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 id="2147483898" r:id="rId5"/>
  </p:sldMasterIdLst>
  <p:notesMasterIdLst>
    <p:notesMasterId r:id="rId58"/>
  </p:notesMasterIdLst>
  <p:sldIdLst>
    <p:sldId id="4378" r:id="rId6"/>
    <p:sldId id="4380" r:id="rId7"/>
    <p:sldId id="4303" r:id="rId8"/>
    <p:sldId id="4379" r:id="rId9"/>
    <p:sldId id="4381" r:id="rId10"/>
    <p:sldId id="4382" r:id="rId11"/>
    <p:sldId id="4383" r:id="rId12"/>
    <p:sldId id="4384" r:id="rId13"/>
    <p:sldId id="4331" r:id="rId14"/>
    <p:sldId id="4309" r:id="rId15"/>
    <p:sldId id="4325" r:id="rId16"/>
    <p:sldId id="4326" r:id="rId17"/>
    <p:sldId id="6486" r:id="rId18"/>
    <p:sldId id="6487" r:id="rId19"/>
    <p:sldId id="6488" r:id="rId20"/>
    <p:sldId id="6489" r:id="rId21"/>
    <p:sldId id="6490" r:id="rId22"/>
    <p:sldId id="6471" r:id="rId23"/>
    <p:sldId id="6491" r:id="rId24"/>
    <p:sldId id="6492" r:id="rId25"/>
    <p:sldId id="6493" r:id="rId26"/>
    <p:sldId id="6510" r:id="rId27"/>
    <p:sldId id="6511" r:id="rId28"/>
    <p:sldId id="6484" r:id="rId29"/>
    <p:sldId id="6485" r:id="rId30"/>
    <p:sldId id="6495" r:id="rId31"/>
    <p:sldId id="6496" r:id="rId32"/>
    <p:sldId id="6497" r:id="rId33"/>
    <p:sldId id="6498" r:id="rId34"/>
    <p:sldId id="6415" r:id="rId35"/>
    <p:sldId id="4340" r:id="rId36"/>
    <p:sldId id="4341" r:id="rId37"/>
    <p:sldId id="6469" r:id="rId38"/>
    <p:sldId id="6499" r:id="rId39"/>
    <p:sldId id="6500" r:id="rId40"/>
    <p:sldId id="6501" r:id="rId41"/>
    <p:sldId id="6512" r:id="rId42"/>
    <p:sldId id="4344" r:id="rId43"/>
    <p:sldId id="4345" r:id="rId44"/>
    <p:sldId id="4346" r:id="rId45"/>
    <p:sldId id="4348" r:id="rId46"/>
    <p:sldId id="6513" r:id="rId47"/>
    <p:sldId id="4350" r:id="rId48"/>
    <p:sldId id="4351" r:id="rId49"/>
    <p:sldId id="4352" r:id="rId50"/>
    <p:sldId id="4353" r:id="rId51"/>
    <p:sldId id="4354" r:id="rId52"/>
    <p:sldId id="4355" r:id="rId53"/>
    <p:sldId id="6482" r:id="rId54"/>
    <p:sldId id="6514" r:id="rId55"/>
    <p:sldId id="6503" r:id="rId56"/>
    <p:sldId id="6719" r:id="rId5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1A4FA205-C666-44B1-AF51-DE19D3AF9616}">
          <p14:sldIdLst>
            <p14:sldId id="4378"/>
            <p14:sldId id="4380"/>
            <p14:sldId id="4303"/>
            <p14:sldId id="4379"/>
            <p14:sldId id="4381"/>
            <p14:sldId id="4382"/>
          </p14:sldIdLst>
        </p14:section>
        <p14:section name="01 Understanding INCLUDE ME+ and Digital Mediation" id="{B8863580-77E4-4381-9885-CE34B348C65F}">
          <p14:sldIdLst>
            <p14:sldId id="4383"/>
            <p14:sldId id="4384"/>
            <p14:sldId id="4331"/>
            <p14:sldId id="4309"/>
            <p14:sldId id="4325"/>
            <p14:sldId id="4326"/>
            <p14:sldId id="6486"/>
            <p14:sldId id="6487"/>
            <p14:sldId id="6488"/>
            <p14:sldId id="6489"/>
            <p14:sldId id="6490"/>
            <p14:sldId id="6471"/>
            <p14:sldId id="6491"/>
          </p14:sldIdLst>
        </p14:section>
        <p14:section name="02 The Need for Mediation in Digital Media Society &amp; Key Stakeholders" id="{41C8A683-E6D2-4AA5-A31F-5CC9BAB25EC9}">
          <p14:sldIdLst>
            <p14:sldId id="6492"/>
            <p14:sldId id="6493"/>
            <p14:sldId id="6510"/>
            <p14:sldId id="6511"/>
            <p14:sldId id="6484"/>
            <p14:sldId id="6485"/>
            <p14:sldId id="6495"/>
            <p14:sldId id="6496"/>
            <p14:sldId id="6497"/>
            <p14:sldId id="6498"/>
            <p14:sldId id="6415"/>
            <p14:sldId id="4340"/>
            <p14:sldId id="4341"/>
            <p14:sldId id="6469"/>
            <p14:sldId id="6499"/>
          </p14:sldIdLst>
        </p14:section>
        <p14:section name="03 Ethical Considerations" id="{87777DD3-6105-4863-AB97-8E7715FC6321}">
          <p14:sldIdLst>
            <p14:sldId id="6500"/>
            <p14:sldId id="6501"/>
            <p14:sldId id="6512"/>
            <p14:sldId id="4344"/>
            <p14:sldId id="4345"/>
            <p14:sldId id="4346"/>
            <p14:sldId id="4348"/>
            <p14:sldId id="6513"/>
            <p14:sldId id="4350"/>
            <p14:sldId id="4351"/>
            <p14:sldId id="4352"/>
            <p14:sldId id="4353"/>
            <p14:sldId id="4354"/>
            <p14:sldId id="4355"/>
            <p14:sldId id="6482"/>
            <p14:sldId id="6514"/>
            <p14:sldId id="6503"/>
            <p14:sldId id="6719"/>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555A1"/>
    <a:srgbClr val="87A66E"/>
    <a:srgbClr val="993F59"/>
    <a:srgbClr val="0C4659"/>
    <a:srgbClr val="3FB5A1"/>
    <a:srgbClr val="EFE1EE"/>
    <a:srgbClr val="DAF2EE"/>
    <a:srgbClr val="FBD3C9"/>
    <a:srgbClr val="EE4F27"/>
    <a:srgbClr val="D0D3E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84BF36C-5CC6-4A7E-A671-162C371C2EAD}" v="34" dt="2026-05-05T18:16:14.67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352"/>
    <p:restoredTop sz="94676"/>
  </p:normalViewPr>
  <p:slideViewPr>
    <p:cSldViewPr snapToGrid="0">
      <p:cViewPr varScale="1">
        <p:scale>
          <a:sx n="75" d="100"/>
          <a:sy n="75" d="100"/>
        </p:scale>
        <p:origin x="691" y="4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microsoft.com/office/2016/11/relationships/changesInfo" Target="changesInfos/changesInfo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notesMaster" Target="notesMasters/notesMaster1.xml"/><Relationship Id="rId5" Type="http://schemas.openxmlformats.org/officeDocument/2006/relationships/slideMaster" Target="slideMasters/slideMaster2.xml"/><Relationship Id="rId61" Type="http://schemas.openxmlformats.org/officeDocument/2006/relationships/theme" Target="theme/theme1.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microsoft.com/office/2015/10/relationships/revisionInfo" Target="revisionInfo.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presProps" Target="presProps.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ette Bengs" userId="S::anette.bengs@abo.fi::8438849d-b7fa-4a4a-92d9-09fec011e2a7" providerId="AD" clId="Web-{884BF36C-5CC6-4A7E-A671-162C371C2EAD}"/>
    <pc:docChg chg="addSld delSld modSld sldOrd delSection modSection">
      <pc:chgData name="Anette Bengs" userId="S::anette.bengs@abo.fi::8438849d-b7fa-4a4a-92d9-09fec011e2a7" providerId="AD" clId="Web-{884BF36C-5CC6-4A7E-A671-162C371C2EAD}" dt="2026-05-05T18:16:14.675" v="31"/>
      <pc:docMkLst>
        <pc:docMk/>
      </pc:docMkLst>
      <pc:sldChg chg="del">
        <pc:chgData name="Anette Bengs" userId="S::anette.bengs@abo.fi::8438849d-b7fa-4a4a-92d9-09fec011e2a7" providerId="AD" clId="Web-{884BF36C-5CC6-4A7E-A671-162C371C2EAD}" dt="2026-05-05T18:11:52.538" v="1"/>
        <pc:sldMkLst>
          <pc:docMk/>
          <pc:sldMk cId="1737210044" sldId="4301"/>
        </pc:sldMkLst>
      </pc:sldChg>
      <pc:sldChg chg="del">
        <pc:chgData name="Anette Bengs" userId="S::anette.bengs@abo.fi::8438849d-b7fa-4a4a-92d9-09fec011e2a7" providerId="AD" clId="Web-{884BF36C-5CC6-4A7E-A671-162C371C2EAD}" dt="2026-05-05T18:14:58.863" v="19"/>
        <pc:sldMkLst>
          <pc:docMk/>
          <pc:sldMk cId="2281216966" sldId="5936"/>
        </pc:sldMkLst>
      </pc:sldChg>
      <pc:sldChg chg="del">
        <pc:chgData name="Anette Bengs" userId="S::anette.bengs@abo.fi::8438849d-b7fa-4a4a-92d9-09fec011e2a7" providerId="AD" clId="Web-{884BF36C-5CC6-4A7E-A671-162C371C2EAD}" dt="2026-05-05T18:14:48.910" v="3"/>
        <pc:sldMkLst>
          <pc:docMk/>
          <pc:sldMk cId="3217453784" sldId="6504"/>
        </pc:sldMkLst>
      </pc:sldChg>
      <pc:sldChg chg="del">
        <pc:chgData name="Anette Bengs" userId="S::anette.bengs@abo.fi::8438849d-b7fa-4a4a-92d9-09fec011e2a7" providerId="AD" clId="Web-{884BF36C-5CC6-4A7E-A671-162C371C2EAD}" dt="2026-05-05T18:14:56.394" v="15"/>
        <pc:sldMkLst>
          <pc:docMk/>
          <pc:sldMk cId="1599699998" sldId="6506"/>
        </pc:sldMkLst>
      </pc:sldChg>
      <pc:sldChg chg="del">
        <pc:chgData name="Anette Bengs" userId="S::anette.bengs@abo.fi::8438849d-b7fa-4a4a-92d9-09fec011e2a7" providerId="AD" clId="Web-{884BF36C-5CC6-4A7E-A671-162C371C2EAD}" dt="2026-05-05T18:14:49.738" v="4"/>
        <pc:sldMkLst>
          <pc:docMk/>
          <pc:sldMk cId="1644654916" sldId="6515"/>
        </pc:sldMkLst>
      </pc:sldChg>
      <pc:sldChg chg="del">
        <pc:chgData name="Anette Bengs" userId="S::anette.bengs@abo.fi::8438849d-b7fa-4a4a-92d9-09fec011e2a7" providerId="AD" clId="Web-{884BF36C-5CC6-4A7E-A671-162C371C2EAD}" dt="2026-05-05T18:14:51.207" v="5"/>
        <pc:sldMkLst>
          <pc:docMk/>
          <pc:sldMk cId="657161136" sldId="6516"/>
        </pc:sldMkLst>
      </pc:sldChg>
      <pc:sldChg chg="del">
        <pc:chgData name="Anette Bengs" userId="S::anette.bengs@abo.fi::8438849d-b7fa-4a4a-92d9-09fec011e2a7" providerId="AD" clId="Web-{884BF36C-5CC6-4A7E-A671-162C371C2EAD}" dt="2026-05-05T18:14:51.769" v="6"/>
        <pc:sldMkLst>
          <pc:docMk/>
          <pc:sldMk cId="3115764604" sldId="6517"/>
        </pc:sldMkLst>
      </pc:sldChg>
      <pc:sldChg chg="del">
        <pc:chgData name="Anette Bengs" userId="S::anette.bengs@abo.fi::8438849d-b7fa-4a4a-92d9-09fec011e2a7" providerId="AD" clId="Web-{884BF36C-5CC6-4A7E-A671-162C371C2EAD}" dt="2026-05-05T18:14:52.129" v="7"/>
        <pc:sldMkLst>
          <pc:docMk/>
          <pc:sldMk cId="744174936" sldId="6518"/>
        </pc:sldMkLst>
      </pc:sldChg>
      <pc:sldChg chg="del">
        <pc:chgData name="Anette Bengs" userId="S::anette.bengs@abo.fi::8438849d-b7fa-4a4a-92d9-09fec011e2a7" providerId="AD" clId="Web-{884BF36C-5CC6-4A7E-A671-162C371C2EAD}" dt="2026-05-05T18:14:52.598" v="8"/>
        <pc:sldMkLst>
          <pc:docMk/>
          <pc:sldMk cId="3501776412" sldId="6519"/>
        </pc:sldMkLst>
      </pc:sldChg>
      <pc:sldChg chg="del">
        <pc:chgData name="Anette Bengs" userId="S::anette.bengs@abo.fi::8438849d-b7fa-4a4a-92d9-09fec011e2a7" providerId="AD" clId="Web-{884BF36C-5CC6-4A7E-A671-162C371C2EAD}" dt="2026-05-05T18:14:52.926" v="9"/>
        <pc:sldMkLst>
          <pc:docMk/>
          <pc:sldMk cId="1202897738" sldId="6520"/>
        </pc:sldMkLst>
      </pc:sldChg>
      <pc:sldChg chg="del">
        <pc:chgData name="Anette Bengs" userId="S::anette.bengs@abo.fi::8438849d-b7fa-4a4a-92d9-09fec011e2a7" providerId="AD" clId="Web-{884BF36C-5CC6-4A7E-A671-162C371C2EAD}" dt="2026-05-05T18:14:53.488" v="10"/>
        <pc:sldMkLst>
          <pc:docMk/>
          <pc:sldMk cId="3213013583" sldId="6521"/>
        </pc:sldMkLst>
      </pc:sldChg>
      <pc:sldChg chg="del">
        <pc:chgData name="Anette Bengs" userId="S::anette.bengs@abo.fi::8438849d-b7fa-4a4a-92d9-09fec011e2a7" providerId="AD" clId="Web-{884BF36C-5CC6-4A7E-A671-162C371C2EAD}" dt="2026-05-05T18:14:54.129" v="11"/>
        <pc:sldMkLst>
          <pc:docMk/>
          <pc:sldMk cId="276305495" sldId="6522"/>
        </pc:sldMkLst>
      </pc:sldChg>
      <pc:sldChg chg="del">
        <pc:chgData name="Anette Bengs" userId="S::anette.bengs@abo.fi::8438849d-b7fa-4a4a-92d9-09fec011e2a7" providerId="AD" clId="Web-{884BF36C-5CC6-4A7E-A671-162C371C2EAD}" dt="2026-05-05T18:14:54.394" v="12"/>
        <pc:sldMkLst>
          <pc:docMk/>
          <pc:sldMk cId="3599567581" sldId="6523"/>
        </pc:sldMkLst>
      </pc:sldChg>
      <pc:sldChg chg="del">
        <pc:chgData name="Anette Bengs" userId="S::anette.bengs@abo.fi::8438849d-b7fa-4a4a-92d9-09fec011e2a7" providerId="AD" clId="Web-{884BF36C-5CC6-4A7E-A671-162C371C2EAD}" dt="2026-05-05T18:14:54.910" v="13"/>
        <pc:sldMkLst>
          <pc:docMk/>
          <pc:sldMk cId="2241846534" sldId="6524"/>
        </pc:sldMkLst>
      </pc:sldChg>
      <pc:sldChg chg="del">
        <pc:chgData name="Anette Bengs" userId="S::anette.bengs@abo.fi::8438849d-b7fa-4a4a-92d9-09fec011e2a7" providerId="AD" clId="Web-{884BF36C-5CC6-4A7E-A671-162C371C2EAD}" dt="2026-05-05T18:14:55.629" v="14"/>
        <pc:sldMkLst>
          <pc:docMk/>
          <pc:sldMk cId="3052564421" sldId="6525"/>
        </pc:sldMkLst>
      </pc:sldChg>
      <pc:sldChg chg="del">
        <pc:chgData name="Anette Bengs" userId="S::anette.bengs@abo.fi::8438849d-b7fa-4a4a-92d9-09fec011e2a7" providerId="AD" clId="Web-{884BF36C-5CC6-4A7E-A671-162C371C2EAD}" dt="2026-05-05T18:14:57.066" v="16"/>
        <pc:sldMkLst>
          <pc:docMk/>
          <pc:sldMk cId="309192190" sldId="6526"/>
        </pc:sldMkLst>
      </pc:sldChg>
      <pc:sldChg chg="del">
        <pc:chgData name="Anette Bengs" userId="S::anette.bengs@abo.fi::8438849d-b7fa-4a4a-92d9-09fec011e2a7" providerId="AD" clId="Web-{884BF36C-5CC6-4A7E-A671-162C371C2EAD}" dt="2026-05-05T18:14:57.582" v="17"/>
        <pc:sldMkLst>
          <pc:docMk/>
          <pc:sldMk cId="247584590" sldId="6527"/>
        </pc:sldMkLst>
      </pc:sldChg>
      <pc:sldChg chg="del">
        <pc:chgData name="Anette Bengs" userId="S::anette.bengs@abo.fi::8438849d-b7fa-4a4a-92d9-09fec011e2a7" providerId="AD" clId="Web-{884BF36C-5CC6-4A7E-A671-162C371C2EAD}" dt="2026-05-05T18:14:58.348" v="18"/>
        <pc:sldMkLst>
          <pc:docMk/>
          <pc:sldMk cId="241058973" sldId="6528"/>
        </pc:sldMkLst>
      </pc:sldChg>
      <pc:sldChg chg="del">
        <pc:chgData name="Anette Bengs" userId="S::anette.bengs@abo.fi::8438849d-b7fa-4a4a-92d9-09fec011e2a7" providerId="AD" clId="Web-{884BF36C-5CC6-4A7E-A671-162C371C2EAD}" dt="2026-05-05T18:14:59.457" v="20"/>
        <pc:sldMkLst>
          <pc:docMk/>
          <pc:sldMk cId="3544134626" sldId="6529"/>
        </pc:sldMkLst>
      </pc:sldChg>
      <pc:sldChg chg="del">
        <pc:chgData name="Anette Bengs" userId="S::anette.bengs@abo.fi::8438849d-b7fa-4a4a-92d9-09fec011e2a7" providerId="AD" clId="Web-{884BF36C-5CC6-4A7E-A671-162C371C2EAD}" dt="2026-05-05T18:14:59.879" v="21"/>
        <pc:sldMkLst>
          <pc:docMk/>
          <pc:sldMk cId="2859309773" sldId="6530"/>
        </pc:sldMkLst>
      </pc:sldChg>
      <pc:sldChg chg="del">
        <pc:chgData name="Anette Bengs" userId="S::anette.bengs@abo.fi::8438849d-b7fa-4a4a-92d9-09fec011e2a7" providerId="AD" clId="Web-{884BF36C-5CC6-4A7E-A671-162C371C2EAD}" dt="2026-05-05T18:15:00.332" v="22"/>
        <pc:sldMkLst>
          <pc:docMk/>
          <pc:sldMk cId="851847618" sldId="6531"/>
        </pc:sldMkLst>
      </pc:sldChg>
      <pc:sldChg chg="del">
        <pc:chgData name="Anette Bengs" userId="S::anette.bengs@abo.fi::8438849d-b7fa-4a4a-92d9-09fec011e2a7" providerId="AD" clId="Web-{884BF36C-5CC6-4A7E-A671-162C371C2EAD}" dt="2026-05-05T18:15:00.972" v="23"/>
        <pc:sldMkLst>
          <pc:docMk/>
          <pc:sldMk cId="3142229705" sldId="6532"/>
        </pc:sldMkLst>
      </pc:sldChg>
      <pc:sldChg chg="del">
        <pc:chgData name="Anette Bengs" userId="S::anette.bengs@abo.fi::8438849d-b7fa-4a4a-92d9-09fec011e2a7" providerId="AD" clId="Web-{884BF36C-5CC6-4A7E-A671-162C371C2EAD}" dt="2026-05-05T18:15:01.769" v="24"/>
        <pc:sldMkLst>
          <pc:docMk/>
          <pc:sldMk cId="2367410853" sldId="6533"/>
        </pc:sldMkLst>
      </pc:sldChg>
      <pc:sldChg chg="modSp add del">
        <pc:chgData name="Anette Bengs" userId="S::anette.bengs@abo.fi::8438849d-b7fa-4a4a-92d9-09fec011e2a7" providerId="AD" clId="Web-{884BF36C-5CC6-4A7E-A671-162C371C2EAD}" dt="2026-05-05T18:16:07.722" v="30"/>
        <pc:sldMkLst>
          <pc:docMk/>
          <pc:sldMk cId="2588726203" sldId="6719"/>
        </pc:sldMkLst>
        <pc:spChg chg="mod">
          <ac:chgData name="Anette Bengs" userId="S::anette.bengs@abo.fi::8438849d-b7fa-4a4a-92d9-09fec011e2a7" providerId="AD" clId="Web-{884BF36C-5CC6-4A7E-A671-162C371C2EAD}" dt="2026-05-05T18:13:16.912" v="2" actId="20577"/>
          <ac:spMkLst>
            <pc:docMk/>
            <pc:sldMk cId="2588726203" sldId="6719"/>
            <ac:spMk id="3" creationId="{AEC6C74C-3380-10CA-F7DF-380D0AD26021}"/>
          </ac:spMkLst>
        </pc:spChg>
      </pc:sldChg>
      <pc:sldChg chg="del">
        <pc:chgData name="Anette Bengs" userId="S::anette.bengs@abo.fi::8438849d-b7fa-4a4a-92d9-09fec011e2a7" providerId="AD" clId="Web-{884BF36C-5CC6-4A7E-A671-162C371C2EAD}" dt="2026-05-05T18:11:48.507" v="0"/>
        <pc:sldMkLst>
          <pc:docMk/>
          <pc:sldMk cId="2680159018" sldId="6722"/>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F56D8A4-5E3F-411E-890D-74F7BEBEA6E0}"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GB"/>
        </a:p>
      </dgm:t>
    </dgm:pt>
    <dgm:pt modelId="{1A0C0053-23A1-408B-8273-903B149ADF09}">
      <dgm:prSet phldrT="[Text]">
        <dgm:style>
          <a:lnRef idx="0">
            <a:scrgbClr r="0" g="0" b="0"/>
          </a:lnRef>
          <a:fillRef idx="0">
            <a:scrgbClr r="0" g="0" b="0"/>
          </a:fillRef>
          <a:effectRef idx="0">
            <a:scrgbClr r="0" g="0" b="0"/>
          </a:effectRef>
          <a:fontRef idx="minor">
            <a:schemeClr val="lt1"/>
          </a:fontRef>
        </dgm:style>
      </dgm:prSet>
      <dgm:spPr>
        <a:gradFill flip="none" rotWithShape="1">
          <a:gsLst>
            <a:gs pos="0">
              <a:schemeClr val="dk1">
                <a:lumMod val="67000"/>
              </a:schemeClr>
            </a:gs>
            <a:gs pos="48000">
              <a:schemeClr val="dk1">
                <a:lumMod val="97000"/>
                <a:lumOff val="3000"/>
              </a:schemeClr>
            </a:gs>
            <a:gs pos="100000">
              <a:schemeClr val="dk1">
                <a:lumMod val="60000"/>
                <a:lumOff val="40000"/>
              </a:schemeClr>
            </a:gs>
          </a:gsLst>
          <a:lin ang="16200000" scaled="1"/>
          <a:tileRect/>
        </a:gradFill>
        <a:ln>
          <a:noFill/>
        </a:ln>
      </dgm:spPr>
      <dgm:t>
        <a:bodyPr/>
        <a:lstStyle/>
        <a:p>
          <a:r>
            <a:rPr lang="en-GB" b="1" dirty="0"/>
            <a:t>Pädagogen</a:t>
          </a:r>
        </a:p>
      </dgm:t>
    </dgm:pt>
    <dgm:pt modelId="{CA46E135-023E-4BA0-882F-56C7DFDDAD8C}" type="parTrans" cxnId="{12D88487-C54F-4865-9C3D-58D6F19F2352}">
      <dgm:prSet/>
      <dgm:spPr/>
      <dgm:t>
        <a:bodyPr/>
        <a:lstStyle/>
        <a:p>
          <a:endParaRPr lang="en-GB"/>
        </a:p>
      </dgm:t>
    </dgm:pt>
    <dgm:pt modelId="{9F65A60B-4070-4E6B-91FD-7DA437D46204}" type="sibTrans" cxnId="{12D88487-C54F-4865-9C3D-58D6F19F2352}">
      <dgm:prSet/>
      <dgm:spPr/>
      <dgm:t>
        <a:bodyPr/>
        <a:lstStyle/>
        <a:p>
          <a:endParaRPr lang="en-GB"/>
        </a:p>
      </dgm:t>
    </dgm:pt>
    <dgm:pt modelId="{28974D38-30A6-46FE-B88D-6592CD96BFB3}">
      <dgm:prSet phldrT="[Text]">
        <dgm:style>
          <a:lnRef idx="0">
            <a:scrgbClr r="0" g="0" b="0"/>
          </a:lnRef>
          <a:fillRef idx="0">
            <a:scrgbClr r="0" g="0" b="0"/>
          </a:fillRef>
          <a:effectRef idx="0">
            <a:scrgbClr r="0" g="0" b="0"/>
          </a:effectRef>
          <a:fontRef idx="minor">
            <a:schemeClr val="lt1"/>
          </a:fontRef>
        </dgm:style>
      </dgm:prSet>
      <dgm:spPr>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dgm:spPr>
      <dgm:t>
        <a:bodyPr/>
        <a:lstStyle/>
        <a:p>
          <a:r>
            <a:rPr lang="en-GB" b="1" dirty="0"/>
            <a:t>Zivilgesellschaftliche Organisationen</a:t>
          </a:r>
        </a:p>
      </dgm:t>
    </dgm:pt>
    <dgm:pt modelId="{D6D37B42-A3F4-4B71-ADC0-10DA138FA1A1}" type="parTrans" cxnId="{BD64DD07-155E-47B1-A54F-BB3838EA42B5}">
      <dgm:prSet/>
      <dgm:spPr/>
      <dgm:t>
        <a:bodyPr/>
        <a:lstStyle/>
        <a:p>
          <a:endParaRPr lang="en-GB"/>
        </a:p>
      </dgm:t>
    </dgm:pt>
    <dgm:pt modelId="{6D12424A-586D-4C27-ADBD-23D9A4377F0B}" type="sibTrans" cxnId="{BD64DD07-155E-47B1-A54F-BB3838EA42B5}">
      <dgm:prSet/>
      <dgm:spPr/>
      <dgm:t>
        <a:bodyPr/>
        <a:lstStyle/>
        <a:p>
          <a:endParaRPr lang="en-GB"/>
        </a:p>
      </dgm:t>
    </dgm:pt>
    <dgm:pt modelId="{3CDE5E7A-D3A1-4466-8A20-BA78684A5853}">
      <dgm:prSet phldrT="[Text]">
        <dgm:style>
          <a:lnRef idx="0">
            <a:scrgbClr r="0" g="0" b="0"/>
          </a:lnRef>
          <a:fillRef idx="0">
            <a:scrgbClr r="0" g="0" b="0"/>
          </a:fillRef>
          <a:effectRef idx="0">
            <a:scrgbClr r="0" g="0" b="0"/>
          </a:effectRef>
          <a:fontRef idx="minor">
            <a:schemeClr val="lt1"/>
          </a:fontRef>
        </dgm:style>
      </dgm:prSet>
      <dgm:spPr>
        <a:gradFill flip="none" rotWithShape="1">
          <a:gsLst>
            <a:gs pos="0">
              <a:schemeClr val="dk1">
                <a:lumMod val="67000"/>
              </a:schemeClr>
            </a:gs>
            <a:gs pos="48000">
              <a:schemeClr val="dk1">
                <a:lumMod val="97000"/>
                <a:lumOff val="3000"/>
              </a:schemeClr>
            </a:gs>
            <a:gs pos="100000">
              <a:schemeClr val="dk1">
                <a:lumMod val="60000"/>
                <a:lumOff val="40000"/>
              </a:schemeClr>
            </a:gs>
          </a:gsLst>
          <a:lin ang="16200000" scaled="1"/>
          <a:tileRect/>
        </a:gradFill>
        <a:ln>
          <a:noFill/>
        </a:ln>
      </dgm:spPr>
      <dgm:t>
        <a:bodyPr/>
        <a:lstStyle/>
        <a:p>
          <a:r>
            <a:rPr lang="en-GB" b="1" dirty="0"/>
            <a:t>Medienplattformen</a:t>
          </a:r>
        </a:p>
      </dgm:t>
    </dgm:pt>
    <dgm:pt modelId="{6D435C7A-1749-46F6-8594-2144F81370A9}" type="parTrans" cxnId="{25AACEF0-9DF3-428A-ACCD-2A444A88006C}">
      <dgm:prSet/>
      <dgm:spPr/>
      <dgm:t>
        <a:bodyPr/>
        <a:lstStyle/>
        <a:p>
          <a:endParaRPr lang="en-GB"/>
        </a:p>
      </dgm:t>
    </dgm:pt>
    <dgm:pt modelId="{03F49B2D-32F2-4792-8690-44015ADE1EB3}" type="sibTrans" cxnId="{25AACEF0-9DF3-428A-ACCD-2A444A88006C}">
      <dgm:prSet/>
      <dgm:spPr/>
      <dgm:t>
        <a:bodyPr/>
        <a:lstStyle/>
        <a:p>
          <a:endParaRPr lang="en-GB"/>
        </a:p>
      </dgm:t>
    </dgm:pt>
    <dgm:pt modelId="{1BC7588A-5020-419F-8272-D3A84A953B0D}">
      <dgm:prSet>
        <dgm:style>
          <a:lnRef idx="0">
            <a:scrgbClr r="0" g="0" b="0"/>
          </a:lnRef>
          <a:fillRef idx="0">
            <a:scrgbClr r="0" g="0" b="0"/>
          </a:fillRef>
          <a:effectRef idx="0">
            <a:scrgbClr r="0" g="0" b="0"/>
          </a:effectRef>
          <a:fontRef idx="minor">
            <a:schemeClr val="lt1"/>
          </a:fontRef>
        </dgm:style>
      </dgm:prSet>
      <dgm:spPr>
        <a:gradFill flip="none" rotWithShape="1">
          <a:gsLst>
            <a:gs pos="0">
              <a:schemeClr val="dk1">
                <a:lumMod val="67000"/>
              </a:schemeClr>
            </a:gs>
            <a:gs pos="48000">
              <a:schemeClr val="dk1">
                <a:lumMod val="97000"/>
                <a:lumOff val="3000"/>
              </a:schemeClr>
            </a:gs>
            <a:gs pos="100000">
              <a:schemeClr val="dk1">
                <a:lumMod val="60000"/>
                <a:lumOff val="40000"/>
              </a:schemeClr>
            </a:gs>
          </a:gsLst>
          <a:lin ang="16200000" scaled="1"/>
          <a:tileRect/>
        </a:gradFill>
        <a:ln>
          <a:noFill/>
        </a:ln>
      </dgm:spPr>
      <dgm:t>
        <a:bodyPr/>
        <a:lstStyle/>
        <a:p>
          <a:r>
            <a:rPr lang="en-GB" b="1" dirty="0"/>
            <a:t>Politische Entscheidungsträger</a:t>
          </a:r>
        </a:p>
      </dgm:t>
    </dgm:pt>
    <dgm:pt modelId="{DC8E057F-E432-480C-9947-571A7C5EE5B0}" type="parTrans" cxnId="{AC147DD1-55DA-446F-9214-CE0712593D23}">
      <dgm:prSet/>
      <dgm:spPr/>
      <dgm:t>
        <a:bodyPr/>
        <a:lstStyle/>
        <a:p>
          <a:endParaRPr lang="en-GB"/>
        </a:p>
      </dgm:t>
    </dgm:pt>
    <dgm:pt modelId="{2758DB5D-FFD7-4037-BA8E-3AA44760F8B5}" type="sibTrans" cxnId="{AC147DD1-55DA-446F-9214-CE0712593D23}">
      <dgm:prSet/>
      <dgm:spPr/>
      <dgm:t>
        <a:bodyPr/>
        <a:lstStyle/>
        <a:p>
          <a:endParaRPr lang="en-GB"/>
        </a:p>
      </dgm:t>
    </dgm:pt>
    <dgm:pt modelId="{27C0BFD5-3F3D-4B36-8B70-FE077EA4D257}">
      <dgm:prSet>
        <dgm:style>
          <a:lnRef idx="0">
            <a:scrgbClr r="0" g="0" b="0"/>
          </a:lnRef>
          <a:fillRef idx="0">
            <a:scrgbClr r="0" g="0" b="0"/>
          </a:fillRef>
          <a:effectRef idx="0">
            <a:scrgbClr r="0" g="0" b="0"/>
          </a:effectRef>
          <a:fontRef idx="minor">
            <a:schemeClr val="lt1"/>
          </a:fontRef>
        </dgm:style>
      </dgm:prSet>
      <dgm:spPr>
        <a:gradFill flip="none" rotWithShape="1">
          <a:gsLst>
            <a:gs pos="0">
              <a:schemeClr val="dk1">
                <a:lumMod val="67000"/>
              </a:schemeClr>
            </a:gs>
            <a:gs pos="48000">
              <a:schemeClr val="dk1">
                <a:lumMod val="97000"/>
                <a:lumOff val="3000"/>
              </a:schemeClr>
            </a:gs>
            <a:gs pos="100000">
              <a:schemeClr val="dk1">
                <a:lumMod val="60000"/>
                <a:lumOff val="40000"/>
              </a:schemeClr>
            </a:gs>
          </a:gsLst>
          <a:lin ang="16200000" scaled="1"/>
          <a:tileRect/>
        </a:gradFill>
        <a:ln>
          <a:noFill/>
        </a:ln>
      </dgm:spPr>
      <dgm:t>
        <a:bodyPr/>
        <a:lstStyle/>
        <a:p>
          <a:r>
            <a:rPr lang="en-GB" b="1" dirty="0"/>
            <a:t>Technologieentwickler</a:t>
          </a:r>
        </a:p>
      </dgm:t>
    </dgm:pt>
    <dgm:pt modelId="{A50C50A1-2CD4-40FC-BAEE-F96E4CB9095E}" type="parTrans" cxnId="{129F495F-7BE5-4B8E-AE4D-4C194D006C81}">
      <dgm:prSet/>
      <dgm:spPr/>
      <dgm:t>
        <a:bodyPr/>
        <a:lstStyle/>
        <a:p>
          <a:endParaRPr lang="en-GB"/>
        </a:p>
      </dgm:t>
    </dgm:pt>
    <dgm:pt modelId="{6F99D3EA-29C5-440B-A4B9-A3E6C4A9BB43}" type="sibTrans" cxnId="{129F495F-7BE5-4B8E-AE4D-4C194D006C81}">
      <dgm:prSet/>
      <dgm:spPr/>
      <dgm:t>
        <a:bodyPr/>
        <a:lstStyle/>
        <a:p>
          <a:endParaRPr lang="en-GB"/>
        </a:p>
      </dgm:t>
    </dgm:pt>
    <dgm:pt modelId="{F166EF42-E8FE-4F1F-99B2-E0B1DB32D29D}" type="pres">
      <dgm:prSet presAssocID="{0F56D8A4-5E3F-411E-890D-74F7BEBEA6E0}" presName="linear" presStyleCnt="0">
        <dgm:presLayoutVars>
          <dgm:dir/>
          <dgm:animLvl val="lvl"/>
          <dgm:resizeHandles val="exact"/>
        </dgm:presLayoutVars>
      </dgm:prSet>
      <dgm:spPr/>
    </dgm:pt>
    <dgm:pt modelId="{76338965-1DAC-4FAB-9D1C-8BBD002FB253}" type="pres">
      <dgm:prSet presAssocID="{1A0C0053-23A1-408B-8273-903B149ADF09}" presName="parentLin" presStyleCnt="0"/>
      <dgm:spPr/>
    </dgm:pt>
    <dgm:pt modelId="{BD0CEAF3-372D-43F9-B451-E278156F9D17}" type="pres">
      <dgm:prSet presAssocID="{1A0C0053-23A1-408B-8273-903B149ADF09}" presName="parentLeftMargin" presStyleLbl="node1" presStyleIdx="0" presStyleCnt="5"/>
      <dgm:spPr/>
    </dgm:pt>
    <dgm:pt modelId="{49FF0B7B-8138-4229-81A0-3AF8380FA844}" type="pres">
      <dgm:prSet presAssocID="{1A0C0053-23A1-408B-8273-903B149ADF09}" presName="parentText" presStyleLbl="node1" presStyleIdx="0" presStyleCnt="5" custScaleX="32986" custScaleY="63583">
        <dgm:presLayoutVars>
          <dgm:chMax val="0"/>
          <dgm:bulletEnabled val="1"/>
        </dgm:presLayoutVars>
      </dgm:prSet>
      <dgm:spPr/>
    </dgm:pt>
    <dgm:pt modelId="{E16D66D9-E300-4004-811A-FC6235B52CDD}" type="pres">
      <dgm:prSet presAssocID="{1A0C0053-23A1-408B-8273-903B149ADF09}" presName="negativeSpace" presStyleCnt="0"/>
      <dgm:spPr/>
    </dgm:pt>
    <dgm:pt modelId="{C7C9D1D5-CD54-49C7-B600-ADD70839C58F}" type="pres">
      <dgm:prSet presAssocID="{1A0C0053-23A1-408B-8273-903B149ADF09}" presName="childText" presStyleLbl="conFgAcc1" presStyleIdx="0" presStyleCnt="5">
        <dgm:presLayoutVars>
          <dgm:bulletEnabled val="1"/>
        </dgm:presLayoutVars>
      </dgm:prSet>
      <dgm:spPr>
        <a:ln>
          <a:solidFill>
            <a:srgbClr val="A555A1"/>
          </a:solidFill>
        </a:ln>
      </dgm:spPr>
    </dgm:pt>
    <dgm:pt modelId="{0CE2F75F-00FA-433D-89E8-C9A01DB90CDA}" type="pres">
      <dgm:prSet presAssocID="{9F65A60B-4070-4E6B-91FD-7DA437D46204}" presName="spaceBetweenRectangles" presStyleCnt="0"/>
      <dgm:spPr/>
    </dgm:pt>
    <dgm:pt modelId="{3E2D09AB-500E-45CB-8BB9-12FDE3870B4A}" type="pres">
      <dgm:prSet presAssocID="{28974D38-30A6-46FE-B88D-6592CD96BFB3}" presName="parentLin" presStyleCnt="0"/>
      <dgm:spPr/>
    </dgm:pt>
    <dgm:pt modelId="{676B6605-456B-4EBC-8B40-E422920D2C63}" type="pres">
      <dgm:prSet presAssocID="{28974D38-30A6-46FE-B88D-6592CD96BFB3}" presName="parentLeftMargin" presStyleLbl="node1" presStyleIdx="0" presStyleCnt="5"/>
      <dgm:spPr/>
    </dgm:pt>
    <dgm:pt modelId="{4B8C2662-D8E2-4F52-A457-88AA13429F1A}" type="pres">
      <dgm:prSet presAssocID="{28974D38-30A6-46FE-B88D-6592CD96BFB3}" presName="parentText" presStyleLbl="node1" presStyleIdx="1" presStyleCnt="5" custScaleX="32986" custScaleY="63583">
        <dgm:presLayoutVars>
          <dgm:chMax val="0"/>
          <dgm:bulletEnabled val="1"/>
        </dgm:presLayoutVars>
      </dgm:prSet>
      <dgm:spPr/>
    </dgm:pt>
    <dgm:pt modelId="{E73F58B0-BC62-4D7A-BBE4-3243774D73CA}" type="pres">
      <dgm:prSet presAssocID="{28974D38-30A6-46FE-B88D-6592CD96BFB3}" presName="negativeSpace" presStyleCnt="0"/>
      <dgm:spPr/>
    </dgm:pt>
    <dgm:pt modelId="{09A5C05D-DD18-4A8F-9FCA-CFA02DAA0F2C}" type="pres">
      <dgm:prSet presAssocID="{28974D38-30A6-46FE-B88D-6592CD96BFB3}" presName="childText" presStyleLbl="conFgAcc1" presStyleIdx="1" presStyleCnt="5">
        <dgm:presLayoutVars>
          <dgm:bulletEnabled val="1"/>
        </dgm:presLayoutVars>
      </dgm:prSet>
      <dgm:spPr>
        <a:ln>
          <a:solidFill>
            <a:srgbClr val="A555A1"/>
          </a:solidFill>
        </a:ln>
      </dgm:spPr>
    </dgm:pt>
    <dgm:pt modelId="{69B1EB41-BD14-49BD-8E17-E9C56112D3BF}" type="pres">
      <dgm:prSet presAssocID="{6D12424A-586D-4C27-ADBD-23D9A4377F0B}" presName="spaceBetweenRectangles" presStyleCnt="0"/>
      <dgm:spPr/>
    </dgm:pt>
    <dgm:pt modelId="{293C8030-D0CA-41CA-BCB3-C50D5BF7286C}" type="pres">
      <dgm:prSet presAssocID="{3CDE5E7A-D3A1-4466-8A20-BA78684A5853}" presName="parentLin" presStyleCnt="0"/>
      <dgm:spPr/>
    </dgm:pt>
    <dgm:pt modelId="{9E8D1389-D77F-4FD9-A34E-1B76D2D02E6F}" type="pres">
      <dgm:prSet presAssocID="{3CDE5E7A-D3A1-4466-8A20-BA78684A5853}" presName="parentLeftMargin" presStyleLbl="node1" presStyleIdx="1" presStyleCnt="5"/>
      <dgm:spPr/>
    </dgm:pt>
    <dgm:pt modelId="{361A3C95-24C9-4CE3-AFEB-57C8CE81151B}" type="pres">
      <dgm:prSet presAssocID="{3CDE5E7A-D3A1-4466-8A20-BA78684A5853}" presName="parentText" presStyleLbl="node1" presStyleIdx="2" presStyleCnt="5" custScaleX="32986" custScaleY="63583">
        <dgm:presLayoutVars>
          <dgm:chMax val="0"/>
          <dgm:bulletEnabled val="1"/>
        </dgm:presLayoutVars>
      </dgm:prSet>
      <dgm:spPr/>
    </dgm:pt>
    <dgm:pt modelId="{AD5B621A-A887-487A-B718-926A7FDC2DAD}" type="pres">
      <dgm:prSet presAssocID="{3CDE5E7A-D3A1-4466-8A20-BA78684A5853}" presName="negativeSpace" presStyleCnt="0"/>
      <dgm:spPr/>
    </dgm:pt>
    <dgm:pt modelId="{E4BD6773-5913-4A81-9E05-4DA1D41F0EF2}" type="pres">
      <dgm:prSet presAssocID="{3CDE5E7A-D3A1-4466-8A20-BA78684A5853}" presName="childText" presStyleLbl="conFgAcc1" presStyleIdx="2" presStyleCnt="5">
        <dgm:presLayoutVars>
          <dgm:bulletEnabled val="1"/>
        </dgm:presLayoutVars>
      </dgm:prSet>
      <dgm:spPr>
        <a:ln>
          <a:solidFill>
            <a:srgbClr val="A555A1"/>
          </a:solidFill>
        </a:ln>
      </dgm:spPr>
    </dgm:pt>
    <dgm:pt modelId="{5943CE9E-B240-4C5E-A8F1-AD8C4ABD6B4C}" type="pres">
      <dgm:prSet presAssocID="{03F49B2D-32F2-4792-8690-44015ADE1EB3}" presName="spaceBetweenRectangles" presStyleCnt="0"/>
      <dgm:spPr/>
    </dgm:pt>
    <dgm:pt modelId="{7146077D-CA12-464B-9015-49E1D5D031FA}" type="pres">
      <dgm:prSet presAssocID="{1BC7588A-5020-419F-8272-D3A84A953B0D}" presName="parentLin" presStyleCnt="0"/>
      <dgm:spPr/>
    </dgm:pt>
    <dgm:pt modelId="{C088E62A-4130-4EA1-8B30-18D8356663B4}" type="pres">
      <dgm:prSet presAssocID="{1BC7588A-5020-419F-8272-D3A84A953B0D}" presName="parentLeftMargin" presStyleLbl="node1" presStyleIdx="2" presStyleCnt="5"/>
      <dgm:spPr/>
    </dgm:pt>
    <dgm:pt modelId="{55132DF1-9918-486A-BD18-B1412EDF5013}" type="pres">
      <dgm:prSet presAssocID="{1BC7588A-5020-419F-8272-D3A84A953B0D}" presName="parentText" presStyleLbl="node1" presStyleIdx="3" presStyleCnt="5" custScaleX="32986" custScaleY="63583">
        <dgm:presLayoutVars>
          <dgm:chMax val="0"/>
          <dgm:bulletEnabled val="1"/>
        </dgm:presLayoutVars>
      </dgm:prSet>
      <dgm:spPr/>
    </dgm:pt>
    <dgm:pt modelId="{46B9264B-DD6E-4FE1-BECF-2ECC6A08D68E}" type="pres">
      <dgm:prSet presAssocID="{1BC7588A-5020-419F-8272-D3A84A953B0D}" presName="negativeSpace" presStyleCnt="0"/>
      <dgm:spPr/>
    </dgm:pt>
    <dgm:pt modelId="{1056B829-9ED2-4ACF-880C-FAB57E901F96}" type="pres">
      <dgm:prSet presAssocID="{1BC7588A-5020-419F-8272-D3A84A953B0D}" presName="childText" presStyleLbl="conFgAcc1" presStyleIdx="3" presStyleCnt="5">
        <dgm:presLayoutVars>
          <dgm:bulletEnabled val="1"/>
        </dgm:presLayoutVars>
      </dgm:prSet>
      <dgm:spPr>
        <a:ln>
          <a:solidFill>
            <a:srgbClr val="A555A1"/>
          </a:solidFill>
        </a:ln>
      </dgm:spPr>
    </dgm:pt>
    <dgm:pt modelId="{6A8A804E-B203-44CF-A26F-5AD15C010124}" type="pres">
      <dgm:prSet presAssocID="{2758DB5D-FFD7-4037-BA8E-3AA44760F8B5}" presName="spaceBetweenRectangles" presStyleCnt="0"/>
      <dgm:spPr/>
    </dgm:pt>
    <dgm:pt modelId="{567EC085-C8E4-41F6-9502-EACCF40801D4}" type="pres">
      <dgm:prSet presAssocID="{27C0BFD5-3F3D-4B36-8B70-FE077EA4D257}" presName="parentLin" presStyleCnt="0"/>
      <dgm:spPr/>
    </dgm:pt>
    <dgm:pt modelId="{9EE78576-27E7-49E8-BEAF-12016BA7F4FD}" type="pres">
      <dgm:prSet presAssocID="{27C0BFD5-3F3D-4B36-8B70-FE077EA4D257}" presName="parentLeftMargin" presStyleLbl="node1" presStyleIdx="3" presStyleCnt="5"/>
      <dgm:spPr/>
    </dgm:pt>
    <dgm:pt modelId="{8CB17D8B-75B8-4A2A-9FA9-3A04DBBDF8C7}" type="pres">
      <dgm:prSet presAssocID="{27C0BFD5-3F3D-4B36-8B70-FE077EA4D257}" presName="parentText" presStyleLbl="node1" presStyleIdx="4" presStyleCnt="5" custScaleX="32986" custScaleY="63583">
        <dgm:presLayoutVars>
          <dgm:chMax val="0"/>
          <dgm:bulletEnabled val="1"/>
        </dgm:presLayoutVars>
      </dgm:prSet>
      <dgm:spPr/>
    </dgm:pt>
    <dgm:pt modelId="{A0A9B280-7C7A-4890-8C8E-95954484D53D}" type="pres">
      <dgm:prSet presAssocID="{27C0BFD5-3F3D-4B36-8B70-FE077EA4D257}" presName="negativeSpace" presStyleCnt="0"/>
      <dgm:spPr/>
    </dgm:pt>
    <dgm:pt modelId="{62A00902-5366-4937-B5A0-DE75C19C5546}" type="pres">
      <dgm:prSet presAssocID="{27C0BFD5-3F3D-4B36-8B70-FE077EA4D257}" presName="childText" presStyleLbl="conFgAcc1" presStyleIdx="4" presStyleCnt="5" custLinFactNeighborY="-3556">
        <dgm:presLayoutVars>
          <dgm:bulletEnabled val="1"/>
        </dgm:presLayoutVars>
      </dgm:prSet>
      <dgm:spPr>
        <a:ln>
          <a:solidFill>
            <a:srgbClr val="A555A1"/>
          </a:solidFill>
        </a:ln>
      </dgm:spPr>
    </dgm:pt>
  </dgm:ptLst>
  <dgm:cxnLst>
    <dgm:cxn modelId="{E938A603-E6FC-4267-9108-D4563E0C39B9}" type="presOf" srcId="{1A0C0053-23A1-408B-8273-903B149ADF09}" destId="{49FF0B7B-8138-4229-81A0-3AF8380FA844}" srcOrd="1" destOrd="0" presId="urn:microsoft.com/office/officeart/2005/8/layout/list1"/>
    <dgm:cxn modelId="{BD64DD07-155E-47B1-A54F-BB3838EA42B5}" srcId="{0F56D8A4-5E3F-411E-890D-74F7BEBEA6E0}" destId="{28974D38-30A6-46FE-B88D-6592CD96BFB3}" srcOrd="1" destOrd="0" parTransId="{D6D37B42-A3F4-4B71-ADC0-10DA138FA1A1}" sibTransId="{6D12424A-586D-4C27-ADBD-23D9A4377F0B}"/>
    <dgm:cxn modelId="{9296DD22-5437-42E9-94E1-1F1387D1CDE2}" type="presOf" srcId="{27C0BFD5-3F3D-4B36-8B70-FE077EA4D257}" destId="{8CB17D8B-75B8-4A2A-9FA9-3A04DBBDF8C7}" srcOrd="1" destOrd="0" presId="urn:microsoft.com/office/officeart/2005/8/layout/list1"/>
    <dgm:cxn modelId="{CE32A537-2976-4669-A416-5B2D1C2DDE9B}" type="presOf" srcId="{1BC7588A-5020-419F-8272-D3A84A953B0D}" destId="{C088E62A-4130-4EA1-8B30-18D8356663B4}" srcOrd="0" destOrd="0" presId="urn:microsoft.com/office/officeart/2005/8/layout/list1"/>
    <dgm:cxn modelId="{129F495F-7BE5-4B8E-AE4D-4C194D006C81}" srcId="{0F56D8A4-5E3F-411E-890D-74F7BEBEA6E0}" destId="{27C0BFD5-3F3D-4B36-8B70-FE077EA4D257}" srcOrd="4" destOrd="0" parTransId="{A50C50A1-2CD4-40FC-BAEE-F96E4CB9095E}" sibTransId="{6F99D3EA-29C5-440B-A4B9-A3E6C4A9BB43}"/>
    <dgm:cxn modelId="{C885C750-E9F1-4D65-9FE6-67B026D28FA4}" type="presOf" srcId="{1A0C0053-23A1-408B-8273-903B149ADF09}" destId="{BD0CEAF3-372D-43F9-B451-E278156F9D17}" srcOrd="0" destOrd="0" presId="urn:microsoft.com/office/officeart/2005/8/layout/list1"/>
    <dgm:cxn modelId="{889CD47C-024A-4787-BB9F-C36ED24F1948}" type="presOf" srcId="{0F56D8A4-5E3F-411E-890D-74F7BEBEA6E0}" destId="{F166EF42-E8FE-4F1F-99B2-E0B1DB32D29D}" srcOrd="0" destOrd="0" presId="urn:microsoft.com/office/officeart/2005/8/layout/list1"/>
    <dgm:cxn modelId="{12D88487-C54F-4865-9C3D-58D6F19F2352}" srcId="{0F56D8A4-5E3F-411E-890D-74F7BEBEA6E0}" destId="{1A0C0053-23A1-408B-8273-903B149ADF09}" srcOrd="0" destOrd="0" parTransId="{CA46E135-023E-4BA0-882F-56C7DFDDAD8C}" sibTransId="{9F65A60B-4070-4E6B-91FD-7DA437D46204}"/>
    <dgm:cxn modelId="{F9570E8A-F814-461B-AEA2-26D70CF192AA}" type="presOf" srcId="{28974D38-30A6-46FE-B88D-6592CD96BFB3}" destId="{4B8C2662-D8E2-4F52-A457-88AA13429F1A}" srcOrd="1" destOrd="0" presId="urn:microsoft.com/office/officeart/2005/8/layout/list1"/>
    <dgm:cxn modelId="{AC3C1894-E301-45BF-8EC5-202BC0B622DB}" type="presOf" srcId="{1BC7588A-5020-419F-8272-D3A84A953B0D}" destId="{55132DF1-9918-486A-BD18-B1412EDF5013}" srcOrd="1" destOrd="0" presId="urn:microsoft.com/office/officeart/2005/8/layout/list1"/>
    <dgm:cxn modelId="{A7C664A7-608D-41AB-9679-5AFE40ED0A79}" type="presOf" srcId="{27C0BFD5-3F3D-4B36-8B70-FE077EA4D257}" destId="{9EE78576-27E7-49E8-BEAF-12016BA7F4FD}" srcOrd="0" destOrd="0" presId="urn:microsoft.com/office/officeart/2005/8/layout/list1"/>
    <dgm:cxn modelId="{D0AAF3BB-25FF-4686-9610-15660301A7DA}" type="presOf" srcId="{28974D38-30A6-46FE-B88D-6592CD96BFB3}" destId="{676B6605-456B-4EBC-8B40-E422920D2C63}" srcOrd="0" destOrd="0" presId="urn:microsoft.com/office/officeart/2005/8/layout/list1"/>
    <dgm:cxn modelId="{F4C744C5-5EBE-4364-8A96-023AC16F24E1}" type="presOf" srcId="{3CDE5E7A-D3A1-4466-8A20-BA78684A5853}" destId="{9E8D1389-D77F-4FD9-A34E-1B76D2D02E6F}" srcOrd="0" destOrd="0" presId="urn:microsoft.com/office/officeart/2005/8/layout/list1"/>
    <dgm:cxn modelId="{AC147DD1-55DA-446F-9214-CE0712593D23}" srcId="{0F56D8A4-5E3F-411E-890D-74F7BEBEA6E0}" destId="{1BC7588A-5020-419F-8272-D3A84A953B0D}" srcOrd="3" destOrd="0" parTransId="{DC8E057F-E432-480C-9947-571A7C5EE5B0}" sibTransId="{2758DB5D-FFD7-4037-BA8E-3AA44760F8B5}"/>
    <dgm:cxn modelId="{25AACEF0-9DF3-428A-ACCD-2A444A88006C}" srcId="{0F56D8A4-5E3F-411E-890D-74F7BEBEA6E0}" destId="{3CDE5E7A-D3A1-4466-8A20-BA78684A5853}" srcOrd="2" destOrd="0" parTransId="{6D435C7A-1749-46F6-8594-2144F81370A9}" sibTransId="{03F49B2D-32F2-4792-8690-44015ADE1EB3}"/>
    <dgm:cxn modelId="{70FD33F7-25D9-43BA-AD5D-F96BACC06D63}" type="presOf" srcId="{3CDE5E7A-D3A1-4466-8A20-BA78684A5853}" destId="{361A3C95-24C9-4CE3-AFEB-57C8CE81151B}" srcOrd="1" destOrd="0" presId="urn:microsoft.com/office/officeart/2005/8/layout/list1"/>
    <dgm:cxn modelId="{669E95C2-7736-443F-B642-ADE6EA2F23CA}" type="presParOf" srcId="{F166EF42-E8FE-4F1F-99B2-E0B1DB32D29D}" destId="{76338965-1DAC-4FAB-9D1C-8BBD002FB253}" srcOrd="0" destOrd="0" presId="urn:microsoft.com/office/officeart/2005/8/layout/list1"/>
    <dgm:cxn modelId="{5ED9DD6A-B2FF-4AD4-BA79-1D4FDA2F560C}" type="presParOf" srcId="{76338965-1DAC-4FAB-9D1C-8BBD002FB253}" destId="{BD0CEAF3-372D-43F9-B451-E278156F9D17}" srcOrd="0" destOrd="0" presId="urn:microsoft.com/office/officeart/2005/8/layout/list1"/>
    <dgm:cxn modelId="{F5E6B5B1-062F-42AD-A467-D6FD79BBDAF9}" type="presParOf" srcId="{76338965-1DAC-4FAB-9D1C-8BBD002FB253}" destId="{49FF0B7B-8138-4229-81A0-3AF8380FA844}" srcOrd="1" destOrd="0" presId="urn:microsoft.com/office/officeart/2005/8/layout/list1"/>
    <dgm:cxn modelId="{E489C2E0-170E-4752-BF6A-23A6395AC2C7}" type="presParOf" srcId="{F166EF42-E8FE-4F1F-99B2-E0B1DB32D29D}" destId="{E16D66D9-E300-4004-811A-FC6235B52CDD}" srcOrd="1" destOrd="0" presId="urn:microsoft.com/office/officeart/2005/8/layout/list1"/>
    <dgm:cxn modelId="{3E64E800-329C-42E6-8B22-4F2AFD54AC9F}" type="presParOf" srcId="{F166EF42-E8FE-4F1F-99B2-E0B1DB32D29D}" destId="{C7C9D1D5-CD54-49C7-B600-ADD70839C58F}" srcOrd="2" destOrd="0" presId="urn:microsoft.com/office/officeart/2005/8/layout/list1"/>
    <dgm:cxn modelId="{6C0E2BF3-9ED4-4B99-AC7D-D9C0BC899C42}" type="presParOf" srcId="{F166EF42-E8FE-4F1F-99B2-E0B1DB32D29D}" destId="{0CE2F75F-00FA-433D-89E8-C9A01DB90CDA}" srcOrd="3" destOrd="0" presId="urn:microsoft.com/office/officeart/2005/8/layout/list1"/>
    <dgm:cxn modelId="{CBFDB67A-E3BF-4EDF-B5B5-82E421EB20BA}" type="presParOf" srcId="{F166EF42-E8FE-4F1F-99B2-E0B1DB32D29D}" destId="{3E2D09AB-500E-45CB-8BB9-12FDE3870B4A}" srcOrd="4" destOrd="0" presId="urn:microsoft.com/office/officeart/2005/8/layout/list1"/>
    <dgm:cxn modelId="{F5CDF290-BC48-4EB3-A5E2-0ACD92ECE3F5}" type="presParOf" srcId="{3E2D09AB-500E-45CB-8BB9-12FDE3870B4A}" destId="{676B6605-456B-4EBC-8B40-E422920D2C63}" srcOrd="0" destOrd="0" presId="urn:microsoft.com/office/officeart/2005/8/layout/list1"/>
    <dgm:cxn modelId="{CF49193F-C922-4F9F-8F73-0209BEBB4928}" type="presParOf" srcId="{3E2D09AB-500E-45CB-8BB9-12FDE3870B4A}" destId="{4B8C2662-D8E2-4F52-A457-88AA13429F1A}" srcOrd="1" destOrd="0" presId="urn:microsoft.com/office/officeart/2005/8/layout/list1"/>
    <dgm:cxn modelId="{CA8F06B9-45D3-4A1F-A7A7-962954A46C99}" type="presParOf" srcId="{F166EF42-E8FE-4F1F-99B2-E0B1DB32D29D}" destId="{E73F58B0-BC62-4D7A-BBE4-3243774D73CA}" srcOrd="5" destOrd="0" presId="urn:microsoft.com/office/officeart/2005/8/layout/list1"/>
    <dgm:cxn modelId="{2181D89C-68F9-4CDC-A4C9-EA03AA98FBA5}" type="presParOf" srcId="{F166EF42-E8FE-4F1F-99B2-E0B1DB32D29D}" destId="{09A5C05D-DD18-4A8F-9FCA-CFA02DAA0F2C}" srcOrd="6" destOrd="0" presId="urn:microsoft.com/office/officeart/2005/8/layout/list1"/>
    <dgm:cxn modelId="{44C4082F-3585-4887-9D0A-A8655B6DAFD9}" type="presParOf" srcId="{F166EF42-E8FE-4F1F-99B2-E0B1DB32D29D}" destId="{69B1EB41-BD14-49BD-8E17-E9C56112D3BF}" srcOrd="7" destOrd="0" presId="urn:microsoft.com/office/officeart/2005/8/layout/list1"/>
    <dgm:cxn modelId="{A123CBB0-3688-411B-A930-5029EBFC4081}" type="presParOf" srcId="{F166EF42-E8FE-4F1F-99B2-E0B1DB32D29D}" destId="{293C8030-D0CA-41CA-BCB3-C50D5BF7286C}" srcOrd="8" destOrd="0" presId="urn:microsoft.com/office/officeart/2005/8/layout/list1"/>
    <dgm:cxn modelId="{31EB6008-3E6E-417C-B73B-07A141CA63CF}" type="presParOf" srcId="{293C8030-D0CA-41CA-BCB3-C50D5BF7286C}" destId="{9E8D1389-D77F-4FD9-A34E-1B76D2D02E6F}" srcOrd="0" destOrd="0" presId="urn:microsoft.com/office/officeart/2005/8/layout/list1"/>
    <dgm:cxn modelId="{92222087-DDDB-46F3-ABF7-05F770695E23}" type="presParOf" srcId="{293C8030-D0CA-41CA-BCB3-C50D5BF7286C}" destId="{361A3C95-24C9-4CE3-AFEB-57C8CE81151B}" srcOrd="1" destOrd="0" presId="urn:microsoft.com/office/officeart/2005/8/layout/list1"/>
    <dgm:cxn modelId="{C772DBCA-1190-495F-BDC2-0AB4564B3BE2}" type="presParOf" srcId="{F166EF42-E8FE-4F1F-99B2-E0B1DB32D29D}" destId="{AD5B621A-A887-487A-B718-926A7FDC2DAD}" srcOrd="9" destOrd="0" presId="urn:microsoft.com/office/officeart/2005/8/layout/list1"/>
    <dgm:cxn modelId="{1E0E843B-4061-4611-AEE1-AF9F9C455D48}" type="presParOf" srcId="{F166EF42-E8FE-4F1F-99B2-E0B1DB32D29D}" destId="{E4BD6773-5913-4A81-9E05-4DA1D41F0EF2}" srcOrd="10" destOrd="0" presId="urn:microsoft.com/office/officeart/2005/8/layout/list1"/>
    <dgm:cxn modelId="{E95D9396-D976-46C6-AD04-ECE822F45E3C}" type="presParOf" srcId="{F166EF42-E8FE-4F1F-99B2-E0B1DB32D29D}" destId="{5943CE9E-B240-4C5E-A8F1-AD8C4ABD6B4C}" srcOrd="11" destOrd="0" presId="urn:microsoft.com/office/officeart/2005/8/layout/list1"/>
    <dgm:cxn modelId="{308F8B2C-A82A-4345-8040-DB2A8766F779}" type="presParOf" srcId="{F166EF42-E8FE-4F1F-99B2-E0B1DB32D29D}" destId="{7146077D-CA12-464B-9015-49E1D5D031FA}" srcOrd="12" destOrd="0" presId="urn:microsoft.com/office/officeart/2005/8/layout/list1"/>
    <dgm:cxn modelId="{85308556-F2D5-4C4B-9981-EB6E4670D5DC}" type="presParOf" srcId="{7146077D-CA12-464B-9015-49E1D5D031FA}" destId="{C088E62A-4130-4EA1-8B30-18D8356663B4}" srcOrd="0" destOrd="0" presId="urn:microsoft.com/office/officeart/2005/8/layout/list1"/>
    <dgm:cxn modelId="{D9492C33-1351-4549-956E-7150184A7509}" type="presParOf" srcId="{7146077D-CA12-464B-9015-49E1D5D031FA}" destId="{55132DF1-9918-486A-BD18-B1412EDF5013}" srcOrd="1" destOrd="0" presId="urn:microsoft.com/office/officeart/2005/8/layout/list1"/>
    <dgm:cxn modelId="{75B722E3-C38C-418C-9FE4-CB0C3B9D32AD}" type="presParOf" srcId="{F166EF42-E8FE-4F1F-99B2-E0B1DB32D29D}" destId="{46B9264B-DD6E-4FE1-BECF-2ECC6A08D68E}" srcOrd="13" destOrd="0" presId="urn:microsoft.com/office/officeart/2005/8/layout/list1"/>
    <dgm:cxn modelId="{71C295C5-22C0-4A6F-840D-AF0449E97001}" type="presParOf" srcId="{F166EF42-E8FE-4F1F-99B2-E0B1DB32D29D}" destId="{1056B829-9ED2-4ACF-880C-FAB57E901F96}" srcOrd="14" destOrd="0" presId="urn:microsoft.com/office/officeart/2005/8/layout/list1"/>
    <dgm:cxn modelId="{EAB1476C-A2C7-4C23-93E3-2BB2D874C1DD}" type="presParOf" srcId="{F166EF42-E8FE-4F1F-99B2-E0B1DB32D29D}" destId="{6A8A804E-B203-44CF-A26F-5AD15C010124}" srcOrd="15" destOrd="0" presId="urn:microsoft.com/office/officeart/2005/8/layout/list1"/>
    <dgm:cxn modelId="{78633521-FAA2-4415-B8C1-04B9A6AECAF8}" type="presParOf" srcId="{F166EF42-E8FE-4F1F-99B2-E0B1DB32D29D}" destId="{567EC085-C8E4-41F6-9502-EACCF40801D4}" srcOrd="16" destOrd="0" presId="urn:microsoft.com/office/officeart/2005/8/layout/list1"/>
    <dgm:cxn modelId="{62C0FE64-73B4-4F78-B438-DD8FEC5662EB}" type="presParOf" srcId="{567EC085-C8E4-41F6-9502-EACCF40801D4}" destId="{9EE78576-27E7-49E8-BEAF-12016BA7F4FD}" srcOrd="0" destOrd="0" presId="urn:microsoft.com/office/officeart/2005/8/layout/list1"/>
    <dgm:cxn modelId="{430F2431-A01B-4301-84E8-B1E6FDB0C02C}" type="presParOf" srcId="{567EC085-C8E4-41F6-9502-EACCF40801D4}" destId="{8CB17D8B-75B8-4A2A-9FA9-3A04DBBDF8C7}" srcOrd="1" destOrd="0" presId="urn:microsoft.com/office/officeart/2005/8/layout/list1"/>
    <dgm:cxn modelId="{AC8D6F67-658A-48C5-A6AE-E40DEC8958BB}" type="presParOf" srcId="{F166EF42-E8FE-4F1F-99B2-E0B1DB32D29D}" destId="{A0A9B280-7C7A-4890-8C8E-95954484D53D}" srcOrd="17" destOrd="0" presId="urn:microsoft.com/office/officeart/2005/8/layout/list1"/>
    <dgm:cxn modelId="{EDC0A11E-B9C1-4FBD-A798-A3C6AA99C6B7}" type="presParOf" srcId="{F166EF42-E8FE-4F1F-99B2-E0B1DB32D29D}" destId="{62A00902-5366-4937-B5A0-DE75C19C5546}" srcOrd="18"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C9D1D5-CD54-49C7-B600-ADD70839C58F}">
      <dsp:nvSpPr>
        <dsp:cNvPr id="0" name=""/>
        <dsp:cNvSpPr/>
      </dsp:nvSpPr>
      <dsp:spPr>
        <a:xfrm>
          <a:off x="0" y="158498"/>
          <a:ext cx="10830402" cy="705600"/>
        </a:xfrm>
        <a:prstGeom prst="rect">
          <a:avLst/>
        </a:prstGeom>
        <a:solidFill>
          <a:schemeClr val="lt1">
            <a:alpha val="90000"/>
            <a:hueOff val="0"/>
            <a:satOff val="0"/>
            <a:lumOff val="0"/>
            <a:alphaOff val="0"/>
          </a:schemeClr>
        </a:solidFill>
        <a:ln w="12700" cap="flat" cmpd="sng" algn="ctr">
          <a:solidFill>
            <a:srgbClr val="A555A1"/>
          </a:solidFill>
          <a:prstDash val="solid"/>
          <a:miter lim="800000"/>
        </a:ln>
        <a:effectLst/>
      </dsp:spPr>
      <dsp:style>
        <a:lnRef idx="2">
          <a:scrgbClr r="0" g="0" b="0"/>
        </a:lnRef>
        <a:fillRef idx="1">
          <a:scrgbClr r="0" g="0" b="0"/>
        </a:fillRef>
        <a:effectRef idx="0">
          <a:scrgbClr r="0" g="0" b="0"/>
        </a:effectRef>
        <a:fontRef idx="minor"/>
      </dsp:style>
    </dsp:sp>
    <dsp:sp modelId="{49FF0B7B-8138-4229-81A0-3AF8380FA844}">
      <dsp:nvSpPr>
        <dsp:cNvPr id="0" name=""/>
        <dsp:cNvSpPr/>
      </dsp:nvSpPr>
      <dsp:spPr>
        <a:xfrm>
          <a:off x="541520" y="46226"/>
          <a:ext cx="2500761" cy="525551"/>
        </a:xfrm>
        <a:prstGeom prst="roundRect">
          <a:avLst/>
        </a:prstGeom>
        <a:gradFill flip="none" rotWithShape="1">
          <a:gsLst>
            <a:gs pos="0">
              <a:schemeClr val="dk1">
                <a:lumMod val="67000"/>
              </a:schemeClr>
            </a:gs>
            <a:gs pos="48000">
              <a:schemeClr val="dk1">
                <a:lumMod val="97000"/>
                <a:lumOff val="3000"/>
              </a:schemeClr>
            </a:gs>
            <a:gs pos="100000">
              <a:schemeClr val="dk1">
                <a:lumMod val="60000"/>
                <a:lumOff val="40000"/>
              </a:schemeClr>
            </a:gs>
          </a:gsLst>
          <a:lin ang="16200000" scaled="1"/>
          <a:tileRect/>
        </a:gradFill>
        <a:ln>
          <a:noFill/>
        </a:ln>
        <a:effectLst/>
      </dsp:spPr>
      <dsp:style>
        <a:lnRef idx="0">
          <a:scrgbClr r="0" g="0" b="0"/>
        </a:lnRef>
        <a:fillRef idx="0">
          <a:scrgbClr r="0" g="0" b="0"/>
        </a:fillRef>
        <a:effectRef idx="0">
          <a:scrgbClr r="0" g="0" b="0"/>
        </a:effectRef>
        <a:fontRef idx="minor">
          <a:schemeClr val="lt1"/>
        </a:fontRef>
      </dsp:style>
      <dsp:txBody>
        <a:bodyPr spcFirstLastPara="0" vert="horz" wrap="square" lIns="286554" tIns="0" rIns="286554" bIns="0" numCol="1" spcCol="1270" anchor="ctr" anchorCtr="0">
          <a:noAutofit/>
        </a:bodyPr>
        <a:lstStyle/>
        <a:p>
          <a:pPr marL="0" lvl="0" indent="0" algn="l" defTabSz="666750">
            <a:lnSpc>
              <a:spcPct val="90000"/>
            </a:lnSpc>
            <a:spcBef>
              <a:spcPct val="0"/>
            </a:spcBef>
            <a:spcAft>
              <a:spcPct val="35000"/>
            </a:spcAft>
            <a:buNone/>
          </a:pPr>
          <a:r>
            <a:rPr lang="en-GB" sz="1500" b="1" kern="1200" dirty="0"/>
            <a:t>Pädagogen</a:t>
          </a:r>
        </a:p>
      </dsp:txBody>
      <dsp:txXfrm>
        <a:off x="567175" y="71881"/>
        <a:ext cx="2449451" cy="474241"/>
      </dsp:txXfrm>
    </dsp:sp>
    <dsp:sp modelId="{09A5C05D-DD18-4A8F-9FCA-CFA02DAA0F2C}">
      <dsp:nvSpPr>
        <dsp:cNvPr id="0" name=""/>
        <dsp:cNvSpPr/>
      </dsp:nvSpPr>
      <dsp:spPr>
        <a:xfrm>
          <a:off x="0" y="1127570"/>
          <a:ext cx="10830402" cy="705600"/>
        </a:xfrm>
        <a:prstGeom prst="rect">
          <a:avLst/>
        </a:prstGeom>
        <a:solidFill>
          <a:schemeClr val="lt1">
            <a:alpha val="90000"/>
            <a:hueOff val="0"/>
            <a:satOff val="0"/>
            <a:lumOff val="0"/>
            <a:alphaOff val="0"/>
          </a:schemeClr>
        </a:solidFill>
        <a:ln w="12700" cap="flat" cmpd="sng" algn="ctr">
          <a:solidFill>
            <a:srgbClr val="A555A1"/>
          </a:solidFill>
          <a:prstDash val="solid"/>
          <a:miter lim="800000"/>
        </a:ln>
        <a:effectLst/>
      </dsp:spPr>
      <dsp:style>
        <a:lnRef idx="2">
          <a:scrgbClr r="0" g="0" b="0"/>
        </a:lnRef>
        <a:fillRef idx="1">
          <a:scrgbClr r="0" g="0" b="0"/>
        </a:fillRef>
        <a:effectRef idx="0">
          <a:scrgbClr r="0" g="0" b="0"/>
        </a:effectRef>
        <a:fontRef idx="minor"/>
      </dsp:style>
    </dsp:sp>
    <dsp:sp modelId="{4B8C2662-D8E2-4F52-A457-88AA13429F1A}">
      <dsp:nvSpPr>
        <dsp:cNvPr id="0" name=""/>
        <dsp:cNvSpPr/>
      </dsp:nvSpPr>
      <dsp:spPr>
        <a:xfrm>
          <a:off x="541520" y="1015298"/>
          <a:ext cx="2500761" cy="525551"/>
        </a:xfrm>
        <a:prstGeom prst="round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a:effectLst/>
      </dsp:spPr>
      <dsp:style>
        <a:lnRef idx="0">
          <a:scrgbClr r="0" g="0" b="0"/>
        </a:lnRef>
        <a:fillRef idx="0">
          <a:scrgbClr r="0" g="0" b="0"/>
        </a:fillRef>
        <a:effectRef idx="0">
          <a:scrgbClr r="0" g="0" b="0"/>
        </a:effectRef>
        <a:fontRef idx="minor">
          <a:schemeClr val="lt1"/>
        </a:fontRef>
      </dsp:style>
      <dsp:txBody>
        <a:bodyPr spcFirstLastPara="0" vert="horz" wrap="square" lIns="286554" tIns="0" rIns="286554" bIns="0" numCol="1" spcCol="1270" anchor="ctr" anchorCtr="0">
          <a:noAutofit/>
        </a:bodyPr>
        <a:lstStyle/>
        <a:p>
          <a:pPr marL="0" lvl="0" indent="0" algn="l" defTabSz="666750">
            <a:lnSpc>
              <a:spcPct val="90000"/>
            </a:lnSpc>
            <a:spcBef>
              <a:spcPct val="0"/>
            </a:spcBef>
            <a:spcAft>
              <a:spcPct val="35000"/>
            </a:spcAft>
            <a:buNone/>
          </a:pPr>
          <a:r>
            <a:rPr lang="en-GB" sz="1500" b="1" kern="1200" dirty="0"/>
            <a:t>Zivilgesellschaftliche Organisationen</a:t>
          </a:r>
        </a:p>
      </dsp:txBody>
      <dsp:txXfrm>
        <a:off x="567175" y="1040953"/>
        <a:ext cx="2449451" cy="474241"/>
      </dsp:txXfrm>
    </dsp:sp>
    <dsp:sp modelId="{E4BD6773-5913-4A81-9E05-4DA1D41F0EF2}">
      <dsp:nvSpPr>
        <dsp:cNvPr id="0" name=""/>
        <dsp:cNvSpPr/>
      </dsp:nvSpPr>
      <dsp:spPr>
        <a:xfrm>
          <a:off x="0" y="2096641"/>
          <a:ext cx="10830402" cy="705600"/>
        </a:xfrm>
        <a:prstGeom prst="rect">
          <a:avLst/>
        </a:prstGeom>
        <a:solidFill>
          <a:schemeClr val="lt1">
            <a:alpha val="90000"/>
            <a:hueOff val="0"/>
            <a:satOff val="0"/>
            <a:lumOff val="0"/>
            <a:alphaOff val="0"/>
          </a:schemeClr>
        </a:solidFill>
        <a:ln w="12700" cap="flat" cmpd="sng" algn="ctr">
          <a:solidFill>
            <a:srgbClr val="A555A1"/>
          </a:solidFill>
          <a:prstDash val="solid"/>
          <a:miter lim="800000"/>
        </a:ln>
        <a:effectLst/>
      </dsp:spPr>
      <dsp:style>
        <a:lnRef idx="2">
          <a:scrgbClr r="0" g="0" b="0"/>
        </a:lnRef>
        <a:fillRef idx="1">
          <a:scrgbClr r="0" g="0" b="0"/>
        </a:fillRef>
        <a:effectRef idx="0">
          <a:scrgbClr r="0" g="0" b="0"/>
        </a:effectRef>
        <a:fontRef idx="minor"/>
      </dsp:style>
    </dsp:sp>
    <dsp:sp modelId="{361A3C95-24C9-4CE3-AFEB-57C8CE81151B}">
      <dsp:nvSpPr>
        <dsp:cNvPr id="0" name=""/>
        <dsp:cNvSpPr/>
      </dsp:nvSpPr>
      <dsp:spPr>
        <a:xfrm>
          <a:off x="541520" y="1984370"/>
          <a:ext cx="2500761" cy="525551"/>
        </a:xfrm>
        <a:prstGeom prst="roundRect">
          <a:avLst/>
        </a:prstGeom>
        <a:gradFill flip="none" rotWithShape="1">
          <a:gsLst>
            <a:gs pos="0">
              <a:schemeClr val="dk1">
                <a:lumMod val="67000"/>
              </a:schemeClr>
            </a:gs>
            <a:gs pos="48000">
              <a:schemeClr val="dk1">
                <a:lumMod val="97000"/>
                <a:lumOff val="3000"/>
              </a:schemeClr>
            </a:gs>
            <a:gs pos="100000">
              <a:schemeClr val="dk1">
                <a:lumMod val="60000"/>
                <a:lumOff val="40000"/>
              </a:schemeClr>
            </a:gs>
          </a:gsLst>
          <a:lin ang="16200000" scaled="1"/>
          <a:tileRect/>
        </a:gradFill>
        <a:ln>
          <a:noFill/>
        </a:ln>
        <a:effectLst/>
      </dsp:spPr>
      <dsp:style>
        <a:lnRef idx="0">
          <a:scrgbClr r="0" g="0" b="0"/>
        </a:lnRef>
        <a:fillRef idx="0">
          <a:scrgbClr r="0" g="0" b="0"/>
        </a:fillRef>
        <a:effectRef idx="0">
          <a:scrgbClr r="0" g="0" b="0"/>
        </a:effectRef>
        <a:fontRef idx="minor">
          <a:schemeClr val="lt1"/>
        </a:fontRef>
      </dsp:style>
      <dsp:txBody>
        <a:bodyPr spcFirstLastPara="0" vert="horz" wrap="square" lIns="286554" tIns="0" rIns="286554" bIns="0" numCol="1" spcCol="1270" anchor="ctr" anchorCtr="0">
          <a:noAutofit/>
        </a:bodyPr>
        <a:lstStyle/>
        <a:p>
          <a:pPr marL="0" lvl="0" indent="0" algn="l" defTabSz="666750">
            <a:lnSpc>
              <a:spcPct val="90000"/>
            </a:lnSpc>
            <a:spcBef>
              <a:spcPct val="0"/>
            </a:spcBef>
            <a:spcAft>
              <a:spcPct val="35000"/>
            </a:spcAft>
            <a:buNone/>
          </a:pPr>
          <a:r>
            <a:rPr lang="en-GB" sz="1500" b="1" kern="1200" dirty="0"/>
            <a:t>Medienplattformen</a:t>
          </a:r>
        </a:p>
      </dsp:txBody>
      <dsp:txXfrm>
        <a:off x="567175" y="2010025"/>
        <a:ext cx="2449451" cy="474241"/>
      </dsp:txXfrm>
    </dsp:sp>
    <dsp:sp modelId="{1056B829-9ED2-4ACF-880C-FAB57E901F96}">
      <dsp:nvSpPr>
        <dsp:cNvPr id="0" name=""/>
        <dsp:cNvSpPr/>
      </dsp:nvSpPr>
      <dsp:spPr>
        <a:xfrm>
          <a:off x="0" y="3065713"/>
          <a:ext cx="10830402" cy="705600"/>
        </a:xfrm>
        <a:prstGeom prst="rect">
          <a:avLst/>
        </a:prstGeom>
        <a:solidFill>
          <a:schemeClr val="lt1">
            <a:alpha val="90000"/>
            <a:hueOff val="0"/>
            <a:satOff val="0"/>
            <a:lumOff val="0"/>
            <a:alphaOff val="0"/>
          </a:schemeClr>
        </a:solidFill>
        <a:ln w="12700" cap="flat" cmpd="sng" algn="ctr">
          <a:solidFill>
            <a:srgbClr val="A555A1"/>
          </a:solidFill>
          <a:prstDash val="solid"/>
          <a:miter lim="800000"/>
        </a:ln>
        <a:effectLst/>
      </dsp:spPr>
      <dsp:style>
        <a:lnRef idx="2">
          <a:scrgbClr r="0" g="0" b="0"/>
        </a:lnRef>
        <a:fillRef idx="1">
          <a:scrgbClr r="0" g="0" b="0"/>
        </a:fillRef>
        <a:effectRef idx="0">
          <a:scrgbClr r="0" g="0" b="0"/>
        </a:effectRef>
        <a:fontRef idx="minor"/>
      </dsp:style>
    </dsp:sp>
    <dsp:sp modelId="{55132DF1-9918-486A-BD18-B1412EDF5013}">
      <dsp:nvSpPr>
        <dsp:cNvPr id="0" name=""/>
        <dsp:cNvSpPr/>
      </dsp:nvSpPr>
      <dsp:spPr>
        <a:xfrm>
          <a:off x="541520" y="2953441"/>
          <a:ext cx="2500761" cy="525551"/>
        </a:xfrm>
        <a:prstGeom prst="roundRect">
          <a:avLst/>
        </a:prstGeom>
        <a:gradFill flip="none" rotWithShape="1">
          <a:gsLst>
            <a:gs pos="0">
              <a:schemeClr val="dk1">
                <a:lumMod val="67000"/>
              </a:schemeClr>
            </a:gs>
            <a:gs pos="48000">
              <a:schemeClr val="dk1">
                <a:lumMod val="97000"/>
                <a:lumOff val="3000"/>
              </a:schemeClr>
            </a:gs>
            <a:gs pos="100000">
              <a:schemeClr val="dk1">
                <a:lumMod val="60000"/>
                <a:lumOff val="40000"/>
              </a:schemeClr>
            </a:gs>
          </a:gsLst>
          <a:lin ang="16200000" scaled="1"/>
          <a:tileRect/>
        </a:gradFill>
        <a:ln>
          <a:noFill/>
        </a:ln>
        <a:effectLst/>
      </dsp:spPr>
      <dsp:style>
        <a:lnRef idx="0">
          <a:scrgbClr r="0" g="0" b="0"/>
        </a:lnRef>
        <a:fillRef idx="0">
          <a:scrgbClr r="0" g="0" b="0"/>
        </a:fillRef>
        <a:effectRef idx="0">
          <a:scrgbClr r="0" g="0" b="0"/>
        </a:effectRef>
        <a:fontRef idx="minor">
          <a:schemeClr val="lt1"/>
        </a:fontRef>
      </dsp:style>
      <dsp:txBody>
        <a:bodyPr spcFirstLastPara="0" vert="horz" wrap="square" lIns="286554" tIns="0" rIns="286554" bIns="0" numCol="1" spcCol="1270" anchor="ctr" anchorCtr="0">
          <a:noAutofit/>
        </a:bodyPr>
        <a:lstStyle/>
        <a:p>
          <a:pPr marL="0" lvl="0" indent="0" algn="l" defTabSz="666750">
            <a:lnSpc>
              <a:spcPct val="90000"/>
            </a:lnSpc>
            <a:spcBef>
              <a:spcPct val="0"/>
            </a:spcBef>
            <a:spcAft>
              <a:spcPct val="35000"/>
            </a:spcAft>
            <a:buNone/>
          </a:pPr>
          <a:r>
            <a:rPr lang="en-GB" sz="1500" b="1" kern="1200" dirty="0"/>
            <a:t>Politische Entscheidungsträger</a:t>
          </a:r>
        </a:p>
      </dsp:txBody>
      <dsp:txXfrm>
        <a:off x="567175" y="2979096"/>
        <a:ext cx="2449451" cy="474241"/>
      </dsp:txXfrm>
    </dsp:sp>
    <dsp:sp modelId="{62A00902-5366-4937-B5A0-DE75C19C5546}">
      <dsp:nvSpPr>
        <dsp:cNvPr id="0" name=""/>
        <dsp:cNvSpPr/>
      </dsp:nvSpPr>
      <dsp:spPr>
        <a:xfrm>
          <a:off x="0" y="4020088"/>
          <a:ext cx="10830402" cy="705600"/>
        </a:xfrm>
        <a:prstGeom prst="rect">
          <a:avLst/>
        </a:prstGeom>
        <a:solidFill>
          <a:schemeClr val="lt1">
            <a:alpha val="90000"/>
            <a:hueOff val="0"/>
            <a:satOff val="0"/>
            <a:lumOff val="0"/>
            <a:alphaOff val="0"/>
          </a:schemeClr>
        </a:solidFill>
        <a:ln w="12700" cap="flat" cmpd="sng" algn="ctr">
          <a:solidFill>
            <a:srgbClr val="A555A1"/>
          </a:solidFill>
          <a:prstDash val="solid"/>
          <a:miter lim="800000"/>
        </a:ln>
        <a:effectLst/>
      </dsp:spPr>
      <dsp:style>
        <a:lnRef idx="2">
          <a:scrgbClr r="0" g="0" b="0"/>
        </a:lnRef>
        <a:fillRef idx="1">
          <a:scrgbClr r="0" g="0" b="0"/>
        </a:fillRef>
        <a:effectRef idx="0">
          <a:scrgbClr r="0" g="0" b="0"/>
        </a:effectRef>
        <a:fontRef idx="minor"/>
      </dsp:style>
    </dsp:sp>
    <dsp:sp modelId="{8CB17D8B-75B8-4A2A-9FA9-3A04DBBDF8C7}">
      <dsp:nvSpPr>
        <dsp:cNvPr id="0" name=""/>
        <dsp:cNvSpPr/>
      </dsp:nvSpPr>
      <dsp:spPr>
        <a:xfrm>
          <a:off x="541520" y="3922513"/>
          <a:ext cx="2500761" cy="525551"/>
        </a:xfrm>
        <a:prstGeom prst="roundRect">
          <a:avLst/>
        </a:prstGeom>
        <a:gradFill flip="none" rotWithShape="1">
          <a:gsLst>
            <a:gs pos="0">
              <a:schemeClr val="dk1">
                <a:lumMod val="67000"/>
              </a:schemeClr>
            </a:gs>
            <a:gs pos="48000">
              <a:schemeClr val="dk1">
                <a:lumMod val="97000"/>
                <a:lumOff val="3000"/>
              </a:schemeClr>
            </a:gs>
            <a:gs pos="100000">
              <a:schemeClr val="dk1">
                <a:lumMod val="60000"/>
                <a:lumOff val="40000"/>
              </a:schemeClr>
            </a:gs>
          </a:gsLst>
          <a:lin ang="16200000" scaled="1"/>
          <a:tileRect/>
        </a:gradFill>
        <a:ln>
          <a:noFill/>
        </a:ln>
        <a:effectLst/>
      </dsp:spPr>
      <dsp:style>
        <a:lnRef idx="0">
          <a:scrgbClr r="0" g="0" b="0"/>
        </a:lnRef>
        <a:fillRef idx="0">
          <a:scrgbClr r="0" g="0" b="0"/>
        </a:fillRef>
        <a:effectRef idx="0">
          <a:scrgbClr r="0" g="0" b="0"/>
        </a:effectRef>
        <a:fontRef idx="minor">
          <a:schemeClr val="lt1"/>
        </a:fontRef>
      </dsp:style>
      <dsp:txBody>
        <a:bodyPr spcFirstLastPara="0" vert="horz" wrap="square" lIns="286554" tIns="0" rIns="286554" bIns="0" numCol="1" spcCol="1270" anchor="ctr" anchorCtr="0">
          <a:noAutofit/>
        </a:bodyPr>
        <a:lstStyle/>
        <a:p>
          <a:pPr marL="0" lvl="0" indent="0" algn="l" defTabSz="666750">
            <a:lnSpc>
              <a:spcPct val="90000"/>
            </a:lnSpc>
            <a:spcBef>
              <a:spcPct val="0"/>
            </a:spcBef>
            <a:spcAft>
              <a:spcPct val="35000"/>
            </a:spcAft>
            <a:buNone/>
          </a:pPr>
          <a:r>
            <a:rPr lang="en-GB" sz="1500" b="1" kern="1200" dirty="0"/>
            <a:t>Technologieentwickler</a:t>
          </a:r>
        </a:p>
      </dsp:txBody>
      <dsp:txXfrm>
        <a:off x="567175" y="3948168"/>
        <a:ext cx="2449451" cy="474241"/>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7/15/2026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Klicken Sie hier, um die Master-Textstile zu bearbeiten.</a:t>
            </a:r>
          </a:p>
          <a:p>
            <a:pPr lvl="1"/>
            <a:r>
              <a:rPr lang="en-GB"/>
              <a:t>Zweite Ebene</a:t>
            </a:r>
          </a:p>
          <a:p>
            <a:pPr lvl="2"/>
            <a:r>
              <a:rPr lang="en-GB"/>
              <a:t>Dritte Ebene</a:t>
            </a:r>
          </a:p>
          <a:p>
            <a:pPr lvl="3"/>
            <a:r>
              <a:rPr lang="en-GB"/>
              <a:t>Vierte Ebene</a:t>
            </a:r>
          </a:p>
          <a:p>
            <a:pPr lvl="4"/>
            <a:r>
              <a:rPr lang="en-GB"/>
              <a:t>Fünfte Ebene</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BE5DE82-CF29-044D-9158-06A811149881}" type="slidenum">
              <a:rPr lang="en-US" smtClean="0"/>
              <a:t>10</a:t>
            </a:fld>
            <a:endParaRPr lang="en-US"/>
          </a:p>
        </p:txBody>
      </p:sp>
    </p:spTree>
    <p:extLst>
      <p:ext uri="{BB962C8B-B14F-4D97-AF65-F5344CB8AC3E}">
        <p14:creationId xmlns:p14="http://schemas.microsoft.com/office/powerpoint/2010/main" val="23896863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BE5DE82-CF29-044D-9158-06A811149881}" type="slidenum">
              <a:rPr lang="en-US" smtClean="0"/>
              <a:t>11</a:t>
            </a:fld>
            <a:endParaRPr lang="en-US"/>
          </a:p>
        </p:txBody>
      </p:sp>
    </p:spTree>
    <p:extLst>
      <p:ext uri="{BB962C8B-B14F-4D97-AF65-F5344CB8AC3E}">
        <p14:creationId xmlns:p14="http://schemas.microsoft.com/office/powerpoint/2010/main" val="18589942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BE5DE82-CF29-044D-9158-06A811149881}" type="slidenum">
              <a:rPr lang="en-US" smtClean="0"/>
              <a:t>18</a:t>
            </a:fld>
            <a:endParaRPr lang="en-US"/>
          </a:p>
        </p:txBody>
      </p:sp>
    </p:spTree>
    <p:extLst>
      <p:ext uri="{BB962C8B-B14F-4D97-AF65-F5344CB8AC3E}">
        <p14:creationId xmlns:p14="http://schemas.microsoft.com/office/powerpoint/2010/main" val="33062483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BE5DE82-CF29-044D-9158-06A811149881}" type="slidenum">
              <a:rPr lang="en-US" smtClean="0"/>
              <a:t>19</a:t>
            </a:fld>
            <a:endParaRPr lang="en-US"/>
          </a:p>
        </p:txBody>
      </p:sp>
    </p:spTree>
    <p:extLst>
      <p:ext uri="{BB962C8B-B14F-4D97-AF65-F5344CB8AC3E}">
        <p14:creationId xmlns:p14="http://schemas.microsoft.com/office/powerpoint/2010/main" val="41204480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41D1F7-07C4-A256-F1D0-80BA60747A9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BA3944-AD9D-9A1D-82EE-86B307BE1E0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AA6BBD0-14E6-F7A3-588D-99E442C6A747}"/>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C0573471-9C16-73A9-7809-C074FF5D4297}"/>
              </a:ext>
            </a:extLst>
          </p:cNvPr>
          <p:cNvSpPr>
            <a:spLocks noGrp="1"/>
          </p:cNvSpPr>
          <p:nvPr>
            <p:ph type="sldNum" sz="quarter" idx="5"/>
          </p:nvPr>
        </p:nvSpPr>
        <p:spPr/>
        <p:txBody>
          <a:bodyPr/>
          <a:lstStyle/>
          <a:p>
            <a:fld id="{4BE5DE82-CF29-044D-9158-06A811149881}" type="slidenum">
              <a:rPr lang="en-US" smtClean="0"/>
              <a:t>23</a:t>
            </a:fld>
            <a:endParaRPr lang="en-US"/>
          </a:p>
        </p:txBody>
      </p:sp>
    </p:spTree>
    <p:extLst>
      <p:ext uri="{BB962C8B-B14F-4D97-AF65-F5344CB8AC3E}">
        <p14:creationId xmlns:p14="http://schemas.microsoft.com/office/powerpoint/2010/main" val="37116725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BE5DE82-CF29-044D-9158-06A811149881}" type="slidenum">
              <a:rPr lang="en-US" smtClean="0"/>
              <a:t>38</a:t>
            </a:fld>
            <a:endParaRPr lang="en-US"/>
          </a:p>
        </p:txBody>
      </p:sp>
    </p:spTree>
    <p:extLst>
      <p:ext uri="{BB962C8B-B14F-4D97-AF65-F5344CB8AC3E}">
        <p14:creationId xmlns:p14="http://schemas.microsoft.com/office/powerpoint/2010/main" val="13317873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BE5DE82-CF29-044D-9158-06A811149881}" type="slidenum">
              <a:rPr lang="en-US" smtClean="0"/>
              <a:t>44</a:t>
            </a:fld>
            <a:endParaRPr lang="en-US"/>
          </a:p>
        </p:txBody>
      </p:sp>
    </p:spTree>
    <p:extLst>
      <p:ext uri="{BB962C8B-B14F-4D97-AF65-F5344CB8AC3E}">
        <p14:creationId xmlns:p14="http://schemas.microsoft.com/office/powerpoint/2010/main" val="25479087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BE5DE82-CF29-044D-9158-06A811149881}" type="slidenum">
              <a:rPr lang="en-US" smtClean="0"/>
              <a:t>45</a:t>
            </a:fld>
            <a:endParaRPr lang="en-US"/>
          </a:p>
        </p:txBody>
      </p:sp>
    </p:spTree>
    <p:extLst>
      <p:ext uri="{BB962C8B-B14F-4D97-AF65-F5344CB8AC3E}">
        <p14:creationId xmlns:p14="http://schemas.microsoft.com/office/powerpoint/2010/main" val="4897920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BE5DE82-CF29-044D-9158-06A811149881}" type="slidenum">
              <a:rPr lang="en-US" smtClean="0"/>
              <a:t>51</a:t>
            </a:fld>
            <a:endParaRPr lang="en-US"/>
          </a:p>
        </p:txBody>
      </p:sp>
    </p:spTree>
    <p:extLst>
      <p:ext uri="{BB962C8B-B14F-4D97-AF65-F5344CB8AC3E}">
        <p14:creationId xmlns:p14="http://schemas.microsoft.com/office/powerpoint/2010/main" val="10345648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sv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sv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sv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5.sv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svg"/><Relationship Id="rId1" Type="http://schemas.openxmlformats.org/officeDocument/2006/relationships/slideMaster" Target="../slideMasters/slideMaster2.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0C46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a:solidFill>
                  <a:schemeClr val="bg1"/>
                </a:solidFill>
                <a:effectLst/>
                <a:latin typeface="+mn-lt"/>
                <a:ea typeface="+mn-ea"/>
                <a:cs typeface="+mn-cs"/>
                <a:sym typeface="Quattrocento Sans"/>
              </a:rPr>
              <a:t>FONT TYPEFACE &amp; SIZE</a:t>
            </a:r>
            <a:endParaRPr lang="en-IE" sz="3600" baseline="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a:solidFill>
                  <a:schemeClr val="bg1"/>
                </a:solidFill>
                <a:effectLst/>
                <a:latin typeface="+mn-lt"/>
                <a:ea typeface="+mn-ea"/>
                <a:cs typeface="+mn-cs"/>
              </a:rPr>
              <a:t>PLEASE</a:t>
            </a:r>
            <a:r>
              <a:rPr lang="en-IE" sz="3000" b="0" i="0" u="none" strike="noStrike" kern="1200" baseline="0">
                <a:solidFill>
                  <a:schemeClr val="bg1"/>
                </a:solidFill>
                <a:effectLst/>
                <a:latin typeface="+mn-lt"/>
                <a:ea typeface="+mn-ea"/>
                <a:cs typeface="+mn-cs"/>
              </a:rPr>
              <a:t> ENSURE TO KEEP FONTS AS PER THE LAYOUT</a:t>
            </a:r>
            <a:endParaRPr lang="en-IE" sz="3000" b="0" i="0" u="none" strike="noStrike" kern="1200">
              <a:solidFill>
                <a:schemeClr val="bg1"/>
              </a:solidFill>
              <a:effectLst/>
              <a:latin typeface="+mn-lt"/>
              <a:ea typeface="+mn-ea"/>
              <a:cs typeface="+mn-cs"/>
            </a:endParaRPr>
          </a:p>
          <a:p>
            <a:pPr fontAlgn="base"/>
            <a:endParaRPr lang="en-IE" sz="3000" b="0" i="0" u="none" strike="noStrike" kern="120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a:solidFill>
                  <a:schemeClr val="bg1"/>
                </a:solidFill>
                <a:effectLst/>
                <a:latin typeface="+mn-lt"/>
                <a:ea typeface="+mn-ea"/>
                <a:cs typeface="+mn-cs"/>
              </a:rPr>
              <a:t>48 point </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Divider</a:t>
            </a:r>
            <a:r>
              <a:rPr lang="en-IE" sz="3000" b="0" i="0" u="none" strike="noStrike" kern="1200" baseline="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36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30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	</a:t>
            </a:r>
            <a:r>
              <a:rPr lang="en-IE" sz="3000" b="0" i="0" u="none" strike="noStrike" kern="1200" baseline="0">
                <a:solidFill>
                  <a:schemeClr val="bg1"/>
                </a:solidFill>
                <a:effectLst/>
                <a:latin typeface="+mn-lt"/>
                <a:ea typeface="+mn-ea"/>
                <a:cs typeface="+mn-cs"/>
              </a:rPr>
              <a:t>       </a:t>
            </a:r>
            <a:r>
              <a:rPr lang="en-IE" sz="3000" b="0" i="0" u="none" strike="noStrike" kern="120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24 point</a:t>
            </a:r>
            <a:r>
              <a:rPr lang="en-IE" sz="3000" b="0" i="0" u="none" strike="noStrike" kern="1200" baseline="0">
                <a:solidFill>
                  <a:schemeClr val="bg1"/>
                </a:solidFill>
                <a:effectLst/>
                <a:latin typeface="+mn-lt"/>
                <a:ea typeface="+mn-ea"/>
                <a:cs typeface="+mn-cs"/>
              </a:rPr>
              <a:t>  -  </a:t>
            </a:r>
            <a:r>
              <a:rPr lang="en-IE" sz="3000" b="0" i="0" u="none" strike="noStrike" kern="1200" baseline="0">
                <a:solidFill>
                  <a:schemeClr val="bg1"/>
                </a:solidFill>
                <a:effectLst/>
                <a:latin typeface="+mn-lt"/>
                <a:ea typeface="Quattrocento Sans"/>
                <a:cs typeface="Quattrocento Sans"/>
                <a:sym typeface="Quattrocento Sans"/>
              </a:rPr>
              <a:t>Main </a:t>
            </a:r>
            <a:r>
              <a:rPr lang="en-IE" sz="3000" b="0" i="0" u="none" strike="noStrike" kern="1200">
                <a:solidFill>
                  <a:schemeClr val="bg1"/>
                </a:solidFill>
                <a:effectLst/>
                <a:latin typeface="+mn-lt"/>
                <a:ea typeface="+mn-ea"/>
                <a:cs typeface="+mn-cs"/>
              </a:rPr>
              <a:t>Text Body </a:t>
            </a:r>
            <a:endParaRPr lang="en-US" sz="3000">
              <a:solidFill>
                <a:schemeClr val="bg1"/>
              </a:solidFill>
            </a:endParaRPr>
          </a:p>
          <a:p>
            <a:pPr fontAlgn="base"/>
            <a:endParaRPr lang="en-IE" sz="3000" b="0" i="0" u="none" strike="noStrike" kern="120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a:solidFill>
                  <a:schemeClr val="bg1"/>
                </a:solidFill>
                <a:effectLst/>
                <a:latin typeface="+mn-lt"/>
                <a:ea typeface="+mn-ea"/>
                <a:cs typeface="+mn-cs"/>
                <a:sym typeface="Quattrocento Sans"/>
              </a:rPr>
              <a:t>Include ME+ </a:t>
            </a:r>
            <a:r>
              <a:rPr lang="en-IE" sz="2400" b="0" i="0" u="none" strike="noStrike" kern="1200" baseline="0">
                <a:solidFill>
                  <a:schemeClr val="bg1"/>
                </a:solidFill>
                <a:effectLst/>
                <a:latin typeface="+mn-lt"/>
                <a:ea typeface="+mn-ea"/>
                <a:cs typeface="+mn-cs"/>
                <a:sym typeface="Quattrocento Sans"/>
              </a:rPr>
              <a:t>PowerPoint is</a:t>
            </a:r>
            <a:r>
              <a:rPr lang="is-IS" sz="2400" b="0" i="0" u="none" strike="noStrike" kern="1200" baseline="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a:solidFill>
                <a:schemeClr val="bg1"/>
              </a:solidFill>
              <a:effectLst/>
              <a:latin typeface="+mn-lt"/>
              <a:ea typeface="+mn-ea"/>
              <a:cs typeface="+mn-cs"/>
              <a:sym typeface="Quattrocento Sans"/>
            </a:endParaRPr>
          </a:p>
          <a:p>
            <a:pPr fontAlgn="base"/>
            <a:endParaRPr lang="en-IE" sz="2400" b="0" i="0" u="none" strike="noStrike" kern="1200" baseline="0">
              <a:solidFill>
                <a:schemeClr val="bg1"/>
              </a:solidFill>
              <a:effectLst/>
              <a:latin typeface="+mn-lt"/>
              <a:ea typeface="+mn-ea"/>
              <a:cs typeface="+mn-cs"/>
              <a:sym typeface="Quattrocento Sans"/>
            </a:endParaRPr>
          </a:p>
          <a:p>
            <a:pPr fontAlgn="base"/>
            <a:r>
              <a:rPr lang="en-IE" sz="3600" b="1" i="1" baseline="0">
                <a:solidFill>
                  <a:schemeClr val="bg1"/>
                </a:solidFill>
                <a:latin typeface="+mn-lt"/>
                <a:ea typeface="Quattrocento Sans"/>
                <a:cs typeface="Quattrocento Sans"/>
                <a:sym typeface="Quattrocento Sans"/>
              </a:rPr>
              <a:t>Calibri</a:t>
            </a:r>
            <a:endParaRPr lang="en-IE" sz="3600" baseline="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a:solidFill>
                  <a:schemeClr val="bg1"/>
                </a:solidFill>
                <a:effectLst/>
                <a:latin typeface="+mn-lt"/>
                <a:ea typeface="+mn-ea"/>
                <a:cs typeface="+mn-cs"/>
              </a:rPr>
              <a:t>*** </a:t>
            </a:r>
            <a:r>
              <a:rPr lang="en-IE" sz="2400" b="1" kern="1200">
                <a:solidFill>
                  <a:schemeClr val="bg1"/>
                </a:solidFill>
                <a:effectLst/>
                <a:latin typeface="+mn-lt"/>
                <a:ea typeface="+mn-ea"/>
                <a:cs typeface="+mn-cs"/>
              </a:rPr>
              <a:t>PLEASE DELETE THIS INSTRUCTION SLIDE BEFORE PRESENTING FINAL PRESENTATION </a:t>
            </a:r>
            <a:r>
              <a:rPr lang="en-IE" sz="2400" kern="1200">
                <a:solidFill>
                  <a:schemeClr val="bg1"/>
                </a:solidFill>
                <a:effectLst/>
                <a:latin typeface="+mn-lt"/>
                <a:ea typeface="+mn-ea"/>
                <a:cs typeface="+mn-cs"/>
              </a:rPr>
              <a:t>*** </a:t>
            </a:r>
            <a:endParaRPr lang="en-US" sz="2400" kern="120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D46FEE13-4DB5-7D09-7B0E-A418489DE3C3}"/>
              </a:ext>
            </a:extLst>
          </p:cNvPr>
          <p:cNvSpPr/>
          <p:nvPr userDrawn="1"/>
        </p:nvSpPr>
        <p:spPr>
          <a:xfrm rot="16200000">
            <a:off x="1930078" y="369383"/>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14DA1"/>
          </a:solidFill>
          <a:ln>
            <a:solidFill>
              <a:srgbClr val="414DA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Freeform 1">
            <a:extLst>
              <a:ext uri="{FF2B5EF4-FFF2-40B4-BE49-F238E27FC236}">
                <a16:creationId xmlns:a16="http://schemas.microsoft.com/office/drawing/2014/main" id="{B098FC1D-EFC8-8836-CAE0-0C12FA0CC4BF}"/>
              </a:ext>
            </a:extLst>
          </p:cNvPr>
          <p:cNvSpPr/>
          <p:nvPr userDrawn="1"/>
        </p:nvSpPr>
        <p:spPr>
          <a:xfrm rot="16200000">
            <a:off x="202378" y="369384"/>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14DA1"/>
          </a:solidFill>
          <a:ln>
            <a:solidFill>
              <a:srgbClr val="414DA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3FB5A1"/>
          </a:solidFill>
          <a:ln w="24491" cap="flat">
            <a:solidFill>
              <a:srgbClr val="3FB5A1"/>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buNone/>
              <a:defRPr sz="4800" b="0" i="0">
                <a:solidFill>
                  <a:schemeClr val="bg1"/>
                </a:solidFill>
                <a:latin typeface="+mn-lt"/>
              </a:defRPr>
            </a:lvl1pPr>
          </a:lstStyle>
          <a:p>
            <a:pPr lvl="0"/>
            <a:r>
              <a:rPr lang="en-US"/>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a:t>01</a:t>
            </a:r>
          </a:p>
        </p:txBody>
      </p:sp>
      <p:sp>
        <p:nvSpPr>
          <p:cNvPr id="6" name="Picture Placeholder 5">
            <a:extLst>
              <a:ext uri="{FF2B5EF4-FFF2-40B4-BE49-F238E27FC236}">
                <a16:creationId xmlns:a16="http://schemas.microsoft.com/office/drawing/2014/main" id="{C7080B12-7505-4464-AC27-EA78F1E34FD8}"/>
              </a:ext>
            </a:extLst>
          </p:cNvPr>
          <p:cNvSpPr>
            <a:spLocks noGrp="1"/>
          </p:cNvSpPr>
          <p:nvPr>
            <p:ph type="pic" sz="quarter" idx="19"/>
          </p:nvPr>
        </p:nvSpPr>
        <p:spPr>
          <a:xfrm>
            <a:off x="5635270" y="1729840"/>
            <a:ext cx="6560312" cy="4556399"/>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Tree>
    <p:extLst>
      <p:ext uri="{BB962C8B-B14F-4D97-AF65-F5344CB8AC3E}">
        <p14:creationId xmlns:p14="http://schemas.microsoft.com/office/powerpoint/2010/main" val="2204121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Tree>
    <p:extLst>
      <p:ext uri="{BB962C8B-B14F-4D97-AF65-F5344CB8AC3E}">
        <p14:creationId xmlns:p14="http://schemas.microsoft.com/office/powerpoint/2010/main" val="6663490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10614687" cy="3849918"/>
          </a:xfrm>
          <a:prstGeom prst="rect">
            <a:avLst/>
          </a:prstGeom>
        </p:spPr>
        <p:txBody>
          <a:bodyPr/>
          <a:lstStyle>
            <a:lvl1pPr algn="l">
              <a:buNone/>
              <a:defRPr sz="2400" b="0" i="0" spc="0">
                <a:solidFill>
                  <a:srgbClr val="0C46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10614687" cy="803654"/>
          </a:xfrm>
          <a:prstGeom prst="rect">
            <a:avLst/>
          </a:prstGeom>
        </p:spPr>
        <p:txBody>
          <a:bodyPr>
            <a:noAutofit/>
          </a:bodyPr>
          <a:lstStyle>
            <a:lvl1pPr marL="0" indent="0" algn="l">
              <a:buNone/>
              <a:defRPr sz="3600" b="1" i="0">
                <a:solidFill>
                  <a:srgbClr val="0C4659"/>
                </a:solidFill>
                <a:latin typeface="+mn-lt"/>
              </a:defRPr>
            </a:lvl1pPr>
          </a:lstStyle>
          <a:p>
            <a:pPr lvl="0"/>
            <a:r>
              <a:rPr lang="en-US"/>
              <a:t>Heading</a:t>
            </a:r>
          </a:p>
        </p:txBody>
      </p:sp>
    </p:spTree>
    <p:extLst>
      <p:ext uri="{BB962C8B-B14F-4D97-AF65-F5344CB8AC3E}">
        <p14:creationId xmlns:p14="http://schemas.microsoft.com/office/powerpoint/2010/main" val="25466941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4573986"/>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E4F2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r"/>
            <a:endParaRPr lang="en-US"/>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9" name="Picture Placeholder 100">
            <a:extLst>
              <a:ext uri="{FF2B5EF4-FFF2-40B4-BE49-F238E27FC236}">
                <a16:creationId xmlns:a16="http://schemas.microsoft.com/office/drawing/2014/main" id="{BD22B5C7-C6F0-5F54-FD85-23FAA23A6BFF}"/>
              </a:ext>
            </a:extLst>
          </p:cNvPr>
          <p:cNvSpPr>
            <a:spLocks noGrp="1"/>
          </p:cNvSpPr>
          <p:nvPr>
            <p:ph type="pic" sz="quarter" idx="10"/>
          </p:nvPr>
        </p:nvSpPr>
        <p:spPr>
          <a:xfrm>
            <a:off x="391600" y="0"/>
            <a:ext cx="3423163" cy="1945748"/>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10" name="Text Placeholder 17">
            <a:extLst>
              <a:ext uri="{FF2B5EF4-FFF2-40B4-BE49-F238E27FC236}">
                <a16:creationId xmlns:a16="http://schemas.microsoft.com/office/drawing/2014/main" id="{040AD1CE-E860-5218-B80A-B69AF77B55A1}"/>
              </a:ext>
            </a:extLst>
          </p:cNvPr>
          <p:cNvSpPr>
            <a:spLocks noGrp="1"/>
          </p:cNvSpPr>
          <p:nvPr>
            <p:ph type="body" sz="quarter" idx="20" hasCustomPrompt="1"/>
          </p:nvPr>
        </p:nvSpPr>
        <p:spPr>
          <a:xfrm>
            <a:off x="4594468" y="2045704"/>
            <a:ext cx="6961476" cy="3849918"/>
          </a:xfrm>
          <a:prstGeom prst="rect">
            <a:avLst/>
          </a:prstGeom>
        </p:spPr>
        <p:txBody>
          <a:bodyPr/>
          <a:lstStyle>
            <a:lvl1pPr algn="l">
              <a:buNone/>
              <a:defRPr sz="2400" b="0" i="0" spc="0">
                <a:solidFill>
                  <a:srgbClr val="0C46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961476" cy="803654"/>
          </a:xfrm>
          <a:prstGeom prst="rect">
            <a:avLst/>
          </a:prstGeom>
        </p:spPr>
        <p:txBody>
          <a:bodyPr>
            <a:noAutofit/>
          </a:bodyPr>
          <a:lstStyle>
            <a:lvl1pPr marL="0" indent="0" algn="l">
              <a:buNone/>
              <a:defRPr sz="3600" b="1" i="0">
                <a:solidFill>
                  <a:srgbClr val="0C4659"/>
                </a:solidFill>
                <a:latin typeface="+mn-lt"/>
              </a:defRPr>
            </a:lvl1pPr>
          </a:lstStyle>
          <a:p>
            <a:pPr lvl="0"/>
            <a:r>
              <a:rPr lang="en-US"/>
              <a:t>Heading</a:t>
            </a:r>
          </a:p>
        </p:txBody>
      </p:sp>
    </p:spTree>
    <p:extLst>
      <p:ext uri="{BB962C8B-B14F-4D97-AF65-F5344CB8AC3E}">
        <p14:creationId xmlns:p14="http://schemas.microsoft.com/office/powerpoint/2010/main" val="492094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3FB5A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13" name="Text Placeholder 17">
            <a:extLst>
              <a:ext uri="{FF2B5EF4-FFF2-40B4-BE49-F238E27FC236}">
                <a16:creationId xmlns:a16="http://schemas.microsoft.com/office/drawing/2014/main" id="{1A631662-8519-989C-B3B4-0791084D2B49}"/>
              </a:ext>
            </a:extLst>
          </p:cNvPr>
          <p:cNvSpPr>
            <a:spLocks noGrp="1"/>
          </p:cNvSpPr>
          <p:nvPr>
            <p:ph type="body" sz="quarter" idx="20" hasCustomPrompt="1"/>
          </p:nvPr>
        </p:nvSpPr>
        <p:spPr>
          <a:xfrm>
            <a:off x="4594468" y="2045704"/>
            <a:ext cx="6961476" cy="3849918"/>
          </a:xfrm>
          <a:prstGeom prst="rect">
            <a:avLst/>
          </a:prstGeom>
        </p:spPr>
        <p:txBody>
          <a:bodyPr/>
          <a:lstStyle>
            <a:lvl1pPr algn="l">
              <a:buNone/>
              <a:defRPr sz="2400" b="0" i="0" spc="0">
                <a:solidFill>
                  <a:srgbClr val="0C46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6" name="Text Placeholder 23">
            <a:extLst>
              <a:ext uri="{FF2B5EF4-FFF2-40B4-BE49-F238E27FC236}">
                <a16:creationId xmlns:a16="http://schemas.microsoft.com/office/drawing/2014/main" id="{3ABD5442-0672-6B8D-6135-3A7BAA41A486}"/>
              </a:ext>
            </a:extLst>
          </p:cNvPr>
          <p:cNvSpPr>
            <a:spLocks noGrp="1"/>
          </p:cNvSpPr>
          <p:nvPr>
            <p:ph type="body" sz="quarter" idx="16" hasCustomPrompt="1"/>
          </p:nvPr>
        </p:nvSpPr>
        <p:spPr>
          <a:xfrm>
            <a:off x="4594469" y="761603"/>
            <a:ext cx="6961476" cy="803654"/>
          </a:xfrm>
          <a:prstGeom prst="rect">
            <a:avLst/>
          </a:prstGeom>
        </p:spPr>
        <p:txBody>
          <a:bodyPr>
            <a:noAutofit/>
          </a:bodyPr>
          <a:lstStyle>
            <a:lvl1pPr marL="0" indent="0" algn="l">
              <a:buNone/>
              <a:defRPr sz="3600" b="1" i="0">
                <a:solidFill>
                  <a:srgbClr val="0C4659"/>
                </a:solidFill>
                <a:latin typeface="+mn-lt"/>
              </a:defRPr>
            </a:lvl1pPr>
          </a:lstStyle>
          <a:p>
            <a:pPr lvl="0"/>
            <a:r>
              <a:rPr lang="en-US"/>
              <a:t>Heading</a:t>
            </a:r>
          </a:p>
        </p:txBody>
      </p:sp>
    </p:spTree>
    <p:extLst>
      <p:ext uri="{BB962C8B-B14F-4D97-AF65-F5344CB8AC3E}">
        <p14:creationId xmlns:p14="http://schemas.microsoft.com/office/powerpoint/2010/main" val="419105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A555A1"/>
          </a:solidFill>
          <a:ln w="15768" cap="flat">
            <a:noFill/>
            <a:prstDash val="solid"/>
            <a:miter/>
          </a:ln>
        </p:spPr>
        <p:txBody>
          <a:bodyPr wrap="square" rtlCol="0" anchor="ctr">
            <a:noAutofit/>
          </a:bodyPr>
          <a:lstStyle/>
          <a:p>
            <a:endParaRPr lang="en-US">
              <a:latin typeface="Calibri" panose="020F0502020204030204" pitchFamily="34" charset="0"/>
              <a:cs typeface="Calibri" panose="020F0502020204030204" pitchFamily="34" charset="0"/>
            </a:endParaRPr>
          </a:p>
        </p:txBody>
      </p:sp>
      <p:sp>
        <p:nvSpPr>
          <p:cNvPr id="3" name="Picture Placeholder 18">
            <a:extLst>
              <a:ext uri="{FF2B5EF4-FFF2-40B4-BE49-F238E27FC236}">
                <a16:creationId xmlns:a16="http://schemas.microsoft.com/office/drawing/2014/main" id="{DD08D66B-0AD5-663D-D808-6F1607225658}"/>
              </a:ext>
            </a:extLst>
          </p:cNvPr>
          <p:cNvSpPr>
            <a:spLocks noGrp="1"/>
          </p:cNvSpPr>
          <p:nvPr>
            <p:ph type="pic" sz="quarter" idx="34"/>
          </p:nvPr>
        </p:nvSpPr>
        <p:spPr>
          <a:xfrm>
            <a:off x="35665" y="242889"/>
            <a:ext cx="7575621" cy="4331221"/>
          </a:xfrm>
          <a:custGeom>
            <a:avLst/>
            <a:gdLst>
              <a:gd name="connsiteX0" fmla="*/ 0 w 7001712"/>
              <a:gd name="connsiteY0" fmla="*/ 0 h 4003099"/>
              <a:gd name="connsiteX1" fmla="*/ 4887830 w 7001712"/>
              <a:gd name="connsiteY1" fmla="*/ 0 h 4003099"/>
              <a:gd name="connsiteX2" fmla="*/ 4887830 w 7001712"/>
              <a:gd name="connsiteY2" fmla="*/ 4177 h 4003099"/>
              <a:gd name="connsiteX3" fmla="*/ 5000626 w 7001712"/>
              <a:gd name="connsiteY3" fmla="*/ 0 h 4003099"/>
              <a:gd name="connsiteX4" fmla="*/ 7001712 w 7001712"/>
              <a:gd name="connsiteY4" fmla="*/ 2001549 h 4003099"/>
              <a:gd name="connsiteX5" fmla="*/ 5000626 w 7001712"/>
              <a:gd name="connsiteY5" fmla="*/ 4003099 h 4003099"/>
              <a:gd name="connsiteX6" fmla="*/ 4887830 w 7001712"/>
              <a:gd name="connsiteY6" fmla="*/ 3998921 h 4003099"/>
              <a:gd name="connsiteX7" fmla="*/ 4887830 w 7001712"/>
              <a:gd name="connsiteY7" fmla="*/ 4003099 h 4003099"/>
              <a:gd name="connsiteX8" fmla="*/ 3812422 w 7001712"/>
              <a:gd name="connsiteY8" fmla="*/ 4003099 h 4003099"/>
              <a:gd name="connsiteX9" fmla="*/ 3786583 w 7001712"/>
              <a:gd name="connsiteY9" fmla="*/ 3932337 h 4003099"/>
              <a:gd name="connsiteX10" fmla="*/ 2597764 w 7001712"/>
              <a:gd name="connsiteY10" fmla="*/ 3144785 h 4003099"/>
              <a:gd name="connsiteX11" fmla="*/ 2525049 w 7001712"/>
              <a:gd name="connsiteY11" fmla="*/ 3147478 h 4003099"/>
              <a:gd name="connsiteX12" fmla="*/ 2525049 w 7001712"/>
              <a:gd name="connsiteY12" fmla="*/ 3144785 h 4003099"/>
              <a:gd name="connsiteX13" fmla="*/ 0 w 7001712"/>
              <a:gd name="connsiteY13" fmla="*/ 3144785 h 4003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001712" h="4003099">
                <a:moveTo>
                  <a:pt x="0" y="0"/>
                </a:moveTo>
                <a:lnTo>
                  <a:pt x="4887830" y="0"/>
                </a:lnTo>
                <a:lnTo>
                  <a:pt x="4887830" y="4177"/>
                </a:lnTo>
                <a:cubicBezTo>
                  <a:pt x="4925428" y="0"/>
                  <a:pt x="4963028" y="0"/>
                  <a:pt x="5000626" y="0"/>
                </a:cubicBezTo>
                <a:cubicBezTo>
                  <a:pt x="6107700" y="0"/>
                  <a:pt x="7001712" y="894219"/>
                  <a:pt x="7001712" y="2001549"/>
                </a:cubicBezTo>
                <a:cubicBezTo>
                  <a:pt x="7001712" y="3108877"/>
                  <a:pt x="6103520" y="4003099"/>
                  <a:pt x="5000626" y="4003099"/>
                </a:cubicBezTo>
                <a:cubicBezTo>
                  <a:pt x="4963028" y="4003099"/>
                  <a:pt x="4921250" y="4003099"/>
                  <a:pt x="4887830" y="3998921"/>
                </a:cubicBezTo>
                <a:lnTo>
                  <a:pt x="4887830" y="4003099"/>
                </a:lnTo>
                <a:lnTo>
                  <a:pt x="3812422" y="4003099"/>
                </a:lnTo>
                <a:lnTo>
                  <a:pt x="3786583" y="3932337"/>
                </a:lnTo>
                <a:cubicBezTo>
                  <a:pt x="3591035" y="3469048"/>
                  <a:pt x="3133030" y="3144785"/>
                  <a:pt x="2597764" y="3144785"/>
                </a:cubicBezTo>
                <a:cubicBezTo>
                  <a:pt x="2573526" y="3144785"/>
                  <a:pt x="2549287" y="3144785"/>
                  <a:pt x="2525049" y="3147478"/>
                </a:cubicBezTo>
                <a:lnTo>
                  <a:pt x="2525049" y="3144785"/>
                </a:lnTo>
                <a:lnTo>
                  <a:pt x="0" y="3144785"/>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7" name="Text Placeholder 17">
            <a:extLst>
              <a:ext uri="{FF2B5EF4-FFF2-40B4-BE49-F238E27FC236}">
                <a16:creationId xmlns:a16="http://schemas.microsoft.com/office/drawing/2014/main" id="{AB8172D5-0BBA-D0E6-8E31-AF267F209A50}"/>
              </a:ext>
            </a:extLst>
          </p:cNvPr>
          <p:cNvSpPr>
            <a:spLocks noGrp="1"/>
          </p:cNvSpPr>
          <p:nvPr>
            <p:ph type="body" sz="quarter" idx="20" hasCustomPrompt="1"/>
          </p:nvPr>
        </p:nvSpPr>
        <p:spPr>
          <a:xfrm>
            <a:off x="7946950" y="642939"/>
            <a:ext cx="3608993" cy="5453458"/>
          </a:xfrm>
          <a:prstGeom prst="rect">
            <a:avLst/>
          </a:prstGeom>
        </p:spPr>
        <p:txBody>
          <a:bodyPr/>
          <a:lstStyle>
            <a:lvl1pPr algn="l">
              <a:buNone/>
              <a:defRPr sz="2400" b="0" i="0" spc="0">
                <a:solidFill>
                  <a:srgbClr val="0C46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4806024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174BA"/>
          </a:solidFill>
          <a:ln w="15768" cap="flat">
            <a:noFill/>
            <a:prstDash val="solid"/>
            <a:miter/>
          </a:ln>
        </p:spPr>
        <p:txBody>
          <a:bodyPr wrap="square" rtlCol="0" anchor="ctr">
            <a:noAutofit/>
          </a:bodyPr>
          <a:lstStyle/>
          <a:p>
            <a:endParaRPr lang="en-US">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4"/>
            <a:ext cx="1532272" cy="1049221"/>
          </a:xfrm>
          <a:prstGeom prst="rect">
            <a:avLst/>
          </a:prstGeom>
        </p:spPr>
        <p:txBody>
          <a:bodyPr anchor="t">
            <a:noAutofit/>
          </a:bodyPr>
          <a:lstStyle>
            <a:lvl1pPr marL="0" indent="0" algn="r">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85564"/>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14" name="Text Placeholder 17">
            <a:extLst>
              <a:ext uri="{FF2B5EF4-FFF2-40B4-BE49-F238E27FC236}">
                <a16:creationId xmlns:a16="http://schemas.microsoft.com/office/drawing/2014/main" id="{74EA9D64-55B8-3855-6053-7B79677C5E2E}"/>
              </a:ext>
            </a:extLst>
          </p:cNvPr>
          <p:cNvSpPr>
            <a:spLocks noGrp="1"/>
          </p:cNvSpPr>
          <p:nvPr>
            <p:ph type="body" sz="quarter" idx="21" hasCustomPrompt="1"/>
          </p:nvPr>
        </p:nvSpPr>
        <p:spPr>
          <a:xfrm>
            <a:off x="787770" y="5062321"/>
            <a:ext cx="10755843" cy="1235941"/>
          </a:xfrm>
          <a:prstGeom prst="rect">
            <a:avLst/>
          </a:prstGeom>
        </p:spPr>
        <p:txBody>
          <a:bodyPr/>
          <a:lstStyle>
            <a:lvl1pPr algn="l">
              <a:buNone/>
              <a:defRPr sz="2400" b="0" i="0" spc="0">
                <a:solidFill>
                  <a:srgbClr val="0C46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7" name="Picture Placeholder 16">
            <a:extLst>
              <a:ext uri="{FF2B5EF4-FFF2-40B4-BE49-F238E27FC236}">
                <a16:creationId xmlns:a16="http://schemas.microsoft.com/office/drawing/2014/main" id="{A5A95592-5CA0-8FDF-0E49-2AD638F90ECC}"/>
              </a:ext>
            </a:extLst>
          </p:cNvPr>
          <p:cNvSpPr>
            <a:spLocks noGrp="1"/>
          </p:cNvSpPr>
          <p:nvPr>
            <p:ph type="pic" sz="quarter" idx="22"/>
          </p:nvPr>
        </p:nvSpPr>
        <p:spPr>
          <a:xfrm>
            <a:off x="0" y="148452"/>
            <a:ext cx="8097183" cy="4466563"/>
          </a:xfrm>
          <a:custGeom>
            <a:avLst/>
            <a:gdLst>
              <a:gd name="connsiteX0" fmla="*/ 0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8097183" h="4466563">
                <a:moveTo>
                  <a:pt x="0"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Tree>
    <p:extLst>
      <p:ext uri="{BB962C8B-B14F-4D97-AF65-F5344CB8AC3E}">
        <p14:creationId xmlns:p14="http://schemas.microsoft.com/office/powerpoint/2010/main" val="10104879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1" y="2045704"/>
            <a:ext cx="4615448" cy="3849918"/>
          </a:xfrm>
          <a:prstGeom prst="rect">
            <a:avLst/>
          </a:prstGeom>
        </p:spPr>
        <p:txBody>
          <a:bodyPr/>
          <a:lstStyle>
            <a:lvl1pPr algn="l">
              <a:buNone/>
              <a:defRPr sz="2400" b="0" i="0" spc="0">
                <a:solidFill>
                  <a:srgbClr val="0C46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2" y="761603"/>
            <a:ext cx="4615448" cy="803654"/>
          </a:xfrm>
          <a:prstGeom prst="rect">
            <a:avLst/>
          </a:prstGeom>
        </p:spPr>
        <p:txBody>
          <a:bodyPr>
            <a:noAutofit/>
          </a:bodyPr>
          <a:lstStyle>
            <a:lvl1pPr marL="0" indent="0" algn="l">
              <a:buNone/>
              <a:defRPr sz="3600" b="1" i="0">
                <a:solidFill>
                  <a:srgbClr val="0C4659"/>
                </a:solidFill>
                <a:latin typeface="+mn-lt"/>
              </a:defRPr>
            </a:lvl1pPr>
          </a:lstStyle>
          <a:p>
            <a:pPr lvl="0"/>
            <a:r>
              <a:rPr lang="en-US"/>
              <a:t>Heading</a:t>
            </a:r>
          </a:p>
        </p:txBody>
      </p:sp>
      <p:pic>
        <p:nvPicPr>
          <p:cNvPr id="4" name="Graphic 3">
            <a:extLst>
              <a:ext uri="{FF2B5EF4-FFF2-40B4-BE49-F238E27FC236}">
                <a16:creationId xmlns:a16="http://schemas.microsoft.com/office/drawing/2014/main" id="{DF4A8161-F6E2-79A4-C14D-2ADC4CDE20A8}"/>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flipH="1">
            <a:off x="8166548" y="153249"/>
            <a:ext cx="4881979" cy="3282710"/>
          </a:xfrm>
          <a:prstGeom prst="rect">
            <a:avLst/>
          </a:prstGeom>
        </p:spPr>
      </p:pic>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144693" y="1421160"/>
            <a:ext cx="6629107" cy="4819843"/>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6096000" y="1917699"/>
            <a:ext cx="4726114" cy="302260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a:p>
        </p:txBody>
      </p:sp>
    </p:spTree>
    <p:extLst>
      <p:ext uri="{BB962C8B-B14F-4D97-AF65-F5344CB8AC3E}">
        <p14:creationId xmlns:p14="http://schemas.microsoft.com/office/powerpoint/2010/main" val="5753182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5428247" cy="3849918"/>
          </a:xfrm>
          <a:prstGeom prst="rect">
            <a:avLst/>
          </a:prstGeom>
        </p:spPr>
        <p:txBody>
          <a:bodyPr/>
          <a:lstStyle>
            <a:lvl1pPr algn="l">
              <a:buNone/>
              <a:defRPr sz="2400" b="0" i="0" spc="0">
                <a:solidFill>
                  <a:srgbClr val="0C46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5428247" cy="803654"/>
          </a:xfrm>
          <a:prstGeom prst="rect">
            <a:avLst/>
          </a:prstGeom>
        </p:spPr>
        <p:txBody>
          <a:bodyPr>
            <a:noAutofit/>
          </a:bodyPr>
          <a:lstStyle>
            <a:lvl1pPr marL="0" indent="0" algn="l">
              <a:buNone/>
              <a:defRPr sz="3600" b="1" i="0">
                <a:solidFill>
                  <a:srgbClr val="0C4659"/>
                </a:solidFill>
                <a:latin typeface="+mn-lt"/>
              </a:defRPr>
            </a:lvl1pPr>
          </a:lstStyle>
          <a:p>
            <a:pPr lvl="0"/>
            <a:r>
              <a:rPr lang="en-US"/>
              <a:t>Heading</a:t>
            </a:r>
          </a:p>
        </p:txBody>
      </p:sp>
      <p:pic>
        <p:nvPicPr>
          <p:cNvPr id="7" name="Graphic 6">
            <a:extLst>
              <a:ext uri="{FF2B5EF4-FFF2-40B4-BE49-F238E27FC236}">
                <a16:creationId xmlns:a16="http://schemas.microsoft.com/office/drawing/2014/main" id="{F06ADA73-58C0-120F-1940-1F0364CB5CA7}"/>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flipH="1">
            <a:off x="9751010" y="1933934"/>
            <a:ext cx="4881979" cy="3282710"/>
          </a:xfrm>
          <a:prstGeom prst="rect">
            <a:avLst/>
          </a:prstGeom>
        </p:spPr>
      </p:pic>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3"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5428247" cy="3849918"/>
          </a:xfrm>
          <a:prstGeom prst="rect">
            <a:avLst/>
          </a:prstGeom>
        </p:spPr>
        <p:txBody>
          <a:bodyPr/>
          <a:lstStyle>
            <a:lvl1pPr algn="l">
              <a:buNone/>
              <a:defRPr sz="2400" b="0" i="0" spc="0">
                <a:solidFill>
                  <a:srgbClr val="0C46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5428247" cy="803654"/>
          </a:xfrm>
          <a:prstGeom prst="rect">
            <a:avLst/>
          </a:prstGeom>
        </p:spPr>
        <p:txBody>
          <a:bodyPr>
            <a:noAutofit/>
          </a:bodyPr>
          <a:lstStyle>
            <a:lvl1pPr marL="0" indent="0" algn="l">
              <a:buNone/>
              <a:defRPr sz="3600" b="1" i="0">
                <a:solidFill>
                  <a:srgbClr val="0C4659"/>
                </a:solidFill>
                <a:latin typeface="+mn-lt"/>
              </a:defRPr>
            </a:lvl1pPr>
          </a:lstStyle>
          <a:p>
            <a:pPr lvl="0"/>
            <a:r>
              <a:rPr lang="en-US"/>
              <a:t>Heading</a:t>
            </a:r>
          </a:p>
        </p:txBody>
      </p:sp>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7014500" y="1628440"/>
            <a:ext cx="4037037" cy="5208132"/>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a:p>
        </p:txBody>
      </p:sp>
    </p:spTree>
    <p:extLst>
      <p:ext uri="{BB962C8B-B14F-4D97-AF65-F5344CB8AC3E}">
        <p14:creationId xmlns:p14="http://schemas.microsoft.com/office/powerpoint/2010/main" val="29057390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9900CCE-F990-63A9-95C0-D67047DB39A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0515" y="128942"/>
            <a:ext cx="4637790" cy="2256222"/>
          </a:xfrm>
          <a:prstGeom prst="rect">
            <a:avLst/>
          </a:prstGeom>
        </p:spPr>
      </p:pic>
      <p:sp>
        <p:nvSpPr>
          <p:cNvPr id="13" name="Freeform 12">
            <a:extLst>
              <a:ext uri="{FF2B5EF4-FFF2-40B4-BE49-F238E27FC236}">
                <a16:creationId xmlns:a16="http://schemas.microsoft.com/office/drawing/2014/main" id="{2D904015-C106-045F-C10F-F9452F1E3511}"/>
              </a:ext>
            </a:extLst>
          </p:cNvPr>
          <p:cNvSpPr/>
          <p:nvPr userDrawn="1"/>
        </p:nvSpPr>
        <p:spPr>
          <a:xfrm rot="16200000">
            <a:off x="2905575" y="2272105"/>
            <a:ext cx="3336183" cy="3602461"/>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0C46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2" name="Rectangle 21">
            <a:extLst>
              <a:ext uri="{FF2B5EF4-FFF2-40B4-BE49-F238E27FC236}">
                <a16:creationId xmlns:a16="http://schemas.microsoft.com/office/drawing/2014/main" id="{A242E2CF-E84C-8E81-C8EA-4D5CC70E5736}"/>
              </a:ext>
            </a:extLst>
          </p:cNvPr>
          <p:cNvSpPr/>
          <p:nvPr userDrawn="1"/>
        </p:nvSpPr>
        <p:spPr>
          <a:xfrm>
            <a:off x="-39761" y="2405243"/>
            <a:ext cx="4748066" cy="3336181"/>
          </a:xfrm>
          <a:prstGeom prst="rect">
            <a:avLst/>
          </a:prstGeom>
          <a:solidFill>
            <a:srgbClr val="0C465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Picture Placeholder 23">
            <a:extLst>
              <a:ext uri="{FF2B5EF4-FFF2-40B4-BE49-F238E27FC236}">
                <a16:creationId xmlns:a16="http://schemas.microsoft.com/office/drawing/2014/main" id="{D6A4EAA4-8455-6BCC-2CF4-864D4D63E800}"/>
              </a:ext>
            </a:extLst>
          </p:cNvPr>
          <p:cNvSpPr>
            <a:spLocks noGrp="1"/>
          </p:cNvSpPr>
          <p:nvPr>
            <p:ph type="pic" sz="quarter" idx="19"/>
          </p:nvPr>
        </p:nvSpPr>
        <p:spPr>
          <a:xfrm>
            <a:off x="5891762" y="514857"/>
            <a:ext cx="6300238" cy="4375767"/>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
        <p:nvSpPr>
          <p:cNvPr id="27" name="Text Placeholder 23">
            <a:extLst>
              <a:ext uri="{FF2B5EF4-FFF2-40B4-BE49-F238E27FC236}">
                <a16:creationId xmlns:a16="http://schemas.microsoft.com/office/drawing/2014/main" id="{74D6682C-F555-E900-9A32-F2E1975ABE2D}"/>
              </a:ext>
            </a:extLst>
          </p:cNvPr>
          <p:cNvSpPr>
            <a:spLocks noGrp="1"/>
          </p:cNvSpPr>
          <p:nvPr>
            <p:ph type="body" sz="quarter" idx="15" hasCustomPrompt="1"/>
          </p:nvPr>
        </p:nvSpPr>
        <p:spPr>
          <a:xfrm>
            <a:off x="553654" y="4185564"/>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a:t>POWERPIONT</a:t>
            </a:r>
          </a:p>
        </p:txBody>
      </p:sp>
      <p:sp>
        <p:nvSpPr>
          <p:cNvPr id="28" name="Text Placeholder 23">
            <a:extLst>
              <a:ext uri="{FF2B5EF4-FFF2-40B4-BE49-F238E27FC236}">
                <a16:creationId xmlns:a16="http://schemas.microsoft.com/office/drawing/2014/main" id="{A30E17E1-7F76-F9B6-EF94-0CA7B47A4BEC}"/>
              </a:ext>
            </a:extLst>
          </p:cNvPr>
          <p:cNvSpPr>
            <a:spLocks noGrp="1"/>
          </p:cNvSpPr>
          <p:nvPr>
            <p:ph type="body" sz="quarter" idx="16" hasCustomPrompt="1"/>
          </p:nvPr>
        </p:nvSpPr>
        <p:spPr>
          <a:xfrm>
            <a:off x="553654" y="3562838"/>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a:t>Cover Design 1</a:t>
            </a:r>
          </a:p>
        </p:txBody>
      </p:sp>
      <p:grpSp>
        <p:nvGrpSpPr>
          <p:cNvPr id="4" name="Group 3">
            <a:extLst>
              <a:ext uri="{FF2B5EF4-FFF2-40B4-BE49-F238E27FC236}">
                <a16:creationId xmlns:a16="http://schemas.microsoft.com/office/drawing/2014/main" id="{6FF01A67-E008-D5A2-DFF3-E8B04F54140D}"/>
              </a:ext>
            </a:extLst>
          </p:cNvPr>
          <p:cNvGrpSpPr/>
          <p:nvPr userDrawn="1"/>
        </p:nvGrpSpPr>
        <p:grpSpPr>
          <a:xfrm>
            <a:off x="352315" y="5861594"/>
            <a:ext cx="6884610" cy="815170"/>
            <a:chOff x="5715" y="85250"/>
            <a:chExt cx="6885355" cy="815801"/>
          </a:xfrm>
        </p:grpSpPr>
        <p:sp>
          <p:nvSpPr>
            <p:cNvPr id="5" name="Rectangle 4">
              <a:extLst>
                <a:ext uri="{FF2B5EF4-FFF2-40B4-BE49-F238E27FC236}">
                  <a16:creationId xmlns:a16="http://schemas.microsoft.com/office/drawing/2014/main" id="{227747EB-41E2-B600-DC99-F67AD5FF4FF9}"/>
                </a:ext>
              </a:extLst>
            </p:cNvPr>
            <p:cNvSpPr/>
            <p:nvPr userDrawn="1"/>
          </p:nvSpPr>
          <p:spPr>
            <a:xfrm>
              <a:off x="5715" y="85250"/>
              <a:ext cx="1255395" cy="276700"/>
            </a:xfrm>
            <a:prstGeom prst="rect">
              <a:avLst/>
            </a:prstGeom>
          </p:spPr>
          <p:txBody>
            <a:bodyPr wrap="square">
              <a:spAutoFit/>
            </a:bodyPr>
            <a:lstStyle/>
            <a:p>
              <a:pPr hangingPunct="0">
                <a:lnSpc>
                  <a:spcPts val="720"/>
                </a:lnSpc>
              </a:pPr>
              <a:r>
                <a:rPr lang="en-US" sz="800" b="1" kern="1200">
                  <a:solidFill>
                    <a:srgbClr val="000000"/>
                  </a:solidFill>
                  <a:effectLst/>
                  <a:latin typeface="Calibri" panose="020F0502020204030204" pitchFamily="34" charset="0"/>
                  <a:ea typeface="Open Sans" panose="020B0606030504020204" pitchFamily="34" charset="0"/>
                  <a:cs typeface="Calibri" panose="020F0502020204030204" pitchFamily="34" charset="0"/>
                </a:rPr>
                <a:t>This resource is licensed under CC BY 4.0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Picture 5" descr="A grey and black sign with a person in a circle&#10;&#10;Description automatically generated">
              <a:extLst>
                <a:ext uri="{FF2B5EF4-FFF2-40B4-BE49-F238E27FC236}">
                  <a16:creationId xmlns:a16="http://schemas.microsoft.com/office/drawing/2014/main" id="{4C142AA7-DB10-B313-18DC-79A55E53DB5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5250" y="361950"/>
              <a:ext cx="1076325" cy="374650"/>
            </a:xfrm>
            <a:prstGeom prst="rect">
              <a:avLst/>
            </a:prstGeom>
          </p:spPr>
        </p:pic>
        <p:pic>
          <p:nvPicPr>
            <p:cNvPr id="7" name="Picture 6" descr="Co-funded by the European Union logo in png for web usage">
              <a:extLst>
                <a:ext uri="{FF2B5EF4-FFF2-40B4-BE49-F238E27FC236}">
                  <a16:creationId xmlns:a16="http://schemas.microsoft.com/office/drawing/2014/main" id="{DB4E3FF0-0537-3485-3365-F6809262CD38}"/>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a:fillRect/>
            </a:stretch>
          </p:blipFill>
          <p:spPr bwMode="auto">
            <a:xfrm>
              <a:off x="1260584" y="438150"/>
              <a:ext cx="1530985" cy="320040"/>
            </a:xfrm>
            <a:prstGeom prst="rect">
              <a:avLst/>
            </a:prstGeom>
            <a:noFill/>
            <a:ln>
              <a:noFill/>
            </a:ln>
          </p:spPr>
        </p:pic>
        <p:sp>
          <p:nvSpPr>
            <p:cNvPr id="8" name="Rectangle 7">
              <a:extLst>
                <a:ext uri="{FF2B5EF4-FFF2-40B4-BE49-F238E27FC236}">
                  <a16:creationId xmlns:a16="http://schemas.microsoft.com/office/drawing/2014/main" id="{83236D51-22D9-B374-C45C-6F32E684FDA9}"/>
                </a:ext>
              </a:extLst>
            </p:cNvPr>
            <p:cNvSpPr/>
            <p:nvPr userDrawn="1"/>
          </p:nvSpPr>
          <p:spPr>
            <a:xfrm>
              <a:off x="2760854" y="397960"/>
              <a:ext cx="4130216" cy="503091"/>
            </a:xfrm>
            <a:prstGeom prst="rect">
              <a:avLst/>
            </a:prstGeom>
          </p:spPr>
          <p:txBody>
            <a:bodyPr wrap="square">
              <a:spAutoFit/>
            </a:bodyPr>
            <a:lstStyle/>
            <a:p>
              <a:pPr algn="just" hangingPunct="0">
                <a:lnSpc>
                  <a:spcPts val="760"/>
                </a:lnSpc>
              </a:pPr>
              <a:r>
                <a:rPr lang="de-DE" sz="750" kern="1200" dirty="0">
                  <a:solidFill>
                    <a:srgbClr val="0C4659"/>
                  </a:solidFill>
                  <a:effectLst/>
                  <a:latin typeface="Calibri" panose="020F0502020204030204" pitchFamily="34" charset="0"/>
                  <a:ea typeface="Open Sans" panose="020B0606030504020204" pitchFamily="34" charset="0"/>
                  <a:cs typeface="Calibri" panose="020F0502020204030204" pitchFamily="34" charset="0"/>
                </a:rPr>
                <a:t>Von der Europäischen Union finanziert. Die geäußerten Ansichten und Meinungen entsprechen jedoch ausschließlich denen des Autors bzw. der Autoren und spiegeln nicht zwingend die der Europäischen Union oder der Europäischen Exekutivagentur für Bildung und Kultur (EACEA) wider. Weder die Europäische Union noch die EACEA können dafür verantwortlich gemacht werden</a:t>
              </a:r>
              <a:endParaRPr lang="en-IE" sz="1100" dirty="0">
                <a:solidFill>
                  <a:srgbClr val="0C4659"/>
                </a:solidFill>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11" name="Freeform 10">
            <a:extLst>
              <a:ext uri="{FF2B5EF4-FFF2-40B4-BE49-F238E27FC236}">
                <a16:creationId xmlns:a16="http://schemas.microsoft.com/office/drawing/2014/main" id="{7B4D666E-7E72-A25D-F9EE-EFEB9EC42D1E}"/>
              </a:ext>
            </a:extLst>
          </p:cNvPr>
          <p:cNvSpPr/>
          <p:nvPr userDrawn="1"/>
        </p:nvSpPr>
        <p:spPr>
          <a:xfrm flipH="1">
            <a:off x="5543621" y="5155053"/>
            <a:ext cx="6700701" cy="778675"/>
          </a:xfrm>
          <a:custGeom>
            <a:avLst/>
            <a:gdLst>
              <a:gd name="connsiteX0" fmla="*/ 0 w 6700701"/>
              <a:gd name="connsiteY0" fmla="*/ 0 h 778675"/>
              <a:gd name="connsiteX1" fmla="*/ 824834 w 6700701"/>
              <a:gd name="connsiteY1" fmla="*/ 0 h 778675"/>
              <a:gd name="connsiteX2" fmla="*/ 5315191 w 6700701"/>
              <a:gd name="connsiteY2" fmla="*/ 0 h 778675"/>
              <a:gd name="connsiteX3" fmla="*/ 6140025 w 6700701"/>
              <a:gd name="connsiteY3" fmla="*/ 0 h 778675"/>
              <a:gd name="connsiteX4" fmla="*/ 6700701 w 6700701"/>
              <a:gd name="connsiteY4" fmla="*/ 421337 h 778675"/>
              <a:gd name="connsiteX5" fmla="*/ 6700701 w 6700701"/>
              <a:gd name="connsiteY5" fmla="*/ 778675 h 778675"/>
              <a:gd name="connsiteX6" fmla="*/ 5875867 w 6700701"/>
              <a:gd name="connsiteY6" fmla="*/ 778675 h 778675"/>
              <a:gd name="connsiteX7" fmla="*/ 843201 w 6700701"/>
              <a:gd name="connsiteY7" fmla="*/ 778675 h 778675"/>
              <a:gd name="connsiteX8" fmla="*/ 18367 w 6700701"/>
              <a:gd name="connsiteY8" fmla="*/ 778675 h 778675"/>
              <a:gd name="connsiteX9" fmla="*/ 18367 w 6700701"/>
              <a:gd name="connsiteY9" fmla="*/ 154913 h 778675"/>
              <a:gd name="connsiteX10" fmla="*/ 11904 w 6700701"/>
              <a:gd name="connsiteY10" fmla="*/ 5865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00701" h="778675">
                <a:moveTo>
                  <a:pt x="0" y="0"/>
                </a:moveTo>
                <a:lnTo>
                  <a:pt x="824834" y="0"/>
                </a:lnTo>
                <a:lnTo>
                  <a:pt x="5315191" y="0"/>
                </a:lnTo>
                <a:lnTo>
                  <a:pt x="6140025" y="0"/>
                </a:lnTo>
                <a:cubicBezTo>
                  <a:pt x="6448753" y="0"/>
                  <a:pt x="6700701" y="189335"/>
                  <a:pt x="6700701" y="421337"/>
                </a:cubicBezTo>
                <a:lnTo>
                  <a:pt x="6700701" y="778675"/>
                </a:lnTo>
                <a:lnTo>
                  <a:pt x="5875867" y="778675"/>
                </a:lnTo>
                <a:lnTo>
                  <a:pt x="843201" y="778675"/>
                </a:lnTo>
                <a:lnTo>
                  <a:pt x="18367" y="778675"/>
                </a:lnTo>
                <a:lnTo>
                  <a:pt x="18367" y="154913"/>
                </a:lnTo>
                <a:cubicBezTo>
                  <a:pt x="18367" y="122412"/>
                  <a:pt x="16178" y="90298"/>
                  <a:pt x="11904" y="58650"/>
                </a:cubicBezTo>
                <a:close/>
              </a:path>
            </a:pathLst>
          </a:custGeom>
          <a:solidFill>
            <a:srgbClr val="3FB5A1"/>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320492"/>
            <a:ext cx="4414577" cy="679345"/>
          </a:xfrm>
          <a:prstGeom prst="rect">
            <a:avLst/>
          </a:prstGeom>
        </p:spPr>
        <p:txBody>
          <a:bodyPr>
            <a:noAutofit/>
          </a:bodyPr>
          <a:lstStyle>
            <a:lvl1pPr marL="0" indent="0" algn="r">
              <a:buNone/>
              <a:defRPr sz="2800" b="0" i="0">
                <a:solidFill>
                  <a:schemeClr val="bg1"/>
                </a:solidFill>
                <a:latin typeface="+mn-lt"/>
              </a:defRPr>
            </a:lvl1pPr>
          </a:lstStyle>
          <a:p>
            <a:pPr lvl="0"/>
            <a:r>
              <a:rPr lang="en-US" err="1"/>
              <a:t>www.website.eu</a:t>
            </a:r>
            <a:endParaRPr lang="en-US"/>
          </a:p>
        </p:txBody>
      </p:sp>
    </p:spTree>
    <p:extLst>
      <p:ext uri="{BB962C8B-B14F-4D97-AF65-F5344CB8AC3E}">
        <p14:creationId xmlns:p14="http://schemas.microsoft.com/office/powerpoint/2010/main" val="42208650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 + Device 04">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5428247" cy="3849918"/>
          </a:xfrm>
          <a:prstGeom prst="rect">
            <a:avLst/>
          </a:prstGeom>
        </p:spPr>
        <p:txBody>
          <a:bodyPr/>
          <a:lstStyle>
            <a:lvl1pPr algn="l">
              <a:buNone/>
              <a:defRPr sz="2400" b="0" i="0" spc="0">
                <a:solidFill>
                  <a:srgbClr val="0C46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5428247" cy="803654"/>
          </a:xfrm>
          <a:prstGeom prst="rect">
            <a:avLst/>
          </a:prstGeom>
        </p:spPr>
        <p:txBody>
          <a:bodyPr>
            <a:noAutofit/>
          </a:bodyPr>
          <a:lstStyle>
            <a:lvl1pPr marL="0" indent="0" algn="l">
              <a:buNone/>
              <a:defRPr sz="3600" b="1" i="0">
                <a:solidFill>
                  <a:srgbClr val="0C4659"/>
                </a:solidFill>
                <a:latin typeface="+mn-lt"/>
              </a:defRPr>
            </a:lvl1pPr>
          </a:lstStyle>
          <a:p>
            <a:pPr lvl="0"/>
            <a:r>
              <a:rPr lang="en-US"/>
              <a:t>Heading</a:t>
            </a:r>
          </a:p>
        </p:txBody>
      </p:sp>
      <p:pic>
        <p:nvPicPr>
          <p:cNvPr id="4" name="Graphic 3">
            <a:extLst>
              <a:ext uri="{FF2B5EF4-FFF2-40B4-BE49-F238E27FC236}">
                <a16:creationId xmlns:a16="http://schemas.microsoft.com/office/drawing/2014/main" id="{100955F5-99AB-D17E-C862-FEEFD8D1606A}"/>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flipH="1">
            <a:off x="9634076" y="-1026069"/>
            <a:ext cx="4568278" cy="3071773"/>
          </a:xfrm>
          <a:prstGeom prst="rect">
            <a:avLst/>
          </a:prstGeom>
        </p:spPr>
      </p:pic>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3"/>
          <a:stretch>
            <a:fillRect/>
          </a:stretch>
        </p:blipFill>
        <p:spPr>
          <a:xfrm rot="16200000">
            <a:off x="7299606" y="-200345"/>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6" name="Picture Placeholder 112">
            <a:extLst>
              <a:ext uri="{FF2B5EF4-FFF2-40B4-BE49-F238E27FC236}">
                <a16:creationId xmlns:a16="http://schemas.microsoft.com/office/drawing/2014/main" id="{79B22CC8-2DAF-65D6-7B92-F6CDB8F52306}"/>
              </a:ext>
            </a:extLst>
          </p:cNvPr>
          <p:cNvSpPr>
            <a:spLocks noGrp="1"/>
          </p:cNvSpPr>
          <p:nvPr>
            <p:ph type="pic" sz="quarter" idx="20"/>
          </p:nvPr>
        </p:nvSpPr>
        <p:spPr>
          <a:xfrm>
            <a:off x="7143400" y="1219242"/>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a:p>
          <a:p>
            <a:r>
              <a:rPr lang="en-US"/>
              <a:t>Click to add photo </a:t>
            </a:r>
          </a:p>
        </p:txBody>
      </p:sp>
    </p:spTree>
    <p:extLst>
      <p:ext uri="{BB962C8B-B14F-4D97-AF65-F5344CB8AC3E}">
        <p14:creationId xmlns:p14="http://schemas.microsoft.com/office/powerpoint/2010/main" val="138781307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0C46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5" name="Graphic 14">
            <a:extLst>
              <a:ext uri="{FF2B5EF4-FFF2-40B4-BE49-F238E27FC236}">
                <a16:creationId xmlns:a16="http://schemas.microsoft.com/office/drawing/2014/main" id="{F45D63EB-A832-43C0-7D01-D44C89B6D8FF}"/>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flipH="1">
            <a:off x="6096000" y="904553"/>
            <a:ext cx="7890713" cy="5305824"/>
          </a:xfrm>
          <a:prstGeom prst="rect">
            <a:avLst/>
          </a:prstGeom>
        </p:spPr>
      </p:pic>
      <p:sp>
        <p:nvSpPr>
          <p:cNvPr id="12" name="Freeform 11">
            <a:extLst>
              <a:ext uri="{FF2B5EF4-FFF2-40B4-BE49-F238E27FC236}">
                <a16:creationId xmlns:a16="http://schemas.microsoft.com/office/drawing/2014/main" id="{0532DF0D-D7FD-72B7-24C4-8E8E48CFAFB4}"/>
              </a:ext>
            </a:extLst>
          </p:cNvPr>
          <p:cNvSpPr/>
          <p:nvPr userDrawn="1"/>
        </p:nvSpPr>
        <p:spPr>
          <a:xfrm>
            <a:off x="787883" y="4542735"/>
            <a:ext cx="5875867"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542553" y="2258450"/>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8542553" y="1448874"/>
            <a:ext cx="3195485" cy="837258"/>
          </a:xfrm>
          <a:prstGeom prst="rect">
            <a:avLst/>
          </a:prstGeom>
        </p:spPr>
        <p:txBody>
          <a:bodyPr anchor="ctr">
            <a:normAutofit/>
          </a:bodyPr>
          <a:lstStyle>
            <a:lvl1pPr marL="0" indent="0" algn="r">
              <a:buNone/>
              <a:defRPr sz="5000" baseline="0">
                <a:solidFill>
                  <a:schemeClr val="bg1"/>
                </a:solidFill>
                <a:latin typeface="+mn-lt"/>
              </a:defRPr>
            </a:lvl1pPr>
          </a:lstStyle>
          <a:p>
            <a:pPr lvl="0"/>
            <a:r>
              <a:rPr lang="en-US"/>
              <a:t>Thank You</a:t>
            </a:r>
          </a:p>
        </p:txBody>
      </p:sp>
      <p:sp>
        <p:nvSpPr>
          <p:cNvPr id="18" name="Freeform 17">
            <a:extLst>
              <a:ext uri="{FF2B5EF4-FFF2-40B4-BE49-F238E27FC236}">
                <a16:creationId xmlns:a16="http://schemas.microsoft.com/office/drawing/2014/main" id="{12FAB2F2-1FC0-5327-17DE-B8FE08A80275}"/>
              </a:ext>
            </a:extLst>
          </p:cNvPr>
          <p:cNvSpPr/>
          <p:nvPr userDrawn="1"/>
        </p:nvSpPr>
        <p:spPr>
          <a:xfrm>
            <a:off x="-36951" y="4542735"/>
            <a:ext cx="5875867"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err="1"/>
              <a:t>www.website.eu</a:t>
            </a:r>
            <a:endParaRPr lang="en-US"/>
          </a:p>
        </p:txBody>
      </p:sp>
      <p:pic>
        <p:nvPicPr>
          <p:cNvPr id="7" name="Picture 6">
            <a:extLst>
              <a:ext uri="{FF2B5EF4-FFF2-40B4-BE49-F238E27FC236}">
                <a16:creationId xmlns:a16="http://schemas.microsoft.com/office/drawing/2014/main" id="{AFF3C74A-F2F2-7C1A-DF0C-62E6C606F8C2}"/>
              </a:ext>
            </a:extLst>
          </p:cNvPr>
          <p:cNvPicPr>
            <a:picLocks noChangeAspect="1"/>
          </p:cNvPicPr>
          <p:nvPr userDrawn="1"/>
        </p:nvPicPr>
        <p:blipFill>
          <a:blip r:embed="rId3"/>
          <a:stretch>
            <a:fillRect/>
          </a:stretch>
        </p:blipFill>
        <p:spPr>
          <a:xfrm>
            <a:off x="277736" y="755000"/>
            <a:ext cx="4740502" cy="2306190"/>
          </a:xfrm>
          <a:prstGeom prst="rect">
            <a:avLst/>
          </a:prstGeom>
        </p:spPr>
      </p:pic>
      <p:grpSp>
        <p:nvGrpSpPr>
          <p:cNvPr id="9" name="Group 8">
            <a:extLst>
              <a:ext uri="{FF2B5EF4-FFF2-40B4-BE49-F238E27FC236}">
                <a16:creationId xmlns:a16="http://schemas.microsoft.com/office/drawing/2014/main" id="{815076C4-1CE2-9E29-0CA3-0077E2F22AF5}"/>
              </a:ext>
            </a:extLst>
          </p:cNvPr>
          <p:cNvGrpSpPr/>
          <p:nvPr userDrawn="1"/>
        </p:nvGrpSpPr>
        <p:grpSpPr>
          <a:xfrm>
            <a:off x="421525" y="5746711"/>
            <a:ext cx="6884610" cy="815170"/>
            <a:chOff x="5715" y="85250"/>
            <a:chExt cx="6885355" cy="815801"/>
          </a:xfrm>
        </p:grpSpPr>
        <p:sp>
          <p:nvSpPr>
            <p:cNvPr id="10" name="Rectangle 9">
              <a:extLst>
                <a:ext uri="{FF2B5EF4-FFF2-40B4-BE49-F238E27FC236}">
                  <a16:creationId xmlns:a16="http://schemas.microsoft.com/office/drawing/2014/main" id="{2D9B1246-E3A9-1A98-5B9C-5E8BB95751DB}"/>
                </a:ext>
              </a:extLst>
            </p:cNvPr>
            <p:cNvSpPr/>
            <p:nvPr userDrawn="1"/>
          </p:nvSpPr>
          <p:spPr>
            <a:xfrm>
              <a:off x="5715" y="85250"/>
              <a:ext cx="1255395" cy="276700"/>
            </a:xfrm>
            <a:prstGeom prst="rect">
              <a:avLst/>
            </a:prstGeom>
          </p:spPr>
          <p:txBody>
            <a:bodyPr wrap="square">
              <a:spAutoFit/>
            </a:bodyPr>
            <a:lstStyle/>
            <a:p>
              <a:pPr hangingPunct="0">
                <a:lnSpc>
                  <a:spcPts val="720"/>
                </a:lnSpc>
              </a:pPr>
              <a:r>
                <a:rPr lang="en-US" sz="800" b="1" kern="1200">
                  <a:solidFill>
                    <a:srgbClr val="000000"/>
                  </a:solidFill>
                  <a:effectLst/>
                  <a:latin typeface="Calibri" panose="020F0502020204030204" pitchFamily="34" charset="0"/>
                  <a:ea typeface="Open Sans" panose="020B0606030504020204" pitchFamily="34" charset="0"/>
                  <a:cs typeface="Calibri" panose="020F0502020204030204" pitchFamily="34" charset="0"/>
                </a:rPr>
                <a:t>This resource is licensed under CC BY 4.0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1" name="Picture 10" descr="A grey and black sign with a person in a circle&#10;&#10;Description automatically generated">
              <a:extLst>
                <a:ext uri="{FF2B5EF4-FFF2-40B4-BE49-F238E27FC236}">
                  <a16:creationId xmlns:a16="http://schemas.microsoft.com/office/drawing/2014/main" id="{DF13301E-0861-3040-4B9E-319EDF311165}"/>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5250" y="361950"/>
              <a:ext cx="1076325" cy="374650"/>
            </a:xfrm>
            <a:prstGeom prst="rect">
              <a:avLst/>
            </a:prstGeom>
          </p:spPr>
        </p:pic>
        <p:pic>
          <p:nvPicPr>
            <p:cNvPr id="13" name="Picture 12" descr="Co-funded by the European Union logo in png for web usage">
              <a:extLst>
                <a:ext uri="{FF2B5EF4-FFF2-40B4-BE49-F238E27FC236}">
                  <a16:creationId xmlns:a16="http://schemas.microsoft.com/office/drawing/2014/main" id="{86599E16-F3A9-CFE6-1937-CD9F0057554A}"/>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a:fillRect/>
            </a:stretch>
          </p:blipFill>
          <p:spPr bwMode="auto">
            <a:xfrm>
              <a:off x="1260584" y="438150"/>
              <a:ext cx="1530985" cy="320040"/>
            </a:xfrm>
            <a:prstGeom prst="rect">
              <a:avLst/>
            </a:prstGeom>
            <a:noFill/>
            <a:ln>
              <a:noFill/>
            </a:ln>
          </p:spPr>
        </p:pic>
        <p:sp>
          <p:nvSpPr>
            <p:cNvPr id="14" name="Rectangle 13">
              <a:extLst>
                <a:ext uri="{FF2B5EF4-FFF2-40B4-BE49-F238E27FC236}">
                  <a16:creationId xmlns:a16="http://schemas.microsoft.com/office/drawing/2014/main" id="{4CA65B8A-FB86-478F-C5F6-BC1F4C899F73}"/>
                </a:ext>
              </a:extLst>
            </p:cNvPr>
            <p:cNvSpPr/>
            <p:nvPr userDrawn="1"/>
          </p:nvSpPr>
          <p:spPr>
            <a:xfrm>
              <a:off x="2760854" y="397960"/>
              <a:ext cx="4130216" cy="503091"/>
            </a:xfrm>
            <a:prstGeom prst="rect">
              <a:avLst/>
            </a:prstGeom>
          </p:spPr>
          <p:txBody>
            <a:bodyPr wrap="square">
              <a:spAutoFit/>
            </a:bodyPr>
            <a:lstStyle/>
            <a:p>
              <a:pPr algn="just" hangingPunct="0">
                <a:lnSpc>
                  <a:spcPts val="760"/>
                </a:lnSpc>
              </a:pPr>
              <a:r>
                <a:rPr lang="en-US" sz="750" kern="1200" dirty="0">
                  <a:solidFill>
                    <a:srgbClr val="0C4659"/>
                  </a:solidFill>
                  <a:effectLst/>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IE" sz="1100" dirty="0">
                <a:solidFill>
                  <a:srgbClr val="0C4659"/>
                </a:solidFill>
                <a:effectLst/>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309706829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userDrawn="1">
  <p:cSld name="1_Cover Slide  Part 1 ">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3F8F0344-E868-ECCD-307B-8D8A87AD63D5}"/>
              </a:ext>
            </a:extLst>
          </p:cNvPr>
          <p:cNvSpPr/>
          <p:nvPr userDrawn="1"/>
        </p:nvSpPr>
        <p:spPr>
          <a:xfrm>
            <a:off x="2269245" y="2551368"/>
            <a:ext cx="2200054" cy="3855329"/>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14DA1"/>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FD8CD7C7-42CA-23DD-4AD9-B064E2FDEDC1}"/>
              </a:ext>
            </a:extLst>
          </p:cNvPr>
          <p:cNvSpPr/>
          <p:nvPr userDrawn="1"/>
        </p:nvSpPr>
        <p:spPr>
          <a:xfrm rot="10800000">
            <a:off x="4732121" y="0"/>
            <a:ext cx="2205305" cy="281919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EE4F27">
              <a:alpha val="84940"/>
            </a:srgbClr>
          </a:solidFill>
          <a:ln w="15768" cap="flat">
            <a:solidFill>
              <a:srgbClr val="EE4F27"/>
            </a:solid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258C5E71-1BDE-B873-EA18-076ABA0EC1EA}"/>
              </a:ext>
            </a:extLst>
          </p:cNvPr>
          <p:cNvSpPr/>
          <p:nvPr userDrawn="1"/>
        </p:nvSpPr>
        <p:spPr>
          <a:xfrm>
            <a:off x="7180659" y="2461430"/>
            <a:ext cx="2204214" cy="3855331"/>
          </a:xfrm>
          <a:custGeom>
            <a:avLst/>
            <a:gdLst>
              <a:gd name="connsiteX0" fmla="*/ 0 w 1511252"/>
              <a:gd name="connsiteY0" fmla="*/ 1887839 h 2643290"/>
              <a:gd name="connsiteX1" fmla="*/ 755626 w 1511252"/>
              <a:gd name="connsiteY1" fmla="*/ 2643290 h 2643290"/>
              <a:gd name="connsiteX2" fmla="*/ 1511252 w 1511252"/>
              <a:gd name="connsiteY2" fmla="*/ 1887839 h 2643290"/>
              <a:gd name="connsiteX3" fmla="*/ 1509675 w 1511252"/>
              <a:gd name="connsiteY3" fmla="*/ 1845256 h 2643290"/>
              <a:gd name="connsiteX4" fmla="*/ 1511252 w 1511252"/>
              <a:gd name="connsiteY4" fmla="*/ 1845256 h 2643290"/>
              <a:gd name="connsiteX5" fmla="*/ 1511252 w 1511252"/>
              <a:gd name="connsiteY5" fmla="*/ 0 h 2643290"/>
              <a:gd name="connsiteX6" fmla="*/ 0 w 1511252"/>
              <a:gd name="connsiteY6" fmla="*/ 0 h 2643290"/>
              <a:gd name="connsiteX7" fmla="*/ 0 w 1511252"/>
              <a:gd name="connsiteY7" fmla="*/ 1845256 h 2643290"/>
              <a:gd name="connsiteX8" fmla="*/ 1578 w 1511252"/>
              <a:gd name="connsiteY8" fmla="*/ 1845256 h 2643290"/>
              <a:gd name="connsiteX9" fmla="*/ 0 w 1511252"/>
              <a:gd name="connsiteY9" fmla="*/ 1887839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3FB5A1">
              <a:alpha val="7500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3" name="Freeform 12">
            <a:extLst>
              <a:ext uri="{FF2B5EF4-FFF2-40B4-BE49-F238E27FC236}">
                <a16:creationId xmlns:a16="http://schemas.microsoft.com/office/drawing/2014/main" id="{97E11A68-2A9A-9ACF-5266-113E7DD6EB26}"/>
              </a:ext>
            </a:extLst>
          </p:cNvPr>
          <p:cNvSpPr/>
          <p:nvPr userDrawn="1"/>
        </p:nvSpPr>
        <p:spPr>
          <a:xfrm rot="10800000">
            <a:off x="9629195" y="0"/>
            <a:ext cx="2205305" cy="3416770"/>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A555A1"/>
          </a:solidFill>
          <a:ln w="15768" cap="flat">
            <a:solidFill>
              <a:srgbClr val="A555A1"/>
            </a:solid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5" name="Picture Placeholder 34">
            <a:extLst>
              <a:ext uri="{FF2B5EF4-FFF2-40B4-BE49-F238E27FC236}">
                <a16:creationId xmlns:a16="http://schemas.microsoft.com/office/drawing/2014/main" id="{210244EC-F349-0D2A-8EC7-942C68084457}"/>
              </a:ext>
            </a:extLst>
          </p:cNvPr>
          <p:cNvSpPr>
            <a:spLocks noGrp="1"/>
          </p:cNvSpPr>
          <p:nvPr>
            <p:ph type="pic" sz="quarter" idx="11"/>
          </p:nvPr>
        </p:nvSpPr>
        <p:spPr>
          <a:xfrm>
            <a:off x="4722871" y="2442768"/>
            <a:ext cx="2204215" cy="3127986"/>
          </a:xfrm>
          <a:custGeom>
            <a:avLst/>
            <a:gdLst>
              <a:gd name="connsiteX0" fmla="*/ 0 w 2204215"/>
              <a:gd name="connsiteY0" fmla="*/ 0 h 3127986"/>
              <a:gd name="connsiteX1" fmla="*/ 2204215 w 2204215"/>
              <a:gd name="connsiteY1" fmla="*/ 0 h 3127986"/>
              <a:gd name="connsiteX2" fmla="*/ 2204215 w 2204215"/>
              <a:gd name="connsiteY2" fmla="*/ 1964026 h 3127986"/>
              <a:gd name="connsiteX3" fmla="*/ 2201914 w 2204215"/>
              <a:gd name="connsiteY3" fmla="*/ 1964026 h 3127986"/>
              <a:gd name="connsiteX4" fmla="*/ 2204215 w 2204215"/>
              <a:gd name="connsiteY4" fmla="*/ 2026136 h 3127986"/>
              <a:gd name="connsiteX5" fmla="*/ 1102108 w 2204215"/>
              <a:gd name="connsiteY5" fmla="*/ 3127986 h 3127986"/>
              <a:gd name="connsiteX6" fmla="*/ 0 w 2204215"/>
              <a:gd name="connsiteY6" fmla="*/ 2026136 h 3127986"/>
              <a:gd name="connsiteX7" fmla="*/ 2302 w 2204215"/>
              <a:gd name="connsiteY7" fmla="*/ 1964026 h 3127986"/>
              <a:gd name="connsiteX8" fmla="*/ 0 w 2204215"/>
              <a:gd name="connsiteY8" fmla="*/ 1964026 h 3127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04215" h="3127986">
                <a:moveTo>
                  <a:pt x="0" y="0"/>
                </a:moveTo>
                <a:lnTo>
                  <a:pt x="2204215" y="0"/>
                </a:lnTo>
                <a:lnTo>
                  <a:pt x="2204215" y="1964026"/>
                </a:lnTo>
                <a:lnTo>
                  <a:pt x="2201914" y="1964026"/>
                </a:lnTo>
                <a:cubicBezTo>
                  <a:pt x="2204215" y="1984730"/>
                  <a:pt x="2204215" y="2005432"/>
                  <a:pt x="2204215" y="2026136"/>
                </a:cubicBezTo>
                <a:cubicBezTo>
                  <a:pt x="2204215" y="2635719"/>
                  <a:pt x="1709533" y="3127986"/>
                  <a:pt x="1102108" y="3127986"/>
                </a:cubicBezTo>
                <a:cubicBezTo>
                  <a:pt x="492383" y="3127986"/>
                  <a:pt x="0" y="2633417"/>
                  <a:pt x="0" y="2026136"/>
                </a:cubicBezTo>
                <a:cubicBezTo>
                  <a:pt x="0" y="2003132"/>
                  <a:pt x="2302" y="1982428"/>
                  <a:pt x="2302" y="1964026"/>
                </a:cubicBezTo>
                <a:lnTo>
                  <a:pt x="0" y="1964026"/>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6" name="Picture Placeholder 86">
            <a:extLst>
              <a:ext uri="{FF2B5EF4-FFF2-40B4-BE49-F238E27FC236}">
                <a16:creationId xmlns:a16="http://schemas.microsoft.com/office/drawing/2014/main" id="{45AACAFC-171C-59E3-4602-1EE41C729BB6}"/>
              </a:ext>
            </a:extLst>
          </p:cNvPr>
          <p:cNvSpPr>
            <a:spLocks noGrp="1"/>
          </p:cNvSpPr>
          <p:nvPr>
            <p:ph type="pic" sz="quarter" idx="12"/>
          </p:nvPr>
        </p:nvSpPr>
        <p:spPr>
          <a:xfrm>
            <a:off x="7180659" y="5430"/>
            <a:ext cx="2204214" cy="3732852"/>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7" name="Picture Placeholder 36">
            <a:extLst>
              <a:ext uri="{FF2B5EF4-FFF2-40B4-BE49-F238E27FC236}">
                <a16:creationId xmlns:a16="http://schemas.microsoft.com/office/drawing/2014/main" id="{355E5E31-0A04-2AFB-02EB-15C6FAA3DE57}"/>
              </a:ext>
            </a:extLst>
          </p:cNvPr>
          <p:cNvSpPr>
            <a:spLocks noGrp="1"/>
          </p:cNvSpPr>
          <p:nvPr>
            <p:ph type="pic" sz="quarter" idx="13"/>
          </p:nvPr>
        </p:nvSpPr>
        <p:spPr>
          <a:xfrm>
            <a:off x="9629195" y="2746545"/>
            <a:ext cx="2204215" cy="3195585"/>
          </a:xfrm>
          <a:custGeom>
            <a:avLst/>
            <a:gdLst>
              <a:gd name="connsiteX0" fmla="*/ 0 w 2204215"/>
              <a:gd name="connsiteY0" fmla="*/ 0 h 3195585"/>
              <a:gd name="connsiteX1" fmla="*/ 2204215 w 2204215"/>
              <a:gd name="connsiteY1" fmla="*/ 0 h 3195585"/>
              <a:gd name="connsiteX2" fmla="*/ 2204215 w 2204215"/>
              <a:gd name="connsiteY2" fmla="*/ 2031625 h 3195585"/>
              <a:gd name="connsiteX3" fmla="*/ 2201913 w 2204215"/>
              <a:gd name="connsiteY3" fmla="*/ 2031625 h 3195585"/>
              <a:gd name="connsiteX4" fmla="*/ 2204215 w 2204215"/>
              <a:gd name="connsiteY4" fmla="*/ 2093735 h 3195585"/>
              <a:gd name="connsiteX5" fmla="*/ 1102108 w 2204215"/>
              <a:gd name="connsiteY5" fmla="*/ 3195585 h 3195585"/>
              <a:gd name="connsiteX6" fmla="*/ 0 w 2204215"/>
              <a:gd name="connsiteY6" fmla="*/ 2093735 h 3195585"/>
              <a:gd name="connsiteX7" fmla="*/ 2302 w 2204215"/>
              <a:gd name="connsiteY7" fmla="*/ 2031625 h 3195585"/>
              <a:gd name="connsiteX8" fmla="*/ 0 w 2204215"/>
              <a:gd name="connsiteY8" fmla="*/ 2031625 h 319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04215" h="3195585">
                <a:moveTo>
                  <a:pt x="0" y="0"/>
                </a:moveTo>
                <a:lnTo>
                  <a:pt x="2204215" y="0"/>
                </a:lnTo>
                <a:lnTo>
                  <a:pt x="2204215" y="2031625"/>
                </a:lnTo>
                <a:lnTo>
                  <a:pt x="2201913" y="2031625"/>
                </a:lnTo>
                <a:cubicBezTo>
                  <a:pt x="2204215" y="2052329"/>
                  <a:pt x="2204215" y="2073031"/>
                  <a:pt x="2204215" y="2093735"/>
                </a:cubicBezTo>
                <a:cubicBezTo>
                  <a:pt x="2204215" y="2703318"/>
                  <a:pt x="1709533" y="3195585"/>
                  <a:pt x="1102108" y="3195585"/>
                </a:cubicBezTo>
                <a:cubicBezTo>
                  <a:pt x="492383" y="3195585"/>
                  <a:pt x="0" y="2701016"/>
                  <a:pt x="0" y="2093735"/>
                </a:cubicBezTo>
                <a:cubicBezTo>
                  <a:pt x="0" y="2070731"/>
                  <a:pt x="2302" y="2050027"/>
                  <a:pt x="2302" y="2031625"/>
                </a:cubicBezTo>
                <a:lnTo>
                  <a:pt x="0" y="203162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8" name="Picture Placeholder 100">
            <a:extLst>
              <a:ext uri="{FF2B5EF4-FFF2-40B4-BE49-F238E27FC236}">
                <a16:creationId xmlns:a16="http://schemas.microsoft.com/office/drawing/2014/main" id="{EB2873D7-F640-6209-9830-FEDEBD79D522}"/>
              </a:ext>
            </a:extLst>
          </p:cNvPr>
          <p:cNvSpPr>
            <a:spLocks noGrp="1"/>
          </p:cNvSpPr>
          <p:nvPr>
            <p:ph type="pic" sz="quarter" idx="10"/>
          </p:nvPr>
        </p:nvSpPr>
        <p:spPr>
          <a:xfrm>
            <a:off x="2269245" y="16945"/>
            <a:ext cx="2200054" cy="3855329"/>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8" name="Text Placeholder 32">
            <a:extLst>
              <a:ext uri="{FF2B5EF4-FFF2-40B4-BE49-F238E27FC236}">
                <a16:creationId xmlns:a16="http://schemas.microsoft.com/office/drawing/2014/main" id="{6389C801-2A80-182C-E589-CC07BDBC1FB0}"/>
              </a:ext>
            </a:extLst>
          </p:cNvPr>
          <p:cNvSpPr>
            <a:spLocks noGrp="1"/>
          </p:cNvSpPr>
          <p:nvPr>
            <p:ph type="body" sz="quarter" idx="42" hasCustomPrompt="1"/>
          </p:nvPr>
        </p:nvSpPr>
        <p:spPr>
          <a:xfrm rot="16200000">
            <a:off x="-2087668" y="2729342"/>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0C4659"/>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cxnSp>
        <p:nvCxnSpPr>
          <p:cNvPr id="39" name="Straight Connector 38">
            <a:extLst>
              <a:ext uri="{FF2B5EF4-FFF2-40B4-BE49-F238E27FC236}">
                <a16:creationId xmlns:a16="http://schemas.microsoft.com/office/drawing/2014/main" id="{FAF53D26-4788-05E3-771F-7286AB1A66F6}"/>
              </a:ext>
            </a:extLst>
          </p:cNvPr>
          <p:cNvCxnSpPr>
            <a:cxnSpLocks/>
          </p:cNvCxnSpPr>
          <p:nvPr userDrawn="1"/>
        </p:nvCxnSpPr>
        <p:spPr>
          <a:xfrm>
            <a:off x="2331308" y="4454009"/>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7" name="Text Placeholder 32">
            <a:extLst>
              <a:ext uri="{FF2B5EF4-FFF2-40B4-BE49-F238E27FC236}">
                <a16:creationId xmlns:a16="http://schemas.microsoft.com/office/drawing/2014/main" id="{051AB610-0058-822C-BD59-9D2627BE2026}"/>
              </a:ext>
            </a:extLst>
          </p:cNvPr>
          <p:cNvSpPr>
            <a:spLocks noGrp="1"/>
          </p:cNvSpPr>
          <p:nvPr>
            <p:ph type="body" sz="quarter" idx="18" hasCustomPrompt="1"/>
          </p:nvPr>
        </p:nvSpPr>
        <p:spPr>
          <a:xfrm>
            <a:off x="2344748" y="4505224"/>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8" name="Text Placeholder 32">
            <a:extLst>
              <a:ext uri="{FF2B5EF4-FFF2-40B4-BE49-F238E27FC236}">
                <a16:creationId xmlns:a16="http://schemas.microsoft.com/office/drawing/2014/main" id="{5C736B8B-53E4-66F7-1990-53422BBEADD9}"/>
              </a:ext>
            </a:extLst>
          </p:cNvPr>
          <p:cNvSpPr>
            <a:spLocks noGrp="1"/>
          </p:cNvSpPr>
          <p:nvPr>
            <p:ph type="body" sz="quarter" idx="19" hasCustomPrompt="1"/>
          </p:nvPr>
        </p:nvSpPr>
        <p:spPr>
          <a:xfrm>
            <a:off x="2351099" y="3981097"/>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49" name="Text Placeholder 32">
            <a:extLst>
              <a:ext uri="{FF2B5EF4-FFF2-40B4-BE49-F238E27FC236}">
                <a16:creationId xmlns:a16="http://schemas.microsoft.com/office/drawing/2014/main" id="{4655396E-9FDD-AAC5-1A44-FCFBD08C7CD7}"/>
              </a:ext>
            </a:extLst>
          </p:cNvPr>
          <p:cNvSpPr>
            <a:spLocks noGrp="1"/>
          </p:cNvSpPr>
          <p:nvPr>
            <p:ph type="body" sz="quarter" idx="20" hasCustomPrompt="1"/>
          </p:nvPr>
        </p:nvSpPr>
        <p:spPr>
          <a:xfrm>
            <a:off x="3227039" y="4190312"/>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0" name="Straight Connector 49">
            <a:extLst>
              <a:ext uri="{FF2B5EF4-FFF2-40B4-BE49-F238E27FC236}">
                <a16:creationId xmlns:a16="http://schemas.microsoft.com/office/drawing/2014/main" id="{6595F542-8BE0-4F9C-9FF3-07CCA82EBC15}"/>
              </a:ext>
            </a:extLst>
          </p:cNvPr>
          <p:cNvCxnSpPr>
            <a:cxnSpLocks/>
          </p:cNvCxnSpPr>
          <p:nvPr userDrawn="1"/>
        </p:nvCxnSpPr>
        <p:spPr>
          <a:xfrm>
            <a:off x="4823039" y="878237"/>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1" name="Text Placeholder 32">
            <a:extLst>
              <a:ext uri="{FF2B5EF4-FFF2-40B4-BE49-F238E27FC236}">
                <a16:creationId xmlns:a16="http://schemas.microsoft.com/office/drawing/2014/main" id="{1BDC03DB-7332-E6FA-B8BB-277188C462EC}"/>
              </a:ext>
            </a:extLst>
          </p:cNvPr>
          <p:cNvSpPr>
            <a:spLocks noGrp="1"/>
          </p:cNvSpPr>
          <p:nvPr>
            <p:ph type="body" sz="quarter" idx="43" hasCustomPrompt="1"/>
          </p:nvPr>
        </p:nvSpPr>
        <p:spPr>
          <a:xfrm>
            <a:off x="4836479" y="929452"/>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52" name="Text Placeholder 32">
            <a:extLst>
              <a:ext uri="{FF2B5EF4-FFF2-40B4-BE49-F238E27FC236}">
                <a16:creationId xmlns:a16="http://schemas.microsoft.com/office/drawing/2014/main" id="{D1E9F0E9-3E45-67C8-9859-8E853F3C82F2}"/>
              </a:ext>
            </a:extLst>
          </p:cNvPr>
          <p:cNvSpPr>
            <a:spLocks noGrp="1"/>
          </p:cNvSpPr>
          <p:nvPr>
            <p:ph type="body" sz="quarter" idx="44" hasCustomPrompt="1"/>
          </p:nvPr>
        </p:nvSpPr>
        <p:spPr>
          <a:xfrm>
            <a:off x="4842830" y="40532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53" name="Text Placeholder 32">
            <a:extLst>
              <a:ext uri="{FF2B5EF4-FFF2-40B4-BE49-F238E27FC236}">
                <a16:creationId xmlns:a16="http://schemas.microsoft.com/office/drawing/2014/main" id="{9EAE5637-9288-E47B-5F86-63ADA117F661}"/>
              </a:ext>
            </a:extLst>
          </p:cNvPr>
          <p:cNvSpPr>
            <a:spLocks noGrp="1"/>
          </p:cNvSpPr>
          <p:nvPr>
            <p:ph type="body" sz="quarter" idx="45" hasCustomPrompt="1"/>
          </p:nvPr>
        </p:nvSpPr>
        <p:spPr>
          <a:xfrm>
            <a:off x="5718770" y="614540"/>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8" name="Straight Connector 57">
            <a:extLst>
              <a:ext uri="{FF2B5EF4-FFF2-40B4-BE49-F238E27FC236}">
                <a16:creationId xmlns:a16="http://schemas.microsoft.com/office/drawing/2014/main" id="{91163A42-ECA4-0258-F06A-D6E0A1432389}"/>
              </a:ext>
            </a:extLst>
          </p:cNvPr>
          <p:cNvCxnSpPr>
            <a:cxnSpLocks/>
          </p:cNvCxnSpPr>
          <p:nvPr userDrawn="1"/>
        </p:nvCxnSpPr>
        <p:spPr>
          <a:xfrm>
            <a:off x="7271140" y="4402794"/>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9" name="Text Placeholder 32">
            <a:extLst>
              <a:ext uri="{FF2B5EF4-FFF2-40B4-BE49-F238E27FC236}">
                <a16:creationId xmlns:a16="http://schemas.microsoft.com/office/drawing/2014/main" id="{F39F4436-B7B3-3BDC-157E-483222EFFF94}"/>
              </a:ext>
            </a:extLst>
          </p:cNvPr>
          <p:cNvSpPr>
            <a:spLocks noGrp="1"/>
          </p:cNvSpPr>
          <p:nvPr>
            <p:ph type="body" sz="quarter" idx="46" hasCustomPrompt="1"/>
          </p:nvPr>
        </p:nvSpPr>
        <p:spPr>
          <a:xfrm>
            <a:off x="7284580" y="4454009"/>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0" name="Text Placeholder 32">
            <a:extLst>
              <a:ext uri="{FF2B5EF4-FFF2-40B4-BE49-F238E27FC236}">
                <a16:creationId xmlns:a16="http://schemas.microsoft.com/office/drawing/2014/main" id="{188B88B0-45BA-789C-D55C-92226513FAFF}"/>
              </a:ext>
            </a:extLst>
          </p:cNvPr>
          <p:cNvSpPr>
            <a:spLocks noGrp="1"/>
          </p:cNvSpPr>
          <p:nvPr>
            <p:ph type="body" sz="quarter" idx="47" hasCustomPrompt="1"/>
          </p:nvPr>
        </p:nvSpPr>
        <p:spPr>
          <a:xfrm>
            <a:off x="7290931" y="3929882"/>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61" name="Text Placeholder 32">
            <a:extLst>
              <a:ext uri="{FF2B5EF4-FFF2-40B4-BE49-F238E27FC236}">
                <a16:creationId xmlns:a16="http://schemas.microsoft.com/office/drawing/2014/main" id="{1EA52453-8796-7114-4C6E-00011B681CDA}"/>
              </a:ext>
            </a:extLst>
          </p:cNvPr>
          <p:cNvSpPr>
            <a:spLocks noGrp="1"/>
          </p:cNvSpPr>
          <p:nvPr>
            <p:ph type="body" sz="quarter" idx="48" hasCustomPrompt="1"/>
          </p:nvPr>
        </p:nvSpPr>
        <p:spPr>
          <a:xfrm>
            <a:off x="8166871" y="4139097"/>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67" name="Straight Connector 66">
            <a:extLst>
              <a:ext uri="{FF2B5EF4-FFF2-40B4-BE49-F238E27FC236}">
                <a16:creationId xmlns:a16="http://schemas.microsoft.com/office/drawing/2014/main" id="{0BD88B23-4623-D1A4-5EFF-6897E0CFC091}"/>
              </a:ext>
            </a:extLst>
          </p:cNvPr>
          <p:cNvCxnSpPr>
            <a:cxnSpLocks/>
          </p:cNvCxnSpPr>
          <p:nvPr userDrawn="1"/>
        </p:nvCxnSpPr>
        <p:spPr>
          <a:xfrm>
            <a:off x="9711285" y="841310"/>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68" name="Text Placeholder 32">
            <a:extLst>
              <a:ext uri="{FF2B5EF4-FFF2-40B4-BE49-F238E27FC236}">
                <a16:creationId xmlns:a16="http://schemas.microsoft.com/office/drawing/2014/main" id="{75C0BE62-FB8F-7A8A-366C-EE5956EE4A69}"/>
              </a:ext>
            </a:extLst>
          </p:cNvPr>
          <p:cNvSpPr>
            <a:spLocks noGrp="1"/>
          </p:cNvSpPr>
          <p:nvPr>
            <p:ph type="body" sz="quarter" idx="49" hasCustomPrompt="1"/>
          </p:nvPr>
        </p:nvSpPr>
        <p:spPr>
          <a:xfrm>
            <a:off x="9724725" y="892525"/>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9" name="Text Placeholder 32">
            <a:extLst>
              <a:ext uri="{FF2B5EF4-FFF2-40B4-BE49-F238E27FC236}">
                <a16:creationId xmlns:a16="http://schemas.microsoft.com/office/drawing/2014/main" id="{D76E6F3B-CA82-1375-6750-0A09826D1960}"/>
              </a:ext>
            </a:extLst>
          </p:cNvPr>
          <p:cNvSpPr>
            <a:spLocks noGrp="1"/>
          </p:cNvSpPr>
          <p:nvPr>
            <p:ph type="body" sz="quarter" idx="50" hasCustomPrompt="1"/>
          </p:nvPr>
        </p:nvSpPr>
        <p:spPr>
          <a:xfrm>
            <a:off x="9731076" y="368398"/>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70" name="Text Placeholder 32">
            <a:extLst>
              <a:ext uri="{FF2B5EF4-FFF2-40B4-BE49-F238E27FC236}">
                <a16:creationId xmlns:a16="http://schemas.microsoft.com/office/drawing/2014/main" id="{B61D2373-9C10-541E-BDA3-403107CF2315}"/>
              </a:ext>
            </a:extLst>
          </p:cNvPr>
          <p:cNvSpPr>
            <a:spLocks noGrp="1"/>
          </p:cNvSpPr>
          <p:nvPr>
            <p:ph type="body" sz="quarter" idx="51" hasCustomPrompt="1"/>
          </p:nvPr>
        </p:nvSpPr>
        <p:spPr>
          <a:xfrm>
            <a:off x="10607016" y="577613"/>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336974231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userDrawn="1">
  <p:cSld name="2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477385" y="748833"/>
            <a:ext cx="11122944" cy="598534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DEC0DD"/>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10190900" cy="4671588"/>
          </a:xfrm>
          <a:prstGeom prst="rect">
            <a:avLst/>
          </a:prstGeom>
          <a:noFill/>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dirty="0"/>
              <a:t>Project Overview</a:t>
            </a:r>
          </a:p>
        </p:txBody>
      </p:sp>
    </p:spTree>
    <p:extLst>
      <p:ext uri="{BB962C8B-B14F-4D97-AF65-F5344CB8AC3E}">
        <p14:creationId xmlns:p14="http://schemas.microsoft.com/office/powerpoint/2010/main" val="321917618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0C46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Include ME+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5890043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9900CCE-F990-63A9-95C0-D67047DB39A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0515" y="128942"/>
            <a:ext cx="4637790" cy="2256222"/>
          </a:xfrm>
          <a:prstGeom prst="rect">
            <a:avLst/>
          </a:prstGeom>
        </p:spPr>
      </p:pic>
      <p:sp>
        <p:nvSpPr>
          <p:cNvPr id="13" name="Freeform 12">
            <a:extLst>
              <a:ext uri="{FF2B5EF4-FFF2-40B4-BE49-F238E27FC236}">
                <a16:creationId xmlns:a16="http://schemas.microsoft.com/office/drawing/2014/main" id="{2D904015-C106-045F-C10F-F9452F1E3511}"/>
              </a:ext>
            </a:extLst>
          </p:cNvPr>
          <p:cNvSpPr/>
          <p:nvPr userDrawn="1"/>
        </p:nvSpPr>
        <p:spPr>
          <a:xfrm rot="16200000">
            <a:off x="2905575" y="2272105"/>
            <a:ext cx="3336183" cy="3602461"/>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0C46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2" name="Rectangle 21">
            <a:extLst>
              <a:ext uri="{FF2B5EF4-FFF2-40B4-BE49-F238E27FC236}">
                <a16:creationId xmlns:a16="http://schemas.microsoft.com/office/drawing/2014/main" id="{A242E2CF-E84C-8E81-C8EA-4D5CC70E5736}"/>
              </a:ext>
            </a:extLst>
          </p:cNvPr>
          <p:cNvSpPr/>
          <p:nvPr userDrawn="1"/>
        </p:nvSpPr>
        <p:spPr>
          <a:xfrm>
            <a:off x="-39761" y="2405243"/>
            <a:ext cx="4748066" cy="3336181"/>
          </a:xfrm>
          <a:prstGeom prst="rect">
            <a:avLst/>
          </a:prstGeom>
          <a:solidFill>
            <a:srgbClr val="0C465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Picture Placeholder 23">
            <a:extLst>
              <a:ext uri="{FF2B5EF4-FFF2-40B4-BE49-F238E27FC236}">
                <a16:creationId xmlns:a16="http://schemas.microsoft.com/office/drawing/2014/main" id="{D6A4EAA4-8455-6BCC-2CF4-864D4D63E800}"/>
              </a:ext>
            </a:extLst>
          </p:cNvPr>
          <p:cNvSpPr>
            <a:spLocks noGrp="1"/>
          </p:cNvSpPr>
          <p:nvPr>
            <p:ph type="pic" sz="quarter" idx="19"/>
          </p:nvPr>
        </p:nvSpPr>
        <p:spPr>
          <a:xfrm>
            <a:off x="5891762" y="514857"/>
            <a:ext cx="6300238" cy="4375767"/>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27" name="Text Placeholder 23">
            <a:extLst>
              <a:ext uri="{FF2B5EF4-FFF2-40B4-BE49-F238E27FC236}">
                <a16:creationId xmlns:a16="http://schemas.microsoft.com/office/drawing/2014/main" id="{74D6682C-F555-E900-9A32-F2E1975ABE2D}"/>
              </a:ext>
            </a:extLst>
          </p:cNvPr>
          <p:cNvSpPr>
            <a:spLocks noGrp="1"/>
          </p:cNvSpPr>
          <p:nvPr>
            <p:ph type="body" sz="quarter" idx="15" hasCustomPrompt="1"/>
          </p:nvPr>
        </p:nvSpPr>
        <p:spPr>
          <a:xfrm>
            <a:off x="553654" y="4185564"/>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POWERPIONT</a:t>
            </a:r>
          </a:p>
        </p:txBody>
      </p:sp>
      <p:sp>
        <p:nvSpPr>
          <p:cNvPr id="28" name="Text Placeholder 23">
            <a:extLst>
              <a:ext uri="{FF2B5EF4-FFF2-40B4-BE49-F238E27FC236}">
                <a16:creationId xmlns:a16="http://schemas.microsoft.com/office/drawing/2014/main" id="{A30E17E1-7F76-F9B6-EF94-0CA7B47A4BEC}"/>
              </a:ext>
            </a:extLst>
          </p:cNvPr>
          <p:cNvSpPr>
            <a:spLocks noGrp="1"/>
          </p:cNvSpPr>
          <p:nvPr>
            <p:ph type="body" sz="quarter" idx="16" hasCustomPrompt="1"/>
          </p:nvPr>
        </p:nvSpPr>
        <p:spPr>
          <a:xfrm>
            <a:off x="553654" y="3562838"/>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Cover Design 1</a:t>
            </a:r>
          </a:p>
        </p:txBody>
      </p:sp>
      <p:grpSp>
        <p:nvGrpSpPr>
          <p:cNvPr id="4" name="Group 3">
            <a:extLst>
              <a:ext uri="{FF2B5EF4-FFF2-40B4-BE49-F238E27FC236}">
                <a16:creationId xmlns:a16="http://schemas.microsoft.com/office/drawing/2014/main" id="{6FF01A67-E008-D5A2-DFF3-E8B04F54140D}"/>
              </a:ext>
            </a:extLst>
          </p:cNvPr>
          <p:cNvGrpSpPr/>
          <p:nvPr userDrawn="1"/>
        </p:nvGrpSpPr>
        <p:grpSpPr>
          <a:xfrm>
            <a:off x="352315" y="5861594"/>
            <a:ext cx="6884610" cy="712578"/>
            <a:chOff x="5715" y="85250"/>
            <a:chExt cx="6885355" cy="713130"/>
          </a:xfrm>
        </p:grpSpPr>
        <p:sp>
          <p:nvSpPr>
            <p:cNvPr id="5" name="Rectangle 4">
              <a:extLst>
                <a:ext uri="{FF2B5EF4-FFF2-40B4-BE49-F238E27FC236}">
                  <a16:creationId xmlns:a16="http://schemas.microsoft.com/office/drawing/2014/main" id="{227747EB-41E2-B600-DC99-F67AD5FF4FF9}"/>
                </a:ext>
              </a:extLst>
            </p:cNvPr>
            <p:cNvSpPr/>
            <p:nvPr userDrawn="1"/>
          </p:nvSpPr>
          <p:spPr>
            <a:xfrm>
              <a:off x="5715" y="85250"/>
              <a:ext cx="1255395" cy="276700"/>
            </a:xfrm>
            <a:prstGeom prst="rect">
              <a:avLst/>
            </a:prstGeom>
          </p:spPr>
          <p:txBody>
            <a:bodyPr wrap="square">
              <a:spAutoFit/>
            </a:bodyPr>
            <a:lstStyle/>
            <a:p>
              <a:pPr hangingPunct="0">
                <a:lnSpc>
                  <a:spcPts val="720"/>
                </a:lnSpc>
              </a:pPr>
              <a:r>
                <a:rPr lang="en-US" sz="800" b="1" kern="1200" dirty="0">
                  <a:solidFill>
                    <a:srgbClr val="000000"/>
                  </a:solidFill>
                  <a:effectLst/>
                  <a:latin typeface="Calibri" panose="020F0502020204030204" pitchFamily="34" charset="0"/>
                  <a:ea typeface="Open Sans" panose="020B0606030504020204" pitchFamily="34" charset="0"/>
                  <a:cs typeface="Calibri" panose="020F0502020204030204" pitchFamily="34" charset="0"/>
                </a:rPr>
                <a:t>This resource is licensed under CC BY 4.0</a:t>
              </a:r>
              <a:endParaRPr lang="en-IE" sz="1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Picture 5" descr="A grey and black sign with a person in a circle&#10;&#10;Description automatically generated">
              <a:extLst>
                <a:ext uri="{FF2B5EF4-FFF2-40B4-BE49-F238E27FC236}">
                  <a16:creationId xmlns:a16="http://schemas.microsoft.com/office/drawing/2014/main" id="{4C142AA7-DB10-B313-18DC-79A55E53DB5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5250" y="361950"/>
              <a:ext cx="1076325" cy="374650"/>
            </a:xfrm>
            <a:prstGeom prst="rect">
              <a:avLst/>
            </a:prstGeom>
          </p:spPr>
        </p:pic>
        <p:pic>
          <p:nvPicPr>
            <p:cNvPr id="7" name="Picture 6" descr="Co-funded by the European Union logo in png for web usage">
              <a:extLst>
                <a:ext uri="{FF2B5EF4-FFF2-40B4-BE49-F238E27FC236}">
                  <a16:creationId xmlns:a16="http://schemas.microsoft.com/office/drawing/2014/main" id="{DB4E3FF0-0537-3485-3365-F6809262CD38}"/>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a:fillRect/>
            </a:stretch>
          </p:blipFill>
          <p:spPr bwMode="auto">
            <a:xfrm>
              <a:off x="1260584" y="438150"/>
              <a:ext cx="1530985" cy="320040"/>
            </a:xfrm>
            <a:prstGeom prst="rect">
              <a:avLst/>
            </a:prstGeom>
            <a:noFill/>
            <a:ln>
              <a:noFill/>
            </a:ln>
          </p:spPr>
        </p:pic>
        <p:sp>
          <p:nvSpPr>
            <p:cNvPr id="8" name="Rectangle 7">
              <a:extLst>
                <a:ext uri="{FF2B5EF4-FFF2-40B4-BE49-F238E27FC236}">
                  <a16:creationId xmlns:a16="http://schemas.microsoft.com/office/drawing/2014/main" id="{83236D51-22D9-B374-C45C-6F32E684FDA9}"/>
                </a:ext>
              </a:extLst>
            </p:cNvPr>
            <p:cNvSpPr/>
            <p:nvPr userDrawn="1"/>
          </p:nvSpPr>
          <p:spPr>
            <a:xfrm>
              <a:off x="2760854" y="397960"/>
              <a:ext cx="4130216" cy="400420"/>
            </a:xfrm>
            <a:prstGeom prst="rect">
              <a:avLst/>
            </a:prstGeom>
          </p:spPr>
          <p:txBody>
            <a:bodyPr wrap="square">
              <a:spAutoFit/>
            </a:bodyPr>
            <a:lstStyle/>
            <a:p>
              <a:pPr algn="just" hangingPunct="0">
                <a:lnSpc>
                  <a:spcPts val="760"/>
                </a:lnSpc>
              </a:pPr>
              <a:r>
                <a:rPr lang="en-US" sz="750" kern="1200" dirty="0">
                  <a:solidFill>
                    <a:srgbClr val="0C4659"/>
                  </a:solidFill>
                  <a:effectLst/>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Finnish National Agency for Education. Neither the European Union nor the granting authority can be held responsible for them</a:t>
              </a:r>
              <a:endParaRPr lang="en-IE" sz="1100" dirty="0">
                <a:solidFill>
                  <a:srgbClr val="0C4659"/>
                </a:solidFill>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11" name="Freeform 10">
            <a:extLst>
              <a:ext uri="{FF2B5EF4-FFF2-40B4-BE49-F238E27FC236}">
                <a16:creationId xmlns:a16="http://schemas.microsoft.com/office/drawing/2014/main" id="{7B4D666E-7E72-A25D-F9EE-EFEB9EC42D1E}"/>
              </a:ext>
            </a:extLst>
          </p:cNvPr>
          <p:cNvSpPr/>
          <p:nvPr userDrawn="1"/>
        </p:nvSpPr>
        <p:spPr>
          <a:xfrm flipH="1">
            <a:off x="5543621" y="5155053"/>
            <a:ext cx="6700701" cy="778675"/>
          </a:xfrm>
          <a:custGeom>
            <a:avLst/>
            <a:gdLst>
              <a:gd name="connsiteX0" fmla="*/ 0 w 6700701"/>
              <a:gd name="connsiteY0" fmla="*/ 0 h 778675"/>
              <a:gd name="connsiteX1" fmla="*/ 824834 w 6700701"/>
              <a:gd name="connsiteY1" fmla="*/ 0 h 778675"/>
              <a:gd name="connsiteX2" fmla="*/ 5315191 w 6700701"/>
              <a:gd name="connsiteY2" fmla="*/ 0 h 778675"/>
              <a:gd name="connsiteX3" fmla="*/ 6140025 w 6700701"/>
              <a:gd name="connsiteY3" fmla="*/ 0 h 778675"/>
              <a:gd name="connsiteX4" fmla="*/ 6700701 w 6700701"/>
              <a:gd name="connsiteY4" fmla="*/ 421337 h 778675"/>
              <a:gd name="connsiteX5" fmla="*/ 6700701 w 6700701"/>
              <a:gd name="connsiteY5" fmla="*/ 778675 h 778675"/>
              <a:gd name="connsiteX6" fmla="*/ 5875867 w 6700701"/>
              <a:gd name="connsiteY6" fmla="*/ 778675 h 778675"/>
              <a:gd name="connsiteX7" fmla="*/ 843201 w 6700701"/>
              <a:gd name="connsiteY7" fmla="*/ 778675 h 778675"/>
              <a:gd name="connsiteX8" fmla="*/ 18367 w 6700701"/>
              <a:gd name="connsiteY8" fmla="*/ 778675 h 778675"/>
              <a:gd name="connsiteX9" fmla="*/ 18367 w 6700701"/>
              <a:gd name="connsiteY9" fmla="*/ 154913 h 778675"/>
              <a:gd name="connsiteX10" fmla="*/ 11904 w 6700701"/>
              <a:gd name="connsiteY10" fmla="*/ 5865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00701" h="778675">
                <a:moveTo>
                  <a:pt x="0" y="0"/>
                </a:moveTo>
                <a:lnTo>
                  <a:pt x="824834" y="0"/>
                </a:lnTo>
                <a:lnTo>
                  <a:pt x="5315191" y="0"/>
                </a:lnTo>
                <a:lnTo>
                  <a:pt x="6140025" y="0"/>
                </a:lnTo>
                <a:cubicBezTo>
                  <a:pt x="6448753" y="0"/>
                  <a:pt x="6700701" y="189335"/>
                  <a:pt x="6700701" y="421337"/>
                </a:cubicBezTo>
                <a:lnTo>
                  <a:pt x="6700701" y="778675"/>
                </a:lnTo>
                <a:lnTo>
                  <a:pt x="5875867" y="778675"/>
                </a:lnTo>
                <a:lnTo>
                  <a:pt x="843201" y="778675"/>
                </a:lnTo>
                <a:lnTo>
                  <a:pt x="18367" y="778675"/>
                </a:lnTo>
                <a:lnTo>
                  <a:pt x="18367" y="154913"/>
                </a:lnTo>
                <a:cubicBezTo>
                  <a:pt x="18367" y="122412"/>
                  <a:pt x="16178" y="90298"/>
                  <a:pt x="11904" y="58650"/>
                </a:cubicBezTo>
                <a:close/>
              </a:path>
            </a:pathLst>
          </a:custGeom>
          <a:solidFill>
            <a:srgbClr val="3FB5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320492"/>
            <a:ext cx="4414577" cy="679345"/>
          </a:xfrm>
          <a:prstGeom prst="rect">
            <a:avLst/>
          </a:prstGeom>
        </p:spPr>
        <p:txBody>
          <a:bodyPr>
            <a:noAutofit/>
          </a:bodyPr>
          <a:lstStyle>
            <a:lvl1pPr marL="0" indent="0" algn="r">
              <a:buNone/>
              <a:defRPr sz="2800" b="0" i="0">
                <a:solidFill>
                  <a:schemeClr val="bg1"/>
                </a:solidFill>
                <a:latin typeface="+mn-lt"/>
              </a:defRPr>
            </a:lvl1pPr>
          </a:lstStyle>
          <a:p>
            <a:pPr lvl="0"/>
            <a:r>
              <a:rPr lang="en-US" dirty="0" err="1"/>
              <a:t>www.website.eu</a:t>
            </a:r>
            <a:endParaRPr lang="en-US" dirty="0"/>
          </a:p>
        </p:txBody>
      </p:sp>
    </p:spTree>
    <p:extLst>
      <p:ext uri="{BB962C8B-B14F-4D97-AF65-F5344CB8AC3E}">
        <p14:creationId xmlns:p14="http://schemas.microsoft.com/office/powerpoint/2010/main" val="191455254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1_Cover Slide ">
    <p:spTree>
      <p:nvGrpSpPr>
        <p:cNvPr id="1" name=""/>
        <p:cNvGrpSpPr/>
        <p:nvPr/>
      </p:nvGrpSpPr>
      <p:grpSpPr>
        <a:xfrm>
          <a:off x="0" y="0"/>
          <a:ext cx="0" cy="0"/>
          <a:chOff x="0" y="0"/>
          <a:chExt cx="0" cy="0"/>
        </a:xfrm>
      </p:grpSpPr>
    </p:spTree>
    <p:extLst>
      <p:ext uri="{BB962C8B-B14F-4D97-AF65-F5344CB8AC3E}">
        <p14:creationId xmlns:p14="http://schemas.microsoft.com/office/powerpoint/2010/main" val="274212187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Cover Slide  Part 1 ">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3F8F0344-E868-ECCD-307B-8D8A87AD63D5}"/>
              </a:ext>
            </a:extLst>
          </p:cNvPr>
          <p:cNvSpPr/>
          <p:nvPr userDrawn="1"/>
        </p:nvSpPr>
        <p:spPr>
          <a:xfrm>
            <a:off x="2269245" y="2551368"/>
            <a:ext cx="2200054" cy="3855329"/>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14DA1"/>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FD8CD7C7-42CA-23DD-4AD9-B064E2FDEDC1}"/>
              </a:ext>
            </a:extLst>
          </p:cNvPr>
          <p:cNvSpPr/>
          <p:nvPr userDrawn="1"/>
        </p:nvSpPr>
        <p:spPr>
          <a:xfrm rot="10800000">
            <a:off x="4732121" y="0"/>
            <a:ext cx="2205305" cy="281919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2B9B9F">
              <a:alpha val="8494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258C5E71-1BDE-B873-EA18-076ABA0EC1EA}"/>
              </a:ext>
            </a:extLst>
          </p:cNvPr>
          <p:cNvSpPr/>
          <p:nvPr userDrawn="1"/>
        </p:nvSpPr>
        <p:spPr>
          <a:xfrm>
            <a:off x="7180659" y="2461430"/>
            <a:ext cx="2204214" cy="3855331"/>
          </a:xfrm>
          <a:custGeom>
            <a:avLst/>
            <a:gdLst>
              <a:gd name="connsiteX0" fmla="*/ 0 w 1511252"/>
              <a:gd name="connsiteY0" fmla="*/ 1887839 h 2643290"/>
              <a:gd name="connsiteX1" fmla="*/ 755626 w 1511252"/>
              <a:gd name="connsiteY1" fmla="*/ 2643290 h 2643290"/>
              <a:gd name="connsiteX2" fmla="*/ 1511252 w 1511252"/>
              <a:gd name="connsiteY2" fmla="*/ 1887839 h 2643290"/>
              <a:gd name="connsiteX3" fmla="*/ 1509675 w 1511252"/>
              <a:gd name="connsiteY3" fmla="*/ 1845256 h 2643290"/>
              <a:gd name="connsiteX4" fmla="*/ 1511252 w 1511252"/>
              <a:gd name="connsiteY4" fmla="*/ 1845256 h 2643290"/>
              <a:gd name="connsiteX5" fmla="*/ 1511252 w 1511252"/>
              <a:gd name="connsiteY5" fmla="*/ 0 h 2643290"/>
              <a:gd name="connsiteX6" fmla="*/ 0 w 1511252"/>
              <a:gd name="connsiteY6" fmla="*/ 0 h 2643290"/>
              <a:gd name="connsiteX7" fmla="*/ 0 w 1511252"/>
              <a:gd name="connsiteY7" fmla="*/ 1845256 h 2643290"/>
              <a:gd name="connsiteX8" fmla="*/ 1578 w 1511252"/>
              <a:gd name="connsiteY8" fmla="*/ 1845256 h 2643290"/>
              <a:gd name="connsiteX9" fmla="*/ 0 w 1511252"/>
              <a:gd name="connsiteY9" fmla="*/ 1887839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3FB5A1">
              <a:alpha val="7500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3" name="Freeform 12">
            <a:extLst>
              <a:ext uri="{FF2B5EF4-FFF2-40B4-BE49-F238E27FC236}">
                <a16:creationId xmlns:a16="http://schemas.microsoft.com/office/drawing/2014/main" id="{97E11A68-2A9A-9ACF-5266-113E7DD6EB26}"/>
              </a:ext>
            </a:extLst>
          </p:cNvPr>
          <p:cNvSpPr/>
          <p:nvPr userDrawn="1"/>
        </p:nvSpPr>
        <p:spPr>
          <a:xfrm rot="10800000">
            <a:off x="9629195" y="0"/>
            <a:ext cx="2205305" cy="3416770"/>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4174BA"/>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5" name="Picture Placeholder 34">
            <a:extLst>
              <a:ext uri="{FF2B5EF4-FFF2-40B4-BE49-F238E27FC236}">
                <a16:creationId xmlns:a16="http://schemas.microsoft.com/office/drawing/2014/main" id="{210244EC-F349-0D2A-8EC7-942C68084457}"/>
              </a:ext>
            </a:extLst>
          </p:cNvPr>
          <p:cNvSpPr>
            <a:spLocks noGrp="1"/>
          </p:cNvSpPr>
          <p:nvPr>
            <p:ph type="pic" sz="quarter" idx="11"/>
          </p:nvPr>
        </p:nvSpPr>
        <p:spPr>
          <a:xfrm>
            <a:off x="4722871" y="2442768"/>
            <a:ext cx="2204215" cy="3127986"/>
          </a:xfrm>
          <a:custGeom>
            <a:avLst/>
            <a:gdLst>
              <a:gd name="connsiteX0" fmla="*/ 0 w 2204215"/>
              <a:gd name="connsiteY0" fmla="*/ 0 h 3127986"/>
              <a:gd name="connsiteX1" fmla="*/ 2204215 w 2204215"/>
              <a:gd name="connsiteY1" fmla="*/ 0 h 3127986"/>
              <a:gd name="connsiteX2" fmla="*/ 2204215 w 2204215"/>
              <a:gd name="connsiteY2" fmla="*/ 1964026 h 3127986"/>
              <a:gd name="connsiteX3" fmla="*/ 2201914 w 2204215"/>
              <a:gd name="connsiteY3" fmla="*/ 1964026 h 3127986"/>
              <a:gd name="connsiteX4" fmla="*/ 2204215 w 2204215"/>
              <a:gd name="connsiteY4" fmla="*/ 2026136 h 3127986"/>
              <a:gd name="connsiteX5" fmla="*/ 1102108 w 2204215"/>
              <a:gd name="connsiteY5" fmla="*/ 3127986 h 3127986"/>
              <a:gd name="connsiteX6" fmla="*/ 0 w 2204215"/>
              <a:gd name="connsiteY6" fmla="*/ 2026136 h 3127986"/>
              <a:gd name="connsiteX7" fmla="*/ 2302 w 2204215"/>
              <a:gd name="connsiteY7" fmla="*/ 1964026 h 3127986"/>
              <a:gd name="connsiteX8" fmla="*/ 0 w 2204215"/>
              <a:gd name="connsiteY8" fmla="*/ 1964026 h 3127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04215" h="3127986">
                <a:moveTo>
                  <a:pt x="0" y="0"/>
                </a:moveTo>
                <a:lnTo>
                  <a:pt x="2204215" y="0"/>
                </a:lnTo>
                <a:lnTo>
                  <a:pt x="2204215" y="1964026"/>
                </a:lnTo>
                <a:lnTo>
                  <a:pt x="2201914" y="1964026"/>
                </a:lnTo>
                <a:cubicBezTo>
                  <a:pt x="2204215" y="1984730"/>
                  <a:pt x="2204215" y="2005432"/>
                  <a:pt x="2204215" y="2026136"/>
                </a:cubicBezTo>
                <a:cubicBezTo>
                  <a:pt x="2204215" y="2635719"/>
                  <a:pt x="1709533" y="3127986"/>
                  <a:pt x="1102108" y="3127986"/>
                </a:cubicBezTo>
                <a:cubicBezTo>
                  <a:pt x="492383" y="3127986"/>
                  <a:pt x="0" y="2633417"/>
                  <a:pt x="0" y="2026136"/>
                </a:cubicBezTo>
                <a:cubicBezTo>
                  <a:pt x="0" y="2003132"/>
                  <a:pt x="2302" y="1982428"/>
                  <a:pt x="2302" y="1964026"/>
                </a:cubicBezTo>
                <a:lnTo>
                  <a:pt x="0" y="1964026"/>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6" name="Picture Placeholder 86">
            <a:extLst>
              <a:ext uri="{FF2B5EF4-FFF2-40B4-BE49-F238E27FC236}">
                <a16:creationId xmlns:a16="http://schemas.microsoft.com/office/drawing/2014/main" id="{45AACAFC-171C-59E3-4602-1EE41C729BB6}"/>
              </a:ext>
            </a:extLst>
          </p:cNvPr>
          <p:cNvSpPr>
            <a:spLocks noGrp="1"/>
          </p:cNvSpPr>
          <p:nvPr>
            <p:ph type="pic" sz="quarter" idx="12"/>
          </p:nvPr>
        </p:nvSpPr>
        <p:spPr>
          <a:xfrm>
            <a:off x="7180659" y="5430"/>
            <a:ext cx="2204214" cy="3732852"/>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7" name="Picture Placeholder 36">
            <a:extLst>
              <a:ext uri="{FF2B5EF4-FFF2-40B4-BE49-F238E27FC236}">
                <a16:creationId xmlns:a16="http://schemas.microsoft.com/office/drawing/2014/main" id="{355E5E31-0A04-2AFB-02EB-15C6FAA3DE57}"/>
              </a:ext>
            </a:extLst>
          </p:cNvPr>
          <p:cNvSpPr>
            <a:spLocks noGrp="1"/>
          </p:cNvSpPr>
          <p:nvPr>
            <p:ph type="pic" sz="quarter" idx="13"/>
          </p:nvPr>
        </p:nvSpPr>
        <p:spPr>
          <a:xfrm>
            <a:off x="9629195" y="2746545"/>
            <a:ext cx="2204215" cy="3195585"/>
          </a:xfrm>
          <a:custGeom>
            <a:avLst/>
            <a:gdLst>
              <a:gd name="connsiteX0" fmla="*/ 0 w 2204215"/>
              <a:gd name="connsiteY0" fmla="*/ 0 h 3195585"/>
              <a:gd name="connsiteX1" fmla="*/ 2204215 w 2204215"/>
              <a:gd name="connsiteY1" fmla="*/ 0 h 3195585"/>
              <a:gd name="connsiteX2" fmla="*/ 2204215 w 2204215"/>
              <a:gd name="connsiteY2" fmla="*/ 2031625 h 3195585"/>
              <a:gd name="connsiteX3" fmla="*/ 2201913 w 2204215"/>
              <a:gd name="connsiteY3" fmla="*/ 2031625 h 3195585"/>
              <a:gd name="connsiteX4" fmla="*/ 2204215 w 2204215"/>
              <a:gd name="connsiteY4" fmla="*/ 2093735 h 3195585"/>
              <a:gd name="connsiteX5" fmla="*/ 1102108 w 2204215"/>
              <a:gd name="connsiteY5" fmla="*/ 3195585 h 3195585"/>
              <a:gd name="connsiteX6" fmla="*/ 0 w 2204215"/>
              <a:gd name="connsiteY6" fmla="*/ 2093735 h 3195585"/>
              <a:gd name="connsiteX7" fmla="*/ 2302 w 2204215"/>
              <a:gd name="connsiteY7" fmla="*/ 2031625 h 3195585"/>
              <a:gd name="connsiteX8" fmla="*/ 0 w 2204215"/>
              <a:gd name="connsiteY8" fmla="*/ 2031625 h 319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04215" h="3195585">
                <a:moveTo>
                  <a:pt x="0" y="0"/>
                </a:moveTo>
                <a:lnTo>
                  <a:pt x="2204215" y="0"/>
                </a:lnTo>
                <a:lnTo>
                  <a:pt x="2204215" y="2031625"/>
                </a:lnTo>
                <a:lnTo>
                  <a:pt x="2201913" y="2031625"/>
                </a:lnTo>
                <a:cubicBezTo>
                  <a:pt x="2204215" y="2052329"/>
                  <a:pt x="2204215" y="2073031"/>
                  <a:pt x="2204215" y="2093735"/>
                </a:cubicBezTo>
                <a:cubicBezTo>
                  <a:pt x="2204215" y="2703318"/>
                  <a:pt x="1709533" y="3195585"/>
                  <a:pt x="1102108" y="3195585"/>
                </a:cubicBezTo>
                <a:cubicBezTo>
                  <a:pt x="492383" y="3195585"/>
                  <a:pt x="0" y="2701016"/>
                  <a:pt x="0" y="2093735"/>
                </a:cubicBezTo>
                <a:cubicBezTo>
                  <a:pt x="0" y="2070731"/>
                  <a:pt x="2302" y="2050027"/>
                  <a:pt x="2302" y="2031625"/>
                </a:cubicBezTo>
                <a:lnTo>
                  <a:pt x="0" y="203162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8" name="Picture Placeholder 100">
            <a:extLst>
              <a:ext uri="{FF2B5EF4-FFF2-40B4-BE49-F238E27FC236}">
                <a16:creationId xmlns:a16="http://schemas.microsoft.com/office/drawing/2014/main" id="{EB2873D7-F640-6209-9830-FEDEBD79D522}"/>
              </a:ext>
            </a:extLst>
          </p:cNvPr>
          <p:cNvSpPr>
            <a:spLocks noGrp="1"/>
          </p:cNvSpPr>
          <p:nvPr>
            <p:ph type="pic" sz="quarter" idx="10"/>
          </p:nvPr>
        </p:nvSpPr>
        <p:spPr>
          <a:xfrm>
            <a:off x="2269245" y="16945"/>
            <a:ext cx="2200054" cy="3855329"/>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8" name="Text Placeholder 32">
            <a:extLst>
              <a:ext uri="{FF2B5EF4-FFF2-40B4-BE49-F238E27FC236}">
                <a16:creationId xmlns:a16="http://schemas.microsoft.com/office/drawing/2014/main" id="{6389C801-2A80-182C-E589-CC07BDBC1FB0}"/>
              </a:ext>
            </a:extLst>
          </p:cNvPr>
          <p:cNvSpPr>
            <a:spLocks noGrp="1"/>
          </p:cNvSpPr>
          <p:nvPr>
            <p:ph type="body" sz="quarter" idx="42" hasCustomPrompt="1"/>
          </p:nvPr>
        </p:nvSpPr>
        <p:spPr>
          <a:xfrm rot="16200000">
            <a:off x="-2087668" y="2729342"/>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0C4659"/>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cxnSp>
        <p:nvCxnSpPr>
          <p:cNvPr id="39" name="Straight Connector 38">
            <a:extLst>
              <a:ext uri="{FF2B5EF4-FFF2-40B4-BE49-F238E27FC236}">
                <a16:creationId xmlns:a16="http://schemas.microsoft.com/office/drawing/2014/main" id="{FAF53D26-4788-05E3-771F-7286AB1A66F6}"/>
              </a:ext>
            </a:extLst>
          </p:cNvPr>
          <p:cNvCxnSpPr>
            <a:cxnSpLocks/>
          </p:cNvCxnSpPr>
          <p:nvPr userDrawn="1"/>
        </p:nvCxnSpPr>
        <p:spPr>
          <a:xfrm>
            <a:off x="2331308" y="4454009"/>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7" name="Text Placeholder 32">
            <a:extLst>
              <a:ext uri="{FF2B5EF4-FFF2-40B4-BE49-F238E27FC236}">
                <a16:creationId xmlns:a16="http://schemas.microsoft.com/office/drawing/2014/main" id="{051AB610-0058-822C-BD59-9D2627BE2026}"/>
              </a:ext>
            </a:extLst>
          </p:cNvPr>
          <p:cNvSpPr>
            <a:spLocks noGrp="1"/>
          </p:cNvSpPr>
          <p:nvPr>
            <p:ph type="body" sz="quarter" idx="18" hasCustomPrompt="1"/>
          </p:nvPr>
        </p:nvSpPr>
        <p:spPr>
          <a:xfrm>
            <a:off x="2344748" y="4505224"/>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8" name="Text Placeholder 32">
            <a:extLst>
              <a:ext uri="{FF2B5EF4-FFF2-40B4-BE49-F238E27FC236}">
                <a16:creationId xmlns:a16="http://schemas.microsoft.com/office/drawing/2014/main" id="{5C736B8B-53E4-66F7-1990-53422BBEADD9}"/>
              </a:ext>
            </a:extLst>
          </p:cNvPr>
          <p:cNvSpPr>
            <a:spLocks noGrp="1"/>
          </p:cNvSpPr>
          <p:nvPr>
            <p:ph type="body" sz="quarter" idx="19" hasCustomPrompt="1"/>
          </p:nvPr>
        </p:nvSpPr>
        <p:spPr>
          <a:xfrm>
            <a:off x="2351099" y="3981097"/>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49" name="Text Placeholder 32">
            <a:extLst>
              <a:ext uri="{FF2B5EF4-FFF2-40B4-BE49-F238E27FC236}">
                <a16:creationId xmlns:a16="http://schemas.microsoft.com/office/drawing/2014/main" id="{4655396E-9FDD-AAC5-1A44-FCFBD08C7CD7}"/>
              </a:ext>
            </a:extLst>
          </p:cNvPr>
          <p:cNvSpPr>
            <a:spLocks noGrp="1"/>
          </p:cNvSpPr>
          <p:nvPr>
            <p:ph type="body" sz="quarter" idx="20" hasCustomPrompt="1"/>
          </p:nvPr>
        </p:nvSpPr>
        <p:spPr>
          <a:xfrm>
            <a:off x="3227039" y="4190312"/>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0" name="Straight Connector 49">
            <a:extLst>
              <a:ext uri="{FF2B5EF4-FFF2-40B4-BE49-F238E27FC236}">
                <a16:creationId xmlns:a16="http://schemas.microsoft.com/office/drawing/2014/main" id="{6595F542-8BE0-4F9C-9FF3-07CCA82EBC15}"/>
              </a:ext>
            </a:extLst>
          </p:cNvPr>
          <p:cNvCxnSpPr>
            <a:cxnSpLocks/>
          </p:cNvCxnSpPr>
          <p:nvPr userDrawn="1"/>
        </p:nvCxnSpPr>
        <p:spPr>
          <a:xfrm>
            <a:off x="4823039" y="878237"/>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1" name="Text Placeholder 32">
            <a:extLst>
              <a:ext uri="{FF2B5EF4-FFF2-40B4-BE49-F238E27FC236}">
                <a16:creationId xmlns:a16="http://schemas.microsoft.com/office/drawing/2014/main" id="{1BDC03DB-7332-E6FA-B8BB-277188C462EC}"/>
              </a:ext>
            </a:extLst>
          </p:cNvPr>
          <p:cNvSpPr>
            <a:spLocks noGrp="1"/>
          </p:cNvSpPr>
          <p:nvPr>
            <p:ph type="body" sz="quarter" idx="43" hasCustomPrompt="1"/>
          </p:nvPr>
        </p:nvSpPr>
        <p:spPr>
          <a:xfrm>
            <a:off x="4836479" y="929452"/>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52" name="Text Placeholder 32">
            <a:extLst>
              <a:ext uri="{FF2B5EF4-FFF2-40B4-BE49-F238E27FC236}">
                <a16:creationId xmlns:a16="http://schemas.microsoft.com/office/drawing/2014/main" id="{D1E9F0E9-3E45-67C8-9859-8E853F3C82F2}"/>
              </a:ext>
            </a:extLst>
          </p:cNvPr>
          <p:cNvSpPr>
            <a:spLocks noGrp="1"/>
          </p:cNvSpPr>
          <p:nvPr>
            <p:ph type="body" sz="quarter" idx="44" hasCustomPrompt="1"/>
          </p:nvPr>
        </p:nvSpPr>
        <p:spPr>
          <a:xfrm>
            <a:off x="4842830" y="40532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53" name="Text Placeholder 32">
            <a:extLst>
              <a:ext uri="{FF2B5EF4-FFF2-40B4-BE49-F238E27FC236}">
                <a16:creationId xmlns:a16="http://schemas.microsoft.com/office/drawing/2014/main" id="{9EAE5637-9288-E47B-5F86-63ADA117F661}"/>
              </a:ext>
            </a:extLst>
          </p:cNvPr>
          <p:cNvSpPr>
            <a:spLocks noGrp="1"/>
          </p:cNvSpPr>
          <p:nvPr>
            <p:ph type="body" sz="quarter" idx="45" hasCustomPrompt="1"/>
          </p:nvPr>
        </p:nvSpPr>
        <p:spPr>
          <a:xfrm>
            <a:off x="5718770" y="614540"/>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8" name="Straight Connector 57">
            <a:extLst>
              <a:ext uri="{FF2B5EF4-FFF2-40B4-BE49-F238E27FC236}">
                <a16:creationId xmlns:a16="http://schemas.microsoft.com/office/drawing/2014/main" id="{91163A42-ECA4-0258-F06A-D6E0A1432389}"/>
              </a:ext>
            </a:extLst>
          </p:cNvPr>
          <p:cNvCxnSpPr>
            <a:cxnSpLocks/>
          </p:cNvCxnSpPr>
          <p:nvPr userDrawn="1"/>
        </p:nvCxnSpPr>
        <p:spPr>
          <a:xfrm>
            <a:off x="7271140" y="4402794"/>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9" name="Text Placeholder 32">
            <a:extLst>
              <a:ext uri="{FF2B5EF4-FFF2-40B4-BE49-F238E27FC236}">
                <a16:creationId xmlns:a16="http://schemas.microsoft.com/office/drawing/2014/main" id="{F39F4436-B7B3-3BDC-157E-483222EFFF94}"/>
              </a:ext>
            </a:extLst>
          </p:cNvPr>
          <p:cNvSpPr>
            <a:spLocks noGrp="1"/>
          </p:cNvSpPr>
          <p:nvPr>
            <p:ph type="body" sz="quarter" idx="46" hasCustomPrompt="1"/>
          </p:nvPr>
        </p:nvSpPr>
        <p:spPr>
          <a:xfrm>
            <a:off x="7284580" y="4454009"/>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0" name="Text Placeholder 32">
            <a:extLst>
              <a:ext uri="{FF2B5EF4-FFF2-40B4-BE49-F238E27FC236}">
                <a16:creationId xmlns:a16="http://schemas.microsoft.com/office/drawing/2014/main" id="{188B88B0-45BA-789C-D55C-92226513FAFF}"/>
              </a:ext>
            </a:extLst>
          </p:cNvPr>
          <p:cNvSpPr>
            <a:spLocks noGrp="1"/>
          </p:cNvSpPr>
          <p:nvPr>
            <p:ph type="body" sz="quarter" idx="47" hasCustomPrompt="1"/>
          </p:nvPr>
        </p:nvSpPr>
        <p:spPr>
          <a:xfrm>
            <a:off x="7290931" y="3929882"/>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61" name="Text Placeholder 32">
            <a:extLst>
              <a:ext uri="{FF2B5EF4-FFF2-40B4-BE49-F238E27FC236}">
                <a16:creationId xmlns:a16="http://schemas.microsoft.com/office/drawing/2014/main" id="{1EA52453-8796-7114-4C6E-00011B681CDA}"/>
              </a:ext>
            </a:extLst>
          </p:cNvPr>
          <p:cNvSpPr>
            <a:spLocks noGrp="1"/>
          </p:cNvSpPr>
          <p:nvPr>
            <p:ph type="body" sz="quarter" idx="48" hasCustomPrompt="1"/>
          </p:nvPr>
        </p:nvSpPr>
        <p:spPr>
          <a:xfrm>
            <a:off x="8166871" y="4139097"/>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67" name="Straight Connector 66">
            <a:extLst>
              <a:ext uri="{FF2B5EF4-FFF2-40B4-BE49-F238E27FC236}">
                <a16:creationId xmlns:a16="http://schemas.microsoft.com/office/drawing/2014/main" id="{0BD88B23-4623-D1A4-5EFF-6897E0CFC091}"/>
              </a:ext>
            </a:extLst>
          </p:cNvPr>
          <p:cNvCxnSpPr>
            <a:cxnSpLocks/>
          </p:cNvCxnSpPr>
          <p:nvPr userDrawn="1"/>
        </p:nvCxnSpPr>
        <p:spPr>
          <a:xfrm>
            <a:off x="9711285" y="841310"/>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68" name="Text Placeholder 32">
            <a:extLst>
              <a:ext uri="{FF2B5EF4-FFF2-40B4-BE49-F238E27FC236}">
                <a16:creationId xmlns:a16="http://schemas.microsoft.com/office/drawing/2014/main" id="{75C0BE62-FB8F-7A8A-366C-EE5956EE4A69}"/>
              </a:ext>
            </a:extLst>
          </p:cNvPr>
          <p:cNvSpPr>
            <a:spLocks noGrp="1"/>
          </p:cNvSpPr>
          <p:nvPr>
            <p:ph type="body" sz="quarter" idx="49" hasCustomPrompt="1"/>
          </p:nvPr>
        </p:nvSpPr>
        <p:spPr>
          <a:xfrm>
            <a:off x="9724725" y="892525"/>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9" name="Text Placeholder 32">
            <a:extLst>
              <a:ext uri="{FF2B5EF4-FFF2-40B4-BE49-F238E27FC236}">
                <a16:creationId xmlns:a16="http://schemas.microsoft.com/office/drawing/2014/main" id="{D76E6F3B-CA82-1375-6750-0A09826D1960}"/>
              </a:ext>
            </a:extLst>
          </p:cNvPr>
          <p:cNvSpPr>
            <a:spLocks noGrp="1"/>
          </p:cNvSpPr>
          <p:nvPr>
            <p:ph type="body" sz="quarter" idx="50" hasCustomPrompt="1"/>
          </p:nvPr>
        </p:nvSpPr>
        <p:spPr>
          <a:xfrm>
            <a:off x="9731076" y="368398"/>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70" name="Text Placeholder 32">
            <a:extLst>
              <a:ext uri="{FF2B5EF4-FFF2-40B4-BE49-F238E27FC236}">
                <a16:creationId xmlns:a16="http://schemas.microsoft.com/office/drawing/2014/main" id="{B61D2373-9C10-541E-BDA3-403107CF2315}"/>
              </a:ext>
            </a:extLst>
          </p:cNvPr>
          <p:cNvSpPr>
            <a:spLocks noGrp="1"/>
          </p:cNvSpPr>
          <p:nvPr>
            <p:ph type="body" sz="quarter" idx="51" hasCustomPrompt="1"/>
          </p:nvPr>
        </p:nvSpPr>
        <p:spPr>
          <a:xfrm>
            <a:off x="10607016" y="577613"/>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153935471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Cover Slide  Part 2">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6798DF14-8798-4EAD-82C9-65D466F7926D}"/>
              </a:ext>
            </a:extLst>
          </p:cNvPr>
          <p:cNvSpPr/>
          <p:nvPr userDrawn="1"/>
        </p:nvSpPr>
        <p:spPr>
          <a:xfrm rot="10800000">
            <a:off x="676909" y="405325"/>
            <a:ext cx="2200054" cy="3855329"/>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A555A1"/>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 name="Freeform 3">
            <a:extLst>
              <a:ext uri="{FF2B5EF4-FFF2-40B4-BE49-F238E27FC236}">
                <a16:creationId xmlns:a16="http://schemas.microsoft.com/office/drawing/2014/main" id="{B4AB1622-319C-636B-4A3C-2877C5B6EDA4}"/>
              </a:ext>
            </a:extLst>
          </p:cNvPr>
          <p:cNvSpPr/>
          <p:nvPr userDrawn="1"/>
        </p:nvSpPr>
        <p:spPr>
          <a:xfrm rot="10800000">
            <a:off x="3130534" y="4038806"/>
            <a:ext cx="2205305" cy="281919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993F5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 name="Freeform 4">
            <a:extLst>
              <a:ext uri="{FF2B5EF4-FFF2-40B4-BE49-F238E27FC236}">
                <a16:creationId xmlns:a16="http://schemas.microsoft.com/office/drawing/2014/main" id="{2B83611F-8510-786D-DD6F-770FA0EE6972}"/>
              </a:ext>
            </a:extLst>
          </p:cNvPr>
          <p:cNvSpPr/>
          <p:nvPr userDrawn="1"/>
        </p:nvSpPr>
        <p:spPr>
          <a:xfrm rot="10800000">
            <a:off x="5562616" y="183475"/>
            <a:ext cx="2204214" cy="3855331"/>
          </a:xfrm>
          <a:custGeom>
            <a:avLst/>
            <a:gdLst>
              <a:gd name="connsiteX0" fmla="*/ 0 w 1511252"/>
              <a:gd name="connsiteY0" fmla="*/ 1887839 h 2643290"/>
              <a:gd name="connsiteX1" fmla="*/ 755626 w 1511252"/>
              <a:gd name="connsiteY1" fmla="*/ 2643290 h 2643290"/>
              <a:gd name="connsiteX2" fmla="*/ 1511252 w 1511252"/>
              <a:gd name="connsiteY2" fmla="*/ 1887839 h 2643290"/>
              <a:gd name="connsiteX3" fmla="*/ 1509675 w 1511252"/>
              <a:gd name="connsiteY3" fmla="*/ 1845256 h 2643290"/>
              <a:gd name="connsiteX4" fmla="*/ 1511252 w 1511252"/>
              <a:gd name="connsiteY4" fmla="*/ 1845256 h 2643290"/>
              <a:gd name="connsiteX5" fmla="*/ 1511252 w 1511252"/>
              <a:gd name="connsiteY5" fmla="*/ 0 h 2643290"/>
              <a:gd name="connsiteX6" fmla="*/ 0 w 1511252"/>
              <a:gd name="connsiteY6" fmla="*/ 0 h 2643290"/>
              <a:gd name="connsiteX7" fmla="*/ 0 w 1511252"/>
              <a:gd name="connsiteY7" fmla="*/ 1845256 h 2643290"/>
              <a:gd name="connsiteX8" fmla="*/ 1578 w 1511252"/>
              <a:gd name="connsiteY8" fmla="*/ 1845256 h 2643290"/>
              <a:gd name="connsiteX9" fmla="*/ 0 w 1511252"/>
              <a:gd name="connsiteY9" fmla="*/ 1887839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EE4F2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6" name="Freeform 5">
            <a:extLst>
              <a:ext uri="{FF2B5EF4-FFF2-40B4-BE49-F238E27FC236}">
                <a16:creationId xmlns:a16="http://schemas.microsoft.com/office/drawing/2014/main" id="{30DF1229-7E9D-6790-1163-5674CDF7B429}"/>
              </a:ext>
            </a:extLst>
          </p:cNvPr>
          <p:cNvSpPr/>
          <p:nvPr userDrawn="1"/>
        </p:nvSpPr>
        <p:spPr>
          <a:xfrm rot="10800000">
            <a:off x="8034688" y="3952509"/>
            <a:ext cx="2205305" cy="2882175"/>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0C4659">
              <a:alpha val="7900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8" name="Picture Placeholder 86">
            <a:extLst>
              <a:ext uri="{FF2B5EF4-FFF2-40B4-BE49-F238E27FC236}">
                <a16:creationId xmlns:a16="http://schemas.microsoft.com/office/drawing/2014/main" id="{81B4FA46-87A2-4A7E-132F-2EFD083DF54B}"/>
              </a:ext>
            </a:extLst>
          </p:cNvPr>
          <p:cNvSpPr>
            <a:spLocks noGrp="1"/>
          </p:cNvSpPr>
          <p:nvPr>
            <p:ph type="pic" sz="quarter" idx="12"/>
          </p:nvPr>
        </p:nvSpPr>
        <p:spPr>
          <a:xfrm>
            <a:off x="5562616" y="3101832"/>
            <a:ext cx="2204214" cy="3732852"/>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0" name="Picture Placeholder 100">
            <a:extLst>
              <a:ext uri="{FF2B5EF4-FFF2-40B4-BE49-F238E27FC236}">
                <a16:creationId xmlns:a16="http://schemas.microsoft.com/office/drawing/2014/main" id="{BA580DA0-5B9F-7F19-03CF-FD408A6C58DE}"/>
              </a:ext>
            </a:extLst>
          </p:cNvPr>
          <p:cNvSpPr>
            <a:spLocks noGrp="1"/>
          </p:cNvSpPr>
          <p:nvPr>
            <p:ph type="pic" sz="quarter" idx="10"/>
          </p:nvPr>
        </p:nvSpPr>
        <p:spPr>
          <a:xfrm>
            <a:off x="676908" y="3002671"/>
            <a:ext cx="2200054" cy="3855329"/>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4" name="Text Placeholder 32">
            <a:extLst>
              <a:ext uri="{FF2B5EF4-FFF2-40B4-BE49-F238E27FC236}">
                <a16:creationId xmlns:a16="http://schemas.microsoft.com/office/drawing/2014/main" id="{9057F582-2414-A5E9-7FEC-91D48D0B999C}"/>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0C4659"/>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cxnSp>
        <p:nvCxnSpPr>
          <p:cNvPr id="35" name="Straight Connector 34">
            <a:extLst>
              <a:ext uri="{FF2B5EF4-FFF2-40B4-BE49-F238E27FC236}">
                <a16:creationId xmlns:a16="http://schemas.microsoft.com/office/drawing/2014/main" id="{8CAF1654-D560-5382-7FBA-534F4502B1C1}"/>
              </a:ext>
            </a:extLst>
          </p:cNvPr>
          <p:cNvCxnSpPr>
            <a:cxnSpLocks/>
          </p:cNvCxnSpPr>
          <p:nvPr userDrawn="1"/>
        </p:nvCxnSpPr>
        <p:spPr>
          <a:xfrm>
            <a:off x="744820" y="1704342"/>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6" name="Text Placeholder 32">
            <a:extLst>
              <a:ext uri="{FF2B5EF4-FFF2-40B4-BE49-F238E27FC236}">
                <a16:creationId xmlns:a16="http://schemas.microsoft.com/office/drawing/2014/main" id="{58E48B56-3E92-D518-4049-7617E255E319}"/>
              </a:ext>
            </a:extLst>
          </p:cNvPr>
          <p:cNvSpPr>
            <a:spLocks noGrp="1"/>
          </p:cNvSpPr>
          <p:nvPr>
            <p:ph type="body" sz="quarter" idx="18" hasCustomPrompt="1"/>
          </p:nvPr>
        </p:nvSpPr>
        <p:spPr>
          <a:xfrm>
            <a:off x="758260" y="1755557"/>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7" name="Text Placeholder 32">
            <a:extLst>
              <a:ext uri="{FF2B5EF4-FFF2-40B4-BE49-F238E27FC236}">
                <a16:creationId xmlns:a16="http://schemas.microsoft.com/office/drawing/2014/main" id="{753D3C8F-3CFC-FEE7-2E96-E00936182225}"/>
              </a:ext>
            </a:extLst>
          </p:cNvPr>
          <p:cNvSpPr>
            <a:spLocks noGrp="1"/>
          </p:cNvSpPr>
          <p:nvPr>
            <p:ph type="body" sz="quarter" idx="19" hasCustomPrompt="1"/>
          </p:nvPr>
        </p:nvSpPr>
        <p:spPr>
          <a:xfrm>
            <a:off x="764611" y="1231430"/>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38" name="Text Placeholder 32">
            <a:extLst>
              <a:ext uri="{FF2B5EF4-FFF2-40B4-BE49-F238E27FC236}">
                <a16:creationId xmlns:a16="http://schemas.microsoft.com/office/drawing/2014/main" id="{2E07AE96-A12E-B6B6-F460-3F6E6D8F9813}"/>
              </a:ext>
            </a:extLst>
          </p:cNvPr>
          <p:cNvSpPr>
            <a:spLocks noGrp="1"/>
          </p:cNvSpPr>
          <p:nvPr>
            <p:ph type="body" sz="quarter" idx="20" hasCustomPrompt="1"/>
          </p:nvPr>
        </p:nvSpPr>
        <p:spPr>
          <a:xfrm>
            <a:off x="1640551" y="1440645"/>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39" name="Straight Connector 38">
            <a:extLst>
              <a:ext uri="{FF2B5EF4-FFF2-40B4-BE49-F238E27FC236}">
                <a16:creationId xmlns:a16="http://schemas.microsoft.com/office/drawing/2014/main" id="{A770E3D6-B028-A856-6CD1-164FBF8A2DAC}"/>
              </a:ext>
            </a:extLst>
          </p:cNvPr>
          <p:cNvCxnSpPr>
            <a:cxnSpLocks/>
          </p:cNvCxnSpPr>
          <p:nvPr userDrawn="1"/>
        </p:nvCxnSpPr>
        <p:spPr>
          <a:xfrm>
            <a:off x="3221452" y="4917043"/>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0" name="Text Placeholder 32">
            <a:extLst>
              <a:ext uri="{FF2B5EF4-FFF2-40B4-BE49-F238E27FC236}">
                <a16:creationId xmlns:a16="http://schemas.microsoft.com/office/drawing/2014/main" id="{98999F88-E386-1D8A-C195-AF0FE5A3E97D}"/>
              </a:ext>
            </a:extLst>
          </p:cNvPr>
          <p:cNvSpPr>
            <a:spLocks noGrp="1"/>
          </p:cNvSpPr>
          <p:nvPr>
            <p:ph type="body" sz="quarter" idx="43" hasCustomPrompt="1"/>
          </p:nvPr>
        </p:nvSpPr>
        <p:spPr>
          <a:xfrm>
            <a:off x="3234892" y="4968258"/>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1" name="Text Placeholder 32">
            <a:extLst>
              <a:ext uri="{FF2B5EF4-FFF2-40B4-BE49-F238E27FC236}">
                <a16:creationId xmlns:a16="http://schemas.microsoft.com/office/drawing/2014/main" id="{DF320F54-E019-D197-E66D-6D936EB2F81F}"/>
              </a:ext>
            </a:extLst>
          </p:cNvPr>
          <p:cNvSpPr>
            <a:spLocks noGrp="1"/>
          </p:cNvSpPr>
          <p:nvPr>
            <p:ph type="body" sz="quarter" idx="44" hasCustomPrompt="1"/>
          </p:nvPr>
        </p:nvSpPr>
        <p:spPr>
          <a:xfrm>
            <a:off x="3241243" y="4444131"/>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sp>
        <p:nvSpPr>
          <p:cNvPr id="42" name="Text Placeholder 32">
            <a:extLst>
              <a:ext uri="{FF2B5EF4-FFF2-40B4-BE49-F238E27FC236}">
                <a16:creationId xmlns:a16="http://schemas.microsoft.com/office/drawing/2014/main" id="{5C243B4D-E4D3-B144-C49D-328ECC14A8BE}"/>
              </a:ext>
            </a:extLst>
          </p:cNvPr>
          <p:cNvSpPr>
            <a:spLocks noGrp="1"/>
          </p:cNvSpPr>
          <p:nvPr>
            <p:ph type="body" sz="quarter" idx="45" hasCustomPrompt="1"/>
          </p:nvPr>
        </p:nvSpPr>
        <p:spPr>
          <a:xfrm>
            <a:off x="4117183" y="4653346"/>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3" name="Straight Connector 42">
            <a:extLst>
              <a:ext uri="{FF2B5EF4-FFF2-40B4-BE49-F238E27FC236}">
                <a16:creationId xmlns:a16="http://schemas.microsoft.com/office/drawing/2014/main" id="{9489381F-FC11-3911-049D-FBD5DC2721B9}"/>
              </a:ext>
            </a:extLst>
          </p:cNvPr>
          <p:cNvCxnSpPr>
            <a:cxnSpLocks/>
          </p:cNvCxnSpPr>
          <p:nvPr userDrawn="1"/>
        </p:nvCxnSpPr>
        <p:spPr>
          <a:xfrm>
            <a:off x="5617957" y="1724311"/>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4" name="Text Placeholder 32">
            <a:extLst>
              <a:ext uri="{FF2B5EF4-FFF2-40B4-BE49-F238E27FC236}">
                <a16:creationId xmlns:a16="http://schemas.microsoft.com/office/drawing/2014/main" id="{28C53705-5CC7-6310-483E-731F5E577075}"/>
              </a:ext>
            </a:extLst>
          </p:cNvPr>
          <p:cNvSpPr>
            <a:spLocks noGrp="1"/>
          </p:cNvSpPr>
          <p:nvPr>
            <p:ph type="body" sz="quarter" idx="46" hasCustomPrompt="1"/>
          </p:nvPr>
        </p:nvSpPr>
        <p:spPr>
          <a:xfrm>
            <a:off x="5631397" y="1775526"/>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5" name="Text Placeholder 32">
            <a:extLst>
              <a:ext uri="{FF2B5EF4-FFF2-40B4-BE49-F238E27FC236}">
                <a16:creationId xmlns:a16="http://schemas.microsoft.com/office/drawing/2014/main" id="{198C973D-3F91-37C7-264C-BDA10294B538}"/>
              </a:ext>
            </a:extLst>
          </p:cNvPr>
          <p:cNvSpPr>
            <a:spLocks noGrp="1"/>
          </p:cNvSpPr>
          <p:nvPr>
            <p:ph type="body" sz="quarter" idx="47" hasCustomPrompt="1"/>
          </p:nvPr>
        </p:nvSpPr>
        <p:spPr>
          <a:xfrm>
            <a:off x="5637748" y="1251399"/>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46" name="Text Placeholder 32">
            <a:extLst>
              <a:ext uri="{FF2B5EF4-FFF2-40B4-BE49-F238E27FC236}">
                <a16:creationId xmlns:a16="http://schemas.microsoft.com/office/drawing/2014/main" id="{9E5CA4D0-8BAF-7D02-E283-F8461C533ADB}"/>
              </a:ext>
            </a:extLst>
          </p:cNvPr>
          <p:cNvSpPr>
            <a:spLocks noGrp="1"/>
          </p:cNvSpPr>
          <p:nvPr>
            <p:ph type="body" sz="quarter" idx="48" hasCustomPrompt="1"/>
          </p:nvPr>
        </p:nvSpPr>
        <p:spPr>
          <a:xfrm>
            <a:off x="6513688" y="1460614"/>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7" name="Straight Connector 46">
            <a:extLst>
              <a:ext uri="{FF2B5EF4-FFF2-40B4-BE49-F238E27FC236}">
                <a16:creationId xmlns:a16="http://schemas.microsoft.com/office/drawing/2014/main" id="{A70D8766-71C9-014B-7C80-5E8E8502DF41}"/>
              </a:ext>
            </a:extLst>
          </p:cNvPr>
          <p:cNvCxnSpPr>
            <a:cxnSpLocks/>
          </p:cNvCxnSpPr>
          <p:nvPr userDrawn="1"/>
        </p:nvCxnSpPr>
        <p:spPr>
          <a:xfrm>
            <a:off x="8116779" y="4793819"/>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8" name="Text Placeholder 32">
            <a:extLst>
              <a:ext uri="{FF2B5EF4-FFF2-40B4-BE49-F238E27FC236}">
                <a16:creationId xmlns:a16="http://schemas.microsoft.com/office/drawing/2014/main" id="{0A9AF39E-0B25-826F-5AB1-F25C9A3C3952}"/>
              </a:ext>
            </a:extLst>
          </p:cNvPr>
          <p:cNvSpPr>
            <a:spLocks noGrp="1"/>
          </p:cNvSpPr>
          <p:nvPr>
            <p:ph type="body" sz="quarter" idx="49" hasCustomPrompt="1"/>
          </p:nvPr>
        </p:nvSpPr>
        <p:spPr>
          <a:xfrm>
            <a:off x="8130219" y="4845034"/>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9" name="Text Placeholder 32">
            <a:extLst>
              <a:ext uri="{FF2B5EF4-FFF2-40B4-BE49-F238E27FC236}">
                <a16:creationId xmlns:a16="http://schemas.microsoft.com/office/drawing/2014/main" id="{4E3C2B43-C743-99AA-A20D-FC79E6DF5C99}"/>
              </a:ext>
            </a:extLst>
          </p:cNvPr>
          <p:cNvSpPr>
            <a:spLocks noGrp="1"/>
          </p:cNvSpPr>
          <p:nvPr>
            <p:ph type="body" sz="quarter" idx="50" hasCustomPrompt="1"/>
          </p:nvPr>
        </p:nvSpPr>
        <p:spPr>
          <a:xfrm>
            <a:off x="8136570" y="4320907"/>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sp>
        <p:nvSpPr>
          <p:cNvPr id="50" name="Text Placeholder 32">
            <a:extLst>
              <a:ext uri="{FF2B5EF4-FFF2-40B4-BE49-F238E27FC236}">
                <a16:creationId xmlns:a16="http://schemas.microsoft.com/office/drawing/2014/main" id="{5F8EDE65-8233-63E4-06CE-416D853C8A42}"/>
              </a:ext>
            </a:extLst>
          </p:cNvPr>
          <p:cNvSpPr>
            <a:spLocks noGrp="1"/>
          </p:cNvSpPr>
          <p:nvPr>
            <p:ph type="body" sz="quarter" idx="51" hasCustomPrompt="1"/>
          </p:nvPr>
        </p:nvSpPr>
        <p:spPr>
          <a:xfrm>
            <a:off x="9012510" y="4530122"/>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52" name="Picture Placeholder 51">
            <a:extLst>
              <a:ext uri="{FF2B5EF4-FFF2-40B4-BE49-F238E27FC236}">
                <a16:creationId xmlns:a16="http://schemas.microsoft.com/office/drawing/2014/main" id="{10FA84DF-166C-0D0F-8576-C0CCFE83B26F}"/>
              </a:ext>
            </a:extLst>
          </p:cNvPr>
          <p:cNvSpPr>
            <a:spLocks noGrp="1"/>
          </p:cNvSpPr>
          <p:nvPr>
            <p:ph type="pic" sz="quarter" idx="52"/>
          </p:nvPr>
        </p:nvSpPr>
        <p:spPr>
          <a:xfrm>
            <a:off x="3130533" y="939180"/>
            <a:ext cx="2204215" cy="3127986"/>
          </a:xfrm>
          <a:custGeom>
            <a:avLst/>
            <a:gdLst>
              <a:gd name="connsiteX0" fmla="*/ 1102107 w 2204215"/>
              <a:gd name="connsiteY0" fmla="*/ 0 h 3127986"/>
              <a:gd name="connsiteX1" fmla="*/ 2204215 w 2204215"/>
              <a:gd name="connsiteY1" fmla="*/ 1101850 h 3127986"/>
              <a:gd name="connsiteX2" fmla="*/ 2201913 w 2204215"/>
              <a:gd name="connsiteY2" fmla="*/ 1163960 h 3127986"/>
              <a:gd name="connsiteX3" fmla="*/ 2204215 w 2204215"/>
              <a:gd name="connsiteY3" fmla="*/ 1163960 h 3127986"/>
              <a:gd name="connsiteX4" fmla="*/ 2204215 w 2204215"/>
              <a:gd name="connsiteY4" fmla="*/ 3127986 h 3127986"/>
              <a:gd name="connsiteX5" fmla="*/ 0 w 2204215"/>
              <a:gd name="connsiteY5" fmla="*/ 3127986 h 3127986"/>
              <a:gd name="connsiteX6" fmla="*/ 0 w 2204215"/>
              <a:gd name="connsiteY6" fmla="*/ 1163960 h 3127986"/>
              <a:gd name="connsiteX7" fmla="*/ 2301 w 2204215"/>
              <a:gd name="connsiteY7" fmla="*/ 1163960 h 3127986"/>
              <a:gd name="connsiteX8" fmla="*/ 0 w 2204215"/>
              <a:gd name="connsiteY8" fmla="*/ 1101850 h 3127986"/>
              <a:gd name="connsiteX9" fmla="*/ 1102107 w 2204215"/>
              <a:gd name="connsiteY9" fmla="*/ 0 h 3127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4215" h="3127986">
                <a:moveTo>
                  <a:pt x="1102107" y="0"/>
                </a:moveTo>
                <a:cubicBezTo>
                  <a:pt x="1711832" y="0"/>
                  <a:pt x="2204215" y="494569"/>
                  <a:pt x="2204215" y="1101850"/>
                </a:cubicBezTo>
                <a:cubicBezTo>
                  <a:pt x="2204215" y="1124854"/>
                  <a:pt x="2201913" y="1145558"/>
                  <a:pt x="2201913" y="1163960"/>
                </a:cubicBezTo>
                <a:lnTo>
                  <a:pt x="2204215" y="1163960"/>
                </a:lnTo>
                <a:lnTo>
                  <a:pt x="2204215" y="3127986"/>
                </a:lnTo>
                <a:lnTo>
                  <a:pt x="0" y="3127986"/>
                </a:lnTo>
                <a:lnTo>
                  <a:pt x="0" y="1163960"/>
                </a:lnTo>
                <a:lnTo>
                  <a:pt x="2301" y="1163960"/>
                </a:lnTo>
                <a:cubicBezTo>
                  <a:pt x="0" y="1143256"/>
                  <a:pt x="0" y="1122554"/>
                  <a:pt x="0" y="1101850"/>
                </a:cubicBezTo>
                <a:cubicBezTo>
                  <a:pt x="0" y="492267"/>
                  <a:pt x="494682" y="0"/>
                  <a:pt x="1102107" y="0"/>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54" name="Picture Placeholder 53">
            <a:extLst>
              <a:ext uri="{FF2B5EF4-FFF2-40B4-BE49-F238E27FC236}">
                <a16:creationId xmlns:a16="http://schemas.microsoft.com/office/drawing/2014/main" id="{09CBF7E8-CB9F-C860-BCA2-B257F00261CE}"/>
              </a:ext>
            </a:extLst>
          </p:cNvPr>
          <p:cNvSpPr>
            <a:spLocks noGrp="1"/>
          </p:cNvSpPr>
          <p:nvPr>
            <p:ph type="pic" sz="quarter" idx="53"/>
          </p:nvPr>
        </p:nvSpPr>
        <p:spPr>
          <a:xfrm>
            <a:off x="8034688" y="756924"/>
            <a:ext cx="2204215" cy="3195585"/>
          </a:xfrm>
          <a:custGeom>
            <a:avLst/>
            <a:gdLst>
              <a:gd name="connsiteX0" fmla="*/ 1102107 w 2204215"/>
              <a:gd name="connsiteY0" fmla="*/ 0 h 3195585"/>
              <a:gd name="connsiteX1" fmla="*/ 2204215 w 2204215"/>
              <a:gd name="connsiteY1" fmla="*/ 1101850 h 3195585"/>
              <a:gd name="connsiteX2" fmla="*/ 2201913 w 2204215"/>
              <a:gd name="connsiteY2" fmla="*/ 1163960 h 3195585"/>
              <a:gd name="connsiteX3" fmla="*/ 2204215 w 2204215"/>
              <a:gd name="connsiteY3" fmla="*/ 1163960 h 3195585"/>
              <a:gd name="connsiteX4" fmla="*/ 2204215 w 2204215"/>
              <a:gd name="connsiteY4" fmla="*/ 3195585 h 3195585"/>
              <a:gd name="connsiteX5" fmla="*/ 0 w 2204215"/>
              <a:gd name="connsiteY5" fmla="*/ 3195585 h 3195585"/>
              <a:gd name="connsiteX6" fmla="*/ 0 w 2204215"/>
              <a:gd name="connsiteY6" fmla="*/ 1163960 h 3195585"/>
              <a:gd name="connsiteX7" fmla="*/ 2302 w 2204215"/>
              <a:gd name="connsiteY7" fmla="*/ 1163960 h 3195585"/>
              <a:gd name="connsiteX8" fmla="*/ 0 w 2204215"/>
              <a:gd name="connsiteY8" fmla="*/ 1101850 h 3195585"/>
              <a:gd name="connsiteX9" fmla="*/ 1102107 w 2204215"/>
              <a:gd name="connsiteY9" fmla="*/ 0 h 319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4215" h="3195585">
                <a:moveTo>
                  <a:pt x="1102107" y="0"/>
                </a:moveTo>
                <a:cubicBezTo>
                  <a:pt x="1711832" y="0"/>
                  <a:pt x="2204215" y="494569"/>
                  <a:pt x="2204215" y="1101850"/>
                </a:cubicBezTo>
                <a:cubicBezTo>
                  <a:pt x="2204215" y="1124854"/>
                  <a:pt x="2201913" y="1145558"/>
                  <a:pt x="2201913" y="1163960"/>
                </a:cubicBezTo>
                <a:lnTo>
                  <a:pt x="2204215" y="1163960"/>
                </a:lnTo>
                <a:lnTo>
                  <a:pt x="2204215" y="3195585"/>
                </a:lnTo>
                <a:lnTo>
                  <a:pt x="0" y="3195585"/>
                </a:lnTo>
                <a:lnTo>
                  <a:pt x="0" y="1163960"/>
                </a:lnTo>
                <a:lnTo>
                  <a:pt x="2302" y="1163960"/>
                </a:lnTo>
                <a:cubicBezTo>
                  <a:pt x="0" y="1143256"/>
                  <a:pt x="0" y="1122554"/>
                  <a:pt x="0" y="1101850"/>
                </a:cubicBezTo>
                <a:cubicBezTo>
                  <a:pt x="0" y="492267"/>
                  <a:pt x="494682" y="0"/>
                  <a:pt x="1102107" y="0"/>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327360237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477385" y="748833"/>
            <a:ext cx="11122944" cy="544193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0C4659"/>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10190900" cy="4671588"/>
          </a:xfrm>
          <a:prstGeom prst="rect">
            <a:avLst/>
          </a:prstGeom>
          <a:noFill/>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dirty="0"/>
              <a:t>Project Overview</a:t>
            </a:r>
          </a:p>
        </p:txBody>
      </p:sp>
    </p:spTree>
    <p:extLst>
      <p:ext uri="{BB962C8B-B14F-4D97-AF65-F5344CB8AC3E}">
        <p14:creationId xmlns:p14="http://schemas.microsoft.com/office/powerpoint/2010/main" val="185684917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_Cover Slide ">
    <p:spTree>
      <p:nvGrpSpPr>
        <p:cNvPr id="1" name=""/>
        <p:cNvGrpSpPr/>
        <p:nvPr/>
      </p:nvGrpSpPr>
      <p:grpSpPr>
        <a:xfrm>
          <a:off x="0" y="0"/>
          <a:ext cx="0" cy="0"/>
          <a:chOff x="0" y="0"/>
          <a:chExt cx="0" cy="0"/>
        </a:xfrm>
      </p:grpSpPr>
    </p:spTree>
    <p:extLst>
      <p:ext uri="{BB962C8B-B14F-4D97-AF65-F5344CB8AC3E}">
        <p14:creationId xmlns:p14="http://schemas.microsoft.com/office/powerpoint/2010/main" val="369160265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2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477385" y="748833"/>
            <a:ext cx="11122944" cy="598534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DEC0DD"/>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10190900" cy="4671588"/>
          </a:xfrm>
          <a:prstGeom prst="rect">
            <a:avLst/>
          </a:prstGeom>
          <a:noFill/>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dirty="0"/>
              <a:t>Project Overview</a:t>
            </a:r>
          </a:p>
        </p:txBody>
      </p:sp>
    </p:spTree>
    <p:extLst>
      <p:ext uri="{BB962C8B-B14F-4D97-AF65-F5344CB8AC3E}">
        <p14:creationId xmlns:p14="http://schemas.microsoft.com/office/powerpoint/2010/main" val="189385901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3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477385" y="748832"/>
            <a:ext cx="7295015" cy="5975817"/>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174BA"/>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A555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10190900" cy="4671588"/>
          </a:xfrm>
          <a:prstGeom prst="rect">
            <a:avLst/>
          </a:prstGeom>
          <a:noFill/>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dirty="0"/>
              <a:t>Project Overview</a:t>
            </a:r>
          </a:p>
        </p:txBody>
      </p:sp>
    </p:spTree>
    <p:extLst>
      <p:ext uri="{BB962C8B-B14F-4D97-AF65-F5344CB8AC3E}">
        <p14:creationId xmlns:p14="http://schemas.microsoft.com/office/powerpoint/2010/main" val="32348755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1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197225" y="268990"/>
            <a:ext cx="6465660" cy="6526257"/>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0C4659"/>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8" y="1337990"/>
            <a:ext cx="4608000" cy="689519"/>
          </a:xfrm>
          <a:prstGeom prst="rect">
            <a:avLst/>
          </a:prstGeom>
        </p:spPr>
        <p:txBody>
          <a:bodyPr anchor="ctr">
            <a:noAutofit/>
          </a:bodyPr>
          <a:lstStyle>
            <a:lvl1pPr marL="0" indent="0" algn="l">
              <a:buNone/>
              <a:defRPr sz="2200" baseline="0">
                <a:solidFill>
                  <a:srgbClr val="0C46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84585" y="2252978"/>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719881" y="2252978"/>
            <a:ext cx="4608000" cy="689519"/>
          </a:xfrm>
          <a:prstGeom prst="rect">
            <a:avLst/>
          </a:prstGeom>
        </p:spPr>
        <p:txBody>
          <a:bodyPr anchor="ctr">
            <a:noAutofit/>
          </a:bodyPr>
          <a:lstStyle>
            <a:lvl1pPr marL="0" indent="0" algn="l">
              <a:buNone/>
              <a:defRPr sz="2200" baseline="0">
                <a:solidFill>
                  <a:srgbClr val="0C46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91164" y="3167965"/>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726460" y="3167965"/>
            <a:ext cx="4608000" cy="689519"/>
          </a:xfrm>
          <a:prstGeom prst="rect">
            <a:avLst/>
          </a:prstGeom>
        </p:spPr>
        <p:txBody>
          <a:bodyPr anchor="ctr">
            <a:noAutofit/>
          </a:bodyPr>
          <a:lstStyle>
            <a:lvl1pPr marL="0" indent="0" algn="l">
              <a:buNone/>
              <a:defRPr sz="2200" baseline="0">
                <a:solidFill>
                  <a:srgbClr val="0C46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912867" y="4082953"/>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748163" y="4082953"/>
            <a:ext cx="4608000" cy="689519"/>
          </a:xfrm>
          <a:prstGeom prst="rect">
            <a:avLst/>
          </a:prstGeom>
        </p:spPr>
        <p:txBody>
          <a:bodyPr anchor="ctr">
            <a:noAutofit/>
          </a:bodyPr>
          <a:lstStyle>
            <a:lvl1pPr marL="0" indent="0" algn="l">
              <a:buNone/>
              <a:defRPr sz="2200" baseline="0">
                <a:solidFill>
                  <a:srgbClr val="0C46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91164" y="4997940"/>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726460" y="4997940"/>
            <a:ext cx="4608000" cy="689519"/>
          </a:xfrm>
          <a:prstGeom prst="rect">
            <a:avLst/>
          </a:prstGeom>
        </p:spPr>
        <p:txBody>
          <a:bodyPr anchor="ctr">
            <a:noAutofit/>
          </a:bodyPr>
          <a:lstStyle>
            <a:lvl1pPr marL="0" indent="0" algn="l">
              <a:buNone/>
              <a:defRPr sz="2200" baseline="0">
                <a:solidFill>
                  <a:srgbClr val="0C46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dirty="0"/>
              <a:t>Project Overview</a:t>
            </a:r>
          </a:p>
        </p:txBody>
      </p:sp>
    </p:spTree>
    <p:extLst>
      <p:ext uri="{BB962C8B-B14F-4D97-AF65-F5344CB8AC3E}">
        <p14:creationId xmlns:p14="http://schemas.microsoft.com/office/powerpoint/2010/main" val="370385535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3D984B40-C966-3344-5C21-5B1E55326303}"/>
              </a:ext>
            </a:extLst>
          </p:cNvPr>
          <p:cNvSpPr/>
          <p:nvPr userDrawn="1"/>
        </p:nvSpPr>
        <p:spPr>
          <a:xfrm>
            <a:off x="441705" y="0"/>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3FB5A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0" name="Picture Placeholder 9">
            <a:extLst>
              <a:ext uri="{FF2B5EF4-FFF2-40B4-BE49-F238E27FC236}">
                <a16:creationId xmlns:a16="http://schemas.microsoft.com/office/drawing/2014/main" id="{6EF0EA75-2206-84F7-638F-91950F510E57}"/>
              </a:ext>
            </a:extLst>
          </p:cNvPr>
          <p:cNvSpPr>
            <a:spLocks noGrp="1"/>
          </p:cNvSpPr>
          <p:nvPr>
            <p:ph type="pic" sz="quarter" idx="41"/>
          </p:nvPr>
        </p:nvSpPr>
        <p:spPr>
          <a:xfrm>
            <a:off x="4229099" y="1658170"/>
            <a:ext cx="7122409" cy="5199830"/>
          </a:xfrm>
          <a:custGeom>
            <a:avLst/>
            <a:gdLst>
              <a:gd name="connsiteX0" fmla="*/ 3561205 w 7122409"/>
              <a:gd name="connsiteY0" fmla="*/ 0 h 5199830"/>
              <a:gd name="connsiteX1" fmla="*/ 7122409 w 7122409"/>
              <a:gd name="connsiteY1" fmla="*/ 3560379 h 5199830"/>
              <a:gd name="connsiteX2" fmla="*/ 7114976 w 7122409"/>
              <a:gd name="connsiteY2" fmla="*/ 3761070 h 5199830"/>
              <a:gd name="connsiteX3" fmla="*/ 7122409 w 7122409"/>
              <a:gd name="connsiteY3" fmla="*/ 3761070 h 5199830"/>
              <a:gd name="connsiteX4" fmla="*/ 7122409 w 7122409"/>
              <a:gd name="connsiteY4" fmla="*/ 5199830 h 5199830"/>
              <a:gd name="connsiteX5" fmla="*/ 0 w 7122409"/>
              <a:gd name="connsiteY5" fmla="*/ 5199830 h 5199830"/>
              <a:gd name="connsiteX6" fmla="*/ 0 w 7122409"/>
              <a:gd name="connsiteY6" fmla="*/ 3761070 h 5199830"/>
              <a:gd name="connsiteX7" fmla="*/ 7431 w 7122409"/>
              <a:gd name="connsiteY7" fmla="*/ 3761070 h 5199830"/>
              <a:gd name="connsiteX8" fmla="*/ 0 w 7122409"/>
              <a:gd name="connsiteY8" fmla="*/ 3560380 h 5199830"/>
              <a:gd name="connsiteX9" fmla="*/ 3561205 w 7122409"/>
              <a:gd name="connsiteY9"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22409" h="5199830">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Tree>
    <p:extLst>
      <p:ext uri="{BB962C8B-B14F-4D97-AF65-F5344CB8AC3E}">
        <p14:creationId xmlns:p14="http://schemas.microsoft.com/office/powerpoint/2010/main" val="335110301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F7DE7EAA-8DB6-B5CB-0E18-853598172730}"/>
              </a:ext>
            </a:extLst>
          </p:cNvPr>
          <p:cNvSpPr/>
          <p:nvPr userDrawn="1"/>
        </p:nvSpPr>
        <p:spPr>
          <a:xfrm rot="16200000">
            <a:off x="1737711" y="242887"/>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A555A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A4E3ED91-9FEB-03B8-FC7A-646ED60767A5}"/>
              </a:ext>
            </a:extLst>
          </p:cNvPr>
          <p:cNvSpPr/>
          <p:nvPr userDrawn="1"/>
        </p:nvSpPr>
        <p:spPr>
          <a:xfrm rot="16200000">
            <a:off x="208947" y="242887"/>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A555A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6" name="Picture Placeholder 5">
            <a:extLst>
              <a:ext uri="{FF2B5EF4-FFF2-40B4-BE49-F238E27FC236}">
                <a16:creationId xmlns:a16="http://schemas.microsoft.com/office/drawing/2014/main" id="{9D35BDCA-D5C6-E851-BFB4-95034ADE6344}"/>
              </a:ext>
            </a:extLst>
          </p:cNvPr>
          <p:cNvSpPr>
            <a:spLocks noGrp="1"/>
          </p:cNvSpPr>
          <p:nvPr>
            <p:ph type="pic" sz="quarter" idx="19"/>
          </p:nvPr>
        </p:nvSpPr>
        <p:spPr>
          <a:xfrm>
            <a:off x="5631688" y="1678929"/>
            <a:ext cx="6560312" cy="4556399"/>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269771406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5ABBE625-B4FC-E0F5-9631-227F03A092F2}"/>
              </a:ext>
            </a:extLst>
          </p:cNvPr>
          <p:cNvSpPr/>
          <p:nvPr userDrawn="1"/>
        </p:nvSpPr>
        <p:spPr>
          <a:xfrm rot="16200000">
            <a:off x="8060683" y="-383746"/>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4174BA"/>
          </a:solidFill>
          <a:ln w="15768" cap="flat">
            <a:noFill/>
            <a:prstDash val="solid"/>
            <a:miter/>
          </a:ln>
        </p:spPr>
        <p:txBody>
          <a:bodyPr wrap="square" rtlCol="0" anchor="ctr">
            <a:noAutofit/>
          </a:bodyPr>
          <a:lstStyle/>
          <a:p>
            <a:endParaRPr lang="en-US" dirty="0"/>
          </a:p>
        </p:txBody>
      </p:sp>
      <p:sp>
        <p:nvSpPr>
          <p:cNvPr id="6" name="Picture Placeholder 5">
            <a:extLst>
              <a:ext uri="{FF2B5EF4-FFF2-40B4-BE49-F238E27FC236}">
                <a16:creationId xmlns:a16="http://schemas.microsoft.com/office/drawing/2014/main" id="{2310DE4B-D4E0-C370-67F7-A5A9B82090D4}"/>
              </a:ext>
            </a:extLst>
          </p:cNvPr>
          <p:cNvSpPr>
            <a:spLocks noGrp="1"/>
          </p:cNvSpPr>
          <p:nvPr>
            <p:ph type="pic" sz="quarter" idx="40"/>
          </p:nvPr>
        </p:nvSpPr>
        <p:spPr>
          <a:xfrm>
            <a:off x="-1" y="655053"/>
            <a:ext cx="8902586" cy="5921497"/>
          </a:xfrm>
          <a:custGeom>
            <a:avLst/>
            <a:gdLst>
              <a:gd name="connsiteX0" fmla="*/ 0 w 8902586"/>
              <a:gd name="connsiteY0" fmla="*/ 0 h 5921497"/>
              <a:gd name="connsiteX1" fmla="*/ 3108311 w 8902586"/>
              <a:gd name="connsiteY1" fmla="*/ 0 h 5921497"/>
              <a:gd name="connsiteX2" fmla="*/ 3108311 w 8902586"/>
              <a:gd name="connsiteY2" fmla="*/ 6178 h 5921497"/>
              <a:gd name="connsiteX3" fmla="*/ 3212361 w 8902586"/>
              <a:gd name="connsiteY3" fmla="*/ 772 h 5921497"/>
              <a:gd name="connsiteX4" fmla="*/ 3289432 w 8902586"/>
              <a:gd name="connsiteY4" fmla="*/ 200 h 5921497"/>
              <a:gd name="connsiteX5" fmla="*/ 3289413 w 8902586"/>
              <a:gd name="connsiteY5" fmla="*/ 0 h 5921497"/>
              <a:gd name="connsiteX6" fmla="*/ 3316413 w 8902586"/>
              <a:gd name="connsiteY6" fmla="*/ 0 h 5921497"/>
              <a:gd name="connsiteX7" fmla="*/ 5781600 w 8902586"/>
              <a:gd name="connsiteY7" fmla="*/ 0 h 5921497"/>
              <a:gd name="connsiteX8" fmla="*/ 5781600 w 8902586"/>
              <a:gd name="connsiteY8" fmla="*/ 6178 h 5921497"/>
              <a:gd name="connsiteX9" fmla="*/ 5948452 w 8902586"/>
              <a:gd name="connsiteY9" fmla="*/ 0 h 5921497"/>
              <a:gd name="connsiteX10" fmla="*/ 7360641 w 8902586"/>
              <a:gd name="connsiteY10" fmla="*/ 356780 h 5921497"/>
              <a:gd name="connsiteX11" fmla="*/ 7560038 w 8902586"/>
              <a:gd name="connsiteY11" fmla="*/ 477806 h 5921497"/>
              <a:gd name="connsiteX12" fmla="*/ 7540194 w 8902586"/>
              <a:gd name="connsiteY12" fmla="*/ 504311 h 5921497"/>
              <a:gd name="connsiteX13" fmla="*/ 7257883 w 8902586"/>
              <a:gd name="connsiteY13" fmla="*/ 1427814 h 5921497"/>
              <a:gd name="connsiteX14" fmla="*/ 8739033 w 8902586"/>
              <a:gd name="connsiteY14" fmla="*/ 3069818 h 5921497"/>
              <a:gd name="connsiteX15" fmla="*/ 8902586 w 8902586"/>
              <a:gd name="connsiteY15" fmla="*/ 3078048 h 5921497"/>
              <a:gd name="connsiteX16" fmla="*/ 8893194 w 8902586"/>
              <a:gd name="connsiteY16" fmla="*/ 3263933 h 5921497"/>
              <a:gd name="connsiteX17" fmla="*/ 5948452 w 8902586"/>
              <a:gd name="connsiteY17" fmla="*/ 5921497 h 5921497"/>
              <a:gd name="connsiteX18" fmla="*/ 5781600 w 8902586"/>
              <a:gd name="connsiteY18" fmla="*/ 5915319 h 5921497"/>
              <a:gd name="connsiteX19" fmla="*/ 5781600 w 8902586"/>
              <a:gd name="connsiteY19" fmla="*/ 5921497 h 5921497"/>
              <a:gd name="connsiteX20" fmla="*/ 3316413 w 8902586"/>
              <a:gd name="connsiteY20" fmla="*/ 5921497 h 5921497"/>
              <a:gd name="connsiteX21" fmla="*/ 3303481 w 8902586"/>
              <a:gd name="connsiteY21" fmla="*/ 5921497 h 5921497"/>
              <a:gd name="connsiteX22" fmla="*/ 3303481 w 8902586"/>
              <a:gd name="connsiteY22" fmla="*/ 5921404 h 5921497"/>
              <a:gd name="connsiteX23" fmla="*/ 3209471 w 8902586"/>
              <a:gd name="connsiteY23" fmla="*/ 5920725 h 5921497"/>
              <a:gd name="connsiteX24" fmla="*/ 3108311 w 8902586"/>
              <a:gd name="connsiteY24" fmla="*/ 5915319 h 5921497"/>
              <a:gd name="connsiteX25" fmla="*/ 3108311 w 8902586"/>
              <a:gd name="connsiteY25" fmla="*/ 5921497 h 5921497"/>
              <a:gd name="connsiteX26" fmla="*/ 17545 w 8902586"/>
              <a:gd name="connsiteY26" fmla="*/ 5921497 h 5921497"/>
              <a:gd name="connsiteX27" fmla="*/ 17545 w 8902586"/>
              <a:gd name="connsiteY27" fmla="*/ 541546 h 5921497"/>
              <a:gd name="connsiteX28" fmla="*/ 12540 w 8902586"/>
              <a:gd name="connsiteY28" fmla="*/ 541546 h 5921497"/>
              <a:gd name="connsiteX29" fmla="*/ 17545 w 8902586"/>
              <a:gd name="connsiteY29" fmla="*/ 364695 h 5921497"/>
              <a:gd name="connsiteX30" fmla="*/ 5189 w 8902586"/>
              <a:gd name="connsiteY30" fmla="*/ 44496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902586" h="5921497">
                <a:moveTo>
                  <a:pt x="0" y="0"/>
                </a:moveTo>
                <a:lnTo>
                  <a:pt x="3108311" y="0"/>
                </a:lnTo>
                <a:lnTo>
                  <a:pt x="3108311" y="6178"/>
                </a:lnTo>
                <a:cubicBezTo>
                  <a:pt x="3142993" y="3089"/>
                  <a:pt x="3177677" y="1545"/>
                  <a:pt x="3212361" y="772"/>
                </a:cubicBezTo>
                <a:lnTo>
                  <a:pt x="3289432" y="200"/>
                </a:lnTo>
                <a:lnTo>
                  <a:pt x="3289413" y="0"/>
                </a:lnTo>
                <a:lnTo>
                  <a:pt x="3316413" y="0"/>
                </a:lnTo>
                <a:lnTo>
                  <a:pt x="5781600" y="0"/>
                </a:lnTo>
                <a:lnTo>
                  <a:pt x="5781600" y="6178"/>
                </a:lnTo>
                <a:cubicBezTo>
                  <a:pt x="5837214" y="0"/>
                  <a:pt x="5892835" y="0"/>
                  <a:pt x="5948452" y="0"/>
                </a:cubicBezTo>
                <a:cubicBezTo>
                  <a:pt x="6460206" y="0"/>
                  <a:pt x="6941182" y="129176"/>
                  <a:pt x="7360641" y="356780"/>
                </a:cubicBezTo>
                <a:lnTo>
                  <a:pt x="7560038" y="477806"/>
                </a:lnTo>
                <a:lnTo>
                  <a:pt x="7540194" y="504311"/>
                </a:lnTo>
                <a:cubicBezTo>
                  <a:pt x="7362039" y="767687"/>
                  <a:pt x="7257883" y="1085395"/>
                  <a:pt x="7257883" y="1427814"/>
                </a:cubicBezTo>
                <a:cubicBezTo>
                  <a:pt x="7257883" y="2283865"/>
                  <a:pt x="7905827" y="2985462"/>
                  <a:pt x="8739033" y="3069818"/>
                </a:cubicBezTo>
                <a:lnTo>
                  <a:pt x="8902586" y="3078048"/>
                </a:lnTo>
                <a:lnTo>
                  <a:pt x="8893194" y="3263933"/>
                </a:lnTo>
                <a:cubicBezTo>
                  <a:pt x="8741252" y="4758918"/>
                  <a:pt x="7477917" y="5921497"/>
                  <a:pt x="5948452" y="5921497"/>
                </a:cubicBezTo>
                <a:cubicBezTo>
                  <a:pt x="5892835" y="5921497"/>
                  <a:pt x="5831036" y="5921497"/>
                  <a:pt x="5781600" y="5915319"/>
                </a:cubicBezTo>
                <a:lnTo>
                  <a:pt x="5781600" y="5921497"/>
                </a:lnTo>
                <a:lnTo>
                  <a:pt x="3316413" y="5921497"/>
                </a:lnTo>
                <a:lnTo>
                  <a:pt x="3303481" y="5921497"/>
                </a:lnTo>
                <a:lnTo>
                  <a:pt x="3303481" y="5921404"/>
                </a:lnTo>
                <a:lnTo>
                  <a:pt x="3209471" y="5920725"/>
                </a:lnTo>
                <a:cubicBezTo>
                  <a:pt x="3173824" y="5919953"/>
                  <a:pt x="3139140" y="5918408"/>
                  <a:pt x="3108311" y="5915319"/>
                </a:cubicBezTo>
                <a:lnTo>
                  <a:pt x="3108311" y="5921497"/>
                </a:lnTo>
                <a:lnTo>
                  <a:pt x="17545" y="5921497"/>
                </a:lnTo>
                <a:lnTo>
                  <a:pt x="17545" y="541546"/>
                </a:lnTo>
                <a:lnTo>
                  <a:pt x="12540" y="541546"/>
                </a:lnTo>
                <a:cubicBezTo>
                  <a:pt x="17545" y="489148"/>
                  <a:pt x="17545" y="423644"/>
                  <a:pt x="17545" y="364695"/>
                </a:cubicBezTo>
                <a:cubicBezTo>
                  <a:pt x="17545" y="256620"/>
                  <a:pt x="13359" y="149798"/>
                  <a:pt x="5189" y="44496"/>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389716" y="767675"/>
            <a:ext cx="4802284" cy="254702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Tree>
    <p:extLst>
      <p:ext uri="{BB962C8B-B14F-4D97-AF65-F5344CB8AC3E}">
        <p14:creationId xmlns:p14="http://schemas.microsoft.com/office/powerpoint/2010/main" val="148978442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D46FEE13-4DB5-7D09-7B0E-A418489DE3C3}"/>
              </a:ext>
            </a:extLst>
          </p:cNvPr>
          <p:cNvSpPr/>
          <p:nvPr userDrawn="1"/>
        </p:nvSpPr>
        <p:spPr>
          <a:xfrm rot="16200000">
            <a:off x="1930078" y="369383"/>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0C46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Freeform 1">
            <a:extLst>
              <a:ext uri="{FF2B5EF4-FFF2-40B4-BE49-F238E27FC236}">
                <a16:creationId xmlns:a16="http://schemas.microsoft.com/office/drawing/2014/main" id="{B098FC1D-EFC8-8836-CAE0-0C12FA0CC4BF}"/>
              </a:ext>
            </a:extLst>
          </p:cNvPr>
          <p:cNvSpPr/>
          <p:nvPr userDrawn="1"/>
        </p:nvSpPr>
        <p:spPr>
          <a:xfrm rot="16200000">
            <a:off x="202378" y="369384"/>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0C46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431495"/>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3FB5A1"/>
          </a:solidFill>
          <a:ln w="24491" cap="flat">
            <a:solidFill>
              <a:srgbClr val="3FB5A1"/>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519171"/>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6" name="Picture Placeholder 5">
            <a:extLst>
              <a:ext uri="{FF2B5EF4-FFF2-40B4-BE49-F238E27FC236}">
                <a16:creationId xmlns:a16="http://schemas.microsoft.com/office/drawing/2014/main" id="{C7080B12-7505-4464-AC27-EA78F1E34FD8}"/>
              </a:ext>
            </a:extLst>
          </p:cNvPr>
          <p:cNvSpPr>
            <a:spLocks noGrp="1"/>
          </p:cNvSpPr>
          <p:nvPr>
            <p:ph type="pic" sz="quarter" idx="19"/>
          </p:nvPr>
        </p:nvSpPr>
        <p:spPr>
          <a:xfrm>
            <a:off x="5635270" y="1729840"/>
            <a:ext cx="6560312" cy="4556399"/>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342164060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Tree>
    <p:extLst>
      <p:ext uri="{BB962C8B-B14F-4D97-AF65-F5344CB8AC3E}">
        <p14:creationId xmlns:p14="http://schemas.microsoft.com/office/powerpoint/2010/main" val="291455453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10614687" cy="3849918"/>
          </a:xfrm>
          <a:prstGeom prst="rect">
            <a:avLst/>
          </a:prstGeom>
        </p:spPr>
        <p:txBody>
          <a:bodyPr/>
          <a:lstStyle>
            <a:lvl1pPr algn="l">
              <a:buNone/>
              <a:defRPr sz="2400" b="0" i="0" spc="0">
                <a:solidFill>
                  <a:srgbClr val="0C46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10614687" cy="803654"/>
          </a:xfrm>
          <a:prstGeom prst="rect">
            <a:avLst/>
          </a:prstGeom>
        </p:spPr>
        <p:txBody>
          <a:bodyPr>
            <a:noAutofit/>
          </a:bodyPr>
          <a:lstStyle>
            <a:lvl1pPr marL="0" indent="0" algn="l">
              <a:buNone/>
              <a:defRPr sz="3600" b="1" i="0">
                <a:solidFill>
                  <a:srgbClr val="0C4659"/>
                </a:solidFill>
                <a:latin typeface="+mn-lt"/>
              </a:defRPr>
            </a:lvl1pPr>
          </a:lstStyle>
          <a:p>
            <a:pPr lvl="0"/>
            <a:r>
              <a:rPr lang="en-US" dirty="0"/>
              <a:t>Heading</a:t>
            </a:r>
          </a:p>
        </p:txBody>
      </p:sp>
    </p:spTree>
    <p:extLst>
      <p:ext uri="{BB962C8B-B14F-4D97-AF65-F5344CB8AC3E}">
        <p14:creationId xmlns:p14="http://schemas.microsoft.com/office/powerpoint/2010/main" val="170942092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4573986"/>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E4F2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r"/>
            <a:endParaRPr lang="en-US"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9" name="Picture Placeholder 100">
            <a:extLst>
              <a:ext uri="{FF2B5EF4-FFF2-40B4-BE49-F238E27FC236}">
                <a16:creationId xmlns:a16="http://schemas.microsoft.com/office/drawing/2014/main" id="{BD22B5C7-C6F0-5F54-FD85-23FAA23A6BFF}"/>
              </a:ext>
            </a:extLst>
          </p:cNvPr>
          <p:cNvSpPr>
            <a:spLocks noGrp="1"/>
          </p:cNvSpPr>
          <p:nvPr>
            <p:ph type="pic" sz="quarter" idx="10"/>
          </p:nvPr>
        </p:nvSpPr>
        <p:spPr>
          <a:xfrm>
            <a:off x="391600" y="0"/>
            <a:ext cx="3423163" cy="1945748"/>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0" name="Text Placeholder 17">
            <a:extLst>
              <a:ext uri="{FF2B5EF4-FFF2-40B4-BE49-F238E27FC236}">
                <a16:creationId xmlns:a16="http://schemas.microsoft.com/office/drawing/2014/main" id="{040AD1CE-E860-5218-B80A-B69AF77B55A1}"/>
              </a:ext>
            </a:extLst>
          </p:cNvPr>
          <p:cNvSpPr>
            <a:spLocks noGrp="1"/>
          </p:cNvSpPr>
          <p:nvPr>
            <p:ph type="body" sz="quarter" idx="20" hasCustomPrompt="1"/>
          </p:nvPr>
        </p:nvSpPr>
        <p:spPr>
          <a:xfrm>
            <a:off x="4594468" y="2045704"/>
            <a:ext cx="6961476" cy="3849918"/>
          </a:xfrm>
          <a:prstGeom prst="rect">
            <a:avLst/>
          </a:prstGeom>
        </p:spPr>
        <p:txBody>
          <a:bodyPr/>
          <a:lstStyle>
            <a:lvl1pPr algn="l">
              <a:buNone/>
              <a:defRPr sz="2400" b="0" i="0" spc="0">
                <a:solidFill>
                  <a:srgbClr val="0C46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961476" cy="803654"/>
          </a:xfrm>
          <a:prstGeom prst="rect">
            <a:avLst/>
          </a:prstGeom>
        </p:spPr>
        <p:txBody>
          <a:bodyPr>
            <a:noAutofit/>
          </a:bodyPr>
          <a:lstStyle>
            <a:lvl1pPr marL="0" indent="0" algn="l">
              <a:buNone/>
              <a:defRPr sz="3600" b="1" i="0">
                <a:solidFill>
                  <a:srgbClr val="0C4659"/>
                </a:solidFill>
                <a:latin typeface="+mn-lt"/>
              </a:defRPr>
            </a:lvl1pPr>
          </a:lstStyle>
          <a:p>
            <a:pPr lvl="0"/>
            <a:r>
              <a:rPr lang="en-US" dirty="0"/>
              <a:t>Heading</a:t>
            </a:r>
          </a:p>
        </p:txBody>
      </p:sp>
    </p:spTree>
    <p:extLst>
      <p:ext uri="{BB962C8B-B14F-4D97-AF65-F5344CB8AC3E}">
        <p14:creationId xmlns:p14="http://schemas.microsoft.com/office/powerpoint/2010/main" val="8045594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ver Slide  Part 1 ">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3F8F0344-E868-ECCD-307B-8D8A87AD63D5}"/>
              </a:ext>
            </a:extLst>
          </p:cNvPr>
          <p:cNvSpPr/>
          <p:nvPr userDrawn="1"/>
        </p:nvSpPr>
        <p:spPr>
          <a:xfrm>
            <a:off x="2269245" y="2551368"/>
            <a:ext cx="2779850" cy="3855329"/>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14DA1"/>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FD8CD7C7-42CA-23DD-4AD9-B064E2FDEDC1}"/>
              </a:ext>
            </a:extLst>
          </p:cNvPr>
          <p:cNvSpPr/>
          <p:nvPr userDrawn="1"/>
        </p:nvSpPr>
        <p:spPr>
          <a:xfrm rot="10800000">
            <a:off x="5501214" y="0"/>
            <a:ext cx="2786485" cy="281919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EE4F27">
              <a:alpha val="84940"/>
            </a:srgbClr>
          </a:solidFill>
          <a:ln w="15768" cap="flat">
            <a:solidFill>
              <a:srgbClr val="EE4F27"/>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258C5E71-1BDE-B873-EA18-076ABA0EC1EA}"/>
              </a:ext>
            </a:extLst>
          </p:cNvPr>
          <p:cNvSpPr/>
          <p:nvPr userDrawn="1"/>
        </p:nvSpPr>
        <p:spPr>
          <a:xfrm>
            <a:off x="8729985" y="2542663"/>
            <a:ext cx="2785107" cy="3855331"/>
          </a:xfrm>
          <a:custGeom>
            <a:avLst/>
            <a:gdLst>
              <a:gd name="connsiteX0" fmla="*/ 0 w 1511252"/>
              <a:gd name="connsiteY0" fmla="*/ 1887839 h 2643290"/>
              <a:gd name="connsiteX1" fmla="*/ 755626 w 1511252"/>
              <a:gd name="connsiteY1" fmla="*/ 2643290 h 2643290"/>
              <a:gd name="connsiteX2" fmla="*/ 1511252 w 1511252"/>
              <a:gd name="connsiteY2" fmla="*/ 1887839 h 2643290"/>
              <a:gd name="connsiteX3" fmla="*/ 1509675 w 1511252"/>
              <a:gd name="connsiteY3" fmla="*/ 1845256 h 2643290"/>
              <a:gd name="connsiteX4" fmla="*/ 1511252 w 1511252"/>
              <a:gd name="connsiteY4" fmla="*/ 1845256 h 2643290"/>
              <a:gd name="connsiteX5" fmla="*/ 1511252 w 1511252"/>
              <a:gd name="connsiteY5" fmla="*/ 0 h 2643290"/>
              <a:gd name="connsiteX6" fmla="*/ 0 w 1511252"/>
              <a:gd name="connsiteY6" fmla="*/ 0 h 2643290"/>
              <a:gd name="connsiteX7" fmla="*/ 0 w 1511252"/>
              <a:gd name="connsiteY7" fmla="*/ 1845256 h 2643290"/>
              <a:gd name="connsiteX8" fmla="*/ 1578 w 1511252"/>
              <a:gd name="connsiteY8" fmla="*/ 1845256 h 2643290"/>
              <a:gd name="connsiteX9" fmla="*/ 0 w 1511252"/>
              <a:gd name="connsiteY9" fmla="*/ 1887839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3FB5A1">
              <a:alpha val="75000"/>
            </a:srgbClr>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5" name="Picture Placeholder 34">
            <a:extLst>
              <a:ext uri="{FF2B5EF4-FFF2-40B4-BE49-F238E27FC236}">
                <a16:creationId xmlns:a16="http://schemas.microsoft.com/office/drawing/2014/main" id="{210244EC-F349-0D2A-8EC7-942C68084457}"/>
              </a:ext>
            </a:extLst>
          </p:cNvPr>
          <p:cNvSpPr>
            <a:spLocks noGrp="1"/>
          </p:cNvSpPr>
          <p:nvPr>
            <p:ph type="pic" sz="quarter" idx="11"/>
          </p:nvPr>
        </p:nvSpPr>
        <p:spPr>
          <a:xfrm>
            <a:off x="5491965" y="2442768"/>
            <a:ext cx="2797099" cy="3127986"/>
          </a:xfrm>
          <a:custGeom>
            <a:avLst/>
            <a:gdLst>
              <a:gd name="connsiteX0" fmla="*/ 0 w 2204215"/>
              <a:gd name="connsiteY0" fmla="*/ 0 h 3127986"/>
              <a:gd name="connsiteX1" fmla="*/ 2204215 w 2204215"/>
              <a:gd name="connsiteY1" fmla="*/ 0 h 3127986"/>
              <a:gd name="connsiteX2" fmla="*/ 2204215 w 2204215"/>
              <a:gd name="connsiteY2" fmla="*/ 1964026 h 3127986"/>
              <a:gd name="connsiteX3" fmla="*/ 2201914 w 2204215"/>
              <a:gd name="connsiteY3" fmla="*/ 1964026 h 3127986"/>
              <a:gd name="connsiteX4" fmla="*/ 2204215 w 2204215"/>
              <a:gd name="connsiteY4" fmla="*/ 2026136 h 3127986"/>
              <a:gd name="connsiteX5" fmla="*/ 1102108 w 2204215"/>
              <a:gd name="connsiteY5" fmla="*/ 3127986 h 3127986"/>
              <a:gd name="connsiteX6" fmla="*/ 0 w 2204215"/>
              <a:gd name="connsiteY6" fmla="*/ 2026136 h 3127986"/>
              <a:gd name="connsiteX7" fmla="*/ 2302 w 2204215"/>
              <a:gd name="connsiteY7" fmla="*/ 1964026 h 3127986"/>
              <a:gd name="connsiteX8" fmla="*/ 0 w 2204215"/>
              <a:gd name="connsiteY8" fmla="*/ 1964026 h 3127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04215" h="3127986">
                <a:moveTo>
                  <a:pt x="0" y="0"/>
                </a:moveTo>
                <a:lnTo>
                  <a:pt x="2204215" y="0"/>
                </a:lnTo>
                <a:lnTo>
                  <a:pt x="2204215" y="1964026"/>
                </a:lnTo>
                <a:lnTo>
                  <a:pt x="2201914" y="1964026"/>
                </a:lnTo>
                <a:cubicBezTo>
                  <a:pt x="2204215" y="1984730"/>
                  <a:pt x="2204215" y="2005432"/>
                  <a:pt x="2204215" y="2026136"/>
                </a:cubicBezTo>
                <a:cubicBezTo>
                  <a:pt x="2204215" y="2635719"/>
                  <a:pt x="1709533" y="3127986"/>
                  <a:pt x="1102108" y="3127986"/>
                </a:cubicBezTo>
                <a:cubicBezTo>
                  <a:pt x="492383" y="3127986"/>
                  <a:pt x="0" y="2633417"/>
                  <a:pt x="0" y="2026136"/>
                </a:cubicBezTo>
                <a:cubicBezTo>
                  <a:pt x="0" y="2003132"/>
                  <a:pt x="2302" y="1982428"/>
                  <a:pt x="2302" y="1964026"/>
                </a:cubicBezTo>
                <a:lnTo>
                  <a:pt x="0" y="1964026"/>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16" name="Picture Placeholder 86">
            <a:extLst>
              <a:ext uri="{FF2B5EF4-FFF2-40B4-BE49-F238E27FC236}">
                <a16:creationId xmlns:a16="http://schemas.microsoft.com/office/drawing/2014/main" id="{45AACAFC-171C-59E3-4602-1EE41C729BB6}"/>
              </a:ext>
            </a:extLst>
          </p:cNvPr>
          <p:cNvSpPr>
            <a:spLocks noGrp="1"/>
          </p:cNvSpPr>
          <p:nvPr>
            <p:ph type="pic" sz="quarter" idx="12"/>
          </p:nvPr>
        </p:nvSpPr>
        <p:spPr>
          <a:xfrm>
            <a:off x="8729985" y="-6082"/>
            <a:ext cx="2785107" cy="3866841"/>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18" name="Picture Placeholder 100">
            <a:extLst>
              <a:ext uri="{FF2B5EF4-FFF2-40B4-BE49-F238E27FC236}">
                <a16:creationId xmlns:a16="http://schemas.microsoft.com/office/drawing/2014/main" id="{EB2873D7-F640-6209-9830-FEDEBD79D522}"/>
              </a:ext>
            </a:extLst>
          </p:cNvPr>
          <p:cNvSpPr>
            <a:spLocks noGrp="1"/>
          </p:cNvSpPr>
          <p:nvPr>
            <p:ph type="pic" sz="quarter" idx="10"/>
          </p:nvPr>
        </p:nvSpPr>
        <p:spPr>
          <a:xfrm>
            <a:off x="2269245" y="16945"/>
            <a:ext cx="2779850" cy="3855329"/>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8" name="Text Placeholder 32">
            <a:extLst>
              <a:ext uri="{FF2B5EF4-FFF2-40B4-BE49-F238E27FC236}">
                <a16:creationId xmlns:a16="http://schemas.microsoft.com/office/drawing/2014/main" id="{6389C801-2A80-182C-E589-CC07BDBC1FB0}"/>
              </a:ext>
            </a:extLst>
          </p:cNvPr>
          <p:cNvSpPr>
            <a:spLocks noGrp="1"/>
          </p:cNvSpPr>
          <p:nvPr>
            <p:ph type="body" sz="quarter" idx="42" hasCustomPrompt="1"/>
          </p:nvPr>
        </p:nvSpPr>
        <p:spPr>
          <a:xfrm rot="16200000">
            <a:off x="-2087668" y="2729342"/>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0C4659"/>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CONTENTS</a:t>
            </a:r>
            <a:endParaRPr lang="en-US"/>
          </a:p>
        </p:txBody>
      </p:sp>
      <p:cxnSp>
        <p:nvCxnSpPr>
          <p:cNvPr id="39" name="Straight Connector 38">
            <a:extLst>
              <a:ext uri="{FF2B5EF4-FFF2-40B4-BE49-F238E27FC236}">
                <a16:creationId xmlns:a16="http://schemas.microsoft.com/office/drawing/2014/main" id="{FAF53D26-4788-05E3-771F-7286AB1A66F6}"/>
              </a:ext>
            </a:extLst>
          </p:cNvPr>
          <p:cNvCxnSpPr>
            <a:cxnSpLocks/>
          </p:cNvCxnSpPr>
          <p:nvPr userDrawn="1"/>
        </p:nvCxnSpPr>
        <p:spPr>
          <a:xfrm>
            <a:off x="2331308" y="4454009"/>
            <a:ext cx="2591796"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7" name="Text Placeholder 32">
            <a:extLst>
              <a:ext uri="{FF2B5EF4-FFF2-40B4-BE49-F238E27FC236}">
                <a16:creationId xmlns:a16="http://schemas.microsoft.com/office/drawing/2014/main" id="{051AB610-0058-822C-BD59-9D2627BE2026}"/>
              </a:ext>
            </a:extLst>
          </p:cNvPr>
          <p:cNvSpPr>
            <a:spLocks noGrp="1"/>
          </p:cNvSpPr>
          <p:nvPr>
            <p:ph type="body" sz="quarter" idx="18" hasCustomPrompt="1"/>
          </p:nvPr>
        </p:nvSpPr>
        <p:spPr>
          <a:xfrm>
            <a:off x="2344747" y="4505224"/>
            <a:ext cx="2522769"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48" name="Text Placeholder 32">
            <a:extLst>
              <a:ext uri="{FF2B5EF4-FFF2-40B4-BE49-F238E27FC236}">
                <a16:creationId xmlns:a16="http://schemas.microsoft.com/office/drawing/2014/main" id="{5C736B8B-53E4-66F7-1990-53422BBEADD9}"/>
              </a:ext>
            </a:extLst>
          </p:cNvPr>
          <p:cNvSpPr>
            <a:spLocks noGrp="1"/>
          </p:cNvSpPr>
          <p:nvPr>
            <p:ph type="body" sz="quarter" idx="19" hasCustomPrompt="1"/>
          </p:nvPr>
        </p:nvSpPr>
        <p:spPr>
          <a:xfrm>
            <a:off x="2351098" y="3981097"/>
            <a:ext cx="818771"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49" name="Text Placeholder 32">
            <a:extLst>
              <a:ext uri="{FF2B5EF4-FFF2-40B4-BE49-F238E27FC236}">
                <a16:creationId xmlns:a16="http://schemas.microsoft.com/office/drawing/2014/main" id="{4655396E-9FDD-AAC5-1A44-FCFBD08C7CD7}"/>
              </a:ext>
            </a:extLst>
          </p:cNvPr>
          <p:cNvSpPr>
            <a:spLocks noGrp="1"/>
          </p:cNvSpPr>
          <p:nvPr>
            <p:ph type="body" sz="quarter" idx="20" hasCustomPrompt="1"/>
          </p:nvPr>
        </p:nvSpPr>
        <p:spPr>
          <a:xfrm>
            <a:off x="3227039" y="4190312"/>
            <a:ext cx="1397552"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50" name="Straight Connector 49">
            <a:extLst>
              <a:ext uri="{FF2B5EF4-FFF2-40B4-BE49-F238E27FC236}">
                <a16:creationId xmlns:a16="http://schemas.microsoft.com/office/drawing/2014/main" id="{6595F542-8BE0-4F9C-9FF3-07CCA82EBC15}"/>
              </a:ext>
            </a:extLst>
          </p:cNvPr>
          <p:cNvCxnSpPr>
            <a:cxnSpLocks/>
          </p:cNvCxnSpPr>
          <p:nvPr userDrawn="1"/>
        </p:nvCxnSpPr>
        <p:spPr>
          <a:xfrm>
            <a:off x="5592134" y="878237"/>
            <a:ext cx="2591796"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1" name="Text Placeholder 32">
            <a:extLst>
              <a:ext uri="{FF2B5EF4-FFF2-40B4-BE49-F238E27FC236}">
                <a16:creationId xmlns:a16="http://schemas.microsoft.com/office/drawing/2014/main" id="{1BDC03DB-7332-E6FA-B8BB-277188C462EC}"/>
              </a:ext>
            </a:extLst>
          </p:cNvPr>
          <p:cNvSpPr>
            <a:spLocks noGrp="1"/>
          </p:cNvSpPr>
          <p:nvPr>
            <p:ph type="body" sz="quarter" idx="43" hasCustomPrompt="1"/>
          </p:nvPr>
        </p:nvSpPr>
        <p:spPr>
          <a:xfrm>
            <a:off x="5605573" y="929452"/>
            <a:ext cx="2522769"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52" name="Text Placeholder 32">
            <a:extLst>
              <a:ext uri="{FF2B5EF4-FFF2-40B4-BE49-F238E27FC236}">
                <a16:creationId xmlns:a16="http://schemas.microsoft.com/office/drawing/2014/main" id="{D1E9F0E9-3E45-67C8-9859-8E853F3C82F2}"/>
              </a:ext>
            </a:extLst>
          </p:cNvPr>
          <p:cNvSpPr>
            <a:spLocks noGrp="1"/>
          </p:cNvSpPr>
          <p:nvPr>
            <p:ph type="body" sz="quarter" idx="44" hasCustomPrompt="1"/>
          </p:nvPr>
        </p:nvSpPr>
        <p:spPr>
          <a:xfrm>
            <a:off x="5611924" y="405325"/>
            <a:ext cx="818771"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02</a:t>
            </a:r>
            <a:endParaRPr lang="en-US"/>
          </a:p>
        </p:txBody>
      </p:sp>
      <p:sp>
        <p:nvSpPr>
          <p:cNvPr id="53" name="Text Placeholder 32">
            <a:extLst>
              <a:ext uri="{FF2B5EF4-FFF2-40B4-BE49-F238E27FC236}">
                <a16:creationId xmlns:a16="http://schemas.microsoft.com/office/drawing/2014/main" id="{9EAE5637-9288-E47B-5F86-63ADA117F661}"/>
              </a:ext>
            </a:extLst>
          </p:cNvPr>
          <p:cNvSpPr>
            <a:spLocks noGrp="1"/>
          </p:cNvSpPr>
          <p:nvPr>
            <p:ph type="body" sz="quarter" idx="45" hasCustomPrompt="1"/>
          </p:nvPr>
        </p:nvSpPr>
        <p:spPr>
          <a:xfrm>
            <a:off x="6487865" y="614540"/>
            <a:ext cx="1397552"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58" name="Straight Connector 57">
            <a:extLst>
              <a:ext uri="{FF2B5EF4-FFF2-40B4-BE49-F238E27FC236}">
                <a16:creationId xmlns:a16="http://schemas.microsoft.com/office/drawing/2014/main" id="{91163A42-ECA4-0258-F06A-D6E0A1432389}"/>
              </a:ext>
            </a:extLst>
          </p:cNvPr>
          <p:cNvCxnSpPr>
            <a:cxnSpLocks/>
          </p:cNvCxnSpPr>
          <p:nvPr userDrawn="1"/>
        </p:nvCxnSpPr>
        <p:spPr>
          <a:xfrm>
            <a:off x="8820467" y="4484027"/>
            <a:ext cx="2591796"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9" name="Text Placeholder 32">
            <a:extLst>
              <a:ext uri="{FF2B5EF4-FFF2-40B4-BE49-F238E27FC236}">
                <a16:creationId xmlns:a16="http://schemas.microsoft.com/office/drawing/2014/main" id="{F39F4436-B7B3-3BDC-157E-483222EFFF94}"/>
              </a:ext>
            </a:extLst>
          </p:cNvPr>
          <p:cNvSpPr>
            <a:spLocks noGrp="1"/>
          </p:cNvSpPr>
          <p:nvPr>
            <p:ph type="body" sz="quarter" idx="46" hasCustomPrompt="1"/>
          </p:nvPr>
        </p:nvSpPr>
        <p:spPr>
          <a:xfrm>
            <a:off x="8833906" y="4535242"/>
            <a:ext cx="2522769"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0" name="Text Placeholder 32">
            <a:extLst>
              <a:ext uri="{FF2B5EF4-FFF2-40B4-BE49-F238E27FC236}">
                <a16:creationId xmlns:a16="http://schemas.microsoft.com/office/drawing/2014/main" id="{188B88B0-45BA-789C-D55C-92226513FAFF}"/>
              </a:ext>
            </a:extLst>
          </p:cNvPr>
          <p:cNvSpPr>
            <a:spLocks noGrp="1"/>
          </p:cNvSpPr>
          <p:nvPr>
            <p:ph type="body" sz="quarter" idx="47" hasCustomPrompt="1"/>
          </p:nvPr>
        </p:nvSpPr>
        <p:spPr>
          <a:xfrm>
            <a:off x="8840257" y="4011115"/>
            <a:ext cx="818771"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03</a:t>
            </a:r>
            <a:endParaRPr lang="en-US"/>
          </a:p>
        </p:txBody>
      </p:sp>
      <p:sp>
        <p:nvSpPr>
          <p:cNvPr id="61" name="Text Placeholder 32">
            <a:extLst>
              <a:ext uri="{FF2B5EF4-FFF2-40B4-BE49-F238E27FC236}">
                <a16:creationId xmlns:a16="http://schemas.microsoft.com/office/drawing/2014/main" id="{1EA52453-8796-7114-4C6E-00011B681CDA}"/>
              </a:ext>
            </a:extLst>
          </p:cNvPr>
          <p:cNvSpPr>
            <a:spLocks noGrp="1"/>
          </p:cNvSpPr>
          <p:nvPr>
            <p:ph type="body" sz="quarter" idx="48" hasCustomPrompt="1"/>
          </p:nvPr>
        </p:nvSpPr>
        <p:spPr>
          <a:xfrm>
            <a:off x="9716198" y="4220330"/>
            <a:ext cx="1397552"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spTree>
    <p:extLst>
      <p:ext uri="{BB962C8B-B14F-4D97-AF65-F5344CB8AC3E}">
        <p14:creationId xmlns:p14="http://schemas.microsoft.com/office/powerpoint/2010/main" val="193081380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4573986"/>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E4F2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r"/>
            <a:endParaRPr lang="en-US"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9" name="Picture Placeholder 100">
            <a:extLst>
              <a:ext uri="{FF2B5EF4-FFF2-40B4-BE49-F238E27FC236}">
                <a16:creationId xmlns:a16="http://schemas.microsoft.com/office/drawing/2014/main" id="{BD22B5C7-C6F0-5F54-FD85-23FAA23A6BFF}"/>
              </a:ext>
            </a:extLst>
          </p:cNvPr>
          <p:cNvSpPr>
            <a:spLocks noGrp="1"/>
          </p:cNvSpPr>
          <p:nvPr>
            <p:ph type="pic" sz="quarter" idx="10"/>
          </p:nvPr>
        </p:nvSpPr>
        <p:spPr>
          <a:xfrm>
            <a:off x="391600" y="0"/>
            <a:ext cx="3423163" cy="1945748"/>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0" name="Text Placeholder 17">
            <a:extLst>
              <a:ext uri="{FF2B5EF4-FFF2-40B4-BE49-F238E27FC236}">
                <a16:creationId xmlns:a16="http://schemas.microsoft.com/office/drawing/2014/main" id="{040AD1CE-E860-5218-B80A-B69AF77B55A1}"/>
              </a:ext>
            </a:extLst>
          </p:cNvPr>
          <p:cNvSpPr>
            <a:spLocks noGrp="1"/>
          </p:cNvSpPr>
          <p:nvPr>
            <p:ph type="body" sz="quarter" idx="20" hasCustomPrompt="1"/>
          </p:nvPr>
        </p:nvSpPr>
        <p:spPr>
          <a:xfrm>
            <a:off x="4594468" y="2045704"/>
            <a:ext cx="6961476" cy="3849918"/>
          </a:xfrm>
          <a:prstGeom prst="rect">
            <a:avLst/>
          </a:prstGeom>
        </p:spPr>
        <p:txBody>
          <a:bodyPr/>
          <a:lstStyle>
            <a:lvl1pPr algn="l">
              <a:buNone/>
              <a:defRPr sz="2400" b="0" i="0" spc="0">
                <a:solidFill>
                  <a:srgbClr val="0C46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319267"/>
            <a:ext cx="6961476" cy="803654"/>
          </a:xfrm>
          <a:prstGeom prst="rect">
            <a:avLst/>
          </a:prstGeom>
        </p:spPr>
        <p:txBody>
          <a:bodyPr>
            <a:noAutofit/>
          </a:bodyPr>
          <a:lstStyle>
            <a:lvl1pPr marL="0" indent="0" algn="l">
              <a:buNone/>
              <a:defRPr sz="3600" b="1" i="0">
                <a:solidFill>
                  <a:srgbClr val="0C4659"/>
                </a:solidFill>
                <a:latin typeface="+mn-lt"/>
              </a:defRPr>
            </a:lvl1pPr>
          </a:lstStyle>
          <a:p>
            <a:pPr lvl="0"/>
            <a:r>
              <a:rPr lang="en-US" dirty="0"/>
              <a:t>Heading</a:t>
            </a:r>
          </a:p>
        </p:txBody>
      </p:sp>
      <p:cxnSp>
        <p:nvCxnSpPr>
          <p:cNvPr id="3" name="Straight Connector 2">
            <a:extLst>
              <a:ext uri="{FF2B5EF4-FFF2-40B4-BE49-F238E27FC236}">
                <a16:creationId xmlns:a16="http://schemas.microsoft.com/office/drawing/2014/main" id="{7C6D679B-A396-706D-3D7A-9B2D50227B97}"/>
              </a:ext>
            </a:extLst>
          </p:cNvPr>
          <p:cNvCxnSpPr>
            <a:cxnSpLocks/>
          </p:cNvCxnSpPr>
          <p:nvPr userDrawn="1"/>
        </p:nvCxnSpPr>
        <p:spPr>
          <a:xfrm>
            <a:off x="4082903" y="1182485"/>
            <a:ext cx="7717497"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9955092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3FB5A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3" name="Text Placeholder 17">
            <a:extLst>
              <a:ext uri="{FF2B5EF4-FFF2-40B4-BE49-F238E27FC236}">
                <a16:creationId xmlns:a16="http://schemas.microsoft.com/office/drawing/2014/main" id="{1A631662-8519-989C-B3B4-0791084D2B49}"/>
              </a:ext>
            </a:extLst>
          </p:cNvPr>
          <p:cNvSpPr>
            <a:spLocks noGrp="1"/>
          </p:cNvSpPr>
          <p:nvPr>
            <p:ph type="body" sz="quarter" idx="20" hasCustomPrompt="1"/>
          </p:nvPr>
        </p:nvSpPr>
        <p:spPr>
          <a:xfrm>
            <a:off x="4594468" y="2045704"/>
            <a:ext cx="6961476" cy="3849918"/>
          </a:xfrm>
          <a:prstGeom prst="rect">
            <a:avLst/>
          </a:prstGeom>
        </p:spPr>
        <p:txBody>
          <a:bodyPr/>
          <a:lstStyle>
            <a:lvl1pPr algn="l">
              <a:buNone/>
              <a:defRPr sz="2400" b="0" i="0" spc="0">
                <a:solidFill>
                  <a:srgbClr val="0C46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6" name="Text Placeholder 23">
            <a:extLst>
              <a:ext uri="{FF2B5EF4-FFF2-40B4-BE49-F238E27FC236}">
                <a16:creationId xmlns:a16="http://schemas.microsoft.com/office/drawing/2014/main" id="{3ABD5442-0672-6B8D-6135-3A7BAA41A486}"/>
              </a:ext>
            </a:extLst>
          </p:cNvPr>
          <p:cNvSpPr>
            <a:spLocks noGrp="1"/>
          </p:cNvSpPr>
          <p:nvPr>
            <p:ph type="body" sz="quarter" idx="16" hasCustomPrompt="1"/>
          </p:nvPr>
        </p:nvSpPr>
        <p:spPr>
          <a:xfrm>
            <a:off x="4594469" y="761603"/>
            <a:ext cx="6961476" cy="803654"/>
          </a:xfrm>
          <a:prstGeom prst="rect">
            <a:avLst/>
          </a:prstGeom>
        </p:spPr>
        <p:txBody>
          <a:bodyPr>
            <a:noAutofit/>
          </a:bodyPr>
          <a:lstStyle>
            <a:lvl1pPr marL="0" indent="0" algn="l">
              <a:buNone/>
              <a:defRPr sz="3600" b="1" i="0">
                <a:solidFill>
                  <a:srgbClr val="0C4659"/>
                </a:solidFill>
                <a:latin typeface="+mn-lt"/>
              </a:defRPr>
            </a:lvl1pPr>
          </a:lstStyle>
          <a:p>
            <a:pPr lvl="0"/>
            <a:r>
              <a:rPr lang="en-US" dirty="0"/>
              <a:t>Heading</a:t>
            </a:r>
          </a:p>
        </p:txBody>
      </p:sp>
    </p:spTree>
    <p:extLst>
      <p:ext uri="{BB962C8B-B14F-4D97-AF65-F5344CB8AC3E}">
        <p14:creationId xmlns:p14="http://schemas.microsoft.com/office/powerpoint/2010/main" val="239760572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A555A1"/>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3" name="Picture Placeholder 18">
            <a:extLst>
              <a:ext uri="{FF2B5EF4-FFF2-40B4-BE49-F238E27FC236}">
                <a16:creationId xmlns:a16="http://schemas.microsoft.com/office/drawing/2014/main" id="{DD08D66B-0AD5-663D-D808-6F1607225658}"/>
              </a:ext>
            </a:extLst>
          </p:cNvPr>
          <p:cNvSpPr>
            <a:spLocks noGrp="1"/>
          </p:cNvSpPr>
          <p:nvPr>
            <p:ph type="pic" sz="quarter" idx="34"/>
          </p:nvPr>
        </p:nvSpPr>
        <p:spPr>
          <a:xfrm>
            <a:off x="35665" y="242889"/>
            <a:ext cx="7575621" cy="4331221"/>
          </a:xfrm>
          <a:custGeom>
            <a:avLst/>
            <a:gdLst>
              <a:gd name="connsiteX0" fmla="*/ 0 w 7001712"/>
              <a:gd name="connsiteY0" fmla="*/ 0 h 4003099"/>
              <a:gd name="connsiteX1" fmla="*/ 4887830 w 7001712"/>
              <a:gd name="connsiteY1" fmla="*/ 0 h 4003099"/>
              <a:gd name="connsiteX2" fmla="*/ 4887830 w 7001712"/>
              <a:gd name="connsiteY2" fmla="*/ 4177 h 4003099"/>
              <a:gd name="connsiteX3" fmla="*/ 5000626 w 7001712"/>
              <a:gd name="connsiteY3" fmla="*/ 0 h 4003099"/>
              <a:gd name="connsiteX4" fmla="*/ 7001712 w 7001712"/>
              <a:gd name="connsiteY4" fmla="*/ 2001549 h 4003099"/>
              <a:gd name="connsiteX5" fmla="*/ 5000626 w 7001712"/>
              <a:gd name="connsiteY5" fmla="*/ 4003099 h 4003099"/>
              <a:gd name="connsiteX6" fmla="*/ 4887830 w 7001712"/>
              <a:gd name="connsiteY6" fmla="*/ 3998921 h 4003099"/>
              <a:gd name="connsiteX7" fmla="*/ 4887830 w 7001712"/>
              <a:gd name="connsiteY7" fmla="*/ 4003099 h 4003099"/>
              <a:gd name="connsiteX8" fmla="*/ 3812422 w 7001712"/>
              <a:gd name="connsiteY8" fmla="*/ 4003099 h 4003099"/>
              <a:gd name="connsiteX9" fmla="*/ 3786583 w 7001712"/>
              <a:gd name="connsiteY9" fmla="*/ 3932337 h 4003099"/>
              <a:gd name="connsiteX10" fmla="*/ 2597764 w 7001712"/>
              <a:gd name="connsiteY10" fmla="*/ 3144785 h 4003099"/>
              <a:gd name="connsiteX11" fmla="*/ 2525049 w 7001712"/>
              <a:gd name="connsiteY11" fmla="*/ 3147478 h 4003099"/>
              <a:gd name="connsiteX12" fmla="*/ 2525049 w 7001712"/>
              <a:gd name="connsiteY12" fmla="*/ 3144785 h 4003099"/>
              <a:gd name="connsiteX13" fmla="*/ 0 w 7001712"/>
              <a:gd name="connsiteY13" fmla="*/ 3144785 h 4003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001712" h="4003099">
                <a:moveTo>
                  <a:pt x="0" y="0"/>
                </a:moveTo>
                <a:lnTo>
                  <a:pt x="4887830" y="0"/>
                </a:lnTo>
                <a:lnTo>
                  <a:pt x="4887830" y="4177"/>
                </a:lnTo>
                <a:cubicBezTo>
                  <a:pt x="4925428" y="0"/>
                  <a:pt x="4963028" y="0"/>
                  <a:pt x="5000626" y="0"/>
                </a:cubicBezTo>
                <a:cubicBezTo>
                  <a:pt x="6107700" y="0"/>
                  <a:pt x="7001712" y="894219"/>
                  <a:pt x="7001712" y="2001549"/>
                </a:cubicBezTo>
                <a:cubicBezTo>
                  <a:pt x="7001712" y="3108877"/>
                  <a:pt x="6103520" y="4003099"/>
                  <a:pt x="5000626" y="4003099"/>
                </a:cubicBezTo>
                <a:cubicBezTo>
                  <a:pt x="4963028" y="4003099"/>
                  <a:pt x="4921250" y="4003099"/>
                  <a:pt x="4887830" y="3998921"/>
                </a:cubicBezTo>
                <a:lnTo>
                  <a:pt x="4887830" y="4003099"/>
                </a:lnTo>
                <a:lnTo>
                  <a:pt x="3812422" y="4003099"/>
                </a:lnTo>
                <a:lnTo>
                  <a:pt x="3786583" y="3932337"/>
                </a:lnTo>
                <a:cubicBezTo>
                  <a:pt x="3591035" y="3469048"/>
                  <a:pt x="3133030" y="3144785"/>
                  <a:pt x="2597764" y="3144785"/>
                </a:cubicBezTo>
                <a:cubicBezTo>
                  <a:pt x="2573526" y="3144785"/>
                  <a:pt x="2549287" y="3144785"/>
                  <a:pt x="2525049" y="3147478"/>
                </a:cubicBezTo>
                <a:lnTo>
                  <a:pt x="2525049" y="3144785"/>
                </a:lnTo>
                <a:lnTo>
                  <a:pt x="0" y="3144785"/>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7" name="Text Placeholder 17">
            <a:extLst>
              <a:ext uri="{FF2B5EF4-FFF2-40B4-BE49-F238E27FC236}">
                <a16:creationId xmlns:a16="http://schemas.microsoft.com/office/drawing/2014/main" id="{AB8172D5-0BBA-D0E6-8E31-AF267F209A50}"/>
              </a:ext>
            </a:extLst>
          </p:cNvPr>
          <p:cNvSpPr>
            <a:spLocks noGrp="1"/>
          </p:cNvSpPr>
          <p:nvPr>
            <p:ph type="body" sz="quarter" idx="20" hasCustomPrompt="1"/>
          </p:nvPr>
        </p:nvSpPr>
        <p:spPr>
          <a:xfrm>
            <a:off x="7946950" y="642939"/>
            <a:ext cx="3608993" cy="5453458"/>
          </a:xfrm>
          <a:prstGeom prst="rect">
            <a:avLst/>
          </a:prstGeom>
        </p:spPr>
        <p:txBody>
          <a:bodyPr/>
          <a:lstStyle>
            <a:lvl1pPr algn="l">
              <a:buNone/>
              <a:defRPr sz="2400" b="0" i="0" spc="0">
                <a:solidFill>
                  <a:srgbClr val="0C46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368333167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174BA"/>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4"/>
            <a:ext cx="1532272" cy="1049221"/>
          </a:xfrm>
          <a:prstGeom prst="rect">
            <a:avLst/>
          </a:prstGeom>
        </p:spPr>
        <p:txBody>
          <a:bodyPr anchor="t">
            <a:noAutofit/>
          </a:bodyPr>
          <a:lstStyle>
            <a:lvl1pPr marL="0" indent="0" algn="r">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85564"/>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4" name="Text Placeholder 17">
            <a:extLst>
              <a:ext uri="{FF2B5EF4-FFF2-40B4-BE49-F238E27FC236}">
                <a16:creationId xmlns:a16="http://schemas.microsoft.com/office/drawing/2014/main" id="{74EA9D64-55B8-3855-6053-7B79677C5E2E}"/>
              </a:ext>
            </a:extLst>
          </p:cNvPr>
          <p:cNvSpPr>
            <a:spLocks noGrp="1"/>
          </p:cNvSpPr>
          <p:nvPr>
            <p:ph type="body" sz="quarter" idx="21" hasCustomPrompt="1"/>
          </p:nvPr>
        </p:nvSpPr>
        <p:spPr>
          <a:xfrm>
            <a:off x="787770" y="5062321"/>
            <a:ext cx="10755843" cy="1235941"/>
          </a:xfrm>
          <a:prstGeom prst="rect">
            <a:avLst/>
          </a:prstGeom>
        </p:spPr>
        <p:txBody>
          <a:bodyPr/>
          <a:lstStyle>
            <a:lvl1pPr algn="l">
              <a:buNone/>
              <a:defRPr sz="2400" b="0" i="0" spc="0">
                <a:solidFill>
                  <a:srgbClr val="0C46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Picture Placeholder 16">
            <a:extLst>
              <a:ext uri="{FF2B5EF4-FFF2-40B4-BE49-F238E27FC236}">
                <a16:creationId xmlns:a16="http://schemas.microsoft.com/office/drawing/2014/main" id="{A5A95592-5CA0-8FDF-0E49-2AD638F90ECC}"/>
              </a:ext>
            </a:extLst>
          </p:cNvPr>
          <p:cNvSpPr>
            <a:spLocks noGrp="1"/>
          </p:cNvSpPr>
          <p:nvPr>
            <p:ph type="pic" sz="quarter" idx="22"/>
          </p:nvPr>
        </p:nvSpPr>
        <p:spPr>
          <a:xfrm>
            <a:off x="0" y="148452"/>
            <a:ext cx="8097183" cy="4466563"/>
          </a:xfrm>
          <a:custGeom>
            <a:avLst/>
            <a:gdLst>
              <a:gd name="connsiteX0" fmla="*/ 0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8097183" h="4466563">
                <a:moveTo>
                  <a:pt x="0"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Tree>
    <p:extLst>
      <p:ext uri="{BB962C8B-B14F-4D97-AF65-F5344CB8AC3E}">
        <p14:creationId xmlns:p14="http://schemas.microsoft.com/office/powerpoint/2010/main" val="415413326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1" y="2045704"/>
            <a:ext cx="4615448" cy="3849918"/>
          </a:xfrm>
          <a:prstGeom prst="rect">
            <a:avLst/>
          </a:prstGeom>
        </p:spPr>
        <p:txBody>
          <a:bodyPr/>
          <a:lstStyle>
            <a:lvl1pPr algn="l">
              <a:buNone/>
              <a:defRPr sz="2400" b="0" i="0" spc="0">
                <a:solidFill>
                  <a:srgbClr val="0C46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2" y="761603"/>
            <a:ext cx="4615448" cy="803654"/>
          </a:xfrm>
          <a:prstGeom prst="rect">
            <a:avLst/>
          </a:prstGeom>
        </p:spPr>
        <p:txBody>
          <a:bodyPr>
            <a:noAutofit/>
          </a:bodyPr>
          <a:lstStyle>
            <a:lvl1pPr marL="0" indent="0" algn="l">
              <a:buNone/>
              <a:defRPr sz="3600" b="1" i="0">
                <a:solidFill>
                  <a:srgbClr val="0C4659"/>
                </a:solidFill>
                <a:latin typeface="+mn-lt"/>
              </a:defRPr>
            </a:lvl1pPr>
          </a:lstStyle>
          <a:p>
            <a:pPr lvl="0"/>
            <a:r>
              <a:rPr lang="en-US" dirty="0"/>
              <a:t>Heading</a:t>
            </a:r>
          </a:p>
        </p:txBody>
      </p:sp>
      <p:pic>
        <p:nvPicPr>
          <p:cNvPr id="4" name="Graphic 3">
            <a:extLst>
              <a:ext uri="{FF2B5EF4-FFF2-40B4-BE49-F238E27FC236}">
                <a16:creationId xmlns:a16="http://schemas.microsoft.com/office/drawing/2014/main" id="{DF4A8161-F6E2-79A4-C14D-2ADC4CDE20A8}"/>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flipH="1">
            <a:off x="8166548" y="153249"/>
            <a:ext cx="4881979" cy="3282710"/>
          </a:xfrm>
          <a:prstGeom prst="rect">
            <a:avLst/>
          </a:prstGeom>
        </p:spPr>
      </p:pic>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211805" y="1413971"/>
            <a:ext cx="5561995" cy="4043975"/>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7052162" y="1917700"/>
            <a:ext cx="3835577" cy="236722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Tree>
    <p:extLst>
      <p:ext uri="{BB962C8B-B14F-4D97-AF65-F5344CB8AC3E}">
        <p14:creationId xmlns:p14="http://schemas.microsoft.com/office/powerpoint/2010/main" val="342552280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5428247" cy="3849918"/>
          </a:xfrm>
          <a:prstGeom prst="rect">
            <a:avLst/>
          </a:prstGeom>
        </p:spPr>
        <p:txBody>
          <a:bodyPr/>
          <a:lstStyle>
            <a:lvl1pPr algn="l">
              <a:buNone/>
              <a:defRPr sz="2400" b="0" i="0" spc="0">
                <a:solidFill>
                  <a:srgbClr val="0C46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5428247" cy="803654"/>
          </a:xfrm>
          <a:prstGeom prst="rect">
            <a:avLst/>
          </a:prstGeom>
        </p:spPr>
        <p:txBody>
          <a:bodyPr>
            <a:noAutofit/>
          </a:bodyPr>
          <a:lstStyle>
            <a:lvl1pPr marL="0" indent="0" algn="l">
              <a:buNone/>
              <a:defRPr sz="3600" b="1" i="0">
                <a:solidFill>
                  <a:srgbClr val="0C4659"/>
                </a:solidFill>
                <a:latin typeface="+mn-lt"/>
              </a:defRPr>
            </a:lvl1pPr>
          </a:lstStyle>
          <a:p>
            <a:pPr lvl="0"/>
            <a:r>
              <a:rPr lang="en-US" dirty="0"/>
              <a:t>Heading</a:t>
            </a:r>
          </a:p>
        </p:txBody>
      </p:sp>
      <p:pic>
        <p:nvPicPr>
          <p:cNvPr id="7" name="Graphic 6">
            <a:extLst>
              <a:ext uri="{FF2B5EF4-FFF2-40B4-BE49-F238E27FC236}">
                <a16:creationId xmlns:a16="http://schemas.microsoft.com/office/drawing/2014/main" id="{F06ADA73-58C0-120F-1940-1F0364CB5CA7}"/>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flipH="1">
            <a:off x="9751010" y="1933934"/>
            <a:ext cx="4881979" cy="3282710"/>
          </a:xfrm>
          <a:prstGeom prst="rect">
            <a:avLst/>
          </a:prstGeom>
        </p:spPr>
      </p:pic>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3"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Tree>
    <p:extLst>
      <p:ext uri="{BB962C8B-B14F-4D97-AF65-F5344CB8AC3E}">
        <p14:creationId xmlns:p14="http://schemas.microsoft.com/office/powerpoint/2010/main" val="11514691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5428247" cy="3849918"/>
          </a:xfrm>
          <a:prstGeom prst="rect">
            <a:avLst/>
          </a:prstGeom>
        </p:spPr>
        <p:txBody>
          <a:bodyPr/>
          <a:lstStyle>
            <a:lvl1pPr algn="l">
              <a:buNone/>
              <a:defRPr sz="2400" b="0" i="0" spc="0">
                <a:solidFill>
                  <a:srgbClr val="0C46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5428247" cy="803654"/>
          </a:xfrm>
          <a:prstGeom prst="rect">
            <a:avLst/>
          </a:prstGeom>
        </p:spPr>
        <p:txBody>
          <a:bodyPr>
            <a:noAutofit/>
          </a:bodyPr>
          <a:lstStyle>
            <a:lvl1pPr marL="0" indent="0" algn="l">
              <a:buNone/>
              <a:defRPr sz="3600" b="1" i="0">
                <a:solidFill>
                  <a:srgbClr val="0C4659"/>
                </a:solidFill>
                <a:latin typeface="+mn-lt"/>
              </a:defRPr>
            </a:lvl1pPr>
          </a:lstStyle>
          <a:p>
            <a:pPr lvl="0"/>
            <a:r>
              <a:rPr lang="en-US" dirty="0"/>
              <a:t>Heading</a:t>
            </a:r>
          </a:p>
        </p:txBody>
      </p:sp>
      <p:pic>
        <p:nvPicPr>
          <p:cNvPr id="10" name="Graphic 9">
            <a:extLst>
              <a:ext uri="{FF2B5EF4-FFF2-40B4-BE49-F238E27FC236}">
                <a16:creationId xmlns:a16="http://schemas.microsoft.com/office/drawing/2014/main" id="{5134259A-BE70-7578-CDE3-696232B17ACC}"/>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flipH="1">
            <a:off x="9525453" y="2077108"/>
            <a:ext cx="4881979" cy="3282710"/>
          </a:xfrm>
          <a:prstGeom prst="rect">
            <a:avLst/>
          </a:prstGeom>
        </p:spPr>
      </p:pic>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3" cstate="screen">
            <a:extLst>
              <a:ext uri="{28A0092B-C50C-407E-A947-70E740481C1C}">
                <a14:useLocalDpi xmlns:a14="http://schemas.microsoft.com/office/drawing/2010/main"/>
              </a:ext>
            </a:extLst>
          </a:blip>
          <a:srcRect b="8549"/>
          <a:stretch>
            <a:fillRect/>
          </a:stretch>
        </p:blipFill>
        <p:spPr>
          <a:xfrm>
            <a:off x="6712427" y="1152263"/>
            <a:ext cx="4681192" cy="5705737"/>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7014500" y="1628440"/>
            <a:ext cx="4037037" cy="5208132"/>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dirty="0"/>
          </a:p>
        </p:txBody>
      </p:sp>
      <p:sp>
        <p:nvSpPr>
          <p:cNvPr id="13" name="Rectangle 12">
            <a:extLst>
              <a:ext uri="{FF2B5EF4-FFF2-40B4-BE49-F238E27FC236}">
                <a16:creationId xmlns:a16="http://schemas.microsoft.com/office/drawing/2014/main" id="{E2DB7294-B9CD-879A-B0F9-5677C4FAFA56}"/>
              </a:ext>
            </a:extLst>
          </p:cNvPr>
          <p:cNvSpPr/>
          <p:nvPr userDrawn="1"/>
        </p:nvSpPr>
        <p:spPr bwMode="auto">
          <a:xfrm>
            <a:off x="7776252" y="5580127"/>
            <a:ext cx="2513532" cy="532029"/>
          </a:xfrm>
          <a:prstGeom prst="rect">
            <a:avLst/>
          </a:prstGeom>
          <a:solidFill>
            <a:srgbClr val="3FB5A1"/>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dirty="0"/>
          </a:p>
        </p:txBody>
      </p:sp>
      <p:sp>
        <p:nvSpPr>
          <p:cNvPr id="14" name="Text Placeholder 32">
            <a:extLst>
              <a:ext uri="{FF2B5EF4-FFF2-40B4-BE49-F238E27FC236}">
                <a16:creationId xmlns:a16="http://schemas.microsoft.com/office/drawing/2014/main" id="{6AED7295-C155-5022-FAF2-2B5D7C639585}"/>
              </a:ext>
            </a:extLst>
          </p:cNvPr>
          <p:cNvSpPr>
            <a:spLocks noGrp="1"/>
          </p:cNvSpPr>
          <p:nvPr>
            <p:ph type="body" sz="quarter" idx="19" hasCustomPrompt="1"/>
          </p:nvPr>
        </p:nvSpPr>
        <p:spPr>
          <a:xfrm>
            <a:off x="6578929" y="5627224"/>
            <a:ext cx="4744987" cy="437834"/>
          </a:xfrm>
          <a:prstGeom prst="rect">
            <a:avLst/>
          </a:prstGeom>
        </p:spPr>
        <p:txBody>
          <a:bodyPr anchor="t">
            <a:noAutofit/>
          </a:bodyPr>
          <a:lstStyle>
            <a:lvl1pPr marL="0" indent="0" algn="ctr">
              <a:lnSpc>
                <a:spcPct val="100000"/>
              </a:lnSpc>
              <a:spcBef>
                <a:spcPts val="0"/>
              </a:spcBef>
              <a:buNone/>
              <a:defRPr sz="20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LEARN MORE</a:t>
            </a:r>
            <a:endParaRPr lang="en-US" dirty="0"/>
          </a:p>
        </p:txBody>
      </p:sp>
    </p:spTree>
    <p:extLst>
      <p:ext uri="{BB962C8B-B14F-4D97-AF65-F5344CB8AC3E}">
        <p14:creationId xmlns:p14="http://schemas.microsoft.com/office/powerpoint/2010/main" val="40082752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ext + Device 04">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5428247" cy="3849918"/>
          </a:xfrm>
          <a:prstGeom prst="rect">
            <a:avLst/>
          </a:prstGeom>
        </p:spPr>
        <p:txBody>
          <a:bodyPr/>
          <a:lstStyle>
            <a:lvl1pPr algn="l">
              <a:buNone/>
              <a:defRPr sz="2400" b="0" i="0" spc="0">
                <a:solidFill>
                  <a:srgbClr val="0C46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5428247" cy="803654"/>
          </a:xfrm>
          <a:prstGeom prst="rect">
            <a:avLst/>
          </a:prstGeom>
        </p:spPr>
        <p:txBody>
          <a:bodyPr>
            <a:noAutofit/>
          </a:bodyPr>
          <a:lstStyle>
            <a:lvl1pPr marL="0" indent="0" algn="l">
              <a:buNone/>
              <a:defRPr sz="3600" b="1" i="0">
                <a:solidFill>
                  <a:srgbClr val="0C4659"/>
                </a:solidFill>
                <a:latin typeface="+mn-lt"/>
              </a:defRPr>
            </a:lvl1pPr>
          </a:lstStyle>
          <a:p>
            <a:pPr lvl="0"/>
            <a:r>
              <a:rPr lang="en-US" dirty="0"/>
              <a:t>Heading</a:t>
            </a:r>
          </a:p>
        </p:txBody>
      </p:sp>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tretch>
            <a:fillRect/>
          </a:stretch>
        </p:blipFill>
        <p:spPr>
          <a:xfrm rot="16200000">
            <a:off x="7299606" y="-825153"/>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6" name="Picture Placeholder 112">
            <a:extLst>
              <a:ext uri="{FF2B5EF4-FFF2-40B4-BE49-F238E27FC236}">
                <a16:creationId xmlns:a16="http://schemas.microsoft.com/office/drawing/2014/main" id="{79B22CC8-2DAF-65D6-7B92-F6CDB8F52306}"/>
              </a:ext>
            </a:extLst>
          </p:cNvPr>
          <p:cNvSpPr>
            <a:spLocks noGrp="1"/>
          </p:cNvSpPr>
          <p:nvPr>
            <p:ph type="pic" sz="quarter" idx="20"/>
          </p:nvPr>
        </p:nvSpPr>
        <p:spPr>
          <a:xfrm>
            <a:off x="7143400" y="460378"/>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dirty="0"/>
          </a:p>
          <a:p>
            <a:r>
              <a:rPr lang="en-US" dirty="0"/>
              <a:t>Click to add photo </a:t>
            </a:r>
          </a:p>
        </p:txBody>
      </p:sp>
    </p:spTree>
    <p:extLst>
      <p:ext uri="{BB962C8B-B14F-4D97-AF65-F5344CB8AC3E}">
        <p14:creationId xmlns:p14="http://schemas.microsoft.com/office/powerpoint/2010/main" val="204515479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0C46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15" name="Graphic 14">
            <a:extLst>
              <a:ext uri="{FF2B5EF4-FFF2-40B4-BE49-F238E27FC236}">
                <a16:creationId xmlns:a16="http://schemas.microsoft.com/office/drawing/2014/main" id="{F45D63EB-A832-43C0-7D01-D44C89B6D8FF}"/>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flipH="1">
            <a:off x="6096000" y="904553"/>
            <a:ext cx="7890713" cy="5305824"/>
          </a:xfrm>
          <a:prstGeom prst="rect">
            <a:avLst/>
          </a:prstGeom>
        </p:spPr>
      </p:pic>
      <p:sp>
        <p:nvSpPr>
          <p:cNvPr id="12" name="Freeform 11">
            <a:extLst>
              <a:ext uri="{FF2B5EF4-FFF2-40B4-BE49-F238E27FC236}">
                <a16:creationId xmlns:a16="http://schemas.microsoft.com/office/drawing/2014/main" id="{0532DF0D-D7FD-72B7-24C4-8E8E48CFAFB4}"/>
              </a:ext>
            </a:extLst>
          </p:cNvPr>
          <p:cNvSpPr/>
          <p:nvPr userDrawn="1"/>
        </p:nvSpPr>
        <p:spPr>
          <a:xfrm>
            <a:off x="787883" y="4542735"/>
            <a:ext cx="5875867"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542553" y="2258450"/>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8542553" y="1448874"/>
            <a:ext cx="3195485" cy="837258"/>
          </a:xfrm>
          <a:prstGeom prst="rect">
            <a:avLst/>
          </a:prstGeom>
        </p:spPr>
        <p:txBody>
          <a:bodyPr anchor="ctr">
            <a:normAutofit/>
          </a:bodyPr>
          <a:lstStyle>
            <a:lvl1pPr marL="0" indent="0" algn="r">
              <a:buNone/>
              <a:defRPr sz="5000" baseline="0">
                <a:solidFill>
                  <a:schemeClr val="bg1"/>
                </a:solidFill>
                <a:latin typeface="+mn-lt"/>
              </a:defRPr>
            </a:lvl1pPr>
          </a:lstStyle>
          <a:p>
            <a:pPr lvl="0"/>
            <a:r>
              <a:rPr lang="en-US" dirty="0"/>
              <a:t>Thank You</a:t>
            </a:r>
          </a:p>
        </p:txBody>
      </p:sp>
      <p:sp>
        <p:nvSpPr>
          <p:cNvPr id="18" name="Freeform 17">
            <a:extLst>
              <a:ext uri="{FF2B5EF4-FFF2-40B4-BE49-F238E27FC236}">
                <a16:creationId xmlns:a16="http://schemas.microsoft.com/office/drawing/2014/main" id="{12FAB2F2-1FC0-5327-17DE-B8FE08A80275}"/>
              </a:ext>
            </a:extLst>
          </p:cNvPr>
          <p:cNvSpPr/>
          <p:nvPr userDrawn="1"/>
        </p:nvSpPr>
        <p:spPr>
          <a:xfrm>
            <a:off x="-36951" y="4542735"/>
            <a:ext cx="5875867"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www.website.eu</a:t>
            </a:r>
            <a:endParaRPr lang="en-US" dirty="0"/>
          </a:p>
        </p:txBody>
      </p:sp>
      <p:pic>
        <p:nvPicPr>
          <p:cNvPr id="7" name="Picture 6">
            <a:extLst>
              <a:ext uri="{FF2B5EF4-FFF2-40B4-BE49-F238E27FC236}">
                <a16:creationId xmlns:a16="http://schemas.microsoft.com/office/drawing/2014/main" id="{AFF3C74A-F2F2-7C1A-DF0C-62E6C606F8C2}"/>
              </a:ext>
            </a:extLst>
          </p:cNvPr>
          <p:cNvPicPr>
            <a:picLocks noChangeAspect="1"/>
          </p:cNvPicPr>
          <p:nvPr userDrawn="1"/>
        </p:nvPicPr>
        <p:blipFill>
          <a:blip r:embed="rId3"/>
          <a:stretch>
            <a:fillRect/>
          </a:stretch>
        </p:blipFill>
        <p:spPr>
          <a:xfrm>
            <a:off x="277736" y="755000"/>
            <a:ext cx="4740502" cy="2306190"/>
          </a:xfrm>
          <a:prstGeom prst="rect">
            <a:avLst/>
          </a:prstGeom>
        </p:spPr>
      </p:pic>
      <p:grpSp>
        <p:nvGrpSpPr>
          <p:cNvPr id="2" name="Group 1">
            <a:extLst>
              <a:ext uri="{FF2B5EF4-FFF2-40B4-BE49-F238E27FC236}">
                <a16:creationId xmlns:a16="http://schemas.microsoft.com/office/drawing/2014/main" id="{3C85E7D2-B0A5-D835-5434-DDEA6E0CFCCC}"/>
              </a:ext>
            </a:extLst>
          </p:cNvPr>
          <p:cNvGrpSpPr/>
          <p:nvPr userDrawn="1"/>
        </p:nvGrpSpPr>
        <p:grpSpPr>
          <a:xfrm>
            <a:off x="352315" y="5861594"/>
            <a:ext cx="6884610" cy="815170"/>
            <a:chOff x="5715" y="85250"/>
            <a:chExt cx="6885355" cy="815801"/>
          </a:xfrm>
        </p:grpSpPr>
        <p:sp>
          <p:nvSpPr>
            <p:cNvPr id="3" name="Rectangle 2">
              <a:extLst>
                <a:ext uri="{FF2B5EF4-FFF2-40B4-BE49-F238E27FC236}">
                  <a16:creationId xmlns:a16="http://schemas.microsoft.com/office/drawing/2014/main" id="{B19875F2-6D85-AB5B-D703-DCBAACD2F99A}"/>
                </a:ext>
              </a:extLst>
            </p:cNvPr>
            <p:cNvSpPr/>
            <p:nvPr userDrawn="1"/>
          </p:nvSpPr>
          <p:spPr>
            <a:xfrm>
              <a:off x="5715" y="85250"/>
              <a:ext cx="1255395" cy="276700"/>
            </a:xfrm>
            <a:prstGeom prst="rect">
              <a:avLst/>
            </a:prstGeom>
          </p:spPr>
          <p:txBody>
            <a:bodyPr wrap="square">
              <a:spAutoFit/>
            </a:bodyPr>
            <a:lstStyle/>
            <a:p>
              <a:pPr hangingPunct="0">
                <a:lnSpc>
                  <a:spcPts val="720"/>
                </a:lnSpc>
              </a:pPr>
              <a:r>
                <a:rPr lang="en-US" sz="800" b="1" kern="1200">
                  <a:solidFill>
                    <a:srgbClr val="000000"/>
                  </a:solidFill>
                  <a:effectLst/>
                  <a:latin typeface="Calibri" panose="020F0502020204030204" pitchFamily="34" charset="0"/>
                  <a:ea typeface="Open Sans" panose="020B0606030504020204" pitchFamily="34" charset="0"/>
                  <a:cs typeface="Calibri" panose="020F0502020204030204" pitchFamily="34" charset="0"/>
                </a:rPr>
                <a:t>This resource is licensed under CC BY 4.0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Picture 3" descr="A grey and black sign with a person in a circle&#10;&#10;Description automatically generated">
              <a:extLst>
                <a:ext uri="{FF2B5EF4-FFF2-40B4-BE49-F238E27FC236}">
                  <a16:creationId xmlns:a16="http://schemas.microsoft.com/office/drawing/2014/main" id="{721C6857-63F6-BDDB-45CC-03745D68111D}"/>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5250" y="361950"/>
              <a:ext cx="1076325" cy="374650"/>
            </a:xfrm>
            <a:prstGeom prst="rect">
              <a:avLst/>
            </a:prstGeom>
          </p:spPr>
        </p:pic>
        <p:pic>
          <p:nvPicPr>
            <p:cNvPr id="5" name="Picture 4" descr="Co-funded by the European Union logo in png for web usage">
              <a:extLst>
                <a:ext uri="{FF2B5EF4-FFF2-40B4-BE49-F238E27FC236}">
                  <a16:creationId xmlns:a16="http://schemas.microsoft.com/office/drawing/2014/main" id="{DC6943C9-C69F-CF0B-91E0-A9469771A6D8}"/>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a:fillRect/>
            </a:stretch>
          </p:blipFill>
          <p:spPr bwMode="auto">
            <a:xfrm>
              <a:off x="1260584" y="438150"/>
              <a:ext cx="1530985" cy="320040"/>
            </a:xfrm>
            <a:prstGeom prst="rect">
              <a:avLst/>
            </a:prstGeom>
            <a:noFill/>
            <a:ln>
              <a:noFill/>
            </a:ln>
          </p:spPr>
        </p:pic>
        <p:sp>
          <p:nvSpPr>
            <p:cNvPr id="6" name="Rectangle 5">
              <a:extLst>
                <a:ext uri="{FF2B5EF4-FFF2-40B4-BE49-F238E27FC236}">
                  <a16:creationId xmlns:a16="http://schemas.microsoft.com/office/drawing/2014/main" id="{49440852-38CC-B526-35C6-F1DA8467135D}"/>
                </a:ext>
              </a:extLst>
            </p:cNvPr>
            <p:cNvSpPr/>
            <p:nvPr userDrawn="1"/>
          </p:nvSpPr>
          <p:spPr>
            <a:xfrm>
              <a:off x="2760854" y="397960"/>
              <a:ext cx="4130216" cy="503091"/>
            </a:xfrm>
            <a:prstGeom prst="rect">
              <a:avLst/>
            </a:prstGeom>
          </p:spPr>
          <p:txBody>
            <a:bodyPr wrap="square">
              <a:spAutoFit/>
            </a:bodyPr>
            <a:lstStyle/>
            <a:p>
              <a:pPr algn="just" hangingPunct="0">
                <a:lnSpc>
                  <a:spcPts val="760"/>
                </a:lnSpc>
              </a:pPr>
              <a:r>
                <a:rPr lang="de-DE" sz="750" kern="1200" dirty="0">
                  <a:solidFill>
                    <a:srgbClr val="0C4659"/>
                  </a:solidFill>
                  <a:effectLst/>
                  <a:latin typeface="Calibri" panose="020F0502020204030204" pitchFamily="34" charset="0"/>
                  <a:ea typeface="Open Sans" panose="020B0606030504020204" pitchFamily="34" charset="0"/>
                  <a:cs typeface="Calibri" panose="020F0502020204030204" pitchFamily="34" charset="0"/>
                </a:rPr>
                <a:t>Von der Europäischen Union finanziert. Die geäußerten Ansichten und Meinungen entsprechen jedoch ausschließlich denen des Autors bzw. der Autoren und spiegeln nicht zwingend die der Europäischen Union oder der Europäischen Exekutivagentur für Bildung und Kultur (EACEA) wider. Weder die Europäische Union noch die EACEA können dafür verantwortlich gemacht werden</a:t>
              </a:r>
              <a:endParaRPr lang="en-IE" sz="1100" dirty="0">
                <a:solidFill>
                  <a:srgbClr val="0C4659"/>
                </a:solidFill>
                <a:effectLst/>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334277777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0_Text 0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4174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3210567" y="-2166313"/>
            <a:ext cx="5798424" cy="11578483"/>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10595237" cy="3849918"/>
          </a:xfrm>
          <a:prstGeom prst="rect">
            <a:avLst/>
          </a:prstGeom>
        </p:spPr>
        <p:txBody>
          <a:bodyPr/>
          <a:lstStyle>
            <a:lvl1pPr algn="l">
              <a:buNone/>
              <a:defRPr sz="2400" b="0" i="0" spc="0">
                <a:solidFill>
                  <a:srgbClr val="083F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sz="3600" b="1" i="0">
                <a:solidFill>
                  <a:srgbClr val="DF4625"/>
                </a:solidFill>
                <a:latin typeface="+mn-lt"/>
              </a:defRPr>
            </a:lvl1pPr>
          </a:lstStyle>
          <a:p>
            <a:pPr lvl="0"/>
            <a:r>
              <a:rPr lang="en-US" dirty="0"/>
              <a:t>Heading</a:t>
            </a:r>
          </a:p>
        </p:txBody>
      </p:sp>
    </p:spTree>
    <p:extLst>
      <p:ext uri="{BB962C8B-B14F-4D97-AF65-F5344CB8AC3E}">
        <p14:creationId xmlns:p14="http://schemas.microsoft.com/office/powerpoint/2010/main" val="21189503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over Slide  Part 2">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6798DF14-8798-4EAD-82C9-65D466F7926D}"/>
              </a:ext>
            </a:extLst>
          </p:cNvPr>
          <p:cNvSpPr/>
          <p:nvPr userDrawn="1"/>
        </p:nvSpPr>
        <p:spPr>
          <a:xfrm rot="10800000">
            <a:off x="676909" y="405325"/>
            <a:ext cx="2200054" cy="3855329"/>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A555A1"/>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 name="Freeform 3">
            <a:extLst>
              <a:ext uri="{FF2B5EF4-FFF2-40B4-BE49-F238E27FC236}">
                <a16:creationId xmlns:a16="http://schemas.microsoft.com/office/drawing/2014/main" id="{B4AB1622-319C-636B-4A3C-2877C5B6EDA4}"/>
              </a:ext>
            </a:extLst>
          </p:cNvPr>
          <p:cNvSpPr/>
          <p:nvPr userDrawn="1"/>
        </p:nvSpPr>
        <p:spPr>
          <a:xfrm rot="10800000">
            <a:off x="3130534" y="4038806"/>
            <a:ext cx="2205305" cy="281919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993F59"/>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 name="Freeform 4">
            <a:extLst>
              <a:ext uri="{FF2B5EF4-FFF2-40B4-BE49-F238E27FC236}">
                <a16:creationId xmlns:a16="http://schemas.microsoft.com/office/drawing/2014/main" id="{2B83611F-8510-786D-DD6F-770FA0EE6972}"/>
              </a:ext>
            </a:extLst>
          </p:cNvPr>
          <p:cNvSpPr/>
          <p:nvPr userDrawn="1"/>
        </p:nvSpPr>
        <p:spPr>
          <a:xfrm rot="10800000">
            <a:off x="5562616" y="183475"/>
            <a:ext cx="2204214" cy="3855331"/>
          </a:xfrm>
          <a:custGeom>
            <a:avLst/>
            <a:gdLst>
              <a:gd name="connsiteX0" fmla="*/ 0 w 1511252"/>
              <a:gd name="connsiteY0" fmla="*/ 1887839 h 2643290"/>
              <a:gd name="connsiteX1" fmla="*/ 755626 w 1511252"/>
              <a:gd name="connsiteY1" fmla="*/ 2643290 h 2643290"/>
              <a:gd name="connsiteX2" fmla="*/ 1511252 w 1511252"/>
              <a:gd name="connsiteY2" fmla="*/ 1887839 h 2643290"/>
              <a:gd name="connsiteX3" fmla="*/ 1509675 w 1511252"/>
              <a:gd name="connsiteY3" fmla="*/ 1845256 h 2643290"/>
              <a:gd name="connsiteX4" fmla="*/ 1511252 w 1511252"/>
              <a:gd name="connsiteY4" fmla="*/ 1845256 h 2643290"/>
              <a:gd name="connsiteX5" fmla="*/ 1511252 w 1511252"/>
              <a:gd name="connsiteY5" fmla="*/ 0 h 2643290"/>
              <a:gd name="connsiteX6" fmla="*/ 0 w 1511252"/>
              <a:gd name="connsiteY6" fmla="*/ 0 h 2643290"/>
              <a:gd name="connsiteX7" fmla="*/ 0 w 1511252"/>
              <a:gd name="connsiteY7" fmla="*/ 1845256 h 2643290"/>
              <a:gd name="connsiteX8" fmla="*/ 1578 w 1511252"/>
              <a:gd name="connsiteY8" fmla="*/ 1845256 h 2643290"/>
              <a:gd name="connsiteX9" fmla="*/ 0 w 1511252"/>
              <a:gd name="connsiteY9" fmla="*/ 1887839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EE4F27"/>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 name="Freeform 5">
            <a:extLst>
              <a:ext uri="{FF2B5EF4-FFF2-40B4-BE49-F238E27FC236}">
                <a16:creationId xmlns:a16="http://schemas.microsoft.com/office/drawing/2014/main" id="{30DF1229-7E9D-6790-1163-5674CDF7B429}"/>
              </a:ext>
            </a:extLst>
          </p:cNvPr>
          <p:cNvSpPr/>
          <p:nvPr userDrawn="1"/>
        </p:nvSpPr>
        <p:spPr>
          <a:xfrm rot="10800000">
            <a:off x="8034688" y="3952509"/>
            <a:ext cx="2205305" cy="2882175"/>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0C4659">
              <a:alpha val="79000"/>
            </a:srgbClr>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 name="Picture Placeholder 86">
            <a:extLst>
              <a:ext uri="{FF2B5EF4-FFF2-40B4-BE49-F238E27FC236}">
                <a16:creationId xmlns:a16="http://schemas.microsoft.com/office/drawing/2014/main" id="{81B4FA46-87A2-4A7E-132F-2EFD083DF54B}"/>
              </a:ext>
            </a:extLst>
          </p:cNvPr>
          <p:cNvSpPr>
            <a:spLocks noGrp="1"/>
          </p:cNvSpPr>
          <p:nvPr>
            <p:ph type="pic" sz="quarter" idx="12"/>
          </p:nvPr>
        </p:nvSpPr>
        <p:spPr>
          <a:xfrm>
            <a:off x="5562616" y="3101832"/>
            <a:ext cx="2204214" cy="3732852"/>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10" name="Picture Placeholder 100">
            <a:extLst>
              <a:ext uri="{FF2B5EF4-FFF2-40B4-BE49-F238E27FC236}">
                <a16:creationId xmlns:a16="http://schemas.microsoft.com/office/drawing/2014/main" id="{BA580DA0-5B9F-7F19-03CF-FD408A6C58DE}"/>
              </a:ext>
            </a:extLst>
          </p:cNvPr>
          <p:cNvSpPr>
            <a:spLocks noGrp="1"/>
          </p:cNvSpPr>
          <p:nvPr>
            <p:ph type="pic" sz="quarter" idx="10"/>
          </p:nvPr>
        </p:nvSpPr>
        <p:spPr>
          <a:xfrm>
            <a:off x="676908" y="3002671"/>
            <a:ext cx="2200054" cy="3855329"/>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4" name="Text Placeholder 32">
            <a:extLst>
              <a:ext uri="{FF2B5EF4-FFF2-40B4-BE49-F238E27FC236}">
                <a16:creationId xmlns:a16="http://schemas.microsoft.com/office/drawing/2014/main" id="{9057F582-2414-A5E9-7FEC-91D48D0B999C}"/>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0C4659"/>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CONTENTS</a:t>
            </a:r>
            <a:endParaRPr lang="en-US"/>
          </a:p>
        </p:txBody>
      </p:sp>
      <p:cxnSp>
        <p:nvCxnSpPr>
          <p:cNvPr id="35" name="Straight Connector 34">
            <a:extLst>
              <a:ext uri="{FF2B5EF4-FFF2-40B4-BE49-F238E27FC236}">
                <a16:creationId xmlns:a16="http://schemas.microsoft.com/office/drawing/2014/main" id="{8CAF1654-D560-5382-7FBA-534F4502B1C1}"/>
              </a:ext>
            </a:extLst>
          </p:cNvPr>
          <p:cNvCxnSpPr>
            <a:cxnSpLocks/>
          </p:cNvCxnSpPr>
          <p:nvPr userDrawn="1"/>
        </p:nvCxnSpPr>
        <p:spPr>
          <a:xfrm>
            <a:off x="744820" y="1704342"/>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6" name="Text Placeholder 32">
            <a:extLst>
              <a:ext uri="{FF2B5EF4-FFF2-40B4-BE49-F238E27FC236}">
                <a16:creationId xmlns:a16="http://schemas.microsoft.com/office/drawing/2014/main" id="{58E48B56-3E92-D518-4049-7617E255E319}"/>
              </a:ext>
            </a:extLst>
          </p:cNvPr>
          <p:cNvSpPr>
            <a:spLocks noGrp="1"/>
          </p:cNvSpPr>
          <p:nvPr>
            <p:ph type="body" sz="quarter" idx="18" hasCustomPrompt="1"/>
          </p:nvPr>
        </p:nvSpPr>
        <p:spPr>
          <a:xfrm>
            <a:off x="758260" y="1755557"/>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37" name="Text Placeholder 32">
            <a:extLst>
              <a:ext uri="{FF2B5EF4-FFF2-40B4-BE49-F238E27FC236}">
                <a16:creationId xmlns:a16="http://schemas.microsoft.com/office/drawing/2014/main" id="{753D3C8F-3CFC-FEE7-2E96-E00936182225}"/>
              </a:ext>
            </a:extLst>
          </p:cNvPr>
          <p:cNvSpPr>
            <a:spLocks noGrp="1"/>
          </p:cNvSpPr>
          <p:nvPr>
            <p:ph type="body" sz="quarter" idx="19" hasCustomPrompt="1"/>
          </p:nvPr>
        </p:nvSpPr>
        <p:spPr>
          <a:xfrm>
            <a:off x="764611" y="1231430"/>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05</a:t>
            </a:r>
            <a:endParaRPr lang="en-US"/>
          </a:p>
        </p:txBody>
      </p:sp>
      <p:sp>
        <p:nvSpPr>
          <p:cNvPr id="38" name="Text Placeholder 32">
            <a:extLst>
              <a:ext uri="{FF2B5EF4-FFF2-40B4-BE49-F238E27FC236}">
                <a16:creationId xmlns:a16="http://schemas.microsoft.com/office/drawing/2014/main" id="{2E07AE96-A12E-B6B6-F460-3F6E6D8F9813}"/>
              </a:ext>
            </a:extLst>
          </p:cNvPr>
          <p:cNvSpPr>
            <a:spLocks noGrp="1"/>
          </p:cNvSpPr>
          <p:nvPr>
            <p:ph type="body" sz="quarter" idx="20" hasCustomPrompt="1"/>
          </p:nvPr>
        </p:nvSpPr>
        <p:spPr>
          <a:xfrm>
            <a:off x="1640551" y="1440645"/>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39" name="Straight Connector 38">
            <a:extLst>
              <a:ext uri="{FF2B5EF4-FFF2-40B4-BE49-F238E27FC236}">
                <a16:creationId xmlns:a16="http://schemas.microsoft.com/office/drawing/2014/main" id="{A770E3D6-B028-A856-6CD1-164FBF8A2DAC}"/>
              </a:ext>
            </a:extLst>
          </p:cNvPr>
          <p:cNvCxnSpPr>
            <a:cxnSpLocks/>
          </p:cNvCxnSpPr>
          <p:nvPr userDrawn="1"/>
        </p:nvCxnSpPr>
        <p:spPr>
          <a:xfrm>
            <a:off x="3221452" y="4917043"/>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0" name="Text Placeholder 32">
            <a:extLst>
              <a:ext uri="{FF2B5EF4-FFF2-40B4-BE49-F238E27FC236}">
                <a16:creationId xmlns:a16="http://schemas.microsoft.com/office/drawing/2014/main" id="{98999F88-E386-1D8A-C195-AF0FE5A3E97D}"/>
              </a:ext>
            </a:extLst>
          </p:cNvPr>
          <p:cNvSpPr>
            <a:spLocks noGrp="1"/>
          </p:cNvSpPr>
          <p:nvPr>
            <p:ph type="body" sz="quarter" idx="43" hasCustomPrompt="1"/>
          </p:nvPr>
        </p:nvSpPr>
        <p:spPr>
          <a:xfrm>
            <a:off x="3234892" y="4968258"/>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41" name="Text Placeholder 32">
            <a:extLst>
              <a:ext uri="{FF2B5EF4-FFF2-40B4-BE49-F238E27FC236}">
                <a16:creationId xmlns:a16="http://schemas.microsoft.com/office/drawing/2014/main" id="{DF320F54-E019-D197-E66D-6D936EB2F81F}"/>
              </a:ext>
            </a:extLst>
          </p:cNvPr>
          <p:cNvSpPr>
            <a:spLocks noGrp="1"/>
          </p:cNvSpPr>
          <p:nvPr>
            <p:ph type="body" sz="quarter" idx="44" hasCustomPrompt="1"/>
          </p:nvPr>
        </p:nvSpPr>
        <p:spPr>
          <a:xfrm>
            <a:off x="3241243" y="4444131"/>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06</a:t>
            </a:r>
            <a:endParaRPr lang="en-US"/>
          </a:p>
        </p:txBody>
      </p:sp>
      <p:sp>
        <p:nvSpPr>
          <p:cNvPr id="42" name="Text Placeholder 32">
            <a:extLst>
              <a:ext uri="{FF2B5EF4-FFF2-40B4-BE49-F238E27FC236}">
                <a16:creationId xmlns:a16="http://schemas.microsoft.com/office/drawing/2014/main" id="{5C243B4D-E4D3-B144-C49D-328ECC14A8BE}"/>
              </a:ext>
            </a:extLst>
          </p:cNvPr>
          <p:cNvSpPr>
            <a:spLocks noGrp="1"/>
          </p:cNvSpPr>
          <p:nvPr>
            <p:ph type="body" sz="quarter" idx="45" hasCustomPrompt="1"/>
          </p:nvPr>
        </p:nvSpPr>
        <p:spPr>
          <a:xfrm>
            <a:off x="4117183" y="4653346"/>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43" name="Straight Connector 42">
            <a:extLst>
              <a:ext uri="{FF2B5EF4-FFF2-40B4-BE49-F238E27FC236}">
                <a16:creationId xmlns:a16="http://schemas.microsoft.com/office/drawing/2014/main" id="{9489381F-FC11-3911-049D-FBD5DC2721B9}"/>
              </a:ext>
            </a:extLst>
          </p:cNvPr>
          <p:cNvCxnSpPr>
            <a:cxnSpLocks/>
          </p:cNvCxnSpPr>
          <p:nvPr userDrawn="1"/>
        </p:nvCxnSpPr>
        <p:spPr>
          <a:xfrm>
            <a:off x="5617957" y="1724311"/>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4" name="Text Placeholder 32">
            <a:extLst>
              <a:ext uri="{FF2B5EF4-FFF2-40B4-BE49-F238E27FC236}">
                <a16:creationId xmlns:a16="http://schemas.microsoft.com/office/drawing/2014/main" id="{28C53705-5CC7-6310-483E-731F5E577075}"/>
              </a:ext>
            </a:extLst>
          </p:cNvPr>
          <p:cNvSpPr>
            <a:spLocks noGrp="1"/>
          </p:cNvSpPr>
          <p:nvPr>
            <p:ph type="body" sz="quarter" idx="46" hasCustomPrompt="1"/>
          </p:nvPr>
        </p:nvSpPr>
        <p:spPr>
          <a:xfrm>
            <a:off x="5631397" y="1775526"/>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45" name="Text Placeholder 32">
            <a:extLst>
              <a:ext uri="{FF2B5EF4-FFF2-40B4-BE49-F238E27FC236}">
                <a16:creationId xmlns:a16="http://schemas.microsoft.com/office/drawing/2014/main" id="{198C973D-3F91-37C7-264C-BDA10294B538}"/>
              </a:ext>
            </a:extLst>
          </p:cNvPr>
          <p:cNvSpPr>
            <a:spLocks noGrp="1"/>
          </p:cNvSpPr>
          <p:nvPr>
            <p:ph type="body" sz="quarter" idx="47" hasCustomPrompt="1"/>
          </p:nvPr>
        </p:nvSpPr>
        <p:spPr>
          <a:xfrm>
            <a:off x="5637748" y="1251399"/>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07</a:t>
            </a:r>
            <a:endParaRPr lang="en-US"/>
          </a:p>
        </p:txBody>
      </p:sp>
      <p:sp>
        <p:nvSpPr>
          <p:cNvPr id="46" name="Text Placeholder 32">
            <a:extLst>
              <a:ext uri="{FF2B5EF4-FFF2-40B4-BE49-F238E27FC236}">
                <a16:creationId xmlns:a16="http://schemas.microsoft.com/office/drawing/2014/main" id="{9E5CA4D0-8BAF-7D02-E283-F8461C533ADB}"/>
              </a:ext>
            </a:extLst>
          </p:cNvPr>
          <p:cNvSpPr>
            <a:spLocks noGrp="1"/>
          </p:cNvSpPr>
          <p:nvPr>
            <p:ph type="body" sz="quarter" idx="48" hasCustomPrompt="1"/>
          </p:nvPr>
        </p:nvSpPr>
        <p:spPr>
          <a:xfrm>
            <a:off x="6513688" y="1460614"/>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47" name="Straight Connector 46">
            <a:extLst>
              <a:ext uri="{FF2B5EF4-FFF2-40B4-BE49-F238E27FC236}">
                <a16:creationId xmlns:a16="http://schemas.microsoft.com/office/drawing/2014/main" id="{A70D8766-71C9-014B-7C80-5E8E8502DF41}"/>
              </a:ext>
            </a:extLst>
          </p:cNvPr>
          <p:cNvCxnSpPr>
            <a:cxnSpLocks/>
          </p:cNvCxnSpPr>
          <p:nvPr userDrawn="1"/>
        </p:nvCxnSpPr>
        <p:spPr>
          <a:xfrm>
            <a:off x="8116779" y="4793819"/>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8" name="Text Placeholder 32">
            <a:extLst>
              <a:ext uri="{FF2B5EF4-FFF2-40B4-BE49-F238E27FC236}">
                <a16:creationId xmlns:a16="http://schemas.microsoft.com/office/drawing/2014/main" id="{0A9AF39E-0B25-826F-5AB1-F25C9A3C3952}"/>
              </a:ext>
            </a:extLst>
          </p:cNvPr>
          <p:cNvSpPr>
            <a:spLocks noGrp="1"/>
          </p:cNvSpPr>
          <p:nvPr>
            <p:ph type="body" sz="quarter" idx="49" hasCustomPrompt="1"/>
          </p:nvPr>
        </p:nvSpPr>
        <p:spPr>
          <a:xfrm>
            <a:off x="8130219" y="4845034"/>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49" name="Text Placeholder 32">
            <a:extLst>
              <a:ext uri="{FF2B5EF4-FFF2-40B4-BE49-F238E27FC236}">
                <a16:creationId xmlns:a16="http://schemas.microsoft.com/office/drawing/2014/main" id="{4E3C2B43-C743-99AA-A20D-FC79E6DF5C99}"/>
              </a:ext>
            </a:extLst>
          </p:cNvPr>
          <p:cNvSpPr>
            <a:spLocks noGrp="1"/>
          </p:cNvSpPr>
          <p:nvPr>
            <p:ph type="body" sz="quarter" idx="50" hasCustomPrompt="1"/>
          </p:nvPr>
        </p:nvSpPr>
        <p:spPr>
          <a:xfrm>
            <a:off x="8136570" y="4320907"/>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08</a:t>
            </a:r>
            <a:endParaRPr lang="en-US"/>
          </a:p>
        </p:txBody>
      </p:sp>
      <p:sp>
        <p:nvSpPr>
          <p:cNvPr id="50" name="Text Placeholder 32">
            <a:extLst>
              <a:ext uri="{FF2B5EF4-FFF2-40B4-BE49-F238E27FC236}">
                <a16:creationId xmlns:a16="http://schemas.microsoft.com/office/drawing/2014/main" id="{5F8EDE65-8233-63E4-06CE-416D853C8A42}"/>
              </a:ext>
            </a:extLst>
          </p:cNvPr>
          <p:cNvSpPr>
            <a:spLocks noGrp="1"/>
          </p:cNvSpPr>
          <p:nvPr>
            <p:ph type="body" sz="quarter" idx="51" hasCustomPrompt="1"/>
          </p:nvPr>
        </p:nvSpPr>
        <p:spPr>
          <a:xfrm>
            <a:off x="9012510" y="4530122"/>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sp>
        <p:nvSpPr>
          <p:cNvPr id="52" name="Picture Placeholder 51">
            <a:extLst>
              <a:ext uri="{FF2B5EF4-FFF2-40B4-BE49-F238E27FC236}">
                <a16:creationId xmlns:a16="http://schemas.microsoft.com/office/drawing/2014/main" id="{10FA84DF-166C-0D0F-8576-C0CCFE83B26F}"/>
              </a:ext>
            </a:extLst>
          </p:cNvPr>
          <p:cNvSpPr>
            <a:spLocks noGrp="1"/>
          </p:cNvSpPr>
          <p:nvPr>
            <p:ph type="pic" sz="quarter" idx="52"/>
          </p:nvPr>
        </p:nvSpPr>
        <p:spPr>
          <a:xfrm>
            <a:off x="3130533" y="939180"/>
            <a:ext cx="2204215" cy="3127986"/>
          </a:xfrm>
          <a:custGeom>
            <a:avLst/>
            <a:gdLst>
              <a:gd name="connsiteX0" fmla="*/ 1102107 w 2204215"/>
              <a:gd name="connsiteY0" fmla="*/ 0 h 3127986"/>
              <a:gd name="connsiteX1" fmla="*/ 2204215 w 2204215"/>
              <a:gd name="connsiteY1" fmla="*/ 1101850 h 3127986"/>
              <a:gd name="connsiteX2" fmla="*/ 2201913 w 2204215"/>
              <a:gd name="connsiteY2" fmla="*/ 1163960 h 3127986"/>
              <a:gd name="connsiteX3" fmla="*/ 2204215 w 2204215"/>
              <a:gd name="connsiteY3" fmla="*/ 1163960 h 3127986"/>
              <a:gd name="connsiteX4" fmla="*/ 2204215 w 2204215"/>
              <a:gd name="connsiteY4" fmla="*/ 3127986 h 3127986"/>
              <a:gd name="connsiteX5" fmla="*/ 0 w 2204215"/>
              <a:gd name="connsiteY5" fmla="*/ 3127986 h 3127986"/>
              <a:gd name="connsiteX6" fmla="*/ 0 w 2204215"/>
              <a:gd name="connsiteY6" fmla="*/ 1163960 h 3127986"/>
              <a:gd name="connsiteX7" fmla="*/ 2301 w 2204215"/>
              <a:gd name="connsiteY7" fmla="*/ 1163960 h 3127986"/>
              <a:gd name="connsiteX8" fmla="*/ 0 w 2204215"/>
              <a:gd name="connsiteY8" fmla="*/ 1101850 h 3127986"/>
              <a:gd name="connsiteX9" fmla="*/ 1102107 w 2204215"/>
              <a:gd name="connsiteY9" fmla="*/ 0 h 3127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4215" h="3127986">
                <a:moveTo>
                  <a:pt x="1102107" y="0"/>
                </a:moveTo>
                <a:cubicBezTo>
                  <a:pt x="1711832" y="0"/>
                  <a:pt x="2204215" y="494569"/>
                  <a:pt x="2204215" y="1101850"/>
                </a:cubicBezTo>
                <a:cubicBezTo>
                  <a:pt x="2204215" y="1124854"/>
                  <a:pt x="2201913" y="1145558"/>
                  <a:pt x="2201913" y="1163960"/>
                </a:cubicBezTo>
                <a:lnTo>
                  <a:pt x="2204215" y="1163960"/>
                </a:lnTo>
                <a:lnTo>
                  <a:pt x="2204215" y="3127986"/>
                </a:lnTo>
                <a:lnTo>
                  <a:pt x="0" y="3127986"/>
                </a:lnTo>
                <a:lnTo>
                  <a:pt x="0" y="1163960"/>
                </a:lnTo>
                <a:lnTo>
                  <a:pt x="2301" y="1163960"/>
                </a:lnTo>
                <a:cubicBezTo>
                  <a:pt x="0" y="1143256"/>
                  <a:pt x="0" y="1122554"/>
                  <a:pt x="0" y="1101850"/>
                </a:cubicBezTo>
                <a:cubicBezTo>
                  <a:pt x="0" y="492267"/>
                  <a:pt x="494682" y="0"/>
                  <a:pt x="1102107" y="0"/>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54" name="Picture Placeholder 53">
            <a:extLst>
              <a:ext uri="{FF2B5EF4-FFF2-40B4-BE49-F238E27FC236}">
                <a16:creationId xmlns:a16="http://schemas.microsoft.com/office/drawing/2014/main" id="{09CBF7E8-CB9F-C860-BCA2-B257F00261CE}"/>
              </a:ext>
            </a:extLst>
          </p:cNvPr>
          <p:cNvSpPr>
            <a:spLocks noGrp="1"/>
          </p:cNvSpPr>
          <p:nvPr>
            <p:ph type="pic" sz="quarter" idx="53"/>
          </p:nvPr>
        </p:nvSpPr>
        <p:spPr>
          <a:xfrm>
            <a:off x="8034688" y="756924"/>
            <a:ext cx="2204215" cy="3195585"/>
          </a:xfrm>
          <a:custGeom>
            <a:avLst/>
            <a:gdLst>
              <a:gd name="connsiteX0" fmla="*/ 1102107 w 2204215"/>
              <a:gd name="connsiteY0" fmla="*/ 0 h 3195585"/>
              <a:gd name="connsiteX1" fmla="*/ 2204215 w 2204215"/>
              <a:gd name="connsiteY1" fmla="*/ 1101850 h 3195585"/>
              <a:gd name="connsiteX2" fmla="*/ 2201913 w 2204215"/>
              <a:gd name="connsiteY2" fmla="*/ 1163960 h 3195585"/>
              <a:gd name="connsiteX3" fmla="*/ 2204215 w 2204215"/>
              <a:gd name="connsiteY3" fmla="*/ 1163960 h 3195585"/>
              <a:gd name="connsiteX4" fmla="*/ 2204215 w 2204215"/>
              <a:gd name="connsiteY4" fmla="*/ 3195585 h 3195585"/>
              <a:gd name="connsiteX5" fmla="*/ 0 w 2204215"/>
              <a:gd name="connsiteY5" fmla="*/ 3195585 h 3195585"/>
              <a:gd name="connsiteX6" fmla="*/ 0 w 2204215"/>
              <a:gd name="connsiteY6" fmla="*/ 1163960 h 3195585"/>
              <a:gd name="connsiteX7" fmla="*/ 2302 w 2204215"/>
              <a:gd name="connsiteY7" fmla="*/ 1163960 h 3195585"/>
              <a:gd name="connsiteX8" fmla="*/ 0 w 2204215"/>
              <a:gd name="connsiteY8" fmla="*/ 1101850 h 3195585"/>
              <a:gd name="connsiteX9" fmla="*/ 1102107 w 2204215"/>
              <a:gd name="connsiteY9" fmla="*/ 0 h 319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4215" h="3195585">
                <a:moveTo>
                  <a:pt x="1102107" y="0"/>
                </a:moveTo>
                <a:cubicBezTo>
                  <a:pt x="1711832" y="0"/>
                  <a:pt x="2204215" y="494569"/>
                  <a:pt x="2204215" y="1101850"/>
                </a:cubicBezTo>
                <a:cubicBezTo>
                  <a:pt x="2204215" y="1124854"/>
                  <a:pt x="2201913" y="1145558"/>
                  <a:pt x="2201913" y="1163960"/>
                </a:cubicBezTo>
                <a:lnTo>
                  <a:pt x="2204215" y="1163960"/>
                </a:lnTo>
                <a:lnTo>
                  <a:pt x="2204215" y="3195585"/>
                </a:lnTo>
                <a:lnTo>
                  <a:pt x="0" y="3195585"/>
                </a:lnTo>
                <a:lnTo>
                  <a:pt x="0" y="1163960"/>
                </a:lnTo>
                <a:lnTo>
                  <a:pt x="2302" y="1163960"/>
                </a:lnTo>
                <a:cubicBezTo>
                  <a:pt x="0" y="1143256"/>
                  <a:pt x="0" y="1122554"/>
                  <a:pt x="0" y="1101850"/>
                </a:cubicBezTo>
                <a:cubicBezTo>
                  <a:pt x="0" y="492267"/>
                  <a:pt x="494682" y="0"/>
                  <a:pt x="1102107" y="0"/>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Tree>
    <p:extLst>
      <p:ext uri="{BB962C8B-B14F-4D97-AF65-F5344CB8AC3E}">
        <p14:creationId xmlns:p14="http://schemas.microsoft.com/office/powerpoint/2010/main" val="24095207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477385" y="748833"/>
            <a:ext cx="6185499" cy="544193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0C4659"/>
          </a:solidFill>
          <a:ln w="3598" cap="flat">
            <a:noFill/>
            <a:prstDash val="solid"/>
            <a:miter/>
          </a:ln>
        </p:spPr>
        <p:txBody>
          <a:bodyPr rtlCol="0" anchor="ctr"/>
          <a:lstStyle/>
          <a:p>
            <a:endParaRPr lang="en-US" b="0" i="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8" y="1337990"/>
            <a:ext cx="4608000" cy="689519"/>
          </a:xfrm>
          <a:prstGeom prst="rect">
            <a:avLst/>
          </a:prstGeom>
        </p:spPr>
        <p:txBody>
          <a:bodyPr anchor="ctr">
            <a:noAutofit/>
          </a:bodyPr>
          <a:lstStyle>
            <a:lvl1pPr marL="0" indent="0" algn="l">
              <a:buNone/>
              <a:defRPr sz="2200" baseline="0">
                <a:solidFill>
                  <a:srgbClr val="0C46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84585" y="2252978"/>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719881" y="2252978"/>
            <a:ext cx="4608000" cy="689519"/>
          </a:xfrm>
          <a:prstGeom prst="rect">
            <a:avLst/>
          </a:prstGeom>
        </p:spPr>
        <p:txBody>
          <a:bodyPr anchor="ctr">
            <a:noAutofit/>
          </a:bodyPr>
          <a:lstStyle>
            <a:lvl1pPr marL="0" indent="0" algn="l">
              <a:buNone/>
              <a:defRPr sz="2200" baseline="0">
                <a:solidFill>
                  <a:srgbClr val="0C46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91164" y="3167965"/>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726460" y="3167965"/>
            <a:ext cx="4608000" cy="689519"/>
          </a:xfrm>
          <a:prstGeom prst="rect">
            <a:avLst/>
          </a:prstGeom>
        </p:spPr>
        <p:txBody>
          <a:bodyPr anchor="ctr">
            <a:noAutofit/>
          </a:bodyPr>
          <a:lstStyle>
            <a:lvl1pPr marL="0" indent="0" algn="l">
              <a:buNone/>
              <a:defRPr sz="2200" baseline="0">
                <a:solidFill>
                  <a:srgbClr val="0C46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912867" y="4082953"/>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748163" y="4082953"/>
            <a:ext cx="4608000" cy="689519"/>
          </a:xfrm>
          <a:prstGeom prst="rect">
            <a:avLst/>
          </a:prstGeom>
        </p:spPr>
        <p:txBody>
          <a:bodyPr anchor="ctr">
            <a:noAutofit/>
          </a:bodyPr>
          <a:lstStyle>
            <a:lvl1pPr marL="0" indent="0" algn="l">
              <a:buNone/>
              <a:defRPr sz="2200" baseline="0">
                <a:solidFill>
                  <a:srgbClr val="0C46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91164" y="4997940"/>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726460" y="4997940"/>
            <a:ext cx="4608000" cy="689519"/>
          </a:xfrm>
          <a:prstGeom prst="rect">
            <a:avLst/>
          </a:prstGeom>
        </p:spPr>
        <p:txBody>
          <a:bodyPr anchor="ctr">
            <a:noAutofit/>
          </a:bodyPr>
          <a:lstStyle>
            <a:lvl1pPr marL="0" indent="0" algn="l">
              <a:buNone/>
              <a:defRPr sz="2200" baseline="0">
                <a:solidFill>
                  <a:srgbClr val="0C46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a:t>Project Overview</a:t>
            </a:r>
          </a:p>
        </p:txBody>
      </p:sp>
      <p:cxnSp>
        <p:nvCxnSpPr>
          <p:cNvPr id="22" name="Straight Connector 21">
            <a:extLst>
              <a:ext uri="{FF2B5EF4-FFF2-40B4-BE49-F238E27FC236}">
                <a16:creationId xmlns:a16="http://schemas.microsoft.com/office/drawing/2014/main" id="{9DF01F14-643E-584E-8815-2D66531C2F34}"/>
              </a:ext>
            </a:extLst>
          </p:cNvPr>
          <p:cNvCxnSpPr>
            <a:cxnSpLocks/>
          </p:cNvCxnSpPr>
          <p:nvPr userDrawn="1"/>
        </p:nvCxnSpPr>
        <p:spPr>
          <a:xfrm flipH="1">
            <a:off x="5658046" y="4851970"/>
            <a:ext cx="5904000"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E19368A-FBF5-B546-8EFA-9C513A76B4D0}"/>
              </a:ext>
            </a:extLst>
          </p:cNvPr>
          <p:cNvCxnSpPr>
            <a:cxnSpLocks/>
          </p:cNvCxnSpPr>
          <p:nvPr userDrawn="1"/>
        </p:nvCxnSpPr>
        <p:spPr>
          <a:xfrm flipH="1">
            <a:off x="5658046" y="3962672"/>
            <a:ext cx="5904000"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EED4C171-C3A2-E24D-913F-69190F67BB96}"/>
              </a:ext>
            </a:extLst>
          </p:cNvPr>
          <p:cNvCxnSpPr>
            <a:cxnSpLocks/>
          </p:cNvCxnSpPr>
          <p:nvPr userDrawn="1"/>
        </p:nvCxnSpPr>
        <p:spPr>
          <a:xfrm flipH="1">
            <a:off x="5658046" y="3081881"/>
            <a:ext cx="5904000"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E91B2BC-7D76-4B4D-B897-64B7D14505D7}"/>
              </a:ext>
            </a:extLst>
          </p:cNvPr>
          <p:cNvCxnSpPr>
            <a:cxnSpLocks/>
          </p:cNvCxnSpPr>
          <p:nvPr userDrawn="1"/>
        </p:nvCxnSpPr>
        <p:spPr>
          <a:xfrm flipH="1">
            <a:off x="5658046" y="2103078"/>
            <a:ext cx="5904000"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765027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3D984B40-C966-3344-5C21-5B1E55326303}"/>
              </a:ext>
            </a:extLst>
          </p:cNvPr>
          <p:cNvSpPr/>
          <p:nvPr userDrawn="1"/>
        </p:nvSpPr>
        <p:spPr>
          <a:xfrm>
            <a:off x="441705" y="0"/>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3FB5A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a:t>Quote Slide</a:t>
            </a:r>
          </a:p>
        </p:txBody>
      </p:sp>
      <p:sp>
        <p:nvSpPr>
          <p:cNvPr id="10" name="Picture Placeholder 9">
            <a:extLst>
              <a:ext uri="{FF2B5EF4-FFF2-40B4-BE49-F238E27FC236}">
                <a16:creationId xmlns:a16="http://schemas.microsoft.com/office/drawing/2014/main" id="{6EF0EA75-2206-84F7-638F-91950F510E57}"/>
              </a:ext>
            </a:extLst>
          </p:cNvPr>
          <p:cNvSpPr>
            <a:spLocks noGrp="1"/>
          </p:cNvSpPr>
          <p:nvPr>
            <p:ph type="pic" sz="quarter" idx="41"/>
          </p:nvPr>
        </p:nvSpPr>
        <p:spPr>
          <a:xfrm>
            <a:off x="4229099" y="1658170"/>
            <a:ext cx="7122409" cy="5199830"/>
          </a:xfrm>
          <a:custGeom>
            <a:avLst/>
            <a:gdLst>
              <a:gd name="connsiteX0" fmla="*/ 3561205 w 7122409"/>
              <a:gd name="connsiteY0" fmla="*/ 0 h 5199830"/>
              <a:gd name="connsiteX1" fmla="*/ 7122409 w 7122409"/>
              <a:gd name="connsiteY1" fmla="*/ 3560379 h 5199830"/>
              <a:gd name="connsiteX2" fmla="*/ 7114976 w 7122409"/>
              <a:gd name="connsiteY2" fmla="*/ 3761070 h 5199830"/>
              <a:gd name="connsiteX3" fmla="*/ 7122409 w 7122409"/>
              <a:gd name="connsiteY3" fmla="*/ 3761070 h 5199830"/>
              <a:gd name="connsiteX4" fmla="*/ 7122409 w 7122409"/>
              <a:gd name="connsiteY4" fmla="*/ 5199830 h 5199830"/>
              <a:gd name="connsiteX5" fmla="*/ 0 w 7122409"/>
              <a:gd name="connsiteY5" fmla="*/ 5199830 h 5199830"/>
              <a:gd name="connsiteX6" fmla="*/ 0 w 7122409"/>
              <a:gd name="connsiteY6" fmla="*/ 3761070 h 5199830"/>
              <a:gd name="connsiteX7" fmla="*/ 7431 w 7122409"/>
              <a:gd name="connsiteY7" fmla="*/ 3761070 h 5199830"/>
              <a:gd name="connsiteX8" fmla="*/ 0 w 7122409"/>
              <a:gd name="connsiteY8" fmla="*/ 3560380 h 5199830"/>
              <a:gd name="connsiteX9" fmla="*/ 3561205 w 7122409"/>
              <a:gd name="connsiteY9"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22409" h="5199830">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a:p>
        </p:txBody>
      </p:sp>
    </p:spTree>
    <p:extLst>
      <p:ext uri="{BB962C8B-B14F-4D97-AF65-F5344CB8AC3E}">
        <p14:creationId xmlns:p14="http://schemas.microsoft.com/office/powerpoint/2010/main" val="6493237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F7DE7EAA-8DB6-B5CB-0E18-853598172730}"/>
              </a:ext>
            </a:extLst>
          </p:cNvPr>
          <p:cNvSpPr/>
          <p:nvPr userDrawn="1"/>
        </p:nvSpPr>
        <p:spPr>
          <a:xfrm rot="16200000">
            <a:off x="1737711" y="242887"/>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A555A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Freeform 4">
            <a:extLst>
              <a:ext uri="{FF2B5EF4-FFF2-40B4-BE49-F238E27FC236}">
                <a16:creationId xmlns:a16="http://schemas.microsoft.com/office/drawing/2014/main" id="{A4E3ED91-9FEB-03B8-FC7A-646ED60767A5}"/>
              </a:ext>
            </a:extLst>
          </p:cNvPr>
          <p:cNvSpPr/>
          <p:nvPr userDrawn="1"/>
        </p:nvSpPr>
        <p:spPr>
          <a:xfrm rot="16200000">
            <a:off x="208947" y="242887"/>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A555A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a:t>Quote Slide</a:t>
            </a:r>
          </a:p>
        </p:txBody>
      </p:sp>
      <p:sp>
        <p:nvSpPr>
          <p:cNvPr id="6" name="Picture Placeholder 5">
            <a:extLst>
              <a:ext uri="{FF2B5EF4-FFF2-40B4-BE49-F238E27FC236}">
                <a16:creationId xmlns:a16="http://schemas.microsoft.com/office/drawing/2014/main" id="{9D35BDCA-D5C6-E851-BFB4-95034ADE6344}"/>
              </a:ext>
            </a:extLst>
          </p:cNvPr>
          <p:cNvSpPr>
            <a:spLocks noGrp="1"/>
          </p:cNvSpPr>
          <p:nvPr>
            <p:ph type="pic" sz="quarter" idx="19"/>
          </p:nvPr>
        </p:nvSpPr>
        <p:spPr>
          <a:xfrm>
            <a:off x="5631688" y="1678929"/>
            <a:ext cx="6560312" cy="4556399"/>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Tree>
    <p:extLst>
      <p:ext uri="{BB962C8B-B14F-4D97-AF65-F5344CB8AC3E}">
        <p14:creationId xmlns:p14="http://schemas.microsoft.com/office/powerpoint/2010/main" val="8269491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5ABBE625-B4FC-E0F5-9631-227F03A092F2}"/>
              </a:ext>
            </a:extLst>
          </p:cNvPr>
          <p:cNvSpPr/>
          <p:nvPr userDrawn="1"/>
        </p:nvSpPr>
        <p:spPr>
          <a:xfrm rot="16200000">
            <a:off x="8060683" y="-383746"/>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4174BA"/>
          </a:solidFill>
          <a:ln w="15768" cap="flat">
            <a:noFill/>
            <a:prstDash val="solid"/>
            <a:miter/>
          </a:ln>
        </p:spPr>
        <p:txBody>
          <a:bodyPr wrap="square" rtlCol="0" anchor="ctr">
            <a:noAutofit/>
          </a:bodyPr>
          <a:lstStyle/>
          <a:p>
            <a:endParaRPr lang="en-US"/>
          </a:p>
        </p:txBody>
      </p:sp>
      <p:sp>
        <p:nvSpPr>
          <p:cNvPr id="6" name="Picture Placeholder 5">
            <a:extLst>
              <a:ext uri="{FF2B5EF4-FFF2-40B4-BE49-F238E27FC236}">
                <a16:creationId xmlns:a16="http://schemas.microsoft.com/office/drawing/2014/main" id="{2310DE4B-D4E0-C370-67F7-A5A9B82090D4}"/>
              </a:ext>
            </a:extLst>
          </p:cNvPr>
          <p:cNvSpPr>
            <a:spLocks noGrp="1"/>
          </p:cNvSpPr>
          <p:nvPr>
            <p:ph type="pic" sz="quarter" idx="40"/>
          </p:nvPr>
        </p:nvSpPr>
        <p:spPr>
          <a:xfrm>
            <a:off x="-1" y="655053"/>
            <a:ext cx="8902586" cy="5921497"/>
          </a:xfrm>
          <a:custGeom>
            <a:avLst/>
            <a:gdLst>
              <a:gd name="connsiteX0" fmla="*/ 0 w 8902586"/>
              <a:gd name="connsiteY0" fmla="*/ 0 h 5921497"/>
              <a:gd name="connsiteX1" fmla="*/ 3108311 w 8902586"/>
              <a:gd name="connsiteY1" fmla="*/ 0 h 5921497"/>
              <a:gd name="connsiteX2" fmla="*/ 3108311 w 8902586"/>
              <a:gd name="connsiteY2" fmla="*/ 6178 h 5921497"/>
              <a:gd name="connsiteX3" fmla="*/ 3212361 w 8902586"/>
              <a:gd name="connsiteY3" fmla="*/ 772 h 5921497"/>
              <a:gd name="connsiteX4" fmla="*/ 3289432 w 8902586"/>
              <a:gd name="connsiteY4" fmla="*/ 200 h 5921497"/>
              <a:gd name="connsiteX5" fmla="*/ 3289413 w 8902586"/>
              <a:gd name="connsiteY5" fmla="*/ 0 h 5921497"/>
              <a:gd name="connsiteX6" fmla="*/ 3316413 w 8902586"/>
              <a:gd name="connsiteY6" fmla="*/ 0 h 5921497"/>
              <a:gd name="connsiteX7" fmla="*/ 5781600 w 8902586"/>
              <a:gd name="connsiteY7" fmla="*/ 0 h 5921497"/>
              <a:gd name="connsiteX8" fmla="*/ 5781600 w 8902586"/>
              <a:gd name="connsiteY8" fmla="*/ 6178 h 5921497"/>
              <a:gd name="connsiteX9" fmla="*/ 5948452 w 8902586"/>
              <a:gd name="connsiteY9" fmla="*/ 0 h 5921497"/>
              <a:gd name="connsiteX10" fmla="*/ 7360641 w 8902586"/>
              <a:gd name="connsiteY10" fmla="*/ 356780 h 5921497"/>
              <a:gd name="connsiteX11" fmla="*/ 7560038 w 8902586"/>
              <a:gd name="connsiteY11" fmla="*/ 477806 h 5921497"/>
              <a:gd name="connsiteX12" fmla="*/ 7540194 w 8902586"/>
              <a:gd name="connsiteY12" fmla="*/ 504311 h 5921497"/>
              <a:gd name="connsiteX13" fmla="*/ 7257883 w 8902586"/>
              <a:gd name="connsiteY13" fmla="*/ 1427814 h 5921497"/>
              <a:gd name="connsiteX14" fmla="*/ 8739033 w 8902586"/>
              <a:gd name="connsiteY14" fmla="*/ 3069818 h 5921497"/>
              <a:gd name="connsiteX15" fmla="*/ 8902586 w 8902586"/>
              <a:gd name="connsiteY15" fmla="*/ 3078048 h 5921497"/>
              <a:gd name="connsiteX16" fmla="*/ 8893194 w 8902586"/>
              <a:gd name="connsiteY16" fmla="*/ 3263933 h 5921497"/>
              <a:gd name="connsiteX17" fmla="*/ 5948452 w 8902586"/>
              <a:gd name="connsiteY17" fmla="*/ 5921497 h 5921497"/>
              <a:gd name="connsiteX18" fmla="*/ 5781600 w 8902586"/>
              <a:gd name="connsiteY18" fmla="*/ 5915319 h 5921497"/>
              <a:gd name="connsiteX19" fmla="*/ 5781600 w 8902586"/>
              <a:gd name="connsiteY19" fmla="*/ 5921497 h 5921497"/>
              <a:gd name="connsiteX20" fmla="*/ 3316413 w 8902586"/>
              <a:gd name="connsiteY20" fmla="*/ 5921497 h 5921497"/>
              <a:gd name="connsiteX21" fmla="*/ 3303481 w 8902586"/>
              <a:gd name="connsiteY21" fmla="*/ 5921497 h 5921497"/>
              <a:gd name="connsiteX22" fmla="*/ 3303481 w 8902586"/>
              <a:gd name="connsiteY22" fmla="*/ 5921404 h 5921497"/>
              <a:gd name="connsiteX23" fmla="*/ 3209471 w 8902586"/>
              <a:gd name="connsiteY23" fmla="*/ 5920725 h 5921497"/>
              <a:gd name="connsiteX24" fmla="*/ 3108311 w 8902586"/>
              <a:gd name="connsiteY24" fmla="*/ 5915319 h 5921497"/>
              <a:gd name="connsiteX25" fmla="*/ 3108311 w 8902586"/>
              <a:gd name="connsiteY25" fmla="*/ 5921497 h 5921497"/>
              <a:gd name="connsiteX26" fmla="*/ 17545 w 8902586"/>
              <a:gd name="connsiteY26" fmla="*/ 5921497 h 5921497"/>
              <a:gd name="connsiteX27" fmla="*/ 17545 w 8902586"/>
              <a:gd name="connsiteY27" fmla="*/ 541546 h 5921497"/>
              <a:gd name="connsiteX28" fmla="*/ 12540 w 8902586"/>
              <a:gd name="connsiteY28" fmla="*/ 541546 h 5921497"/>
              <a:gd name="connsiteX29" fmla="*/ 17545 w 8902586"/>
              <a:gd name="connsiteY29" fmla="*/ 364695 h 5921497"/>
              <a:gd name="connsiteX30" fmla="*/ 5189 w 8902586"/>
              <a:gd name="connsiteY30" fmla="*/ 44496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902586" h="5921497">
                <a:moveTo>
                  <a:pt x="0" y="0"/>
                </a:moveTo>
                <a:lnTo>
                  <a:pt x="3108311" y="0"/>
                </a:lnTo>
                <a:lnTo>
                  <a:pt x="3108311" y="6178"/>
                </a:lnTo>
                <a:cubicBezTo>
                  <a:pt x="3142993" y="3089"/>
                  <a:pt x="3177677" y="1545"/>
                  <a:pt x="3212361" y="772"/>
                </a:cubicBezTo>
                <a:lnTo>
                  <a:pt x="3289432" y="200"/>
                </a:lnTo>
                <a:lnTo>
                  <a:pt x="3289413" y="0"/>
                </a:lnTo>
                <a:lnTo>
                  <a:pt x="3316413" y="0"/>
                </a:lnTo>
                <a:lnTo>
                  <a:pt x="5781600" y="0"/>
                </a:lnTo>
                <a:lnTo>
                  <a:pt x="5781600" y="6178"/>
                </a:lnTo>
                <a:cubicBezTo>
                  <a:pt x="5837214" y="0"/>
                  <a:pt x="5892835" y="0"/>
                  <a:pt x="5948452" y="0"/>
                </a:cubicBezTo>
                <a:cubicBezTo>
                  <a:pt x="6460206" y="0"/>
                  <a:pt x="6941182" y="129176"/>
                  <a:pt x="7360641" y="356780"/>
                </a:cubicBezTo>
                <a:lnTo>
                  <a:pt x="7560038" y="477806"/>
                </a:lnTo>
                <a:lnTo>
                  <a:pt x="7540194" y="504311"/>
                </a:lnTo>
                <a:cubicBezTo>
                  <a:pt x="7362039" y="767687"/>
                  <a:pt x="7257883" y="1085395"/>
                  <a:pt x="7257883" y="1427814"/>
                </a:cubicBezTo>
                <a:cubicBezTo>
                  <a:pt x="7257883" y="2283865"/>
                  <a:pt x="7905827" y="2985462"/>
                  <a:pt x="8739033" y="3069818"/>
                </a:cubicBezTo>
                <a:lnTo>
                  <a:pt x="8902586" y="3078048"/>
                </a:lnTo>
                <a:lnTo>
                  <a:pt x="8893194" y="3263933"/>
                </a:lnTo>
                <a:cubicBezTo>
                  <a:pt x="8741252" y="4758918"/>
                  <a:pt x="7477917" y="5921497"/>
                  <a:pt x="5948452" y="5921497"/>
                </a:cubicBezTo>
                <a:cubicBezTo>
                  <a:pt x="5892835" y="5921497"/>
                  <a:pt x="5831036" y="5921497"/>
                  <a:pt x="5781600" y="5915319"/>
                </a:cubicBezTo>
                <a:lnTo>
                  <a:pt x="5781600" y="5921497"/>
                </a:lnTo>
                <a:lnTo>
                  <a:pt x="3316413" y="5921497"/>
                </a:lnTo>
                <a:lnTo>
                  <a:pt x="3303481" y="5921497"/>
                </a:lnTo>
                <a:lnTo>
                  <a:pt x="3303481" y="5921404"/>
                </a:lnTo>
                <a:lnTo>
                  <a:pt x="3209471" y="5920725"/>
                </a:lnTo>
                <a:cubicBezTo>
                  <a:pt x="3173824" y="5919953"/>
                  <a:pt x="3139140" y="5918408"/>
                  <a:pt x="3108311" y="5915319"/>
                </a:cubicBezTo>
                <a:lnTo>
                  <a:pt x="3108311" y="5921497"/>
                </a:lnTo>
                <a:lnTo>
                  <a:pt x="17545" y="5921497"/>
                </a:lnTo>
                <a:lnTo>
                  <a:pt x="17545" y="541546"/>
                </a:lnTo>
                <a:lnTo>
                  <a:pt x="12540" y="541546"/>
                </a:lnTo>
                <a:cubicBezTo>
                  <a:pt x="17545" y="489148"/>
                  <a:pt x="17545" y="423644"/>
                  <a:pt x="17545" y="364695"/>
                </a:cubicBezTo>
                <a:cubicBezTo>
                  <a:pt x="17545" y="256620"/>
                  <a:pt x="13359" y="149798"/>
                  <a:pt x="5189" y="44496"/>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389716" y="767675"/>
            <a:ext cx="4802284" cy="254702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a:t>Quote Slide</a:t>
            </a:r>
          </a:p>
        </p:txBody>
      </p:sp>
    </p:spTree>
    <p:extLst>
      <p:ext uri="{BB962C8B-B14F-4D97-AF65-F5344CB8AC3E}">
        <p14:creationId xmlns:p14="http://schemas.microsoft.com/office/powerpoint/2010/main" val="9821007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1.jpe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slideLayout" Target="../slideLayouts/slideLayout36.xml"/><Relationship Id="rId18" Type="http://schemas.openxmlformats.org/officeDocument/2006/relationships/slideLayout" Target="../slideLayouts/slideLayout41.xml"/><Relationship Id="rId26" Type="http://schemas.openxmlformats.org/officeDocument/2006/relationships/slideLayout" Target="../slideLayouts/slideLayout49.xml"/><Relationship Id="rId3" Type="http://schemas.openxmlformats.org/officeDocument/2006/relationships/slideLayout" Target="../slideLayouts/slideLayout26.xml"/><Relationship Id="rId21" Type="http://schemas.openxmlformats.org/officeDocument/2006/relationships/slideLayout" Target="../slideLayouts/slideLayout44.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17" Type="http://schemas.openxmlformats.org/officeDocument/2006/relationships/slideLayout" Target="../slideLayouts/slideLayout40.xml"/><Relationship Id="rId25" Type="http://schemas.openxmlformats.org/officeDocument/2006/relationships/slideLayout" Target="../slideLayouts/slideLayout48.xml"/><Relationship Id="rId2" Type="http://schemas.openxmlformats.org/officeDocument/2006/relationships/slideLayout" Target="../slideLayouts/slideLayout25.xml"/><Relationship Id="rId16" Type="http://schemas.openxmlformats.org/officeDocument/2006/relationships/slideLayout" Target="../slideLayouts/slideLayout39.xml"/><Relationship Id="rId20" Type="http://schemas.openxmlformats.org/officeDocument/2006/relationships/slideLayout" Target="../slideLayouts/slideLayout43.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24" Type="http://schemas.openxmlformats.org/officeDocument/2006/relationships/slideLayout" Target="../slideLayouts/slideLayout47.xml"/><Relationship Id="rId5" Type="http://schemas.openxmlformats.org/officeDocument/2006/relationships/slideLayout" Target="../slideLayouts/slideLayout28.xml"/><Relationship Id="rId15" Type="http://schemas.openxmlformats.org/officeDocument/2006/relationships/slideLayout" Target="../slideLayouts/slideLayout38.xml"/><Relationship Id="rId23" Type="http://schemas.openxmlformats.org/officeDocument/2006/relationships/slideLayout" Target="../slideLayouts/slideLayout46.xml"/><Relationship Id="rId28" Type="http://schemas.openxmlformats.org/officeDocument/2006/relationships/image" Target="../media/image1.jpeg"/><Relationship Id="rId10" Type="http://schemas.openxmlformats.org/officeDocument/2006/relationships/slideLayout" Target="../slideLayouts/slideLayout33.xml"/><Relationship Id="rId19" Type="http://schemas.openxmlformats.org/officeDocument/2006/relationships/slideLayout" Target="../slideLayouts/slideLayout42.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slideLayout" Target="../slideLayouts/slideLayout37.xml"/><Relationship Id="rId22" Type="http://schemas.openxmlformats.org/officeDocument/2006/relationships/slideLayout" Target="../slideLayouts/slideLayout45.xml"/><Relationship Id="rId27"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E502E046-F7AE-E3D3-0CF5-2E0DE3A488C5}"/>
              </a:ext>
            </a:extLst>
          </p:cNvPr>
          <p:cNvGrpSpPr/>
          <p:nvPr userDrawn="1"/>
        </p:nvGrpSpPr>
        <p:grpSpPr>
          <a:xfrm>
            <a:off x="11768660" y="4715933"/>
            <a:ext cx="423340" cy="1937035"/>
            <a:chOff x="11710927" y="5124802"/>
            <a:chExt cx="302525" cy="1384233"/>
          </a:xfrm>
        </p:grpSpPr>
        <p:cxnSp>
          <p:nvCxnSpPr>
            <p:cNvPr id="4" name="Straight Connector 3">
              <a:extLst>
                <a:ext uri="{FF2B5EF4-FFF2-40B4-BE49-F238E27FC236}">
                  <a16:creationId xmlns:a16="http://schemas.microsoft.com/office/drawing/2014/main" id="{3216ABBD-EE0D-F76D-7AA4-AC96C297C838}"/>
                </a:ext>
              </a:extLst>
            </p:cNvPr>
            <p:cNvCxnSpPr>
              <a:cxnSpLocks/>
            </p:cNvCxnSpPr>
            <p:nvPr userDrawn="1"/>
          </p:nvCxnSpPr>
          <p:spPr>
            <a:xfrm>
              <a:off x="11710927" y="6509035"/>
              <a:ext cx="302525" cy="0"/>
            </a:xfrm>
            <a:prstGeom prst="line">
              <a:avLst/>
            </a:prstGeom>
            <a:ln w="12700">
              <a:solidFill>
                <a:srgbClr val="3FB5A1"/>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507B0093-C906-770B-4F3B-7E96B5D49AB7}"/>
                </a:ext>
              </a:extLst>
            </p:cNvPr>
            <p:cNvPicPr>
              <a:picLocks noChangeAspect="1"/>
            </p:cNvPicPr>
            <p:nvPr userDrawn="1"/>
          </p:nvPicPr>
          <p:blipFill rotWithShape="1">
            <a:blip r:embed="rId25" cstate="screen">
              <a:extLst>
                <a:ext uri="{28A0092B-C50C-407E-A947-70E740481C1C}">
                  <a14:useLocalDpi xmlns:a14="http://schemas.microsoft.com/office/drawing/2010/main"/>
                </a:ext>
              </a:extLst>
            </a:blip>
            <a:srcRect/>
            <a:stretch/>
          </p:blipFill>
          <p:spPr>
            <a:xfrm rot="16200000">
              <a:off x="11229942" y="5705095"/>
              <a:ext cx="1301944" cy="141358"/>
            </a:xfrm>
            <a:prstGeom prst="rect">
              <a:avLst/>
            </a:prstGeom>
          </p:spPr>
        </p:pic>
      </p:gr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29" r:id="rId2"/>
    <p:sldLayoutId id="2147483887" r:id="rId3"/>
    <p:sldLayoutId id="2147483881" r:id="rId4"/>
    <p:sldLayoutId id="2147483888" r:id="rId5"/>
    <p:sldLayoutId id="2147483842" r:id="rId6"/>
    <p:sldLayoutId id="2147483840" r:id="rId7"/>
    <p:sldLayoutId id="2147483880" r:id="rId8"/>
    <p:sldLayoutId id="2147483889" r:id="rId9"/>
    <p:sldLayoutId id="2147483861" r:id="rId10"/>
    <p:sldLayoutId id="2147483890" r:id="rId11"/>
    <p:sldLayoutId id="2147483884" r:id="rId12"/>
    <p:sldLayoutId id="2147483841" r:id="rId13"/>
    <p:sldLayoutId id="2147483879" r:id="rId14"/>
    <p:sldLayoutId id="2147483878" r:id="rId15"/>
    <p:sldLayoutId id="2147483891" r:id="rId16"/>
    <p:sldLayoutId id="2147483894" r:id="rId17"/>
    <p:sldLayoutId id="2147483893" r:id="rId18"/>
    <p:sldLayoutId id="2147483895" r:id="rId19"/>
    <p:sldLayoutId id="2147483896" r:id="rId20"/>
    <p:sldLayoutId id="2147483853" r:id="rId21"/>
    <p:sldLayoutId id="2147483897" r:id="rId22"/>
    <p:sldLayoutId id="2147483925" r:id="rId2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E502E046-F7AE-E3D3-0CF5-2E0DE3A488C5}"/>
              </a:ext>
            </a:extLst>
          </p:cNvPr>
          <p:cNvGrpSpPr/>
          <p:nvPr userDrawn="1"/>
        </p:nvGrpSpPr>
        <p:grpSpPr>
          <a:xfrm>
            <a:off x="11768660" y="4715933"/>
            <a:ext cx="423340" cy="1937035"/>
            <a:chOff x="11710927" y="5124802"/>
            <a:chExt cx="302525" cy="1384233"/>
          </a:xfrm>
        </p:grpSpPr>
        <p:cxnSp>
          <p:nvCxnSpPr>
            <p:cNvPr id="4" name="Straight Connector 3">
              <a:extLst>
                <a:ext uri="{FF2B5EF4-FFF2-40B4-BE49-F238E27FC236}">
                  <a16:creationId xmlns:a16="http://schemas.microsoft.com/office/drawing/2014/main" id="{3216ABBD-EE0D-F76D-7AA4-AC96C297C838}"/>
                </a:ext>
              </a:extLst>
            </p:cNvPr>
            <p:cNvCxnSpPr>
              <a:cxnSpLocks/>
            </p:cNvCxnSpPr>
            <p:nvPr userDrawn="1"/>
          </p:nvCxnSpPr>
          <p:spPr>
            <a:xfrm>
              <a:off x="11710927" y="6509035"/>
              <a:ext cx="302525" cy="0"/>
            </a:xfrm>
            <a:prstGeom prst="line">
              <a:avLst/>
            </a:prstGeom>
            <a:ln w="12700">
              <a:solidFill>
                <a:srgbClr val="3FB5A1"/>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507B0093-C906-770B-4F3B-7E96B5D49AB7}"/>
                </a:ext>
              </a:extLst>
            </p:cNvPr>
            <p:cNvPicPr>
              <a:picLocks noChangeAspect="1"/>
            </p:cNvPicPr>
            <p:nvPr userDrawn="1"/>
          </p:nvPicPr>
          <p:blipFill rotWithShape="1">
            <a:blip r:embed="rId28" cstate="screen">
              <a:extLst>
                <a:ext uri="{28A0092B-C50C-407E-A947-70E740481C1C}">
                  <a14:useLocalDpi xmlns:a14="http://schemas.microsoft.com/office/drawing/2010/main"/>
                </a:ext>
              </a:extLst>
            </a:blip>
            <a:srcRect/>
            <a:stretch/>
          </p:blipFill>
          <p:spPr>
            <a:xfrm rot="16200000">
              <a:off x="11229942" y="5705095"/>
              <a:ext cx="1301944" cy="141358"/>
            </a:xfrm>
            <a:prstGeom prst="rect">
              <a:avLst/>
            </a:prstGeom>
          </p:spPr>
        </p:pic>
      </p:grpSp>
    </p:spTree>
    <p:extLst>
      <p:ext uri="{BB962C8B-B14F-4D97-AF65-F5344CB8AC3E}">
        <p14:creationId xmlns:p14="http://schemas.microsoft.com/office/powerpoint/2010/main" val="3163405065"/>
      </p:ext>
    </p:extLst>
  </p:cSld>
  <p:clrMap bg1="lt1" tx1="dk1" bg2="lt2" tx2="dk2" accent1="accent1" accent2="accent2" accent3="accent3" accent4="accent4" accent5="accent5" accent6="accent6" hlink="hlink" folHlink="folHlink"/>
  <p:sldLayoutIdLst>
    <p:sldLayoutId id="2147483899" r:id="rId1"/>
    <p:sldLayoutId id="2147483900" r:id="rId2"/>
    <p:sldLayoutId id="2147483901" r:id="rId3"/>
    <p:sldLayoutId id="2147483902" r:id="rId4"/>
    <p:sldLayoutId id="2147483903" r:id="rId5"/>
    <p:sldLayoutId id="2147483904" r:id="rId6"/>
    <p:sldLayoutId id="2147483905" r:id="rId7"/>
    <p:sldLayoutId id="2147483906" r:id="rId8"/>
    <p:sldLayoutId id="2147483907" r:id="rId9"/>
    <p:sldLayoutId id="2147483908" r:id="rId10"/>
    <p:sldLayoutId id="2147483909" r:id="rId11"/>
    <p:sldLayoutId id="2147483910" r:id="rId12"/>
    <p:sldLayoutId id="2147483911" r:id="rId13"/>
    <p:sldLayoutId id="2147483912" r:id="rId14"/>
    <p:sldLayoutId id="2147483913" r:id="rId15"/>
    <p:sldLayoutId id="2147483914" r:id="rId16"/>
    <p:sldLayoutId id="2147483915" r:id="rId17"/>
    <p:sldLayoutId id="2147483916" r:id="rId18"/>
    <p:sldLayoutId id="2147483917" r:id="rId19"/>
    <p:sldLayoutId id="2147483918" r:id="rId20"/>
    <p:sldLayoutId id="2147483919" r:id="rId21"/>
    <p:sldLayoutId id="2147483920" r:id="rId22"/>
    <p:sldLayoutId id="2147483921" r:id="rId23"/>
    <p:sldLayoutId id="2147483922" r:id="rId24"/>
    <p:sldLayoutId id="2147483923" r:id="rId25"/>
    <p:sldLayoutId id="2147483924" r:id="rId2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notesSlide" Target="../notesSlides/notesSlide2.xml"/><Relationship Id="rId1" Type="http://schemas.openxmlformats.org/officeDocument/2006/relationships/slideLayout" Target="../slideLayouts/slideLayout12.xml"/><Relationship Id="rId5" Type="http://schemas.openxmlformats.org/officeDocument/2006/relationships/image" Target="../media/image22.svg"/><Relationship Id="rId4" Type="http://schemas.openxmlformats.org/officeDocument/2006/relationships/image" Target="../media/image21.sv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hyperlink" Target="https://education.ec.europa.eu/focus-topics/digital-education/action-plan" TargetMode="Externa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hyperlink" Target="https://unesdoc.unesco.org/ark:/48223/pf0000224655" TargetMode="Externa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hyperlink" Target="https://www.instagram.com/peacetechlab/" TargetMode="Externa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44.xml"/><Relationship Id="rId1" Type="http://schemas.openxmlformats.org/officeDocument/2006/relationships/video" Target="https://www.youtube.com/embed/OJk03cpUyao?start=7&amp;feature=oembed" TargetMode="External"/><Relationship Id="rId5" Type="http://schemas.openxmlformats.org/officeDocument/2006/relationships/hyperlink" Target="https://www.youtube.com/watch?v=OJk03cpUyao&amp;t=7s" TargetMode="External"/><Relationship Id="rId4" Type="http://schemas.openxmlformats.org/officeDocument/2006/relationships/image" Target="../media/image28.jpeg"/></Relationships>
</file>

<file path=ppt/slides/_rels/slide19.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notesSlide" Target="../notesSlides/notesSlide4.xml"/><Relationship Id="rId1" Type="http://schemas.openxmlformats.org/officeDocument/2006/relationships/slideLayout" Target="../slideLayouts/slideLayout30.xml"/><Relationship Id="rId5" Type="http://schemas.openxmlformats.org/officeDocument/2006/relationships/image" Target="../media/image31.jpeg"/><Relationship Id="rId4" Type="http://schemas.openxmlformats.org/officeDocument/2006/relationships/image" Target="../media/image30.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20.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32.jpeg"/><Relationship Id="rId1" Type="http://schemas.openxmlformats.org/officeDocument/2006/relationships/slideLayout" Target="../slideLayouts/slideLayout36.xml"/></Relationships>
</file>

<file path=ppt/slides/_rels/slide21.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4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12.xml"/><Relationship Id="rId4" Type="http://schemas.openxmlformats.org/officeDocument/2006/relationships/image" Target="../media/image36.jpeg"/></Relationships>
</file>

<file path=ppt/slides/_rels/slide25.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hyperlink" Target="https://www.weforum.org/stories/2020/05/key-lessons-from-the-creation-of-facebook-s-new-oversight-board/" TargetMode="Externa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hyperlink" Target="https://support.google.com/youtube/answer/13304829?hl=en#:~:text=When%20our%20systems%20have%20a,before%20any%20action%20is%20taken." TargetMode="Externa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hyperlink" Target="https://fra.europa.eu/en/publication/2023/online-content-moderation" TargetMode="Externa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hyperlink" Target="https://together.un.org/" TargetMode="Externa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svg"/><Relationship Id="rId1" Type="http://schemas.openxmlformats.org/officeDocument/2006/relationships/slideLayout" Target="../slideLayouts/slideLayout6.xml"/><Relationship Id="rId4" Type="http://schemas.openxmlformats.org/officeDocument/2006/relationships/image" Target="../media/image15.svg"/></Relationships>
</file>

<file path=ppt/slides/_rels/slide30.xml.rels><?xml version="1.0" encoding="UTF-8" standalone="yes"?>
<Relationships xmlns="http://schemas.openxmlformats.org/package/2006/relationships"><Relationship Id="rId3" Type="http://schemas.openxmlformats.org/officeDocument/2006/relationships/image" Target="../media/image43.svg"/><Relationship Id="rId2" Type="http://schemas.openxmlformats.org/officeDocument/2006/relationships/image" Target="../media/image42.svg"/><Relationship Id="rId1" Type="http://schemas.openxmlformats.org/officeDocument/2006/relationships/slideLayout" Target="../slideLayouts/slideLayout49.xml"/><Relationship Id="rId4" Type="http://schemas.openxmlformats.org/officeDocument/2006/relationships/image" Target="../media/image44.svg"/></Relationships>
</file>

<file path=ppt/slides/_rels/slide31.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12.xml"/><Relationship Id="rId6" Type="http://schemas.openxmlformats.org/officeDocument/2006/relationships/image" Target="../media/image49.jpeg"/><Relationship Id="rId5" Type="http://schemas.openxmlformats.org/officeDocument/2006/relationships/image" Target="../media/image48.jpeg"/><Relationship Id="rId4" Type="http://schemas.openxmlformats.org/officeDocument/2006/relationships/image" Target="../media/image47.jpeg"/></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3.xml.rels><?xml version="1.0" encoding="UTF-8" standalone="yes"?>
<Relationships xmlns="http://schemas.openxmlformats.org/package/2006/relationships"><Relationship Id="rId3" Type="http://schemas.openxmlformats.org/officeDocument/2006/relationships/hyperlink" Target="https://www.youtube.com/watch?v=zF7o4SBn8hc" TargetMode="External"/><Relationship Id="rId2" Type="http://schemas.openxmlformats.org/officeDocument/2006/relationships/slideLayout" Target="../slideLayouts/slideLayout44.xml"/><Relationship Id="rId1" Type="http://schemas.openxmlformats.org/officeDocument/2006/relationships/video" Target="https://www.youtube.com/embed/zF7o4SBn8hc?feature=oembed" TargetMode="External"/><Relationship Id="rId4" Type="http://schemas.openxmlformats.org/officeDocument/2006/relationships/image" Target="../media/image50.jpeg"/></Relationships>
</file>

<file path=ppt/slides/_rels/slide34.xml.rels><?xml version="1.0" encoding="UTF-8" standalone="yes"?>
<Relationships xmlns="http://schemas.openxmlformats.org/package/2006/relationships"><Relationship Id="rId3" Type="http://schemas.openxmlformats.org/officeDocument/2006/relationships/image" Target="../media/image51.svg"/><Relationship Id="rId2" Type="http://schemas.openxmlformats.org/officeDocument/2006/relationships/image" Target="../media/image29.svg"/><Relationship Id="rId1" Type="http://schemas.openxmlformats.org/officeDocument/2006/relationships/slideLayout" Target="../slideLayouts/slideLayout30.xml"/><Relationship Id="rId5" Type="http://schemas.openxmlformats.org/officeDocument/2006/relationships/image" Target="../media/image53.svg"/><Relationship Id="rId4" Type="http://schemas.openxmlformats.org/officeDocument/2006/relationships/image" Target="../media/image52.svg"/></Relationships>
</file>

<file path=ppt/slides/_rels/slide35.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54.jpeg"/><Relationship Id="rId1" Type="http://schemas.openxmlformats.org/officeDocument/2006/relationships/slideLayout" Target="../slideLayouts/slideLayout36.xml"/></Relationships>
</file>

<file path=ppt/slides/_rels/slide36.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4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16.svg"/><Relationship Id="rId1" Type="http://schemas.openxmlformats.org/officeDocument/2006/relationships/slideLayout" Target="../slideLayouts/slideLayout29.xml"/></Relationships>
</file>

<file path=ppt/slides/_rels/slide40.xml.rels><?xml version="1.0" encoding="UTF-8" standalone="yes"?>
<Relationships xmlns="http://schemas.openxmlformats.org/package/2006/relationships"><Relationship Id="rId3" Type="http://schemas.openxmlformats.org/officeDocument/2006/relationships/image" Target="../media/image57.svg"/><Relationship Id="rId2" Type="http://schemas.openxmlformats.org/officeDocument/2006/relationships/image" Target="../media/image56.svg"/><Relationship Id="rId1" Type="http://schemas.openxmlformats.org/officeDocument/2006/relationships/slideLayout" Target="../slideLayouts/slideLayout12.xml"/><Relationship Id="rId6" Type="http://schemas.openxmlformats.org/officeDocument/2006/relationships/image" Target="../media/image60.jpeg"/><Relationship Id="rId5" Type="http://schemas.openxmlformats.org/officeDocument/2006/relationships/image" Target="../media/image59.svg"/><Relationship Id="rId4" Type="http://schemas.openxmlformats.org/officeDocument/2006/relationships/image" Target="../media/image58.svg"/></Relationships>
</file>

<file path=ppt/slides/_rels/slide41.xml.rels><?xml version="1.0" encoding="UTF-8" standalone="yes"?>
<Relationships xmlns="http://schemas.openxmlformats.org/package/2006/relationships"><Relationship Id="rId3" Type="http://schemas.openxmlformats.org/officeDocument/2006/relationships/image" Target="../media/image59.svg"/><Relationship Id="rId7" Type="http://schemas.openxmlformats.org/officeDocument/2006/relationships/image" Target="../media/image63.svg"/><Relationship Id="rId2" Type="http://schemas.openxmlformats.org/officeDocument/2006/relationships/image" Target="../media/image56.svg"/><Relationship Id="rId1" Type="http://schemas.openxmlformats.org/officeDocument/2006/relationships/slideLayout" Target="../slideLayouts/slideLayout12.xml"/><Relationship Id="rId6" Type="http://schemas.openxmlformats.org/officeDocument/2006/relationships/image" Target="../media/image62.jpeg"/><Relationship Id="rId5" Type="http://schemas.openxmlformats.org/officeDocument/2006/relationships/image" Target="../media/image60.jpeg"/><Relationship Id="rId4" Type="http://schemas.openxmlformats.org/officeDocument/2006/relationships/image" Target="../media/image61.svg"/></Relationships>
</file>

<file path=ppt/slides/_rels/slide42.xml.rels><?xml version="1.0" encoding="UTF-8" standalone="yes"?>
<Relationships xmlns="http://schemas.openxmlformats.org/package/2006/relationships"><Relationship Id="rId8" Type="http://schemas.openxmlformats.org/officeDocument/2006/relationships/image" Target="../media/image62.jpeg"/><Relationship Id="rId3" Type="http://schemas.openxmlformats.org/officeDocument/2006/relationships/hyperlink" Target="https://www.europarl.europa.eu/topics/en/article/20230601STO93804/eu-ai-act-first-regulation-on-artificial-intelligence" TargetMode="External"/><Relationship Id="rId7" Type="http://schemas.openxmlformats.org/officeDocument/2006/relationships/image" Target="../media/image60.jpeg"/><Relationship Id="rId2" Type="http://schemas.openxmlformats.org/officeDocument/2006/relationships/hyperlink" Target="https://commission.europa.eu/strategy-and-policy/priorities-2019-2024/europe-fit-digital-age/digital-markets-act-ensuring-fair-and-open-digital-markets_en" TargetMode="External"/><Relationship Id="rId1" Type="http://schemas.openxmlformats.org/officeDocument/2006/relationships/slideLayout" Target="../slideLayouts/slideLayout12.xml"/><Relationship Id="rId6" Type="http://schemas.openxmlformats.org/officeDocument/2006/relationships/image" Target="../media/image61.svg"/><Relationship Id="rId5" Type="http://schemas.openxmlformats.org/officeDocument/2006/relationships/image" Target="../media/image59.svg"/><Relationship Id="rId10" Type="http://schemas.openxmlformats.org/officeDocument/2006/relationships/image" Target="../media/image65.svg"/><Relationship Id="rId4" Type="http://schemas.openxmlformats.org/officeDocument/2006/relationships/image" Target="../media/image56.svg"/><Relationship Id="rId9" Type="http://schemas.openxmlformats.org/officeDocument/2006/relationships/image" Target="../media/image64.png"/></Relationships>
</file>

<file path=ppt/slides/_rels/slide43.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66.jpeg"/><Relationship Id="rId1" Type="http://schemas.openxmlformats.org/officeDocument/2006/relationships/slideLayout" Target="../slideLayouts/slideLayout12.xml"/><Relationship Id="rId4" Type="http://schemas.openxmlformats.org/officeDocument/2006/relationships/image" Target="../media/image68.jpeg"/></Relationships>
</file>

<file path=ppt/slides/_rels/slide44.xml.rels><?xml version="1.0" encoding="UTF-8" standalone="yes"?>
<Relationships xmlns="http://schemas.openxmlformats.org/package/2006/relationships"><Relationship Id="rId3" Type="http://schemas.openxmlformats.org/officeDocument/2006/relationships/image" Target="../media/image69.svg"/><Relationship Id="rId2" Type="http://schemas.openxmlformats.org/officeDocument/2006/relationships/notesSlide" Target="../notesSlides/notesSlide7.xml"/><Relationship Id="rId1" Type="http://schemas.openxmlformats.org/officeDocument/2006/relationships/slideLayout" Target="../slideLayouts/slideLayout12.xml"/><Relationship Id="rId5" Type="http://schemas.openxmlformats.org/officeDocument/2006/relationships/image" Target="../media/image13.svg"/><Relationship Id="rId4" Type="http://schemas.openxmlformats.org/officeDocument/2006/relationships/image" Target="../media/image70.svg"/></Relationships>
</file>

<file path=ppt/slides/_rels/slide45.xml.rels><?xml version="1.0" encoding="UTF-8" standalone="yes"?>
<Relationships xmlns="http://schemas.openxmlformats.org/package/2006/relationships"><Relationship Id="rId3" Type="http://schemas.openxmlformats.org/officeDocument/2006/relationships/image" Target="../media/image71.png"/><Relationship Id="rId7" Type="http://schemas.openxmlformats.org/officeDocument/2006/relationships/image" Target="../media/image75.jpeg"/><Relationship Id="rId2" Type="http://schemas.openxmlformats.org/officeDocument/2006/relationships/notesSlide" Target="../notesSlides/notesSlide8.xml"/><Relationship Id="rId1" Type="http://schemas.openxmlformats.org/officeDocument/2006/relationships/slideLayout" Target="../slideLayouts/slideLayout12.xml"/><Relationship Id="rId6" Type="http://schemas.openxmlformats.org/officeDocument/2006/relationships/image" Target="../media/image74.png"/><Relationship Id="rId5" Type="http://schemas.openxmlformats.org/officeDocument/2006/relationships/image" Target="../media/image73.jpeg"/><Relationship Id="rId4" Type="http://schemas.openxmlformats.org/officeDocument/2006/relationships/image" Target="../media/image72.png"/></Relationships>
</file>

<file path=ppt/slides/_rels/slide46.xml.rels><?xml version="1.0" encoding="UTF-8" standalone="yes"?>
<Relationships xmlns="http://schemas.openxmlformats.org/package/2006/relationships"><Relationship Id="rId3" Type="http://schemas.openxmlformats.org/officeDocument/2006/relationships/image" Target="../media/image77.svg"/><Relationship Id="rId2" Type="http://schemas.openxmlformats.org/officeDocument/2006/relationships/image" Target="../media/image76.svg"/><Relationship Id="rId1" Type="http://schemas.openxmlformats.org/officeDocument/2006/relationships/slideLayout" Target="../slideLayouts/slideLayout12.xml"/><Relationship Id="rId4" Type="http://schemas.openxmlformats.org/officeDocument/2006/relationships/image" Target="../media/image78.sv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3" Type="http://schemas.openxmlformats.org/officeDocument/2006/relationships/image" Target="../media/image79.svg"/><Relationship Id="rId7" Type="http://schemas.openxmlformats.org/officeDocument/2006/relationships/image" Target="../media/image82.jpeg"/><Relationship Id="rId2" Type="http://schemas.openxmlformats.org/officeDocument/2006/relationships/slideLayout" Target="../slideLayouts/slideLayout44.xml"/><Relationship Id="rId1" Type="http://schemas.openxmlformats.org/officeDocument/2006/relationships/video" Target="https://www.youtube.com/embed/WOlBEr-Ynr4?feature=oembed" TargetMode="External"/><Relationship Id="rId6" Type="http://schemas.openxmlformats.org/officeDocument/2006/relationships/hyperlink" Target="https://www.youtube.com/watch?v=WOlBEr-Ynr4" TargetMode="External"/><Relationship Id="rId5" Type="http://schemas.openxmlformats.org/officeDocument/2006/relationships/image" Target="../media/image81.svg"/><Relationship Id="rId4" Type="http://schemas.openxmlformats.org/officeDocument/2006/relationships/image" Target="../media/image80.sv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3" Type="http://schemas.openxmlformats.org/officeDocument/2006/relationships/image" Target="../media/image83.svg"/><Relationship Id="rId2" Type="http://schemas.openxmlformats.org/officeDocument/2006/relationships/image" Target="../media/image29.svg"/><Relationship Id="rId1" Type="http://schemas.openxmlformats.org/officeDocument/2006/relationships/slideLayout" Target="../slideLayouts/slideLayout23.xml"/><Relationship Id="rId5" Type="http://schemas.openxmlformats.org/officeDocument/2006/relationships/image" Target="../media/image85.svg"/><Relationship Id="rId4" Type="http://schemas.openxmlformats.org/officeDocument/2006/relationships/image" Target="../media/image84.svg"/></Relationships>
</file>

<file path=ppt/slides/_rels/slide51.xml.rels><?xml version="1.0" encoding="UTF-8" standalone="yes"?>
<Relationships xmlns="http://schemas.openxmlformats.org/package/2006/relationships"><Relationship Id="rId3" Type="http://schemas.openxmlformats.org/officeDocument/2006/relationships/image" Target="../media/image86.svg"/><Relationship Id="rId2" Type="http://schemas.openxmlformats.org/officeDocument/2006/relationships/notesSlide" Target="../notesSlides/notesSlide9.xml"/><Relationship Id="rId1" Type="http://schemas.openxmlformats.org/officeDocument/2006/relationships/slideLayout" Target="../slideLayouts/slideLayout31.xml"/></Relationships>
</file>

<file path=ppt/slides/_rels/slide52.xml.rels><?xml version="1.0" encoding="UTF-8" standalone="yes"?>
<Relationships xmlns="http://schemas.openxmlformats.org/package/2006/relationships"><Relationship Id="rId3" Type="http://schemas.openxmlformats.org/officeDocument/2006/relationships/hyperlink" Target="https://www.instagram.com/includememedia" TargetMode="External"/><Relationship Id="rId2" Type="http://schemas.openxmlformats.org/officeDocument/2006/relationships/image" Target="../media/image87.svg"/><Relationship Id="rId1" Type="http://schemas.openxmlformats.org/officeDocument/2006/relationships/slideLayout" Target="../slideLayouts/slideLayout48.xml"/><Relationship Id="rId6" Type="http://schemas.openxmlformats.org/officeDocument/2006/relationships/hyperlink" Target="https://www.facebook.com/includememedia" TargetMode="External"/><Relationship Id="rId5" Type="http://schemas.openxmlformats.org/officeDocument/2006/relationships/hyperlink" Target="https://www.linkedin.com/company/include-me-media" TargetMode="External"/><Relationship Id="rId4" Type="http://schemas.openxmlformats.org/officeDocument/2006/relationships/hyperlink" Target="http://www.youtube.com/@IncludeMeMedia"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jpeg"/><Relationship Id="rId1" Type="http://schemas.openxmlformats.org/officeDocument/2006/relationships/slideLayout" Target="../slideLayouts/slideLayout36.xml"/></Relationships>
</file>

<file path=ppt/slides/_rels/slide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4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FCB9B2A-CF41-A6DB-7204-A51510D2D895}"/>
              </a:ext>
            </a:extLst>
          </p:cNvPr>
          <p:cNvSpPr>
            <a:spLocks noGrp="1"/>
          </p:cNvSpPr>
          <p:nvPr>
            <p:ph type="body" sz="quarter" idx="4294967295"/>
          </p:nvPr>
        </p:nvSpPr>
        <p:spPr>
          <a:xfrm>
            <a:off x="5891762" y="5337594"/>
            <a:ext cx="4862945" cy="679345"/>
          </a:xfrm>
          <a:prstGeom prst="rect">
            <a:avLst/>
          </a:prstGeom>
        </p:spPr>
        <p:txBody>
          <a:bodyPr/>
          <a:lstStyle/>
          <a:p>
            <a:pPr marL="0" indent="0" algn="r">
              <a:buNone/>
            </a:pPr>
            <a:r>
              <a:rPr lang="en-US" sz="3200" kern="12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www.includememedia.eu</a:t>
            </a:r>
            <a:endParaRPr lang="en-IE"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Text Placeholder 3">
            <a:extLst>
              <a:ext uri="{FF2B5EF4-FFF2-40B4-BE49-F238E27FC236}">
                <a16:creationId xmlns:a16="http://schemas.microsoft.com/office/drawing/2014/main" id="{6E33BAEA-711E-B832-1C6B-1B5DCE628D02}"/>
              </a:ext>
            </a:extLst>
          </p:cNvPr>
          <p:cNvSpPr>
            <a:spLocks noGrp="1"/>
          </p:cNvSpPr>
          <p:nvPr>
            <p:ph type="body" sz="quarter" idx="15"/>
          </p:nvPr>
        </p:nvSpPr>
        <p:spPr>
          <a:xfrm>
            <a:off x="354076" y="3554605"/>
            <a:ext cx="5537686" cy="697353"/>
          </a:xfrm>
        </p:spPr>
        <p:txBody>
          <a:bodyPr/>
          <a:lstStyle/>
          <a:p>
            <a:r>
              <a:rPr lang="en-US" sz="3200" dirty="0">
                <a:solidFill>
                  <a:schemeClr val="bg1"/>
                </a:solidFill>
              </a:rPr>
              <a:t>Grundlagen inklusiver digitaler Medien: </a:t>
            </a:r>
            <a:r>
              <a:rPr lang="en-US" sz="3200" b="0" dirty="0">
                <a:solidFill>
                  <a:schemeClr val="bg1"/>
                </a:solidFill>
              </a:rPr>
              <a:t>Vermittlung für eine vernetzte Gesellschaft</a:t>
            </a:r>
          </a:p>
          <a:p>
            <a:r>
              <a:rPr lang="en-US" sz="2400" dirty="0"/>
              <a:t>Entwickelt von </a:t>
            </a:r>
            <a:r>
              <a:rPr lang="en-US" sz="2400" b="0" dirty="0"/>
              <a:t>Kathryn O’Brien, EUEI</a:t>
            </a:r>
            <a:endParaRPr lang="en-IE" sz="2400" b="0" dirty="0">
              <a:solidFill>
                <a:schemeClr val="bg1"/>
              </a:solidFill>
            </a:endParaRPr>
          </a:p>
        </p:txBody>
      </p:sp>
      <p:sp>
        <p:nvSpPr>
          <p:cNvPr id="5" name="Text Placeholder 4">
            <a:extLst>
              <a:ext uri="{FF2B5EF4-FFF2-40B4-BE49-F238E27FC236}">
                <a16:creationId xmlns:a16="http://schemas.microsoft.com/office/drawing/2014/main" id="{77826572-DB69-2C37-5A47-E6D14F43985D}"/>
              </a:ext>
            </a:extLst>
          </p:cNvPr>
          <p:cNvSpPr>
            <a:spLocks noGrp="1"/>
          </p:cNvSpPr>
          <p:nvPr>
            <p:ph type="body" sz="quarter" idx="16"/>
          </p:nvPr>
        </p:nvSpPr>
        <p:spPr>
          <a:xfrm>
            <a:off x="354076" y="2857252"/>
            <a:ext cx="5089964" cy="697353"/>
          </a:xfrm>
        </p:spPr>
        <p:txBody>
          <a:bodyPr>
            <a:normAutofit/>
          </a:bodyPr>
          <a:lstStyle/>
          <a:p>
            <a:r>
              <a:rPr lang="en-US" sz="4400" b="1" dirty="0"/>
              <a:t>Modul 1</a:t>
            </a:r>
          </a:p>
        </p:txBody>
      </p:sp>
      <p:sp>
        <p:nvSpPr>
          <p:cNvPr id="9" name="TextBox 8">
            <a:extLst>
              <a:ext uri="{FF2B5EF4-FFF2-40B4-BE49-F238E27FC236}">
                <a16:creationId xmlns:a16="http://schemas.microsoft.com/office/drawing/2014/main" id="{C17477AD-A865-B544-D8B5-3E7F4BBE9EDC}"/>
              </a:ext>
            </a:extLst>
          </p:cNvPr>
          <p:cNvSpPr txBox="1"/>
          <p:nvPr/>
        </p:nvSpPr>
        <p:spPr>
          <a:xfrm>
            <a:off x="8786886" y="6165193"/>
            <a:ext cx="3262484" cy="400110"/>
          </a:xfrm>
          <a:prstGeom prst="rect">
            <a:avLst/>
          </a:prstGeom>
          <a:noFill/>
        </p:spPr>
        <p:txBody>
          <a:bodyPr wrap="square" rtlCol="0">
            <a:spAutoFit/>
          </a:bodyPr>
          <a:lstStyle/>
          <a:p>
            <a:pPr marL="0" marR="0" lvl="0" indent="0" algn="just" defTabSz="914400" rtl="0" eaLnBrk="1" fontAlgn="auto" latinLnBrk="0" hangingPunct="1">
              <a:lnSpc>
                <a:spcPts val="760"/>
              </a:lnSpc>
              <a:spcBef>
                <a:spcPts val="0"/>
              </a:spcBef>
              <a:spcAft>
                <a:spcPts val="0"/>
              </a:spcAft>
              <a:buClrTx/>
              <a:buSzTx/>
              <a:buFontTx/>
              <a:buNone/>
              <a:tabLst/>
              <a:defRPr/>
            </a:pPr>
            <a:r>
              <a:rPr kumimoji="0" lang="en-IE" sz="750" b="0" i="0" u="none" strike="noStrike" kern="1200" cap="none" spc="0" normalizeH="0" baseline="0" noProof="0" dirty="0">
                <a:ln>
                  <a:noFill/>
                </a:ln>
                <a:solidFill>
                  <a:srgbClr val="0C4659"/>
                </a:solidFill>
                <a:effectLst/>
                <a:uLnTx/>
                <a:uFillTx/>
                <a:latin typeface="Calibri" panose="020F0502020204030204" pitchFamily="34" charset="0"/>
                <a:ea typeface="Calibri" panose="020F0502020204030204" pitchFamily="34" charset="0"/>
                <a:cs typeface="Calibri" panose="020F0502020204030204" pitchFamily="34" charset="0"/>
              </a:rPr>
              <a:t>* Hinweis zur Abfallvermeidung: Drucken Sie dieses Dokument in Graustufen oder Schwarz-Weiß statt in Farbe. Drucken Sie beidseitig (Duplex). Platzieren Sie, wenn möglich, mehrere Folien oder Seiten auf einer Seite.</a:t>
            </a:r>
          </a:p>
        </p:txBody>
      </p:sp>
      <p:pic>
        <p:nvPicPr>
          <p:cNvPr id="10" name="Picture Placeholder 9" descr="A group of people taking pictures of themselves&#10;&#10;AI-generated content may be incorrect.">
            <a:extLst>
              <a:ext uri="{FF2B5EF4-FFF2-40B4-BE49-F238E27FC236}">
                <a16:creationId xmlns:a16="http://schemas.microsoft.com/office/drawing/2014/main" id="{2AAA5C52-CAFE-DFC5-E385-53C479C77EB8}"/>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p:pic>
      <p:grpSp>
        <p:nvGrpSpPr>
          <p:cNvPr id="34" name="Group 33">
            <a:extLst>
              <a:ext uri="{FF2B5EF4-FFF2-40B4-BE49-F238E27FC236}">
                <a16:creationId xmlns:a16="http://schemas.microsoft.com/office/drawing/2014/main" id="{AEC5DD6B-06AD-14F7-E9D9-4AE38E01D328}"/>
              </a:ext>
            </a:extLst>
          </p:cNvPr>
          <p:cNvGrpSpPr/>
          <p:nvPr/>
        </p:nvGrpSpPr>
        <p:grpSpPr>
          <a:xfrm>
            <a:off x="9455177" y="2454901"/>
            <a:ext cx="2736824" cy="3290176"/>
            <a:chOff x="9455177" y="2454901"/>
            <a:chExt cx="2736824" cy="3290176"/>
          </a:xfrm>
        </p:grpSpPr>
        <p:sp>
          <p:nvSpPr>
            <p:cNvPr id="23" name="Freeform 22">
              <a:extLst>
                <a:ext uri="{FF2B5EF4-FFF2-40B4-BE49-F238E27FC236}">
                  <a16:creationId xmlns:a16="http://schemas.microsoft.com/office/drawing/2014/main" id="{74A45F5C-3F50-1D9C-E04D-F7F102EA8B2B}"/>
                </a:ext>
              </a:extLst>
            </p:cNvPr>
            <p:cNvSpPr/>
            <p:nvPr/>
          </p:nvSpPr>
          <p:spPr>
            <a:xfrm flipH="1">
              <a:off x="10876367" y="4124030"/>
              <a:ext cx="721874" cy="1621047"/>
            </a:xfrm>
            <a:custGeom>
              <a:avLst/>
              <a:gdLst>
                <a:gd name="connsiteX0" fmla="*/ 0 w 721874"/>
                <a:gd name="connsiteY0" fmla="*/ 151115 h 1621047"/>
                <a:gd name="connsiteX1" fmla="*/ 0 w 721874"/>
                <a:gd name="connsiteY1" fmla="*/ 1263868 h 1621047"/>
                <a:gd name="connsiteX2" fmla="*/ 104117 w 721874"/>
                <a:gd name="connsiteY2" fmla="*/ 1518015 h 1621047"/>
                <a:gd name="connsiteX3" fmla="*/ 360937 w 721874"/>
                <a:gd name="connsiteY3" fmla="*/ 1621048 h 1621047"/>
                <a:gd name="connsiteX4" fmla="*/ 617758 w 721874"/>
                <a:gd name="connsiteY4" fmla="*/ 1518015 h 1621047"/>
                <a:gd name="connsiteX5" fmla="*/ 617758 w 721874"/>
                <a:gd name="connsiteY5" fmla="*/ 1518015 h 1621047"/>
                <a:gd name="connsiteX6" fmla="*/ 721875 w 721874"/>
                <a:gd name="connsiteY6" fmla="*/ 1263868 h 1621047"/>
                <a:gd name="connsiteX7" fmla="*/ 721875 w 721874"/>
                <a:gd name="connsiteY7" fmla="*/ 556377 h 1621047"/>
                <a:gd name="connsiteX8" fmla="*/ 569170 w 721874"/>
                <a:gd name="connsiteY8" fmla="*/ 405262 h 1621047"/>
                <a:gd name="connsiteX9" fmla="*/ 416466 w 721874"/>
                <a:gd name="connsiteY9" fmla="*/ 556377 h 1621047"/>
                <a:gd name="connsiteX10" fmla="*/ 416466 w 721874"/>
                <a:gd name="connsiteY10" fmla="*/ 1270736 h 1621047"/>
                <a:gd name="connsiteX11" fmla="*/ 402584 w 721874"/>
                <a:gd name="connsiteY11" fmla="*/ 1311950 h 1621047"/>
                <a:gd name="connsiteX12" fmla="*/ 402584 w 721874"/>
                <a:gd name="connsiteY12" fmla="*/ 1311950 h 1621047"/>
                <a:gd name="connsiteX13" fmla="*/ 360937 w 721874"/>
                <a:gd name="connsiteY13" fmla="*/ 1325687 h 1621047"/>
                <a:gd name="connsiteX14" fmla="*/ 319291 w 721874"/>
                <a:gd name="connsiteY14" fmla="*/ 1311950 h 1621047"/>
                <a:gd name="connsiteX15" fmla="*/ 305409 w 721874"/>
                <a:gd name="connsiteY15" fmla="*/ 1270736 h 1621047"/>
                <a:gd name="connsiteX16" fmla="*/ 305409 w 721874"/>
                <a:gd name="connsiteY16" fmla="*/ 151115 h 1621047"/>
                <a:gd name="connsiteX17" fmla="*/ 152704 w 721874"/>
                <a:gd name="connsiteY17" fmla="*/ 0 h 1621047"/>
                <a:gd name="connsiteX18" fmla="*/ 0 w 721874"/>
                <a:gd name="connsiteY18" fmla="*/ 151115 h 1621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721874" h="1621047">
                  <a:moveTo>
                    <a:pt x="0" y="151115"/>
                  </a:moveTo>
                  <a:lnTo>
                    <a:pt x="0" y="1263868"/>
                  </a:lnTo>
                  <a:cubicBezTo>
                    <a:pt x="0" y="1360032"/>
                    <a:pt x="41647" y="1449326"/>
                    <a:pt x="104117" y="1518015"/>
                  </a:cubicBezTo>
                  <a:cubicBezTo>
                    <a:pt x="173528" y="1586703"/>
                    <a:pt x="263762" y="1621048"/>
                    <a:pt x="360937" y="1621048"/>
                  </a:cubicBezTo>
                  <a:cubicBezTo>
                    <a:pt x="458113" y="1621048"/>
                    <a:pt x="548347" y="1579834"/>
                    <a:pt x="617758" y="1518015"/>
                  </a:cubicBezTo>
                  <a:lnTo>
                    <a:pt x="617758" y="1518015"/>
                  </a:lnTo>
                  <a:cubicBezTo>
                    <a:pt x="687169" y="1449326"/>
                    <a:pt x="721875" y="1360032"/>
                    <a:pt x="721875" y="1263868"/>
                  </a:cubicBezTo>
                  <a:lnTo>
                    <a:pt x="721875" y="556377"/>
                  </a:lnTo>
                  <a:cubicBezTo>
                    <a:pt x="721875" y="473950"/>
                    <a:pt x="652464" y="405262"/>
                    <a:pt x="569170" y="405262"/>
                  </a:cubicBezTo>
                  <a:cubicBezTo>
                    <a:pt x="485877" y="405262"/>
                    <a:pt x="416466" y="473950"/>
                    <a:pt x="416466" y="556377"/>
                  </a:cubicBezTo>
                  <a:lnTo>
                    <a:pt x="416466" y="1270736"/>
                  </a:lnTo>
                  <a:cubicBezTo>
                    <a:pt x="416466" y="1284474"/>
                    <a:pt x="409525" y="1298212"/>
                    <a:pt x="402584" y="1311950"/>
                  </a:cubicBezTo>
                  <a:lnTo>
                    <a:pt x="402584" y="1311950"/>
                  </a:lnTo>
                  <a:cubicBezTo>
                    <a:pt x="388702" y="1325687"/>
                    <a:pt x="374820" y="1325687"/>
                    <a:pt x="360937" y="1325687"/>
                  </a:cubicBezTo>
                  <a:cubicBezTo>
                    <a:pt x="347055" y="1325687"/>
                    <a:pt x="333173" y="1318818"/>
                    <a:pt x="319291" y="1311950"/>
                  </a:cubicBezTo>
                  <a:cubicBezTo>
                    <a:pt x="305409" y="1298212"/>
                    <a:pt x="305409" y="1284474"/>
                    <a:pt x="305409" y="1270736"/>
                  </a:cubicBezTo>
                  <a:lnTo>
                    <a:pt x="305409" y="151115"/>
                  </a:lnTo>
                  <a:cubicBezTo>
                    <a:pt x="305409" y="68688"/>
                    <a:pt x="235998" y="0"/>
                    <a:pt x="152704" y="0"/>
                  </a:cubicBezTo>
                  <a:cubicBezTo>
                    <a:pt x="69411" y="0"/>
                    <a:pt x="0" y="68688"/>
                    <a:pt x="0" y="151115"/>
                  </a:cubicBezTo>
                </a:path>
              </a:pathLst>
            </a:custGeom>
            <a:solidFill>
              <a:srgbClr val="2B9B9F"/>
            </a:solidFill>
            <a:ln w="69362" cap="flat">
              <a:noFill/>
              <a:prstDash val="solid"/>
              <a:miter/>
            </a:ln>
          </p:spPr>
          <p:txBody>
            <a:bodyPr rtlCol="0" anchor="ctr"/>
            <a:lstStyle/>
            <a:p>
              <a:endParaRPr lang="en-GB"/>
            </a:p>
          </p:txBody>
        </p:sp>
        <p:sp>
          <p:nvSpPr>
            <p:cNvPr id="24" name="Freeform 23">
              <a:extLst>
                <a:ext uri="{FF2B5EF4-FFF2-40B4-BE49-F238E27FC236}">
                  <a16:creationId xmlns:a16="http://schemas.microsoft.com/office/drawing/2014/main" id="{1198A6CC-81F2-05B2-45BD-9AF68F8BD5E2}"/>
                </a:ext>
              </a:extLst>
            </p:cNvPr>
            <p:cNvSpPr/>
            <p:nvPr/>
          </p:nvSpPr>
          <p:spPr>
            <a:xfrm flipH="1">
              <a:off x="9455177" y="3814932"/>
              <a:ext cx="1719657" cy="1483670"/>
            </a:xfrm>
            <a:custGeom>
              <a:avLst/>
              <a:gdLst>
                <a:gd name="connsiteX0" fmla="*/ 0 w 1719657"/>
                <a:gd name="connsiteY0" fmla="*/ 570114 h 1483670"/>
                <a:gd name="connsiteX1" fmla="*/ 0 w 1719657"/>
                <a:gd name="connsiteY1" fmla="*/ 1119622 h 1483670"/>
                <a:gd name="connsiteX2" fmla="*/ 152704 w 1719657"/>
                <a:gd name="connsiteY2" fmla="*/ 1270736 h 1483670"/>
                <a:gd name="connsiteX3" fmla="*/ 305409 w 1719657"/>
                <a:gd name="connsiteY3" fmla="*/ 1119622 h 1483670"/>
                <a:gd name="connsiteX4" fmla="*/ 305409 w 1719657"/>
                <a:gd name="connsiteY4" fmla="*/ 570114 h 1483670"/>
                <a:gd name="connsiteX5" fmla="*/ 381761 w 1719657"/>
                <a:gd name="connsiteY5" fmla="*/ 384655 h 1483670"/>
                <a:gd name="connsiteX6" fmla="*/ 569170 w 1719657"/>
                <a:gd name="connsiteY6" fmla="*/ 309098 h 1483670"/>
                <a:gd name="connsiteX7" fmla="*/ 756580 w 1719657"/>
                <a:gd name="connsiteY7" fmla="*/ 384655 h 1483670"/>
                <a:gd name="connsiteX8" fmla="*/ 832932 w 1719657"/>
                <a:gd name="connsiteY8" fmla="*/ 570114 h 1483670"/>
                <a:gd name="connsiteX9" fmla="*/ 832932 w 1719657"/>
                <a:gd name="connsiteY9" fmla="*/ 1119622 h 1483670"/>
                <a:gd name="connsiteX10" fmla="*/ 1200811 w 1719657"/>
                <a:gd name="connsiteY10" fmla="*/ 1483671 h 1483670"/>
                <a:gd name="connsiteX11" fmla="*/ 1568689 w 1719657"/>
                <a:gd name="connsiteY11" fmla="*/ 1483671 h 1483670"/>
                <a:gd name="connsiteX12" fmla="*/ 1568689 w 1719657"/>
                <a:gd name="connsiteY12" fmla="*/ 1174573 h 1483670"/>
                <a:gd name="connsiteX13" fmla="*/ 1200811 w 1719657"/>
                <a:gd name="connsiteY13" fmla="*/ 1174573 h 1483670"/>
                <a:gd name="connsiteX14" fmla="*/ 1145282 w 1719657"/>
                <a:gd name="connsiteY14" fmla="*/ 1119622 h 1483670"/>
                <a:gd name="connsiteX15" fmla="*/ 1145282 w 1719657"/>
                <a:gd name="connsiteY15" fmla="*/ 570114 h 1483670"/>
                <a:gd name="connsiteX16" fmla="*/ 978695 w 1719657"/>
                <a:gd name="connsiteY16" fmla="*/ 164852 h 1483670"/>
                <a:gd name="connsiteX17" fmla="*/ 569170 w 1719657"/>
                <a:gd name="connsiteY17" fmla="*/ 0 h 1483670"/>
                <a:gd name="connsiteX18" fmla="*/ 159646 w 1719657"/>
                <a:gd name="connsiteY18" fmla="*/ 164852 h 1483670"/>
                <a:gd name="connsiteX19" fmla="*/ 0 w 1719657"/>
                <a:gd name="connsiteY19" fmla="*/ 570114 h 1483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719657" h="1483670">
                  <a:moveTo>
                    <a:pt x="0" y="570114"/>
                  </a:moveTo>
                  <a:lnTo>
                    <a:pt x="0" y="1119622"/>
                  </a:lnTo>
                  <a:cubicBezTo>
                    <a:pt x="0" y="1202048"/>
                    <a:pt x="69411" y="1270736"/>
                    <a:pt x="152704" y="1270736"/>
                  </a:cubicBezTo>
                  <a:cubicBezTo>
                    <a:pt x="235998" y="1270736"/>
                    <a:pt x="305409" y="1202048"/>
                    <a:pt x="305409" y="1119622"/>
                  </a:cubicBezTo>
                  <a:lnTo>
                    <a:pt x="305409" y="570114"/>
                  </a:lnTo>
                  <a:cubicBezTo>
                    <a:pt x="305409" y="501426"/>
                    <a:pt x="333173" y="432737"/>
                    <a:pt x="381761" y="384655"/>
                  </a:cubicBezTo>
                  <a:cubicBezTo>
                    <a:pt x="430348" y="336573"/>
                    <a:pt x="499759" y="309098"/>
                    <a:pt x="569170" y="309098"/>
                  </a:cubicBezTo>
                  <a:cubicBezTo>
                    <a:pt x="638581" y="309098"/>
                    <a:pt x="707992" y="336573"/>
                    <a:pt x="756580" y="384655"/>
                  </a:cubicBezTo>
                  <a:cubicBezTo>
                    <a:pt x="805168" y="432737"/>
                    <a:pt x="832932" y="501426"/>
                    <a:pt x="832932" y="570114"/>
                  </a:cubicBezTo>
                  <a:lnTo>
                    <a:pt x="832932" y="1119622"/>
                  </a:lnTo>
                  <a:cubicBezTo>
                    <a:pt x="832932" y="1318818"/>
                    <a:pt x="999519" y="1483671"/>
                    <a:pt x="1200811" y="1483671"/>
                  </a:cubicBezTo>
                  <a:lnTo>
                    <a:pt x="1568689" y="1483671"/>
                  </a:lnTo>
                  <a:cubicBezTo>
                    <a:pt x="1769981" y="1483671"/>
                    <a:pt x="1769981" y="1174573"/>
                    <a:pt x="1568689" y="1174573"/>
                  </a:cubicBezTo>
                  <a:lnTo>
                    <a:pt x="1200811" y="1174573"/>
                  </a:lnTo>
                  <a:cubicBezTo>
                    <a:pt x="1166105" y="1174573"/>
                    <a:pt x="1145282" y="1147097"/>
                    <a:pt x="1145282" y="1119622"/>
                  </a:cubicBezTo>
                  <a:lnTo>
                    <a:pt x="1145282" y="570114"/>
                  </a:lnTo>
                  <a:cubicBezTo>
                    <a:pt x="1145282" y="419000"/>
                    <a:pt x="1082812" y="274754"/>
                    <a:pt x="978695" y="164852"/>
                  </a:cubicBezTo>
                  <a:cubicBezTo>
                    <a:pt x="867638" y="54951"/>
                    <a:pt x="721875" y="0"/>
                    <a:pt x="569170" y="0"/>
                  </a:cubicBezTo>
                  <a:cubicBezTo>
                    <a:pt x="416466" y="0"/>
                    <a:pt x="270703" y="61820"/>
                    <a:pt x="159646" y="164852"/>
                  </a:cubicBezTo>
                  <a:cubicBezTo>
                    <a:pt x="62470" y="274754"/>
                    <a:pt x="0" y="419000"/>
                    <a:pt x="0" y="570114"/>
                  </a:cubicBezTo>
                </a:path>
              </a:pathLst>
            </a:custGeom>
            <a:solidFill>
              <a:srgbClr val="414DA1"/>
            </a:solidFill>
            <a:ln w="69362" cap="flat">
              <a:noFill/>
              <a:prstDash val="solid"/>
              <a:miter/>
            </a:ln>
          </p:spPr>
          <p:txBody>
            <a:bodyPr rtlCol="0" anchor="ctr"/>
            <a:lstStyle/>
            <a:p>
              <a:endParaRPr lang="en-GB"/>
            </a:p>
          </p:txBody>
        </p:sp>
        <p:sp>
          <p:nvSpPr>
            <p:cNvPr id="33" name="Freeform 32">
              <a:extLst>
                <a:ext uri="{FF2B5EF4-FFF2-40B4-BE49-F238E27FC236}">
                  <a16:creationId xmlns:a16="http://schemas.microsoft.com/office/drawing/2014/main" id="{0CC5E8E8-CE0A-1CA8-E56C-4198739108AA}"/>
                </a:ext>
              </a:extLst>
            </p:cNvPr>
            <p:cNvSpPr/>
            <p:nvPr/>
          </p:nvSpPr>
          <p:spPr>
            <a:xfrm flipH="1">
              <a:off x="11285892" y="2454901"/>
              <a:ext cx="906109" cy="2225979"/>
            </a:xfrm>
            <a:custGeom>
              <a:avLst/>
              <a:gdLst>
                <a:gd name="connsiteX0" fmla="*/ 329998 w 906109"/>
                <a:gd name="connsiteY0" fmla="*/ 803655 h 2225979"/>
                <a:gd name="connsiteX1" fmla="*/ 9839 w 906109"/>
                <a:gd name="connsiteY1" fmla="*/ 899282 h 2225979"/>
                <a:gd name="connsiteX2" fmla="*/ 0 w 906109"/>
                <a:gd name="connsiteY2" fmla="*/ 906904 h 2225979"/>
                <a:gd name="connsiteX3" fmla="*/ 0 w 906109"/>
                <a:gd name="connsiteY3" fmla="*/ 2190379 h 2225979"/>
                <a:gd name="connsiteX4" fmla="*/ 14177 w 906109"/>
                <a:gd name="connsiteY4" fmla="*/ 2180859 h 2225979"/>
                <a:gd name="connsiteX5" fmla="*/ 59294 w 906109"/>
                <a:gd name="connsiteY5" fmla="*/ 2074391 h 2225979"/>
                <a:gd name="connsiteX6" fmla="*/ 59294 w 906109"/>
                <a:gd name="connsiteY6" fmla="*/ 1373769 h 2225979"/>
                <a:gd name="connsiteX7" fmla="*/ 135647 w 906109"/>
                <a:gd name="connsiteY7" fmla="*/ 1188310 h 2225979"/>
                <a:gd name="connsiteX8" fmla="*/ 323056 w 906109"/>
                <a:gd name="connsiteY8" fmla="*/ 1112753 h 2225979"/>
                <a:gd name="connsiteX9" fmla="*/ 510466 w 906109"/>
                <a:gd name="connsiteY9" fmla="*/ 1188310 h 2225979"/>
                <a:gd name="connsiteX10" fmla="*/ 586818 w 906109"/>
                <a:gd name="connsiteY10" fmla="*/ 1373769 h 2225979"/>
                <a:gd name="connsiteX11" fmla="*/ 586818 w 906109"/>
                <a:gd name="connsiteY11" fmla="*/ 2074391 h 2225979"/>
                <a:gd name="connsiteX12" fmla="*/ 739522 w 906109"/>
                <a:gd name="connsiteY12" fmla="*/ 2225506 h 2225979"/>
                <a:gd name="connsiteX13" fmla="*/ 906109 w 906109"/>
                <a:gd name="connsiteY13" fmla="*/ 2074391 h 2225979"/>
                <a:gd name="connsiteX14" fmla="*/ 906109 w 906109"/>
                <a:gd name="connsiteY14" fmla="*/ 1373769 h 2225979"/>
                <a:gd name="connsiteX15" fmla="*/ 739522 w 906109"/>
                <a:gd name="connsiteY15" fmla="*/ 968507 h 2225979"/>
                <a:gd name="connsiteX16" fmla="*/ 329998 w 906109"/>
                <a:gd name="connsiteY16" fmla="*/ 803655 h 2225979"/>
                <a:gd name="connsiteX17" fmla="*/ 329998 w 906109"/>
                <a:gd name="connsiteY17" fmla="*/ 0 h 2225979"/>
                <a:gd name="connsiteX18" fmla="*/ 24589 w 906109"/>
                <a:gd name="connsiteY18" fmla="*/ 302229 h 2225979"/>
                <a:gd name="connsiteX19" fmla="*/ 329998 w 906109"/>
                <a:gd name="connsiteY19" fmla="*/ 604458 h 2225979"/>
                <a:gd name="connsiteX20" fmla="*/ 635406 w 906109"/>
                <a:gd name="connsiteY20" fmla="*/ 302229 h 2225979"/>
                <a:gd name="connsiteX21" fmla="*/ 329998 w 906109"/>
                <a:gd name="connsiteY21" fmla="*/ 0 h 2225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906109" h="2225979">
                  <a:moveTo>
                    <a:pt x="329998" y="803655"/>
                  </a:moveTo>
                  <a:cubicBezTo>
                    <a:pt x="215469" y="803655"/>
                    <a:pt x="104845" y="838429"/>
                    <a:pt x="9839" y="899282"/>
                  </a:cubicBezTo>
                  <a:lnTo>
                    <a:pt x="0" y="906904"/>
                  </a:lnTo>
                  <a:lnTo>
                    <a:pt x="0" y="2190379"/>
                  </a:lnTo>
                  <a:lnTo>
                    <a:pt x="14177" y="2180859"/>
                  </a:lnTo>
                  <a:cubicBezTo>
                    <a:pt x="41941" y="2153384"/>
                    <a:pt x="59294" y="2115605"/>
                    <a:pt x="59294" y="2074391"/>
                  </a:cubicBezTo>
                  <a:lnTo>
                    <a:pt x="59294" y="1373769"/>
                  </a:lnTo>
                  <a:cubicBezTo>
                    <a:pt x="59294" y="1305081"/>
                    <a:pt x="87059" y="1236392"/>
                    <a:pt x="135647" y="1188310"/>
                  </a:cubicBezTo>
                  <a:cubicBezTo>
                    <a:pt x="184234" y="1140228"/>
                    <a:pt x="253645" y="1112753"/>
                    <a:pt x="323056" y="1112753"/>
                  </a:cubicBezTo>
                  <a:cubicBezTo>
                    <a:pt x="392467" y="1112753"/>
                    <a:pt x="461878" y="1140228"/>
                    <a:pt x="510466" y="1188310"/>
                  </a:cubicBezTo>
                  <a:cubicBezTo>
                    <a:pt x="559054" y="1236392"/>
                    <a:pt x="586818" y="1305081"/>
                    <a:pt x="586818" y="1373769"/>
                  </a:cubicBezTo>
                  <a:lnTo>
                    <a:pt x="586818" y="2074391"/>
                  </a:lnTo>
                  <a:cubicBezTo>
                    <a:pt x="586818" y="2156818"/>
                    <a:pt x="656229" y="2225506"/>
                    <a:pt x="739522" y="2225506"/>
                  </a:cubicBezTo>
                  <a:cubicBezTo>
                    <a:pt x="836698" y="2232375"/>
                    <a:pt x="906109" y="2163686"/>
                    <a:pt x="906109" y="2074391"/>
                  </a:cubicBezTo>
                  <a:lnTo>
                    <a:pt x="906109" y="1373769"/>
                  </a:lnTo>
                  <a:cubicBezTo>
                    <a:pt x="906109" y="1222655"/>
                    <a:pt x="843639" y="1078409"/>
                    <a:pt x="739522" y="968507"/>
                  </a:cubicBezTo>
                  <a:cubicBezTo>
                    <a:pt x="628465" y="858606"/>
                    <a:pt x="482702" y="803655"/>
                    <a:pt x="329998" y="803655"/>
                  </a:cubicBezTo>
                  <a:close/>
                  <a:moveTo>
                    <a:pt x="329998" y="0"/>
                  </a:moveTo>
                  <a:cubicBezTo>
                    <a:pt x="156470" y="0"/>
                    <a:pt x="24589" y="137377"/>
                    <a:pt x="24589" y="302229"/>
                  </a:cubicBezTo>
                  <a:cubicBezTo>
                    <a:pt x="24589" y="473950"/>
                    <a:pt x="163411" y="604458"/>
                    <a:pt x="329998" y="604458"/>
                  </a:cubicBezTo>
                  <a:cubicBezTo>
                    <a:pt x="503525" y="604458"/>
                    <a:pt x="635406" y="467082"/>
                    <a:pt x="635406" y="302229"/>
                  </a:cubicBezTo>
                  <a:cubicBezTo>
                    <a:pt x="635406" y="137377"/>
                    <a:pt x="496584" y="0"/>
                    <a:pt x="329998" y="0"/>
                  </a:cubicBezTo>
                  <a:close/>
                </a:path>
              </a:pathLst>
            </a:custGeom>
            <a:solidFill>
              <a:srgbClr val="4174BA"/>
            </a:solidFill>
            <a:ln w="69362" cap="flat">
              <a:noFill/>
              <a:prstDash val="solid"/>
              <a:miter/>
            </a:ln>
          </p:spPr>
          <p:txBody>
            <a:bodyPr rtlCol="0" anchor="ctr"/>
            <a:lstStyle/>
            <a:p>
              <a:endParaRPr lang="en-GB"/>
            </a:p>
          </p:txBody>
        </p:sp>
        <p:sp>
          <p:nvSpPr>
            <p:cNvPr id="26" name="Freeform 25">
              <a:extLst>
                <a:ext uri="{FF2B5EF4-FFF2-40B4-BE49-F238E27FC236}">
                  <a16:creationId xmlns:a16="http://schemas.microsoft.com/office/drawing/2014/main" id="{571D08BC-3790-5F84-DF86-DC85C6BE89E7}"/>
                </a:ext>
              </a:extLst>
            </p:cNvPr>
            <p:cNvSpPr/>
            <p:nvPr/>
          </p:nvSpPr>
          <p:spPr>
            <a:xfrm flipH="1">
              <a:off x="10293065" y="3011277"/>
              <a:ext cx="611066" cy="604458"/>
            </a:xfrm>
            <a:custGeom>
              <a:avLst/>
              <a:gdLst>
                <a:gd name="connsiteX0" fmla="*/ 305409 w 611066"/>
                <a:gd name="connsiteY0" fmla="*/ 0 h 604458"/>
                <a:gd name="connsiteX1" fmla="*/ 0 w 611066"/>
                <a:gd name="connsiteY1" fmla="*/ 302229 h 604458"/>
                <a:gd name="connsiteX2" fmla="*/ 305409 w 611066"/>
                <a:gd name="connsiteY2" fmla="*/ 604458 h 604458"/>
                <a:gd name="connsiteX3" fmla="*/ 610817 w 611066"/>
                <a:gd name="connsiteY3" fmla="*/ 302229 h 604458"/>
                <a:gd name="connsiteX4" fmla="*/ 305409 w 611066"/>
                <a:gd name="connsiteY4" fmla="*/ 0 h 6044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1066" h="604458">
                  <a:moveTo>
                    <a:pt x="305409" y="0"/>
                  </a:moveTo>
                  <a:cubicBezTo>
                    <a:pt x="131881" y="0"/>
                    <a:pt x="0" y="137377"/>
                    <a:pt x="0" y="302229"/>
                  </a:cubicBezTo>
                  <a:cubicBezTo>
                    <a:pt x="0" y="473950"/>
                    <a:pt x="138822" y="604458"/>
                    <a:pt x="305409" y="604458"/>
                  </a:cubicBezTo>
                  <a:cubicBezTo>
                    <a:pt x="478936" y="604458"/>
                    <a:pt x="610817" y="467082"/>
                    <a:pt x="610817" y="302229"/>
                  </a:cubicBezTo>
                  <a:cubicBezTo>
                    <a:pt x="617758" y="137377"/>
                    <a:pt x="478936" y="0"/>
                    <a:pt x="305409" y="0"/>
                  </a:cubicBezTo>
                </a:path>
              </a:pathLst>
            </a:custGeom>
            <a:solidFill>
              <a:srgbClr val="414DA1"/>
            </a:solidFill>
            <a:ln w="69362" cap="flat">
              <a:noFill/>
              <a:prstDash val="solid"/>
              <a:miter/>
            </a:ln>
          </p:spPr>
          <p:txBody>
            <a:bodyPr rtlCol="0" anchor="ctr"/>
            <a:lstStyle/>
            <a:p>
              <a:endParaRPr lang="en-GB"/>
            </a:p>
          </p:txBody>
        </p:sp>
        <p:sp>
          <p:nvSpPr>
            <p:cNvPr id="30" name="Freeform 29">
              <a:extLst>
                <a:ext uri="{FF2B5EF4-FFF2-40B4-BE49-F238E27FC236}">
                  <a16:creationId xmlns:a16="http://schemas.microsoft.com/office/drawing/2014/main" id="{3146572E-2A3B-1BBC-428D-217E83020043}"/>
                </a:ext>
              </a:extLst>
            </p:cNvPr>
            <p:cNvSpPr/>
            <p:nvPr/>
          </p:nvSpPr>
          <p:spPr>
            <a:xfrm flipH="1">
              <a:off x="11292833" y="4378178"/>
              <a:ext cx="305408" cy="302229"/>
            </a:xfrm>
            <a:custGeom>
              <a:avLst/>
              <a:gdLst>
                <a:gd name="connsiteX0" fmla="*/ 0 w 305408"/>
                <a:gd name="connsiteY0" fmla="*/ 151115 h 302229"/>
                <a:gd name="connsiteX1" fmla="*/ 152704 w 305408"/>
                <a:gd name="connsiteY1" fmla="*/ 302229 h 302229"/>
                <a:gd name="connsiteX2" fmla="*/ 305409 w 305408"/>
                <a:gd name="connsiteY2" fmla="*/ 151115 h 302229"/>
                <a:gd name="connsiteX3" fmla="*/ 152704 w 305408"/>
                <a:gd name="connsiteY3" fmla="*/ 0 h 302229"/>
                <a:gd name="connsiteX4" fmla="*/ 0 w 305408"/>
                <a:gd name="connsiteY4" fmla="*/ 151115 h 3022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5408" h="302229">
                  <a:moveTo>
                    <a:pt x="0" y="151115"/>
                  </a:moveTo>
                  <a:cubicBezTo>
                    <a:pt x="0" y="233541"/>
                    <a:pt x="69411" y="302229"/>
                    <a:pt x="152704" y="302229"/>
                  </a:cubicBezTo>
                  <a:cubicBezTo>
                    <a:pt x="235998" y="302229"/>
                    <a:pt x="305409" y="233541"/>
                    <a:pt x="305409" y="151115"/>
                  </a:cubicBezTo>
                  <a:cubicBezTo>
                    <a:pt x="305409" y="68688"/>
                    <a:pt x="235998" y="0"/>
                    <a:pt x="152704" y="0"/>
                  </a:cubicBezTo>
                  <a:cubicBezTo>
                    <a:pt x="69411" y="0"/>
                    <a:pt x="0" y="68688"/>
                    <a:pt x="0" y="151115"/>
                  </a:cubicBezTo>
                </a:path>
              </a:pathLst>
            </a:custGeom>
            <a:solidFill>
              <a:srgbClr val="3FB5A1"/>
            </a:solidFill>
            <a:ln w="69362" cap="flat">
              <a:noFill/>
              <a:prstDash val="solid"/>
              <a:miter/>
            </a:ln>
          </p:spPr>
          <p:txBody>
            <a:bodyPr rtlCol="0" anchor="ctr"/>
            <a:lstStyle/>
            <a:p>
              <a:endParaRPr lang="en-GB"/>
            </a:p>
          </p:txBody>
        </p:sp>
        <p:sp>
          <p:nvSpPr>
            <p:cNvPr id="31" name="Freeform 30">
              <a:extLst>
                <a:ext uri="{FF2B5EF4-FFF2-40B4-BE49-F238E27FC236}">
                  <a16:creationId xmlns:a16="http://schemas.microsoft.com/office/drawing/2014/main" id="{67C24316-BD68-081B-D135-3AC04972BDAC}"/>
                </a:ext>
              </a:extLst>
            </p:cNvPr>
            <p:cNvSpPr/>
            <p:nvPr/>
          </p:nvSpPr>
          <p:spPr>
            <a:xfrm flipH="1">
              <a:off x="10868947" y="4783440"/>
              <a:ext cx="305887" cy="302229"/>
            </a:xfrm>
            <a:custGeom>
              <a:avLst/>
              <a:gdLst>
                <a:gd name="connsiteX0" fmla="*/ 152704 w 305887"/>
                <a:gd name="connsiteY0" fmla="*/ 0 h 302229"/>
                <a:gd name="connsiteX1" fmla="*/ 0 w 305887"/>
                <a:gd name="connsiteY1" fmla="*/ 151115 h 302229"/>
                <a:gd name="connsiteX2" fmla="*/ 152704 w 305887"/>
                <a:gd name="connsiteY2" fmla="*/ 302229 h 302229"/>
                <a:gd name="connsiteX3" fmla="*/ 305409 w 305887"/>
                <a:gd name="connsiteY3" fmla="*/ 151115 h 302229"/>
                <a:gd name="connsiteX4" fmla="*/ 152704 w 305887"/>
                <a:gd name="connsiteY4" fmla="*/ 0 h 3022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5887" h="302229">
                  <a:moveTo>
                    <a:pt x="152704" y="0"/>
                  </a:moveTo>
                  <a:cubicBezTo>
                    <a:pt x="69411" y="0"/>
                    <a:pt x="0" y="68688"/>
                    <a:pt x="0" y="151115"/>
                  </a:cubicBezTo>
                  <a:cubicBezTo>
                    <a:pt x="0" y="233541"/>
                    <a:pt x="69411" y="302229"/>
                    <a:pt x="152704" y="302229"/>
                  </a:cubicBezTo>
                  <a:cubicBezTo>
                    <a:pt x="235998" y="302229"/>
                    <a:pt x="305409" y="233541"/>
                    <a:pt x="305409" y="151115"/>
                  </a:cubicBezTo>
                  <a:cubicBezTo>
                    <a:pt x="312350" y="68688"/>
                    <a:pt x="242939" y="0"/>
                    <a:pt x="152704" y="0"/>
                  </a:cubicBezTo>
                </a:path>
              </a:pathLst>
            </a:custGeom>
            <a:solidFill>
              <a:srgbClr val="58B947"/>
            </a:solidFill>
            <a:ln w="69362" cap="flat">
              <a:noFill/>
              <a:prstDash val="solid"/>
              <a:miter/>
            </a:ln>
          </p:spPr>
          <p:txBody>
            <a:bodyPr rtlCol="0" anchor="ctr"/>
            <a:lstStyle/>
            <a:p>
              <a:endParaRPr lang="en-GB"/>
            </a:p>
          </p:txBody>
        </p:sp>
      </p:grpSp>
    </p:spTree>
    <p:extLst>
      <p:ext uri="{BB962C8B-B14F-4D97-AF65-F5344CB8AC3E}">
        <p14:creationId xmlns:p14="http://schemas.microsoft.com/office/powerpoint/2010/main" val="17484731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Arrow: Chevron 13">
            <a:extLst>
              <a:ext uri="{FF2B5EF4-FFF2-40B4-BE49-F238E27FC236}">
                <a16:creationId xmlns:a16="http://schemas.microsoft.com/office/drawing/2014/main" id="{6CA609E8-645E-1836-D896-BFA8BF0E6BAF}"/>
              </a:ext>
            </a:extLst>
          </p:cNvPr>
          <p:cNvSpPr/>
          <p:nvPr/>
        </p:nvSpPr>
        <p:spPr>
          <a:xfrm>
            <a:off x="8623002" y="2168664"/>
            <a:ext cx="3328934" cy="4102655"/>
          </a:xfrm>
          <a:prstGeom prst="chevron">
            <a:avLst>
              <a:gd name="adj" fmla="val 15339"/>
            </a:avLst>
          </a:prstGeom>
          <a:solidFill>
            <a:srgbClr val="F4E8F3"/>
          </a:solidFill>
          <a:ln>
            <a:solidFill>
              <a:srgbClr val="F4E8F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tx1"/>
              </a:solidFill>
            </a:endParaRPr>
          </a:p>
        </p:txBody>
      </p:sp>
      <p:sp>
        <p:nvSpPr>
          <p:cNvPr id="13" name="Arrow: Chevron 12">
            <a:extLst>
              <a:ext uri="{FF2B5EF4-FFF2-40B4-BE49-F238E27FC236}">
                <a16:creationId xmlns:a16="http://schemas.microsoft.com/office/drawing/2014/main" id="{9799BBC8-F8BF-BF0B-9E07-F6F4CF713683}"/>
              </a:ext>
            </a:extLst>
          </p:cNvPr>
          <p:cNvSpPr/>
          <p:nvPr/>
        </p:nvSpPr>
        <p:spPr>
          <a:xfrm>
            <a:off x="6034106" y="2168664"/>
            <a:ext cx="2997674" cy="4102655"/>
          </a:xfrm>
          <a:prstGeom prst="chevron">
            <a:avLst>
              <a:gd name="adj" fmla="val 16797"/>
            </a:avLst>
          </a:prstGeom>
          <a:solidFill>
            <a:srgbClr val="DCBADA"/>
          </a:solidFill>
          <a:ln>
            <a:solidFill>
              <a:srgbClr val="DCBAD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tx1"/>
              </a:solidFill>
            </a:endParaRPr>
          </a:p>
        </p:txBody>
      </p:sp>
      <p:sp>
        <p:nvSpPr>
          <p:cNvPr id="12" name="Arrow: Chevron 11">
            <a:extLst>
              <a:ext uri="{FF2B5EF4-FFF2-40B4-BE49-F238E27FC236}">
                <a16:creationId xmlns:a16="http://schemas.microsoft.com/office/drawing/2014/main" id="{04ED75A1-89A1-206D-5BD9-FD422956562A}"/>
              </a:ext>
            </a:extLst>
          </p:cNvPr>
          <p:cNvSpPr/>
          <p:nvPr/>
        </p:nvSpPr>
        <p:spPr>
          <a:xfrm>
            <a:off x="3446003" y="2168665"/>
            <a:ext cx="2997674" cy="4102655"/>
          </a:xfrm>
          <a:prstGeom prst="chevron">
            <a:avLst>
              <a:gd name="adj" fmla="val 16797"/>
            </a:avLst>
          </a:prstGeom>
          <a:solidFill>
            <a:srgbClr val="BE80BB"/>
          </a:solidFill>
          <a:ln>
            <a:solidFill>
              <a:srgbClr val="BE80B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tx1"/>
              </a:solidFill>
            </a:endParaRPr>
          </a:p>
        </p:txBody>
      </p:sp>
      <p:sp>
        <p:nvSpPr>
          <p:cNvPr id="11" name="Arrow: Pentagon 10">
            <a:extLst>
              <a:ext uri="{FF2B5EF4-FFF2-40B4-BE49-F238E27FC236}">
                <a16:creationId xmlns:a16="http://schemas.microsoft.com/office/drawing/2014/main" id="{1F14D398-7DE5-DD3C-3C84-50E780BA0A4D}"/>
              </a:ext>
            </a:extLst>
          </p:cNvPr>
          <p:cNvSpPr/>
          <p:nvPr/>
        </p:nvSpPr>
        <p:spPr>
          <a:xfrm>
            <a:off x="0" y="2168665"/>
            <a:ext cx="3854781" cy="4102655"/>
          </a:xfrm>
          <a:prstGeom prst="homePlate">
            <a:avLst>
              <a:gd name="adj" fmla="val 12844"/>
            </a:avLst>
          </a:prstGeom>
          <a:solidFill>
            <a:srgbClr val="A555A1"/>
          </a:solidFill>
          <a:ln>
            <a:solidFill>
              <a:srgbClr val="A55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5" name="Text Placeholder 4">
            <a:extLst>
              <a:ext uri="{FF2B5EF4-FFF2-40B4-BE49-F238E27FC236}">
                <a16:creationId xmlns:a16="http://schemas.microsoft.com/office/drawing/2014/main" id="{B561B61B-D9E5-B6BB-DD9A-AF83DD63D519}"/>
              </a:ext>
            </a:extLst>
          </p:cNvPr>
          <p:cNvSpPr>
            <a:spLocks noGrp="1"/>
          </p:cNvSpPr>
          <p:nvPr>
            <p:ph type="body" sz="quarter" idx="18"/>
          </p:nvPr>
        </p:nvSpPr>
        <p:spPr>
          <a:xfrm>
            <a:off x="798381" y="2414521"/>
            <a:ext cx="2681761" cy="3681871"/>
          </a:xfrm>
        </p:spPr>
        <p:txBody>
          <a:bodyPr anchor="ctr"/>
          <a:lstStyle/>
          <a:p>
            <a:pPr marL="0" indent="0"/>
            <a:r>
              <a:rPr lang="en-US" sz="2000" b="1" dirty="0">
                <a:solidFill>
                  <a:schemeClr val="bg1"/>
                </a:solidFill>
              </a:rPr>
              <a:t>Unterrepräsentierte Gruppen </a:t>
            </a:r>
            <a:r>
              <a:rPr lang="en-US" sz="2000" dirty="0">
                <a:solidFill>
                  <a:schemeClr val="bg1"/>
                </a:solidFill>
              </a:rPr>
              <a:t>erleben in digitalen Räumen oft Ausgrenzung, Vorurteile und Online-Belästigung. Zu den Hindernissen zählen mangelnder Zugang, geringe digitale Kompetenz und begrenzte Sichtbarkeit in den Mainstream-Erzählungen.</a:t>
            </a:r>
          </a:p>
        </p:txBody>
      </p:sp>
      <p:sp>
        <p:nvSpPr>
          <p:cNvPr id="4" name="Text Placeholder 3">
            <a:extLst>
              <a:ext uri="{FF2B5EF4-FFF2-40B4-BE49-F238E27FC236}">
                <a16:creationId xmlns:a16="http://schemas.microsoft.com/office/drawing/2014/main" id="{20D0AD24-DC14-E8EC-808F-CC7B578D1B46}"/>
              </a:ext>
            </a:extLst>
          </p:cNvPr>
          <p:cNvSpPr>
            <a:spLocks noGrp="1"/>
          </p:cNvSpPr>
          <p:nvPr>
            <p:ph type="body" sz="quarter" idx="16"/>
          </p:nvPr>
        </p:nvSpPr>
        <p:spPr>
          <a:xfrm>
            <a:off x="798381" y="761603"/>
            <a:ext cx="10951254" cy="803654"/>
          </a:xfrm>
        </p:spPr>
        <p:txBody>
          <a:bodyPr/>
          <a:lstStyle/>
          <a:p>
            <a:r>
              <a:rPr lang="en-US" sz="3200" dirty="0"/>
              <a:t>Einleitung: </a:t>
            </a:r>
            <a:r>
              <a:rPr lang="en-US" sz="3200" b="0" dirty="0"/>
              <a:t>Warum digitale Vermittlung für Inklusion wichtig ist</a:t>
            </a:r>
          </a:p>
        </p:txBody>
      </p:sp>
      <p:cxnSp>
        <p:nvCxnSpPr>
          <p:cNvPr id="2" name="Straight Connector 1">
            <a:extLst>
              <a:ext uri="{FF2B5EF4-FFF2-40B4-BE49-F238E27FC236}">
                <a16:creationId xmlns:a16="http://schemas.microsoft.com/office/drawing/2014/main" id="{1432EB74-B855-66C4-CF5E-5353972D218C}"/>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6" name="Text Placeholder 4">
            <a:extLst>
              <a:ext uri="{FF2B5EF4-FFF2-40B4-BE49-F238E27FC236}">
                <a16:creationId xmlns:a16="http://schemas.microsoft.com/office/drawing/2014/main" id="{0A89E9DA-A475-9663-77DF-BFCCF86E1226}"/>
              </a:ext>
            </a:extLst>
          </p:cNvPr>
          <p:cNvSpPr txBox="1">
            <a:spLocks/>
          </p:cNvSpPr>
          <p:nvPr/>
        </p:nvSpPr>
        <p:spPr>
          <a:xfrm>
            <a:off x="3961181" y="2414522"/>
            <a:ext cx="2214257" cy="3681875"/>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000" b="1" dirty="0" err="1">
                <a:solidFill>
                  <a:schemeClr val="bg1"/>
                </a:solidFill>
              </a:rPr>
              <a:t>Polarisierung</a:t>
            </a:r>
            <a:r>
              <a:rPr lang="en-US" sz="2000" b="1" dirty="0">
                <a:solidFill>
                  <a:schemeClr val="bg1"/>
                </a:solidFill>
              </a:rPr>
              <a:t>, Falschinformationen und Hassrede </a:t>
            </a:r>
            <a:r>
              <a:rPr lang="en-US" sz="2000" dirty="0">
                <a:solidFill>
                  <a:schemeClr val="bg1"/>
                </a:solidFill>
              </a:rPr>
              <a:t>isolieren </a:t>
            </a:r>
            <a:r>
              <a:rPr lang="en-US" sz="2000" dirty="0" err="1">
                <a:solidFill>
                  <a:schemeClr val="bg1"/>
                </a:solidFill>
              </a:rPr>
              <a:t>marginalisierte </a:t>
            </a:r>
            <a:r>
              <a:rPr lang="en-US" sz="2000" dirty="0">
                <a:solidFill>
                  <a:schemeClr val="bg1"/>
                </a:solidFill>
              </a:rPr>
              <a:t>Stimmen noch weiter und untergraben den zivilgesellschaftlichen Dialog.</a:t>
            </a:r>
          </a:p>
        </p:txBody>
      </p:sp>
      <p:sp>
        <p:nvSpPr>
          <p:cNvPr id="7" name="Text Placeholder 4">
            <a:extLst>
              <a:ext uri="{FF2B5EF4-FFF2-40B4-BE49-F238E27FC236}">
                <a16:creationId xmlns:a16="http://schemas.microsoft.com/office/drawing/2014/main" id="{7ABE04FE-E274-1252-9867-D2840357C5CD}"/>
              </a:ext>
            </a:extLst>
          </p:cNvPr>
          <p:cNvSpPr txBox="1">
            <a:spLocks/>
          </p:cNvSpPr>
          <p:nvPr/>
        </p:nvSpPr>
        <p:spPr>
          <a:xfrm>
            <a:off x="6550078" y="2414521"/>
            <a:ext cx="2213463" cy="3681871"/>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000" b="1" dirty="0"/>
              <a:t>Digitale Mediation </a:t>
            </a:r>
            <a:r>
              <a:rPr lang="en-US" sz="2000" dirty="0"/>
              <a:t>bietet Werkzeuge und Wege, um Online-Räume für alle offen, respektvoll und teilbar zu machen.</a:t>
            </a:r>
          </a:p>
        </p:txBody>
      </p:sp>
      <p:sp>
        <p:nvSpPr>
          <p:cNvPr id="8" name="Text Placeholder 4">
            <a:extLst>
              <a:ext uri="{FF2B5EF4-FFF2-40B4-BE49-F238E27FC236}">
                <a16:creationId xmlns:a16="http://schemas.microsoft.com/office/drawing/2014/main" id="{7BF8D0AB-9B5F-09D2-DFB0-2B8065177DE0}"/>
              </a:ext>
            </a:extLst>
          </p:cNvPr>
          <p:cNvSpPr txBox="1">
            <a:spLocks/>
          </p:cNvSpPr>
          <p:nvPr/>
        </p:nvSpPr>
        <p:spPr>
          <a:xfrm>
            <a:off x="9138181" y="2414521"/>
            <a:ext cx="2328233" cy="3681871"/>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000" dirty="0"/>
              <a:t>Sie hilft, Konflikte zu lösen, viele Sichtweisen zu stärken und </a:t>
            </a:r>
            <a:r>
              <a:rPr lang="en-US" sz="2000" b="1" dirty="0"/>
              <a:t>aktives Mitmachen </a:t>
            </a:r>
            <a:r>
              <a:rPr lang="en-US" sz="2000" dirty="0"/>
              <a:t>in digitalen Gemeinschaften zu fördern.</a:t>
            </a:r>
          </a:p>
        </p:txBody>
      </p:sp>
    </p:spTree>
    <p:extLst>
      <p:ext uri="{BB962C8B-B14F-4D97-AF65-F5344CB8AC3E}">
        <p14:creationId xmlns:p14="http://schemas.microsoft.com/office/powerpoint/2010/main" val="2439721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50B4DE-DF1E-A82A-5329-47BE9D07CF5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D50F3614-4F23-F75C-770E-9050F400AA90}"/>
              </a:ext>
            </a:extLst>
          </p:cNvPr>
          <p:cNvSpPr>
            <a:spLocks noGrp="1"/>
          </p:cNvSpPr>
          <p:nvPr>
            <p:ph type="body" sz="quarter" idx="16"/>
          </p:nvPr>
        </p:nvSpPr>
        <p:spPr/>
        <p:txBody>
          <a:bodyPr/>
          <a:lstStyle/>
          <a:p>
            <a:r>
              <a:rPr lang="en-GB" sz="3200" b="1" dirty="0"/>
              <a:t>Was ist INCLUDE ME+?</a:t>
            </a:r>
            <a:endParaRPr lang="en-GB" sz="3200" dirty="0"/>
          </a:p>
        </p:txBody>
      </p:sp>
      <p:cxnSp>
        <p:nvCxnSpPr>
          <p:cNvPr id="2" name="Straight Connector 1">
            <a:extLst>
              <a:ext uri="{FF2B5EF4-FFF2-40B4-BE49-F238E27FC236}">
                <a16:creationId xmlns:a16="http://schemas.microsoft.com/office/drawing/2014/main" id="{B432E922-1FEE-5409-3B4F-C79A707E601F}"/>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9" name="Block Arc 8">
            <a:extLst>
              <a:ext uri="{FF2B5EF4-FFF2-40B4-BE49-F238E27FC236}">
                <a16:creationId xmlns:a16="http://schemas.microsoft.com/office/drawing/2014/main" id="{39AA07F1-ACFB-6ADC-8155-FD321E9F4688}"/>
              </a:ext>
            </a:extLst>
          </p:cNvPr>
          <p:cNvSpPr/>
          <p:nvPr/>
        </p:nvSpPr>
        <p:spPr>
          <a:xfrm>
            <a:off x="-5346244" y="501923"/>
            <a:ext cx="7293488" cy="7293488"/>
          </a:xfrm>
          <a:prstGeom prst="blockArc">
            <a:avLst>
              <a:gd name="adj1" fmla="val 18900000"/>
              <a:gd name="adj2" fmla="val 2700000"/>
              <a:gd name="adj3" fmla="val 296"/>
            </a:avLst>
          </a:prstGeom>
          <a:ln>
            <a:solidFill>
              <a:schemeClr val="tx1"/>
            </a:solidFill>
          </a:ln>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GB"/>
          </a:p>
        </p:txBody>
      </p:sp>
      <p:sp>
        <p:nvSpPr>
          <p:cNvPr id="10" name="Freeform: Shape 9">
            <a:extLst>
              <a:ext uri="{FF2B5EF4-FFF2-40B4-BE49-F238E27FC236}">
                <a16:creationId xmlns:a16="http://schemas.microsoft.com/office/drawing/2014/main" id="{D7168D1C-5CAA-293F-2A08-4890075B163F}"/>
              </a:ext>
            </a:extLst>
          </p:cNvPr>
          <p:cNvSpPr/>
          <p:nvPr/>
        </p:nvSpPr>
        <p:spPr>
          <a:xfrm>
            <a:off x="1531042" y="1981199"/>
            <a:ext cx="9882026" cy="1083733"/>
          </a:xfrm>
          <a:custGeom>
            <a:avLst/>
            <a:gdLst>
              <a:gd name="connsiteX0" fmla="*/ 0 w 7301111"/>
              <a:gd name="connsiteY0" fmla="*/ 0 h 1083733"/>
              <a:gd name="connsiteX1" fmla="*/ 7301111 w 7301111"/>
              <a:gd name="connsiteY1" fmla="*/ 0 h 1083733"/>
              <a:gd name="connsiteX2" fmla="*/ 7301111 w 7301111"/>
              <a:gd name="connsiteY2" fmla="*/ 1083733 h 1083733"/>
              <a:gd name="connsiteX3" fmla="*/ 0 w 7301111"/>
              <a:gd name="connsiteY3" fmla="*/ 1083733 h 1083733"/>
              <a:gd name="connsiteX4" fmla="*/ 0 w 7301111"/>
              <a:gd name="connsiteY4" fmla="*/ 0 h 1083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01111" h="1083733">
                <a:moveTo>
                  <a:pt x="0" y="0"/>
                </a:moveTo>
                <a:lnTo>
                  <a:pt x="7301111" y="0"/>
                </a:lnTo>
                <a:lnTo>
                  <a:pt x="7301111" y="1083733"/>
                </a:lnTo>
                <a:lnTo>
                  <a:pt x="0" y="1083733"/>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60213" tIns="142240" rIns="142240" bIns="142240" numCol="1" spcCol="1270" anchor="ctr" anchorCtr="0">
            <a:noAutofit/>
          </a:bodyPr>
          <a:lstStyle/>
          <a:p>
            <a:pPr marL="0" lvl="0" indent="0" algn="l" defTabSz="2489200">
              <a:lnSpc>
                <a:spcPct val="90000"/>
              </a:lnSpc>
              <a:spcBef>
                <a:spcPct val="0"/>
              </a:spcBef>
              <a:spcAft>
                <a:spcPct val="35000"/>
              </a:spcAft>
              <a:buNone/>
            </a:pPr>
            <a:endParaRPr lang="en-GB" sz="5400" kern="1200"/>
          </a:p>
        </p:txBody>
      </p:sp>
      <p:sp>
        <p:nvSpPr>
          <p:cNvPr id="11" name="Oval 10">
            <a:extLst>
              <a:ext uri="{FF2B5EF4-FFF2-40B4-BE49-F238E27FC236}">
                <a16:creationId xmlns:a16="http://schemas.microsoft.com/office/drawing/2014/main" id="{8C0B73DA-38F3-B355-2AA4-826F2DE11DB0}"/>
              </a:ext>
            </a:extLst>
          </p:cNvPr>
          <p:cNvSpPr/>
          <p:nvPr/>
        </p:nvSpPr>
        <p:spPr>
          <a:xfrm>
            <a:off x="853709" y="1845733"/>
            <a:ext cx="1354666" cy="1354666"/>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GB" sz="1600" dirty="0"/>
          </a:p>
        </p:txBody>
      </p:sp>
      <p:sp>
        <p:nvSpPr>
          <p:cNvPr id="12" name="Freeform: Shape 11">
            <a:extLst>
              <a:ext uri="{FF2B5EF4-FFF2-40B4-BE49-F238E27FC236}">
                <a16:creationId xmlns:a16="http://schemas.microsoft.com/office/drawing/2014/main" id="{CD4F2B19-1E49-5694-154D-7DA1B2C1F604}"/>
              </a:ext>
            </a:extLst>
          </p:cNvPr>
          <p:cNvSpPr/>
          <p:nvPr/>
        </p:nvSpPr>
        <p:spPr>
          <a:xfrm>
            <a:off x="1924980" y="3606799"/>
            <a:ext cx="9488088" cy="1083733"/>
          </a:xfrm>
          <a:custGeom>
            <a:avLst/>
            <a:gdLst>
              <a:gd name="connsiteX0" fmla="*/ 0 w 6907174"/>
              <a:gd name="connsiteY0" fmla="*/ 0 h 1083733"/>
              <a:gd name="connsiteX1" fmla="*/ 6907174 w 6907174"/>
              <a:gd name="connsiteY1" fmla="*/ 0 h 1083733"/>
              <a:gd name="connsiteX2" fmla="*/ 6907174 w 6907174"/>
              <a:gd name="connsiteY2" fmla="*/ 1083733 h 1083733"/>
              <a:gd name="connsiteX3" fmla="*/ 0 w 6907174"/>
              <a:gd name="connsiteY3" fmla="*/ 1083733 h 1083733"/>
              <a:gd name="connsiteX4" fmla="*/ 0 w 6907174"/>
              <a:gd name="connsiteY4" fmla="*/ 0 h 1083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07174" h="1083733">
                <a:moveTo>
                  <a:pt x="0" y="0"/>
                </a:moveTo>
                <a:lnTo>
                  <a:pt x="6907174" y="0"/>
                </a:lnTo>
                <a:lnTo>
                  <a:pt x="6907174" y="1083733"/>
                </a:lnTo>
                <a:lnTo>
                  <a:pt x="0" y="1083733"/>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60213" tIns="142240" rIns="142240" bIns="142240" numCol="1" spcCol="1270" anchor="ctr" anchorCtr="0">
            <a:noAutofit/>
          </a:bodyPr>
          <a:lstStyle/>
          <a:p>
            <a:pPr marL="0" lvl="0" indent="0" algn="l" defTabSz="2489200">
              <a:lnSpc>
                <a:spcPct val="90000"/>
              </a:lnSpc>
              <a:spcBef>
                <a:spcPct val="0"/>
              </a:spcBef>
              <a:spcAft>
                <a:spcPct val="35000"/>
              </a:spcAft>
              <a:buNone/>
            </a:pPr>
            <a:endParaRPr lang="en-GB" sz="5400" kern="1200"/>
          </a:p>
        </p:txBody>
      </p:sp>
      <p:sp>
        <p:nvSpPr>
          <p:cNvPr id="13" name="Oval 12">
            <a:extLst>
              <a:ext uri="{FF2B5EF4-FFF2-40B4-BE49-F238E27FC236}">
                <a16:creationId xmlns:a16="http://schemas.microsoft.com/office/drawing/2014/main" id="{B5CEE7C8-F2A1-4F4A-80EA-59972F1820EB}"/>
              </a:ext>
            </a:extLst>
          </p:cNvPr>
          <p:cNvSpPr/>
          <p:nvPr/>
        </p:nvSpPr>
        <p:spPr>
          <a:xfrm>
            <a:off x="1247646" y="3471333"/>
            <a:ext cx="1354666" cy="1354666"/>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GB" sz="1600"/>
          </a:p>
        </p:txBody>
      </p:sp>
      <p:sp>
        <p:nvSpPr>
          <p:cNvPr id="14" name="Freeform: Shape 13">
            <a:extLst>
              <a:ext uri="{FF2B5EF4-FFF2-40B4-BE49-F238E27FC236}">
                <a16:creationId xmlns:a16="http://schemas.microsoft.com/office/drawing/2014/main" id="{842465A6-ECEF-1F6D-4FB8-67BB36ED8E37}"/>
              </a:ext>
            </a:extLst>
          </p:cNvPr>
          <p:cNvSpPr/>
          <p:nvPr/>
        </p:nvSpPr>
        <p:spPr>
          <a:xfrm>
            <a:off x="1531042" y="5232399"/>
            <a:ext cx="9882026" cy="1083733"/>
          </a:xfrm>
          <a:custGeom>
            <a:avLst/>
            <a:gdLst>
              <a:gd name="connsiteX0" fmla="*/ 0 w 7301111"/>
              <a:gd name="connsiteY0" fmla="*/ 0 h 1083733"/>
              <a:gd name="connsiteX1" fmla="*/ 7301111 w 7301111"/>
              <a:gd name="connsiteY1" fmla="*/ 0 h 1083733"/>
              <a:gd name="connsiteX2" fmla="*/ 7301111 w 7301111"/>
              <a:gd name="connsiteY2" fmla="*/ 1083733 h 1083733"/>
              <a:gd name="connsiteX3" fmla="*/ 0 w 7301111"/>
              <a:gd name="connsiteY3" fmla="*/ 1083733 h 1083733"/>
              <a:gd name="connsiteX4" fmla="*/ 0 w 7301111"/>
              <a:gd name="connsiteY4" fmla="*/ 0 h 1083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01111" h="1083733">
                <a:moveTo>
                  <a:pt x="0" y="0"/>
                </a:moveTo>
                <a:lnTo>
                  <a:pt x="7301111" y="0"/>
                </a:lnTo>
                <a:lnTo>
                  <a:pt x="7301111" y="1083733"/>
                </a:lnTo>
                <a:lnTo>
                  <a:pt x="0" y="1083733"/>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60213" tIns="142240" rIns="142240" bIns="142240" numCol="1" spcCol="1270" anchor="ctr" anchorCtr="0">
            <a:noAutofit/>
          </a:bodyPr>
          <a:lstStyle/>
          <a:p>
            <a:pPr marL="0" lvl="0" indent="0" algn="l" defTabSz="2489200">
              <a:lnSpc>
                <a:spcPct val="90000"/>
              </a:lnSpc>
              <a:spcBef>
                <a:spcPct val="0"/>
              </a:spcBef>
              <a:spcAft>
                <a:spcPct val="35000"/>
              </a:spcAft>
              <a:buNone/>
            </a:pPr>
            <a:endParaRPr lang="en-GB" sz="5400" kern="1200"/>
          </a:p>
        </p:txBody>
      </p:sp>
      <p:sp>
        <p:nvSpPr>
          <p:cNvPr id="15" name="Oval 14">
            <a:extLst>
              <a:ext uri="{FF2B5EF4-FFF2-40B4-BE49-F238E27FC236}">
                <a16:creationId xmlns:a16="http://schemas.microsoft.com/office/drawing/2014/main" id="{70FA5B83-D3E6-2AA2-E158-0EE7406DFAF6}"/>
              </a:ext>
            </a:extLst>
          </p:cNvPr>
          <p:cNvSpPr/>
          <p:nvPr/>
        </p:nvSpPr>
        <p:spPr>
          <a:xfrm>
            <a:off x="853709" y="5096933"/>
            <a:ext cx="1354666" cy="1354666"/>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GB" sz="1600"/>
          </a:p>
        </p:txBody>
      </p:sp>
      <p:sp>
        <p:nvSpPr>
          <p:cNvPr id="16" name="Text Placeholder 4">
            <a:extLst>
              <a:ext uri="{FF2B5EF4-FFF2-40B4-BE49-F238E27FC236}">
                <a16:creationId xmlns:a16="http://schemas.microsoft.com/office/drawing/2014/main" id="{6016DD4A-D828-A6FB-94CD-360E757A4D5B}"/>
              </a:ext>
            </a:extLst>
          </p:cNvPr>
          <p:cNvSpPr>
            <a:spLocks noGrp="1"/>
          </p:cNvSpPr>
          <p:nvPr>
            <p:ph type="body" sz="quarter" idx="18"/>
          </p:nvPr>
        </p:nvSpPr>
        <p:spPr>
          <a:xfrm>
            <a:off x="2339609" y="2072160"/>
            <a:ext cx="8942225" cy="901809"/>
          </a:xfrm>
        </p:spPr>
        <p:txBody>
          <a:bodyPr anchor="ctr"/>
          <a:lstStyle/>
          <a:p>
            <a:pPr marL="0" indent="0"/>
            <a:r>
              <a:rPr lang="en-US" sz="2000" b="1" dirty="0">
                <a:solidFill>
                  <a:schemeClr val="bg1"/>
                </a:solidFill>
              </a:rPr>
              <a:t>Projektfokus: </a:t>
            </a:r>
            <a:r>
              <a:rPr lang="en-US" sz="2000" dirty="0">
                <a:solidFill>
                  <a:schemeClr val="bg1"/>
                </a:solidFill>
              </a:rPr>
              <a:t>INCLUDE ME+ befähigt unterrepräsentierte Gruppen zur uneingeschränkten Teilhabe an der digitalen Gesellschaft, indem es ethische, inklusive und sichere Online-Räume fördert.</a:t>
            </a:r>
          </a:p>
        </p:txBody>
      </p:sp>
      <p:sp>
        <p:nvSpPr>
          <p:cNvPr id="17" name="Text Placeholder 4">
            <a:extLst>
              <a:ext uri="{FF2B5EF4-FFF2-40B4-BE49-F238E27FC236}">
                <a16:creationId xmlns:a16="http://schemas.microsoft.com/office/drawing/2014/main" id="{68BE41BD-6B45-D26A-C7CE-45CB01FBAD2B}"/>
              </a:ext>
            </a:extLst>
          </p:cNvPr>
          <p:cNvSpPr txBox="1">
            <a:spLocks/>
          </p:cNvSpPr>
          <p:nvPr/>
        </p:nvSpPr>
        <p:spPr>
          <a:xfrm>
            <a:off x="2339608" y="5323360"/>
            <a:ext cx="8942225" cy="90180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000" b="1" dirty="0">
                <a:solidFill>
                  <a:schemeClr val="bg1"/>
                </a:solidFill>
              </a:rPr>
              <a:t>Sektorübergreifende Zusammenarbeit: </a:t>
            </a:r>
            <a:r>
              <a:rPr lang="en-US" sz="2000" dirty="0">
                <a:solidFill>
                  <a:schemeClr val="bg1"/>
                </a:solidFill>
              </a:rPr>
              <a:t>Das Projekt verbindet </a:t>
            </a:r>
            <a:r>
              <a:rPr lang="en-US" sz="2000" b="1" dirty="0">
                <a:solidFill>
                  <a:schemeClr val="bg1"/>
                </a:solidFill>
              </a:rPr>
              <a:t>Medien, Bildung und Zivilgesellschaft</a:t>
            </a:r>
            <a:r>
              <a:rPr lang="en-US" sz="2000" dirty="0">
                <a:solidFill>
                  <a:schemeClr val="bg1"/>
                </a:solidFill>
              </a:rPr>
              <a:t>. Es stärkt die digitale Inklusion, verringert Online-Schäden und fördert ein konstruktives Engagement in ganz Europa.</a:t>
            </a:r>
          </a:p>
        </p:txBody>
      </p:sp>
      <p:sp>
        <p:nvSpPr>
          <p:cNvPr id="19" name="Text Placeholder 4">
            <a:extLst>
              <a:ext uri="{FF2B5EF4-FFF2-40B4-BE49-F238E27FC236}">
                <a16:creationId xmlns:a16="http://schemas.microsoft.com/office/drawing/2014/main" id="{C49DB631-3AC9-BA3E-8A1E-A920AC25A9AC}"/>
              </a:ext>
            </a:extLst>
          </p:cNvPr>
          <p:cNvSpPr txBox="1">
            <a:spLocks/>
          </p:cNvSpPr>
          <p:nvPr/>
        </p:nvSpPr>
        <p:spPr>
          <a:xfrm>
            <a:off x="2710832" y="3703009"/>
            <a:ext cx="8571001" cy="90180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000" b="1" dirty="0">
                <a:solidFill>
                  <a:schemeClr val="bg1"/>
                </a:solidFill>
              </a:rPr>
              <a:t>Kernziel</a:t>
            </a:r>
            <a:r>
              <a:rPr lang="en-US" sz="2000" dirty="0">
                <a:solidFill>
                  <a:schemeClr val="bg1"/>
                </a:solidFill>
              </a:rPr>
              <a:t>: Das Projekt baut Kompetenzen bei Pädagog*innen, Schüler*innen, Medienakteur*innen und der Zivilgesellschaft auf. So können sie digitale Konflikte schlichten und eine respektvolle, informierte Teilhabe fördern.</a:t>
            </a:r>
          </a:p>
        </p:txBody>
      </p:sp>
      <p:pic>
        <p:nvPicPr>
          <p:cNvPr id="21" name="Graphic 20" descr="Target with solid fill">
            <a:extLst>
              <a:ext uri="{FF2B5EF4-FFF2-40B4-BE49-F238E27FC236}">
                <a16:creationId xmlns:a16="http://schemas.microsoft.com/office/drawing/2014/main" id="{07341983-FC35-3EDA-D07D-0BD9525E0AA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73842" y="2065866"/>
            <a:ext cx="914400" cy="914400"/>
          </a:xfrm>
          <a:prstGeom prst="rect">
            <a:avLst/>
          </a:prstGeom>
        </p:spPr>
      </p:pic>
      <p:pic>
        <p:nvPicPr>
          <p:cNvPr id="23" name="Graphic 22" descr="Bullseye with solid fill">
            <a:extLst>
              <a:ext uri="{FF2B5EF4-FFF2-40B4-BE49-F238E27FC236}">
                <a16:creationId xmlns:a16="http://schemas.microsoft.com/office/drawing/2014/main" id="{9BECAAFE-BEB8-D898-DDC1-CDEC9D240D5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467779" y="3691466"/>
            <a:ext cx="914400" cy="914400"/>
          </a:xfrm>
          <a:prstGeom prst="rect">
            <a:avLst/>
          </a:prstGeom>
        </p:spPr>
      </p:pic>
      <p:pic>
        <p:nvPicPr>
          <p:cNvPr id="25" name="Graphic 24" descr="Handshake with solid fill">
            <a:extLst>
              <a:ext uri="{FF2B5EF4-FFF2-40B4-BE49-F238E27FC236}">
                <a16:creationId xmlns:a16="http://schemas.microsoft.com/office/drawing/2014/main" id="{92D26CE6-1653-7208-351D-C38231C05E3E}"/>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073842" y="5310769"/>
            <a:ext cx="914400" cy="914400"/>
          </a:xfrm>
          <a:prstGeom prst="rect">
            <a:avLst/>
          </a:prstGeom>
        </p:spPr>
      </p:pic>
    </p:spTree>
    <p:extLst>
      <p:ext uri="{BB962C8B-B14F-4D97-AF65-F5344CB8AC3E}">
        <p14:creationId xmlns:p14="http://schemas.microsoft.com/office/powerpoint/2010/main" val="6729043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09F798-A108-3729-2752-6A6050202364}"/>
            </a:ext>
          </a:extLst>
        </p:cNvPr>
        <p:cNvGrpSpPr/>
        <p:nvPr/>
      </p:nvGrpSpPr>
      <p:grpSpPr>
        <a:xfrm>
          <a:off x="0" y="0"/>
          <a:ext cx="0" cy="0"/>
          <a:chOff x="0" y="0"/>
          <a:chExt cx="0" cy="0"/>
        </a:xfrm>
      </p:grpSpPr>
      <p:sp>
        <p:nvSpPr>
          <p:cNvPr id="24" name="Flowchart: Alternate Process 23">
            <a:extLst>
              <a:ext uri="{FF2B5EF4-FFF2-40B4-BE49-F238E27FC236}">
                <a16:creationId xmlns:a16="http://schemas.microsoft.com/office/drawing/2014/main" id="{9B7C3B3F-BB6E-ADE0-0A83-8D3113FFCC80}"/>
              </a:ext>
            </a:extLst>
          </p:cNvPr>
          <p:cNvSpPr/>
          <p:nvPr/>
        </p:nvSpPr>
        <p:spPr>
          <a:xfrm>
            <a:off x="798380" y="1982549"/>
            <a:ext cx="10595240" cy="1043834"/>
          </a:xfrm>
          <a:prstGeom prst="flowChartAlternateProcess">
            <a:avLst/>
          </a:prstGeom>
          <a:solidFill>
            <a:srgbClr val="4174BA"/>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4" name="Text Placeholder 3">
            <a:extLst>
              <a:ext uri="{FF2B5EF4-FFF2-40B4-BE49-F238E27FC236}">
                <a16:creationId xmlns:a16="http://schemas.microsoft.com/office/drawing/2014/main" id="{851CBC83-2238-D2F7-959A-E3EFDC24E1CD}"/>
              </a:ext>
            </a:extLst>
          </p:cNvPr>
          <p:cNvSpPr>
            <a:spLocks noGrp="1"/>
          </p:cNvSpPr>
          <p:nvPr>
            <p:ph type="body" sz="quarter" idx="16"/>
          </p:nvPr>
        </p:nvSpPr>
        <p:spPr/>
        <p:txBody>
          <a:bodyPr/>
          <a:lstStyle/>
          <a:p>
            <a:r>
              <a:rPr lang="en-GB" b="1" dirty="0"/>
              <a:t>Was ist digitale Mediation?</a:t>
            </a:r>
            <a:endParaRPr lang="en-GB" dirty="0"/>
          </a:p>
        </p:txBody>
      </p:sp>
      <p:cxnSp>
        <p:nvCxnSpPr>
          <p:cNvPr id="2" name="Straight Connector 1">
            <a:extLst>
              <a:ext uri="{FF2B5EF4-FFF2-40B4-BE49-F238E27FC236}">
                <a16:creationId xmlns:a16="http://schemas.microsoft.com/office/drawing/2014/main" id="{063C3441-C464-90E0-16BF-E887BC53C8ED}"/>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5EF76DFB-D46F-49D7-0AF6-D44E05755F1E}"/>
              </a:ext>
            </a:extLst>
          </p:cNvPr>
          <p:cNvSpPr>
            <a:spLocks noGrp="1"/>
          </p:cNvSpPr>
          <p:nvPr>
            <p:ph type="body" sz="quarter" idx="18"/>
          </p:nvPr>
        </p:nvSpPr>
        <p:spPr>
          <a:xfrm>
            <a:off x="992589" y="2110725"/>
            <a:ext cx="10614687" cy="803653"/>
          </a:xfrm>
        </p:spPr>
        <p:txBody>
          <a:bodyPr/>
          <a:lstStyle/>
          <a:p>
            <a:pPr marL="0" indent="0"/>
            <a:r>
              <a:rPr lang="en-US" sz="2000" i="1" dirty="0">
                <a:solidFill>
                  <a:schemeClr val="bg1"/>
                </a:solidFill>
              </a:rPr>
              <a:t>Digitale Mediation umfasst klare Strategien und Werkzeuge. Sie steuert Online-Interaktionen, löst digitale Konflikte und fördert respektvollen Austausch.</a:t>
            </a:r>
            <a:endParaRPr lang="en-GB" sz="2000" i="1" dirty="0">
              <a:solidFill>
                <a:schemeClr val="bg1"/>
              </a:solidFill>
            </a:endParaRPr>
          </a:p>
        </p:txBody>
      </p:sp>
      <p:sp>
        <p:nvSpPr>
          <p:cNvPr id="21" name="Text Placeholder 5">
            <a:extLst>
              <a:ext uri="{FF2B5EF4-FFF2-40B4-BE49-F238E27FC236}">
                <a16:creationId xmlns:a16="http://schemas.microsoft.com/office/drawing/2014/main" id="{20BE3507-BB05-EE5A-40C9-016A0A423748}"/>
              </a:ext>
            </a:extLst>
          </p:cNvPr>
          <p:cNvSpPr txBox="1">
            <a:spLocks/>
          </p:cNvSpPr>
          <p:nvPr/>
        </p:nvSpPr>
        <p:spPr>
          <a:xfrm>
            <a:off x="1577315" y="3637646"/>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000" b="1" dirty="0">
                <a:solidFill>
                  <a:srgbClr val="4174BA"/>
                </a:solidFill>
              </a:rPr>
              <a:t>Warum das wichtig ist: </a:t>
            </a:r>
            <a:r>
              <a:rPr lang="en-US" sz="2000" dirty="0"/>
              <a:t>In einer Zeit zunehmender Desinformation und </a:t>
            </a:r>
            <a:r>
              <a:rPr lang="en-US" sz="2000" dirty="0" err="1"/>
              <a:t>Polarisierung </a:t>
            </a:r>
            <a:r>
              <a:rPr lang="en-US" sz="2000" dirty="0"/>
              <a:t>trägt </a:t>
            </a:r>
            <a:r>
              <a:rPr lang="en-US" sz="2000" b="1" dirty="0"/>
              <a:t>digitale Mediation </a:t>
            </a:r>
            <a:r>
              <a:rPr lang="en-US" sz="2000" dirty="0"/>
              <a:t>dazu bei, sichere und inklusive Räume für Dialog und Zusammenarbeit zu gewährleisten.</a:t>
            </a:r>
            <a:endParaRPr lang="en-GB" sz="2000" dirty="0"/>
          </a:p>
        </p:txBody>
      </p:sp>
      <p:sp>
        <p:nvSpPr>
          <p:cNvPr id="25" name="Flowchart: Alternate Process 24">
            <a:extLst>
              <a:ext uri="{FF2B5EF4-FFF2-40B4-BE49-F238E27FC236}">
                <a16:creationId xmlns:a16="http://schemas.microsoft.com/office/drawing/2014/main" id="{CDCFEAC8-FE55-11F4-9648-022424E2CEDD}"/>
              </a:ext>
            </a:extLst>
          </p:cNvPr>
          <p:cNvSpPr/>
          <p:nvPr/>
        </p:nvSpPr>
        <p:spPr>
          <a:xfrm>
            <a:off x="1448473" y="3517556"/>
            <a:ext cx="9964593" cy="1043834"/>
          </a:xfrm>
          <a:prstGeom prst="flowChartAlternateProcess">
            <a:avLst/>
          </a:prstGeom>
          <a:noFill/>
          <a:ln w="28575">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23" name="Text Placeholder 5">
            <a:extLst>
              <a:ext uri="{FF2B5EF4-FFF2-40B4-BE49-F238E27FC236}">
                <a16:creationId xmlns:a16="http://schemas.microsoft.com/office/drawing/2014/main" id="{B28B03F9-7143-CFC3-4CD9-F406110A8B17}"/>
              </a:ext>
            </a:extLst>
          </p:cNvPr>
          <p:cNvSpPr txBox="1">
            <a:spLocks/>
          </p:cNvSpPr>
          <p:nvPr/>
        </p:nvSpPr>
        <p:spPr>
          <a:xfrm>
            <a:off x="1577315" y="5172653"/>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000" dirty="0">
                <a:solidFill>
                  <a:srgbClr val="4174BA"/>
                </a:solidFill>
              </a:rPr>
              <a:t>In</a:t>
            </a:r>
            <a:r>
              <a:rPr lang="en-US" sz="2000" b="1" dirty="0">
                <a:solidFill>
                  <a:srgbClr val="4174BA"/>
                </a:solidFill>
              </a:rPr>
              <a:t>klusive Mediation </a:t>
            </a:r>
            <a:r>
              <a:rPr lang="en-US" sz="2000" dirty="0"/>
              <a:t>stärkt </a:t>
            </a:r>
            <a:r>
              <a:rPr lang="en-US" sz="2000" b="1" dirty="0" err="1"/>
              <a:t>marginalisierte </a:t>
            </a:r>
            <a:r>
              <a:rPr lang="en-US" sz="2000" b="1" dirty="0"/>
              <a:t>Stimmen</a:t>
            </a:r>
            <a:r>
              <a:rPr lang="en-US" sz="2000" dirty="0"/>
              <a:t>, mindert Schaden und fördert </a:t>
            </a:r>
            <a:r>
              <a:rPr lang="en-US" sz="2000" b="1" dirty="0"/>
              <a:t>Friedensbildung sowie bürgerschaftliches Engagement </a:t>
            </a:r>
            <a:r>
              <a:rPr lang="en-US" sz="2000" dirty="0"/>
              <a:t>in digitalen Umgebungen.</a:t>
            </a:r>
            <a:endParaRPr lang="en-GB" sz="2000" dirty="0"/>
          </a:p>
        </p:txBody>
      </p:sp>
      <p:sp>
        <p:nvSpPr>
          <p:cNvPr id="26" name="Flowchart: Alternate Process 25">
            <a:extLst>
              <a:ext uri="{FF2B5EF4-FFF2-40B4-BE49-F238E27FC236}">
                <a16:creationId xmlns:a16="http://schemas.microsoft.com/office/drawing/2014/main" id="{3CCE6253-9CA9-23C8-31F6-AF7A83089831}"/>
              </a:ext>
            </a:extLst>
          </p:cNvPr>
          <p:cNvSpPr/>
          <p:nvPr/>
        </p:nvSpPr>
        <p:spPr>
          <a:xfrm>
            <a:off x="1448473" y="5052563"/>
            <a:ext cx="9964593" cy="1043834"/>
          </a:xfrm>
          <a:prstGeom prst="flowChartAlternateProcess">
            <a:avLst/>
          </a:prstGeom>
          <a:noFill/>
          <a:ln w="28575">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600"/>
          </a:p>
        </p:txBody>
      </p:sp>
      <p:cxnSp>
        <p:nvCxnSpPr>
          <p:cNvPr id="33" name="Connector: Elbow 32">
            <a:extLst>
              <a:ext uri="{FF2B5EF4-FFF2-40B4-BE49-F238E27FC236}">
                <a16:creationId xmlns:a16="http://schemas.microsoft.com/office/drawing/2014/main" id="{2CBB92AC-463A-73A9-D980-5CA4F35027B1}"/>
              </a:ext>
            </a:extLst>
          </p:cNvPr>
          <p:cNvCxnSpPr>
            <a:stCxn id="24" idx="1"/>
            <a:endCxn id="25" idx="1"/>
          </p:cNvCxnSpPr>
          <p:nvPr/>
        </p:nvCxnSpPr>
        <p:spPr>
          <a:xfrm rot="10800000" flipH="1" flipV="1">
            <a:off x="798379" y="2504465"/>
            <a:ext cx="650093" cy="1535007"/>
          </a:xfrm>
          <a:prstGeom prst="bentConnector3">
            <a:avLst>
              <a:gd name="adj1" fmla="val 933"/>
            </a:avLst>
          </a:prstGeom>
          <a:ln w="28575">
            <a:solidFill>
              <a:srgbClr val="4174BA"/>
            </a:solidFill>
            <a:tailEnd type="triangle"/>
          </a:ln>
        </p:spPr>
        <p:style>
          <a:lnRef idx="1">
            <a:schemeClr val="accent1"/>
          </a:lnRef>
          <a:fillRef idx="0">
            <a:schemeClr val="accent1"/>
          </a:fillRef>
          <a:effectRef idx="0">
            <a:schemeClr val="accent1"/>
          </a:effectRef>
          <a:fontRef idx="minor">
            <a:schemeClr val="tx1"/>
          </a:fontRef>
        </p:style>
      </p:cxnSp>
      <p:cxnSp>
        <p:nvCxnSpPr>
          <p:cNvPr id="36" name="Connector: Elbow 35">
            <a:extLst>
              <a:ext uri="{FF2B5EF4-FFF2-40B4-BE49-F238E27FC236}">
                <a16:creationId xmlns:a16="http://schemas.microsoft.com/office/drawing/2014/main" id="{AE8E5FA5-5544-1A8D-C8F6-30FF9BFDD57D}"/>
              </a:ext>
            </a:extLst>
          </p:cNvPr>
          <p:cNvCxnSpPr/>
          <p:nvPr/>
        </p:nvCxnSpPr>
        <p:spPr>
          <a:xfrm rot="10800000" flipH="1" flipV="1">
            <a:off x="810639" y="4039472"/>
            <a:ext cx="650093" cy="1535007"/>
          </a:xfrm>
          <a:prstGeom prst="bentConnector3">
            <a:avLst>
              <a:gd name="adj1" fmla="val -1067"/>
            </a:avLst>
          </a:prstGeom>
          <a:ln w="28575">
            <a:solidFill>
              <a:srgbClr val="4174BA"/>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145419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F108E0-AFDE-F35C-531A-8677AE3DB51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FCB00579-C3D9-4B8E-D6A0-5EEC1D388D45}"/>
              </a:ext>
            </a:extLst>
          </p:cNvPr>
          <p:cNvSpPr>
            <a:spLocks noGrp="1"/>
          </p:cNvSpPr>
          <p:nvPr>
            <p:ph type="body" sz="quarter" idx="13"/>
          </p:nvPr>
        </p:nvSpPr>
        <p:spPr>
          <a:xfrm>
            <a:off x="640591" y="514350"/>
            <a:ext cx="4802284" cy="4981575"/>
          </a:xfrm>
        </p:spPr>
        <p:txBody>
          <a:bodyPr>
            <a:noAutofit/>
          </a:bodyPr>
          <a:lstStyle/>
          <a:p>
            <a:pPr algn="l">
              <a:lnSpc>
                <a:spcPct val="100000"/>
              </a:lnSpc>
              <a:spcBef>
                <a:spcPts val="0"/>
              </a:spcBef>
            </a:pPr>
            <a:r>
              <a:rPr lang="en-US" sz="2000" b="1" i="0" dirty="0"/>
              <a:t>Untersuchung von vier Schwerpunktbereichen der inklusiven digitalen Mediation</a:t>
            </a:r>
          </a:p>
          <a:p>
            <a:pPr algn="l">
              <a:lnSpc>
                <a:spcPct val="120000"/>
              </a:lnSpc>
              <a:spcBef>
                <a:spcPts val="0"/>
              </a:spcBef>
            </a:pPr>
            <a:endParaRPr lang="en-US" sz="1600" b="1" i="0" dirty="0"/>
          </a:p>
          <a:p>
            <a:pPr marL="514350" indent="-514350" algn="l">
              <a:lnSpc>
                <a:spcPct val="120000"/>
              </a:lnSpc>
              <a:spcBef>
                <a:spcPts val="0"/>
              </a:spcBef>
              <a:buFont typeface="+mj-lt"/>
              <a:buAutoNum type="arabicPeriod"/>
            </a:pPr>
            <a:r>
              <a:rPr lang="en-US" sz="1600" b="1" i="0" dirty="0"/>
              <a:t>Förderung der digitalen Inklusion: </a:t>
            </a:r>
            <a:r>
              <a:rPr lang="en-US" sz="1600" i="0" dirty="0"/>
              <a:t>Gewährleistung eines gleichberechtigten Zugangs und einer gleichberechtigten Teilhabe in Online-Räumen.</a:t>
            </a:r>
          </a:p>
          <a:p>
            <a:pPr marL="514350" indent="-514350" algn="l">
              <a:lnSpc>
                <a:spcPct val="120000"/>
              </a:lnSpc>
              <a:spcBef>
                <a:spcPts val="0"/>
              </a:spcBef>
              <a:buFont typeface="+mj-lt"/>
              <a:buAutoNum type="arabicPeriod"/>
            </a:pPr>
            <a:r>
              <a:rPr lang="en-US" sz="1600" b="1" i="0" dirty="0"/>
              <a:t>Verbesserung von Moderationsinstrumenten: </a:t>
            </a:r>
            <a:r>
              <a:rPr lang="en-US" sz="1600" i="0" dirty="0"/>
              <a:t>Setzen Sie Werkzeuge ein, um Konflikte zu lösen und einen respektvollen Dialog zu fördern.</a:t>
            </a:r>
          </a:p>
          <a:p>
            <a:pPr marL="514350" indent="-514350" algn="l">
              <a:lnSpc>
                <a:spcPct val="120000"/>
              </a:lnSpc>
              <a:spcBef>
                <a:spcPts val="0"/>
              </a:spcBef>
              <a:buFont typeface="+mj-lt"/>
              <a:buAutoNum type="arabicPeriod"/>
            </a:pPr>
            <a:r>
              <a:rPr lang="en-US" sz="1600" b="1" i="0" dirty="0"/>
              <a:t>Ethisches Engagement: </a:t>
            </a:r>
            <a:r>
              <a:rPr lang="en-US" sz="1600" i="0" dirty="0"/>
              <a:t>Fördern Sie eine verantwortungsvolle und inklusive Online-Kommunikation.</a:t>
            </a:r>
          </a:p>
          <a:p>
            <a:pPr marL="514350" indent="-514350" algn="l">
              <a:lnSpc>
                <a:spcPct val="120000"/>
              </a:lnSpc>
              <a:spcBef>
                <a:spcPts val="0"/>
              </a:spcBef>
              <a:buFont typeface="+mj-lt"/>
              <a:buAutoNum type="arabicPeriod"/>
            </a:pPr>
            <a:r>
              <a:rPr lang="en-US" sz="1600" b="1" i="0" dirty="0"/>
              <a:t>Friedensförderung durch Medien: </a:t>
            </a:r>
            <a:r>
              <a:rPr lang="en-US" sz="1600" i="0" dirty="0"/>
              <a:t>Fördern Sie den Dialog und verringern Sie </a:t>
            </a:r>
            <a:r>
              <a:rPr lang="en-US" sz="1600" i="0" dirty="0" err="1"/>
              <a:t>Polarisierung </a:t>
            </a:r>
            <a:r>
              <a:rPr lang="en-US" sz="1600" i="0" dirty="0"/>
              <a:t>über digitale Plattformen.</a:t>
            </a:r>
            <a:endParaRPr lang="en-IE" sz="1600" b="1" i="0" dirty="0"/>
          </a:p>
        </p:txBody>
      </p:sp>
      <p:pic>
        <p:nvPicPr>
          <p:cNvPr id="8" name="Picture Placeholder 7" descr="A group of people looking at a computer&#10;&#10;AI-generated content may be incorrect.">
            <a:extLst>
              <a:ext uri="{FF2B5EF4-FFF2-40B4-BE49-F238E27FC236}">
                <a16:creationId xmlns:a16="http://schemas.microsoft.com/office/drawing/2014/main" id="{6D8CB6F6-BBD9-79CB-EE7B-CE98255A8F51}"/>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28770386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E4A1BC-121D-E323-F02F-6AB1AC462AEB}"/>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04C6AFA0-1925-B828-3804-48F93622ECC9}"/>
              </a:ext>
            </a:extLst>
          </p:cNvPr>
          <p:cNvSpPr>
            <a:spLocks noGrp="1"/>
          </p:cNvSpPr>
          <p:nvPr>
            <p:ph type="body" sz="quarter" idx="18"/>
          </p:nvPr>
        </p:nvSpPr>
        <p:spPr>
          <a:xfrm>
            <a:off x="675020" y="3354030"/>
            <a:ext cx="3054298" cy="1049221"/>
          </a:xfrm>
        </p:spPr>
        <p:txBody>
          <a:bodyPr/>
          <a:lstStyle/>
          <a:p>
            <a:pPr>
              <a:lnSpc>
                <a:spcPct val="100000"/>
              </a:lnSpc>
            </a:pPr>
            <a:r>
              <a:rPr lang="en-US" sz="3200" dirty="0"/>
              <a:t>Förderung der digitalen Teilhabe</a:t>
            </a:r>
          </a:p>
        </p:txBody>
      </p:sp>
      <p:sp>
        <p:nvSpPr>
          <p:cNvPr id="7" name="Text Placeholder 6">
            <a:extLst>
              <a:ext uri="{FF2B5EF4-FFF2-40B4-BE49-F238E27FC236}">
                <a16:creationId xmlns:a16="http://schemas.microsoft.com/office/drawing/2014/main" id="{3F98F3A7-1070-0DA3-7D51-2CA2936AED87}"/>
              </a:ext>
            </a:extLst>
          </p:cNvPr>
          <p:cNvSpPr>
            <a:spLocks noGrp="1"/>
          </p:cNvSpPr>
          <p:nvPr>
            <p:ph type="body" sz="quarter" idx="19"/>
          </p:nvPr>
        </p:nvSpPr>
        <p:spPr>
          <a:xfrm>
            <a:off x="691820" y="2457107"/>
            <a:ext cx="3122943" cy="385564"/>
          </a:xfrm>
        </p:spPr>
        <p:txBody>
          <a:bodyPr/>
          <a:lstStyle/>
          <a:p>
            <a:r>
              <a:rPr lang="en-US" sz="2400" dirty="0"/>
              <a:t>Schwerpunktbereich</a:t>
            </a:r>
            <a:r>
              <a:rPr lang="en-US" sz="3600" dirty="0"/>
              <a:t> 1 </a:t>
            </a:r>
          </a:p>
        </p:txBody>
      </p:sp>
      <p:sp>
        <p:nvSpPr>
          <p:cNvPr id="8" name="Text Placeholder 7">
            <a:extLst>
              <a:ext uri="{FF2B5EF4-FFF2-40B4-BE49-F238E27FC236}">
                <a16:creationId xmlns:a16="http://schemas.microsoft.com/office/drawing/2014/main" id="{E9E322D1-2EEC-299C-80FA-78BD204D2FBC}"/>
              </a:ext>
            </a:extLst>
          </p:cNvPr>
          <p:cNvSpPr>
            <a:spLocks noGrp="1"/>
          </p:cNvSpPr>
          <p:nvPr>
            <p:ph type="body" sz="quarter" idx="20"/>
          </p:nvPr>
        </p:nvSpPr>
        <p:spPr>
          <a:xfrm>
            <a:off x="3993270" y="166478"/>
            <a:ext cx="8074683" cy="3849918"/>
          </a:xfrm>
        </p:spPr>
        <p:txBody>
          <a:bodyPr/>
          <a:lstStyle/>
          <a:p>
            <a:pPr marL="0" indent="0">
              <a:lnSpc>
                <a:spcPct val="100000"/>
              </a:lnSpc>
              <a:spcBef>
                <a:spcPts val="0"/>
              </a:spcBef>
            </a:pPr>
            <a:r>
              <a:rPr lang="en-US" b="1" kern="1200" dirty="0">
                <a:latin typeface="+mn-lt"/>
                <a:ea typeface="+mn-ea"/>
                <a:cs typeface="+mn-cs"/>
              </a:rPr>
              <a:t>Gewährleistung von gleichberechtigtem Zugang, gleicher Vertretung und gleicher Teilhabe in digitalen Medienräumen</a:t>
            </a:r>
          </a:p>
          <a:p>
            <a:pPr marL="0" indent="0">
              <a:lnSpc>
                <a:spcPct val="100000"/>
              </a:lnSpc>
              <a:spcBef>
                <a:spcPts val="0"/>
              </a:spcBef>
            </a:pPr>
            <a:endParaRPr lang="en-US" sz="1800" b="1" kern="1200" dirty="0">
              <a:latin typeface="+mn-lt"/>
              <a:ea typeface="+mn-ea"/>
              <a:cs typeface="+mn-cs"/>
            </a:endParaRPr>
          </a:p>
          <a:p>
            <a:pPr marL="342900" marR="0" lvl="0" indent="-342900" algn="l" defTabSz="777514" rtl="0" eaLnBrk="1" fontAlgn="auto" latinLnBrk="0" hangingPunct="1">
              <a:lnSpc>
                <a:spcPct val="100000"/>
              </a:lnSpc>
              <a:spcBef>
                <a:spcPts val="0"/>
              </a:spcBef>
              <a:buClrTx/>
              <a:buSzTx/>
              <a:buFont typeface="Calibri" panose="020F0502020204030204" pitchFamily="34" charset="0"/>
              <a:buChar char="→"/>
              <a:tabLst/>
              <a:defRPr/>
            </a:pPr>
            <a:r>
              <a:rPr lang="en-US" sz="2000" b="1" dirty="0">
                <a:solidFill>
                  <a:srgbClr val="0C4659"/>
                </a:solidFill>
              </a:rPr>
              <a:t>Digitale Inklusion </a:t>
            </a:r>
            <a:r>
              <a:rPr lang="en-US" sz="2000" dirty="0">
                <a:solidFill>
                  <a:srgbClr val="0C4659"/>
                </a:solidFill>
              </a:rPr>
              <a:t>bedeutet, sicherzustellen, dass alle Menschen Zugang zu digitalen Räumen haben, diese verstehen und sich dort einbringen können – unabhängig von Herkunft, Fähigkeiten oder Wohnort.</a:t>
            </a:r>
          </a:p>
          <a:p>
            <a:pPr marL="342900" marR="0" lvl="0" indent="-342900" algn="l" defTabSz="777514" rtl="0" eaLnBrk="1" fontAlgn="auto" latinLnBrk="0" hangingPunct="1">
              <a:lnSpc>
                <a:spcPct val="100000"/>
              </a:lnSpc>
              <a:spcBef>
                <a:spcPts val="0"/>
              </a:spcBef>
              <a:buClrTx/>
              <a:buSzTx/>
              <a:buFont typeface="Calibri" panose="020F0502020204030204" pitchFamily="34" charset="0"/>
              <a:buChar char="→"/>
              <a:tabLst/>
              <a:defRPr/>
            </a:pPr>
            <a:r>
              <a:rPr lang="en-US" sz="2000" dirty="0">
                <a:solidFill>
                  <a:srgbClr val="0C4659"/>
                </a:solidFill>
              </a:rPr>
              <a:t>Hürden sind zum Beispiel </a:t>
            </a:r>
            <a:r>
              <a:rPr lang="en-US" sz="2000" b="1" dirty="0">
                <a:solidFill>
                  <a:srgbClr val="0C4659"/>
                </a:solidFill>
              </a:rPr>
              <a:t>fehlende digitale Kenntnisse, kein Internetzugang </a:t>
            </a:r>
            <a:r>
              <a:rPr lang="en-US" sz="2000" dirty="0">
                <a:solidFill>
                  <a:srgbClr val="0C4659"/>
                </a:solidFill>
              </a:rPr>
              <a:t>und </a:t>
            </a:r>
            <a:r>
              <a:rPr lang="en-US" sz="2000" b="1" dirty="0">
                <a:solidFill>
                  <a:srgbClr val="0C4659"/>
                </a:solidFill>
              </a:rPr>
              <a:t>Diskriminierung </a:t>
            </a:r>
            <a:r>
              <a:rPr lang="en-US" sz="2000" dirty="0">
                <a:solidFill>
                  <a:srgbClr val="0C4659"/>
                </a:solidFill>
              </a:rPr>
              <a:t>im Netz.</a:t>
            </a:r>
          </a:p>
          <a:p>
            <a:pPr marL="342900" marR="0" lvl="0" indent="-342900" algn="l" defTabSz="777514" rtl="0" eaLnBrk="1" fontAlgn="auto" latinLnBrk="0" hangingPunct="1">
              <a:lnSpc>
                <a:spcPct val="100000"/>
              </a:lnSpc>
              <a:spcBef>
                <a:spcPts val="0"/>
              </a:spcBef>
              <a:buClrTx/>
              <a:buSzTx/>
              <a:buFont typeface="Calibri" panose="020F0502020204030204" pitchFamily="34" charset="0"/>
              <a:buChar char="→"/>
              <a:tabLst/>
              <a:defRPr/>
            </a:pPr>
            <a:r>
              <a:rPr lang="en-US" sz="2000" dirty="0">
                <a:solidFill>
                  <a:srgbClr val="0C4659"/>
                </a:solidFill>
              </a:rPr>
              <a:t>Inklusive digitale Praktiken bauen Ungleichheit ab und geben </a:t>
            </a:r>
            <a:r>
              <a:rPr lang="en-US" sz="2000" dirty="0" err="1">
                <a:solidFill>
                  <a:srgbClr val="0C4659"/>
                </a:solidFill>
              </a:rPr>
              <a:t>marginalisierten </a:t>
            </a:r>
            <a:r>
              <a:rPr lang="en-US" sz="2000" dirty="0">
                <a:solidFill>
                  <a:srgbClr val="0C4659"/>
                </a:solidFill>
              </a:rPr>
              <a:t>Gruppen online mehr Gehör.</a:t>
            </a:r>
          </a:p>
          <a:p>
            <a:pPr marL="342900" marR="0" lvl="0" indent="-342900" algn="l" defTabSz="777514" rtl="0" eaLnBrk="1" fontAlgn="auto" latinLnBrk="0" hangingPunct="1">
              <a:lnSpc>
                <a:spcPct val="100000"/>
              </a:lnSpc>
              <a:spcBef>
                <a:spcPts val="0"/>
              </a:spcBef>
              <a:buClrTx/>
              <a:buSzTx/>
              <a:buFont typeface="Calibri" panose="020F0502020204030204" pitchFamily="34" charset="0"/>
              <a:buChar char="→"/>
              <a:tabLst/>
              <a:defRPr/>
            </a:pPr>
            <a:r>
              <a:rPr lang="en-US" sz="2000" dirty="0">
                <a:solidFill>
                  <a:srgbClr val="0C4659"/>
                </a:solidFill>
              </a:rPr>
              <a:t>Beispiel:</a:t>
            </a:r>
          </a:p>
          <a:p>
            <a:pPr marL="360363" marR="0" lvl="0" indent="0" algn="l" defTabSz="777514" rtl="0" eaLnBrk="1" fontAlgn="auto" latinLnBrk="0" hangingPunct="1">
              <a:lnSpc>
                <a:spcPct val="100000"/>
              </a:lnSpc>
              <a:spcBef>
                <a:spcPts val="0"/>
              </a:spcBef>
              <a:buClrTx/>
              <a:buSzTx/>
              <a:tabLst/>
              <a:defRPr/>
            </a:pPr>
            <a:r>
              <a:rPr lang="en-US" sz="2000" b="1" dirty="0">
                <a:solidFill>
                  <a:srgbClr val="0C4659"/>
                </a:solidFill>
              </a:rPr>
              <a:t>Aktionsplan der EU für digitale Bildung </a:t>
            </a:r>
            <a:r>
              <a:rPr lang="en-US" sz="2000" b="1" dirty="0"/>
              <a:t>– </a:t>
            </a:r>
            <a:r>
              <a:rPr lang="en-US" sz="2000" dirty="0">
                <a:solidFill>
                  <a:srgbClr val="0C4659"/>
                </a:solidFill>
              </a:rPr>
              <a:t>Er fördert barrierefreies, hochwertiges digitales Lernen und unterstützt die Überwindung der digitalen Kluft.</a:t>
            </a:r>
          </a:p>
          <a:p>
            <a:pPr marL="360363" marR="0" lvl="0" indent="0" algn="l" defTabSz="777514" rtl="0" eaLnBrk="1" fontAlgn="auto" latinLnBrk="0" hangingPunct="1">
              <a:lnSpc>
                <a:spcPct val="100000"/>
              </a:lnSpc>
              <a:spcBef>
                <a:spcPts val="0"/>
              </a:spcBef>
              <a:buClrTx/>
              <a:buSzTx/>
              <a:tabLst/>
              <a:defRPr/>
            </a:pPr>
            <a:r>
              <a:rPr lang="en-US" sz="2000" dirty="0">
                <a:solidFill>
                  <a:srgbClr val="0C4659"/>
                </a:solidFill>
              </a:rPr>
              <a:t>👉 </a:t>
            </a:r>
            <a:r>
              <a:rPr lang="en-US" sz="2000" dirty="0">
                <a:solidFill>
                  <a:srgbClr val="0C4659"/>
                </a:solidFill>
                <a:hlinkClick r:id="rId2"/>
              </a:rPr>
              <a:t>education.ec.europa.eu/focus-topics/digital-education/action-plan</a:t>
            </a:r>
            <a:r>
              <a:rPr lang="en-US" sz="2000" dirty="0">
                <a:solidFill>
                  <a:srgbClr val="0C4659"/>
                </a:solidFill>
              </a:rPr>
              <a:t> </a:t>
            </a:r>
            <a:endParaRPr lang="en-US" sz="2000" dirty="0"/>
          </a:p>
        </p:txBody>
      </p:sp>
      <p:cxnSp>
        <p:nvCxnSpPr>
          <p:cNvPr id="16" name="Straight Connector 15">
            <a:extLst>
              <a:ext uri="{FF2B5EF4-FFF2-40B4-BE49-F238E27FC236}">
                <a16:creationId xmlns:a16="http://schemas.microsoft.com/office/drawing/2014/main" id="{DA2E5AF3-2856-E7BE-A633-EA7B5DED6540}"/>
              </a:ext>
            </a:extLst>
          </p:cNvPr>
          <p:cNvCxnSpPr>
            <a:cxnSpLocks/>
          </p:cNvCxnSpPr>
          <p:nvPr/>
        </p:nvCxnSpPr>
        <p:spPr>
          <a:xfrm>
            <a:off x="4082903" y="1182485"/>
            <a:ext cx="7717497"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11" name="Picture Placeholder 10">
            <a:extLst>
              <a:ext uri="{FF2B5EF4-FFF2-40B4-BE49-F238E27FC236}">
                <a16:creationId xmlns:a16="http://schemas.microsoft.com/office/drawing/2014/main" id="{AB315782-EF17-081D-F5AE-39A32B8F333C}"/>
              </a:ext>
            </a:extLst>
          </p:cNvPr>
          <p:cNvSpPr>
            <a:spLocks noGrp="1"/>
          </p:cNvSpPr>
          <p:nvPr>
            <p:ph type="pic" sz="quarter" idx="10"/>
          </p:nvPr>
        </p:nvSpPr>
        <p:spPr/>
        <p:txBody>
          <a:bodyPr/>
          <a:lstStyle/>
          <a:p>
            <a:endParaRPr lang="en-GB" sz="2400"/>
          </a:p>
        </p:txBody>
      </p:sp>
      <p:pic>
        <p:nvPicPr>
          <p:cNvPr id="12" name="Picture 2">
            <a:extLst>
              <a:ext uri="{FF2B5EF4-FFF2-40B4-BE49-F238E27FC236}">
                <a16:creationId xmlns:a16="http://schemas.microsoft.com/office/drawing/2014/main" id="{FEDE1EF7-CF3A-94BC-A2E8-3C37FDA2FE68}"/>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91602" y="0"/>
            <a:ext cx="3423162" cy="19457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363291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F18C09-F163-834A-0DD8-A950C11D85E0}"/>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3BEBC8E7-F271-14E5-A051-3BF7CE69AC30}"/>
              </a:ext>
            </a:extLst>
          </p:cNvPr>
          <p:cNvSpPr>
            <a:spLocks noGrp="1"/>
          </p:cNvSpPr>
          <p:nvPr>
            <p:ph type="body" sz="quarter" idx="18"/>
          </p:nvPr>
        </p:nvSpPr>
        <p:spPr>
          <a:xfrm>
            <a:off x="675020" y="3354030"/>
            <a:ext cx="3054298" cy="1049221"/>
          </a:xfrm>
        </p:spPr>
        <p:txBody>
          <a:bodyPr/>
          <a:lstStyle/>
          <a:p>
            <a:pPr>
              <a:lnSpc>
                <a:spcPct val="100000"/>
              </a:lnSpc>
            </a:pPr>
            <a:r>
              <a:rPr lang="en-US" sz="1600" dirty="0"/>
              <a:t>Weiterentwicklung digitaler Vermittlungsinstrumente</a:t>
            </a:r>
          </a:p>
        </p:txBody>
      </p:sp>
      <p:sp>
        <p:nvSpPr>
          <p:cNvPr id="7" name="Text Placeholder 6">
            <a:extLst>
              <a:ext uri="{FF2B5EF4-FFF2-40B4-BE49-F238E27FC236}">
                <a16:creationId xmlns:a16="http://schemas.microsoft.com/office/drawing/2014/main" id="{2A436CEC-F033-E3EF-53A8-1B33B89845EB}"/>
              </a:ext>
            </a:extLst>
          </p:cNvPr>
          <p:cNvSpPr>
            <a:spLocks noGrp="1"/>
          </p:cNvSpPr>
          <p:nvPr>
            <p:ph type="body" sz="quarter" idx="19"/>
          </p:nvPr>
        </p:nvSpPr>
        <p:spPr>
          <a:xfrm>
            <a:off x="691820" y="2457107"/>
            <a:ext cx="3122943" cy="385564"/>
          </a:xfrm>
        </p:spPr>
        <p:txBody>
          <a:bodyPr/>
          <a:lstStyle/>
          <a:p>
            <a:r>
              <a:rPr lang="en-US" sz="2400" dirty="0"/>
              <a:t>Schwerpunktbereich 2 </a:t>
            </a:r>
          </a:p>
        </p:txBody>
      </p:sp>
      <p:sp>
        <p:nvSpPr>
          <p:cNvPr id="8" name="Text Placeholder 7">
            <a:extLst>
              <a:ext uri="{FF2B5EF4-FFF2-40B4-BE49-F238E27FC236}">
                <a16:creationId xmlns:a16="http://schemas.microsoft.com/office/drawing/2014/main" id="{E3201C5C-77A8-B05C-2DA7-D0F971735297}"/>
              </a:ext>
            </a:extLst>
          </p:cNvPr>
          <p:cNvSpPr>
            <a:spLocks noGrp="1"/>
          </p:cNvSpPr>
          <p:nvPr>
            <p:ph type="body" sz="quarter" idx="20"/>
          </p:nvPr>
        </p:nvSpPr>
        <p:spPr>
          <a:xfrm>
            <a:off x="4307596" y="161909"/>
            <a:ext cx="7492803" cy="3849918"/>
          </a:xfrm>
        </p:spPr>
        <p:txBody>
          <a:bodyPr/>
          <a:lstStyle/>
          <a:p>
            <a:pPr marL="0" indent="0">
              <a:lnSpc>
                <a:spcPct val="100000"/>
              </a:lnSpc>
              <a:spcBef>
                <a:spcPts val="0"/>
              </a:spcBef>
            </a:pPr>
            <a:r>
              <a:rPr lang="en-US" b="1" kern="1200" dirty="0">
                <a:latin typeface="+mn-lt"/>
                <a:ea typeface="+mn-ea"/>
                <a:cs typeface="+mn-cs"/>
              </a:rPr>
              <a:t>Strategien, Moderationspraktiken und interaktive Techniken für eine inklusive Online-Beteiligung</a:t>
            </a:r>
          </a:p>
          <a:p>
            <a:pPr marL="0" indent="0">
              <a:lnSpc>
                <a:spcPct val="100000"/>
              </a:lnSpc>
              <a:spcBef>
                <a:spcPts val="0"/>
              </a:spcBef>
            </a:pPr>
            <a:endParaRPr lang="en-US" sz="1800" b="1" kern="1200" dirty="0">
              <a:latin typeface="+mn-lt"/>
              <a:ea typeface="+mn-ea"/>
              <a:cs typeface="+mn-cs"/>
            </a:endParaRPr>
          </a:p>
          <a:p>
            <a:pPr marL="342900" marR="0" lvl="0" indent="-342900" algn="l" defTabSz="777514" rtl="0" eaLnBrk="1" fontAlgn="auto" latinLnBrk="0" hangingPunct="1">
              <a:lnSpc>
                <a:spcPct val="100000"/>
              </a:lnSpc>
              <a:spcBef>
                <a:spcPts val="0"/>
              </a:spcBef>
              <a:spcAft>
                <a:spcPts val="600"/>
              </a:spcAft>
              <a:buClrTx/>
              <a:buSzTx/>
              <a:buFont typeface="Calibri" panose="020F0502020204030204" pitchFamily="34" charset="0"/>
              <a:buChar char="→"/>
              <a:tabLst/>
              <a:defRPr/>
            </a:pPr>
            <a:r>
              <a:rPr lang="en-US" sz="2000" dirty="0">
                <a:solidFill>
                  <a:srgbClr val="0C4659"/>
                </a:solidFill>
              </a:rPr>
              <a:t>Digitale Moderationsinstrumente fördern einen respektvollen Umgang im Internet und helfen dabei, Konflikte in digitalen Räumen zu bewältigen.</a:t>
            </a:r>
          </a:p>
          <a:p>
            <a:pPr marL="342900" marR="0" lvl="0" indent="-342900" algn="l" defTabSz="777514" rtl="0" eaLnBrk="1" fontAlgn="auto" latinLnBrk="0" hangingPunct="1">
              <a:lnSpc>
                <a:spcPct val="100000"/>
              </a:lnSpc>
              <a:spcBef>
                <a:spcPts val="0"/>
              </a:spcBef>
              <a:spcAft>
                <a:spcPts val="600"/>
              </a:spcAft>
              <a:buClrTx/>
              <a:buSzTx/>
              <a:buFont typeface="Calibri" panose="020F0502020204030204" pitchFamily="34" charset="0"/>
              <a:buChar char="→"/>
              <a:tabLst/>
              <a:defRPr/>
            </a:pPr>
            <a:r>
              <a:rPr lang="en-US" sz="2000" dirty="0">
                <a:solidFill>
                  <a:srgbClr val="0C4659"/>
                </a:solidFill>
              </a:rPr>
              <a:t>Zu den wichtigsten Methoden zählen </a:t>
            </a:r>
            <a:r>
              <a:rPr lang="en-US" sz="2000" b="1" dirty="0">
                <a:solidFill>
                  <a:srgbClr val="0C4659"/>
                </a:solidFill>
              </a:rPr>
              <a:t>Rollenspielübungen, strukturierte Diskussionsplattformen </a:t>
            </a:r>
            <a:r>
              <a:rPr lang="en-US" sz="2000" dirty="0">
                <a:solidFill>
                  <a:srgbClr val="0C4659"/>
                </a:solidFill>
              </a:rPr>
              <a:t>und </a:t>
            </a:r>
            <a:r>
              <a:rPr lang="en-US" sz="2000" b="1" dirty="0">
                <a:solidFill>
                  <a:srgbClr val="0C4659"/>
                </a:solidFill>
              </a:rPr>
              <a:t>klare Moderationsrichtlinien</a:t>
            </a:r>
            <a:r>
              <a:rPr lang="en-US" sz="2000" dirty="0">
                <a:solidFill>
                  <a:srgbClr val="0C4659"/>
                </a:solidFill>
              </a:rPr>
              <a:t>.</a:t>
            </a:r>
          </a:p>
          <a:p>
            <a:pPr marL="342900" marR="0" lvl="0" indent="-342900" algn="l" defTabSz="777514" rtl="0" eaLnBrk="1" fontAlgn="auto" latinLnBrk="0" hangingPunct="1">
              <a:lnSpc>
                <a:spcPct val="100000"/>
              </a:lnSpc>
              <a:spcBef>
                <a:spcPts val="0"/>
              </a:spcBef>
              <a:spcAft>
                <a:spcPts val="600"/>
              </a:spcAft>
              <a:buClrTx/>
              <a:buSzTx/>
              <a:buFont typeface="Calibri" panose="020F0502020204030204" pitchFamily="34" charset="0"/>
              <a:buChar char="→"/>
              <a:tabLst/>
              <a:defRPr/>
            </a:pPr>
            <a:r>
              <a:rPr lang="en-US" sz="2000" dirty="0">
                <a:solidFill>
                  <a:srgbClr val="0C4659"/>
                </a:solidFill>
              </a:rPr>
              <a:t>Diese Instrumente fördern </a:t>
            </a:r>
            <a:r>
              <a:rPr lang="en-US" sz="2000" b="1" dirty="0">
                <a:solidFill>
                  <a:srgbClr val="0C4659"/>
                </a:solidFill>
              </a:rPr>
              <a:t>eine inklusive Teilhabe</a:t>
            </a:r>
            <a:r>
              <a:rPr lang="en-US" sz="2000" dirty="0">
                <a:solidFill>
                  <a:srgbClr val="0C4659"/>
                </a:solidFill>
              </a:rPr>
              <a:t>, besonders für </a:t>
            </a:r>
            <a:r>
              <a:rPr lang="en-US" sz="2000" dirty="0" err="1">
                <a:solidFill>
                  <a:srgbClr val="0C4659"/>
                </a:solidFill>
              </a:rPr>
              <a:t>marginalisierte </a:t>
            </a:r>
            <a:r>
              <a:rPr lang="en-US" sz="2000" dirty="0">
                <a:solidFill>
                  <a:srgbClr val="0C4659"/>
                </a:solidFill>
              </a:rPr>
              <a:t>Stimmen.</a:t>
            </a:r>
          </a:p>
          <a:p>
            <a:pPr marL="342900" marR="0" lvl="0" indent="-342900" algn="l" defTabSz="777514" rtl="0" eaLnBrk="1" fontAlgn="auto" latinLnBrk="0" hangingPunct="1">
              <a:lnSpc>
                <a:spcPct val="100000"/>
              </a:lnSpc>
              <a:spcBef>
                <a:spcPts val="0"/>
              </a:spcBef>
              <a:spcAft>
                <a:spcPts val="600"/>
              </a:spcAft>
              <a:buClrTx/>
              <a:buSzTx/>
              <a:buFont typeface="Calibri" panose="020F0502020204030204" pitchFamily="34" charset="0"/>
              <a:buChar char="→"/>
              <a:tabLst/>
              <a:defRPr/>
            </a:pPr>
            <a:r>
              <a:rPr lang="en-US" sz="2000" b="1" dirty="0">
                <a:solidFill>
                  <a:srgbClr val="0C4659"/>
                </a:solidFill>
              </a:rPr>
              <a:t>KI und menschengeleitete Moderation </a:t>
            </a:r>
            <a:r>
              <a:rPr lang="en-US" sz="2000" dirty="0">
                <a:solidFill>
                  <a:srgbClr val="0C4659"/>
                </a:solidFill>
              </a:rPr>
              <a:t>verringern Falschinformationen und schädliche Inhalte.</a:t>
            </a:r>
          </a:p>
          <a:p>
            <a:pPr marL="342900" marR="0" lvl="0" indent="-342900" algn="l" defTabSz="777514" rtl="0" eaLnBrk="1" fontAlgn="auto" latinLnBrk="0" hangingPunct="1">
              <a:lnSpc>
                <a:spcPct val="100000"/>
              </a:lnSpc>
              <a:spcBef>
                <a:spcPts val="0"/>
              </a:spcBef>
              <a:spcAft>
                <a:spcPts val="600"/>
              </a:spcAft>
              <a:buClrTx/>
              <a:buSzTx/>
              <a:buFont typeface="Calibri" panose="020F0502020204030204" pitchFamily="34" charset="0"/>
              <a:buChar char="→"/>
              <a:tabLst/>
              <a:defRPr/>
            </a:pPr>
            <a:r>
              <a:rPr lang="en-US" sz="2000" dirty="0">
                <a:solidFill>
                  <a:srgbClr val="0C4659"/>
                </a:solidFill>
              </a:rPr>
              <a:t>Das </a:t>
            </a:r>
            <a:r>
              <a:rPr lang="en-US" sz="2000" b="1" dirty="0">
                <a:solidFill>
                  <a:srgbClr val="0C4659"/>
                </a:solidFill>
                <a:hlinkClick r:id="rId2"/>
              </a:rPr>
              <a:t>MIL-Rahmenwerk der UNESCO </a:t>
            </a:r>
            <a:r>
              <a:rPr lang="en-US" sz="2000" dirty="0">
                <a:solidFill>
                  <a:srgbClr val="0C4659"/>
                </a:solidFill>
              </a:rPr>
              <a:t>fördert kritisches und ethisches Handeln in digitalen Umgebungen.</a:t>
            </a:r>
          </a:p>
          <a:p>
            <a:pPr marL="342900" marR="0" lvl="0" indent="-342900" algn="l" defTabSz="777514" rtl="0" eaLnBrk="1" fontAlgn="auto" latinLnBrk="0" hangingPunct="1">
              <a:lnSpc>
                <a:spcPct val="100000"/>
              </a:lnSpc>
              <a:spcBef>
                <a:spcPts val="0"/>
              </a:spcBef>
              <a:spcAft>
                <a:spcPts val="600"/>
              </a:spcAft>
              <a:buClrTx/>
              <a:buSzTx/>
              <a:buFont typeface="Calibri" panose="020F0502020204030204" pitchFamily="34" charset="0"/>
              <a:buChar char="→"/>
              <a:tabLst/>
              <a:defRPr/>
            </a:pPr>
            <a:r>
              <a:rPr lang="en-US" sz="2000" dirty="0">
                <a:solidFill>
                  <a:srgbClr val="0C4659"/>
                </a:solidFill>
              </a:rPr>
              <a:t>INCLUDE ME+ nutzt diese Werkzeuge, um einen sichereren und inklusiveren Online-Diskurs zu fördern.</a:t>
            </a:r>
          </a:p>
        </p:txBody>
      </p:sp>
      <p:sp>
        <p:nvSpPr>
          <p:cNvPr id="3" name="Picture Placeholder 2">
            <a:extLst>
              <a:ext uri="{FF2B5EF4-FFF2-40B4-BE49-F238E27FC236}">
                <a16:creationId xmlns:a16="http://schemas.microsoft.com/office/drawing/2014/main" id="{74B771CE-2EED-0F5D-DD04-627D99C9AE19}"/>
              </a:ext>
            </a:extLst>
          </p:cNvPr>
          <p:cNvSpPr>
            <a:spLocks noGrp="1"/>
          </p:cNvSpPr>
          <p:nvPr>
            <p:ph type="pic" sz="quarter" idx="10"/>
          </p:nvPr>
        </p:nvSpPr>
        <p:spPr/>
        <p:txBody>
          <a:bodyPr/>
          <a:lstStyle/>
          <a:p>
            <a:endParaRPr lang="en-IE"/>
          </a:p>
        </p:txBody>
      </p:sp>
      <p:pic>
        <p:nvPicPr>
          <p:cNvPr id="2050" name="Picture 2">
            <a:extLst>
              <a:ext uri="{FF2B5EF4-FFF2-40B4-BE49-F238E27FC236}">
                <a16:creationId xmlns:a16="http://schemas.microsoft.com/office/drawing/2014/main" id="{5C4014A7-CABB-79BE-9BCA-CB45EA78DF1E}"/>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p:blipFill>
        <p:spPr bwMode="auto">
          <a:xfrm>
            <a:off x="391600" y="0"/>
            <a:ext cx="3423163" cy="2086868"/>
          </a:xfrm>
          <a:prstGeom prst="rect">
            <a:avLst/>
          </a:prstGeom>
          <a:noFill/>
          <a:extLst>
            <a:ext uri="{909E8E84-426E-40DD-AFC4-6F175D3DCCD1}">
              <a14:hiddenFill xmlns:a14="http://schemas.microsoft.com/office/drawing/2010/main">
                <a:solidFill>
                  <a:srgbClr val="FFFFFF"/>
                </a:solidFill>
              </a14:hiddenFill>
            </a:ext>
          </a:extLst>
        </p:spPr>
      </p:pic>
      <p:cxnSp>
        <p:nvCxnSpPr>
          <p:cNvPr id="5" name="Straight Connector 4">
            <a:extLst>
              <a:ext uri="{FF2B5EF4-FFF2-40B4-BE49-F238E27FC236}">
                <a16:creationId xmlns:a16="http://schemas.microsoft.com/office/drawing/2014/main" id="{0019175B-6C5F-2480-CB36-DF1A7621673E}"/>
              </a:ext>
            </a:extLst>
          </p:cNvPr>
          <p:cNvCxnSpPr>
            <a:cxnSpLocks/>
          </p:cNvCxnSpPr>
          <p:nvPr/>
        </p:nvCxnSpPr>
        <p:spPr>
          <a:xfrm>
            <a:off x="4453237" y="1182485"/>
            <a:ext cx="6966130"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012947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AB1C2E-3716-FFF1-8473-589485A505C7}"/>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886104CF-DB20-FDFA-AD70-75C13BB9F5D1}"/>
              </a:ext>
            </a:extLst>
          </p:cNvPr>
          <p:cNvSpPr>
            <a:spLocks noGrp="1"/>
          </p:cNvSpPr>
          <p:nvPr>
            <p:ph type="body" sz="quarter" idx="18"/>
          </p:nvPr>
        </p:nvSpPr>
        <p:spPr>
          <a:xfrm>
            <a:off x="675020" y="3354030"/>
            <a:ext cx="3054298" cy="1503196"/>
          </a:xfrm>
        </p:spPr>
        <p:txBody>
          <a:bodyPr/>
          <a:lstStyle/>
          <a:p>
            <a:pPr>
              <a:lnSpc>
                <a:spcPct val="100000"/>
              </a:lnSpc>
            </a:pPr>
            <a:r>
              <a:rPr lang="en-US" dirty="0"/>
              <a:t>Ethisches Engagement und respektvoller Diskurs</a:t>
            </a:r>
          </a:p>
        </p:txBody>
      </p:sp>
      <p:sp>
        <p:nvSpPr>
          <p:cNvPr id="7" name="Text Placeholder 6">
            <a:extLst>
              <a:ext uri="{FF2B5EF4-FFF2-40B4-BE49-F238E27FC236}">
                <a16:creationId xmlns:a16="http://schemas.microsoft.com/office/drawing/2014/main" id="{1D6CDA56-C861-6B6A-B0BF-934152F407A8}"/>
              </a:ext>
            </a:extLst>
          </p:cNvPr>
          <p:cNvSpPr>
            <a:spLocks noGrp="1"/>
          </p:cNvSpPr>
          <p:nvPr>
            <p:ph type="body" sz="quarter" idx="19"/>
          </p:nvPr>
        </p:nvSpPr>
        <p:spPr>
          <a:xfrm>
            <a:off x="691820" y="2457107"/>
            <a:ext cx="3122943" cy="385564"/>
          </a:xfrm>
        </p:spPr>
        <p:txBody>
          <a:bodyPr/>
          <a:lstStyle/>
          <a:p>
            <a:r>
              <a:rPr lang="en-US" sz="2400" dirty="0"/>
              <a:t>Schwerpunktbereich 3 </a:t>
            </a:r>
          </a:p>
        </p:txBody>
      </p:sp>
      <p:sp>
        <p:nvSpPr>
          <p:cNvPr id="8" name="Text Placeholder 7">
            <a:extLst>
              <a:ext uri="{FF2B5EF4-FFF2-40B4-BE49-F238E27FC236}">
                <a16:creationId xmlns:a16="http://schemas.microsoft.com/office/drawing/2014/main" id="{200835EF-6BF4-7974-70B7-49647A49B176}"/>
              </a:ext>
            </a:extLst>
          </p:cNvPr>
          <p:cNvSpPr>
            <a:spLocks noGrp="1"/>
          </p:cNvSpPr>
          <p:nvPr>
            <p:ph type="body" sz="quarter" idx="20"/>
          </p:nvPr>
        </p:nvSpPr>
        <p:spPr>
          <a:xfrm>
            <a:off x="4307596" y="161909"/>
            <a:ext cx="7492803" cy="3849918"/>
          </a:xfrm>
        </p:spPr>
        <p:txBody>
          <a:bodyPr/>
          <a:lstStyle/>
          <a:p>
            <a:pPr marL="0" indent="0">
              <a:lnSpc>
                <a:spcPct val="100000"/>
              </a:lnSpc>
              <a:spcBef>
                <a:spcPts val="0"/>
              </a:spcBef>
            </a:pPr>
            <a:r>
              <a:rPr lang="en-US" b="1" kern="1200" dirty="0">
                <a:latin typeface="+mn-lt"/>
                <a:ea typeface="+mn-ea"/>
                <a:cs typeface="+mn-cs"/>
              </a:rPr>
              <a:t>Abbau von Online-Konflikten und Förderung des digitalen Anstands</a:t>
            </a:r>
          </a:p>
          <a:p>
            <a:pPr marL="0" indent="0">
              <a:lnSpc>
                <a:spcPct val="100000"/>
              </a:lnSpc>
              <a:spcBef>
                <a:spcPts val="0"/>
              </a:spcBef>
            </a:pPr>
            <a:endParaRPr lang="en-US" sz="1800" b="1" kern="1200" dirty="0">
              <a:latin typeface="+mn-lt"/>
              <a:ea typeface="+mn-ea"/>
              <a:cs typeface="+mn-cs"/>
            </a:endParaRPr>
          </a:p>
          <a:p>
            <a:pPr marL="342900" marR="0" lvl="0" indent="-342900" algn="l" defTabSz="777514" rtl="0" eaLnBrk="1" fontAlgn="auto" latinLnBrk="0" hangingPunct="1">
              <a:lnSpc>
                <a:spcPct val="100000"/>
              </a:lnSpc>
              <a:spcBef>
                <a:spcPts val="0"/>
              </a:spcBef>
              <a:spcAft>
                <a:spcPts val="600"/>
              </a:spcAft>
              <a:buClrTx/>
              <a:buSzTx/>
              <a:buFont typeface="Calibri" panose="020F0502020204030204" pitchFamily="34" charset="0"/>
              <a:buChar char="→"/>
              <a:tabLst/>
              <a:defRPr/>
            </a:pPr>
            <a:r>
              <a:rPr lang="en-US" sz="2000" dirty="0">
                <a:solidFill>
                  <a:srgbClr val="0C4659"/>
                </a:solidFill>
              </a:rPr>
              <a:t>Ethisches Engagement baut Vertrauen auf und </a:t>
            </a:r>
            <a:r>
              <a:rPr lang="en-US" sz="2000" b="1" dirty="0">
                <a:solidFill>
                  <a:srgbClr val="0C4659"/>
                </a:solidFill>
              </a:rPr>
              <a:t>mindert </a:t>
            </a:r>
            <a:r>
              <a:rPr lang="en-US" sz="2000" b="1" dirty="0" err="1">
                <a:solidFill>
                  <a:srgbClr val="0C4659"/>
                </a:solidFill>
              </a:rPr>
              <a:t>Polarisierung </a:t>
            </a:r>
            <a:r>
              <a:rPr lang="en-US" sz="2000" dirty="0">
                <a:solidFill>
                  <a:srgbClr val="0C4659"/>
                </a:solidFill>
              </a:rPr>
              <a:t>in digitalen Räumen.</a:t>
            </a:r>
          </a:p>
          <a:p>
            <a:pPr marL="342900" marR="0" lvl="0" indent="-342900" algn="l" defTabSz="777514" rtl="0" eaLnBrk="1" fontAlgn="auto" latinLnBrk="0" hangingPunct="1">
              <a:lnSpc>
                <a:spcPct val="100000"/>
              </a:lnSpc>
              <a:spcBef>
                <a:spcPts val="0"/>
              </a:spcBef>
              <a:spcAft>
                <a:spcPts val="600"/>
              </a:spcAft>
              <a:buClrTx/>
              <a:buSzTx/>
              <a:buFont typeface="Calibri" panose="020F0502020204030204" pitchFamily="34" charset="0"/>
              <a:buChar char="→"/>
              <a:tabLst/>
              <a:defRPr/>
            </a:pPr>
            <a:r>
              <a:rPr lang="en-US" sz="2000" dirty="0">
                <a:solidFill>
                  <a:srgbClr val="0C4659"/>
                </a:solidFill>
              </a:rPr>
              <a:t>Respektvoller Diskurs bedeutet </a:t>
            </a:r>
            <a:r>
              <a:rPr lang="en-US" sz="2000" b="1" dirty="0">
                <a:solidFill>
                  <a:srgbClr val="0C4659"/>
                </a:solidFill>
              </a:rPr>
              <a:t>aktives Zuhören, Fakten statt Meinungen </a:t>
            </a:r>
            <a:r>
              <a:rPr lang="en-US" sz="2000" dirty="0">
                <a:solidFill>
                  <a:srgbClr val="0C4659"/>
                </a:solidFill>
              </a:rPr>
              <a:t>und </a:t>
            </a:r>
            <a:r>
              <a:rPr lang="en-US" sz="2000" b="1" dirty="0">
                <a:solidFill>
                  <a:srgbClr val="0C4659"/>
                </a:solidFill>
              </a:rPr>
              <a:t>Bewusstsein für andere Sichtweisen</a:t>
            </a:r>
            <a:r>
              <a:rPr lang="en-US" sz="2000" dirty="0">
                <a:solidFill>
                  <a:srgbClr val="0C4659"/>
                </a:solidFill>
              </a:rPr>
              <a:t>.</a:t>
            </a:r>
          </a:p>
          <a:p>
            <a:pPr marL="342900" marR="0" lvl="0" indent="-342900" algn="l" defTabSz="777514" rtl="0" eaLnBrk="1" fontAlgn="auto" latinLnBrk="0" hangingPunct="1">
              <a:lnSpc>
                <a:spcPct val="100000"/>
              </a:lnSpc>
              <a:spcBef>
                <a:spcPts val="0"/>
              </a:spcBef>
              <a:spcAft>
                <a:spcPts val="600"/>
              </a:spcAft>
              <a:buClrTx/>
              <a:buSzTx/>
              <a:buFont typeface="Calibri" panose="020F0502020204030204" pitchFamily="34" charset="0"/>
              <a:buChar char="→"/>
              <a:tabLst/>
              <a:defRPr/>
            </a:pPr>
            <a:r>
              <a:rPr lang="en-US" sz="2000" dirty="0">
                <a:solidFill>
                  <a:srgbClr val="0C4659"/>
                </a:solidFill>
              </a:rPr>
              <a:t>Anonymität, Echokammern und fehlende gemeinsame Regeln lassen Konflikte im Netz oft eskalieren.</a:t>
            </a:r>
          </a:p>
          <a:p>
            <a:pPr marL="342900" marR="0" lvl="0" indent="-342900" algn="l" defTabSz="777514" rtl="0" eaLnBrk="1" fontAlgn="auto" latinLnBrk="0" hangingPunct="1">
              <a:lnSpc>
                <a:spcPct val="100000"/>
              </a:lnSpc>
              <a:spcBef>
                <a:spcPts val="0"/>
              </a:spcBef>
              <a:spcAft>
                <a:spcPts val="600"/>
              </a:spcAft>
              <a:buClrTx/>
              <a:buSzTx/>
              <a:buFont typeface="Calibri" panose="020F0502020204030204" pitchFamily="34" charset="0"/>
              <a:buChar char="→"/>
              <a:tabLst/>
              <a:defRPr/>
            </a:pPr>
            <a:r>
              <a:rPr lang="en-US" sz="2000" dirty="0">
                <a:solidFill>
                  <a:srgbClr val="0C4659"/>
                </a:solidFill>
              </a:rPr>
              <a:t>Initiativen wie </a:t>
            </a:r>
            <a:r>
              <a:rPr lang="en-US" sz="2000" b="1" dirty="0">
                <a:solidFill>
                  <a:srgbClr val="0C4659"/>
                </a:solidFill>
              </a:rPr>
              <a:t>die deutsche ReSpeCT-Kampagne </a:t>
            </a:r>
            <a:r>
              <a:rPr lang="en-US" sz="2000" dirty="0">
                <a:solidFill>
                  <a:srgbClr val="0C4659"/>
                </a:solidFill>
              </a:rPr>
              <a:t>zeigen, wie wertebasierte Kommunikation Hassreden entgegenwirken und den Dialog fördern kann.</a:t>
            </a:r>
          </a:p>
          <a:p>
            <a:pPr marL="342900" marR="0" lvl="0" indent="-342900" algn="l" defTabSz="777514" rtl="0" eaLnBrk="1" fontAlgn="auto" latinLnBrk="0" hangingPunct="1">
              <a:lnSpc>
                <a:spcPct val="100000"/>
              </a:lnSpc>
              <a:spcBef>
                <a:spcPts val="0"/>
              </a:spcBef>
              <a:spcAft>
                <a:spcPts val="600"/>
              </a:spcAft>
              <a:buClrTx/>
              <a:buSzTx/>
              <a:buFont typeface="Calibri" panose="020F0502020204030204" pitchFamily="34" charset="0"/>
              <a:buChar char="→"/>
              <a:tabLst/>
              <a:defRPr/>
            </a:pPr>
            <a:r>
              <a:rPr lang="en-US" sz="2000" dirty="0">
                <a:solidFill>
                  <a:srgbClr val="0C4659"/>
                </a:solidFill>
              </a:rPr>
              <a:t>INCLUDE ME+ ermutigt Lernende, ethisches </a:t>
            </a:r>
            <a:r>
              <a:rPr lang="en-US" sz="2000" dirty="0" err="1">
                <a:solidFill>
                  <a:srgbClr val="0C4659"/>
                </a:solidFill>
              </a:rPr>
              <a:t>Verhalten</a:t>
            </a:r>
            <a:r>
              <a:rPr lang="en-US" sz="2000" dirty="0">
                <a:solidFill>
                  <a:srgbClr val="0C4659"/>
                </a:solidFill>
              </a:rPr>
              <a:t> vorzuleben, </a:t>
            </a:r>
            <a:r>
              <a:rPr lang="en-US" sz="2000" b="1" dirty="0">
                <a:solidFill>
                  <a:srgbClr val="0C4659"/>
                </a:solidFill>
              </a:rPr>
              <a:t>verantwortungsbewusste digitale Bürgerschaft </a:t>
            </a:r>
            <a:r>
              <a:rPr lang="en-US" sz="2000" dirty="0">
                <a:solidFill>
                  <a:srgbClr val="0C4659"/>
                </a:solidFill>
              </a:rPr>
              <a:t>zu fördern und ausgrenzende Erzählungen zu hinterfragen.</a:t>
            </a:r>
          </a:p>
        </p:txBody>
      </p:sp>
      <p:cxnSp>
        <p:nvCxnSpPr>
          <p:cNvPr id="10" name="Straight Connector 9">
            <a:extLst>
              <a:ext uri="{FF2B5EF4-FFF2-40B4-BE49-F238E27FC236}">
                <a16:creationId xmlns:a16="http://schemas.microsoft.com/office/drawing/2014/main" id="{974BA61C-B144-9F4D-63D6-8BF11DA264B4}"/>
              </a:ext>
            </a:extLst>
          </p:cNvPr>
          <p:cNvCxnSpPr>
            <a:cxnSpLocks/>
          </p:cNvCxnSpPr>
          <p:nvPr/>
        </p:nvCxnSpPr>
        <p:spPr>
          <a:xfrm>
            <a:off x="4391247" y="1182485"/>
            <a:ext cx="7409153"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E92D2EE6-2B81-7D69-1492-361A16EB95B4}"/>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p:blipFill>
        <p:spPr bwMode="auto">
          <a:xfrm>
            <a:off x="391600" y="0"/>
            <a:ext cx="3423163" cy="20868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77464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EB8070-289E-269B-2129-7D65A9411759}"/>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BAF0C55C-EFD5-A6FA-D634-FA3B0BCA5E5C}"/>
              </a:ext>
            </a:extLst>
          </p:cNvPr>
          <p:cNvSpPr>
            <a:spLocks noGrp="1"/>
          </p:cNvSpPr>
          <p:nvPr>
            <p:ph type="body" sz="quarter" idx="18"/>
          </p:nvPr>
        </p:nvSpPr>
        <p:spPr>
          <a:xfrm>
            <a:off x="675020" y="3354030"/>
            <a:ext cx="3054298" cy="1049221"/>
          </a:xfrm>
        </p:spPr>
        <p:txBody>
          <a:bodyPr/>
          <a:lstStyle/>
          <a:p>
            <a:pPr>
              <a:lnSpc>
                <a:spcPct val="100000"/>
              </a:lnSpc>
            </a:pPr>
            <a:r>
              <a:rPr lang="en-US" dirty="0"/>
              <a:t>Friedensförderung durch digitale Medien</a:t>
            </a:r>
          </a:p>
        </p:txBody>
      </p:sp>
      <p:sp>
        <p:nvSpPr>
          <p:cNvPr id="7" name="Text Placeholder 6">
            <a:extLst>
              <a:ext uri="{FF2B5EF4-FFF2-40B4-BE49-F238E27FC236}">
                <a16:creationId xmlns:a16="http://schemas.microsoft.com/office/drawing/2014/main" id="{7CAD4E92-166F-803B-A7F3-8246C161174A}"/>
              </a:ext>
            </a:extLst>
          </p:cNvPr>
          <p:cNvSpPr>
            <a:spLocks noGrp="1"/>
          </p:cNvSpPr>
          <p:nvPr>
            <p:ph type="body" sz="quarter" idx="19"/>
          </p:nvPr>
        </p:nvSpPr>
        <p:spPr>
          <a:xfrm>
            <a:off x="691820" y="2457107"/>
            <a:ext cx="3122943" cy="385564"/>
          </a:xfrm>
        </p:spPr>
        <p:txBody>
          <a:bodyPr/>
          <a:lstStyle/>
          <a:p>
            <a:r>
              <a:rPr lang="en-US" sz="2400" dirty="0"/>
              <a:t>Schwerpunktbereich 4 </a:t>
            </a:r>
          </a:p>
        </p:txBody>
      </p:sp>
      <p:sp>
        <p:nvSpPr>
          <p:cNvPr id="8" name="Text Placeholder 7">
            <a:extLst>
              <a:ext uri="{FF2B5EF4-FFF2-40B4-BE49-F238E27FC236}">
                <a16:creationId xmlns:a16="http://schemas.microsoft.com/office/drawing/2014/main" id="{7C5947DB-E831-CE68-0D22-7BC8EEF83053}"/>
              </a:ext>
            </a:extLst>
          </p:cNvPr>
          <p:cNvSpPr>
            <a:spLocks noGrp="1"/>
          </p:cNvSpPr>
          <p:nvPr>
            <p:ph type="body" sz="quarter" idx="20"/>
          </p:nvPr>
        </p:nvSpPr>
        <p:spPr>
          <a:xfrm>
            <a:off x="4307596" y="161908"/>
            <a:ext cx="7492803" cy="6696091"/>
          </a:xfrm>
        </p:spPr>
        <p:txBody>
          <a:bodyPr/>
          <a:lstStyle/>
          <a:p>
            <a:pPr marL="0" indent="0">
              <a:lnSpc>
                <a:spcPct val="100000"/>
              </a:lnSpc>
              <a:spcBef>
                <a:spcPts val="0"/>
              </a:spcBef>
            </a:pPr>
            <a:r>
              <a:rPr lang="en-US" b="1" kern="1200" dirty="0">
                <a:latin typeface="+mn-lt"/>
                <a:ea typeface="+mn-ea"/>
                <a:cs typeface="+mn-cs"/>
              </a:rPr>
              <a:t>Bekämpfe </a:t>
            </a:r>
            <a:r>
              <a:rPr lang="en-US" b="1" kern="1200" dirty="0" err="1">
                <a:latin typeface="+mn-lt"/>
                <a:ea typeface="+mn-ea"/>
                <a:cs typeface="+mn-cs"/>
              </a:rPr>
              <a:t>Polarisierung </a:t>
            </a:r>
            <a:r>
              <a:rPr lang="en-US" b="1" kern="1200" dirty="0">
                <a:latin typeface="+mn-lt"/>
                <a:ea typeface="+mn-ea"/>
                <a:cs typeface="+mn-cs"/>
              </a:rPr>
              <a:t>und Falschinformationen, um den sozialen Zusammenhalt zu stärken.</a:t>
            </a:r>
          </a:p>
          <a:p>
            <a:pPr marL="0" indent="0">
              <a:lnSpc>
                <a:spcPct val="100000"/>
              </a:lnSpc>
              <a:spcBef>
                <a:spcPts val="0"/>
              </a:spcBef>
            </a:pPr>
            <a:endParaRPr lang="en-US" sz="1800" b="1" kern="1200" dirty="0">
              <a:latin typeface="+mn-lt"/>
              <a:ea typeface="+mn-ea"/>
              <a:cs typeface="+mn-cs"/>
            </a:endParaRPr>
          </a:p>
          <a:p>
            <a:pPr marL="342900" marR="0" lvl="0" indent="-342900" algn="l" defTabSz="777514" rtl="0" eaLnBrk="1" fontAlgn="auto" latinLnBrk="0" hangingPunct="1">
              <a:lnSpc>
                <a:spcPct val="100000"/>
              </a:lnSpc>
              <a:spcBef>
                <a:spcPts val="0"/>
              </a:spcBef>
              <a:spcAft>
                <a:spcPts val="600"/>
              </a:spcAft>
              <a:buClrTx/>
              <a:buSzTx/>
              <a:buFont typeface="Calibri" panose="020F0502020204030204" pitchFamily="34" charset="0"/>
              <a:buChar char="→"/>
              <a:tabLst/>
              <a:defRPr/>
            </a:pPr>
            <a:r>
              <a:rPr lang="en-US" sz="2000" dirty="0">
                <a:solidFill>
                  <a:srgbClr val="0C4659"/>
                </a:solidFill>
              </a:rPr>
              <a:t>Digitale Medien können </a:t>
            </a:r>
            <a:r>
              <a:rPr lang="en-US" sz="2000" b="1" dirty="0">
                <a:solidFill>
                  <a:srgbClr val="0C4659"/>
                </a:solidFill>
              </a:rPr>
              <a:t>den Frieden</a:t>
            </a:r>
            <a:r>
              <a:rPr lang="en-US" sz="2000" dirty="0">
                <a:solidFill>
                  <a:srgbClr val="0C4659"/>
                </a:solidFill>
              </a:rPr>
              <a:t> fördern. Sie helfen Gemeinschaften, Spaltungen zu überwinden und Verständnis aufzubauen.</a:t>
            </a:r>
          </a:p>
          <a:p>
            <a:pPr marL="342900" marR="0" lvl="0" indent="-342900" algn="l" defTabSz="777514" rtl="0" eaLnBrk="1" fontAlgn="auto" latinLnBrk="0" hangingPunct="1">
              <a:lnSpc>
                <a:spcPct val="100000"/>
              </a:lnSpc>
              <a:spcBef>
                <a:spcPts val="0"/>
              </a:spcBef>
              <a:spcAft>
                <a:spcPts val="600"/>
              </a:spcAft>
              <a:buClrTx/>
              <a:buSzTx/>
              <a:buFont typeface="Calibri" panose="020F0502020204030204" pitchFamily="34" charset="0"/>
              <a:buChar char="→"/>
              <a:tabLst/>
              <a:defRPr/>
            </a:pPr>
            <a:r>
              <a:rPr lang="en-US" sz="2000" dirty="0">
                <a:solidFill>
                  <a:srgbClr val="0C4659"/>
                </a:solidFill>
              </a:rPr>
              <a:t>Bekämpfen Sie </a:t>
            </a:r>
            <a:r>
              <a:rPr lang="en-US" sz="2000" b="1" dirty="0">
                <a:solidFill>
                  <a:srgbClr val="0C4659"/>
                </a:solidFill>
              </a:rPr>
              <a:t>Falschinformationen, Hassreden </a:t>
            </a:r>
            <a:r>
              <a:rPr lang="en-US" sz="2000" dirty="0">
                <a:solidFill>
                  <a:srgbClr val="0C4659"/>
                </a:solidFill>
              </a:rPr>
              <a:t>und </a:t>
            </a:r>
            <a:r>
              <a:rPr lang="en-US" sz="2000" b="1" dirty="0" err="1">
                <a:solidFill>
                  <a:srgbClr val="0C4659"/>
                </a:solidFill>
              </a:rPr>
              <a:t>Online-Polarisierung</a:t>
            </a:r>
            <a:r>
              <a:rPr lang="en-US" sz="2000" dirty="0">
                <a:solidFill>
                  <a:srgbClr val="0C4659"/>
                </a:solidFill>
              </a:rPr>
              <a:t>. So verhindern Sie eine Eskalation und fördern einen inklusiven Dialog.</a:t>
            </a:r>
          </a:p>
          <a:p>
            <a:pPr marL="342900" marR="0" lvl="0" indent="-342900" algn="l" defTabSz="777514" rtl="0" eaLnBrk="1" fontAlgn="auto" latinLnBrk="0" hangingPunct="1">
              <a:lnSpc>
                <a:spcPct val="100000"/>
              </a:lnSpc>
              <a:spcBef>
                <a:spcPts val="0"/>
              </a:spcBef>
              <a:spcAft>
                <a:spcPts val="600"/>
              </a:spcAft>
              <a:buClrTx/>
              <a:buSzTx/>
              <a:buFont typeface="Calibri" panose="020F0502020204030204" pitchFamily="34" charset="0"/>
              <a:buChar char="→"/>
              <a:tabLst/>
              <a:defRPr/>
            </a:pPr>
            <a:r>
              <a:rPr lang="en-US" sz="2000" dirty="0">
                <a:solidFill>
                  <a:srgbClr val="0C4659"/>
                </a:solidFill>
              </a:rPr>
              <a:t>Initiativen wie </a:t>
            </a:r>
            <a:r>
              <a:rPr lang="en-US" sz="2000" b="1" dirty="0">
                <a:solidFill>
                  <a:srgbClr val="0C4659"/>
                </a:solidFill>
                <a:hlinkClick r:id="rId2"/>
              </a:rPr>
              <a:t>das PeaceTech Lab </a:t>
            </a:r>
            <a:r>
              <a:rPr lang="en-US" sz="2000" dirty="0">
                <a:solidFill>
                  <a:srgbClr val="0C4659"/>
                </a:solidFill>
              </a:rPr>
              <a:t>nutzen Medien und Technologie, um Konflikte abzubauen und eine friedliche Kommunikation über Grenzen hinweg zu fördern.</a:t>
            </a:r>
          </a:p>
          <a:p>
            <a:pPr marL="342900" marR="0" lvl="0" indent="-342900" algn="l" defTabSz="777514" rtl="0" eaLnBrk="1" fontAlgn="auto" latinLnBrk="0" hangingPunct="1">
              <a:lnSpc>
                <a:spcPct val="100000"/>
              </a:lnSpc>
              <a:spcBef>
                <a:spcPts val="0"/>
              </a:spcBef>
              <a:spcAft>
                <a:spcPts val="600"/>
              </a:spcAft>
              <a:buClrTx/>
              <a:buSzTx/>
              <a:buFont typeface="Calibri" panose="020F0502020204030204" pitchFamily="34" charset="0"/>
              <a:buChar char="→"/>
              <a:tabLst/>
              <a:defRPr/>
            </a:pPr>
            <a:r>
              <a:rPr lang="en-US" sz="2000" dirty="0">
                <a:solidFill>
                  <a:srgbClr val="0C4659"/>
                </a:solidFill>
              </a:rPr>
              <a:t>INCLUDE ME+ fördert friedensorientierte Praktiken wie </a:t>
            </a:r>
            <a:r>
              <a:rPr lang="en-US" sz="2000" b="1" dirty="0">
                <a:solidFill>
                  <a:srgbClr val="0C4659"/>
                </a:solidFill>
              </a:rPr>
              <a:t>Faktenprüfung, narrative Umdeutung </a:t>
            </a:r>
            <a:r>
              <a:rPr lang="en-US" sz="2000" dirty="0">
                <a:solidFill>
                  <a:srgbClr val="0C4659"/>
                </a:solidFill>
              </a:rPr>
              <a:t>und </a:t>
            </a:r>
            <a:r>
              <a:rPr lang="en-US" sz="2000" b="1" dirty="0">
                <a:solidFill>
                  <a:srgbClr val="0C4659"/>
                </a:solidFill>
              </a:rPr>
              <a:t>interkulturellen Dialog </a:t>
            </a:r>
            <a:r>
              <a:rPr lang="en-US" sz="2000" dirty="0">
                <a:solidFill>
                  <a:srgbClr val="0C4659"/>
                </a:solidFill>
              </a:rPr>
              <a:t>mithilfe digitaler Werkzeuge.</a:t>
            </a:r>
          </a:p>
          <a:p>
            <a:pPr marL="342900" marR="0" lvl="0" indent="-342900" algn="l" defTabSz="777514" rtl="0" eaLnBrk="1" fontAlgn="auto" latinLnBrk="0" hangingPunct="1">
              <a:lnSpc>
                <a:spcPct val="100000"/>
              </a:lnSpc>
              <a:spcBef>
                <a:spcPts val="0"/>
              </a:spcBef>
              <a:spcAft>
                <a:spcPts val="600"/>
              </a:spcAft>
              <a:buClrTx/>
              <a:buSzTx/>
              <a:buFont typeface="Calibri" panose="020F0502020204030204" pitchFamily="34" charset="0"/>
              <a:buChar char="→"/>
              <a:tabLst/>
              <a:defRPr/>
            </a:pPr>
            <a:r>
              <a:rPr lang="en-US" sz="2000" dirty="0">
                <a:solidFill>
                  <a:srgbClr val="0C4659"/>
                </a:solidFill>
              </a:rPr>
              <a:t>Die Lernenden überlegen, wie sie diese Strategien nutzen können, um </a:t>
            </a:r>
            <a:r>
              <a:rPr lang="en-US" sz="2000" b="1" dirty="0">
                <a:solidFill>
                  <a:srgbClr val="0C4659"/>
                </a:solidFill>
              </a:rPr>
              <a:t>starke und offene digitale Gemeinschaften </a:t>
            </a:r>
            <a:r>
              <a:rPr lang="en-US" sz="2000" dirty="0">
                <a:solidFill>
                  <a:srgbClr val="0C4659"/>
                </a:solidFill>
              </a:rPr>
              <a:t>aufzubauen.</a:t>
            </a:r>
            <a:endParaRPr lang="en-US" sz="1600" dirty="0">
              <a:solidFill>
                <a:srgbClr val="0C4659"/>
              </a:solidFill>
            </a:endParaRPr>
          </a:p>
          <a:p>
            <a:pPr marL="0" marR="0" lvl="0" indent="0" algn="l" defTabSz="777514" rtl="0" eaLnBrk="1" fontAlgn="auto" latinLnBrk="0" hangingPunct="1">
              <a:lnSpc>
                <a:spcPct val="100000"/>
              </a:lnSpc>
              <a:spcBef>
                <a:spcPts val="0"/>
              </a:spcBef>
              <a:spcAft>
                <a:spcPts val="600"/>
              </a:spcAft>
              <a:buClrTx/>
              <a:buSzTx/>
              <a:tabLst/>
              <a:defRPr/>
            </a:pPr>
            <a:r>
              <a:rPr lang="en-US" sz="2000" dirty="0">
                <a:solidFill>
                  <a:srgbClr val="0C4659"/>
                </a:solidFill>
              </a:rPr>
              <a:t> </a:t>
            </a:r>
          </a:p>
        </p:txBody>
      </p:sp>
      <p:pic>
        <p:nvPicPr>
          <p:cNvPr id="3074" name="Picture 2">
            <a:extLst>
              <a:ext uri="{FF2B5EF4-FFF2-40B4-BE49-F238E27FC236}">
                <a16:creationId xmlns:a16="http://schemas.microsoft.com/office/drawing/2014/main" id="{3BE2263C-C044-F80C-7D3D-5CE370ED5B50}"/>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p:blipFill>
        <p:spPr bwMode="auto">
          <a:xfrm>
            <a:off x="675020" y="161908"/>
            <a:ext cx="2829770" cy="1384701"/>
          </a:xfrm>
          <a:prstGeom prst="rect">
            <a:avLst/>
          </a:prstGeom>
          <a:noFill/>
          <a:extLst>
            <a:ext uri="{909E8E84-426E-40DD-AFC4-6F175D3DCCD1}">
              <a14:hiddenFill xmlns:a14="http://schemas.microsoft.com/office/drawing/2010/main">
                <a:solidFill>
                  <a:srgbClr val="FFFFFF"/>
                </a:solidFill>
              </a14:hiddenFill>
            </a:ext>
          </a:extLst>
        </p:spPr>
      </p:pic>
      <p:cxnSp>
        <p:nvCxnSpPr>
          <p:cNvPr id="2" name="Straight Connector 1">
            <a:extLst>
              <a:ext uri="{FF2B5EF4-FFF2-40B4-BE49-F238E27FC236}">
                <a16:creationId xmlns:a16="http://schemas.microsoft.com/office/drawing/2014/main" id="{C4D3D409-D3C6-3CC8-D9BE-8F442E0AF54B}"/>
              </a:ext>
            </a:extLst>
          </p:cNvPr>
          <p:cNvCxnSpPr>
            <a:cxnSpLocks/>
          </p:cNvCxnSpPr>
          <p:nvPr/>
        </p:nvCxnSpPr>
        <p:spPr>
          <a:xfrm>
            <a:off x="4455042" y="1182485"/>
            <a:ext cx="7345358"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71549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6CB281-450F-A41E-F9FA-FDFEEA80FBEE}"/>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B2988057-6B4C-0AF4-B5A3-026716334455}"/>
              </a:ext>
            </a:extLst>
          </p:cNvPr>
          <p:cNvSpPr>
            <a:spLocks noGrp="1"/>
          </p:cNvSpPr>
          <p:nvPr>
            <p:ph type="body" sz="quarter" idx="18"/>
          </p:nvPr>
        </p:nvSpPr>
        <p:spPr>
          <a:xfrm>
            <a:off x="676462" y="1732643"/>
            <a:ext cx="4615448" cy="3849918"/>
          </a:xfrm>
        </p:spPr>
        <p:txBody>
          <a:bodyPr/>
          <a:lstStyle/>
          <a:p>
            <a:pPr marL="342900" indent="-342900">
              <a:buFont typeface="Arial" panose="020B0604020202020204" pitchFamily="34" charset="0"/>
              <a:buChar char="•"/>
            </a:pPr>
            <a:r>
              <a:rPr lang="en-US" dirty="0"/>
              <a:t>In Nordirland hat digitales Storytelling nach den „Troubles“ </a:t>
            </a:r>
            <a:r>
              <a:rPr lang="en-US" b="1" dirty="0"/>
              <a:t>zum Frieden und zur Heilung </a:t>
            </a:r>
            <a:r>
              <a:rPr lang="en-US" dirty="0"/>
              <a:t>beigetragen.</a:t>
            </a:r>
          </a:p>
          <a:p>
            <a:pPr marL="342900" indent="-342900">
              <a:buFont typeface="Arial" panose="020B0604020202020204" pitchFamily="34" charset="0"/>
              <a:buChar char="•"/>
            </a:pPr>
            <a:r>
              <a:rPr lang="en-US" dirty="0"/>
              <a:t>Projekte wie </a:t>
            </a:r>
            <a:r>
              <a:rPr lang="en-US" b="1" dirty="0"/>
              <a:t>„Accounts of the </a:t>
            </a:r>
            <a:r>
              <a:rPr lang="en-US" dirty="0"/>
              <a:t>Conflict“ erzählen persönliche Geschichten und fördern das Verständnis zwischen den Gemeinschaften.</a:t>
            </a:r>
          </a:p>
          <a:p>
            <a:pPr marL="342900" indent="-342900">
              <a:buFont typeface="Arial" panose="020B0604020202020204" pitchFamily="34" charset="0"/>
              <a:buChar char="•"/>
            </a:pPr>
            <a:r>
              <a:rPr lang="en-US" dirty="0"/>
              <a:t>Diese Erzählungen tragen dazu bei, </a:t>
            </a:r>
            <a:r>
              <a:rPr lang="en-US" b="1" dirty="0"/>
              <a:t>Stereotypen zu hinterfragen</a:t>
            </a:r>
            <a:r>
              <a:rPr lang="en-US" dirty="0"/>
              <a:t>, </a:t>
            </a:r>
            <a:r>
              <a:rPr lang="en-US" b="1" dirty="0"/>
              <a:t>den Dialog</a:t>
            </a:r>
            <a:r>
              <a:rPr lang="en-US" dirty="0"/>
              <a:t> zu fördern und </a:t>
            </a:r>
            <a:r>
              <a:rPr lang="en-US" b="1" dirty="0"/>
              <a:t>die Versöhnung</a:t>
            </a:r>
            <a:r>
              <a:rPr lang="en-US" dirty="0"/>
              <a:t> zu unterstützen.</a:t>
            </a:r>
          </a:p>
        </p:txBody>
      </p:sp>
      <p:sp>
        <p:nvSpPr>
          <p:cNvPr id="4" name="Text Placeholder 3">
            <a:extLst>
              <a:ext uri="{FF2B5EF4-FFF2-40B4-BE49-F238E27FC236}">
                <a16:creationId xmlns:a16="http://schemas.microsoft.com/office/drawing/2014/main" id="{C8EDC852-5A95-AC2C-70BB-CF34085D3D46}"/>
              </a:ext>
            </a:extLst>
          </p:cNvPr>
          <p:cNvSpPr>
            <a:spLocks noGrp="1"/>
          </p:cNvSpPr>
          <p:nvPr>
            <p:ph type="body" sz="quarter" idx="16"/>
          </p:nvPr>
        </p:nvSpPr>
        <p:spPr>
          <a:xfrm>
            <a:off x="798382" y="462075"/>
            <a:ext cx="7526468" cy="803654"/>
          </a:xfrm>
        </p:spPr>
        <p:txBody>
          <a:bodyPr/>
          <a:lstStyle/>
          <a:p>
            <a:r>
              <a:rPr lang="en-US" sz="3200" dirty="0"/>
              <a:t>Fallstudie: </a:t>
            </a:r>
            <a:r>
              <a:rPr lang="en-US" sz="3200" b="0" dirty="0"/>
              <a:t>Digitales Storytelling und Versöhnung im Irland nach dem Konflikt</a:t>
            </a:r>
          </a:p>
        </p:txBody>
      </p:sp>
      <p:cxnSp>
        <p:nvCxnSpPr>
          <p:cNvPr id="2" name="Straight Connector 1">
            <a:extLst>
              <a:ext uri="{FF2B5EF4-FFF2-40B4-BE49-F238E27FC236}">
                <a16:creationId xmlns:a16="http://schemas.microsoft.com/office/drawing/2014/main" id="{4DD94485-CBC1-3BDC-C04D-9080FFAAB73F}"/>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pic>
        <p:nvPicPr>
          <p:cNvPr id="7" name="Online Media 6" title="Accounts of the Conflict Archive">
            <a:hlinkClick r:id="" action="ppaction://media"/>
            <a:extLst>
              <a:ext uri="{FF2B5EF4-FFF2-40B4-BE49-F238E27FC236}">
                <a16:creationId xmlns:a16="http://schemas.microsoft.com/office/drawing/2014/main" id="{61D5FC44-4454-D35A-6751-7142F376AEC8}"/>
              </a:ext>
            </a:extLst>
          </p:cNvPr>
          <p:cNvPicPr>
            <a:picLocks noRot="1" noChangeAspect="1"/>
          </p:cNvPicPr>
          <p:nvPr>
            <a:videoFile r:link="rId1"/>
          </p:nvPr>
        </p:nvPicPr>
        <p:blipFill>
          <a:blip r:embed="rId4"/>
          <a:srcRect l="6729" r="3907"/>
          <a:stretch/>
        </p:blipFill>
        <p:spPr>
          <a:xfrm>
            <a:off x="7038975" y="1849763"/>
            <a:ext cx="3921533" cy="2479366"/>
          </a:xfrm>
          <a:prstGeom prst="rect">
            <a:avLst/>
          </a:prstGeom>
        </p:spPr>
      </p:pic>
      <p:sp>
        <p:nvSpPr>
          <p:cNvPr id="10" name="TextBox 9">
            <a:extLst>
              <a:ext uri="{FF2B5EF4-FFF2-40B4-BE49-F238E27FC236}">
                <a16:creationId xmlns:a16="http://schemas.microsoft.com/office/drawing/2014/main" id="{3AFB611A-5AC3-8D79-1C19-E8493DDC2580}"/>
              </a:ext>
            </a:extLst>
          </p:cNvPr>
          <p:cNvSpPr txBox="1"/>
          <p:nvPr/>
        </p:nvSpPr>
        <p:spPr>
          <a:xfrm>
            <a:off x="6603982" y="5213229"/>
            <a:ext cx="4835700" cy="369332"/>
          </a:xfrm>
          <a:prstGeom prst="rect">
            <a:avLst/>
          </a:prstGeom>
          <a:noFill/>
        </p:spPr>
        <p:txBody>
          <a:bodyPr wrap="square" rtlCol="0">
            <a:spAutoFit/>
          </a:bodyPr>
          <a:lstStyle/>
          <a:p>
            <a:r>
              <a:rPr lang="en-US" i="1" dirty="0">
                <a:solidFill>
                  <a:srgbClr val="87A66E"/>
                </a:solidFill>
                <a:hlinkClick r:id="rId5">
                  <a:extLst>
                    <a:ext uri="{A12FA001-AC4F-418D-AE19-62706E023703}">
                      <ahyp:hlinkClr xmlns:ahyp="http://schemas.microsoft.com/office/drawing/2018/hyperlinkcolor" val="tx"/>
                    </a:ext>
                  </a:extLst>
                </a:hlinkClick>
              </a:rPr>
              <a:t>Archiv „Accounts of the Conflict“ (Ulster University)</a:t>
            </a:r>
            <a:endParaRPr lang="en-GB" i="1" dirty="0">
              <a:solidFill>
                <a:srgbClr val="87A66E"/>
              </a:solidFill>
            </a:endParaRPr>
          </a:p>
        </p:txBody>
      </p:sp>
      <p:sp>
        <p:nvSpPr>
          <p:cNvPr id="11" name="Rectangle: Rounded Corners 10">
            <a:hlinkClick r:id="rId5"/>
            <a:extLst>
              <a:ext uri="{FF2B5EF4-FFF2-40B4-BE49-F238E27FC236}">
                <a16:creationId xmlns:a16="http://schemas.microsoft.com/office/drawing/2014/main" id="{2FF0E0BF-A047-4DB6-831F-D5366EC8DBFA}"/>
              </a:ext>
            </a:extLst>
          </p:cNvPr>
          <p:cNvSpPr/>
          <p:nvPr/>
        </p:nvSpPr>
        <p:spPr>
          <a:xfrm>
            <a:off x="7322454" y="5952410"/>
            <a:ext cx="3354573" cy="646331"/>
          </a:xfrm>
          <a:prstGeom prst="roundRect">
            <a:avLst/>
          </a:prstGeom>
          <a:solidFill>
            <a:srgbClr val="EE4F2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2000" b="0" i="0" u="none" strike="noStrike" kern="1200" cap="none" spc="0" normalizeH="0" baseline="0" noProof="0" dirty="0">
                <a:ln>
                  <a:noFill/>
                </a:ln>
                <a:solidFill>
                  <a:schemeClr val="bg1"/>
                </a:solidFill>
                <a:effectLst/>
                <a:uLnTx/>
                <a:uFillTx/>
                <a:latin typeface="Abadi" panose="020B0604020104020204" pitchFamily="34" charset="0"/>
                <a:ea typeface="+mn-ea"/>
                <a:cs typeface="Aharoni" panose="02010803020104030203" pitchFamily="2" charset="-79"/>
                <a:hlinkClick r:id="rId5">
                  <a:extLst>
                    <a:ext uri="{A12FA001-AC4F-418D-AE19-62706E023703}">
                      <ahyp:hlinkClr xmlns:ahyp="http://schemas.microsoft.com/office/drawing/2018/hyperlinkcolor" val="tx"/>
                    </a:ext>
                  </a:extLst>
                </a:hlinkClick>
              </a:rPr>
              <a:t>Klicken Sie hier, um das Video anzusehen.</a:t>
            </a:r>
            <a:endParaRPr kumimoji="0" lang="en-IE" sz="2000" b="0" i="0" u="none" strike="noStrike" kern="1200" cap="none" spc="0" normalizeH="0" baseline="0" noProof="0" dirty="0">
              <a:ln>
                <a:noFill/>
              </a:ln>
              <a:solidFill>
                <a:schemeClr val="bg1"/>
              </a:solidFill>
              <a:effectLst/>
              <a:uLnTx/>
              <a:uFillTx/>
              <a:latin typeface="Abadi" panose="020B0604020104020204" pitchFamily="34" charset="0"/>
              <a:ea typeface="+mn-ea"/>
              <a:cs typeface="Aharoni" panose="02010803020104030203" pitchFamily="2" charset="-79"/>
            </a:endParaRPr>
          </a:p>
        </p:txBody>
      </p:sp>
    </p:spTree>
    <p:extLst>
      <p:ext uri="{BB962C8B-B14F-4D97-AF65-F5344CB8AC3E}">
        <p14:creationId xmlns:p14="http://schemas.microsoft.com/office/powerpoint/2010/main" val="13254543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310F84B7-860D-C84C-28DC-7399B9D98DCA}"/>
              </a:ext>
            </a:extLst>
          </p:cNvPr>
          <p:cNvSpPr>
            <a:spLocks noGrp="1"/>
          </p:cNvSpPr>
          <p:nvPr>
            <p:ph type="body" sz="quarter" idx="27"/>
          </p:nvPr>
        </p:nvSpPr>
        <p:spPr/>
        <p:txBody>
          <a:bodyPr/>
          <a:lstStyle/>
          <a:p>
            <a:r>
              <a:rPr lang="en-IE" dirty="0"/>
              <a:t>Reflexionsübung</a:t>
            </a:r>
          </a:p>
        </p:txBody>
      </p:sp>
      <p:sp>
        <p:nvSpPr>
          <p:cNvPr id="8" name="Text Placeholder 1">
            <a:extLst>
              <a:ext uri="{FF2B5EF4-FFF2-40B4-BE49-F238E27FC236}">
                <a16:creationId xmlns:a16="http://schemas.microsoft.com/office/drawing/2014/main" id="{12FB055D-51BE-149A-23DC-7C74F52EC1B3}"/>
              </a:ext>
            </a:extLst>
          </p:cNvPr>
          <p:cNvSpPr txBox="1">
            <a:spLocks/>
          </p:cNvSpPr>
          <p:nvPr/>
        </p:nvSpPr>
        <p:spPr>
          <a:xfrm>
            <a:off x="914400" y="2405553"/>
            <a:ext cx="7419975" cy="2635608"/>
          </a:xfrm>
          <a:prstGeom prst="rect">
            <a:avLst/>
          </a:prstGeom>
          <a:noFill/>
        </p:spPr>
        <p:txBody>
          <a:bodyPr anchor="ctr">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000" b="0" i="0" u="none" strike="noStrike" kern="1200" cap="none" spc="0" normalizeH="0" baseline="0" noProof="0" dirty="0">
                <a:ln>
                  <a:noFill/>
                </a:ln>
                <a:solidFill>
                  <a:srgbClr val="3F3F3F"/>
                </a:solidFill>
                <a:effectLst/>
                <a:uLnTx/>
                <a:uFillTx/>
                <a:latin typeface="Calibri" panose="020F0502020204030204"/>
                <a:ea typeface="+mn-ea"/>
                <a:cs typeface="+mn-cs"/>
              </a:rPr>
              <a:t>Nutzen Sie diese Anregungen als Leitfaden für Gruppendiskussionen oder zum individuellen Tagebuchschreiben.</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000" b="0" i="0" u="none" strike="noStrike" kern="1200" cap="none" spc="0" normalizeH="0" baseline="0" noProof="0" dirty="0">
              <a:ln>
                <a:noFill/>
              </a:ln>
              <a:solidFill>
                <a:srgbClr val="3F3F3F"/>
              </a:solidFill>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2400" b="1" dirty="0">
                <a:solidFill>
                  <a:srgbClr val="3F3F3F"/>
                </a:solidFill>
                <a:latin typeface="Calibri" panose="020F0502020204030204"/>
              </a:rPr>
              <a:t>Persönlicher Bezug:</a:t>
            </a:r>
            <a:endParaRPr kumimoji="0" lang="en-US" sz="2400" b="1" i="0" u="none" strike="noStrike" kern="1200" cap="none" spc="0" normalizeH="0" baseline="0" noProof="0" dirty="0">
              <a:ln>
                <a:noFill/>
              </a:ln>
              <a:solidFill>
                <a:srgbClr val="3F3F3F"/>
              </a:solidFill>
              <a:effectLst/>
              <a:uLnTx/>
              <a:uFillTx/>
              <a:latin typeface="Calibri" panose="020F0502020204030204"/>
              <a:ea typeface="+mn-ea"/>
              <a:cs typeface="+mn-cs"/>
            </a:endParaRPr>
          </a:p>
          <a:p>
            <a:pPr marL="342900" marR="0" lvl="0" indent="-342900" algn="l" defTabSz="914400" rtl="0" eaLnBrk="1" fontAlgn="auto" latinLnBrk="0" hangingPunct="1">
              <a:lnSpc>
                <a:spcPct val="90000"/>
              </a:lnSpc>
              <a:spcBef>
                <a:spcPts val="1000"/>
              </a:spcBef>
              <a:spcAft>
                <a:spcPts val="0"/>
              </a:spcAft>
              <a:buClrTx/>
              <a:buSzTx/>
              <a:buFont typeface="Wingdings" panose="05000000000000000000" pitchFamily="2" charset="2"/>
              <a:buChar char="q"/>
              <a:tabLst/>
              <a:defRPr/>
            </a:pPr>
            <a:r>
              <a:rPr kumimoji="0" lang="en-US" sz="2000" b="0" i="0" u="none" strike="noStrike" kern="1200" cap="none" spc="0" normalizeH="0" baseline="0" noProof="0" dirty="0">
                <a:ln>
                  <a:noFill/>
                </a:ln>
                <a:solidFill>
                  <a:srgbClr val="3F3F3F"/>
                </a:solidFill>
                <a:effectLst/>
                <a:uLnTx/>
                <a:uFillTx/>
                <a:latin typeface="Calibri" panose="020F0502020204030204"/>
                <a:ea typeface="+mn-ea"/>
                <a:cs typeface="+mn-cs"/>
              </a:rPr>
              <a:t>Erinnere dich an Beispiele für </a:t>
            </a:r>
            <a:r>
              <a:rPr kumimoji="0" lang="en-US" sz="2000" b="1" i="0" u="none" strike="noStrike" kern="1200" cap="none" spc="0" normalizeH="0" baseline="0" noProof="0" dirty="0">
                <a:ln>
                  <a:noFill/>
                </a:ln>
                <a:solidFill>
                  <a:srgbClr val="3F3F3F"/>
                </a:solidFill>
                <a:effectLst/>
                <a:uLnTx/>
                <a:uFillTx/>
                <a:latin typeface="Calibri" panose="020F0502020204030204"/>
                <a:ea typeface="+mn-ea"/>
                <a:cs typeface="+mn-cs"/>
              </a:rPr>
              <a:t>inklusive </a:t>
            </a:r>
            <a:r>
              <a:rPr kumimoji="0" lang="en-US" sz="2000" b="0" i="0" u="none" strike="noStrike" kern="1200" cap="none" spc="0" normalizeH="0" baseline="0" noProof="0" dirty="0">
                <a:ln>
                  <a:noFill/>
                </a:ln>
                <a:solidFill>
                  <a:srgbClr val="3F3F3F"/>
                </a:solidFill>
                <a:effectLst/>
                <a:uLnTx/>
                <a:uFillTx/>
                <a:latin typeface="Calibri" panose="020F0502020204030204"/>
                <a:ea typeface="+mn-ea"/>
                <a:cs typeface="+mn-cs"/>
              </a:rPr>
              <a:t>oder </a:t>
            </a:r>
            <a:r>
              <a:rPr kumimoji="0" lang="en-US" sz="2000" b="1" i="0" u="none" strike="noStrike" kern="1200" cap="none" spc="0" normalizeH="0" baseline="0" noProof="0" dirty="0">
                <a:ln>
                  <a:noFill/>
                </a:ln>
                <a:solidFill>
                  <a:srgbClr val="3F3F3F"/>
                </a:solidFill>
                <a:effectLst/>
                <a:uLnTx/>
                <a:uFillTx/>
                <a:latin typeface="Calibri" panose="020F0502020204030204"/>
                <a:ea typeface="+mn-ea"/>
                <a:cs typeface="+mn-cs"/>
              </a:rPr>
              <a:t>exklusive </a:t>
            </a:r>
            <a:r>
              <a:rPr kumimoji="0" lang="en-US" sz="2000" b="0" i="0" u="none" strike="noStrike" kern="1200" cap="none" spc="0" normalizeH="0" baseline="0" noProof="0" dirty="0">
                <a:ln>
                  <a:noFill/>
                </a:ln>
                <a:solidFill>
                  <a:srgbClr val="3F3F3F"/>
                </a:solidFill>
                <a:effectLst/>
                <a:uLnTx/>
                <a:uFillTx/>
                <a:latin typeface="Calibri" panose="020F0502020204030204"/>
                <a:ea typeface="+mn-ea"/>
                <a:cs typeface="+mn-cs"/>
              </a:rPr>
              <a:t>digitale Medien – online oder in deiner Gemeinschaft.</a:t>
            </a:r>
          </a:p>
          <a:p>
            <a:pPr marR="0" lvl="0" algn="l" defTabSz="914400" rtl="0" eaLnBrk="1" fontAlgn="auto" latinLnBrk="0" hangingPunct="1">
              <a:lnSpc>
                <a:spcPct val="90000"/>
              </a:lnSpc>
              <a:spcBef>
                <a:spcPts val="1000"/>
              </a:spcBef>
              <a:spcAft>
                <a:spcPts val="0"/>
              </a:spcAft>
              <a:buClrTx/>
              <a:buSzTx/>
              <a:tabLst/>
              <a:defRPr/>
            </a:pPr>
            <a:endParaRPr kumimoji="0" lang="en-US" sz="2000" b="0" i="0" u="none" strike="noStrike" kern="1200" cap="none" spc="0" normalizeH="0" baseline="0" noProof="0" dirty="0">
              <a:ln>
                <a:noFill/>
              </a:ln>
              <a:solidFill>
                <a:srgbClr val="3F3F3F"/>
              </a:solidFill>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2400" b="1" dirty="0">
                <a:solidFill>
                  <a:srgbClr val="3F3F3F"/>
                </a:solidFill>
                <a:latin typeface="Calibri" panose="020F0502020204030204"/>
              </a:rPr>
              <a:t>Reflexion über die Auswirkungen:</a:t>
            </a:r>
            <a:endParaRPr kumimoji="0" lang="en-US" sz="2400" b="1" i="0" u="none" strike="noStrike" kern="1200" cap="none" spc="0" normalizeH="0" baseline="0" noProof="0" dirty="0">
              <a:ln>
                <a:noFill/>
              </a:ln>
              <a:solidFill>
                <a:srgbClr val="3F3F3F"/>
              </a:solidFill>
              <a:effectLst/>
              <a:uLnTx/>
              <a:uFillTx/>
              <a:latin typeface="Calibri" panose="020F0502020204030204"/>
              <a:ea typeface="+mn-ea"/>
              <a:cs typeface="+mn-cs"/>
            </a:endParaRPr>
          </a:p>
          <a:p>
            <a:pPr marL="342900" marR="0" lvl="0" indent="-342900" algn="l" defTabSz="914400" rtl="0" eaLnBrk="1" fontAlgn="auto" latinLnBrk="0" hangingPunct="1">
              <a:lnSpc>
                <a:spcPct val="90000"/>
              </a:lnSpc>
              <a:spcBef>
                <a:spcPts val="1000"/>
              </a:spcBef>
              <a:spcAft>
                <a:spcPts val="0"/>
              </a:spcAft>
              <a:buClrTx/>
              <a:buSzTx/>
              <a:buFont typeface="Wingdings" panose="05000000000000000000" pitchFamily="2" charset="2"/>
              <a:buChar char="q"/>
              <a:tabLst/>
              <a:defRPr/>
            </a:pPr>
            <a:r>
              <a:rPr kumimoji="0" lang="en-US" sz="2000" b="0" i="0" u="none" strike="noStrike" kern="1200" cap="none" spc="0" normalizeH="0" baseline="0" noProof="0" dirty="0">
                <a:ln>
                  <a:noFill/>
                </a:ln>
                <a:solidFill>
                  <a:srgbClr val="3F3F3F"/>
                </a:solidFill>
                <a:effectLst/>
                <a:uLnTx/>
                <a:uFillTx/>
                <a:latin typeface="Calibri" panose="020F0502020204030204"/>
                <a:ea typeface="+mn-ea"/>
                <a:cs typeface="+mn-cs"/>
              </a:rPr>
              <a:t>Beschreibe, wie sich dies auf die Teilhabe, Mitsprache oder Repräsentation verschiedener Gruppen ausgewirkt hat.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000" b="1" i="0" u="none" strike="noStrike" kern="1200" cap="none" spc="0" normalizeH="0" baseline="0" noProof="0" dirty="0">
              <a:ln>
                <a:noFill/>
              </a:ln>
              <a:solidFill>
                <a:srgbClr val="3F3F3F"/>
              </a:solidFill>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2400" b="1" dirty="0">
                <a:solidFill>
                  <a:srgbClr val="3F3F3F"/>
                </a:solidFill>
                <a:latin typeface="Calibri" panose="020F0502020204030204"/>
              </a:rPr>
              <a:t>Ihre Rolle:</a:t>
            </a:r>
            <a:endParaRPr kumimoji="0" lang="en-US" sz="2400" b="1" i="0" u="none" strike="noStrike" kern="1200" cap="none" spc="0" normalizeH="0" baseline="0" noProof="0" dirty="0">
              <a:ln>
                <a:noFill/>
              </a:ln>
              <a:solidFill>
                <a:srgbClr val="3F3F3F"/>
              </a:solidFill>
              <a:effectLst/>
              <a:uLnTx/>
              <a:uFillTx/>
              <a:latin typeface="Calibri" panose="020F0502020204030204"/>
              <a:ea typeface="+mn-ea"/>
              <a:cs typeface="+mn-cs"/>
            </a:endParaRPr>
          </a:p>
          <a:p>
            <a:pPr marL="342900" marR="0" lvl="0" indent="-342900" algn="l" defTabSz="914400" rtl="0" eaLnBrk="1" fontAlgn="auto" latinLnBrk="0" hangingPunct="1">
              <a:lnSpc>
                <a:spcPct val="90000"/>
              </a:lnSpc>
              <a:spcBef>
                <a:spcPts val="1000"/>
              </a:spcBef>
              <a:spcAft>
                <a:spcPts val="0"/>
              </a:spcAft>
              <a:buClrTx/>
              <a:buSzTx/>
              <a:buFont typeface="Wingdings" panose="05000000000000000000" pitchFamily="2" charset="2"/>
              <a:buChar char="q"/>
              <a:tabLst/>
              <a:defRPr/>
            </a:pPr>
            <a:r>
              <a:rPr kumimoji="0" lang="en-US" sz="2000" b="0" i="0" u="none" strike="noStrike" kern="1200" cap="none" spc="0" normalizeH="0" baseline="0" noProof="0" dirty="0">
                <a:ln>
                  <a:noFill/>
                </a:ln>
                <a:solidFill>
                  <a:srgbClr val="3F3F3F"/>
                </a:solidFill>
                <a:effectLst/>
                <a:uLnTx/>
                <a:uFillTx/>
                <a:latin typeface="Calibri" panose="020F0502020204030204"/>
                <a:ea typeface="+mn-ea"/>
                <a:cs typeface="+mn-cs"/>
              </a:rPr>
              <a:t>Unternehme Schritte, um </a:t>
            </a:r>
            <a:r>
              <a:rPr kumimoji="0" lang="en-US" sz="2000" b="1" i="0" u="none" strike="noStrike" kern="1200" cap="none" spc="0" normalizeH="0" baseline="0" noProof="0" dirty="0">
                <a:ln>
                  <a:noFill/>
                </a:ln>
                <a:solidFill>
                  <a:srgbClr val="3F3F3F"/>
                </a:solidFill>
                <a:effectLst/>
                <a:uLnTx/>
                <a:uFillTx/>
                <a:latin typeface="Calibri" panose="020F0502020204030204"/>
                <a:ea typeface="+mn-ea"/>
                <a:cs typeface="+mn-cs"/>
              </a:rPr>
              <a:t>inklusive digitale Räume </a:t>
            </a:r>
            <a:r>
              <a:rPr kumimoji="0" lang="en-US" sz="2000" b="0" i="0" u="none" strike="noStrike" kern="1200" cap="none" spc="0" normalizeH="0" baseline="0" noProof="0" dirty="0">
                <a:ln>
                  <a:noFill/>
                </a:ln>
                <a:solidFill>
                  <a:srgbClr val="3F3F3F"/>
                </a:solidFill>
                <a:effectLst/>
                <a:uLnTx/>
                <a:uFillTx/>
                <a:latin typeface="Calibri" panose="020F0502020204030204"/>
                <a:ea typeface="+mn-ea"/>
                <a:cs typeface="+mn-cs"/>
              </a:rPr>
              <a:t>in deiner Arbeit oder deinem Studium zu fördern.</a:t>
            </a:r>
          </a:p>
        </p:txBody>
      </p:sp>
      <p:pic>
        <p:nvPicPr>
          <p:cNvPr id="10" name="Graphic 9" descr="Signature with solid fill">
            <a:extLst>
              <a:ext uri="{FF2B5EF4-FFF2-40B4-BE49-F238E27FC236}">
                <a16:creationId xmlns:a16="http://schemas.microsoft.com/office/drawing/2014/main" id="{48E90D44-2A03-4E7D-3CD7-1AA21A3DAB3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0" y="236167"/>
            <a:ext cx="914400" cy="914400"/>
          </a:xfrm>
          <a:prstGeom prst="rect">
            <a:avLst/>
          </a:prstGeom>
        </p:spPr>
      </p:pic>
      <p:pic>
        <p:nvPicPr>
          <p:cNvPr id="4" name="Picture 3" descr="A person working on a computer&#10;&#10;AI-generated content may be incorrect.">
            <a:extLst>
              <a:ext uri="{FF2B5EF4-FFF2-40B4-BE49-F238E27FC236}">
                <a16:creationId xmlns:a16="http://schemas.microsoft.com/office/drawing/2014/main" id="{748A8C1F-CE54-480B-9603-95C03D0FF1C6}"/>
              </a:ext>
            </a:extLst>
          </p:cNvPr>
          <p:cNvPicPr>
            <a:picLocks noChangeAspect="1"/>
          </p:cNvPicPr>
          <p:nvPr/>
        </p:nvPicPr>
        <p:blipFill>
          <a:blip r:embed="rId4" cstate="screen">
            <a:extLst>
              <a:ext uri="{28A0092B-C50C-407E-A947-70E740481C1C}">
                <a14:useLocalDpi xmlns:a14="http://schemas.microsoft.com/office/drawing/2010/main"/>
              </a:ext>
            </a:extLst>
          </a:blip>
          <a:srcRect b="-303"/>
          <a:stretch/>
        </p:blipFill>
        <p:spPr>
          <a:xfrm>
            <a:off x="8286750" y="762000"/>
            <a:ext cx="3295650" cy="5981700"/>
          </a:xfrm>
          <a:prstGeom prst="round2DiagRect">
            <a:avLst>
              <a:gd name="adj1" fmla="val 0"/>
              <a:gd name="adj2" fmla="val 35549"/>
            </a:avLst>
          </a:prstGeom>
        </p:spPr>
      </p:pic>
      <p:pic>
        <p:nvPicPr>
          <p:cNvPr id="5" name="Picture 4" descr="A person working on a computer&#10;&#10;AI-generated content may be incorrect.">
            <a:extLst>
              <a:ext uri="{FF2B5EF4-FFF2-40B4-BE49-F238E27FC236}">
                <a16:creationId xmlns:a16="http://schemas.microsoft.com/office/drawing/2014/main" id="{77AFABFF-6EA5-9A2B-8E9A-E13BD244E1C2}"/>
              </a:ext>
            </a:extLst>
          </p:cNvPr>
          <p:cNvPicPr>
            <a:picLocks noChangeAspect="1"/>
          </p:cNvPicPr>
          <p:nvPr/>
        </p:nvPicPr>
        <p:blipFill>
          <a:blip r:embed="rId5" cstate="screen">
            <a:extLst>
              <a:ext uri="{28A0092B-C50C-407E-A947-70E740481C1C}">
                <a14:useLocalDpi xmlns:a14="http://schemas.microsoft.com/office/drawing/2010/main"/>
              </a:ext>
            </a:extLst>
          </a:blip>
          <a:srcRect b="-1255"/>
          <a:stretch/>
        </p:blipFill>
        <p:spPr>
          <a:xfrm>
            <a:off x="8286750" y="5286374"/>
            <a:ext cx="3295650" cy="1457325"/>
          </a:xfrm>
          <a:prstGeom prst="rect">
            <a:avLst/>
          </a:prstGeom>
        </p:spPr>
      </p:pic>
    </p:spTree>
    <p:extLst>
      <p:ext uri="{BB962C8B-B14F-4D97-AF65-F5344CB8AC3E}">
        <p14:creationId xmlns:p14="http://schemas.microsoft.com/office/powerpoint/2010/main" val="2102422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9E008C6E-21CE-8F0D-9175-2244D18D2709}"/>
              </a:ext>
            </a:extLst>
          </p:cNvPr>
          <p:cNvSpPr>
            <a:spLocks noGrp="1"/>
          </p:cNvSpPr>
          <p:nvPr>
            <p:ph type="body" sz="quarter" idx="14"/>
          </p:nvPr>
        </p:nvSpPr>
        <p:spPr>
          <a:xfrm>
            <a:off x="6683299" y="1025050"/>
            <a:ext cx="5287633" cy="689519"/>
          </a:xfrm>
        </p:spPr>
        <p:txBody>
          <a:bodyPr/>
          <a:lstStyle/>
          <a:p>
            <a:pPr marR="0" lvl="0" algn="l" defTabSz="777514" rtl="0" eaLnBrk="1" fontAlgn="auto" latinLnBrk="0" hangingPunct="1">
              <a:lnSpc>
                <a:spcPct val="100000"/>
              </a:lnSpc>
              <a:spcBef>
                <a:spcPts val="0"/>
              </a:spcBef>
              <a:spcAft>
                <a:spcPts val="0"/>
              </a:spcAft>
              <a:buClrTx/>
              <a:buSzPts val="1000"/>
              <a:tabLst>
                <a:tab pos="457200" algn="l"/>
              </a:tabLst>
              <a:defRPr/>
            </a:pPr>
            <a:r>
              <a:rPr lang="en-US" sz="2000" b="1" kern="1200" dirty="0">
                <a:solidFill>
                  <a:srgbClr val="EE4F27"/>
                </a:solidFill>
                <a:effectLst/>
                <a:latin typeface="+mn-lt"/>
                <a:ea typeface="+mn-ea"/>
                <a:cs typeface="+mn-cs"/>
              </a:rPr>
              <a:t>Verstehen Sie INCLUDE ME+ und digitale Mediation.</a:t>
            </a:r>
            <a:br>
              <a:rPr lang="en-IE" sz="2000" kern="1200" dirty="0">
                <a:solidFill>
                  <a:srgbClr val="0C4659"/>
                </a:solidFill>
                <a:effectLst/>
                <a:latin typeface="+mn-lt"/>
                <a:ea typeface="+mn-ea"/>
                <a:cs typeface="+mn-cs"/>
              </a:rPr>
            </a:br>
            <a:r>
              <a:rPr lang="en-US" sz="1600" i="1" kern="1200" dirty="0">
                <a:solidFill>
                  <a:srgbClr val="0C4659"/>
                </a:solidFill>
                <a:effectLst/>
                <a:latin typeface="+mn-lt"/>
                <a:ea typeface="+mn-ea"/>
                <a:cs typeface="+mn-cs"/>
              </a:rPr>
              <a:t>Dieser Beitrag zeigt, wie INCLUDE ME+ digitale Mediation nutzt. Das Projekt </a:t>
            </a:r>
            <a:r>
              <a:rPr lang="en-US" sz="1600" b="1" i="1" kern="1200" dirty="0">
                <a:solidFill>
                  <a:srgbClr val="0C4659"/>
                </a:solidFill>
                <a:effectLst/>
                <a:latin typeface="+mn-lt"/>
                <a:ea typeface="+mn-ea"/>
                <a:cs typeface="+mn-cs"/>
              </a:rPr>
              <a:t>fördert Inklusion, Teilhabe und ethische Kommunikation </a:t>
            </a:r>
            <a:r>
              <a:rPr lang="en-US" sz="1600" i="1" kern="1200" dirty="0">
                <a:solidFill>
                  <a:srgbClr val="0C4659"/>
                </a:solidFill>
                <a:effectLst/>
                <a:latin typeface="+mn-lt"/>
                <a:ea typeface="+mn-ea"/>
                <a:cs typeface="+mn-cs"/>
              </a:rPr>
              <a:t>und verringert zugleich Online-Konflikte.</a:t>
            </a:r>
            <a:endParaRPr lang="en-IE" sz="1600" i="1" kern="1200" dirty="0">
              <a:solidFill>
                <a:srgbClr val="0C4659"/>
              </a:solidFill>
              <a:effectLst/>
              <a:latin typeface="+mn-lt"/>
              <a:ea typeface="+mn-ea"/>
              <a:cs typeface="+mn-cs"/>
            </a:endParaRPr>
          </a:p>
        </p:txBody>
      </p:sp>
      <p:sp>
        <p:nvSpPr>
          <p:cNvPr id="6" name="Text Placeholder 5">
            <a:extLst>
              <a:ext uri="{FF2B5EF4-FFF2-40B4-BE49-F238E27FC236}">
                <a16:creationId xmlns:a16="http://schemas.microsoft.com/office/drawing/2014/main" id="{43D63E27-25D9-4919-8DFB-F33F333C3548}"/>
              </a:ext>
            </a:extLst>
          </p:cNvPr>
          <p:cNvSpPr>
            <a:spLocks noGrp="1"/>
          </p:cNvSpPr>
          <p:nvPr>
            <p:ph type="body" sz="quarter" idx="28"/>
          </p:nvPr>
        </p:nvSpPr>
        <p:spPr>
          <a:xfrm>
            <a:off x="820959" y="1610314"/>
            <a:ext cx="5041923" cy="4418841"/>
          </a:xfrm>
          <a:prstGeom prst="rect">
            <a:avLst/>
          </a:prstGeom>
        </p:spPr>
        <p:txBody>
          <a:bodyPr/>
          <a:lstStyle/>
          <a:p>
            <a:pPr marL="0" indent="0"/>
            <a:r>
              <a:rPr lang="en-US" sz="2100" b="1" dirty="0"/>
              <a:t>Modul 1 zeigt den Ansatz von INCLUDE ME+ und die Rolle der digitalen Mediation beim Aufbau inklusiver, partizipativer und ethischer digitaler Räume.</a:t>
            </a:r>
          </a:p>
          <a:p>
            <a:pPr marL="0" indent="0"/>
            <a:r>
              <a:rPr lang="en-US" sz="2100" dirty="0"/>
              <a:t>Die Lernenden untersuchen, wie digitale Mediation gegen Falschinformationen, Ausgrenzung und Online-Konflikte vorgeht. Sie sehen auch, wie sie Friedensförderung und verantwortungsvolle Kommunikation unterstützt.</a:t>
            </a:r>
          </a:p>
          <a:p>
            <a:pPr marL="0" indent="0"/>
            <a:r>
              <a:rPr lang="en-US" sz="2100" dirty="0"/>
              <a:t>Anhand von Praxisbeispielen, EU-Rahmenwerken und interaktiven Tools vermittelt das Modul Strategien für Pädagogik, Studium, Medien und Zivilgesellschaft. Setzen Sie inklusive Praktiken in Ihrem Kontext um.</a:t>
            </a:r>
          </a:p>
        </p:txBody>
      </p:sp>
      <p:sp>
        <p:nvSpPr>
          <p:cNvPr id="10" name="Text Placeholder 9">
            <a:extLst>
              <a:ext uri="{FF2B5EF4-FFF2-40B4-BE49-F238E27FC236}">
                <a16:creationId xmlns:a16="http://schemas.microsoft.com/office/drawing/2014/main" id="{A7A12F72-9959-07DD-A16E-8E2EB4ADC470}"/>
              </a:ext>
            </a:extLst>
          </p:cNvPr>
          <p:cNvSpPr>
            <a:spLocks noGrp="1"/>
          </p:cNvSpPr>
          <p:nvPr>
            <p:ph type="body" sz="quarter" idx="29"/>
          </p:nvPr>
        </p:nvSpPr>
        <p:spPr>
          <a:xfrm>
            <a:off x="5912866" y="2606938"/>
            <a:ext cx="700387" cy="689518"/>
          </a:xfrm>
          <a:prstGeom prst="rect">
            <a:avLst/>
          </a:prstGeom>
        </p:spPr>
        <p:txBody>
          <a:bodyPr/>
          <a:lstStyle/>
          <a:p>
            <a:r>
              <a:rPr lang="en-US" b="1" dirty="0"/>
              <a:t>02</a:t>
            </a:r>
          </a:p>
        </p:txBody>
      </p:sp>
      <p:sp>
        <p:nvSpPr>
          <p:cNvPr id="11" name="Text Placeholder 10">
            <a:extLst>
              <a:ext uri="{FF2B5EF4-FFF2-40B4-BE49-F238E27FC236}">
                <a16:creationId xmlns:a16="http://schemas.microsoft.com/office/drawing/2014/main" id="{0D4384D8-C9BE-3A21-3637-568A04D30488}"/>
              </a:ext>
            </a:extLst>
          </p:cNvPr>
          <p:cNvSpPr>
            <a:spLocks noGrp="1"/>
          </p:cNvSpPr>
          <p:nvPr>
            <p:ph type="body" sz="quarter" idx="30"/>
          </p:nvPr>
        </p:nvSpPr>
        <p:spPr>
          <a:xfrm>
            <a:off x="6683299" y="2584526"/>
            <a:ext cx="5201477" cy="689519"/>
          </a:xfrm>
          <a:prstGeom prst="rect">
            <a:avLst/>
          </a:prstGeom>
        </p:spPr>
        <p:txBody>
          <a:bodyPr/>
          <a:lstStyle/>
          <a:p>
            <a:pPr marR="0" lvl="0" algn="l" defTabSz="777514" rtl="0" eaLnBrk="1" fontAlgn="auto" latinLnBrk="0" hangingPunct="1">
              <a:lnSpc>
                <a:spcPct val="100000"/>
              </a:lnSpc>
              <a:spcBef>
                <a:spcPts val="0"/>
              </a:spcBef>
              <a:spcAft>
                <a:spcPts val="0"/>
              </a:spcAft>
              <a:buClrTx/>
              <a:buSzPts val="1000"/>
              <a:tabLst>
                <a:tab pos="457200" algn="l"/>
              </a:tabLst>
              <a:defRPr/>
            </a:pPr>
            <a:r>
              <a:rPr lang="en-US" sz="2000" b="1" dirty="0">
                <a:solidFill>
                  <a:srgbClr val="EE4F27"/>
                </a:solidFill>
              </a:rPr>
              <a:t>Der Bedarf an Mediation in der digitalen Mediengesellschaft und wichtige Akteure</a:t>
            </a:r>
          </a:p>
          <a:p>
            <a:pPr marR="0" lvl="0" algn="l" defTabSz="777514" rtl="0" eaLnBrk="1" fontAlgn="auto" latinLnBrk="0" hangingPunct="1">
              <a:lnSpc>
                <a:spcPct val="100000"/>
              </a:lnSpc>
              <a:spcBef>
                <a:spcPts val="0"/>
              </a:spcBef>
              <a:spcAft>
                <a:spcPts val="0"/>
              </a:spcAft>
              <a:buClrTx/>
              <a:buSzPts val="1000"/>
              <a:tabLst>
                <a:tab pos="457200" algn="l"/>
              </a:tabLst>
              <a:defRPr/>
            </a:pPr>
            <a:r>
              <a:rPr lang="en-US" sz="1600" b="1" i="1" kern="1200" dirty="0">
                <a:solidFill>
                  <a:srgbClr val="0C4659"/>
                </a:solidFill>
                <a:effectLst/>
                <a:latin typeface="+mn-lt"/>
                <a:ea typeface="+mn-ea"/>
                <a:cs typeface="+mn-cs"/>
              </a:rPr>
              <a:t>Behandelt Falschinformationen, Ausgrenzung, Hassrede </a:t>
            </a:r>
            <a:r>
              <a:rPr lang="en-US" sz="1600" i="1" kern="1200" dirty="0">
                <a:solidFill>
                  <a:srgbClr val="0C4659"/>
                </a:solidFill>
                <a:effectLst/>
                <a:latin typeface="+mn-lt"/>
                <a:ea typeface="+mn-ea"/>
                <a:cs typeface="+mn-cs"/>
              </a:rPr>
              <a:t>und Online-Konflikte und fördert gleichzeitig verantwortungsbewusste digitale Bürgerschaft und die Rechenschaftspflicht der Akteure.</a:t>
            </a:r>
            <a:endParaRPr lang="en-IE" sz="1600" i="1" kern="1200" dirty="0">
              <a:solidFill>
                <a:srgbClr val="0C4659"/>
              </a:solidFill>
              <a:effectLst/>
              <a:latin typeface="+mn-lt"/>
              <a:ea typeface="+mn-ea"/>
              <a:cs typeface="+mn-cs"/>
            </a:endParaRPr>
          </a:p>
        </p:txBody>
      </p:sp>
      <p:sp>
        <p:nvSpPr>
          <p:cNvPr id="14" name="Text Placeholder 13">
            <a:extLst>
              <a:ext uri="{FF2B5EF4-FFF2-40B4-BE49-F238E27FC236}">
                <a16:creationId xmlns:a16="http://schemas.microsoft.com/office/drawing/2014/main" id="{C68FDACD-2866-5909-F407-66556167D794}"/>
              </a:ext>
            </a:extLst>
          </p:cNvPr>
          <p:cNvSpPr>
            <a:spLocks noGrp="1"/>
          </p:cNvSpPr>
          <p:nvPr>
            <p:ph type="body" sz="quarter" idx="33"/>
          </p:nvPr>
        </p:nvSpPr>
        <p:spPr>
          <a:xfrm>
            <a:off x="5937038" y="4176409"/>
            <a:ext cx="700387" cy="689518"/>
          </a:xfrm>
          <a:prstGeom prst="rect">
            <a:avLst/>
          </a:prstGeom>
        </p:spPr>
        <p:txBody>
          <a:bodyPr/>
          <a:lstStyle/>
          <a:p>
            <a:r>
              <a:rPr lang="en-US" b="1" dirty="0"/>
              <a:t>03</a:t>
            </a:r>
          </a:p>
        </p:txBody>
      </p:sp>
      <p:sp>
        <p:nvSpPr>
          <p:cNvPr id="15" name="Text Placeholder 14">
            <a:extLst>
              <a:ext uri="{FF2B5EF4-FFF2-40B4-BE49-F238E27FC236}">
                <a16:creationId xmlns:a16="http://schemas.microsoft.com/office/drawing/2014/main" id="{CADCB91F-97FD-BA93-03ED-60272CBB45BD}"/>
              </a:ext>
            </a:extLst>
          </p:cNvPr>
          <p:cNvSpPr>
            <a:spLocks noGrp="1"/>
          </p:cNvSpPr>
          <p:nvPr>
            <p:ph type="body" sz="quarter" idx="34"/>
          </p:nvPr>
        </p:nvSpPr>
        <p:spPr>
          <a:xfrm>
            <a:off x="6683299" y="4140813"/>
            <a:ext cx="5041922" cy="689519"/>
          </a:xfrm>
          <a:prstGeom prst="rect">
            <a:avLst/>
          </a:prstGeom>
        </p:spPr>
        <p:txBody>
          <a:bodyPr/>
          <a:lstStyle/>
          <a:p>
            <a:pPr marR="0" lvl="0" algn="l" defTabSz="777514" rtl="0" eaLnBrk="1" fontAlgn="auto" latinLnBrk="0" hangingPunct="1">
              <a:lnSpc>
                <a:spcPct val="100000"/>
              </a:lnSpc>
              <a:spcBef>
                <a:spcPts val="0"/>
              </a:spcBef>
              <a:spcAft>
                <a:spcPts val="0"/>
              </a:spcAft>
              <a:buClrTx/>
              <a:buSzTx/>
              <a:tabLst/>
              <a:defRPr/>
            </a:pPr>
            <a:r>
              <a:rPr lang="en-US" sz="1800" b="1" kern="1200" dirty="0">
                <a:solidFill>
                  <a:srgbClr val="EE4F27"/>
                </a:solidFill>
                <a:effectLst/>
                <a:latin typeface="+mn-lt"/>
                <a:ea typeface="+mn-ea"/>
                <a:cs typeface="+mn-cs"/>
              </a:rPr>
              <a:t>Ethische Fragen zu digitalen Medien: Abwägung zwischen Meinungsfreiheit und Inklusion</a:t>
            </a:r>
          </a:p>
          <a:p>
            <a:pPr marR="0" lvl="0" algn="l" defTabSz="777514" rtl="0" eaLnBrk="1" fontAlgn="auto" latinLnBrk="0" hangingPunct="1">
              <a:lnSpc>
                <a:spcPct val="100000"/>
              </a:lnSpc>
              <a:spcBef>
                <a:spcPts val="0"/>
              </a:spcBef>
              <a:spcAft>
                <a:spcPts val="0"/>
              </a:spcAft>
              <a:buClrTx/>
              <a:buSzTx/>
              <a:tabLst/>
              <a:defRPr/>
            </a:pPr>
            <a:r>
              <a:rPr lang="en-US" sz="1400" b="1" i="1" kern="1200" dirty="0">
                <a:solidFill>
                  <a:srgbClr val="0C4659"/>
                </a:solidFill>
                <a:effectLst/>
                <a:latin typeface="+mn-lt"/>
                <a:ea typeface="+mn-ea"/>
                <a:cs typeface="+mn-cs"/>
              </a:rPr>
              <a:t>Untersucht Meinungsfreiheit, die Rechenschaftspflicht von Plattformen und EU-Richtlinien zur digitalen Inklusion</a:t>
            </a:r>
            <a:r>
              <a:rPr lang="en-US" sz="1400" i="1" kern="1200" dirty="0">
                <a:solidFill>
                  <a:srgbClr val="0C4659"/>
                </a:solidFill>
                <a:effectLst/>
                <a:latin typeface="+mn-lt"/>
                <a:ea typeface="+mn-ea"/>
                <a:cs typeface="+mn-cs"/>
              </a:rPr>
              <a:t>. Interaktive Tools helfen den Lernenden dabei, Mediationsstrategien anzuwenden.​</a:t>
            </a:r>
          </a:p>
        </p:txBody>
      </p:sp>
      <p:sp>
        <p:nvSpPr>
          <p:cNvPr id="16" name="Text Placeholder 15">
            <a:extLst>
              <a:ext uri="{FF2B5EF4-FFF2-40B4-BE49-F238E27FC236}">
                <a16:creationId xmlns:a16="http://schemas.microsoft.com/office/drawing/2014/main" id="{0A7A08E9-769E-C4AB-E48F-BD4D44F7665B}"/>
              </a:ext>
            </a:extLst>
          </p:cNvPr>
          <p:cNvSpPr>
            <a:spLocks noGrp="1"/>
          </p:cNvSpPr>
          <p:nvPr>
            <p:ph type="body" sz="quarter" idx="35"/>
          </p:nvPr>
        </p:nvSpPr>
        <p:spPr>
          <a:xfrm>
            <a:off x="5922897" y="5684397"/>
            <a:ext cx="700387" cy="689518"/>
          </a:xfrm>
          <a:prstGeom prst="rect">
            <a:avLst/>
          </a:prstGeom>
        </p:spPr>
        <p:txBody>
          <a:bodyPr/>
          <a:lstStyle/>
          <a:p>
            <a:r>
              <a:rPr lang="en-US" b="1" dirty="0"/>
              <a:t>04</a:t>
            </a:r>
          </a:p>
        </p:txBody>
      </p:sp>
      <p:sp>
        <p:nvSpPr>
          <p:cNvPr id="17" name="Text Placeholder 16">
            <a:extLst>
              <a:ext uri="{FF2B5EF4-FFF2-40B4-BE49-F238E27FC236}">
                <a16:creationId xmlns:a16="http://schemas.microsoft.com/office/drawing/2014/main" id="{A705CE98-BACD-0B29-C279-9CB1FDF9F310}"/>
              </a:ext>
            </a:extLst>
          </p:cNvPr>
          <p:cNvSpPr>
            <a:spLocks noGrp="1"/>
          </p:cNvSpPr>
          <p:nvPr>
            <p:ph type="body" sz="quarter" idx="36"/>
          </p:nvPr>
        </p:nvSpPr>
        <p:spPr>
          <a:xfrm>
            <a:off x="6683299" y="5585820"/>
            <a:ext cx="5136613" cy="689519"/>
          </a:xfrm>
          <a:prstGeom prst="rect">
            <a:avLst/>
          </a:prstGeom>
        </p:spPr>
        <p:txBody>
          <a:bodyPr/>
          <a:lstStyle/>
          <a:p>
            <a:pPr marR="0" lvl="0" algn="l" defTabSz="777514" rtl="0" eaLnBrk="1" fontAlgn="auto" latinLnBrk="0" hangingPunct="1">
              <a:lnSpc>
                <a:spcPct val="100000"/>
              </a:lnSpc>
              <a:spcBef>
                <a:spcPts val="0"/>
              </a:spcBef>
              <a:spcAft>
                <a:spcPts val="0"/>
              </a:spcAft>
              <a:buClrTx/>
              <a:buSzTx/>
              <a:tabLst/>
              <a:defRPr/>
            </a:pPr>
            <a:r>
              <a:rPr lang="en-IE" sz="2000" b="1" dirty="0">
                <a:solidFill>
                  <a:srgbClr val="EE4F27"/>
                </a:solidFill>
              </a:rPr>
              <a:t>Anwendung des Gelernten</a:t>
            </a:r>
            <a:br>
              <a:rPr lang="en-IE" sz="1600" kern="1200" dirty="0">
                <a:solidFill>
                  <a:srgbClr val="0C4659"/>
                </a:solidFill>
                <a:effectLst/>
                <a:latin typeface="+mn-lt"/>
                <a:ea typeface="+mn-ea"/>
                <a:cs typeface="+mn-cs"/>
              </a:rPr>
            </a:br>
            <a:r>
              <a:rPr lang="en-US" sz="1600" b="1" i="1" kern="1200" dirty="0">
                <a:solidFill>
                  <a:srgbClr val="0C4659"/>
                </a:solidFill>
                <a:effectLst/>
                <a:latin typeface="+mn-lt"/>
                <a:ea typeface="+mn-ea"/>
                <a:cs typeface="+mn-cs"/>
              </a:rPr>
              <a:t>Reflektieren Sie, schätzen Sie sich selbst ein und planen Sie, </a:t>
            </a:r>
            <a:r>
              <a:rPr lang="en-US" sz="1600" i="1" kern="1200" dirty="0">
                <a:solidFill>
                  <a:srgbClr val="0C4659"/>
                </a:solidFill>
                <a:effectLst/>
                <a:latin typeface="+mn-lt"/>
                <a:ea typeface="+mn-ea"/>
                <a:cs typeface="+mn-cs"/>
              </a:rPr>
              <a:t>wie Sie Mediationsstrategien in Ihrem beruflichen oder gesellschaftlichen Umfeld anwenden.</a:t>
            </a:r>
            <a:endParaRPr lang="en-IE" sz="1600" i="1" kern="1200" dirty="0">
              <a:solidFill>
                <a:srgbClr val="0C4659"/>
              </a:solidFill>
              <a:effectLst/>
              <a:latin typeface="+mn-lt"/>
              <a:ea typeface="+mn-ea"/>
              <a:cs typeface="+mn-cs"/>
            </a:endParaRPr>
          </a:p>
        </p:txBody>
      </p:sp>
      <p:sp>
        <p:nvSpPr>
          <p:cNvPr id="7" name="Text Placeholder 6">
            <a:extLst>
              <a:ext uri="{FF2B5EF4-FFF2-40B4-BE49-F238E27FC236}">
                <a16:creationId xmlns:a16="http://schemas.microsoft.com/office/drawing/2014/main" id="{35332716-96CE-5898-5483-AC9370A46FAC}"/>
              </a:ext>
            </a:extLst>
          </p:cNvPr>
          <p:cNvSpPr>
            <a:spLocks noGrp="1"/>
          </p:cNvSpPr>
          <p:nvPr>
            <p:ph type="body" sz="quarter" idx="27"/>
          </p:nvPr>
        </p:nvSpPr>
        <p:spPr>
          <a:prstGeom prst="rect">
            <a:avLst/>
          </a:prstGeom>
        </p:spPr>
        <p:txBody>
          <a:bodyPr/>
          <a:lstStyle/>
          <a:p>
            <a:r>
              <a:rPr lang="en-US" dirty="0"/>
              <a:t>Übersicht über Modul 1 </a:t>
            </a:r>
          </a:p>
        </p:txBody>
      </p:sp>
      <p:sp>
        <p:nvSpPr>
          <p:cNvPr id="4" name="Text Placeholder 3">
            <a:extLst>
              <a:ext uri="{FF2B5EF4-FFF2-40B4-BE49-F238E27FC236}">
                <a16:creationId xmlns:a16="http://schemas.microsoft.com/office/drawing/2014/main" id="{358E90FE-D769-57DE-6462-72D46231B4EC}"/>
              </a:ext>
            </a:extLst>
          </p:cNvPr>
          <p:cNvSpPr>
            <a:spLocks noGrp="1"/>
          </p:cNvSpPr>
          <p:nvPr>
            <p:ph type="body" sz="quarter" idx="15"/>
          </p:nvPr>
        </p:nvSpPr>
        <p:spPr>
          <a:xfrm>
            <a:off x="5937038" y="1115271"/>
            <a:ext cx="700387" cy="689518"/>
          </a:xfrm>
        </p:spPr>
        <p:txBody>
          <a:bodyPr/>
          <a:lstStyle/>
          <a:p>
            <a:r>
              <a:rPr lang="en-IE" b="1" dirty="0"/>
              <a:t>01</a:t>
            </a:r>
          </a:p>
        </p:txBody>
      </p:sp>
      <p:cxnSp>
        <p:nvCxnSpPr>
          <p:cNvPr id="22" name="Straight Connector 21">
            <a:extLst>
              <a:ext uri="{FF2B5EF4-FFF2-40B4-BE49-F238E27FC236}">
                <a16:creationId xmlns:a16="http://schemas.microsoft.com/office/drawing/2014/main" id="{9DF01F14-643E-584E-8815-2D66531C2F34}"/>
              </a:ext>
            </a:extLst>
          </p:cNvPr>
          <p:cNvCxnSpPr>
            <a:cxnSpLocks/>
          </p:cNvCxnSpPr>
          <p:nvPr/>
        </p:nvCxnSpPr>
        <p:spPr>
          <a:xfrm flipH="1">
            <a:off x="5980776" y="2149547"/>
            <a:ext cx="5904000"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D44E0DDA-EF7D-91FE-17B3-B91A1CCAC111}"/>
              </a:ext>
            </a:extLst>
          </p:cNvPr>
          <p:cNvCxnSpPr>
            <a:cxnSpLocks/>
          </p:cNvCxnSpPr>
          <p:nvPr/>
        </p:nvCxnSpPr>
        <p:spPr>
          <a:xfrm flipH="1">
            <a:off x="5980776" y="3790690"/>
            <a:ext cx="5904000"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944111A9-AF39-638C-DE30-528C264644F4}"/>
              </a:ext>
            </a:extLst>
          </p:cNvPr>
          <p:cNvCxnSpPr>
            <a:cxnSpLocks/>
          </p:cNvCxnSpPr>
          <p:nvPr/>
        </p:nvCxnSpPr>
        <p:spPr>
          <a:xfrm flipH="1">
            <a:off x="5980776" y="5225043"/>
            <a:ext cx="5904000"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332217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42ECDA8-9929-FD04-8FFD-3F4B9F9C3972}"/>
              </a:ext>
            </a:extLst>
          </p:cNvPr>
          <p:cNvSpPr/>
          <p:nvPr/>
        </p:nvSpPr>
        <p:spPr>
          <a:xfrm>
            <a:off x="11625943" y="4862286"/>
            <a:ext cx="566057" cy="166914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reeform 2">
            <a:extLst>
              <a:ext uri="{FF2B5EF4-FFF2-40B4-BE49-F238E27FC236}">
                <a16:creationId xmlns:a16="http://schemas.microsoft.com/office/drawing/2014/main" id="{396005AC-789B-90DE-9AA6-B8A5B3DE5A18}"/>
              </a:ext>
            </a:extLst>
          </p:cNvPr>
          <p:cNvSpPr/>
          <p:nvPr/>
        </p:nvSpPr>
        <p:spPr>
          <a:xfrm rot="16200000">
            <a:off x="1930078" y="369383"/>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E4F27"/>
          </a:solidFill>
          <a:ln>
            <a:solidFill>
              <a:srgbClr val="EE4F27"/>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Freeform 1">
            <a:extLst>
              <a:ext uri="{FF2B5EF4-FFF2-40B4-BE49-F238E27FC236}">
                <a16:creationId xmlns:a16="http://schemas.microsoft.com/office/drawing/2014/main" id="{493B4D9C-9806-AA90-2824-3AE143D73B43}"/>
              </a:ext>
            </a:extLst>
          </p:cNvPr>
          <p:cNvSpPr/>
          <p:nvPr/>
        </p:nvSpPr>
        <p:spPr>
          <a:xfrm rot="16200000">
            <a:off x="202378" y="369384"/>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E4F27"/>
          </a:solidFill>
          <a:ln>
            <a:solidFill>
              <a:srgbClr val="EE4F27"/>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7">
            <a:extLst>
              <a:ext uri="{FF2B5EF4-FFF2-40B4-BE49-F238E27FC236}">
                <a16:creationId xmlns:a16="http://schemas.microsoft.com/office/drawing/2014/main" id="{17A9F1C2-C445-521C-A1D8-8BD21A26D2F6}"/>
              </a:ext>
            </a:extLst>
          </p:cNvPr>
          <p:cNvSpPr/>
          <p:nvPr/>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3FB5A1"/>
          </a:solidFill>
          <a:ln w="24491" cap="flat">
            <a:solidFill>
              <a:srgbClr val="3FB5A1"/>
            </a:solidFill>
            <a:prstDash val="solid"/>
            <a:miter/>
          </a:ln>
        </p:spPr>
        <p:txBody>
          <a:bodyPr rtlCol="0" anchor="ctr"/>
          <a:lstStyle/>
          <a:p>
            <a:endParaRPr lang="en-US"/>
          </a:p>
        </p:txBody>
      </p:sp>
      <p:sp>
        <p:nvSpPr>
          <p:cNvPr id="7" name="Text Placeholder 6">
            <a:extLst>
              <a:ext uri="{FF2B5EF4-FFF2-40B4-BE49-F238E27FC236}">
                <a16:creationId xmlns:a16="http://schemas.microsoft.com/office/drawing/2014/main" id="{D0E9C0B7-D019-866E-2DA6-B2A53C2E5741}"/>
              </a:ext>
            </a:extLst>
          </p:cNvPr>
          <p:cNvSpPr>
            <a:spLocks noGrp="1"/>
          </p:cNvSpPr>
          <p:nvPr>
            <p:ph type="body" sz="quarter" idx="17"/>
          </p:nvPr>
        </p:nvSpPr>
        <p:spPr/>
        <p:txBody>
          <a:bodyPr/>
          <a:lstStyle/>
          <a:p>
            <a:r>
              <a:rPr lang="en-US" dirty="0"/>
              <a:t>02</a:t>
            </a:r>
          </a:p>
        </p:txBody>
      </p:sp>
      <p:sp>
        <p:nvSpPr>
          <p:cNvPr id="4" name="Text Placeholder 3">
            <a:extLst>
              <a:ext uri="{FF2B5EF4-FFF2-40B4-BE49-F238E27FC236}">
                <a16:creationId xmlns:a16="http://schemas.microsoft.com/office/drawing/2014/main" id="{73BB8552-8B9E-F7D7-8210-C2EE1005E880}"/>
              </a:ext>
            </a:extLst>
          </p:cNvPr>
          <p:cNvSpPr>
            <a:spLocks noGrp="1"/>
          </p:cNvSpPr>
          <p:nvPr>
            <p:ph type="body" sz="quarter" idx="16"/>
          </p:nvPr>
        </p:nvSpPr>
        <p:spPr>
          <a:xfrm>
            <a:off x="495097" y="2746283"/>
            <a:ext cx="4592732" cy="3066422"/>
          </a:xfrm>
        </p:spPr>
        <p:txBody>
          <a:bodyPr>
            <a:normAutofit/>
          </a:bodyPr>
          <a:lstStyle/>
          <a:p>
            <a:r>
              <a:rPr lang="en-US" sz="3200" b="1" kern="1200" dirty="0">
                <a:effectLst/>
                <a:latin typeface="+mn-lt"/>
                <a:ea typeface="+mn-ea"/>
                <a:cs typeface="+mn-cs"/>
              </a:rPr>
              <a:t>Die Notwendigkeit von Vermittlung in der digitalen Mediengesellschaft und die wichtigsten Akteure</a:t>
            </a:r>
          </a:p>
        </p:txBody>
      </p:sp>
      <p:pic>
        <p:nvPicPr>
          <p:cNvPr id="8" name="Picture Placeholder 7" descr="A person holding a coffee cup and a phone&#10;&#10;AI-generated content may be incorrect.">
            <a:extLst>
              <a:ext uri="{FF2B5EF4-FFF2-40B4-BE49-F238E27FC236}">
                <a16:creationId xmlns:a16="http://schemas.microsoft.com/office/drawing/2014/main" id="{8443545A-0737-7E35-9AF3-F12E08745F5D}"/>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p:pic>
      <p:pic>
        <p:nvPicPr>
          <p:cNvPr id="13" name="Graphic 12">
            <a:extLst>
              <a:ext uri="{FF2B5EF4-FFF2-40B4-BE49-F238E27FC236}">
                <a16:creationId xmlns:a16="http://schemas.microsoft.com/office/drawing/2014/main" id="{BFD15CD6-7E4E-14F0-39FD-4722BE19ACE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flipH="1">
            <a:off x="5957200" y="-128242"/>
            <a:ext cx="4274935" cy="2874525"/>
          </a:xfrm>
          <a:prstGeom prst="rect">
            <a:avLst/>
          </a:prstGeom>
        </p:spPr>
      </p:pic>
    </p:spTree>
    <p:extLst>
      <p:ext uri="{BB962C8B-B14F-4D97-AF65-F5344CB8AC3E}">
        <p14:creationId xmlns:p14="http://schemas.microsoft.com/office/powerpoint/2010/main" val="3168551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9B3969-8BB1-24CF-56E2-A356CE6D36D6}"/>
            </a:ext>
          </a:extLst>
        </p:cNvPr>
        <p:cNvGrpSpPr/>
        <p:nvPr/>
      </p:nvGrpSpPr>
      <p:grpSpPr>
        <a:xfrm>
          <a:off x="0" y="0"/>
          <a:ext cx="0" cy="0"/>
          <a:chOff x="0" y="0"/>
          <a:chExt cx="0" cy="0"/>
        </a:xfrm>
      </p:grpSpPr>
      <p:sp>
        <p:nvSpPr>
          <p:cNvPr id="3" name="Flowchart: Delay 2">
            <a:extLst>
              <a:ext uri="{FF2B5EF4-FFF2-40B4-BE49-F238E27FC236}">
                <a16:creationId xmlns:a16="http://schemas.microsoft.com/office/drawing/2014/main" id="{C9C084D7-9CC6-3FC2-BD83-DA5433831E45}"/>
              </a:ext>
            </a:extLst>
          </p:cNvPr>
          <p:cNvSpPr/>
          <p:nvPr/>
        </p:nvSpPr>
        <p:spPr>
          <a:xfrm rot="10800000">
            <a:off x="7342206" y="381000"/>
            <a:ext cx="4849793" cy="3206030"/>
          </a:xfrm>
          <a:custGeom>
            <a:avLst/>
            <a:gdLst>
              <a:gd name="connsiteX0" fmla="*/ 0 w 4895850"/>
              <a:gd name="connsiteY0" fmla="*/ 0 h 3155884"/>
              <a:gd name="connsiteX1" fmla="*/ 2447925 w 4895850"/>
              <a:gd name="connsiteY1" fmla="*/ 0 h 3155884"/>
              <a:gd name="connsiteX2" fmla="*/ 4895850 w 4895850"/>
              <a:gd name="connsiteY2" fmla="*/ 1577942 h 3155884"/>
              <a:gd name="connsiteX3" fmla="*/ 2447925 w 4895850"/>
              <a:gd name="connsiteY3" fmla="*/ 3155884 h 3155884"/>
              <a:gd name="connsiteX4" fmla="*/ 0 w 4895850"/>
              <a:gd name="connsiteY4" fmla="*/ 3155884 h 3155884"/>
              <a:gd name="connsiteX5" fmla="*/ 0 w 4895850"/>
              <a:gd name="connsiteY5" fmla="*/ 0 h 3155884"/>
              <a:gd name="connsiteX0" fmla="*/ 0 w 4912444"/>
              <a:gd name="connsiteY0" fmla="*/ 0 h 3159694"/>
              <a:gd name="connsiteX1" fmla="*/ 2447925 w 4912444"/>
              <a:gd name="connsiteY1" fmla="*/ 0 h 3159694"/>
              <a:gd name="connsiteX2" fmla="*/ 4895850 w 4912444"/>
              <a:gd name="connsiteY2" fmla="*/ 1577942 h 3159694"/>
              <a:gd name="connsiteX3" fmla="*/ 3156585 w 4912444"/>
              <a:gd name="connsiteY3" fmla="*/ 3159694 h 3159694"/>
              <a:gd name="connsiteX4" fmla="*/ 0 w 4912444"/>
              <a:gd name="connsiteY4" fmla="*/ 3155884 h 3159694"/>
              <a:gd name="connsiteX5" fmla="*/ 0 w 4912444"/>
              <a:gd name="connsiteY5" fmla="*/ 0 h 3159694"/>
              <a:gd name="connsiteX0" fmla="*/ 0 w 4896204"/>
              <a:gd name="connsiteY0" fmla="*/ 15240 h 3174934"/>
              <a:gd name="connsiteX1" fmla="*/ 3232785 w 4896204"/>
              <a:gd name="connsiteY1" fmla="*/ 0 h 3174934"/>
              <a:gd name="connsiteX2" fmla="*/ 4895850 w 4896204"/>
              <a:gd name="connsiteY2" fmla="*/ 1593182 h 3174934"/>
              <a:gd name="connsiteX3" fmla="*/ 3156585 w 4896204"/>
              <a:gd name="connsiteY3" fmla="*/ 3174934 h 3174934"/>
              <a:gd name="connsiteX4" fmla="*/ 0 w 4896204"/>
              <a:gd name="connsiteY4" fmla="*/ 3171124 h 3174934"/>
              <a:gd name="connsiteX5" fmla="*/ 0 w 4896204"/>
              <a:gd name="connsiteY5" fmla="*/ 15240 h 3174934"/>
              <a:gd name="connsiteX0" fmla="*/ 0 w 4892398"/>
              <a:gd name="connsiteY0" fmla="*/ 15240 h 3174934"/>
              <a:gd name="connsiteX1" fmla="*/ 3232785 w 4892398"/>
              <a:gd name="connsiteY1" fmla="*/ 0 h 3174934"/>
              <a:gd name="connsiteX2" fmla="*/ 4892040 w 4892398"/>
              <a:gd name="connsiteY2" fmla="*/ 1604612 h 3174934"/>
              <a:gd name="connsiteX3" fmla="*/ 3156585 w 4892398"/>
              <a:gd name="connsiteY3" fmla="*/ 3174934 h 3174934"/>
              <a:gd name="connsiteX4" fmla="*/ 0 w 4892398"/>
              <a:gd name="connsiteY4" fmla="*/ 3171124 h 3174934"/>
              <a:gd name="connsiteX5" fmla="*/ 0 w 4892398"/>
              <a:gd name="connsiteY5" fmla="*/ 15240 h 3174934"/>
              <a:gd name="connsiteX0" fmla="*/ 0 w 4892343"/>
              <a:gd name="connsiteY0" fmla="*/ 15240 h 3174934"/>
              <a:gd name="connsiteX1" fmla="*/ 3079057 w 4892343"/>
              <a:gd name="connsiteY1" fmla="*/ 0 h 3174934"/>
              <a:gd name="connsiteX2" fmla="*/ 4892040 w 4892343"/>
              <a:gd name="connsiteY2" fmla="*/ 1604612 h 3174934"/>
              <a:gd name="connsiteX3" fmla="*/ 3156585 w 4892343"/>
              <a:gd name="connsiteY3" fmla="*/ 3174934 h 3174934"/>
              <a:gd name="connsiteX4" fmla="*/ 0 w 4892343"/>
              <a:gd name="connsiteY4" fmla="*/ 3171124 h 3174934"/>
              <a:gd name="connsiteX5" fmla="*/ 0 w 4892343"/>
              <a:gd name="connsiteY5" fmla="*/ 15240 h 3174934"/>
              <a:gd name="connsiteX0" fmla="*/ 0 w 4892059"/>
              <a:gd name="connsiteY0" fmla="*/ 22860 h 3182554"/>
              <a:gd name="connsiteX1" fmla="*/ 3175137 w 4892059"/>
              <a:gd name="connsiteY1" fmla="*/ 0 h 3182554"/>
              <a:gd name="connsiteX2" fmla="*/ 4892040 w 4892059"/>
              <a:gd name="connsiteY2" fmla="*/ 1612232 h 3182554"/>
              <a:gd name="connsiteX3" fmla="*/ 3156585 w 4892059"/>
              <a:gd name="connsiteY3" fmla="*/ 3182554 h 3182554"/>
              <a:gd name="connsiteX4" fmla="*/ 0 w 4892059"/>
              <a:gd name="connsiteY4" fmla="*/ 3178744 h 3182554"/>
              <a:gd name="connsiteX5" fmla="*/ 0 w 4892059"/>
              <a:gd name="connsiteY5" fmla="*/ 22860 h 3182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92059" h="3182554">
                <a:moveTo>
                  <a:pt x="0" y="22860"/>
                </a:moveTo>
                <a:lnTo>
                  <a:pt x="3175137" y="0"/>
                </a:lnTo>
                <a:cubicBezTo>
                  <a:pt x="4527089" y="0"/>
                  <a:pt x="4895132" y="1081806"/>
                  <a:pt x="4892040" y="1612232"/>
                </a:cubicBezTo>
                <a:cubicBezTo>
                  <a:pt x="4888948" y="2142658"/>
                  <a:pt x="4508537" y="3182554"/>
                  <a:pt x="3156585" y="3182554"/>
                </a:cubicBezTo>
                <a:lnTo>
                  <a:pt x="0" y="3178744"/>
                </a:lnTo>
                <a:lnTo>
                  <a:pt x="0" y="22860"/>
                </a:lnTo>
                <a:close/>
              </a:path>
            </a:pathLst>
          </a:custGeom>
          <a:solidFill>
            <a:srgbClr val="EE4F27"/>
          </a:solidFill>
          <a:ln>
            <a:solidFill>
              <a:srgbClr val="EE4F2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ext Placeholder 3">
            <a:extLst>
              <a:ext uri="{FF2B5EF4-FFF2-40B4-BE49-F238E27FC236}">
                <a16:creationId xmlns:a16="http://schemas.microsoft.com/office/drawing/2014/main" id="{E6289717-B7BF-DCF5-0826-30B1D0210462}"/>
              </a:ext>
            </a:extLst>
          </p:cNvPr>
          <p:cNvSpPr>
            <a:spLocks noGrp="1"/>
          </p:cNvSpPr>
          <p:nvPr>
            <p:ph type="body" sz="quarter" idx="18"/>
          </p:nvPr>
        </p:nvSpPr>
        <p:spPr>
          <a:xfrm>
            <a:off x="8183880" y="1857124"/>
            <a:ext cx="3359733" cy="1049221"/>
          </a:xfrm>
        </p:spPr>
        <p:txBody>
          <a:bodyPr/>
          <a:lstStyle/>
          <a:p>
            <a:r>
              <a:rPr lang="en-US" sz="2800" b="1" kern="1200" dirty="0">
                <a:effectLst/>
                <a:latin typeface="+mn-lt"/>
                <a:ea typeface="+mn-ea"/>
                <a:cs typeface="+mn-cs"/>
              </a:rPr>
              <a:t>Die Notwendigkeit von Mediation in der digitalen Mediengesellschaft und die wichtigsten Akteure</a:t>
            </a:r>
          </a:p>
        </p:txBody>
      </p:sp>
      <p:sp>
        <p:nvSpPr>
          <p:cNvPr id="5" name="Text Placeholder 4">
            <a:extLst>
              <a:ext uri="{FF2B5EF4-FFF2-40B4-BE49-F238E27FC236}">
                <a16:creationId xmlns:a16="http://schemas.microsoft.com/office/drawing/2014/main" id="{ABF6F7F5-B864-B681-BB8E-F6DD0D8795DF}"/>
              </a:ext>
            </a:extLst>
          </p:cNvPr>
          <p:cNvSpPr>
            <a:spLocks noGrp="1"/>
          </p:cNvSpPr>
          <p:nvPr>
            <p:ph type="body" sz="quarter" idx="19"/>
          </p:nvPr>
        </p:nvSpPr>
        <p:spPr>
          <a:xfrm>
            <a:off x="9089136" y="922205"/>
            <a:ext cx="2454477" cy="385564"/>
          </a:xfrm>
        </p:spPr>
        <p:txBody>
          <a:bodyPr/>
          <a:lstStyle/>
          <a:p>
            <a:r>
              <a:rPr lang="en-US" dirty="0"/>
              <a:t>Überblick</a:t>
            </a:r>
          </a:p>
        </p:txBody>
      </p:sp>
      <p:sp>
        <p:nvSpPr>
          <p:cNvPr id="7" name="Text Placeholder 6">
            <a:extLst>
              <a:ext uri="{FF2B5EF4-FFF2-40B4-BE49-F238E27FC236}">
                <a16:creationId xmlns:a16="http://schemas.microsoft.com/office/drawing/2014/main" id="{11FF5E6A-443A-FDC9-F66E-A4698EFA254F}"/>
              </a:ext>
            </a:extLst>
          </p:cNvPr>
          <p:cNvSpPr>
            <a:spLocks noGrp="1"/>
          </p:cNvSpPr>
          <p:nvPr>
            <p:ph type="body" sz="quarter" idx="21"/>
          </p:nvPr>
        </p:nvSpPr>
        <p:spPr>
          <a:xfrm>
            <a:off x="787770" y="4751263"/>
            <a:ext cx="10755843" cy="1235941"/>
          </a:xfrm>
        </p:spPr>
        <p:txBody>
          <a:bodyPr/>
          <a:lstStyle/>
          <a:p>
            <a:pPr marL="0" indent="0">
              <a:lnSpc>
                <a:spcPct val="100000"/>
              </a:lnSpc>
              <a:spcBef>
                <a:spcPts val="0"/>
              </a:spcBef>
              <a:spcAft>
                <a:spcPts val="600"/>
              </a:spcAft>
            </a:pPr>
            <a:r>
              <a:rPr lang="en-US" sz="2400" b="1" dirty="0">
                <a:solidFill>
                  <a:srgbClr val="0C4659"/>
                </a:solidFill>
              </a:rPr>
              <a:t>Digitale Medien verbinden Menschen, aber sie können sie auch spalten</a:t>
            </a:r>
            <a:r>
              <a:rPr lang="en-US" sz="2400" dirty="0">
                <a:solidFill>
                  <a:srgbClr val="0C4659"/>
                </a:solidFill>
              </a:rPr>
              <a:t>. Falschinformationen, Hassreden und Ausgrenzung im Internet nehmen zu. Deshalb brauchen wir</a:t>
            </a:r>
            <a:r>
              <a:rPr lang="en-US" sz="2400" b="1" dirty="0">
                <a:solidFill>
                  <a:srgbClr val="0C4659"/>
                </a:solidFill>
              </a:rPr>
              <a:t> kompetente Mediation</a:t>
            </a:r>
            <a:r>
              <a:rPr lang="en-US" sz="2400" dirty="0">
                <a:solidFill>
                  <a:srgbClr val="0C4659"/>
                </a:solidFill>
              </a:rPr>
              <a:t>. Dieser Abschnitt zeigt, warum Mediation in der digitalen Gesellschaft wichtig ist. Er beschreibt die Rollen der </a:t>
            </a:r>
            <a:r>
              <a:rPr lang="en-US" sz="2400" b="1" dirty="0">
                <a:solidFill>
                  <a:srgbClr val="0C4659"/>
                </a:solidFill>
              </a:rPr>
              <a:t>wichtigsten Akteur*innen</a:t>
            </a:r>
            <a:r>
              <a:rPr lang="en-US" sz="2400" dirty="0">
                <a:solidFill>
                  <a:srgbClr val="0C4659"/>
                </a:solidFill>
              </a:rPr>
              <a:t>: Pädagog*innen, zivilgesellschaftliche Organisationen, Plattformen und politische Entscheidungsträger*innen. Die Lernenden erfahren, wie inklusive Mediation sicherere und offenere Online-Räume schafft.</a:t>
            </a:r>
            <a:endParaRPr lang="en-US" dirty="0"/>
          </a:p>
        </p:txBody>
      </p:sp>
      <p:cxnSp>
        <p:nvCxnSpPr>
          <p:cNvPr id="6" name="Straight Connector 5">
            <a:extLst>
              <a:ext uri="{FF2B5EF4-FFF2-40B4-BE49-F238E27FC236}">
                <a16:creationId xmlns:a16="http://schemas.microsoft.com/office/drawing/2014/main" id="{B77AD4C2-E9AF-09BD-4769-423AE79FC5A4}"/>
              </a:ext>
            </a:extLst>
          </p:cNvPr>
          <p:cNvCxnSpPr>
            <a:cxnSpLocks/>
          </p:cNvCxnSpPr>
          <p:nvPr/>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pic>
        <p:nvPicPr>
          <p:cNvPr id="9" name="Picture Placeholder 8">
            <a:extLst>
              <a:ext uri="{FF2B5EF4-FFF2-40B4-BE49-F238E27FC236}">
                <a16:creationId xmlns:a16="http://schemas.microsoft.com/office/drawing/2014/main" id="{8EA4D0A1-2711-12AC-800C-276A9787F04C}"/>
              </a:ext>
            </a:extLst>
          </p:cNvPr>
          <p:cNvPicPr>
            <a:picLocks noGrp="1" noChangeAspect="1"/>
          </p:cNvPicPr>
          <p:nvPr>
            <p:ph type="pic" sz="quarter" idx="22"/>
          </p:nvPr>
        </p:nvPicPr>
        <p:blipFill>
          <a:blip r:embed="rId2" cstate="screen">
            <a:extLst>
              <a:ext uri="{28A0092B-C50C-407E-A947-70E740481C1C}">
                <a14:useLocalDpi xmlns:a14="http://schemas.microsoft.com/office/drawing/2010/main"/>
              </a:ext>
            </a:extLst>
          </a:blip>
          <a:srcRect/>
          <a:stretch/>
        </p:blipFill>
        <p:spPr/>
      </p:pic>
    </p:spTree>
    <p:extLst>
      <p:ext uri="{BB962C8B-B14F-4D97-AF65-F5344CB8AC3E}">
        <p14:creationId xmlns:p14="http://schemas.microsoft.com/office/powerpoint/2010/main" val="18697188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75E469-D7AA-4E5E-C8FE-A2C80F36805E}"/>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FE5B3AA8-0164-6AD9-FC13-FDC161F483CD}"/>
              </a:ext>
            </a:extLst>
          </p:cNvPr>
          <p:cNvSpPr/>
          <p:nvPr/>
        </p:nvSpPr>
        <p:spPr>
          <a:xfrm>
            <a:off x="11625943" y="4862286"/>
            <a:ext cx="566057" cy="166914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grpSp>
        <p:nvGrpSpPr>
          <p:cNvPr id="26" name="Group 25">
            <a:extLst>
              <a:ext uri="{FF2B5EF4-FFF2-40B4-BE49-F238E27FC236}">
                <a16:creationId xmlns:a16="http://schemas.microsoft.com/office/drawing/2014/main" id="{5857B64D-F692-D65A-EE08-BDB8F227AC62}"/>
              </a:ext>
            </a:extLst>
          </p:cNvPr>
          <p:cNvGrpSpPr/>
          <p:nvPr/>
        </p:nvGrpSpPr>
        <p:grpSpPr>
          <a:xfrm rot="10800000">
            <a:off x="510916" y="4773737"/>
            <a:ext cx="11670345" cy="803653"/>
            <a:chOff x="1" y="2080173"/>
            <a:chExt cx="11403342" cy="803653"/>
          </a:xfrm>
          <a:solidFill>
            <a:srgbClr val="A555A1"/>
          </a:solidFill>
        </p:grpSpPr>
        <p:sp>
          <p:nvSpPr>
            <p:cNvPr id="27" name="Flowchart: Delay 26">
              <a:extLst>
                <a:ext uri="{FF2B5EF4-FFF2-40B4-BE49-F238E27FC236}">
                  <a16:creationId xmlns:a16="http://schemas.microsoft.com/office/drawing/2014/main" id="{BA9EC90A-ABCE-BCF3-EE1F-46896493D720}"/>
                </a:ext>
              </a:extLst>
            </p:cNvPr>
            <p:cNvSpPr/>
            <p:nvPr/>
          </p:nvSpPr>
          <p:spPr>
            <a:xfrm>
              <a:off x="10294734" y="2080179"/>
              <a:ext cx="1108609" cy="803647"/>
            </a:xfrm>
            <a:prstGeom prst="flowChartDelay">
              <a:avLst/>
            </a:prstGeom>
            <a:grpFill/>
            <a:ln>
              <a:solidFill>
                <a:srgbClr val="A55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28" name="Rectangle 27">
              <a:extLst>
                <a:ext uri="{FF2B5EF4-FFF2-40B4-BE49-F238E27FC236}">
                  <a16:creationId xmlns:a16="http://schemas.microsoft.com/office/drawing/2014/main" id="{A8E017FA-FCA5-D082-DBD7-A8F5E3015ECE}"/>
                </a:ext>
              </a:extLst>
            </p:cNvPr>
            <p:cNvSpPr/>
            <p:nvPr/>
          </p:nvSpPr>
          <p:spPr>
            <a:xfrm>
              <a:off x="1" y="2080173"/>
              <a:ext cx="10294734" cy="803645"/>
            </a:xfrm>
            <a:prstGeom prst="rect">
              <a:avLst/>
            </a:prstGeom>
            <a:grpFill/>
            <a:ln>
              <a:solidFill>
                <a:srgbClr val="A55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grpSp>
      <p:grpSp>
        <p:nvGrpSpPr>
          <p:cNvPr id="23" name="Group 22">
            <a:extLst>
              <a:ext uri="{FF2B5EF4-FFF2-40B4-BE49-F238E27FC236}">
                <a16:creationId xmlns:a16="http://schemas.microsoft.com/office/drawing/2014/main" id="{9C57B825-5D03-BF06-BBA6-927EF7F82B81}"/>
              </a:ext>
            </a:extLst>
          </p:cNvPr>
          <p:cNvGrpSpPr/>
          <p:nvPr/>
        </p:nvGrpSpPr>
        <p:grpSpPr>
          <a:xfrm rot="10800000">
            <a:off x="521655" y="2932067"/>
            <a:ext cx="11670345" cy="803653"/>
            <a:chOff x="1" y="2080173"/>
            <a:chExt cx="11403342" cy="803653"/>
          </a:xfrm>
          <a:solidFill>
            <a:srgbClr val="2B9B9F"/>
          </a:solidFill>
        </p:grpSpPr>
        <p:sp>
          <p:nvSpPr>
            <p:cNvPr id="24" name="Flowchart: Delay 23">
              <a:extLst>
                <a:ext uri="{FF2B5EF4-FFF2-40B4-BE49-F238E27FC236}">
                  <a16:creationId xmlns:a16="http://schemas.microsoft.com/office/drawing/2014/main" id="{2F3F123B-6948-9B7A-773C-1BE2797E9F6C}"/>
                </a:ext>
              </a:extLst>
            </p:cNvPr>
            <p:cNvSpPr/>
            <p:nvPr/>
          </p:nvSpPr>
          <p:spPr>
            <a:xfrm>
              <a:off x="10294734" y="2080179"/>
              <a:ext cx="1108609" cy="803647"/>
            </a:xfrm>
            <a:prstGeom prst="flowChartDelay">
              <a:avLst/>
            </a:prstGeom>
            <a:grpFill/>
            <a:ln>
              <a:solidFill>
                <a:srgbClr val="2B9B9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25" name="Rectangle 24">
              <a:extLst>
                <a:ext uri="{FF2B5EF4-FFF2-40B4-BE49-F238E27FC236}">
                  <a16:creationId xmlns:a16="http://schemas.microsoft.com/office/drawing/2014/main" id="{7C9831EE-60ED-32A4-DFD4-F13B4EEA83F5}"/>
                </a:ext>
              </a:extLst>
            </p:cNvPr>
            <p:cNvSpPr/>
            <p:nvPr/>
          </p:nvSpPr>
          <p:spPr>
            <a:xfrm>
              <a:off x="1" y="2080173"/>
              <a:ext cx="10294734" cy="803645"/>
            </a:xfrm>
            <a:prstGeom prst="rect">
              <a:avLst/>
            </a:prstGeom>
            <a:grpFill/>
            <a:ln>
              <a:solidFill>
                <a:srgbClr val="2B9B9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grpSp>
      <p:grpSp>
        <p:nvGrpSpPr>
          <p:cNvPr id="20" name="Group 19">
            <a:extLst>
              <a:ext uri="{FF2B5EF4-FFF2-40B4-BE49-F238E27FC236}">
                <a16:creationId xmlns:a16="http://schemas.microsoft.com/office/drawing/2014/main" id="{68FF57F3-62BF-7874-AAB2-C157AFB97DFE}"/>
              </a:ext>
            </a:extLst>
          </p:cNvPr>
          <p:cNvGrpSpPr/>
          <p:nvPr/>
        </p:nvGrpSpPr>
        <p:grpSpPr>
          <a:xfrm>
            <a:off x="0" y="5694570"/>
            <a:ext cx="11670345" cy="803653"/>
            <a:chOff x="1" y="2080173"/>
            <a:chExt cx="11403342" cy="803653"/>
          </a:xfrm>
          <a:solidFill>
            <a:srgbClr val="EE4F27"/>
          </a:solidFill>
        </p:grpSpPr>
        <p:sp>
          <p:nvSpPr>
            <p:cNvPr id="21" name="Flowchart: Delay 20">
              <a:extLst>
                <a:ext uri="{FF2B5EF4-FFF2-40B4-BE49-F238E27FC236}">
                  <a16:creationId xmlns:a16="http://schemas.microsoft.com/office/drawing/2014/main" id="{2EAE4313-F7A2-9ACA-67E2-A93F9E87E09C}"/>
                </a:ext>
              </a:extLst>
            </p:cNvPr>
            <p:cNvSpPr/>
            <p:nvPr/>
          </p:nvSpPr>
          <p:spPr>
            <a:xfrm>
              <a:off x="10294734" y="2080179"/>
              <a:ext cx="1108609" cy="803647"/>
            </a:xfrm>
            <a:prstGeom prst="flowChartDelay">
              <a:avLst/>
            </a:prstGeom>
            <a:grpFill/>
            <a:ln>
              <a:solidFill>
                <a:srgbClr val="EE4F2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22" name="Rectangle 21">
              <a:extLst>
                <a:ext uri="{FF2B5EF4-FFF2-40B4-BE49-F238E27FC236}">
                  <a16:creationId xmlns:a16="http://schemas.microsoft.com/office/drawing/2014/main" id="{B89B09CA-D2C8-8B5C-3C0D-E206881B0CCF}"/>
                </a:ext>
              </a:extLst>
            </p:cNvPr>
            <p:cNvSpPr/>
            <p:nvPr/>
          </p:nvSpPr>
          <p:spPr>
            <a:xfrm>
              <a:off x="1" y="2080173"/>
              <a:ext cx="10294734" cy="803645"/>
            </a:xfrm>
            <a:prstGeom prst="rect">
              <a:avLst/>
            </a:prstGeom>
            <a:grpFill/>
            <a:ln>
              <a:solidFill>
                <a:srgbClr val="EE4F2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grpSp>
      <p:grpSp>
        <p:nvGrpSpPr>
          <p:cNvPr id="16" name="Group 15">
            <a:extLst>
              <a:ext uri="{FF2B5EF4-FFF2-40B4-BE49-F238E27FC236}">
                <a16:creationId xmlns:a16="http://schemas.microsoft.com/office/drawing/2014/main" id="{2A71C0F4-AB9B-6720-3539-10649B4DA8CC}"/>
              </a:ext>
            </a:extLst>
          </p:cNvPr>
          <p:cNvGrpSpPr/>
          <p:nvPr/>
        </p:nvGrpSpPr>
        <p:grpSpPr>
          <a:xfrm>
            <a:off x="0" y="3852902"/>
            <a:ext cx="11670345" cy="803653"/>
            <a:chOff x="1" y="2080173"/>
            <a:chExt cx="11403342" cy="803653"/>
          </a:xfrm>
          <a:solidFill>
            <a:srgbClr val="4174BA"/>
          </a:solidFill>
        </p:grpSpPr>
        <p:sp>
          <p:nvSpPr>
            <p:cNvPr id="17" name="Flowchart: Delay 16">
              <a:extLst>
                <a:ext uri="{FF2B5EF4-FFF2-40B4-BE49-F238E27FC236}">
                  <a16:creationId xmlns:a16="http://schemas.microsoft.com/office/drawing/2014/main" id="{67008635-B99F-71E2-90A8-BAC635155027}"/>
                </a:ext>
              </a:extLst>
            </p:cNvPr>
            <p:cNvSpPr/>
            <p:nvPr/>
          </p:nvSpPr>
          <p:spPr>
            <a:xfrm>
              <a:off x="10294734" y="2080179"/>
              <a:ext cx="1108609" cy="803647"/>
            </a:xfrm>
            <a:prstGeom prst="flowChartDelay">
              <a:avLst/>
            </a:prstGeom>
            <a:grp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8" name="Rectangle 17">
              <a:extLst>
                <a:ext uri="{FF2B5EF4-FFF2-40B4-BE49-F238E27FC236}">
                  <a16:creationId xmlns:a16="http://schemas.microsoft.com/office/drawing/2014/main" id="{FCDB9E17-9CF9-CD6A-5B0D-9CD936639C01}"/>
                </a:ext>
              </a:extLst>
            </p:cNvPr>
            <p:cNvSpPr/>
            <p:nvPr/>
          </p:nvSpPr>
          <p:spPr>
            <a:xfrm>
              <a:off x="1" y="2080173"/>
              <a:ext cx="10294734" cy="803645"/>
            </a:xfrm>
            <a:prstGeom prst="rect">
              <a:avLst/>
            </a:prstGeom>
            <a:grp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grpSp>
      <p:grpSp>
        <p:nvGrpSpPr>
          <p:cNvPr id="14" name="Group 13">
            <a:extLst>
              <a:ext uri="{FF2B5EF4-FFF2-40B4-BE49-F238E27FC236}">
                <a16:creationId xmlns:a16="http://schemas.microsoft.com/office/drawing/2014/main" id="{81CDA910-FE31-AEA4-4F59-B8C9E2332650}"/>
              </a:ext>
            </a:extLst>
          </p:cNvPr>
          <p:cNvGrpSpPr/>
          <p:nvPr/>
        </p:nvGrpSpPr>
        <p:grpSpPr>
          <a:xfrm>
            <a:off x="-9723" y="2011232"/>
            <a:ext cx="11670345" cy="803653"/>
            <a:chOff x="1" y="2080173"/>
            <a:chExt cx="11403342" cy="803653"/>
          </a:xfrm>
        </p:grpSpPr>
        <p:sp>
          <p:nvSpPr>
            <p:cNvPr id="12" name="Flowchart: Delay 11">
              <a:extLst>
                <a:ext uri="{FF2B5EF4-FFF2-40B4-BE49-F238E27FC236}">
                  <a16:creationId xmlns:a16="http://schemas.microsoft.com/office/drawing/2014/main" id="{36EDD722-4EAB-5085-154B-8DDFC208FFCE}"/>
                </a:ext>
              </a:extLst>
            </p:cNvPr>
            <p:cNvSpPr/>
            <p:nvPr/>
          </p:nvSpPr>
          <p:spPr>
            <a:xfrm>
              <a:off x="10294734" y="2080179"/>
              <a:ext cx="1108609" cy="803647"/>
            </a:xfrm>
            <a:prstGeom prst="flowChartDelay">
              <a:avLst/>
            </a:prstGeom>
            <a:solidFill>
              <a:srgbClr val="414DA1"/>
            </a:solidFill>
            <a:ln>
              <a:solidFill>
                <a:srgbClr val="414D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3" name="Rectangle 12">
              <a:extLst>
                <a:ext uri="{FF2B5EF4-FFF2-40B4-BE49-F238E27FC236}">
                  <a16:creationId xmlns:a16="http://schemas.microsoft.com/office/drawing/2014/main" id="{D5A5C537-C15F-DC27-6DC4-F24CD7F332AC}"/>
                </a:ext>
              </a:extLst>
            </p:cNvPr>
            <p:cNvSpPr/>
            <p:nvPr/>
          </p:nvSpPr>
          <p:spPr>
            <a:xfrm>
              <a:off x="1" y="2080173"/>
              <a:ext cx="10294734" cy="803645"/>
            </a:xfrm>
            <a:prstGeom prst="rect">
              <a:avLst/>
            </a:prstGeom>
            <a:solidFill>
              <a:srgbClr val="414DA1"/>
            </a:solidFill>
            <a:ln>
              <a:solidFill>
                <a:srgbClr val="414D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grpSp>
      <p:sp>
        <p:nvSpPr>
          <p:cNvPr id="5" name="Text Placeholder 4">
            <a:extLst>
              <a:ext uri="{FF2B5EF4-FFF2-40B4-BE49-F238E27FC236}">
                <a16:creationId xmlns:a16="http://schemas.microsoft.com/office/drawing/2014/main" id="{447282F5-07B6-4215-337B-5D7B949A6D11}"/>
              </a:ext>
            </a:extLst>
          </p:cNvPr>
          <p:cNvSpPr>
            <a:spLocks noGrp="1"/>
          </p:cNvSpPr>
          <p:nvPr>
            <p:ph type="body" sz="quarter" idx="18"/>
          </p:nvPr>
        </p:nvSpPr>
        <p:spPr>
          <a:xfrm>
            <a:off x="1645482" y="2045704"/>
            <a:ext cx="9767585" cy="803653"/>
          </a:xfrm>
        </p:spPr>
        <p:txBody>
          <a:bodyPr/>
          <a:lstStyle/>
          <a:p>
            <a:pPr marL="0" indent="0"/>
            <a:r>
              <a:rPr lang="en-US" sz="1800" b="1" dirty="0">
                <a:solidFill>
                  <a:schemeClr val="bg1"/>
                </a:solidFill>
              </a:rPr>
              <a:t>Digitale </a:t>
            </a:r>
            <a:r>
              <a:rPr lang="en-US" sz="1800" b="1" dirty="0" err="1">
                <a:solidFill>
                  <a:schemeClr val="bg1"/>
                </a:solidFill>
              </a:rPr>
              <a:t>Polarisierung </a:t>
            </a:r>
            <a:r>
              <a:rPr lang="en-US" sz="1800" b="1" dirty="0">
                <a:solidFill>
                  <a:schemeClr val="bg1"/>
                </a:solidFill>
              </a:rPr>
              <a:t>und Desinformation: </a:t>
            </a:r>
            <a:r>
              <a:rPr lang="en-US" sz="1800" dirty="0">
                <a:solidFill>
                  <a:schemeClr val="bg1"/>
                </a:solidFill>
              </a:rPr>
              <a:t>Erfahren Sie, wie digitale Inhalte Spaltung, Ausgrenzung und Konflikte schüren können.</a:t>
            </a:r>
          </a:p>
        </p:txBody>
      </p:sp>
      <p:cxnSp>
        <p:nvCxnSpPr>
          <p:cNvPr id="2" name="Straight Connector 1">
            <a:extLst>
              <a:ext uri="{FF2B5EF4-FFF2-40B4-BE49-F238E27FC236}">
                <a16:creationId xmlns:a16="http://schemas.microsoft.com/office/drawing/2014/main" id="{965A2B09-4291-2C59-4FC7-99AD03CF6ACF}"/>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7" name="Text Placeholder 4">
            <a:extLst>
              <a:ext uri="{FF2B5EF4-FFF2-40B4-BE49-F238E27FC236}">
                <a16:creationId xmlns:a16="http://schemas.microsoft.com/office/drawing/2014/main" id="{0E04E65B-68D3-D28D-FAA0-BE066414D407}"/>
              </a:ext>
            </a:extLst>
          </p:cNvPr>
          <p:cNvSpPr txBox="1">
            <a:spLocks/>
          </p:cNvSpPr>
          <p:nvPr/>
        </p:nvSpPr>
        <p:spPr>
          <a:xfrm>
            <a:off x="798381" y="2932056"/>
            <a:ext cx="10117776"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r>
              <a:rPr lang="en-US" sz="1800" b="1" dirty="0">
                <a:solidFill>
                  <a:schemeClr val="bg1"/>
                </a:solidFill>
              </a:rPr>
              <a:t>Die Rolle der digitalen Mediation: </a:t>
            </a:r>
            <a:r>
              <a:rPr lang="en-US" sz="1800" dirty="0">
                <a:solidFill>
                  <a:schemeClr val="bg1"/>
                </a:solidFill>
              </a:rPr>
              <a:t>Erfahren Sie, wie Mediationspraktiken Schaden mindern, Inklusion fördern und einen respektvollen Umgang unterstützen.</a:t>
            </a:r>
          </a:p>
        </p:txBody>
      </p:sp>
      <p:sp>
        <p:nvSpPr>
          <p:cNvPr id="8" name="Text Placeholder 4">
            <a:extLst>
              <a:ext uri="{FF2B5EF4-FFF2-40B4-BE49-F238E27FC236}">
                <a16:creationId xmlns:a16="http://schemas.microsoft.com/office/drawing/2014/main" id="{134E1EDB-871C-F356-FCB5-A96007048CB3}"/>
              </a:ext>
            </a:extLst>
          </p:cNvPr>
          <p:cNvSpPr txBox="1">
            <a:spLocks/>
          </p:cNvSpPr>
          <p:nvPr/>
        </p:nvSpPr>
        <p:spPr>
          <a:xfrm>
            <a:off x="1656220" y="3864873"/>
            <a:ext cx="9756847"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1800" b="1" dirty="0">
                <a:solidFill>
                  <a:schemeClr val="bg1"/>
                </a:solidFill>
              </a:rPr>
              <a:t>Verantwortlichkeiten der Akteure: </a:t>
            </a:r>
            <a:r>
              <a:rPr lang="en-US" sz="1800" dirty="0">
                <a:solidFill>
                  <a:schemeClr val="bg1"/>
                </a:solidFill>
              </a:rPr>
              <a:t>Erkunden Sie, wie Pädagogische Fachkräfte, Medien, zivilgesellschaftliche Organisationen und politische Entscheidungsträger*innen zu sichereren digitalen Umgebungen beitragen.</a:t>
            </a:r>
          </a:p>
        </p:txBody>
      </p:sp>
      <p:sp>
        <p:nvSpPr>
          <p:cNvPr id="9" name="Text Placeholder 4">
            <a:extLst>
              <a:ext uri="{FF2B5EF4-FFF2-40B4-BE49-F238E27FC236}">
                <a16:creationId xmlns:a16="http://schemas.microsoft.com/office/drawing/2014/main" id="{98932734-6F64-600E-2AB9-CBA527D6C753}"/>
              </a:ext>
            </a:extLst>
          </p:cNvPr>
          <p:cNvSpPr txBox="1">
            <a:spLocks/>
          </p:cNvSpPr>
          <p:nvPr/>
        </p:nvSpPr>
        <p:spPr>
          <a:xfrm>
            <a:off x="1645481" y="4808200"/>
            <a:ext cx="9158316" cy="76918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r>
              <a:rPr lang="en-US" sz="1800" b="1" dirty="0">
                <a:solidFill>
                  <a:schemeClr val="bg1"/>
                </a:solidFill>
              </a:rPr>
              <a:t>Inklusive digitale Bürgerschaft: </a:t>
            </a:r>
            <a:r>
              <a:rPr lang="en-US" sz="1800" dirty="0">
                <a:solidFill>
                  <a:schemeClr val="bg1"/>
                </a:solidFill>
              </a:rPr>
              <a:t>Heben Sie die Bedeutung von Rechten, Pflichten und Teilhabe in digitalen Räumen hervor.</a:t>
            </a:r>
          </a:p>
        </p:txBody>
      </p:sp>
      <p:sp>
        <p:nvSpPr>
          <p:cNvPr id="10" name="Text Placeholder 4">
            <a:extLst>
              <a:ext uri="{FF2B5EF4-FFF2-40B4-BE49-F238E27FC236}">
                <a16:creationId xmlns:a16="http://schemas.microsoft.com/office/drawing/2014/main" id="{56172686-3D7B-9E47-432D-FFB05927F914}"/>
              </a:ext>
            </a:extLst>
          </p:cNvPr>
          <p:cNvSpPr txBox="1">
            <a:spLocks/>
          </p:cNvSpPr>
          <p:nvPr/>
        </p:nvSpPr>
        <p:spPr>
          <a:xfrm>
            <a:off x="1656220" y="5706549"/>
            <a:ext cx="9747122" cy="79690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1800" b="1" dirty="0">
                <a:solidFill>
                  <a:schemeClr val="bg1"/>
                </a:solidFill>
              </a:rPr>
              <a:t>Vertrauensbildung in digitalen Räumen: </a:t>
            </a:r>
            <a:r>
              <a:rPr lang="en-US" sz="1800" dirty="0">
                <a:solidFill>
                  <a:schemeClr val="bg1"/>
                </a:solidFill>
              </a:rPr>
              <a:t>Untersuchen Sie, wie Transparenz, Rechenschaftspflicht und Faktenprüfungen das Vertrauen der Nutzenden und das bürgerschaftliche Engagement fördern.</a:t>
            </a:r>
          </a:p>
        </p:txBody>
      </p:sp>
      <p:sp>
        <p:nvSpPr>
          <p:cNvPr id="29" name="TextBox 28">
            <a:extLst>
              <a:ext uri="{FF2B5EF4-FFF2-40B4-BE49-F238E27FC236}">
                <a16:creationId xmlns:a16="http://schemas.microsoft.com/office/drawing/2014/main" id="{1FC51A2C-517C-FDA0-C699-4E7AD1903314}"/>
              </a:ext>
            </a:extLst>
          </p:cNvPr>
          <p:cNvSpPr txBox="1"/>
          <p:nvPr/>
        </p:nvSpPr>
        <p:spPr>
          <a:xfrm>
            <a:off x="788655" y="2010963"/>
            <a:ext cx="856826" cy="707886"/>
          </a:xfrm>
          <a:prstGeom prst="rect">
            <a:avLst/>
          </a:prstGeom>
          <a:noFill/>
        </p:spPr>
        <p:txBody>
          <a:bodyPr wrap="square" rtlCol="0" anchor="ctr">
            <a:spAutoFit/>
          </a:bodyPr>
          <a:lstStyle/>
          <a:p>
            <a:pPr algn="ctr"/>
            <a:r>
              <a:rPr lang="en-GB" sz="4000" dirty="0">
                <a:solidFill>
                  <a:schemeClr val="bg1"/>
                </a:solidFill>
              </a:rPr>
              <a:t>1</a:t>
            </a:r>
          </a:p>
        </p:txBody>
      </p:sp>
      <p:sp>
        <p:nvSpPr>
          <p:cNvPr id="30" name="TextBox 29">
            <a:extLst>
              <a:ext uri="{FF2B5EF4-FFF2-40B4-BE49-F238E27FC236}">
                <a16:creationId xmlns:a16="http://schemas.microsoft.com/office/drawing/2014/main" id="{F0CC1A93-7C56-94EB-3DF9-210C3D125B5B}"/>
              </a:ext>
            </a:extLst>
          </p:cNvPr>
          <p:cNvSpPr txBox="1"/>
          <p:nvPr/>
        </p:nvSpPr>
        <p:spPr>
          <a:xfrm>
            <a:off x="10803796" y="2963982"/>
            <a:ext cx="856826" cy="707886"/>
          </a:xfrm>
          <a:prstGeom prst="rect">
            <a:avLst/>
          </a:prstGeom>
          <a:noFill/>
        </p:spPr>
        <p:txBody>
          <a:bodyPr wrap="square" rtlCol="0" anchor="ctr">
            <a:spAutoFit/>
          </a:bodyPr>
          <a:lstStyle/>
          <a:p>
            <a:pPr algn="ctr"/>
            <a:r>
              <a:rPr lang="en-GB" sz="4000" dirty="0">
                <a:solidFill>
                  <a:schemeClr val="bg1"/>
                </a:solidFill>
              </a:rPr>
              <a:t>2</a:t>
            </a:r>
          </a:p>
        </p:txBody>
      </p:sp>
      <p:sp>
        <p:nvSpPr>
          <p:cNvPr id="31" name="TextBox 30">
            <a:extLst>
              <a:ext uri="{FF2B5EF4-FFF2-40B4-BE49-F238E27FC236}">
                <a16:creationId xmlns:a16="http://schemas.microsoft.com/office/drawing/2014/main" id="{B5180A61-4657-8895-AA5F-1A05509405D0}"/>
              </a:ext>
            </a:extLst>
          </p:cNvPr>
          <p:cNvSpPr txBox="1"/>
          <p:nvPr/>
        </p:nvSpPr>
        <p:spPr>
          <a:xfrm>
            <a:off x="10803796" y="4823329"/>
            <a:ext cx="856826" cy="707886"/>
          </a:xfrm>
          <a:prstGeom prst="rect">
            <a:avLst/>
          </a:prstGeom>
          <a:noFill/>
        </p:spPr>
        <p:txBody>
          <a:bodyPr wrap="square" rtlCol="0" anchor="ctr">
            <a:spAutoFit/>
          </a:bodyPr>
          <a:lstStyle/>
          <a:p>
            <a:pPr algn="ctr"/>
            <a:r>
              <a:rPr lang="en-GB" sz="4000" dirty="0">
                <a:solidFill>
                  <a:schemeClr val="bg1"/>
                </a:solidFill>
              </a:rPr>
              <a:t>4</a:t>
            </a:r>
          </a:p>
        </p:txBody>
      </p:sp>
      <p:sp>
        <p:nvSpPr>
          <p:cNvPr id="32" name="TextBox 31">
            <a:extLst>
              <a:ext uri="{FF2B5EF4-FFF2-40B4-BE49-F238E27FC236}">
                <a16:creationId xmlns:a16="http://schemas.microsoft.com/office/drawing/2014/main" id="{CC61223D-7BE4-D6B8-01E4-80EE3F41283F}"/>
              </a:ext>
            </a:extLst>
          </p:cNvPr>
          <p:cNvSpPr txBox="1"/>
          <p:nvPr/>
        </p:nvSpPr>
        <p:spPr>
          <a:xfrm>
            <a:off x="799394" y="3868751"/>
            <a:ext cx="856826" cy="707886"/>
          </a:xfrm>
          <a:prstGeom prst="rect">
            <a:avLst/>
          </a:prstGeom>
          <a:noFill/>
        </p:spPr>
        <p:txBody>
          <a:bodyPr wrap="square" rtlCol="0" anchor="ctr">
            <a:spAutoFit/>
          </a:bodyPr>
          <a:lstStyle/>
          <a:p>
            <a:pPr algn="ctr"/>
            <a:r>
              <a:rPr lang="en-GB" sz="4000" dirty="0">
                <a:solidFill>
                  <a:schemeClr val="bg1"/>
                </a:solidFill>
              </a:rPr>
              <a:t>3</a:t>
            </a:r>
          </a:p>
        </p:txBody>
      </p:sp>
      <p:sp>
        <p:nvSpPr>
          <p:cNvPr id="33" name="TextBox 32">
            <a:extLst>
              <a:ext uri="{FF2B5EF4-FFF2-40B4-BE49-F238E27FC236}">
                <a16:creationId xmlns:a16="http://schemas.microsoft.com/office/drawing/2014/main" id="{295C80D4-00B5-6CE2-FADA-1C4028F7FBA8}"/>
              </a:ext>
            </a:extLst>
          </p:cNvPr>
          <p:cNvSpPr txBox="1"/>
          <p:nvPr/>
        </p:nvSpPr>
        <p:spPr>
          <a:xfrm>
            <a:off x="799394" y="5728773"/>
            <a:ext cx="856826" cy="707886"/>
          </a:xfrm>
          <a:prstGeom prst="rect">
            <a:avLst/>
          </a:prstGeom>
          <a:noFill/>
        </p:spPr>
        <p:txBody>
          <a:bodyPr wrap="square" rtlCol="0" anchor="ctr">
            <a:spAutoFit/>
          </a:bodyPr>
          <a:lstStyle/>
          <a:p>
            <a:pPr algn="ctr"/>
            <a:r>
              <a:rPr lang="en-GB" sz="4000" dirty="0">
                <a:solidFill>
                  <a:schemeClr val="bg1"/>
                </a:solidFill>
              </a:rPr>
              <a:t>5</a:t>
            </a:r>
          </a:p>
        </p:txBody>
      </p:sp>
      <p:sp>
        <p:nvSpPr>
          <p:cNvPr id="11" name="Text Placeholder 3">
            <a:extLst>
              <a:ext uri="{FF2B5EF4-FFF2-40B4-BE49-F238E27FC236}">
                <a16:creationId xmlns:a16="http://schemas.microsoft.com/office/drawing/2014/main" id="{B8204E04-2D80-646C-C47A-B461A5763DA9}"/>
              </a:ext>
            </a:extLst>
          </p:cNvPr>
          <p:cNvSpPr>
            <a:spLocks noGrp="1"/>
          </p:cNvSpPr>
          <p:nvPr>
            <p:ph type="body" sz="quarter" idx="16"/>
          </p:nvPr>
        </p:nvSpPr>
        <p:spPr>
          <a:xfrm>
            <a:off x="798381" y="457125"/>
            <a:ext cx="9574344" cy="803654"/>
          </a:xfrm>
        </p:spPr>
        <p:txBody>
          <a:bodyPr/>
          <a:lstStyle/>
          <a:p>
            <a:r>
              <a:rPr lang="en-US" dirty="0"/>
              <a:t>Wichtige Definitionen und Konzepte </a:t>
            </a:r>
            <a:r>
              <a:rPr lang="en-US" sz="3200" b="0" i="1" dirty="0">
                <a:solidFill>
                  <a:srgbClr val="A555A1"/>
                </a:solidFill>
              </a:rPr>
              <a:t>der Mediation in der digitalen Mediengesellschaft und wichtige Akteure</a:t>
            </a:r>
          </a:p>
          <a:p>
            <a:endParaRPr lang="en-US" sz="3200" b="0" i="1" dirty="0">
              <a:solidFill>
                <a:srgbClr val="A555A1"/>
              </a:solidFill>
            </a:endParaRPr>
          </a:p>
        </p:txBody>
      </p:sp>
    </p:spTree>
    <p:extLst>
      <p:ext uri="{BB962C8B-B14F-4D97-AF65-F5344CB8AC3E}">
        <p14:creationId xmlns:p14="http://schemas.microsoft.com/office/powerpoint/2010/main" val="22702718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AEE33F-AF0A-8EEF-0FD8-AF0FED2CE68D}"/>
            </a:ext>
          </a:extLst>
        </p:cNvPr>
        <p:cNvGrpSpPr/>
        <p:nvPr/>
      </p:nvGrpSpPr>
      <p:grpSpPr>
        <a:xfrm>
          <a:off x="0" y="0"/>
          <a:ext cx="0" cy="0"/>
          <a:chOff x="0" y="0"/>
          <a:chExt cx="0" cy="0"/>
        </a:xfrm>
      </p:grpSpPr>
      <p:grpSp>
        <p:nvGrpSpPr>
          <p:cNvPr id="29" name="Group 28">
            <a:extLst>
              <a:ext uri="{FF2B5EF4-FFF2-40B4-BE49-F238E27FC236}">
                <a16:creationId xmlns:a16="http://schemas.microsoft.com/office/drawing/2014/main" id="{399F4C8C-CA9C-BF44-9AB8-842485C0718F}"/>
              </a:ext>
            </a:extLst>
          </p:cNvPr>
          <p:cNvGrpSpPr/>
          <p:nvPr/>
        </p:nvGrpSpPr>
        <p:grpSpPr>
          <a:xfrm>
            <a:off x="798380" y="3852343"/>
            <a:ext cx="10614687" cy="2451134"/>
            <a:chOff x="1472913" y="4067176"/>
            <a:chExt cx="9940154" cy="2451134"/>
          </a:xfrm>
        </p:grpSpPr>
        <p:sp>
          <p:nvSpPr>
            <p:cNvPr id="21" name="Freeform: Shape 20">
              <a:extLst>
                <a:ext uri="{FF2B5EF4-FFF2-40B4-BE49-F238E27FC236}">
                  <a16:creationId xmlns:a16="http://schemas.microsoft.com/office/drawing/2014/main" id="{F4389A4A-4B74-443E-690A-7FB73FBC232F}"/>
                </a:ext>
              </a:extLst>
            </p:cNvPr>
            <p:cNvSpPr/>
            <p:nvPr/>
          </p:nvSpPr>
          <p:spPr>
            <a:xfrm rot="16200000">
              <a:off x="1638856" y="3901233"/>
              <a:ext cx="2451134" cy="2783020"/>
            </a:xfrm>
            <a:custGeom>
              <a:avLst/>
              <a:gdLst>
                <a:gd name="connsiteX0" fmla="*/ 0 w 2647156"/>
                <a:gd name="connsiteY0" fmla="*/ 132358 h 3176587"/>
                <a:gd name="connsiteX1" fmla="*/ 132358 w 2647156"/>
                <a:gd name="connsiteY1" fmla="*/ 0 h 3176587"/>
                <a:gd name="connsiteX2" fmla="*/ 2514798 w 2647156"/>
                <a:gd name="connsiteY2" fmla="*/ 0 h 3176587"/>
                <a:gd name="connsiteX3" fmla="*/ 2647156 w 2647156"/>
                <a:gd name="connsiteY3" fmla="*/ 132358 h 3176587"/>
                <a:gd name="connsiteX4" fmla="*/ 2647156 w 2647156"/>
                <a:gd name="connsiteY4" fmla="*/ 3044229 h 3176587"/>
                <a:gd name="connsiteX5" fmla="*/ 2514798 w 2647156"/>
                <a:gd name="connsiteY5" fmla="*/ 3176587 h 3176587"/>
                <a:gd name="connsiteX6" fmla="*/ 132358 w 2647156"/>
                <a:gd name="connsiteY6" fmla="*/ 3176587 h 3176587"/>
                <a:gd name="connsiteX7" fmla="*/ 0 w 2647156"/>
                <a:gd name="connsiteY7" fmla="*/ 3044229 h 3176587"/>
                <a:gd name="connsiteX8" fmla="*/ 0 w 2647156"/>
                <a:gd name="connsiteY8" fmla="*/ 132358 h 3176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47156" h="3176587">
                  <a:moveTo>
                    <a:pt x="2536857" y="1"/>
                  </a:moveTo>
                  <a:cubicBezTo>
                    <a:pt x="2597773" y="1"/>
                    <a:pt x="2647156" y="71111"/>
                    <a:pt x="2647156" y="158830"/>
                  </a:cubicBezTo>
                  <a:lnTo>
                    <a:pt x="2647156" y="3017757"/>
                  </a:lnTo>
                  <a:cubicBezTo>
                    <a:pt x="2647156" y="3105476"/>
                    <a:pt x="2597773" y="3176586"/>
                    <a:pt x="2536857" y="3176586"/>
                  </a:cubicBezTo>
                  <a:lnTo>
                    <a:pt x="110299" y="3176586"/>
                  </a:lnTo>
                  <a:cubicBezTo>
                    <a:pt x="49383" y="3176586"/>
                    <a:pt x="0" y="3105476"/>
                    <a:pt x="0" y="3017757"/>
                  </a:cubicBezTo>
                  <a:lnTo>
                    <a:pt x="0" y="158830"/>
                  </a:lnTo>
                  <a:cubicBezTo>
                    <a:pt x="0" y="71111"/>
                    <a:pt x="49383" y="1"/>
                    <a:pt x="110299" y="1"/>
                  </a:cubicBezTo>
                  <a:lnTo>
                    <a:pt x="2536857" y="1"/>
                  </a:lnTo>
                  <a:close/>
                </a:path>
              </a:pathLst>
            </a:custGeom>
            <a:solidFill>
              <a:srgbClr val="2B9B9F"/>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71785" tIns="102869" rIns="133351" bIns="2117726" numCol="1" spcCol="1270" anchor="t" anchorCtr="0">
              <a:noAutofit/>
            </a:bodyPr>
            <a:lstStyle/>
            <a:p>
              <a:pPr marL="0" lvl="0" indent="0" algn="r" defTabSz="1333500">
                <a:lnSpc>
                  <a:spcPct val="90000"/>
                </a:lnSpc>
                <a:spcBef>
                  <a:spcPct val="0"/>
                </a:spcBef>
                <a:spcAft>
                  <a:spcPct val="35000"/>
                </a:spcAft>
                <a:buNone/>
              </a:pPr>
              <a:endParaRPr lang="en-GB" sz="3000" kern="1200"/>
            </a:p>
          </p:txBody>
        </p:sp>
        <p:sp>
          <p:nvSpPr>
            <p:cNvPr id="23" name="Freeform: Shape 22">
              <a:extLst>
                <a:ext uri="{FF2B5EF4-FFF2-40B4-BE49-F238E27FC236}">
                  <a16:creationId xmlns:a16="http://schemas.microsoft.com/office/drawing/2014/main" id="{822D0727-C209-728F-4479-ECB369B6D8D7}"/>
                </a:ext>
              </a:extLst>
            </p:cNvPr>
            <p:cNvSpPr/>
            <p:nvPr/>
          </p:nvSpPr>
          <p:spPr>
            <a:xfrm rot="16200000">
              <a:off x="4880156" y="3563966"/>
              <a:ext cx="2451134" cy="3457554"/>
            </a:xfrm>
            <a:custGeom>
              <a:avLst/>
              <a:gdLst>
                <a:gd name="connsiteX0" fmla="*/ 0 w 2647156"/>
                <a:gd name="connsiteY0" fmla="*/ 132358 h 3176587"/>
                <a:gd name="connsiteX1" fmla="*/ 132358 w 2647156"/>
                <a:gd name="connsiteY1" fmla="*/ 0 h 3176587"/>
                <a:gd name="connsiteX2" fmla="*/ 2514798 w 2647156"/>
                <a:gd name="connsiteY2" fmla="*/ 0 h 3176587"/>
                <a:gd name="connsiteX3" fmla="*/ 2647156 w 2647156"/>
                <a:gd name="connsiteY3" fmla="*/ 132358 h 3176587"/>
                <a:gd name="connsiteX4" fmla="*/ 2647156 w 2647156"/>
                <a:gd name="connsiteY4" fmla="*/ 3044229 h 3176587"/>
                <a:gd name="connsiteX5" fmla="*/ 2514798 w 2647156"/>
                <a:gd name="connsiteY5" fmla="*/ 3176587 h 3176587"/>
                <a:gd name="connsiteX6" fmla="*/ 132358 w 2647156"/>
                <a:gd name="connsiteY6" fmla="*/ 3176587 h 3176587"/>
                <a:gd name="connsiteX7" fmla="*/ 0 w 2647156"/>
                <a:gd name="connsiteY7" fmla="*/ 3044229 h 3176587"/>
                <a:gd name="connsiteX8" fmla="*/ 0 w 2647156"/>
                <a:gd name="connsiteY8" fmla="*/ 132358 h 3176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47156" h="3176587">
                  <a:moveTo>
                    <a:pt x="2536857" y="1"/>
                  </a:moveTo>
                  <a:cubicBezTo>
                    <a:pt x="2597773" y="1"/>
                    <a:pt x="2647156" y="71111"/>
                    <a:pt x="2647156" y="158830"/>
                  </a:cubicBezTo>
                  <a:lnTo>
                    <a:pt x="2647156" y="3017757"/>
                  </a:lnTo>
                  <a:cubicBezTo>
                    <a:pt x="2647156" y="3105476"/>
                    <a:pt x="2597773" y="3176586"/>
                    <a:pt x="2536857" y="3176586"/>
                  </a:cubicBezTo>
                  <a:lnTo>
                    <a:pt x="110299" y="3176586"/>
                  </a:lnTo>
                  <a:cubicBezTo>
                    <a:pt x="49383" y="3176586"/>
                    <a:pt x="0" y="3105476"/>
                    <a:pt x="0" y="3017757"/>
                  </a:cubicBezTo>
                  <a:lnTo>
                    <a:pt x="0" y="158830"/>
                  </a:lnTo>
                  <a:cubicBezTo>
                    <a:pt x="0" y="71111"/>
                    <a:pt x="49383" y="1"/>
                    <a:pt x="110299" y="1"/>
                  </a:cubicBezTo>
                  <a:lnTo>
                    <a:pt x="2536857" y="1"/>
                  </a:lnTo>
                  <a:close/>
                </a:path>
              </a:pathLst>
            </a:custGeom>
            <a:solidFill>
              <a:srgbClr val="2B9B9F"/>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71785" tIns="102870" rIns="133351" bIns="2117726" numCol="1" spcCol="1270" anchor="t" anchorCtr="0">
              <a:noAutofit/>
            </a:bodyPr>
            <a:lstStyle/>
            <a:p>
              <a:pPr marL="0" lvl="0" indent="0" algn="r" defTabSz="1333500">
                <a:lnSpc>
                  <a:spcPct val="90000"/>
                </a:lnSpc>
                <a:spcBef>
                  <a:spcPct val="0"/>
                </a:spcBef>
                <a:spcAft>
                  <a:spcPct val="35000"/>
                </a:spcAft>
                <a:buNone/>
              </a:pPr>
              <a:endParaRPr lang="en-GB" sz="3000" kern="1200"/>
            </a:p>
          </p:txBody>
        </p:sp>
        <p:sp>
          <p:nvSpPr>
            <p:cNvPr id="24" name="Flowchart: Extract 23">
              <a:extLst>
                <a:ext uri="{FF2B5EF4-FFF2-40B4-BE49-F238E27FC236}">
                  <a16:creationId xmlns:a16="http://schemas.microsoft.com/office/drawing/2014/main" id="{27B22140-F5BD-2320-4F73-DC33929BF8B0}"/>
                </a:ext>
              </a:extLst>
            </p:cNvPr>
            <p:cNvSpPr/>
            <p:nvPr/>
          </p:nvSpPr>
          <p:spPr>
            <a:xfrm rot="5400000">
              <a:off x="4214169" y="5908615"/>
              <a:ext cx="360129" cy="518632"/>
            </a:xfrm>
            <a:prstGeom prst="flowChartExtract">
              <a:avLst/>
            </a:prstGeom>
            <a:solidFill>
              <a:schemeClr val="bg1"/>
            </a:solidFill>
            <a:ln>
              <a:solidFill>
                <a:srgbClr val="2B9B9F"/>
              </a:solidFill>
            </a:ln>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26" name="Freeform: Shape 25">
              <a:extLst>
                <a:ext uri="{FF2B5EF4-FFF2-40B4-BE49-F238E27FC236}">
                  <a16:creationId xmlns:a16="http://schemas.microsoft.com/office/drawing/2014/main" id="{55703ECD-E206-1DEE-6A4F-162A899F2D12}"/>
                </a:ext>
              </a:extLst>
            </p:cNvPr>
            <p:cNvSpPr/>
            <p:nvPr/>
          </p:nvSpPr>
          <p:spPr>
            <a:xfrm rot="16200000">
              <a:off x="8458723" y="3563966"/>
              <a:ext cx="2451134" cy="3457554"/>
            </a:xfrm>
            <a:custGeom>
              <a:avLst/>
              <a:gdLst>
                <a:gd name="connsiteX0" fmla="*/ 0 w 2647156"/>
                <a:gd name="connsiteY0" fmla="*/ 132358 h 3176587"/>
                <a:gd name="connsiteX1" fmla="*/ 132358 w 2647156"/>
                <a:gd name="connsiteY1" fmla="*/ 0 h 3176587"/>
                <a:gd name="connsiteX2" fmla="*/ 2514798 w 2647156"/>
                <a:gd name="connsiteY2" fmla="*/ 0 h 3176587"/>
                <a:gd name="connsiteX3" fmla="*/ 2647156 w 2647156"/>
                <a:gd name="connsiteY3" fmla="*/ 132358 h 3176587"/>
                <a:gd name="connsiteX4" fmla="*/ 2647156 w 2647156"/>
                <a:gd name="connsiteY4" fmla="*/ 3044229 h 3176587"/>
                <a:gd name="connsiteX5" fmla="*/ 2514798 w 2647156"/>
                <a:gd name="connsiteY5" fmla="*/ 3176587 h 3176587"/>
                <a:gd name="connsiteX6" fmla="*/ 132358 w 2647156"/>
                <a:gd name="connsiteY6" fmla="*/ 3176587 h 3176587"/>
                <a:gd name="connsiteX7" fmla="*/ 0 w 2647156"/>
                <a:gd name="connsiteY7" fmla="*/ 3044229 h 3176587"/>
                <a:gd name="connsiteX8" fmla="*/ 0 w 2647156"/>
                <a:gd name="connsiteY8" fmla="*/ 132358 h 3176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47156" h="3176587">
                  <a:moveTo>
                    <a:pt x="2536857" y="1"/>
                  </a:moveTo>
                  <a:cubicBezTo>
                    <a:pt x="2597773" y="1"/>
                    <a:pt x="2647156" y="71111"/>
                    <a:pt x="2647156" y="158830"/>
                  </a:cubicBezTo>
                  <a:lnTo>
                    <a:pt x="2647156" y="3017757"/>
                  </a:lnTo>
                  <a:cubicBezTo>
                    <a:pt x="2647156" y="3105476"/>
                    <a:pt x="2597773" y="3176586"/>
                    <a:pt x="2536857" y="3176586"/>
                  </a:cubicBezTo>
                  <a:lnTo>
                    <a:pt x="110299" y="3176586"/>
                  </a:lnTo>
                  <a:cubicBezTo>
                    <a:pt x="49383" y="3176586"/>
                    <a:pt x="0" y="3105476"/>
                    <a:pt x="0" y="3017757"/>
                  </a:cubicBezTo>
                  <a:lnTo>
                    <a:pt x="0" y="158830"/>
                  </a:lnTo>
                  <a:cubicBezTo>
                    <a:pt x="0" y="71111"/>
                    <a:pt x="49383" y="1"/>
                    <a:pt x="110299" y="1"/>
                  </a:cubicBezTo>
                  <a:lnTo>
                    <a:pt x="2536857" y="1"/>
                  </a:lnTo>
                  <a:close/>
                </a:path>
              </a:pathLst>
            </a:custGeom>
            <a:solidFill>
              <a:srgbClr val="2B9B9F"/>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71785" tIns="102870" rIns="133351" bIns="2117725" numCol="1" spcCol="1270" anchor="t" anchorCtr="0">
              <a:noAutofit/>
            </a:bodyPr>
            <a:lstStyle/>
            <a:p>
              <a:pPr marL="0" lvl="0" indent="0" algn="r" defTabSz="1333500">
                <a:lnSpc>
                  <a:spcPct val="90000"/>
                </a:lnSpc>
                <a:spcBef>
                  <a:spcPct val="0"/>
                </a:spcBef>
                <a:spcAft>
                  <a:spcPct val="35000"/>
                </a:spcAft>
                <a:buNone/>
              </a:pPr>
              <a:endParaRPr lang="en-GB" sz="3000" kern="1200"/>
            </a:p>
          </p:txBody>
        </p:sp>
        <p:sp>
          <p:nvSpPr>
            <p:cNvPr id="27" name="Flowchart: Extract 26">
              <a:extLst>
                <a:ext uri="{FF2B5EF4-FFF2-40B4-BE49-F238E27FC236}">
                  <a16:creationId xmlns:a16="http://schemas.microsoft.com/office/drawing/2014/main" id="{FD77DCB8-A5BB-A7EF-4A39-B8B8E0714CE8}"/>
                </a:ext>
              </a:extLst>
            </p:cNvPr>
            <p:cNvSpPr/>
            <p:nvPr/>
          </p:nvSpPr>
          <p:spPr>
            <a:xfrm rot="5400000">
              <a:off x="7792737" y="5908615"/>
              <a:ext cx="360129" cy="518632"/>
            </a:xfrm>
            <a:prstGeom prst="flowChartExtract">
              <a:avLst/>
            </a:prstGeom>
            <a:solidFill>
              <a:schemeClr val="bg1"/>
            </a:solidFill>
            <a:ln>
              <a:solidFill>
                <a:srgbClr val="2B9B9F"/>
              </a:solidFill>
            </a:ln>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GB"/>
            </a:p>
          </p:txBody>
        </p:sp>
      </p:grpSp>
      <p:sp>
        <p:nvSpPr>
          <p:cNvPr id="4" name="Text Placeholder 3">
            <a:extLst>
              <a:ext uri="{FF2B5EF4-FFF2-40B4-BE49-F238E27FC236}">
                <a16:creationId xmlns:a16="http://schemas.microsoft.com/office/drawing/2014/main" id="{B82F9806-8154-B09B-9962-2B5BA467E3AE}"/>
              </a:ext>
            </a:extLst>
          </p:cNvPr>
          <p:cNvSpPr>
            <a:spLocks noGrp="1"/>
          </p:cNvSpPr>
          <p:nvPr>
            <p:ph type="body" sz="quarter" idx="16"/>
          </p:nvPr>
        </p:nvSpPr>
        <p:spPr>
          <a:xfrm>
            <a:off x="798381" y="761603"/>
            <a:ext cx="10951254" cy="803654"/>
          </a:xfrm>
        </p:spPr>
        <p:txBody>
          <a:bodyPr/>
          <a:lstStyle/>
          <a:p>
            <a:r>
              <a:rPr lang="en-US" dirty="0"/>
              <a:t>Einleitung: </a:t>
            </a:r>
            <a:r>
              <a:rPr lang="en-US" b="0" dirty="0"/>
              <a:t>Herausforderungen und die Rolle der Akteure</a:t>
            </a:r>
          </a:p>
        </p:txBody>
      </p:sp>
      <p:cxnSp>
        <p:nvCxnSpPr>
          <p:cNvPr id="2" name="Straight Connector 1">
            <a:extLst>
              <a:ext uri="{FF2B5EF4-FFF2-40B4-BE49-F238E27FC236}">
                <a16:creationId xmlns:a16="http://schemas.microsoft.com/office/drawing/2014/main" id="{4724E468-B5B0-4539-2A10-30ECA1CE0623}"/>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9" name="Text Placeholder 8">
            <a:extLst>
              <a:ext uri="{FF2B5EF4-FFF2-40B4-BE49-F238E27FC236}">
                <a16:creationId xmlns:a16="http://schemas.microsoft.com/office/drawing/2014/main" id="{2B5B42DD-2CF3-5AE5-9225-A5049D54A755}"/>
              </a:ext>
            </a:extLst>
          </p:cNvPr>
          <p:cNvSpPr>
            <a:spLocks noGrp="1"/>
          </p:cNvSpPr>
          <p:nvPr>
            <p:ph type="body" sz="quarter" idx="18"/>
          </p:nvPr>
        </p:nvSpPr>
        <p:spPr>
          <a:xfrm>
            <a:off x="788656" y="1702804"/>
            <a:ext cx="10614687" cy="1726196"/>
          </a:xfrm>
        </p:spPr>
        <p:txBody>
          <a:bodyPr/>
          <a:lstStyle/>
          <a:p>
            <a:pPr marL="0" indent="0"/>
            <a:r>
              <a:rPr lang="en-US" dirty="0"/>
              <a:t>Digitale Plattformen prägen, wie Menschen miteinander in Kontakt treten, Inhalte teilen und sich eine Meinung bilden. Sie bringen jedoch auch erhebliche Herausforderungen mit sich. Falschinformationen, Hassreden und Ausgrenzung können sich schnell verbreiten und soziale Gräben vertiefen.</a:t>
            </a:r>
          </a:p>
          <a:p>
            <a:pPr marL="0" indent="0"/>
            <a:r>
              <a:rPr lang="en-US" dirty="0"/>
              <a:t>In diesem Abschnitt geht es um:</a:t>
            </a:r>
            <a:endParaRPr lang="en-GB" dirty="0"/>
          </a:p>
        </p:txBody>
      </p:sp>
      <p:sp>
        <p:nvSpPr>
          <p:cNvPr id="10" name="Text Placeholder 8">
            <a:extLst>
              <a:ext uri="{FF2B5EF4-FFF2-40B4-BE49-F238E27FC236}">
                <a16:creationId xmlns:a16="http://schemas.microsoft.com/office/drawing/2014/main" id="{12D5AC79-408D-EDD1-06D5-233CA1F61BDF}"/>
              </a:ext>
            </a:extLst>
          </p:cNvPr>
          <p:cNvSpPr txBox="1">
            <a:spLocks/>
          </p:cNvSpPr>
          <p:nvPr/>
        </p:nvSpPr>
        <p:spPr>
          <a:xfrm>
            <a:off x="892806" y="4067173"/>
            <a:ext cx="2783020" cy="2021471"/>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r>
              <a:rPr lang="en-US" dirty="0">
                <a:solidFill>
                  <a:schemeClr val="bg1"/>
                </a:solidFill>
              </a:rPr>
              <a:t>den </a:t>
            </a:r>
            <a:r>
              <a:rPr lang="en-US" b="1" dirty="0">
                <a:solidFill>
                  <a:schemeClr val="bg1"/>
                </a:solidFill>
              </a:rPr>
              <a:t>wachsenden Bedarf an Vermittlung </a:t>
            </a:r>
            <a:r>
              <a:rPr lang="en-US" dirty="0">
                <a:solidFill>
                  <a:schemeClr val="bg1"/>
                </a:solidFill>
              </a:rPr>
              <a:t>in der digitalen Gesellschaft</a:t>
            </a:r>
            <a:endParaRPr lang="en-GB" dirty="0">
              <a:solidFill>
                <a:schemeClr val="bg1"/>
              </a:solidFill>
            </a:endParaRPr>
          </a:p>
        </p:txBody>
      </p:sp>
      <p:sp>
        <p:nvSpPr>
          <p:cNvPr id="17" name="Text Placeholder 8">
            <a:extLst>
              <a:ext uri="{FF2B5EF4-FFF2-40B4-BE49-F238E27FC236}">
                <a16:creationId xmlns:a16="http://schemas.microsoft.com/office/drawing/2014/main" id="{F44ED1B0-5D86-41E0-1DF8-4FC0A1BD9605}"/>
              </a:ext>
            </a:extLst>
          </p:cNvPr>
          <p:cNvSpPr txBox="1">
            <a:spLocks/>
          </p:cNvSpPr>
          <p:nvPr/>
        </p:nvSpPr>
        <p:spPr>
          <a:xfrm>
            <a:off x="4152041" y="4074926"/>
            <a:ext cx="3187057" cy="2021471"/>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r>
              <a:rPr lang="en-US" sz="2000" dirty="0">
                <a:solidFill>
                  <a:schemeClr val="bg1"/>
                </a:solidFill>
              </a:rPr>
              <a:t>Wie </a:t>
            </a:r>
            <a:r>
              <a:rPr lang="en-US" sz="2000" b="1" dirty="0">
                <a:solidFill>
                  <a:schemeClr val="bg1"/>
                </a:solidFill>
              </a:rPr>
              <a:t>wichtige Akteure </a:t>
            </a:r>
            <a:r>
              <a:rPr lang="en-US" sz="2000" dirty="0">
                <a:solidFill>
                  <a:schemeClr val="bg1"/>
                </a:solidFill>
              </a:rPr>
              <a:t>– darunter Pädagog*innen, die Zivilgesellschaft, Medien und politische Entscheidungsträger*innen – dazu beitragen können, Schaden zu mindern und Inklusion zu fördern</a:t>
            </a:r>
            <a:endParaRPr lang="en-GB" sz="2000" dirty="0">
              <a:solidFill>
                <a:schemeClr val="bg1"/>
              </a:solidFill>
            </a:endParaRPr>
          </a:p>
        </p:txBody>
      </p:sp>
      <p:sp>
        <p:nvSpPr>
          <p:cNvPr id="18" name="Text Placeholder 8">
            <a:extLst>
              <a:ext uri="{FF2B5EF4-FFF2-40B4-BE49-F238E27FC236}">
                <a16:creationId xmlns:a16="http://schemas.microsoft.com/office/drawing/2014/main" id="{1F39657D-2F76-2922-DFD7-9040190873AE}"/>
              </a:ext>
            </a:extLst>
          </p:cNvPr>
          <p:cNvSpPr txBox="1">
            <a:spLocks/>
          </p:cNvSpPr>
          <p:nvPr/>
        </p:nvSpPr>
        <p:spPr>
          <a:xfrm>
            <a:off x="8016261" y="4111692"/>
            <a:ext cx="3061314" cy="2021471"/>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r>
              <a:rPr lang="en-US" dirty="0">
                <a:solidFill>
                  <a:schemeClr val="bg1"/>
                </a:solidFill>
              </a:rPr>
              <a:t>Die </a:t>
            </a:r>
            <a:r>
              <a:rPr lang="en-US" b="1" dirty="0">
                <a:solidFill>
                  <a:schemeClr val="bg1"/>
                </a:solidFill>
              </a:rPr>
              <a:t>gemeinsame Verantwortung </a:t>
            </a:r>
            <a:r>
              <a:rPr lang="en-US" dirty="0">
                <a:solidFill>
                  <a:schemeClr val="bg1"/>
                </a:solidFill>
              </a:rPr>
              <a:t>für respektvolle, informierte und partizipative digitale Umgebungen</a:t>
            </a:r>
            <a:endParaRPr lang="en-GB" dirty="0">
              <a:solidFill>
                <a:schemeClr val="bg1"/>
              </a:solidFill>
            </a:endParaRPr>
          </a:p>
        </p:txBody>
      </p:sp>
    </p:spTree>
    <p:extLst>
      <p:ext uri="{BB962C8B-B14F-4D97-AF65-F5344CB8AC3E}">
        <p14:creationId xmlns:p14="http://schemas.microsoft.com/office/powerpoint/2010/main" val="403366125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B948DB-8DC8-50F2-CAD7-3BC8845C7B11}"/>
            </a:ext>
          </a:extLst>
        </p:cNvPr>
        <p:cNvGrpSpPr/>
        <p:nvPr/>
      </p:nvGrpSpPr>
      <p:grpSpPr>
        <a:xfrm>
          <a:off x="0" y="0"/>
          <a:ext cx="0" cy="0"/>
          <a:chOff x="0" y="0"/>
          <a:chExt cx="0" cy="0"/>
        </a:xfrm>
      </p:grpSpPr>
      <p:grpSp>
        <p:nvGrpSpPr>
          <p:cNvPr id="14" name="Group 13">
            <a:extLst>
              <a:ext uri="{FF2B5EF4-FFF2-40B4-BE49-F238E27FC236}">
                <a16:creationId xmlns:a16="http://schemas.microsoft.com/office/drawing/2014/main" id="{409D41F5-E4E5-DF65-5E97-3CD53FAF3B34}"/>
              </a:ext>
            </a:extLst>
          </p:cNvPr>
          <p:cNvGrpSpPr/>
          <p:nvPr/>
        </p:nvGrpSpPr>
        <p:grpSpPr>
          <a:xfrm>
            <a:off x="798380" y="1738842"/>
            <a:ext cx="7345495" cy="4747684"/>
            <a:chOff x="798381" y="1738841"/>
            <a:chExt cx="8128000" cy="5418666"/>
          </a:xfrm>
          <a:solidFill>
            <a:srgbClr val="414DA1"/>
          </a:solidFill>
          <a:scene3d>
            <a:camera prst="orthographicFront">
              <a:rot lat="0" lon="0" rev="0"/>
            </a:camera>
            <a:lightRig rig="soft" dir="t">
              <a:rot lat="0" lon="0" rev="0"/>
            </a:lightRig>
          </a:scene3d>
        </p:grpSpPr>
        <p:sp>
          <p:nvSpPr>
            <p:cNvPr id="8" name="Freeform: Shape 7">
              <a:extLst>
                <a:ext uri="{FF2B5EF4-FFF2-40B4-BE49-F238E27FC236}">
                  <a16:creationId xmlns:a16="http://schemas.microsoft.com/office/drawing/2014/main" id="{A7982158-6297-EC2A-4E65-F70FD04733FC}"/>
                </a:ext>
              </a:extLst>
            </p:cNvPr>
            <p:cNvSpPr/>
            <p:nvPr/>
          </p:nvSpPr>
          <p:spPr>
            <a:xfrm>
              <a:off x="798381" y="1738841"/>
              <a:ext cx="8128000" cy="1693333"/>
            </a:xfrm>
            <a:custGeom>
              <a:avLst/>
              <a:gdLst>
                <a:gd name="connsiteX0" fmla="*/ 0 w 8128000"/>
                <a:gd name="connsiteY0" fmla="*/ 169333 h 1693333"/>
                <a:gd name="connsiteX1" fmla="*/ 169333 w 8128000"/>
                <a:gd name="connsiteY1" fmla="*/ 0 h 1693333"/>
                <a:gd name="connsiteX2" fmla="*/ 7958667 w 8128000"/>
                <a:gd name="connsiteY2" fmla="*/ 0 h 1693333"/>
                <a:gd name="connsiteX3" fmla="*/ 8128000 w 8128000"/>
                <a:gd name="connsiteY3" fmla="*/ 169333 h 1693333"/>
                <a:gd name="connsiteX4" fmla="*/ 8128000 w 8128000"/>
                <a:gd name="connsiteY4" fmla="*/ 1524000 h 1693333"/>
                <a:gd name="connsiteX5" fmla="*/ 7958667 w 8128000"/>
                <a:gd name="connsiteY5" fmla="*/ 1693333 h 1693333"/>
                <a:gd name="connsiteX6" fmla="*/ 169333 w 8128000"/>
                <a:gd name="connsiteY6" fmla="*/ 1693333 h 1693333"/>
                <a:gd name="connsiteX7" fmla="*/ 0 w 8128000"/>
                <a:gd name="connsiteY7" fmla="*/ 1524000 h 1693333"/>
                <a:gd name="connsiteX8" fmla="*/ 0 w 8128000"/>
                <a:gd name="connsiteY8" fmla="*/ 169333 h 1693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128000" h="1693333">
                  <a:moveTo>
                    <a:pt x="0" y="169333"/>
                  </a:moveTo>
                  <a:cubicBezTo>
                    <a:pt x="0" y="75813"/>
                    <a:pt x="75813" y="0"/>
                    <a:pt x="169333" y="0"/>
                  </a:cubicBezTo>
                  <a:lnTo>
                    <a:pt x="7958667" y="0"/>
                  </a:lnTo>
                  <a:cubicBezTo>
                    <a:pt x="8052187" y="0"/>
                    <a:pt x="8128000" y="75813"/>
                    <a:pt x="8128000" y="169333"/>
                  </a:cubicBezTo>
                  <a:lnTo>
                    <a:pt x="8128000" y="1524000"/>
                  </a:lnTo>
                  <a:cubicBezTo>
                    <a:pt x="8128000" y="1617520"/>
                    <a:pt x="8052187" y="1693333"/>
                    <a:pt x="7958667" y="1693333"/>
                  </a:cubicBezTo>
                  <a:lnTo>
                    <a:pt x="169333" y="1693333"/>
                  </a:lnTo>
                  <a:cubicBezTo>
                    <a:pt x="75813" y="1693333"/>
                    <a:pt x="0" y="1617520"/>
                    <a:pt x="0" y="1524000"/>
                  </a:cubicBezTo>
                  <a:lnTo>
                    <a:pt x="0" y="169333"/>
                  </a:lnTo>
                  <a:close/>
                </a:path>
              </a:pathLst>
            </a:custGeom>
            <a:grpFill/>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86373" tIns="91440" rIns="91441" bIns="91440" numCol="1" spcCol="1270" anchor="ctr" anchorCtr="0">
              <a:noAutofit/>
            </a:bodyPr>
            <a:lstStyle/>
            <a:p>
              <a:pPr marL="0" lvl="0" indent="0" algn="l" defTabSz="1066800">
                <a:lnSpc>
                  <a:spcPct val="90000"/>
                </a:lnSpc>
                <a:spcBef>
                  <a:spcPct val="0"/>
                </a:spcBef>
                <a:spcAft>
                  <a:spcPct val="35000"/>
                </a:spcAft>
                <a:buNone/>
              </a:pPr>
              <a:r>
                <a:rPr lang="en-GB" sz="2000" b="1" kern="1200" dirty="0"/>
                <a:t>Erzählungen prägen die Wahrnehmung: </a:t>
              </a:r>
              <a:r>
                <a:rPr lang="en-US" sz="2000" b="0" kern="1200" dirty="0"/>
                <a:t>Geschichten können Stereotypen hinterfragen, </a:t>
              </a:r>
              <a:r>
                <a:rPr lang="en-US" sz="2000" b="0" kern="1200" dirty="0" err="1"/>
                <a:t>marginalisierten </a:t>
              </a:r>
              <a:r>
                <a:rPr lang="en-US" sz="2000" b="0" kern="1200" dirty="0"/>
                <a:t>Stimmen </a:t>
              </a:r>
              <a:r>
                <a:rPr lang="en-US" sz="2000" b="0" kern="1200" dirty="0" err="1"/>
                <a:t>eine menschliche Dimension verleihen </a:t>
              </a:r>
              <a:r>
                <a:rPr lang="en-US" sz="2000" b="0" kern="1200" dirty="0"/>
                <a:t>und Konflikte in ein neues Licht rücken.</a:t>
              </a:r>
              <a:endParaRPr lang="en-GB" sz="2000" b="0" kern="1200" dirty="0"/>
            </a:p>
          </p:txBody>
        </p:sp>
        <p:sp>
          <p:nvSpPr>
            <p:cNvPr id="10" name="Freeform: Shape 9">
              <a:extLst>
                <a:ext uri="{FF2B5EF4-FFF2-40B4-BE49-F238E27FC236}">
                  <a16:creationId xmlns:a16="http://schemas.microsoft.com/office/drawing/2014/main" id="{10F22097-4B7A-18D5-1161-98E8B03B9CB0}"/>
                </a:ext>
              </a:extLst>
            </p:cNvPr>
            <p:cNvSpPr/>
            <p:nvPr/>
          </p:nvSpPr>
          <p:spPr>
            <a:xfrm>
              <a:off x="798381" y="3601507"/>
              <a:ext cx="8128000" cy="1693333"/>
            </a:xfrm>
            <a:custGeom>
              <a:avLst/>
              <a:gdLst>
                <a:gd name="connsiteX0" fmla="*/ 0 w 8128000"/>
                <a:gd name="connsiteY0" fmla="*/ 169333 h 1693333"/>
                <a:gd name="connsiteX1" fmla="*/ 169333 w 8128000"/>
                <a:gd name="connsiteY1" fmla="*/ 0 h 1693333"/>
                <a:gd name="connsiteX2" fmla="*/ 7958667 w 8128000"/>
                <a:gd name="connsiteY2" fmla="*/ 0 h 1693333"/>
                <a:gd name="connsiteX3" fmla="*/ 8128000 w 8128000"/>
                <a:gd name="connsiteY3" fmla="*/ 169333 h 1693333"/>
                <a:gd name="connsiteX4" fmla="*/ 8128000 w 8128000"/>
                <a:gd name="connsiteY4" fmla="*/ 1524000 h 1693333"/>
                <a:gd name="connsiteX5" fmla="*/ 7958667 w 8128000"/>
                <a:gd name="connsiteY5" fmla="*/ 1693333 h 1693333"/>
                <a:gd name="connsiteX6" fmla="*/ 169333 w 8128000"/>
                <a:gd name="connsiteY6" fmla="*/ 1693333 h 1693333"/>
                <a:gd name="connsiteX7" fmla="*/ 0 w 8128000"/>
                <a:gd name="connsiteY7" fmla="*/ 1524000 h 1693333"/>
                <a:gd name="connsiteX8" fmla="*/ 0 w 8128000"/>
                <a:gd name="connsiteY8" fmla="*/ 169333 h 1693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128000" h="1693333">
                  <a:moveTo>
                    <a:pt x="0" y="169333"/>
                  </a:moveTo>
                  <a:cubicBezTo>
                    <a:pt x="0" y="75813"/>
                    <a:pt x="75813" y="0"/>
                    <a:pt x="169333" y="0"/>
                  </a:cubicBezTo>
                  <a:lnTo>
                    <a:pt x="7958667" y="0"/>
                  </a:lnTo>
                  <a:cubicBezTo>
                    <a:pt x="8052187" y="0"/>
                    <a:pt x="8128000" y="75813"/>
                    <a:pt x="8128000" y="169333"/>
                  </a:cubicBezTo>
                  <a:lnTo>
                    <a:pt x="8128000" y="1524000"/>
                  </a:lnTo>
                  <a:cubicBezTo>
                    <a:pt x="8128000" y="1617520"/>
                    <a:pt x="8052187" y="1693333"/>
                    <a:pt x="7958667" y="1693333"/>
                  </a:cubicBezTo>
                  <a:lnTo>
                    <a:pt x="169333" y="1693333"/>
                  </a:lnTo>
                  <a:cubicBezTo>
                    <a:pt x="75813" y="1693333"/>
                    <a:pt x="0" y="1617520"/>
                    <a:pt x="0" y="1524000"/>
                  </a:cubicBezTo>
                  <a:lnTo>
                    <a:pt x="0" y="169333"/>
                  </a:lnTo>
                  <a:close/>
                </a:path>
              </a:pathLst>
            </a:custGeom>
            <a:grpFill/>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86373" tIns="91440" rIns="91441" bIns="91440" numCol="1" spcCol="1270" anchor="ctr" anchorCtr="0">
              <a:noAutofit/>
            </a:bodyPr>
            <a:lstStyle/>
            <a:p>
              <a:pPr marL="0" lvl="0" indent="0" algn="l" defTabSz="1066800">
                <a:lnSpc>
                  <a:spcPct val="90000"/>
                </a:lnSpc>
                <a:spcBef>
                  <a:spcPct val="0"/>
                </a:spcBef>
                <a:spcAft>
                  <a:spcPct val="35000"/>
                </a:spcAft>
                <a:buNone/>
              </a:pPr>
              <a:r>
                <a:rPr lang="en-GB" sz="2000" b="1" kern="1200" dirty="0"/>
                <a:t>Digitale Medien vergrößern die Reichweite. </a:t>
              </a:r>
              <a:r>
                <a:rPr lang="en-US" sz="2000" kern="1200" dirty="0"/>
                <a:t>Online-Plattformen ermöglichen es vielfältigen Gemeinschaften, Erfahrungen auszutauschen, Empathie zu fördern und die öffentliche Meinung zu beeinflussen.</a:t>
              </a:r>
              <a:endParaRPr lang="en-GB" sz="2000" b="1" kern="1200" dirty="0"/>
            </a:p>
          </p:txBody>
        </p:sp>
        <p:sp>
          <p:nvSpPr>
            <p:cNvPr id="12" name="Freeform: Shape 11">
              <a:extLst>
                <a:ext uri="{FF2B5EF4-FFF2-40B4-BE49-F238E27FC236}">
                  <a16:creationId xmlns:a16="http://schemas.microsoft.com/office/drawing/2014/main" id="{8C661C66-F9A7-191F-E49F-CBC7C5DBC59D}"/>
                </a:ext>
              </a:extLst>
            </p:cNvPr>
            <p:cNvSpPr/>
            <p:nvPr/>
          </p:nvSpPr>
          <p:spPr>
            <a:xfrm>
              <a:off x="798381" y="5464174"/>
              <a:ext cx="8128000" cy="1693333"/>
            </a:xfrm>
            <a:custGeom>
              <a:avLst/>
              <a:gdLst>
                <a:gd name="connsiteX0" fmla="*/ 0 w 8128000"/>
                <a:gd name="connsiteY0" fmla="*/ 169333 h 1693333"/>
                <a:gd name="connsiteX1" fmla="*/ 169333 w 8128000"/>
                <a:gd name="connsiteY1" fmla="*/ 0 h 1693333"/>
                <a:gd name="connsiteX2" fmla="*/ 7958667 w 8128000"/>
                <a:gd name="connsiteY2" fmla="*/ 0 h 1693333"/>
                <a:gd name="connsiteX3" fmla="*/ 8128000 w 8128000"/>
                <a:gd name="connsiteY3" fmla="*/ 169333 h 1693333"/>
                <a:gd name="connsiteX4" fmla="*/ 8128000 w 8128000"/>
                <a:gd name="connsiteY4" fmla="*/ 1524000 h 1693333"/>
                <a:gd name="connsiteX5" fmla="*/ 7958667 w 8128000"/>
                <a:gd name="connsiteY5" fmla="*/ 1693333 h 1693333"/>
                <a:gd name="connsiteX6" fmla="*/ 169333 w 8128000"/>
                <a:gd name="connsiteY6" fmla="*/ 1693333 h 1693333"/>
                <a:gd name="connsiteX7" fmla="*/ 0 w 8128000"/>
                <a:gd name="connsiteY7" fmla="*/ 1524000 h 1693333"/>
                <a:gd name="connsiteX8" fmla="*/ 0 w 8128000"/>
                <a:gd name="connsiteY8" fmla="*/ 169333 h 1693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128000" h="1693333">
                  <a:moveTo>
                    <a:pt x="0" y="169333"/>
                  </a:moveTo>
                  <a:cubicBezTo>
                    <a:pt x="0" y="75813"/>
                    <a:pt x="75813" y="0"/>
                    <a:pt x="169333" y="0"/>
                  </a:cubicBezTo>
                  <a:lnTo>
                    <a:pt x="7958667" y="0"/>
                  </a:lnTo>
                  <a:cubicBezTo>
                    <a:pt x="8052187" y="0"/>
                    <a:pt x="8128000" y="75813"/>
                    <a:pt x="8128000" y="169333"/>
                  </a:cubicBezTo>
                  <a:lnTo>
                    <a:pt x="8128000" y="1524000"/>
                  </a:lnTo>
                  <a:cubicBezTo>
                    <a:pt x="8128000" y="1617520"/>
                    <a:pt x="8052187" y="1693333"/>
                    <a:pt x="7958667" y="1693333"/>
                  </a:cubicBezTo>
                  <a:lnTo>
                    <a:pt x="169333" y="1693333"/>
                  </a:lnTo>
                  <a:cubicBezTo>
                    <a:pt x="75813" y="1693333"/>
                    <a:pt x="0" y="1617520"/>
                    <a:pt x="0" y="1524000"/>
                  </a:cubicBezTo>
                  <a:lnTo>
                    <a:pt x="0" y="169333"/>
                  </a:lnTo>
                  <a:close/>
                </a:path>
              </a:pathLst>
            </a:custGeom>
            <a:grpFill/>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86373" tIns="91440" rIns="91441" bIns="91440" numCol="1" spcCol="1270" anchor="ctr" anchorCtr="0">
              <a:noAutofit/>
            </a:bodyPr>
            <a:lstStyle/>
            <a:p>
              <a:pPr marL="0" lvl="0" indent="0" algn="l" defTabSz="1066800">
                <a:lnSpc>
                  <a:spcPct val="90000"/>
                </a:lnSpc>
                <a:spcBef>
                  <a:spcPct val="0"/>
                </a:spcBef>
                <a:spcAft>
                  <a:spcPct val="35000"/>
                </a:spcAft>
                <a:buNone/>
              </a:pPr>
              <a:r>
                <a:rPr lang="en-GB" sz="2000" b="1" kern="1200" dirty="0"/>
                <a:t>Versöhnung durch Geschichten: </a:t>
              </a:r>
              <a:r>
                <a:rPr lang="en-US" sz="2000" b="0" kern="1200" dirty="0"/>
                <a:t>Persönliche Berichte fördern Verständnis und Heilung nach Konflikten.</a:t>
              </a:r>
              <a:endParaRPr lang="en-GB" sz="2000" b="0" kern="1200" dirty="0"/>
            </a:p>
          </p:txBody>
        </p:sp>
      </p:grpSp>
      <p:sp>
        <p:nvSpPr>
          <p:cNvPr id="5" name="Text Placeholder 4">
            <a:extLst>
              <a:ext uri="{FF2B5EF4-FFF2-40B4-BE49-F238E27FC236}">
                <a16:creationId xmlns:a16="http://schemas.microsoft.com/office/drawing/2014/main" id="{87EE5C18-D64B-720C-89CA-51775453A87A}"/>
              </a:ext>
            </a:extLst>
          </p:cNvPr>
          <p:cNvSpPr>
            <a:spLocks noGrp="1"/>
          </p:cNvSpPr>
          <p:nvPr>
            <p:ph type="body" sz="quarter" idx="18"/>
          </p:nvPr>
        </p:nvSpPr>
        <p:spPr>
          <a:xfrm>
            <a:off x="8629649" y="2990470"/>
            <a:ext cx="2790825" cy="2244426"/>
          </a:xfrm>
        </p:spPr>
        <p:txBody>
          <a:bodyPr/>
          <a:lstStyle/>
          <a:p>
            <a:pPr marL="0" indent="0" algn="ctr"/>
            <a:r>
              <a:rPr lang="en-US" sz="2000" b="1" dirty="0">
                <a:solidFill>
                  <a:srgbClr val="414DA1"/>
                </a:solidFill>
              </a:rPr>
              <a:t>Beispiele hierfür sind: </a:t>
            </a:r>
          </a:p>
          <a:p>
            <a:pPr marL="0" indent="0" algn="ctr">
              <a:buSzPct val="100000"/>
            </a:pPr>
            <a:r>
              <a:rPr lang="en-US" sz="2000" dirty="0">
                <a:solidFill>
                  <a:srgbClr val="414DA1"/>
                </a:solidFill>
              </a:rPr>
              <a:t>Kampagne</a:t>
            </a:r>
            <a:r>
              <a:rPr lang="en-US" sz="2000" i="1" dirty="0">
                <a:solidFill>
                  <a:srgbClr val="414DA1"/>
                </a:solidFill>
              </a:rPr>
              <a:t> #ReconciliationTalks </a:t>
            </a:r>
            <a:r>
              <a:rPr lang="en-US" sz="2000" dirty="0">
                <a:solidFill>
                  <a:srgbClr val="414DA1"/>
                </a:solidFill>
              </a:rPr>
              <a:t>– persönliche Erfahrungsberichte aus gespaltenen Gemeinschaften in Nordirland</a:t>
            </a:r>
          </a:p>
        </p:txBody>
      </p:sp>
      <p:sp>
        <p:nvSpPr>
          <p:cNvPr id="4" name="Text Placeholder 3">
            <a:extLst>
              <a:ext uri="{FF2B5EF4-FFF2-40B4-BE49-F238E27FC236}">
                <a16:creationId xmlns:a16="http://schemas.microsoft.com/office/drawing/2014/main" id="{96C77143-A39F-A4E4-5FC3-118312EC296C}"/>
              </a:ext>
            </a:extLst>
          </p:cNvPr>
          <p:cNvSpPr>
            <a:spLocks noGrp="1"/>
          </p:cNvSpPr>
          <p:nvPr>
            <p:ph type="body" sz="quarter" idx="16"/>
          </p:nvPr>
        </p:nvSpPr>
        <p:spPr>
          <a:xfrm>
            <a:off x="788656" y="459178"/>
            <a:ext cx="10614687" cy="803654"/>
          </a:xfrm>
        </p:spPr>
        <p:txBody>
          <a:bodyPr/>
          <a:lstStyle/>
          <a:p>
            <a:r>
              <a:rPr lang="en-US" dirty="0"/>
              <a:t>Die Kraft des Geschichtenerzählens für sozialen Wandel</a:t>
            </a:r>
          </a:p>
        </p:txBody>
      </p:sp>
      <p:cxnSp>
        <p:nvCxnSpPr>
          <p:cNvPr id="2" name="Straight Connector 1">
            <a:extLst>
              <a:ext uri="{FF2B5EF4-FFF2-40B4-BE49-F238E27FC236}">
                <a16:creationId xmlns:a16="http://schemas.microsoft.com/office/drawing/2014/main" id="{6291F548-8B70-E4D9-295E-C00B399B5E71}"/>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9" name="Rectangle: Rounded Corners 8">
            <a:extLst>
              <a:ext uri="{FF2B5EF4-FFF2-40B4-BE49-F238E27FC236}">
                <a16:creationId xmlns:a16="http://schemas.microsoft.com/office/drawing/2014/main" id="{FB413392-EE6C-B04C-7F36-76AD49260417}"/>
              </a:ext>
            </a:extLst>
          </p:cNvPr>
          <p:cNvSpPr/>
          <p:nvPr/>
        </p:nvSpPr>
        <p:spPr>
          <a:xfrm>
            <a:off x="872464" y="1803334"/>
            <a:ext cx="1625600" cy="1354666"/>
          </a:xfrm>
          <a:prstGeom prst="roundRect">
            <a:avLst>
              <a:gd name="adj" fmla="val 10000"/>
            </a:avLst>
          </a:prstGeom>
          <a:blipFill>
            <a:blip r:embed="rId2" cstate="screen">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sz="1600"/>
          </a:p>
        </p:txBody>
      </p:sp>
      <p:sp>
        <p:nvSpPr>
          <p:cNvPr id="11" name="Rectangle: Rounded Corners 10">
            <a:extLst>
              <a:ext uri="{FF2B5EF4-FFF2-40B4-BE49-F238E27FC236}">
                <a16:creationId xmlns:a16="http://schemas.microsoft.com/office/drawing/2014/main" id="{857A7A28-5CD4-FDA7-9A0E-A6EE3FDE0E43}"/>
              </a:ext>
            </a:extLst>
          </p:cNvPr>
          <p:cNvSpPr/>
          <p:nvPr/>
        </p:nvSpPr>
        <p:spPr>
          <a:xfrm>
            <a:off x="872464" y="3429000"/>
            <a:ext cx="1625600" cy="1354666"/>
          </a:xfrm>
          <a:prstGeom prst="roundRect">
            <a:avLst>
              <a:gd name="adj" fmla="val 10000"/>
            </a:avLst>
          </a:prstGeom>
          <a:blipFill dpi="0" rotWithShape="1">
            <a:blip r:embed="rId3" cstate="screen">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sz="1600"/>
          </a:p>
        </p:txBody>
      </p:sp>
      <p:sp>
        <p:nvSpPr>
          <p:cNvPr id="13" name="Rectangle: Rounded Corners 12">
            <a:extLst>
              <a:ext uri="{FF2B5EF4-FFF2-40B4-BE49-F238E27FC236}">
                <a16:creationId xmlns:a16="http://schemas.microsoft.com/office/drawing/2014/main" id="{356D99A6-BABE-732C-DB93-F167FDAB1B51}"/>
              </a:ext>
            </a:extLst>
          </p:cNvPr>
          <p:cNvSpPr/>
          <p:nvPr/>
        </p:nvSpPr>
        <p:spPr>
          <a:xfrm>
            <a:off x="872464" y="5067367"/>
            <a:ext cx="1625600" cy="1354666"/>
          </a:xfrm>
          <a:prstGeom prst="roundRect">
            <a:avLst>
              <a:gd name="adj" fmla="val 10000"/>
            </a:avLst>
          </a:prstGeom>
          <a:blipFill>
            <a:blip r:embed="rId4" cstate="screen">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sz="1600"/>
          </a:p>
        </p:txBody>
      </p:sp>
      <p:sp>
        <p:nvSpPr>
          <p:cNvPr id="15" name="Star: 32 Points 14">
            <a:extLst>
              <a:ext uri="{FF2B5EF4-FFF2-40B4-BE49-F238E27FC236}">
                <a16:creationId xmlns:a16="http://schemas.microsoft.com/office/drawing/2014/main" id="{CC0351AB-8D21-D3A2-1276-E0097FE3201D}"/>
              </a:ext>
            </a:extLst>
          </p:cNvPr>
          <p:cNvSpPr/>
          <p:nvPr/>
        </p:nvSpPr>
        <p:spPr>
          <a:xfrm>
            <a:off x="8315323" y="2373279"/>
            <a:ext cx="3419475" cy="3478808"/>
          </a:xfrm>
          <a:prstGeom prst="star32">
            <a:avLst>
              <a:gd name="adj" fmla="val 46689"/>
            </a:avLst>
          </a:prstGeom>
          <a:noFill/>
          <a:ln w="38100">
            <a:solidFill>
              <a:srgbClr val="414D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600"/>
          </a:p>
        </p:txBody>
      </p:sp>
    </p:spTree>
    <p:extLst>
      <p:ext uri="{BB962C8B-B14F-4D97-AF65-F5344CB8AC3E}">
        <p14:creationId xmlns:p14="http://schemas.microsoft.com/office/powerpoint/2010/main" val="23764095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CE6CCF2-B3E1-5B9B-73EC-4D459BAC0CB2}"/>
              </a:ext>
            </a:extLst>
          </p:cNvPr>
          <p:cNvSpPr>
            <a:spLocks noGrp="1"/>
          </p:cNvSpPr>
          <p:nvPr>
            <p:ph type="body" sz="quarter" idx="13"/>
          </p:nvPr>
        </p:nvSpPr>
        <p:spPr>
          <a:xfrm>
            <a:off x="490604" y="371475"/>
            <a:ext cx="5141084" cy="5362575"/>
          </a:xfrm>
        </p:spPr>
        <p:txBody>
          <a:bodyPr>
            <a:normAutofit fontScale="77500" lnSpcReduction="20000"/>
          </a:bodyPr>
          <a:lstStyle/>
          <a:p>
            <a:pPr algn="l">
              <a:lnSpc>
                <a:spcPct val="120000"/>
              </a:lnSpc>
              <a:spcBef>
                <a:spcPts val="0"/>
              </a:spcBef>
            </a:pPr>
            <a:r>
              <a:rPr lang="en-US" b="1" i="0" dirty="0"/>
              <a:t>Eine Untersuchung von vier Schwerpunktbereichen der Mediation in der digitalen Gesellschaft</a:t>
            </a:r>
          </a:p>
          <a:p>
            <a:pPr algn="l">
              <a:lnSpc>
                <a:spcPct val="120000"/>
              </a:lnSpc>
              <a:spcBef>
                <a:spcPts val="0"/>
              </a:spcBef>
            </a:pPr>
            <a:endParaRPr lang="en-US" sz="2000" b="1" i="0" dirty="0"/>
          </a:p>
          <a:p>
            <a:pPr marL="514350" indent="-514350" algn="l">
              <a:lnSpc>
                <a:spcPct val="120000"/>
              </a:lnSpc>
              <a:spcBef>
                <a:spcPts val="0"/>
              </a:spcBef>
              <a:buFont typeface="+mj-lt"/>
              <a:buAutoNum type="arabicPeriod"/>
            </a:pPr>
            <a:r>
              <a:rPr lang="en-US" sz="2200" b="1" i="0" dirty="0"/>
              <a:t>Moderation in der digitalen Gesellschaft </a:t>
            </a:r>
            <a:r>
              <a:rPr lang="en-US" sz="2200" i="0" dirty="0"/>
              <a:t>– Warum Moderation wichtig ist, um </a:t>
            </a:r>
            <a:r>
              <a:rPr lang="en-US" sz="2200" i="0" dirty="0" err="1"/>
              <a:t>Polarisierung</a:t>
            </a:r>
            <a:r>
              <a:rPr lang="en-US" sz="2200" i="0" dirty="0"/>
              <a:t>, Ausgrenzung und Online-Schäden zu bewältigen.</a:t>
            </a:r>
          </a:p>
          <a:p>
            <a:pPr marL="514350" indent="-514350" algn="l">
              <a:lnSpc>
                <a:spcPct val="120000"/>
              </a:lnSpc>
              <a:spcBef>
                <a:spcPts val="0"/>
              </a:spcBef>
              <a:buFont typeface="+mj-lt"/>
              <a:buAutoNum type="arabicPeriod"/>
            </a:pPr>
            <a:r>
              <a:rPr lang="en-US" sz="2200" b="1" i="0" dirty="0"/>
              <a:t>Menschliche vs. KI-Moderation </a:t>
            </a:r>
            <a:r>
              <a:rPr lang="en-US" sz="2200" i="0" dirty="0"/>
              <a:t>– Die Stärken, Grenzen und ethischen Fragen rund um automatisierte vs. menschliche Moderation.</a:t>
            </a:r>
          </a:p>
          <a:p>
            <a:pPr marL="514350" indent="-514350" algn="l">
              <a:lnSpc>
                <a:spcPct val="120000"/>
              </a:lnSpc>
              <a:spcBef>
                <a:spcPts val="0"/>
              </a:spcBef>
              <a:buFont typeface="+mj-lt"/>
              <a:buAutoNum type="arabicPeriod"/>
            </a:pPr>
            <a:r>
              <a:rPr lang="en-US" sz="2200" b="1" i="0" dirty="0"/>
              <a:t>Ausgleich zwischen Meinungsfreiheit und Verantwortung </a:t>
            </a:r>
            <a:r>
              <a:rPr lang="en-US" sz="2200" i="0" dirty="0"/>
              <a:t>– Wie digitale Plattformen, Nutzende und Regulierungsbehörden einen offenen und respektvollen Diskurs fördern können.</a:t>
            </a:r>
          </a:p>
          <a:p>
            <a:pPr marL="514350" indent="-514350" algn="l">
              <a:lnSpc>
                <a:spcPct val="120000"/>
              </a:lnSpc>
              <a:spcBef>
                <a:spcPts val="0"/>
              </a:spcBef>
              <a:buFont typeface="+mj-lt"/>
              <a:buAutoNum type="arabicPeriod"/>
            </a:pPr>
            <a:r>
              <a:rPr lang="en-US" sz="2200" b="1" i="0" dirty="0"/>
              <a:t>Förderung von Friedensbildung und Zusammenhalt </a:t>
            </a:r>
            <a:r>
              <a:rPr lang="en-US" sz="2200" i="0" dirty="0"/>
              <a:t>– Wie inklusive digitale Moderation die Gemeinschaft stärkt und Konflikte abbaut.</a:t>
            </a:r>
            <a:endParaRPr lang="en-IE" sz="2200" b="1" i="0" dirty="0"/>
          </a:p>
        </p:txBody>
      </p:sp>
      <p:pic>
        <p:nvPicPr>
          <p:cNvPr id="6" name="Picture Placeholder 5" descr="A person sitting at a table with a dog looking at a computer&#10;&#10;AI-generated content may be incorrect.">
            <a:extLst>
              <a:ext uri="{FF2B5EF4-FFF2-40B4-BE49-F238E27FC236}">
                <a16:creationId xmlns:a16="http://schemas.microsoft.com/office/drawing/2014/main" id="{EEC02F5C-7CB2-D16B-577F-4813799CC010}"/>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p:blipFill>
        <p:spPr>
          <a:xfrm>
            <a:off x="5631688" y="1678929"/>
            <a:ext cx="6560312" cy="4556399"/>
          </a:xfrm>
        </p:spPr>
      </p:pic>
    </p:spTree>
    <p:extLst>
      <p:ext uri="{BB962C8B-B14F-4D97-AF65-F5344CB8AC3E}">
        <p14:creationId xmlns:p14="http://schemas.microsoft.com/office/powerpoint/2010/main" val="98162455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89F864-4A5C-6A9E-7039-29127195811B}"/>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8A983CF0-9A62-4849-3206-4FAE45DF4D2D}"/>
              </a:ext>
            </a:extLst>
          </p:cNvPr>
          <p:cNvSpPr>
            <a:spLocks noGrp="1"/>
          </p:cNvSpPr>
          <p:nvPr>
            <p:ph type="body" sz="quarter" idx="18"/>
          </p:nvPr>
        </p:nvSpPr>
        <p:spPr>
          <a:xfrm>
            <a:off x="675020" y="3354030"/>
            <a:ext cx="3054298" cy="1049221"/>
          </a:xfrm>
        </p:spPr>
        <p:txBody>
          <a:bodyPr/>
          <a:lstStyle/>
          <a:p>
            <a:pPr>
              <a:lnSpc>
                <a:spcPct val="100000"/>
              </a:lnSpc>
            </a:pPr>
            <a:r>
              <a:rPr lang="en-US" dirty="0"/>
              <a:t>Mediation in der digitalen Gesellschaft</a:t>
            </a:r>
          </a:p>
        </p:txBody>
      </p:sp>
      <p:sp>
        <p:nvSpPr>
          <p:cNvPr id="7" name="Text Placeholder 6">
            <a:extLst>
              <a:ext uri="{FF2B5EF4-FFF2-40B4-BE49-F238E27FC236}">
                <a16:creationId xmlns:a16="http://schemas.microsoft.com/office/drawing/2014/main" id="{F7C1222B-5F9B-2F5C-5E05-52A3CB7DCEDD}"/>
              </a:ext>
            </a:extLst>
          </p:cNvPr>
          <p:cNvSpPr>
            <a:spLocks noGrp="1"/>
          </p:cNvSpPr>
          <p:nvPr>
            <p:ph type="body" sz="quarter" idx="19"/>
          </p:nvPr>
        </p:nvSpPr>
        <p:spPr>
          <a:xfrm>
            <a:off x="691820" y="2457107"/>
            <a:ext cx="3122943" cy="385564"/>
          </a:xfrm>
        </p:spPr>
        <p:txBody>
          <a:bodyPr/>
          <a:lstStyle/>
          <a:p>
            <a:r>
              <a:rPr lang="en-US" sz="2400" dirty="0"/>
              <a:t>Schwerpunktbereich 1 </a:t>
            </a:r>
          </a:p>
        </p:txBody>
      </p:sp>
      <p:sp>
        <p:nvSpPr>
          <p:cNvPr id="8" name="Text Placeholder 7">
            <a:extLst>
              <a:ext uri="{FF2B5EF4-FFF2-40B4-BE49-F238E27FC236}">
                <a16:creationId xmlns:a16="http://schemas.microsoft.com/office/drawing/2014/main" id="{B8B23A2B-BB7C-0622-F337-012A3BFEE016}"/>
              </a:ext>
            </a:extLst>
          </p:cNvPr>
          <p:cNvSpPr>
            <a:spLocks noGrp="1"/>
          </p:cNvSpPr>
          <p:nvPr>
            <p:ph type="body" sz="quarter" idx="20"/>
          </p:nvPr>
        </p:nvSpPr>
        <p:spPr>
          <a:xfrm>
            <a:off x="3993270" y="166477"/>
            <a:ext cx="7989179" cy="6510547"/>
          </a:xfrm>
        </p:spPr>
        <p:txBody>
          <a:bodyPr/>
          <a:lstStyle/>
          <a:p>
            <a:pPr marL="0" indent="0">
              <a:lnSpc>
                <a:spcPct val="100000"/>
              </a:lnSpc>
              <a:spcBef>
                <a:spcPts val="0"/>
              </a:spcBef>
            </a:pPr>
            <a:r>
              <a:rPr lang="en-US" sz="2800" b="1" kern="1200" dirty="0">
                <a:latin typeface="+mn-lt"/>
                <a:ea typeface="+mn-ea"/>
                <a:cs typeface="+mn-cs"/>
              </a:rPr>
              <a:t>Umgang mit Konflikten und </a:t>
            </a:r>
            <a:r>
              <a:rPr lang="en-US" sz="2800" b="1" kern="1200" dirty="0" err="1">
                <a:latin typeface="+mn-lt"/>
                <a:ea typeface="+mn-ea"/>
                <a:cs typeface="+mn-cs"/>
              </a:rPr>
              <a:t>Polarisierung </a:t>
            </a:r>
            <a:r>
              <a:rPr lang="en-US" sz="2800" b="1" kern="1200" dirty="0">
                <a:latin typeface="+mn-lt"/>
                <a:ea typeface="+mn-ea"/>
                <a:cs typeface="+mn-cs"/>
              </a:rPr>
              <a:t>in der digitalen Gesellschaft</a:t>
            </a:r>
          </a:p>
          <a:p>
            <a:pPr marL="0" indent="0">
              <a:lnSpc>
                <a:spcPct val="100000"/>
              </a:lnSpc>
              <a:spcBef>
                <a:spcPts val="0"/>
              </a:spcBef>
            </a:pPr>
            <a:endParaRPr lang="en-US" sz="1800" b="1" kern="1200" dirty="0">
              <a:latin typeface="+mn-lt"/>
              <a:ea typeface="+mn-ea"/>
              <a:cs typeface="+mn-cs"/>
            </a:endParaRPr>
          </a:p>
          <a:p>
            <a:pPr marL="0" marR="0" lvl="0" indent="0" algn="l" defTabSz="777514" rtl="0" eaLnBrk="1" fontAlgn="auto" latinLnBrk="0" hangingPunct="1">
              <a:lnSpc>
                <a:spcPct val="100000"/>
              </a:lnSpc>
              <a:spcBef>
                <a:spcPts val="0"/>
              </a:spcBef>
              <a:buClrTx/>
              <a:buSzTx/>
              <a:tabLst/>
              <a:defRPr/>
            </a:pPr>
            <a:r>
              <a:rPr lang="en-US" dirty="0">
                <a:solidFill>
                  <a:srgbClr val="0C4659"/>
                </a:solidFill>
              </a:rPr>
              <a:t>Digitale Mediation hilft Nutzer*innen, sich in der Online-Welt zurechtzufinden. Ohne klare Mediation können digitale Räume zu Echokammern oder feindseligen Umgebungen werden.</a:t>
            </a:r>
          </a:p>
          <a:p>
            <a:pPr marL="342900" marR="0" lvl="0" indent="-342900" algn="l" defTabSz="777514" rtl="0" eaLnBrk="1" fontAlgn="auto" latinLnBrk="0" hangingPunct="1">
              <a:lnSpc>
                <a:spcPct val="100000"/>
              </a:lnSpc>
              <a:spcBef>
                <a:spcPts val="0"/>
              </a:spcBef>
              <a:buClrTx/>
              <a:buSzTx/>
              <a:buFont typeface="Calibri" panose="020F0502020204030204" pitchFamily="34" charset="0"/>
              <a:buChar char="→"/>
              <a:tabLst/>
              <a:defRPr/>
            </a:pPr>
            <a:r>
              <a:rPr lang="en-US" b="1" dirty="0">
                <a:solidFill>
                  <a:srgbClr val="0C4659"/>
                </a:solidFill>
              </a:rPr>
              <a:t>Digitale Moderation </a:t>
            </a:r>
            <a:r>
              <a:rPr lang="en-US" dirty="0">
                <a:solidFill>
                  <a:srgbClr val="0C4659"/>
                </a:solidFill>
              </a:rPr>
              <a:t>entschärft Konflikte, fördert Inklusion und stärkt einen respektvollen Umgang.</a:t>
            </a:r>
          </a:p>
          <a:p>
            <a:pPr marL="342900" marR="0" lvl="0" indent="-342900" algn="l" defTabSz="777514" rtl="0" eaLnBrk="1" fontAlgn="auto" latinLnBrk="0" hangingPunct="1">
              <a:lnSpc>
                <a:spcPct val="100000"/>
              </a:lnSpc>
              <a:spcBef>
                <a:spcPts val="0"/>
              </a:spcBef>
              <a:buClrTx/>
              <a:buSzTx/>
              <a:buFont typeface="Calibri" panose="020F0502020204030204" pitchFamily="34" charset="0"/>
              <a:buChar char="→"/>
              <a:tabLst/>
              <a:defRPr/>
            </a:pPr>
            <a:r>
              <a:rPr lang="en-US" dirty="0">
                <a:solidFill>
                  <a:srgbClr val="0C4659"/>
                </a:solidFill>
              </a:rPr>
              <a:t>Mangelhafte oder fehlende Moderation </a:t>
            </a:r>
            <a:r>
              <a:rPr lang="en-US" b="1" dirty="0">
                <a:solidFill>
                  <a:srgbClr val="0C4659"/>
                </a:solidFill>
              </a:rPr>
              <a:t>begünstigt </a:t>
            </a:r>
            <a:r>
              <a:rPr lang="en-US" b="1" dirty="0" err="1">
                <a:solidFill>
                  <a:srgbClr val="0C4659"/>
                </a:solidFill>
              </a:rPr>
              <a:t>Polarisierung</a:t>
            </a:r>
            <a:r>
              <a:rPr lang="en-US" dirty="0">
                <a:solidFill>
                  <a:srgbClr val="0C4659"/>
                </a:solidFill>
              </a:rPr>
              <a:t>, Desinformation und Online-Schäden.</a:t>
            </a:r>
          </a:p>
          <a:p>
            <a:pPr marL="342900" marR="0" lvl="0" indent="-342900" algn="l" defTabSz="777514" rtl="0" eaLnBrk="1" fontAlgn="auto" latinLnBrk="0" hangingPunct="1">
              <a:lnSpc>
                <a:spcPct val="100000"/>
              </a:lnSpc>
              <a:spcBef>
                <a:spcPts val="0"/>
              </a:spcBef>
              <a:buClrTx/>
              <a:buSzTx/>
              <a:buFont typeface="Calibri" panose="020F0502020204030204" pitchFamily="34" charset="0"/>
              <a:buChar char="→"/>
              <a:tabLst/>
              <a:defRPr/>
            </a:pPr>
            <a:r>
              <a:rPr lang="en-US" b="1" dirty="0">
                <a:solidFill>
                  <a:srgbClr val="0C4659"/>
                </a:solidFill>
              </a:rPr>
              <a:t>Klare Moderationsregeln</a:t>
            </a:r>
            <a:r>
              <a:rPr lang="en-US" dirty="0">
                <a:solidFill>
                  <a:srgbClr val="0C4659"/>
                </a:solidFill>
              </a:rPr>
              <a:t>, transparente Plattformregeln und inklusive Community-Standards wirken gut.</a:t>
            </a:r>
          </a:p>
          <a:p>
            <a:pPr marL="342900" marR="0" lvl="0" indent="-342900" algn="l" defTabSz="777514" rtl="0" eaLnBrk="1" fontAlgn="auto" latinLnBrk="0" hangingPunct="1">
              <a:lnSpc>
                <a:spcPct val="100000"/>
              </a:lnSpc>
              <a:spcBef>
                <a:spcPts val="0"/>
              </a:spcBef>
              <a:buClrTx/>
              <a:buSzTx/>
              <a:buFont typeface="Calibri" panose="020F0502020204030204" pitchFamily="34" charset="0"/>
              <a:buChar char="→"/>
              <a:tabLst/>
              <a:defRPr/>
            </a:pPr>
            <a:r>
              <a:rPr lang="en-US" dirty="0">
                <a:solidFill>
                  <a:srgbClr val="0C4659"/>
                </a:solidFill>
              </a:rPr>
              <a:t>Moderation ist kein Zensurwerkzeug. Sie </a:t>
            </a:r>
            <a:r>
              <a:rPr lang="en-US" b="1" dirty="0">
                <a:solidFill>
                  <a:srgbClr val="0C4659"/>
                </a:solidFill>
              </a:rPr>
              <a:t>ermöglicht einen konstruktiven Dialog </a:t>
            </a:r>
            <a:r>
              <a:rPr lang="en-US" dirty="0">
                <a:solidFill>
                  <a:srgbClr val="0C4659"/>
                </a:solidFill>
              </a:rPr>
              <a:t>und schützt Nutzende vor Schaden.</a:t>
            </a:r>
          </a:p>
          <a:p>
            <a:pPr marL="342900" marR="0" lvl="0" indent="-342900" algn="l" defTabSz="777514" rtl="0" eaLnBrk="1" fontAlgn="auto" latinLnBrk="0" hangingPunct="1">
              <a:lnSpc>
                <a:spcPct val="100000"/>
              </a:lnSpc>
              <a:spcBef>
                <a:spcPts val="0"/>
              </a:spcBef>
              <a:buClrTx/>
              <a:buSzTx/>
              <a:buFont typeface="Calibri" panose="020F0502020204030204" pitchFamily="34" charset="0"/>
              <a:buChar char="→"/>
              <a:tabLst/>
              <a:defRPr/>
            </a:pPr>
            <a:r>
              <a:rPr lang="en-US" i="1" dirty="0">
                <a:solidFill>
                  <a:srgbClr val="0C4659"/>
                </a:solidFill>
              </a:rPr>
              <a:t>Beispiel: </a:t>
            </a:r>
            <a:r>
              <a:rPr lang="en-US" b="1" i="1" dirty="0">
                <a:solidFill>
                  <a:srgbClr val="0C4659"/>
                </a:solidFill>
                <a:hlinkClick r:id="rId2"/>
              </a:rPr>
              <a:t>Das Facebook Oversight Board </a:t>
            </a:r>
            <a:r>
              <a:rPr lang="en-US" i="1" dirty="0">
                <a:solidFill>
                  <a:srgbClr val="0C4659"/>
                </a:solidFill>
              </a:rPr>
              <a:t>zeigt, wie unabhängige Dritte die Rechenschaftspflicht von Plattformen stärken können.</a:t>
            </a:r>
            <a:endParaRPr lang="en-US" i="1" dirty="0"/>
          </a:p>
          <a:p>
            <a:pPr marL="0" marR="0" lvl="0" indent="0" algn="l" defTabSz="777514" rtl="0" eaLnBrk="1" fontAlgn="auto" latinLnBrk="0" hangingPunct="1">
              <a:lnSpc>
                <a:spcPct val="100000"/>
              </a:lnSpc>
              <a:spcBef>
                <a:spcPts val="0"/>
              </a:spcBef>
              <a:buClrTx/>
              <a:buSzTx/>
              <a:tabLst/>
              <a:defRPr/>
            </a:pPr>
            <a:endParaRPr lang="en-IE" sz="2200" dirty="0"/>
          </a:p>
        </p:txBody>
      </p:sp>
      <p:sp>
        <p:nvSpPr>
          <p:cNvPr id="10" name="Picture Placeholder 9">
            <a:extLst>
              <a:ext uri="{FF2B5EF4-FFF2-40B4-BE49-F238E27FC236}">
                <a16:creationId xmlns:a16="http://schemas.microsoft.com/office/drawing/2014/main" id="{5D9C665C-CF66-165C-7E5C-84F064DC66CC}"/>
              </a:ext>
            </a:extLst>
          </p:cNvPr>
          <p:cNvSpPr>
            <a:spLocks noGrp="1"/>
          </p:cNvSpPr>
          <p:nvPr>
            <p:ph type="pic" sz="quarter" idx="10"/>
          </p:nvPr>
        </p:nvSpPr>
        <p:spPr/>
        <p:txBody>
          <a:bodyPr/>
          <a:lstStyle/>
          <a:p>
            <a:endParaRPr lang="en-IE"/>
          </a:p>
        </p:txBody>
      </p:sp>
      <p:pic>
        <p:nvPicPr>
          <p:cNvPr id="3" name="Picture 2">
            <a:extLst>
              <a:ext uri="{FF2B5EF4-FFF2-40B4-BE49-F238E27FC236}">
                <a16:creationId xmlns:a16="http://schemas.microsoft.com/office/drawing/2014/main" id="{258BD077-9565-4BA7-02D9-56ADCB8A95A3}"/>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91600" y="-1630"/>
            <a:ext cx="3423163" cy="1955330"/>
          </a:xfrm>
          <a:prstGeom prst="rect">
            <a:avLst/>
          </a:prstGeom>
        </p:spPr>
      </p:pic>
      <p:cxnSp>
        <p:nvCxnSpPr>
          <p:cNvPr id="4" name="Straight Connector 3">
            <a:extLst>
              <a:ext uri="{FF2B5EF4-FFF2-40B4-BE49-F238E27FC236}">
                <a16:creationId xmlns:a16="http://schemas.microsoft.com/office/drawing/2014/main" id="{DABAAFEF-0F21-345D-431B-0859903A77AC}"/>
              </a:ext>
            </a:extLst>
          </p:cNvPr>
          <p:cNvCxnSpPr>
            <a:cxnSpLocks/>
          </p:cNvCxnSpPr>
          <p:nvPr/>
        </p:nvCxnSpPr>
        <p:spPr>
          <a:xfrm>
            <a:off x="4082903" y="1182485"/>
            <a:ext cx="7717497"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2614780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A82309-B307-07DB-AB5E-FD45F66AC334}"/>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B8ECFB63-9053-EF7B-B3C5-0C730B62A2F5}"/>
              </a:ext>
            </a:extLst>
          </p:cNvPr>
          <p:cNvSpPr>
            <a:spLocks noGrp="1"/>
          </p:cNvSpPr>
          <p:nvPr>
            <p:ph type="body" sz="quarter" idx="18"/>
          </p:nvPr>
        </p:nvSpPr>
        <p:spPr>
          <a:xfrm>
            <a:off x="675020" y="3354030"/>
            <a:ext cx="3054298" cy="1049221"/>
          </a:xfrm>
        </p:spPr>
        <p:txBody>
          <a:bodyPr/>
          <a:lstStyle/>
          <a:p>
            <a:pPr>
              <a:lnSpc>
                <a:spcPct val="100000"/>
              </a:lnSpc>
            </a:pPr>
            <a:r>
              <a:rPr lang="en-US" dirty="0"/>
              <a:t>Mensch gegen KI – Mediation</a:t>
            </a:r>
          </a:p>
        </p:txBody>
      </p:sp>
      <p:sp>
        <p:nvSpPr>
          <p:cNvPr id="7" name="Text Placeholder 6">
            <a:extLst>
              <a:ext uri="{FF2B5EF4-FFF2-40B4-BE49-F238E27FC236}">
                <a16:creationId xmlns:a16="http://schemas.microsoft.com/office/drawing/2014/main" id="{CC1C2F72-B59C-9F20-4F81-64B43E7754D2}"/>
              </a:ext>
            </a:extLst>
          </p:cNvPr>
          <p:cNvSpPr>
            <a:spLocks noGrp="1"/>
          </p:cNvSpPr>
          <p:nvPr>
            <p:ph type="body" sz="quarter" idx="19"/>
          </p:nvPr>
        </p:nvSpPr>
        <p:spPr>
          <a:xfrm>
            <a:off x="691820" y="2457107"/>
            <a:ext cx="3122943" cy="385564"/>
          </a:xfrm>
        </p:spPr>
        <p:txBody>
          <a:bodyPr/>
          <a:lstStyle/>
          <a:p>
            <a:r>
              <a:rPr lang="en-US" sz="2400" dirty="0"/>
              <a:t>Schwerpunktbereich 2 </a:t>
            </a:r>
          </a:p>
        </p:txBody>
      </p:sp>
      <p:sp>
        <p:nvSpPr>
          <p:cNvPr id="8" name="Text Placeholder 7">
            <a:extLst>
              <a:ext uri="{FF2B5EF4-FFF2-40B4-BE49-F238E27FC236}">
                <a16:creationId xmlns:a16="http://schemas.microsoft.com/office/drawing/2014/main" id="{4D8C1645-8C8E-4A18-19DA-681BE0D9E426}"/>
              </a:ext>
            </a:extLst>
          </p:cNvPr>
          <p:cNvSpPr>
            <a:spLocks noGrp="1"/>
          </p:cNvSpPr>
          <p:nvPr>
            <p:ph type="body" sz="quarter" idx="20"/>
          </p:nvPr>
        </p:nvSpPr>
        <p:spPr>
          <a:xfrm>
            <a:off x="4307596" y="161909"/>
            <a:ext cx="7492803" cy="3849918"/>
          </a:xfrm>
        </p:spPr>
        <p:txBody>
          <a:bodyPr/>
          <a:lstStyle/>
          <a:p>
            <a:pPr marL="0" indent="0">
              <a:lnSpc>
                <a:spcPct val="100000"/>
              </a:lnSpc>
              <a:spcBef>
                <a:spcPts val="0"/>
              </a:spcBef>
            </a:pPr>
            <a:r>
              <a:rPr lang="en-US" b="1" kern="1200" dirty="0">
                <a:latin typeface="+mn-lt"/>
                <a:ea typeface="+mn-ea"/>
                <a:cs typeface="+mn-cs"/>
              </a:rPr>
              <a:t>Vergleich zwischen von Menschen und KI geleiteter Moderation im digitalen Konfliktmanagement</a:t>
            </a:r>
          </a:p>
          <a:p>
            <a:pPr marL="0" indent="0">
              <a:lnSpc>
                <a:spcPct val="100000"/>
              </a:lnSpc>
              <a:spcBef>
                <a:spcPts val="0"/>
              </a:spcBef>
            </a:pPr>
            <a:endParaRPr lang="en-US" sz="1800" b="1" kern="1200" dirty="0">
              <a:latin typeface="+mn-lt"/>
              <a:ea typeface="+mn-ea"/>
              <a:cs typeface="+mn-cs"/>
            </a:endParaRPr>
          </a:p>
          <a:p>
            <a:pPr marL="0" marR="0" lvl="0" indent="0" algn="l" defTabSz="777514" rtl="0" eaLnBrk="1" fontAlgn="auto" latinLnBrk="0" hangingPunct="1">
              <a:lnSpc>
                <a:spcPct val="100000"/>
              </a:lnSpc>
              <a:spcBef>
                <a:spcPts val="0"/>
              </a:spcBef>
              <a:spcAft>
                <a:spcPts val="600"/>
              </a:spcAft>
              <a:buClrTx/>
              <a:buSzTx/>
              <a:tabLst/>
              <a:defRPr/>
            </a:pPr>
            <a:r>
              <a:rPr lang="en-US" sz="2000" dirty="0">
                <a:solidFill>
                  <a:srgbClr val="0C4659"/>
                </a:solidFill>
              </a:rPr>
              <a:t>Sowohl Menschen als auch KI steuern Online-Dialoge. Beide haben Stärken und Grenzen.</a:t>
            </a:r>
          </a:p>
          <a:p>
            <a:pPr marL="342900" marR="0" lvl="0" indent="-342900" algn="l" defTabSz="777514" rtl="0" eaLnBrk="1" fontAlgn="auto" latinLnBrk="0" hangingPunct="1">
              <a:lnSpc>
                <a:spcPct val="100000"/>
              </a:lnSpc>
              <a:spcBef>
                <a:spcPts val="0"/>
              </a:spcBef>
              <a:spcAft>
                <a:spcPts val="600"/>
              </a:spcAft>
              <a:buClrTx/>
              <a:buSzTx/>
              <a:buFont typeface="Calibri" panose="020F0502020204030204" pitchFamily="34" charset="0"/>
              <a:buChar char="→"/>
              <a:tabLst/>
              <a:defRPr/>
            </a:pPr>
            <a:r>
              <a:rPr lang="en-US" sz="2000" b="1" dirty="0">
                <a:solidFill>
                  <a:srgbClr val="0C4659"/>
                </a:solidFill>
              </a:rPr>
              <a:t>Menschen </a:t>
            </a:r>
            <a:r>
              <a:rPr lang="en-US" sz="2000" dirty="0">
                <a:solidFill>
                  <a:srgbClr val="0C4659"/>
                </a:solidFill>
              </a:rPr>
              <a:t>bringen Kontext, Empathie und ethisches Urteilsvermögen ein. Sie sind in komplexen oder sensiblen Fällen sehr wichtig.</a:t>
            </a:r>
          </a:p>
          <a:p>
            <a:pPr marL="342900" marR="0" lvl="0" indent="-342900" algn="l" defTabSz="777514" rtl="0" eaLnBrk="1" fontAlgn="auto" latinLnBrk="0" hangingPunct="1">
              <a:lnSpc>
                <a:spcPct val="100000"/>
              </a:lnSpc>
              <a:spcBef>
                <a:spcPts val="0"/>
              </a:spcBef>
              <a:spcAft>
                <a:spcPts val="600"/>
              </a:spcAft>
              <a:buClrTx/>
              <a:buSzTx/>
              <a:buFont typeface="Calibri" panose="020F0502020204030204" pitchFamily="34" charset="0"/>
              <a:buChar char="→"/>
              <a:tabLst/>
              <a:defRPr/>
            </a:pPr>
            <a:r>
              <a:rPr lang="en-US" sz="2000" b="1" dirty="0">
                <a:solidFill>
                  <a:srgbClr val="0C4659"/>
                </a:solidFill>
              </a:rPr>
              <a:t>KI-Moderation </a:t>
            </a:r>
            <a:r>
              <a:rPr lang="en-US" sz="2000" dirty="0">
                <a:solidFill>
                  <a:srgbClr val="0C4659"/>
                </a:solidFill>
              </a:rPr>
              <a:t>arbeitet schnell und kann große Mengen verarbeiten. Sie erkennt schädliche Inhalte in Millionen von Beiträgen.</a:t>
            </a:r>
          </a:p>
          <a:p>
            <a:pPr marL="342900" marR="0" lvl="0" indent="-342900" algn="l" defTabSz="777514" rtl="0" eaLnBrk="1" fontAlgn="auto" latinLnBrk="0" hangingPunct="1">
              <a:lnSpc>
                <a:spcPct val="100000"/>
              </a:lnSpc>
              <a:spcBef>
                <a:spcPts val="0"/>
              </a:spcBef>
              <a:spcAft>
                <a:spcPts val="600"/>
              </a:spcAft>
              <a:buClrTx/>
              <a:buSzTx/>
              <a:buFont typeface="Calibri" panose="020F0502020204030204" pitchFamily="34" charset="0"/>
              <a:buChar char="→"/>
              <a:tabLst/>
              <a:defRPr/>
            </a:pPr>
            <a:r>
              <a:rPr lang="en-US" sz="2000" dirty="0">
                <a:solidFill>
                  <a:srgbClr val="0C4659"/>
                </a:solidFill>
              </a:rPr>
              <a:t>Zu</a:t>
            </a:r>
            <a:r>
              <a:rPr lang="en-US" sz="2000" b="1" dirty="0">
                <a:solidFill>
                  <a:srgbClr val="0C4659"/>
                </a:solidFill>
              </a:rPr>
              <a:t> den Einschränkungen der KI </a:t>
            </a:r>
            <a:r>
              <a:rPr lang="en-US" sz="2000" dirty="0">
                <a:solidFill>
                  <a:srgbClr val="0C4659"/>
                </a:solidFill>
              </a:rPr>
              <a:t>zählen Verzerrungen in den Trainingsdaten, mangelnde Differenziertheit und eine übermäßige Abhängigkeit von der Erkennung von Schlüsselwörtern.</a:t>
            </a:r>
          </a:p>
          <a:p>
            <a:pPr marL="342900" marR="0" lvl="0" indent="-342900" algn="l" defTabSz="777514" rtl="0" eaLnBrk="1" fontAlgn="auto" latinLnBrk="0" hangingPunct="1">
              <a:lnSpc>
                <a:spcPct val="100000"/>
              </a:lnSpc>
              <a:spcBef>
                <a:spcPts val="0"/>
              </a:spcBef>
              <a:spcAft>
                <a:spcPts val="600"/>
              </a:spcAft>
              <a:buClrTx/>
              <a:buSzTx/>
              <a:buFont typeface="Calibri" panose="020F0502020204030204" pitchFamily="34" charset="0"/>
              <a:buChar char="→"/>
              <a:tabLst/>
              <a:defRPr/>
            </a:pPr>
            <a:r>
              <a:rPr lang="en-US" sz="2000" b="1" dirty="0">
                <a:solidFill>
                  <a:srgbClr val="0C4659"/>
                </a:solidFill>
              </a:rPr>
              <a:t>Ein gemischter Ansatz </a:t>
            </a:r>
            <a:r>
              <a:rPr lang="en-US" sz="2000" dirty="0">
                <a:solidFill>
                  <a:srgbClr val="0C4659"/>
                </a:solidFill>
              </a:rPr>
              <a:t>ist oft am besten: KI sorgt für Effizienz, Menschen sichern Fairness und Kontext.</a:t>
            </a:r>
          </a:p>
          <a:p>
            <a:pPr marL="342900" marR="0" lvl="0" indent="-342900" algn="l" defTabSz="777514" rtl="0" eaLnBrk="1" fontAlgn="auto" latinLnBrk="0" hangingPunct="1">
              <a:lnSpc>
                <a:spcPct val="100000"/>
              </a:lnSpc>
              <a:spcBef>
                <a:spcPts val="0"/>
              </a:spcBef>
              <a:spcAft>
                <a:spcPts val="600"/>
              </a:spcAft>
              <a:buClrTx/>
              <a:buSzTx/>
              <a:buFont typeface="Calibri" panose="020F0502020204030204" pitchFamily="34" charset="0"/>
              <a:buChar char="→"/>
              <a:tabLst/>
              <a:defRPr/>
            </a:pPr>
            <a:r>
              <a:rPr lang="en-US" sz="2000" i="1" dirty="0">
                <a:solidFill>
                  <a:srgbClr val="0C4659"/>
                </a:solidFill>
              </a:rPr>
              <a:t>Beispiel: </a:t>
            </a:r>
            <a:r>
              <a:rPr lang="en-US" sz="2000" b="1" i="1" dirty="0">
                <a:solidFill>
                  <a:srgbClr val="0C4659"/>
                </a:solidFill>
                <a:hlinkClick r:id="rId2"/>
              </a:rPr>
              <a:t>YouTube nutzt KI</a:t>
            </a:r>
            <a:r>
              <a:rPr lang="en-US" sz="2000" i="1" dirty="0">
                <a:solidFill>
                  <a:srgbClr val="0C4659"/>
                </a:solidFill>
              </a:rPr>
              <a:t>,</a:t>
            </a:r>
            <a:r>
              <a:rPr lang="en-US" sz="2000" b="1" i="1" dirty="0">
                <a:solidFill>
                  <a:srgbClr val="0C4659"/>
                </a:solidFill>
                <a:hlinkClick r:id="rId2"/>
              </a:rPr>
              <a:t> um Inhalte zu kennzeichnen</a:t>
            </a:r>
            <a:r>
              <a:rPr lang="en-US" sz="2000" i="1" dirty="0">
                <a:solidFill>
                  <a:srgbClr val="0C4659"/>
                </a:solidFill>
              </a:rPr>
              <a:t>. Danach prüfen menschliche Prüfer:innen Einsprüche.</a:t>
            </a:r>
          </a:p>
        </p:txBody>
      </p:sp>
      <p:sp>
        <p:nvSpPr>
          <p:cNvPr id="3" name="Picture Placeholder 2">
            <a:extLst>
              <a:ext uri="{FF2B5EF4-FFF2-40B4-BE49-F238E27FC236}">
                <a16:creationId xmlns:a16="http://schemas.microsoft.com/office/drawing/2014/main" id="{C912F8A9-1211-EA1D-08AC-98FC48B0AAEA}"/>
              </a:ext>
            </a:extLst>
          </p:cNvPr>
          <p:cNvSpPr>
            <a:spLocks noGrp="1"/>
          </p:cNvSpPr>
          <p:nvPr>
            <p:ph type="pic" sz="quarter" idx="10"/>
          </p:nvPr>
        </p:nvSpPr>
        <p:spPr/>
        <p:txBody>
          <a:bodyPr/>
          <a:lstStyle/>
          <a:p>
            <a:endParaRPr lang="en-IE"/>
          </a:p>
        </p:txBody>
      </p:sp>
      <p:pic>
        <p:nvPicPr>
          <p:cNvPr id="5122" name="Picture 2">
            <a:extLst>
              <a:ext uri="{FF2B5EF4-FFF2-40B4-BE49-F238E27FC236}">
                <a16:creationId xmlns:a16="http://schemas.microsoft.com/office/drawing/2014/main" id="{4BBF077E-ECFD-B4FD-9516-A69E4878E2BD}"/>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p:blipFill>
        <p:spPr bwMode="auto">
          <a:xfrm>
            <a:off x="391600" y="0"/>
            <a:ext cx="3423163" cy="2231811"/>
          </a:xfrm>
          <a:prstGeom prst="rect">
            <a:avLst/>
          </a:prstGeom>
          <a:noFill/>
          <a:extLst>
            <a:ext uri="{909E8E84-426E-40DD-AFC4-6F175D3DCCD1}">
              <a14:hiddenFill xmlns:a14="http://schemas.microsoft.com/office/drawing/2010/main">
                <a:solidFill>
                  <a:srgbClr val="FFFFFF"/>
                </a:solidFill>
              </a14:hiddenFill>
            </a:ext>
          </a:extLst>
        </p:spPr>
      </p:pic>
      <p:cxnSp>
        <p:nvCxnSpPr>
          <p:cNvPr id="2" name="Straight Connector 1">
            <a:extLst>
              <a:ext uri="{FF2B5EF4-FFF2-40B4-BE49-F238E27FC236}">
                <a16:creationId xmlns:a16="http://schemas.microsoft.com/office/drawing/2014/main" id="{2B904B18-398C-8916-2FA1-8FD4161DB9E0}"/>
              </a:ext>
            </a:extLst>
          </p:cNvPr>
          <p:cNvCxnSpPr>
            <a:cxnSpLocks/>
          </p:cNvCxnSpPr>
          <p:nvPr/>
        </p:nvCxnSpPr>
        <p:spPr>
          <a:xfrm>
            <a:off x="4423144" y="1182485"/>
            <a:ext cx="7377256"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9193843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C4DA9F-86D2-CC65-7E9E-34F9DB3DAC15}"/>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6AC2CFC7-4862-01A6-82E8-D657804A7369}"/>
              </a:ext>
            </a:extLst>
          </p:cNvPr>
          <p:cNvSpPr>
            <a:spLocks noGrp="1"/>
          </p:cNvSpPr>
          <p:nvPr>
            <p:ph type="body" sz="quarter" idx="18"/>
          </p:nvPr>
        </p:nvSpPr>
        <p:spPr>
          <a:xfrm>
            <a:off x="675020" y="3354030"/>
            <a:ext cx="3054298" cy="1049221"/>
          </a:xfrm>
        </p:spPr>
        <p:txBody>
          <a:bodyPr/>
          <a:lstStyle/>
          <a:p>
            <a:pPr>
              <a:lnSpc>
                <a:spcPct val="100000"/>
              </a:lnSpc>
            </a:pPr>
            <a:r>
              <a:rPr lang="en-US" dirty="0"/>
              <a:t>Das Gleichgewicht zwischen Meinungsfreiheit und Verantwortung</a:t>
            </a:r>
          </a:p>
        </p:txBody>
      </p:sp>
      <p:sp>
        <p:nvSpPr>
          <p:cNvPr id="7" name="Text Placeholder 6">
            <a:extLst>
              <a:ext uri="{FF2B5EF4-FFF2-40B4-BE49-F238E27FC236}">
                <a16:creationId xmlns:a16="http://schemas.microsoft.com/office/drawing/2014/main" id="{169DF7AB-A3B9-8AFC-6CD0-4E4F1B59F9B1}"/>
              </a:ext>
            </a:extLst>
          </p:cNvPr>
          <p:cNvSpPr>
            <a:spLocks noGrp="1"/>
          </p:cNvSpPr>
          <p:nvPr>
            <p:ph type="body" sz="quarter" idx="19"/>
          </p:nvPr>
        </p:nvSpPr>
        <p:spPr>
          <a:xfrm>
            <a:off x="691820" y="2457107"/>
            <a:ext cx="3122943" cy="385564"/>
          </a:xfrm>
        </p:spPr>
        <p:txBody>
          <a:bodyPr/>
          <a:lstStyle/>
          <a:p>
            <a:r>
              <a:rPr lang="en-US" sz="2000" dirty="0"/>
              <a:t>Schwerpunktbereich</a:t>
            </a:r>
            <a:r>
              <a:rPr lang="en-US" sz="4000" dirty="0"/>
              <a:t> 3 </a:t>
            </a:r>
          </a:p>
        </p:txBody>
      </p:sp>
      <p:sp>
        <p:nvSpPr>
          <p:cNvPr id="8" name="Text Placeholder 7">
            <a:extLst>
              <a:ext uri="{FF2B5EF4-FFF2-40B4-BE49-F238E27FC236}">
                <a16:creationId xmlns:a16="http://schemas.microsoft.com/office/drawing/2014/main" id="{6D7C52FF-E08B-D1A2-E663-64C0550CECA9}"/>
              </a:ext>
            </a:extLst>
          </p:cNvPr>
          <p:cNvSpPr>
            <a:spLocks noGrp="1"/>
          </p:cNvSpPr>
          <p:nvPr>
            <p:ph type="body" sz="quarter" idx="20"/>
          </p:nvPr>
        </p:nvSpPr>
        <p:spPr>
          <a:xfrm>
            <a:off x="4082903" y="142874"/>
            <a:ext cx="7780650" cy="3783891"/>
          </a:xfrm>
        </p:spPr>
        <p:txBody>
          <a:bodyPr/>
          <a:lstStyle/>
          <a:p>
            <a:pPr marL="0" marR="0" lvl="0" indent="0" algn="l" defTabSz="777514" rtl="0" eaLnBrk="1" fontAlgn="auto" latinLnBrk="0" hangingPunct="1">
              <a:lnSpc>
                <a:spcPct val="100000"/>
              </a:lnSpc>
              <a:spcBef>
                <a:spcPts val="0"/>
              </a:spcBef>
              <a:spcAft>
                <a:spcPts val="600"/>
              </a:spcAft>
              <a:buClrTx/>
              <a:buSzTx/>
              <a:tabLst/>
              <a:defRPr/>
            </a:pPr>
            <a:r>
              <a:rPr lang="en-US" b="1" kern="1200" dirty="0">
                <a:solidFill>
                  <a:srgbClr val="0C4659"/>
                </a:solidFill>
                <a:latin typeface="+mn-lt"/>
                <a:ea typeface="+mn-ea"/>
                <a:cs typeface="+mn-cs"/>
              </a:rPr>
              <a:t>Ethische Grenzen ausloten: Meinungsfreiheit vs. verantwortungsvoller Online-Diskurs</a:t>
            </a:r>
            <a:endParaRPr lang="en-IE" b="1" kern="1200" dirty="0">
              <a:solidFill>
                <a:srgbClr val="0C4659"/>
              </a:solidFill>
              <a:latin typeface="+mn-lt"/>
              <a:ea typeface="+mn-ea"/>
              <a:cs typeface="+mn-cs"/>
            </a:endParaRPr>
          </a:p>
          <a:p>
            <a:pPr marL="0" marR="0" lvl="0" indent="0" algn="l" defTabSz="777514" rtl="0" eaLnBrk="1" fontAlgn="auto" latinLnBrk="0" hangingPunct="1">
              <a:lnSpc>
                <a:spcPct val="100000"/>
              </a:lnSpc>
              <a:spcBef>
                <a:spcPts val="0"/>
              </a:spcBef>
              <a:spcAft>
                <a:spcPts val="600"/>
              </a:spcAft>
              <a:buClrTx/>
              <a:buSzTx/>
              <a:tabLst/>
              <a:defRPr/>
            </a:pPr>
            <a:endParaRPr lang="en-IE" sz="900" b="1" kern="1200" dirty="0">
              <a:solidFill>
                <a:srgbClr val="0C4659"/>
              </a:solidFill>
              <a:latin typeface="+mn-lt"/>
              <a:ea typeface="+mn-ea"/>
              <a:cs typeface="+mn-cs"/>
            </a:endParaRPr>
          </a:p>
          <a:p>
            <a:pPr marL="0" marR="0" lvl="0" indent="0" algn="l" defTabSz="777514" rtl="0" eaLnBrk="1" fontAlgn="auto" latinLnBrk="0" hangingPunct="1">
              <a:lnSpc>
                <a:spcPct val="100000"/>
              </a:lnSpc>
              <a:spcBef>
                <a:spcPts val="0"/>
              </a:spcBef>
              <a:spcAft>
                <a:spcPts val="600"/>
              </a:spcAft>
              <a:buClrTx/>
              <a:buSzTx/>
              <a:tabLst/>
              <a:defRPr/>
            </a:pPr>
            <a:r>
              <a:rPr lang="en-US" sz="2000" dirty="0">
                <a:solidFill>
                  <a:srgbClr val="0C4659"/>
                </a:solidFill>
              </a:rPr>
              <a:t>Die Balance zwischen Meinungsfreiheit und respektvoller, inklusiver Kommunikation ist eine zentrale Herausforderung in der digitalen Mediation.</a:t>
            </a:r>
          </a:p>
          <a:p>
            <a:pPr marL="342900" marR="0" lvl="0" indent="-342900" algn="l" defTabSz="777514" rtl="0" eaLnBrk="1" fontAlgn="auto" latinLnBrk="0" hangingPunct="1">
              <a:lnSpc>
                <a:spcPct val="100000"/>
              </a:lnSpc>
              <a:spcBef>
                <a:spcPts val="0"/>
              </a:spcBef>
              <a:spcAft>
                <a:spcPts val="600"/>
              </a:spcAft>
              <a:buClrTx/>
              <a:buSzTx/>
              <a:buFont typeface="Calibri" panose="020F0502020204030204" pitchFamily="34" charset="0"/>
              <a:buChar char="→"/>
              <a:tabLst/>
              <a:defRPr/>
            </a:pPr>
            <a:r>
              <a:rPr lang="en-US" sz="2000" b="1" dirty="0">
                <a:solidFill>
                  <a:srgbClr val="0C4659"/>
                </a:solidFill>
              </a:rPr>
              <a:t>Die Meinungsfreiheit </a:t>
            </a:r>
            <a:r>
              <a:rPr lang="en-US" sz="2000" dirty="0">
                <a:solidFill>
                  <a:srgbClr val="0C4659"/>
                </a:solidFill>
              </a:rPr>
              <a:t>ist ein demokratisches Recht. Sie kann jedoch die Sicherheit und Würde der Community gefährden.</a:t>
            </a:r>
          </a:p>
          <a:p>
            <a:pPr marL="342900" marR="0" lvl="0" indent="-342900" algn="l" defTabSz="777514" rtl="0" eaLnBrk="1" fontAlgn="auto" latinLnBrk="0" hangingPunct="1">
              <a:lnSpc>
                <a:spcPct val="100000"/>
              </a:lnSpc>
              <a:spcBef>
                <a:spcPts val="0"/>
              </a:spcBef>
              <a:spcAft>
                <a:spcPts val="600"/>
              </a:spcAft>
              <a:buClrTx/>
              <a:buSzTx/>
              <a:buFont typeface="Calibri" panose="020F0502020204030204" pitchFamily="34" charset="0"/>
              <a:buChar char="→"/>
              <a:tabLst/>
              <a:defRPr/>
            </a:pPr>
            <a:r>
              <a:rPr lang="en-US" sz="2000" b="1" dirty="0">
                <a:solidFill>
                  <a:srgbClr val="0C4659"/>
                </a:solidFill>
              </a:rPr>
              <a:t>Moderationsdilemmata </a:t>
            </a:r>
            <a:r>
              <a:rPr lang="en-US" sz="2000" dirty="0">
                <a:solidFill>
                  <a:srgbClr val="0C4659"/>
                </a:solidFill>
              </a:rPr>
              <a:t>entstehen, wenn Inhalte zwar beleidigend, aber legal sind – wer entscheidet, was bleibt?</a:t>
            </a:r>
          </a:p>
          <a:p>
            <a:pPr marL="342900" marR="0" lvl="0" indent="-342900" algn="l" defTabSz="777514" rtl="0" eaLnBrk="1" fontAlgn="auto" latinLnBrk="0" hangingPunct="1">
              <a:lnSpc>
                <a:spcPct val="100000"/>
              </a:lnSpc>
              <a:spcBef>
                <a:spcPts val="0"/>
              </a:spcBef>
              <a:spcAft>
                <a:spcPts val="600"/>
              </a:spcAft>
              <a:buClrTx/>
              <a:buSzTx/>
              <a:buFont typeface="Calibri" panose="020F0502020204030204" pitchFamily="34" charset="0"/>
              <a:buChar char="→"/>
              <a:tabLst/>
              <a:defRPr/>
            </a:pPr>
            <a:r>
              <a:rPr lang="en-US" sz="2000" b="1" dirty="0">
                <a:solidFill>
                  <a:srgbClr val="0C4659"/>
                </a:solidFill>
              </a:rPr>
              <a:t>Inklusive Plattformen </a:t>
            </a:r>
            <a:r>
              <a:rPr lang="en-US" sz="2000" dirty="0">
                <a:solidFill>
                  <a:srgbClr val="0C4659"/>
                </a:solidFill>
              </a:rPr>
              <a:t>fördern offenen Dialog und schützen Nutzer:innen zugleich vor Schaden.</a:t>
            </a:r>
          </a:p>
          <a:p>
            <a:pPr marL="342900" marR="0" lvl="0" indent="-342900" algn="l" defTabSz="777514" rtl="0" eaLnBrk="1" fontAlgn="auto" latinLnBrk="0" hangingPunct="1">
              <a:lnSpc>
                <a:spcPct val="100000"/>
              </a:lnSpc>
              <a:spcBef>
                <a:spcPts val="0"/>
              </a:spcBef>
              <a:spcAft>
                <a:spcPts val="600"/>
              </a:spcAft>
              <a:buClrTx/>
              <a:buSzTx/>
              <a:buFont typeface="Calibri" panose="020F0502020204030204" pitchFamily="34" charset="0"/>
              <a:buChar char="→"/>
              <a:tabLst/>
              <a:defRPr/>
            </a:pPr>
            <a:r>
              <a:rPr lang="en-US" sz="2000" b="1" dirty="0">
                <a:solidFill>
                  <a:srgbClr val="0C4659"/>
                </a:solidFill>
              </a:rPr>
              <a:t>Politische Regeln </a:t>
            </a:r>
            <a:r>
              <a:rPr lang="en-US" sz="2000" dirty="0">
                <a:solidFill>
                  <a:srgbClr val="0C4659"/>
                </a:solidFill>
              </a:rPr>
              <a:t>wie das EU-Gesetz über digitale Dienste geben Plattformen klare Leitlinien für ethische Moderation.</a:t>
            </a:r>
          </a:p>
          <a:p>
            <a:pPr marL="342900" marR="0" lvl="0" indent="-342900" algn="l" defTabSz="777514" rtl="0" eaLnBrk="1" fontAlgn="auto" latinLnBrk="0" hangingPunct="1">
              <a:lnSpc>
                <a:spcPct val="100000"/>
              </a:lnSpc>
              <a:spcBef>
                <a:spcPts val="0"/>
              </a:spcBef>
              <a:spcAft>
                <a:spcPts val="600"/>
              </a:spcAft>
              <a:buClrTx/>
              <a:buSzTx/>
              <a:buFont typeface="Calibri" panose="020F0502020204030204" pitchFamily="34" charset="0"/>
              <a:buChar char="→"/>
              <a:tabLst/>
              <a:defRPr/>
            </a:pPr>
            <a:r>
              <a:rPr lang="en-US" sz="2000" i="1" dirty="0">
                <a:solidFill>
                  <a:srgbClr val="0C4659"/>
                </a:solidFill>
              </a:rPr>
              <a:t>Beispiel: Debatten über </a:t>
            </a:r>
            <a:r>
              <a:rPr lang="en-US" sz="2000" b="1" i="1" dirty="0">
                <a:solidFill>
                  <a:srgbClr val="0C4659"/>
                </a:solidFill>
                <a:hlinkClick r:id="rId2"/>
              </a:rPr>
              <a:t>die Entfernung von Inhalten auf Plattformen </a:t>
            </a:r>
            <a:r>
              <a:rPr lang="en-US" sz="2000" i="1" dirty="0">
                <a:solidFill>
                  <a:srgbClr val="0C4659"/>
                </a:solidFill>
              </a:rPr>
              <a:t>wie X (ehemals Twitter) nach Meldungen über Online-Missbrauch.</a:t>
            </a:r>
            <a:endParaRPr lang="en-US" sz="900" b="1" i="1" dirty="0">
              <a:latin typeface="Aharoni" panose="02010803020104030203" pitchFamily="2" charset="-79"/>
              <a:cs typeface="Aharoni" panose="02010803020104030203" pitchFamily="2" charset="-79"/>
            </a:endParaRPr>
          </a:p>
        </p:txBody>
      </p:sp>
      <p:pic>
        <p:nvPicPr>
          <p:cNvPr id="3" name="Picture 2">
            <a:extLst>
              <a:ext uri="{FF2B5EF4-FFF2-40B4-BE49-F238E27FC236}">
                <a16:creationId xmlns:a16="http://schemas.microsoft.com/office/drawing/2014/main" id="{7EB0754E-201A-1163-F4F5-B92C98247924}"/>
              </a:ext>
            </a:extLst>
          </p:cNvPr>
          <p:cNvPicPr>
            <a:picLocks noChangeAspect="1"/>
          </p:cNvPicPr>
          <p:nvPr/>
        </p:nvPicPr>
        <p:blipFill>
          <a:blip r:embed="rId3" cstate="screen">
            <a:extLst>
              <a:ext uri="{28A0092B-C50C-407E-A947-70E740481C1C}">
                <a14:useLocalDpi xmlns:a14="http://schemas.microsoft.com/office/drawing/2010/main"/>
              </a:ext>
            </a:extLst>
          </a:blip>
          <a:srcRect r="-734"/>
          <a:stretch/>
        </p:blipFill>
        <p:spPr>
          <a:xfrm>
            <a:off x="368264" y="-24501"/>
            <a:ext cx="3471806" cy="2062852"/>
          </a:xfrm>
          <a:prstGeom prst="rect">
            <a:avLst/>
          </a:prstGeom>
        </p:spPr>
      </p:pic>
      <p:cxnSp>
        <p:nvCxnSpPr>
          <p:cNvPr id="10" name="Straight Connector 9">
            <a:extLst>
              <a:ext uri="{FF2B5EF4-FFF2-40B4-BE49-F238E27FC236}">
                <a16:creationId xmlns:a16="http://schemas.microsoft.com/office/drawing/2014/main" id="{CE03E5B5-F05B-A7B2-DAB6-D43A2289F4E0}"/>
              </a:ext>
            </a:extLst>
          </p:cNvPr>
          <p:cNvCxnSpPr>
            <a:cxnSpLocks/>
          </p:cNvCxnSpPr>
          <p:nvPr/>
        </p:nvCxnSpPr>
        <p:spPr>
          <a:xfrm>
            <a:off x="4082903" y="1182485"/>
            <a:ext cx="7717497"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4066320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599D5C-ECC8-8AFD-928D-E3C8BB72BE37}"/>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F5408859-96CF-7133-92C3-B32160D477A3}"/>
              </a:ext>
            </a:extLst>
          </p:cNvPr>
          <p:cNvSpPr>
            <a:spLocks noGrp="1"/>
          </p:cNvSpPr>
          <p:nvPr>
            <p:ph type="body" sz="quarter" idx="18"/>
          </p:nvPr>
        </p:nvSpPr>
        <p:spPr>
          <a:xfrm>
            <a:off x="675020" y="3354030"/>
            <a:ext cx="3054298" cy="1049221"/>
          </a:xfrm>
        </p:spPr>
        <p:txBody>
          <a:bodyPr/>
          <a:lstStyle/>
          <a:p>
            <a:pPr>
              <a:lnSpc>
                <a:spcPct val="100000"/>
              </a:lnSpc>
            </a:pPr>
            <a:r>
              <a:rPr lang="en-US" dirty="0"/>
              <a:t>Förderung von Friedensbildung und sozialem Zusammenhalt</a:t>
            </a:r>
          </a:p>
        </p:txBody>
      </p:sp>
      <p:sp>
        <p:nvSpPr>
          <p:cNvPr id="7" name="Text Placeholder 6">
            <a:extLst>
              <a:ext uri="{FF2B5EF4-FFF2-40B4-BE49-F238E27FC236}">
                <a16:creationId xmlns:a16="http://schemas.microsoft.com/office/drawing/2014/main" id="{57FF77E0-7FB2-401E-FE7B-A4A7709F7B5C}"/>
              </a:ext>
            </a:extLst>
          </p:cNvPr>
          <p:cNvSpPr>
            <a:spLocks noGrp="1"/>
          </p:cNvSpPr>
          <p:nvPr>
            <p:ph type="body" sz="quarter" idx="19"/>
          </p:nvPr>
        </p:nvSpPr>
        <p:spPr>
          <a:xfrm>
            <a:off x="691820" y="2457107"/>
            <a:ext cx="3122943" cy="385564"/>
          </a:xfrm>
        </p:spPr>
        <p:txBody>
          <a:bodyPr/>
          <a:lstStyle/>
          <a:p>
            <a:r>
              <a:rPr lang="en-US" sz="2400" dirty="0"/>
              <a:t>Schwerpunktbereich 4 </a:t>
            </a:r>
          </a:p>
        </p:txBody>
      </p:sp>
      <p:sp>
        <p:nvSpPr>
          <p:cNvPr id="8" name="Text Placeholder 7">
            <a:extLst>
              <a:ext uri="{FF2B5EF4-FFF2-40B4-BE49-F238E27FC236}">
                <a16:creationId xmlns:a16="http://schemas.microsoft.com/office/drawing/2014/main" id="{66017D0D-B890-89E4-791A-7FD73D565F26}"/>
              </a:ext>
            </a:extLst>
          </p:cNvPr>
          <p:cNvSpPr>
            <a:spLocks noGrp="1"/>
          </p:cNvSpPr>
          <p:nvPr>
            <p:ph type="body" sz="quarter" idx="20"/>
          </p:nvPr>
        </p:nvSpPr>
        <p:spPr>
          <a:xfrm>
            <a:off x="4104168" y="161909"/>
            <a:ext cx="7696232" cy="3849918"/>
          </a:xfrm>
        </p:spPr>
        <p:txBody>
          <a:bodyPr/>
          <a:lstStyle/>
          <a:p>
            <a:pPr marL="0" marR="0" lvl="0" indent="0" algn="l" defTabSz="777514" rtl="0" eaLnBrk="1" fontAlgn="auto" latinLnBrk="0" hangingPunct="1">
              <a:lnSpc>
                <a:spcPct val="100000"/>
              </a:lnSpc>
              <a:spcBef>
                <a:spcPts val="0"/>
              </a:spcBef>
              <a:spcAft>
                <a:spcPts val="600"/>
              </a:spcAft>
              <a:buClrTx/>
              <a:buSzTx/>
              <a:tabLst/>
              <a:defRPr/>
            </a:pPr>
            <a:r>
              <a:rPr lang="en-US" b="1" kern="1200" dirty="0">
                <a:solidFill>
                  <a:srgbClr val="0C4659"/>
                </a:solidFill>
                <a:latin typeface="+mn-lt"/>
                <a:ea typeface="+mn-ea"/>
                <a:cs typeface="+mn-cs"/>
              </a:rPr>
              <a:t>Digitale Instrumente für die Friedensförderung: Stärkung des sozialen Zusammenhalts im Internet</a:t>
            </a:r>
            <a:endParaRPr lang="en-IE" b="1" kern="1200" dirty="0">
              <a:solidFill>
                <a:srgbClr val="0C4659"/>
              </a:solidFill>
              <a:latin typeface="+mn-lt"/>
              <a:ea typeface="+mn-ea"/>
              <a:cs typeface="+mn-cs"/>
            </a:endParaRPr>
          </a:p>
          <a:p>
            <a:pPr marL="0" marR="0" lvl="0" indent="0" algn="l" defTabSz="777514" rtl="0" eaLnBrk="1" fontAlgn="auto" latinLnBrk="0" hangingPunct="1">
              <a:lnSpc>
                <a:spcPct val="100000"/>
              </a:lnSpc>
              <a:spcBef>
                <a:spcPts val="0"/>
              </a:spcBef>
              <a:spcAft>
                <a:spcPts val="600"/>
              </a:spcAft>
              <a:buClrTx/>
              <a:buSzTx/>
              <a:tabLst/>
              <a:defRPr/>
            </a:pPr>
            <a:endParaRPr lang="en-IE" sz="2000" b="1" kern="1200" dirty="0">
              <a:solidFill>
                <a:srgbClr val="0C4659"/>
              </a:solidFill>
              <a:latin typeface="+mn-lt"/>
              <a:ea typeface="+mn-ea"/>
              <a:cs typeface="+mn-cs"/>
            </a:endParaRPr>
          </a:p>
          <a:p>
            <a:pPr marL="0" marR="0" lvl="0" indent="0" algn="l" defTabSz="777514" rtl="0" eaLnBrk="1" fontAlgn="auto" latinLnBrk="0" hangingPunct="1">
              <a:lnSpc>
                <a:spcPct val="100000"/>
              </a:lnSpc>
              <a:spcBef>
                <a:spcPts val="0"/>
              </a:spcBef>
              <a:spcAft>
                <a:spcPts val="600"/>
              </a:spcAft>
              <a:buClrTx/>
              <a:buSzTx/>
              <a:tabLst/>
              <a:defRPr/>
            </a:pPr>
            <a:r>
              <a:rPr lang="en-US" sz="2000" dirty="0">
                <a:solidFill>
                  <a:srgbClr val="0C4659"/>
                </a:solidFill>
              </a:rPr>
              <a:t>Digitale Räume bieten Chancen, Gräben zu überbrücken, den Dialog zu fördern und das gegenseitige Verständnis nach Konflikten zu stärken.</a:t>
            </a:r>
          </a:p>
          <a:p>
            <a:pPr marL="342900" marR="0" lvl="0" indent="-342900" algn="l" defTabSz="777514" rtl="0" eaLnBrk="1" fontAlgn="auto" latinLnBrk="0" hangingPunct="1">
              <a:lnSpc>
                <a:spcPct val="100000"/>
              </a:lnSpc>
              <a:spcBef>
                <a:spcPts val="0"/>
              </a:spcBef>
              <a:spcAft>
                <a:spcPts val="600"/>
              </a:spcAft>
              <a:buClrTx/>
              <a:buSzTx/>
              <a:buFont typeface="Calibri" panose="020F0502020204030204" pitchFamily="34" charset="0"/>
              <a:buChar char="→"/>
              <a:tabLst/>
              <a:defRPr/>
            </a:pPr>
            <a:r>
              <a:rPr lang="en-US" sz="2000" dirty="0">
                <a:solidFill>
                  <a:srgbClr val="0C4659"/>
                </a:solidFill>
              </a:rPr>
              <a:t>Friedensförderung im Internet nutzt Medienplattformen, um einen offenen und respektvollen Austausch zu fördern.</a:t>
            </a:r>
          </a:p>
          <a:p>
            <a:pPr marL="342900" marR="0" lvl="0" indent="-342900" algn="l" defTabSz="777514" rtl="0" eaLnBrk="1" fontAlgn="auto" latinLnBrk="0" hangingPunct="1">
              <a:lnSpc>
                <a:spcPct val="100000"/>
              </a:lnSpc>
              <a:spcBef>
                <a:spcPts val="0"/>
              </a:spcBef>
              <a:spcAft>
                <a:spcPts val="600"/>
              </a:spcAft>
              <a:buClrTx/>
              <a:buSzTx/>
              <a:buFont typeface="Calibri" panose="020F0502020204030204" pitchFamily="34" charset="0"/>
              <a:buChar char="→"/>
              <a:tabLst/>
              <a:defRPr/>
            </a:pPr>
            <a:r>
              <a:rPr lang="en-US" sz="2000" dirty="0">
                <a:solidFill>
                  <a:srgbClr val="0C4659"/>
                </a:solidFill>
              </a:rPr>
              <a:t>Instrumente wie moderierte Foren, interaktive Dialogplattformen und Aufklärungskampagnen tragen dazu bei, Spannungen abzubauen.</a:t>
            </a:r>
          </a:p>
          <a:p>
            <a:pPr marL="342900" marR="0" lvl="0" indent="-342900" algn="l" defTabSz="777514" rtl="0" eaLnBrk="1" fontAlgn="auto" latinLnBrk="0" hangingPunct="1">
              <a:lnSpc>
                <a:spcPct val="100000"/>
              </a:lnSpc>
              <a:spcBef>
                <a:spcPts val="0"/>
              </a:spcBef>
              <a:spcAft>
                <a:spcPts val="600"/>
              </a:spcAft>
              <a:buClrTx/>
              <a:buSzTx/>
              <a:buFont typeface="Calibri" panose="020F0502020204030204" pitchFamily="34" charset="0"/>
              <a:buChar char="→"/>
              <a:tabLst/>
              <a:defRPr/>
            </a:pPr>
            <a:r>
              <a:rPr lang="en-US" sz="2000" dirty="0">
                <a:solidFill>
                  <a:srgbClr val="0C4659"/>
                </a:solidFill>
              </a:rPr>
              <a:t>Zivilgesellschaft, Lehrende und Plattformbetreiber sollten eng zusammenarbeiten, um die Nachhaltigkeit dieser Bemühungen zu sichern.</a:t>
            </a:r>
          </a:p>
          <a:p>
            <a:pPr marL="342900" marR="0" lvl="0" indent="-342900" algn="l" defTabSz="777514" rtl="0" eaLnBrk="1" fontAlgn="auto" latinLnBrk="0" hangingPunct="1">
              <a:lnSpc>
                <a:spcPct val="100000"/>
              </a:lnSpc>
              <a:spcBef>
                <a:spcPts val="0"/>
              </a:spcBef>
              <a:spcAft>
                <a:spcPts val="600"/>
              </a:spcAft>
              <a:buClrTx/>
              <a:buSzTx/>
              <a:buFont typeface="Calibri" panose="020F0502020204030204" pitchFamily="34" charset="0"/>
              <a:buChar char="→"/>
              <a:tabLst/>
              <a:defRPr/>
            </a:pPr>
            <a:r>
              <a:rPr lang="en-US" sz="2000" dirty="0">
                <a:solidFill>
                  <a:srgbClr val="0C4659"/>
                </a:solidFill>
              </a:rPr>
              <a:t>Digitales Storytelling und Community-Medien schaffen gemeinsame Erzählungen und beseitigen Missverständnisse.</a:t>
            </a:r>
          </a:p>
          <a:p>
            <a:pPr marL="342900" marR="0" lvl="0" indent="-342900" algn="l" defTabSz="777514" rtl="0" eaLnBrk="1" fontAlgn="auto" latinLnBrk="0" hangingPunct="1">
              <a:lnSpc>
                <a:spcPct val="100000"/>
              </a:lnSpc>
              <a:spcBef>
                <a:spcPts val="0"/>
              </a:spcBef>
              <a:spcAft>
                <a:spcPts val="600"/>
              </a:spcAft>
              <a:buClrTx/>
              <a:buSzTx/>
              <a:buFont typeface="Calibri" panose="020F0502020204030204" pitchFamily="34" charset="0"/>
              <a:buChar char="→"/>
              <a:tabLst/>
              <a:defRPr/>
            </a:pPr>
            <a:r>
              <a:rPr lang="en-US" sz="2000" i="1" dirty="0">
                <a:solidFill>
                  <a:srgbClr val="0C4659"/>
                </a:solidFill>
              </a:rPr>
              <a:t>Beispiel: </a:t>
            </a:r>
            <a:r>
              <a:rPr lang="en-US" sz="2000" b="1" i="1" dirty="0">
                <a:solidFill>
                  <a:srgbClr val="0C4659"/>
                </a:solidFill>
                <a:hlinkClick r:id="rId2"/>
              </a:rPr>
              <a:t>Die „#Together“-Kampagne </a:t>
            </a:r>
            <a:r>
              <a:rPr lang="en-US" sz="2000" i="1" dirty="0">
                <a:solidFill>
                  <a:srgbClr val="0C4659"/>
                </a:solidFill>
              </a:rPr>
              <a:t>der Vereinten Nationen förderte während der COVID-19-Pandemie den sozialen Zusammenhalt und die Solidarität, indem sie inklusive Geschichten über digitale Plattformen verbreitete.</a:t>
            </a:r>
          </a:p>
        </p:txBody>
      </p:sp>
      <p:pic>
        <p:nvPicPr>
          <p:cNvPr id="5" name="Picture 4">
            <a:extLst>
              <a:ext uri="{FF2B5EF4-FFF2-40B4-BE49-F238E27FC236}">
                <a16:creationId xmlns:a16="http://schemas.microsoft.com/office/drawing/2014/main" id="{952CE20E-C84E-6B3C-8FB6-A7EE6F59F36B}"/>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91600" y="-1"/>
            <a:ext cx="3423163" cy="2181223"/>
          </a:xfrm>
          <a:prstGeom prst="rect">
            <a:avLst/>
          </a:prstGeom>
        </p:spPr>
      </p:pic>
      <p:cxnSp>
        <p:nvCxnSpPr>
          <p:cNvPr id="9" name="Straight Connector 8">
            <a:extLst>
              <a:ext uri="{FF2B5EF4-FFF2-40B4-BE49-F238E27FC236}">
                <a16:creationId xmlns:a16="http://schemas.microsoft.com/office/drawing/2014/main" id="{1A7954A9-5F52-99C2-0E15-6A3623B48D33}"/>
              </a:ext>
            </a:extLst>
          </p:cNvPr>
          <p:cNvCxnSpPr>
            <a:cxnSpLocks/>
          </p:cNvCxnSpPr>
          <p:nvPr/>
        </p:nvCxnSpPr>
        <p:spPr>
          <a:xfrm>
            <a:off x="4082903" y="1182485"/>
            <a:ext cx="7717497"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838945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Freeform 18">
            <a:extLst>
              <a:ext uri="{FF2B5EF4-FFF2-40B4-BE49-F238E27FC236}">
                <a16:creationId xmlns:a16="http://schemas.microsoft.com/office/drawing/2014/main" id="{5486E4DA-D71C-2511-A71B-FE159356B19F}"/>
              </a:ext>
            </a:extLst>
          </p:cNvPr>
          <p:cNvSpPr/>
          <p:nvPr/>
        </p:nvSpPr>
        <p:spPr>
          <a:xfrm>
            <a:off x="477385" y="748833"/>
            <a:ext cx="11216002" cy="544193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0C4659"/>
          </a:solidFill>
          <a:ln w="3598" cap="flat">
            <a:noFill/>
            <a:prstDash val="solid"/>
            <a:miter/>
          </a:ln>
        </p:spPr>
        <p:txBody>
          <a:bodyPr rtlCol="0" anchor="ctr"/>
          <a:lstStyle/>
          <a:p>
            <a:endParaRPr lang="en-US" b="0" i="0">
              <a:latin typeface="Calibri" panose="020F0502020204030204" pitchFamily="34" charset="0"/>
            </a:endParaRPr>
          </a:p>
        </p:txBody>
      </p:sp>
      <p:sp>
        <p:nvSpPr>
          <p:cNvPr id="3" name="Freeform 28">
            <a:extLst>
              <a:ext uri="{FF2B5EF4-FFF2-40B4-BE49-F238E27FC236}">
                <a16:creationId xmlns:a16="http://schemas.microsoft.com/office/drawing/2014/main" id="{D712E995-7C2E-0B73-0018-C7E1C71346E8}"/>
              </a:ext>
            </a:extLst>
          </p:cNvPr>
          <p:cNvSpPr/>
          <p:nvPr/>
        </p:nvSpPr>
        <p:spPr>
          <a:xfrm>
            <a:off x="-15514" y="268990"/>
            <a:ext cx="5041923"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9" name="Text Placeholder 8">
            <a:extLst>
              <a:ext uri="{FF2B5EF4-FFF2-40B4-BE49-F238E27FC236}">
                <a16:creationId xmlns:a16="http://schemas.microsoft.com/office/drawing/2014/main" id="{4F1B31DF-1CFE-D018-6B75-87CD9C17B018}"/>
              </a:ext>
            </a:extLst>
          </p:cNvPr>
          <p:cNvSpPr>
            <a:spLocks noGrp="1"/>
          </p:cNvSpPr>
          <p:nvPr>
            <p:ph type="body" sz="quarter" idx="28"/>
          </p:nvPr>
        </p:nvSpPr>
        <p:spPr>
          <a:xfrm>
            <a:off x="849241" y="1519186"/>
            <a:ext cx="10327311" cy="720752"/>
          </a:xfrm>
        </p:spPr>
        <p:txBody>
          <a:bodyPr/>
          <a:lstStyle/>
          <a:p>
            <a:pPr marL="0" indent="0"/>
            <a:r>
              <a:rPr lang="en-US" dirty="0"/>
              <a:t>Dieses Modul zeigt die </a:t>
            </a:r>
            <a:r>
              <a:rPr lang="en-US" b="1" dirty="0"/>
              <a:t>Grundlagen inklusiver digitaler Medien</a:t>
            </a:r>
            <a:r>
              <a:rPr lang="en-US" dirty="0"/>
              <a:t>. Es erklärt auch die Bedeutung der </a:t>
            </a:r>
            <a:r>
              <a:rPr lang="en-US" b="1" dirty="0"/>
              <a:t>Vermittlung </a:t>
            </a:r>
            <a:r>
              <a:rPr lang="en-US" dirty="0"/>
              <a:t>in der vernetzten Gesellschaft von heute. </a:t>
            </a:r>
          </a:p>
        </p:txBody>
      </p:sp>
      <p:sp>
        <p:nvSpPr>
          <p:cNvPr id="8" name="Text Placeholder 7">
            <a:extLst>
              <a:ext uri="{FF2B5EF4-FFF2-40B4-BE49-F238E27FC236}">
                <a16:creationId xmlns:a16="http://schemas.microsoft.com/office/drawing/2014/main" id="{9E008C6E-21CE-8F0D-9175-2244D18D2709}"/>
              </a:ext>
            </a:extLst>
          </p:cNvPr>
          <p:cNvSpPr>
            <a:spLocks noGrp="1"/>
          </p:cNvSpPr>
          <p:nvPr>
            <p:ph type="body" sz="quarter" idx="27"/>
          </p:nvPr>
        </p:nvSpPr>
        <p:spPr>
          <a:xfrm>
            <a:off x="477385" y="381969"/>
            <a:ext cx="5041923" cy="720752"/>
          </a:xfrm>
        </p:spPr>
        <p:txBody>
          <a:bodyPr/>
          <a:lstStyle/>
          <a:p>
            <a:r>
              <a:rPr lang="en-US" dirty="0"/>
              <a:t>Modul 1: Einführung</a:t>
            </a:r>
          </a:p>
        </p:txBody>
      </p:sp>
      <p:sp>
        <p:nvSpPr>
          <p:cNvPr id="4" name="Text Placeholder 8">
            <a:extLst>
              <a:ext uri="{FF2B5EF4-FFF2-40B4-BE49-F238E27FC236}">
                <a16:creationId xmlns:a16="http://schemas.microsoft.com/office/drawing/2014/main" id="{A13BEB76-8FE9-2D15-D6FA-15E19F9194C4}"/>
              </a:ext>
            </a:extLst>
          </p:cNvPr>
          <p:cNvSpPr txBox="1">
            <a:spLocks/>
          </p:cNvSpPr>
          <p:nvPr/>
        </p:nvSpPr>
        <p:spPr>
          <a:xfrm>
            <a:off x="1008133" y="2329481"/>
            <a:ext cx="10807822" cy="2830283"/>
          </a:xfrm>
          <a:prstGeom prst="rect">
            <a:avLst/>
          </a:prstGeom>
          <a:noFill/>
        </p:spPr>
        <p:txBody>
          <a:bodyPr numCol="2" spcCol="360000"/>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Es zeigt, wie digitale Vermittlung dazu beitragen kann:</a:t>
            </a:r>
          </a:p>
          <a:p>
            <a:pPr marL="898525" indent="0"/>
            <a:r>
              <a:rPr lang="en-US" b="1" dirty="0"/>
              <a:t>Fördere Inklusion </a:t>
            </a:r>
            <a:r>
              <a:rPr lang="en-US" dirty="0"/>
              <a:t>und sorge dafür, dass vielfältige Stimmen Gehör finden</a:t>
            </a:r>
          </a:p>
          <a:p>
            <a:pPr marL="898525" indent="0"/>
            <a:r>
              <a:rPr lang="en-US" b="1" dirty="0"/>
              <a:t>Stärken Sie die Teilhabe </a:t>
            </a:r>
            <a:r>
              <a:rPr lang="en-US" dirty="0"/>
              <a:t>in Online-Räumen.</a:t>
            </a:r>
          </a:p>
          <a:p>
            <a:pPr marL="898525" indent="0"/>
            <a:r>
              <a:rPr lang="en-US" b="1" dirty="0"/>
              <a:t>die Friedensförderung unterstützen </a:t>
            </a:r>
            <a:r>
              <a:rPr lang="en-US" dirty="0"/>
              <a:t>und digitale Konflikte verringern</a:t>
            </a:r>
          </a:p>
          <a:p>
            <a:r>
              <a:rPr lang="en-US" dirty="0"/>
              <a:t>Es richtet sich an:</a:t>
            </a:r>
          </a:p>
          <a:p>
            <a:pPr marL="457200" indent="-457200">
              <a:buFont typeface="+mj-lt"/>
              <a:buAutoNum type="arabicPeriod"/>
            </a:pPr>
            <a:r>
              <a:rPr lang="en-US" b="1" dirty="0"/>
              <a:t>Pädagog*innen </a:t>
            </a:r>
            <a:r>
              <a:rPr lang="en-US" dirty="0"/>
              <a:t>und </a:t>
            </a:r>
            <a:r>
              <a:rPr lang="en-US" b="1" dirty="0"/>
              <a:t>Schüler*innen</a:t>
            </a:r>
            <a:endParaRPr lang="en-US" dirty="0"/>
          </a:p>
          <a:p>
            <a:pPr marL="457200" indent="-457200">
              <a:buFont typeface="+mj-lt"/>
              <a:buAutoNum type="arabicPeriod"/>
            </a:pPr>
            <a:r>
              <a:rPr lang="en-US" b="1" dirty="0"/>
              <a:t>Zivilgesellschaftliche </a:t>
            </a:r>
            <a:r>
              <a:rPr lang="en-US" b="1" dirty="0" err="1"/>
              <a:t>Organisationen </a:t>
            </a:r>
            <a:r>
              <a:rPr lang="en-US" b="1" dirty="0"/>
              <a:t>(CSOs)</a:t>
            </a:r>
            <a:endParaRPr lang="en-US" dirty="0"/>
          </a:p>
          <a:p>
            <a:pPr marL="457200" indent="-457200">
              <a:buFont typeface="+mj-lt"/>
              <a:buAutoNum type="arabicPeriod"/>
            </a:pPr>
            <a:r>
              <a:rPr lang="en-US" b="1" dirty="0"/>
              <a:t>Medienfachleute</a:t>
            </a:r>
          </a:p>
          <a:p>
            <a:pPr marL="457200" indent="-457200">
              <a:buFont typeface="+mj-lt"/>
              <a:buAutoNum type="arabicPeriod"/>
            </a:pPr>
            <a:endParaRPr lang="en-US" b="1" dirty="0"/>
          </a:p>
          <a:p>
            <a:pPr marL="0" indent="0"/>
            <a:endParaRPr lang="en-US" b="1" dirty="0"/>
          </a:p>
        </p:txBody>
      </p:sp>
      <p:sp>
        <p:nvSpPr>
          <p:cNvPr id="5" name="Text Placeholder 8">
            <a:extLst>
              <a:ext uri="{FF2B5EF4-FFF2-40B4-BE49-F238E27FC236}">
                <a16:creationId xmlns:a16="http://schemas.microsoft.com/office/drawing/2014/main" id="{57AC7343-6218-2AFB-8750-2DFD0F118D5E}"/>
              </a:ext>
            </a:extLst>
          </p:cNvPr>
          <p:cNvSpPr txBox="1">
            <a:spLocks/>
          </p:cNvSpPr>
          <p:nvPr/>
        </p:nvSpPr>
        <p:spPr>
          <a:xfrm>
            <a:off x="6289476" y="5037739"/>
            <a:ext cx="5284495" cy="1052668"/>
          </a:xfrm>
          <a:prstGeom prst="rect">
            <a:avLst/>
          </a:prstGeom>
          <a:noFill/>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1800" i="1" dirty="0"/>
              <a:t>Untersuchen Sie gemeinsam, wie digitale Praktiken </a:t>
            </a:r>
            <a:r>
              <a:rPr lang="en-US" sz="1800" b="1" i="1" dirty="0"/>
              <a:t>ein respektvolles, inklusives und verantwortungsbewusstes Verhalten im Internet </a:t>
            </a:r>
            <a:r>
              <a:rPr lang="en-US" sz="1800" i="1" dirty="0"/>
              <a:t>fördern können.</a:t>
            </a:r>
          </a:p>
        </p:txBody>
      </p:sp>
      <p:pic>
        <p:nvPicPr>
          <p:cNvPr id="7" name="Graphic 6" descr="Care with solid fill">
            <a:extLst>
              <a:ext uri="{FF2B5EF4-FFF2-40B4-BE49-F238E27FC236}">
                <a16:creationId xmlns:a16="http://schemas.microsoft.com/office/drawing/2014/main" id="{FAC941BC-1B58-C266-6389-AB9B232FFC4D}"/>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008133" y="2969679"/>
            <a:ext cx="697938" cy="697938"/>
          </a:xfrm>
          <a:prstGeom prst="rect">
            <a:avLst/>
          </a:prstGeom>
        </p:spPr>
      </p:pic>
      <p:pic>
        <p:nvPicPr>
          <p:cNvPr id="11" name="Graphic 10" descr="Raised hand with solid fill">
            <a:extLst>
              <a:ext uri="{FF2B5EF4-FFF2-40B4-BE49-F238E27FC236}">
                <a16:creationId xmlns:a16="http://schemas.microsoft.com/office/drawing/2014/main" id="{B5B830BF-9552-8BCF-D250-24DCA19F8BF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64777" y="3744623"/>
            <a:ext cx="697938" cy="697938"/>
          </a:xfrm>
          <a:prstGeom prst="rect">
            <a:avLst/>
          </a:prstGeom>
        </p:spPr>
      </p:pic>
      <p:pic>
        <p:nvPicPr>
          <p:cNvPr id="13" name="Graphic 12" descr="Dove with solid fill">
            <a:extLst>
              <a:ext uri="{FF2B5EF4-FFF2-40B4-BE49-F238E27FC236}">
                <a16:creationId xmlns:a16="http://schemas.microsoft.com/office/drawing/2014/main" id="{4F822EB8-A788-DB46-D0DA-04758041B31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64776" y="4554739"/>
            <a:ext cx="697939" cy="697939"/>
          </a:xfrm>
          <a:prstGeom prst="rect">
            <a:avLst/>
          </a:prstGeom>
        </p:spPr>
      </p:pic>
    </p:spTree>
    <p:extLst>
      <p:ext uri="{BB962C8B-B14F-4D97-AF65-F5344CB8AC3E}">
        <p14:creationId xmlns:p14="http://schemas.microsoft.com/office/powerpoint/2010/main" val="222521252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reeform 28">
            <a:extLst>
              <a:ext uri="{FF2B5EF4-FFF2-40B4-BE49-F238E27FC236}">
                <a16:creationId xmlns:a16="http://schemas.microsoft.com/office/drawing/2014/main" id="{4F2B6F3D-1CCD-728F-1640-6D3FB044E7C9}"/>
              </a:ext>
            </a:extLst>
          </p:cNvPr>
          <p:cNvSpPr/>
          <p:nvPr/>
        </p:nvSpPr>
        <p:spPr>
          <a:xfrm>
            <a:off x="-66675" y="468260"/>
            <a:ext cx="11049000" cy="885004"/>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9525 h 885004"/>
              <a:gd name="connsiteX1" fmla="*/ 4648878 w 4963395"/>
              <a:gd name="connsiteY1" fmla="*/ 0 h 885004"/>
              <a:gd name="connsiteX2" fmla="*/ 4963395 w 4963395"/>
              <a:gd name="connsiteY2" fmla="*/ 483242 h 885004"/>
              <a:gd name="connsiteX3" fmla="*/ 4963395 w 4963395"/>
              <a:gd name="connsiteY3" fmla="*/ 885004 h 885004"/>
              <a:gd name="connsiteX4" fmla="*/ 15515 w 4963395"/>
              <a:gd name="connsiteY4" fmla="*/ 885004 h 885004"/>
              <a:gd name="connsiteX5" fmla="*/ 15515 w 4963395"/>
              <a:gd name="connsiteY5" fmla="*/ 183696 h 885004"/>
              <a:gd name="connsiteX6" fmla="*/ 10055 w 4963395"/>
              <a:gd name="connsiteY6" fmla="*/ 75466 h 885004"/>
              <a:gd name="connsiteX7" fmla="*/ 0 w 4963395"/>
              <a:gd name="connsiteY7" fmla="*/ 9525 h 885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85004">
                <a:moveTo>
                  <a:pt x="0" y="9525"/>
                </a:moveTo>
                <a:lnTo>
                  <a:pt x="4648878" y="0"/>
                </a:lnTo>
                <a:cubicBezTo>
                  <a:pt x="4909663" y="0"/>
                  <a:pt x="4963395" y="222398"/>
                  <a:pt x="4963395" y="483242"/>
                </a:cubicBezTo>
                <a:lnTo>
                  <a:pt x="4963395" y="885004"/>
                </a:lnTo>
                <a:lnTo>
                  <a:pt x="15515" y="885004"/>
                </a:lnTo>
                <a:lnTo>
                  <a:pt x="15515" y="183696"/>
                </a:lnTo>
                <a:cubicBezTo>
                  <a:pt x="15515" y="147155"/>
                  <a:pt x="13666" y="111049"/>
                  <a:pt x="10055" y="75466"/>
                </a:cubicBezTo>
                <a:lnTo>
                  <a:pt x="0" y="9525"/>
                </a:lnTo>
                <a:close/>
              </a:path>
            </a:pathLst>
          </a:custGeom>
          <a:solidFill>
            <a:srgbClr val="3FB5A1"/>
          </a:solidFill>
          <a:ln w="3598" cap="flat">
            <a:noFill/>
            <a:prstDash val="solid"/>
            <a:miter/>
          </a:ln>
        </p:spPr>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86D6E"/>
              </a:solidFill>
              <a:effectLst/>
              <a:uLnTx/>
              <a:uFillTx/>
              <a:latin typeface="Calibri" panose="020F0502020204030204" pitchFamily="34" charset="0"/>
              <a:ea typeface="+mn-ea"/>
              <a:cs typeface="+mn-cs"/>
            </a:endParaRPr>
          </a:p>
        </p:txBody>
      </p:sp>
      <p:sp>
        <p:nvSpPr>
          <p:cNvPr id="10" name="Text Placeholder 23">
            <a:extLst>
              <a:ext uri="{FF2B5EF4-FFF2-40B4-BE49-F238E27FC236}">
                <a16:creationId xmlns:a16="http://schemas.microsoft.com/office/drawing/2014/main" id="{E8247BD7-75F2-B717-11F8-BA9F5F37395A}"/>
              </a:ext>
            </a:extLst>
          </p:cNvPr>
          <p:cNvSpPr txBox="1">
            <a:spLocks/>
          </p:cNvSpPr>
          <p:nvPr/>
        </p:nvSpPr>
        <p:spPr>
          <a:xfrm>
            <a:off x="849241" y="592381"/>
            <a:ext cx="9757799"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rgbClr val="FFFFFF"/>
                </a:solidFill>
                <a:effectLst/>
                <a:uLnTx/>
                <a:uFillTx/>
                <a:latin typeface="Calibri" panose="020F0502020204030204"/>
                <a:ea typeface="+mn-ea"/>
                <a:cs typeface="+mn-cs"/>
              </a:rPr>
              <a:t>Herausforderungen in der digitalen Gesellschaft und Lösungen durch Mediation</a:t>
            </a:r>
          </a:p>
        </p:txBody>
      </p:sp>
      <p:graphicFrame>
        <p:nvGraphicFramePr>
          <p:cNvPr id="8" name="Table 7">
            <a:extLst>
              <a:ext uri="{FF2B5EF4-FFF2-40B4-BE49-F238E27FC236}">
                <a16:creationId xmlns:a16="http://schemas.microsoft.com/office/drawing/2014/main" id="{4C015677-18FF-2F2D-3D59-D2DDA3D8C26E}"/>
              </a:ext>
            </a:extLst>
          </p:cNvPr>
          <p:cNvGraphicFramePr>
            <a:graphicFrameLocks noGrp="1"/>
          </p:cNvGraphicFramePr>
          <p:nvPr>
            <p:extLst>
              <p:ext uri="{D42A27DB-BD31-4B8C-83A1-F6EECF244321}">
                <p14:modId xmlns:p14="http://schemas.microsoft.com/office/powerpoint/2010/main" val="4102795312"/>
              </p:ext>
            </p:extLst>
          </p:nvPr>
        </p:nvGraphicFramePr>
        <p:xfrm>
          <a:off x="849241" y="1534533"/>
          <a:ext cx="10647434" cy="4209042"/>
        </p:xfrm>
        <a:graphic>
          <a:graphicData uri="http://schemas.openxmlformats.org/drawingml/2006/table">
            <a:tbl>
              <a:tblPr firstRow="1" bandRow="1">
                <a:tableStyleId>{5C22544A-7EE6-4342-B048-85BDC9FD1C3A}</a:tableStyleId>
              </a:tblPr>
              <a:tblGrid>
                <a:gridCol w="3313184">
                  <a:extLst>
                    <a:ext uri="{9D8B030D-6E8A-4147-A177-3AD203B41FA5}">
                      <a16:colId xmlns:a16="http://schemas.microsoft.com/office/drawing/2014/main" val="2947246601"/>
                    </a:ext>
                  </a:extLst>
                </a:gridCol>
                <a:gridCol w="7334250">
                  <a:extLst>
                    <a:ext uri="{9D8B030D-6E8A-4147-A177-3AD203B41FA5}">
                      <a16:colId xmlns:a16="http://schemas.microsoft.com/office/drawing/2014/main" val="4224813332"/>
                    </a:ext>
                  </a:extLst>
                </a:gridCol>
              </a:tblGrid>
              <a:tr h="657663">
                <a:tc>
                  <a:txBody>
                    <a:bodyPr/>
                    <a:lstStyle/>
                    <a:p>
                      <a:r>
                        <a:rPr lang="en-IE" sz="2800" dirty="0"/>
                        <a:t>Herausforderung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174BA"/>
                    </a:solidFill>
                  </a:tcPr>
                </a:tc>
                <a:tc>
                  <a:txBody>
                    <a:bodyPr/>
                    <a:lstStyle/>
                    <a:p>
                      <a:r>
                        <a:rPr lang="en-IE" sz="2800" dirty="0"/>
                        <a:t>Lösungsansatz</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174BA"/>
                    </a:solidFill>
                  </a:tcPr>
                </a:tc>
                <a:extLst>
                  <a:ext uri="{0D108BD9-81ED-4DB2-BD59-A6C34878D82A}">
                    <a16:rowId xmlns:a16="http://schemas.microsoft.com/office/drawing/2014/main" val="4069488708"/>
                  </a:ext>
                </a:extLst>
              </a:tr>
              <a:tr h="1183793">
                <a:tc>
                  <a:txBody>
                    <a:bodyPr/>
                    <a:lstStyle/>
                    <a:p>
                      <a:pPr marL="895350" marR="0" lvl="0" indent="0" algn="l" defTabSz="914400" rtl="0" eaLnBrk="1" fontAlgn="auto" latinLnBrk="0" hangingPunct="1">
                        <a:lnSpc>
                          <a:spcPct val="100000"/>
                        </a:lnSpc>
                        <a:spcBef>
                          <a:spcPts val="0"/>
                        </a:spcBef>
                        <a:spcAft>
                          <a:spcPts val="0"/>
                        </a:spcAft>
                        <a:buClrTx/>
                        <a:buSzTx/>
                        <a:buFontTx/>
                        <a:buNone/>
                        <a:tabLst/>
                        <a:defRPr/>
                      </a:pPr>
                      <a:r>
                        <a:rPr lang="en-US" sz="2000" b="1" kern="1200" dirty="0">
                          <a:solidFill>
                            <a:srgbClr val="0C4659"/>
                          </a:solidFill>
                          <a:latin typeface="+mn-lt"/>
                          <a:ea typeface="+mn-ea"/>
                          <a:cs typeface="+mn-cs"/>
                        </a:rPr>
                        <a:t>Fehlinformationen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Clr>
                          <a:srgbClr val="01A54E"/>
                        </a:buClr>
                      </a:pPr>
                      <a:r>
                        <a:rPr lang="en-US" sz="2000" kern="1200" dirty="0">
                          <a:solidFill>
                            <a:srgbClr val="0C4659"/>
                          </a:solidFill>
                          <a:latin typeface="+mn-lt"/>
                          <a:ea typeface="+mn-ea"/>
                          <a:cs typeface="+mn-cs"/>
                        </a:rPr>
                        <a:t>Initiativen zur Faktenprüfung (z. B. Medienpartnerschaften), KI-gestützte Moderation von Inhalten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98462431"/>
                  </a:ext>
                </a:extLst>
              </a:tr>
              <a:tr h="1183793">
                <a:tc>
                  <a:txBody>
                    <a:bodyPr/>
                    <a:lstStyle/>
                    <a:p>
                      <a:pPr marL="895350" marR="0" lvl="0" indent="0" algn="l" defTabSz="914400" rtl="0" eaLnBrk="1" fontAlgn="auto" latinLnBrk="0" hangingPunct="1">
                        <a:lnSpc>
                          <a:spcPct val="100000"/>
                        </a:lnSpc>
                        <a:spcBef>
                          <a:spcPts val="0"/>
                        </a:spcBef>
                        <a:spcAft>
                          <a:spcPts val="0"/>
                        </a:spcAft>
                        <a:buClrTx/>
                        <a:buSzTx/>
                        <a:buFontTx/>
                        <a:buNone/>
                        <a:tabLst/>
                        <a:defRPr/>
                      </a:pPr>
                      <a:r>
                        <a:rPr lang="en-IE" sz="2000" b="1" kern="1200" dirty="0">
                          <a:solidFill>
                            <a:srgbClr val="0C4659"/>
                          </a:solidFill>
                          <a:latin typeface="+mn-lt"/>
                          <a:ea typeface="+mn-ea"/>
                          <a:cs typeface="+mn-cs"/>
                        </a:rPr>
                        <a:t>Digitale Ausgrenzung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2000" kern="1200" dirty="0">
                          <a:solidFill>
                            <a:srgbClr val="0C4659"/>
                          </a:solidFill>
                          <a:latin typeface="+mn-lt"/>
                          <a:ea typeface="+mn-ea"/>
                          <a:cs typeface="+mn-cs"/>
                        </a:rPr>
                        <a:t>Programme zur Förderung der digitalen Kompetenz, Standards für inklusives Design (z. B. WCAG), erschwinglicher Zugang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96927696"/>
                  </a:ext>
                </a:extLst>
              </a:tr>
              <a:tr h="1183793">
                <a:tc>
                  <a:txBody>
                    <a:bodyPr/>
                    <a:lstStyle/>
                    <a:p>
                      <a:pPr marL="895350" marR="0" lvl="0" indent="0" algn="l" defTabSz="914400" rtl="0" eaLnBrk="1" fontAlgn="auto" latinLnBrk="0" hangingPunct="1">
                        <a:lnSpc>
                          <a:spcPct val="100000"/>
                        </a:lnSpc>
                        <a:spcBef>
                          <a:spcPts val="0"/>
                        </a:spcBef>
                        <a:spcAft>
                          <a:spcPts val="0"/>
                        </a:spcAft>
                        <a:buClrTx/>
                        <a:buSzTx/>
                        <a:buFontTx/>
                        <a:buNone/>
                        <a:tabLst/>
                        <a:defRPr/>
                      </a:pPr>
                      <a:r>
                        <a:rPr lang="en-IE" sz="2000" b="1" kern="1200" dirty="0">
                          <a:solidFill>
                            <a:srgbClr val="0C4659"/>
                          </a:solidFill>
                          <a:latin typeface="+mn-lt"/>
                          <a:ea typeface="+mn-ea"/>
                          <a:cs typeface="+mn-cs"/>
                        </a:rPr>
                        <a:t>Polarisierung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2000" kern="1200" dirty="0">
                          <a:solidFill>
                            <a:srgbClr val="0C4659"/>
                          </a:solidFill>
                          <a:latin typeface="+mn-lt"/>
                          <a:ea typeface="+mn-ea"/>
                          <a:cs typeface="+mn-cs"/>
                        </a:rPr>
                        <a:t>Nutzen Sie dialogbasierte Plattformen, fördern Sie vielfältige Inhalte und setzen Sie Richtlinien für algorithmische Transparenz um.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058037"/>
                  </a:ext>
                </a:extLst>
              </a:tr>
            </a:tbl>
          </a:graphicData>
        </a:graphic>
      </p:graphicFrame>
      <p:pic>
        <p:nvPicPr>
          <p:cNvPr id="4" name="Graphic 3" descr="Close with solid fill">
            <a:extLst>
              <a:ext uri="{FF2B5EF4-FFF2-40B4-BE49-F238E27FC236}">
                <a16:creationId xmlns:a16="http://schemas.microsoft.com/office/drawing/2014/main" id="{34FF06EE-6BE5-6D3B-A4DF-27D32B7676B9}"/>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933450" y="2428875"/>
            <a:ext cx="762000" cy="762000"/>
          </a:xfrm>
          <a:prstGeom prst="rect">
            <a:avLst/>
          </a:prstGeom>
        </p:spPr>
      </p:pic>
      <p:pic>
        <p:nvPicPr>
          <p:cNvPr id="6" name="Graphic 5" descr="No Phones with solid fill">
            <a:extLst>
              <a:ext uri="{FF2B5EF4-FFF2-40B4-BE49-F238E27FC236}">
                <a16:creationId xmlns:a16="http://schemas.microsoft.com/office/drawing/2014/main" id="{41805079-03F7-CAE6-D28C-826DC25C7AB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33449" y="3639054"/>
            <a:ext cx="762001" cy="762001"/>
          </a:xfrm>
          <a:prstGeom prst="rect">
            <a:avLst/>
          </a:prstGeom>
        </p:spPr>
      </p:pic>
      <p:pic>
        <p:nvPicPr>
          <p:cNvPr id="11" name="Graphic 10" descr="Fork In Road with solid fill">
            <a:extLst>
              <a:ext uri="{FF2B5EF4-FFF2-40B4-BE49-F238E27FC236}">
                <a16:creationId xmlns:a16="http://schemas.microsoft.com/office/drawing/2014/main" id="{7BDD4C1C-085A-4EAF-B948-F03FEEC0B980}"/>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33449" y="4774854"/>
            <a:ext cx="762002" cy="762002"/>
          </a:xfrm>
          <a:prstGeom prst="rect">
            <a:avLst/>
          </a:prstGeom>
        </p:spPr>
      </p:pic>
    </p:spTree>
    <p:extLst>
      <p:ext uri="{BB962C8B-B14F-4D97-AF65-F5344CB8AC3E}">
        <p14:creationId xmlns:p14="http://schemas.microsoft.com/office/powerpoint/2010/main" val="376589903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BA6025-3F9D-9FA4-36BA-136FF3945B33}"/>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2E31B23F-F54D-DD5C-D844-83FF9FB7E703}"/>
              </a:ext>
            </a:extLst>
          </p:cNvPr>
          <p:cNvSpPr>
            <a:spLocks noGrp="1"/>
          </p:cNvSpPr>
          <p:nvPr>
            <p:ph type="body" sz="quarter" idx="16"/>
          </p:nvPr>
        </p:nvSpPr>
        <p:spPr>
          <a:xfrm>
            <a:off x="706941" y="410143"/>
            <a:ext cx="10614687" cy="803654"/>
          </a:xfrm>
        </p:spPr>
        <p:txBody>
          <a:bodyPr/>
          <a:lstStyle/>
          <a:p>
            <a:r>
              <a:rPr lang="en-US" b="1" dirty="0"/>
              <a:t>Die Rolle der Akteure bei der digitalen Vermittlung und Inklusion</a:t>
            </a:r>
            <a:endParaRPr lang="en-GB" dirty="0"/>
          </a:p>
        </p:txBody>
      </p:sp>
      <p:cxnSp>
        <p:nvCxnSpPr>
          <p:cNvPr id="2" name="Straight Connector 1">
            <a:extLst>
              <a:ext uri="{FF2B5EF4-FFF2-40B4-BE49-F238E27FC236}">
                <a16:creationId xmlns:a16="http://schemas.microsoft.com/office/drawing/2014/main" id="{A2F85554-7C62-7CB8-D7E8-639790592B98}"/>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grpSp>
        <p:nvGrpSpPr>
          <p:cNvPr id="8" name="Group 7">
            <a:extLst>
              <a:ext uri="{FF2B5EF4-FFF2-40B4-BE49-F238E27FC236}">
                <a16:creationId xmlns:a16="http://schemas.microsoft.com/office/drawing/2014/main" id="{653F856E-0868-DBF0-C6A8-D2430DE05601}"/>
              </a:ext>
            </a:extLst>
          </p:cNvPr>
          <p:cNvGrpSpPr/>
          <p:nvPr/>
        </p:nvGrpSpPr>
        <p:grpSpPr>
          <a:xfrm>
            <a:off x="798380" y="1888137"/>
            <a:ext cx="10614687" cy="4499411"/>
            <a:chOff x="798380" y="1888137"/>
            <a:chExt cx="10614687" cy="4499411"/>
          </a:xfrm>
        </p:grpSpPr>
        <p:sp>
          <p:nvSpPr>
            <p:cNvPr id="9" name="Rectangle: Rounded Corners 8">
              <a:extLst>
                <a:ext uri="{FF2B5EF4-FFF2-40B4-BE49-F238E27FC236}">
                  <a16:creationId xmlns:a16="http://schemas.microsoft.com/office/drawing/2014/main" id="{DFAC6A61-B51C-50AD-4568-E90A54E18960}"/>
                </a:ext>
              </a:extLst>
            </p:cNvPr>
            <p:cNvSpPr/>
            <p:nvPr/>
          </p:nvSpPr>
          <p:spPr>
            <a:xfrm>
              <a:off x="798380" y="1888137"/>
              <a:ext cx="10614687" cy="1350364"/>
            </a:xfrm>
            <a:prstGeom prst="roundRect">
              <a:avLst>
                <a:gd name="adj" fmla="val 10000"/>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0" name="Rectangle: Rounded Corners 9">
              <a:extLst>
                <a:ext uri="{FF2B5EF4-FFF2-40B4-BE49-F238E27FC236}">
                  <a16:creationId xmlns:a16="http://schemas.microsoft.com/office/drawing/2014/main" id="{5ECCBD2E-11A7-230D-E996-358BBD1666DA}"/>
                </a:ext>
              </a:extLst>
            </p:cNvPr>
            <p:cNvSpPr/>
            <p:nvPr/>
          </p:nvSpPr>
          <p:spPr>
            <a:xfrm>
              <a:off x="1110500" y="2068191"/>
              <a:ext cx="1846478" cy="990267"/>
            </a:xfrm>
            <a:prstGeom prst="roundRect">
              <a:avLst>
                <a:gd name="adj" fmla="val 10000"/>
              </a:avLst>
            </a:prstGeom>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dirty="0"/>
            </a:p>
          </p:txBody>
        </p:sp>
        <p:sp>
          <p:nvSpPr>
            <p:cNvPr id="11" name="Freeform: Shape 10">
              <a:extLst>
                <a:ext uri="{FF2B5EF4-FFF2-40B4-BE49-F238E27FC236}">
                  <a16:creationId xmlns:a16="http://schemas.microsoft.com/office/drawing/2014/main" id="{984F4D4D-D97F-D094-9A60-6BE5F79D6C0A}"/>
                </a:ext>
              </a:extLst>
            </p:cNvPr>
            <p:cNvSpPr/>
            <p:nvPr/>
          </p:nvSpPr>
          <p:spPr>
            <a:xfrm>
              <a:off x="1120229" y="3238502"/>
              <a:ext cx="1846479" cy="3149045"/>
            </a:xfrm>
            <a:custGeom>
              <a:avLst/>
              <a:gdLst>
                <a:gd name="connsiteX0" fmla="*/ 193880 w 1846478"/>
                <a:gd name="connsiteY0" fmla="*/ 0 h 2318074"/>
                <a:gd name="connsiteX1" fmla="*/ 1652598 w 1846478"/>
                <a:gd name="connsiteY1" fmla="*/ 0 h 2318074"/>
                <a:gd name="connsiteX2" fmla="*/ 1846478 w 1846478"/>
                <a:gd name="connsiteY2" fmla="*/ 193880 h 2318074"/>
                <a:gd name="connsiteX3" fmla="*/ 1846478 w 1846478"/>
                <a:gd name="connsiteY3" fmla="*/ 2318074 h 2318074"/>
                <a:gd name="connsiteX4" fmla="*/ 1846478 w 1846478"/>
                <a:gd name="connsiteY4" fmla="*/ 2318074 h 2318074"/>
                <a:gd name="connsiteX5" fmla="*/ 0 w 1846478"/>
                <a:gd name="connsiteY5" fmla="*/ 2318074 h 2318074"/>
                <a:gd name="connsiteX6" fmla="*/ 0 w 1846478"/>
                <a:gd name="connsiteY6" fmla="*/ 2318074 h 2318074"/>
                <a:gd name="connsiteX7" fmla="*/ 0 w 1846478"/>
                <a:gd name="connsiteY7" fmla="*/ 193880 h 2318074"/>
                <a:gd name="connsiteX8" fmla="*/ 193880 w 1846478"/>
                <a:gd name="connsiteY8" fmla="*/ 0 h 23180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46478" h="2318074">
                  <a:moveTo>
                    <a:pt x="1652598" y="2318074"/>
                  </a:moveTo>
                  <a:lnTo>
                    <a:pt x="193880" y="2318074"/>
                  </a:lnTo>
                  <a:cubicBezTo>
                    <a:pt x="86803" y="2318074"/>
                    <a:pt x="0" y="2231271"/>
                    <a:pt x="0" y="2124194"/>
                  </a:cubicBezTo>
                  <a:lnTo>
                    <a:pt x="0" y="0"/>
                  </a:lnTo>
                  <a:lnTo>
                    <a:pt x="0" y="0"/>
                  </a:lnTo>
                  <a:lnTo>
                    <a:pt x="1846478" y="0"/>
                  </a:lnTo>
                  <a:lnTo>
                    <a:pt x="1846478" y="0"/>
                  </a:lnTo>
                  <a:lnTo>
                    <a:pt x="1846478" y="2124194"/>
                  </a:lnTo>
                  <a:cubicBezTo>
                    <a:pt x="1846478" y="2231271"/>
                    <a:pt x="1759675" y="2318074"/>
                    <a:pt x="1652598" y="2318074"/>
                  </a:cubicBez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41267" tIns="284480" rIns="341266" bIns="341266" numCol="1" spcCol="1270" anchor="t" anchorCtr="0">
              <a:noAutofit/>
            </a:bodyPr>
            <a:lstStyle/>
            <a:p>
              <a:pPr marL="0" lvl="0" indent="0" algn="ctr" defTabSz="1778000">
                <a:lnSpc>
                  <a:spcPct val="90000"/>
                </a:lnSpc>
                <a:spcBef>
                  <a:spcPct val="0"/>
                </a:spcBef>
                <a:spcAft>
                  <a:spcPct val="35000"/>
                </a:spcAft>
                <a:buNone/>
              </a:pPr>
              <a:endParaRPr lang="en-GB" sz="4000" kern="1200" dirty="0"/>
            </a:p>
          </p:txBody>
        </p:sp>
        <p:sp>
          <p:nvSpPr>
            <p:cNvPr id="12" name="Rectangle: Rounded Corners 11">
              <a:extLst>
                <a:ext uri="{FF2B5EF4-FFF2-40B4-BE49-F238E27FC236}">
                  <a16:creationId xmlns:a16="http://schemas.microsoft.com/office/drawing/2014/main" id="{A1EF4F36-754A-6485-0506-8980B4EB4F97}"/>
                </a:ext>
              </a:extLst>
            </p:cNvPr>
            <p:cNvSpPr/>
            <p:nvPr/>
          </p:nvSpPr>
          <p:spPr>
            <a:xfrm>
              <a:off x="3141626" y="2068191"/>
              <a:ext cx="1846478" cy="990267"/>
            </a:xfrm>
            <a:prstGeom prst="roundRect">
              <a:avLst>
                <a:gd name="adj" fmla="val 10000"/>
              </a:avLst>
            </a:prstGeom>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13" name="Freeform: Shape 12">
              <a:extLst>
                <a:ext uri="{FF2B5EF4-FFF2-40B4-BE49-F238E27FC236}">
                  <a16:creationId xmlns:a16="http://schemas.microsoft.com/office/drawing/2014/main" id="{FC1EC9C1-F1CB-8041-C697-473545CEF152}"/>
                </a:ext>
              </a:extLst>
            </p:cNvPr>
            <p:cNvSpPr/>
            <p:nvPr/>
          </p:nvSpPr>
          <p:spPr>
            <a:xfrm>
              <a:off x="3151357" y="3238502"/>
              <a:ext cx="1846478" cy="3149046"/>
            </a:xfrm>
            <a:custGeom>
              <a:avLst/>
              <a:gdLst>
                <a:gd name="connsiteX0" fmla="*/ 193880 w 1846478"/>
                <a:gd name="connsiteY0" fmla="*/ 0 h 2318074"/>
                <a:gd name="connsiteX1" fmla="*/ 1652598 w 1846478"/>
                <a:gd name="connsiteY1" fmla="*/ 0 h 2318074"/>
                <a:gd name="connsiteX2" fmla="*/ 1846478 w 1846478"/>
                <a:gd name="connsiteY2" fmla="*/ 193880 h 2318074"/>
                <a:gd name="connsiteX3" fmla="*/ 1846478 w 1846478"/>
                <a:gd name="connsiteY3" fmla="*/ 2318074 h 2318074"/>
                <a:gd name="connsiteX4" fmla="*/ 1846478 w 1846478"/>
                <a:gd name="connsiteY4" fmla="*/ 2318074 h 2318074"/>
                <a:gd name="connsiteX5" fmla="*/ 0 w 1846478"/>
                <a:gd name="connsiteY5" fmla="*/ 2318074 h 2318074"/>
                <a:gd name="connsiteX6" fmla="*/ 0 w 1846478"/>
                <a:gd name="connsiteY6" fmla="*/ 2318074 h 2318074"/>
                <a:gd name="connsiteX7" fmla="*/ 0 w 1846478"/>
                <a:gd name="connsiteY7" fmla="*/ 193880 h 2318074"/>
                <a:gd name="connsiteX8" fmla="*/ 193880 w 1846478"/>
                <a:gd name="connsiteY8" fmla="*/ 0 h 23180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46478" h="2318074">
                  <a:moveTo>
                    <a:pt x="1652598" y="2318074"/>
                  </a:moveTo>
                  <a:lnTo>
                    <a:pt x="193880" y="2318074"/>
                  </a:lnTo>
                  <a:cubicBezTo>
                    <a:pt x="86803" y="2318074"/>
                    <a:pt x="0" y="2231271"/>
                    <a:pt x="0" y="2124194"/>
                  </a:cubicBezTo>
                  <a:lnTo>
                    <a:pt x="0" y="0"/>
                  </a:lnTo>
                  <a:lnTo>
                    <a:pt x="0" y="0"/>
                  </a:lnTo>
                  <a:lnTo>
                    <a:pt x="1846478" y="0"/>
                  </a:lnTo>
                  <a:lnTo>
                    <a:pt x="1846478" y="0"/>
                  </a:lnTo>
                  <a:lnTo>
                    <a:pt x="1846478" y="2124194"/>
                  </a:lnTo>
                  <a:cubicBezTo>
                    <a:pt x="1846478" y="2231271"/>
                    <a:pt x="1759675" y="2318074"/>
                    <a:pt x="1652598" y="2318074"/>
                  </a:cubicBez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41266" tIns="284481" rIns="341266" bIns="341266" numCol="1" spcCol="1270" anchor="t" anchorCtr="0">
              <a:noAutofit/>
            </a:bodyPr>
            <a:lstStyle/>
            <a:p>
              <a:pPr marL="0" lvl="0" indent="0" algn="ctr" defTabSz="1778000">
                <a:lnSpc>
                  <a:spcPct val="90000"/>
                </a:lnSpc>
                <a:spcBef>
                  <a:spcPct val="0"/>
                </a:spcBef>
                <a:spcAft>
                  <a:spcPct val="35000"/>
                </a:spcAft>
                <a:buNone/>
              </a:pPr>
              <a:endParaRPr lang="en-GB" sz="4000" kern="1200"/>
            </a:p>
          </p:txBody>
        </p:sp>
        <p:sp>
          <p:nvSpPr>
            <p:cNvPr id="14" name="Rectangle: Rounded Corners 13">
              <a:extLst>
                <a:ext uri="{FF2B5EF4-FFF2-40B4-BE49-F238E27FC236}">
                  <a16:creationId xmlns:a16="http://schemas.microsoft.com/office/drawing/2014/main" id="{570297EA-723A-5E52-5DBA-037E516CE8F7}"/>
                </a:ext>
              </a:extLst>
            </p:cNvPr>
            <p:cNvSpPr/>
            <p:nvPr/>
          </p:nvSpPr>
          <p:spPr>
            <a:xfrm>
              <a:off x="5172753" y="2068191"/>
              <a:ext cx="1846478" cy="990267"/>
            </a:xfrm>
            <a:prstGeom prst="roundRect">
              <a:avLst>
                <a:gd name="adj" fmla="val 10000"/>
              </a:avLst>
            </a:prstGeom>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15" name="Freeform: Shape 14">
              <a:extLst>
                <a:ext uri="{FF2B5EF4-FFF2-40B4-BE49-F238E27FC236}">
                  <a16:creationId xmlns:a16="http://schemas.microsoft.com/office/drawing/2014/main" id="{1452E44F-0BE2-6FE5-EDFD-84A0EEBCEEA0}"/>
                </a:ext>
              </a:extLst>
            </p:cNvPr>
            <p:cNvSpPr/>
            <p:nvPr/>
          </p:nvSpPr>
          <p:spPr>
            <a:xfrm>
              <a:off x="5182484" y="3238502"/>
              <a:ext cx="1846479" cy="3149046"/>
            </a:xfrm>
            <a:custGeom>
              <a:avLst/>
              <a:gdLst>
                <a:gd name="connsiteX0" fmla="*/ 193880 w 1846478"/>
                <a:gd name="connsiteY0" fmla="*/ 0 h 2318074"/>
                <a:gd name="connsiteX1" fmla="*/ 1652598 w 1846478"/>
                <a:gd name="connsiteY1" fmla="*/ 0 h 2318074"/>
                <a:gd name="connsiteX2" fmla="*/ 1846478 w 1846478"/>
                <a:gd name="connsiteY2" fmla="*/ 193880 h 2318074"/>
                <a:gd name="connsiteX3" fmla="*/ 1846478 w 1846478"/>
                <a:gd name="connsiteY3" fmla="*/ 2318074 h 2318074"/>
                <a:gd name="connsiteX4" fmla="*/ 1846478 w 1846478"/>
                <a:gd name="connsiteY4" fmla="*/ 2318074 h 2318074"/>
                <a:gd name="connsiteX5" fmla="*/ 0 w 1846478"/>
                <a:gd name="connsiteY5" fmla="*/ 2318074 h 2318074"/>
                <a:gd name="connsiteX6" fmla="*/ 0 w 1846478"/>
                <a:gd name="connsiteY6" fmla="*/ 2318074 h 2318074"/>
                <a:gd name="connsiteX7" fmla="*/ 0 w 1846478"/>
                <a:gd name="connsiteY7" fmla="*/ 193880 h 2318074"/>
                <a:gd name="connsiteX8" fmla="*/ 193880 w 1846478"/>
                <a:gd name="connsiteY8" fmla="*/ 0 h 23180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46478" h="2318074">
                  <a:moveTo>
                    <a:pt x="1652598" y="2318074"/>
                  </a:moveTo>
                  <a:lnTo>
                    <a:pt x="193880" y="2318074"/>
                  </a:lnTo>
                  <a:cubicBezTo>
                    <a:pt x="86803" y="2318074"/>
                    <a:pt x="0" y="2231271"/>
                    <a:pt x="0" y="2124194"/>
                  </a:cubicBezTo>
                  <a:lnTo>
                    <a:pt x="0" y="0"/>
                  </a:lnTo>
                  <a:lnTo>
                    <a:pt x="0" y="0"/>
                  </a:lnTo>
                  <a:lnTo>
                    <a:pt x="1846478" y="0"/>
                  </a:lnTo>
                  <a:lnTo>
                    <a:pt x="1846478" y="0"/>
                  </a:lnTo>
                  <a:lnTo>
                    <a:pt x="1846478" y="2124194"/>
                  </a:lnTo>
                  <a:cubicBezTo>
                    <a:pt x="1846478" y="2231271"/>
                    <a:pt x="1759675" y="2318074"/>
                    <a:pt x="1652598" y="2318074"/>
                  </a:cubicBez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41266" tIns="284481" rIns="341267" bIns="341266" numCol="1" spcCol="1270" anchor="t" anchorCtr="0">
              <a:noAutofit/>
            </a:bodyPr>
            <a:lstStyle/>
            <a:p>
              <a:pPr marL="0" lvl="0" indent="0" algn="ctr" defTabSz="1778000">
                <a:lnSpc>
                  <a:spcPct val="90000"/>
                </a:lnSpc>
                <a:spcBef>
                  <a:spcPct val="0"/>
                </a:spcBef>
                <a:spcAft>
                  <a:spcPct val="35000"/>
                </a:spcAft>
                <a:buNone/>
              </a:pPr>
              <a:endParaRPr lang="en-GB" sz="4000" kern="1200" dirty="0"/>
            </a:p>
          </p:txBody>
        </p:sp>
        <p:sp>
          <p:nvSpPr>
            <p:cNvPr id="16" name="Rectangle: Rounded Corners 15">
              <a:extLst>
                <a:ext uri="{FF2B5EF4-FFF2-40B4-BE49-F238E27FC236}">
                  <a16:creationId xmlns:a16="http://schemas.microsoft.com/office/drawing/2014/main" id="{63A242AA-D8D4-6AAF-BFFD-ED8B8EB04F07}"/>
                </a:ext>
              </a:extLst>
            </p:cNvPr>
            <p:cNvSpPr/>
            <p:nvPr/>
          </p:nvSpPr>
          <p:spPr>
            <a:xfrm>
              <a:off x="7203879" y="2068191"/>
              <a:ext cx="1846478" cy="990267"/>
            </a:xfrm>
            <a:prstGeom prst="roundRect">
              <a:avLst>
                <a:gd name="adj" fmla="val 10000"/>
              </a:avLst>
            </a:prstGeom>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17" name="Freeform: Shape 16">
              <a:extLst>
                <a:ext uri="{FF2B5EF4-FFF2-40B4-BE49-F238E27FC236}">
                  <a16:creationId xmlns:a16="http://schemas.microsoft.com/office/drawing/2014/main" id="{66D722D2-D9E2-1C2A-0BDC-AF01F3986EAE}"/>
                </a:ext>
              </a:extLst>
            </p:cNvPr>
            <p:cNvSpPr/>
            <p:nvPr/>
          </p:nvSpPr>
          <p:spPr>
            <a:xfrm>
              <a:off x="7213610" y="3238502"/>
              <a:ext cx="1846479" cy="3149045"/>
            </a:xfrm>
            <a:custGeom>
              <a:avLst/>
              <a:gdLst>
                <a:gd name="connsiteX0" fmla="*/ 193880 w 1846478"/>
                <a:gd name="connsiteY0" fmla="*/ 0 h 2318074"/>
                <a:gd name="connsiteX1" fmla="*/ 1652598 w 1846478"/>
                <a:gd name="connsiteY1" fmla="*/ 0 h 2318074"/>
                <a:gd name="connsiteX2" fmla="*/ 1846478 w 1846478"/>
                <a:gd name="connsiteY2" fmla="*/ 193880 h 2318074"/>
                <a:gd name="connsiteX3" fmla="*/ 1846478 w 1846478"/>
                <a:gd name="connsiteY3" fmla="*/ 2318074 h 2318074"/>
                <a:gd name="connsiteX4" fmla="*/ 1846478 w 1846478"/>
                <a:gd name="connsiteY4" fmla="*/ 2318074 h 2318074"/>
                <a:gd name="connsiteX5" fmla="*/ 0 w 1846478"/>
                <a:gd name="connsiteY5" fmla="*/ 2318074 h 2318074"/>
                <a:gd name="connsiteX6" fmla="*/ 0 w 1846478"/>
                <a:gd name="connsiteY6" fmla="*/ 2318074 h 2318074"/>
                <a:gd name="connsiteX7" fmla="*/ 0 w 1846478"/>
                <a:gd name="connsiteY7" fmla="*/ 193880 h 2318074"/>
                <a:gd name="connsiteX8" fmla="*/ 193880 w 1846478"/>
                <a:gd name="connsiteY8" fmla="*/ 0 h 23180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46478" h="2318074">
                  <a:moveTo>
                    <a:pt x="1652598" y="2318074"/>
                  </a:moveTo>
                  <a:lnTo>
                    <a:pt x="193880" y="2318074"/>
                  </a:lnTo>
                  <a:cubicBezTo>
                    <a:pt x="86803" y="2318074"/>
                    <a:pt x="0" y="2231271"/>
                    <a:pt x="0" y="2124194"/>
                  </a:cubicBezTo>
                  <a:lnTo>
                    <a:pt x="0" y="0"/>
                  </a:lnTo>
                  <a:lnTo>
                    <a:pt x="0" y="0"/>
                  </a:lnTo>
                  <a:lnTo>
                    <a:pt x="1846478" y="0"/>
                  </a:lnTo>
                  <a:lnTo>
                    <a:pt x="1846478" y="0"/>
                  </a:lnTo>
                  <a:lnTo>
                    <a:pt x="1846478" y="2124194"/>
                  </a:lnTo>
                  <a:cubicBezTo>
                    <a:pt x="1846478" y="2231271"/>
                    <a:pt x="1759675" y="2318074"/>
                    <a:pt x="1652598" y="2318074"/>
                  </a:cubicBez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19066" tIns="462280" rIns="519067" bIns="519066" numCol="1" spcCol="1270" anchor="t" anchorCtr="0">
              <a:noAutofit/>
            </a:bodyPr>
            <a:lstStyle/>
            <a:p>
              <a:pPr marL="0" lvl="0" indent="0" algn="ctr" defTabSz="2889250">
                <a:lnSpc>
                  <a:spcPct val="90000"/>
                </a:lnSpc>
                <a:spcBef>
                  <a:spcPct val="0"/>
                </a:spcBef>
                <a:spcAft>
                  <a:spcPct val="35000"/>
                </a:spcAft>
                <a:buNone/>
              </a:pPr>
              <a:endParaRPr lang="en-GB" sz="6500" kern="1200"/>
            </a:p>
          </p:txBody>
        </p:sp>
        <p:sp>
          <p:nvSpPr>
            <p:cNvPr id="18" name="Rectangle: Rounded Corners 17">
              <a:extLst>
                <a:ext uri="{FF2B5EF4-FFF2-40B4-BE49-F238E27FC236}">
                  <a16:creationId xmlns:a16="http://schemas.microsoft.com/office/drawing/2014/main" id="{A385108F-9137-F37B-37C9-D1EB0DF35021}"/>
                </a:ext>
              </a:extLst>
            </p:cNvPr>
            <p:cNvSpPr/>
            <p:nvPr/>
          </p:nvSpPr>
          <p:spPr>
            <a:xfrm>
              <a:off x="9235006" y="2068191"/>
              <a:ext cx="1846478" cy="990267"/>
            </a:xfrm>
            <a:prstGeom prst="roundRect">
              <a:avLst>
                <a:gd name="adj" fmla="val 10000"/>
              </a:avLst>
            </a:prstGeom>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19" name="Freeform: Shape 18">
              <a:extLst>
                <a:ext uri="{FF2B5EF4-FFF2-40B4-BE49-F238E27FC236}">
                  <a16:creationId xmlns:a16="http://schemas.microsoft.com/office/drawing/2014/main" id="{93BEC652-CD47-CC0A-23F5-32C8DEBBD842}"/>
                </a:ext>
              </a:extLst>
            </p:cNvPr>
            <p:cNvSpPr/>
            <p:nvPr/>
          </p:nvSpPr>
          <p:spPr>
            <a:xfrm>
              <a:off x="9244737" y="3238502"/>
              <a:ext cx="1846478" cy="3149045"/>
            </a:xfrm>
            <a:custGeom>
              <a:avLst/>
              <a:gdLst>
                <a:gd name="connsiteX0" fmla="*/ 193880 w 1846478"/>
                <a:gd name="connsiteY0" fmla="*/ 0 h 2318074"/>
                <a:gd name="connsiteX1" fmla="*/ 1652598 w 1846478"/>
                <a:gd name="connsiteY1" fmla="*/ 0 h 2318074"/>
                <a:gd name="connsiteX2" fmla="*/ 1846478 w 1846478"/>
                <a:gd name="connsiteY2" fmla="*/ 193880 h 2318074"/>
                <a:gd name="connsiteX3" fmla="*/ 1846478 w 1846478"/>
                <a:gd name="connsiteY3" fmla="*/ 2318074 h 2318074"/>
                <a:gd name="connsiteX4" fmla="*/ 1846478 w 1846478"/>
                <a:gd name="connsiteY4" fmla="*/ 2318074 h 2318074"/>
                <a:gd name="connsiteX5" fmla="*/ 0 w 1846478"/>
                <a:gd name="connsiteY5" fmla="*/ 2318074 h 2318074"/>
                <a:gd name="connsiteX6" fmla="*/ 0 w 1846478"/>
                <a:gd name="connsiteY6" fmla="*/ 2318074 h 2318074"/>
                <a:gd name="connsiteX7" fmla="*/ 0 w 1846478"/>
                <a:gd name="connsiteY7" fmla="*/ 193880 h 2318074"/>
                <a:gd name="connsiteX8" fmla="*/ 193880 w 1846478"/>
                <a:gd name="connsiteY8" fmla="*/ 0 h 23180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46478" h="2318074">
                  <a:moveTo>
                    <a:pt x="1652598" y="2318074"/>
                  </a:moveTo>
                  <a:lnTo>
                    <a:pt x="193880" y="2318074"/>
                  </a:lnTo>
                  <a:cubicBezTo>
                    <a:pt x="86803" y="2318074"/>
                    <a:pt x="0" y="2231271"/>
                    <a:pt x="0" y="2124194"/>
                  </a:cubicBezTo>
                  <a:lnTo>
                    <a:pt x="0" y="0"/>
                  </a:lnTo>
                  <a:lnTo>
                    <a:pt x="0" y="0"/>
                  </a:lnTo>
                  <a:lnTo>
                    <a:pt x="1846478" y="0"/>
                  </a:lnTo>
                  <a:lnTo>
                    <a:pt x="1846478" y="0"/>
                  </a:lnTo>
                  <a:lnTo>
                    <a:pt x="1846478" y="2124194"/>
                  </a:lnTo>
                  <a:cubicBezTo>
                    <a:pt x="1846478" y="2231271"/>
                    <a:pt x="1759675" y="2318074"/>
                    <a:pt x="1652598" y="2318074"/>
                  </a:cubicBez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19066" tIns="462280" rIns="519066" bIns="519066" numCol="1" spcCol="1270" anchor="t" anchorCtr="0">
              <a:noAutofit/>
            </a:bodyPr>
            <a:lstStyle/>
            <a:p>
              <a:pPr marL="0" lvl="0" indent="0" algn="ctr" defTabSz="2889250">
                <a:lnSpc>
                  <a:spcPct val="90000"/>
                </a:lnSpc>
                <a:spcBef>
                  <a:spcPct val="0"/>
                </a:spcBef>
                <a:spcAft>
                  <a:spcPct val="35000"/>
                </a:spcAft>
                <a:buNone/>
              </a:pPr>
              <a:endParaRPr lang="en-GB" sz="6500" kern="1200"/>
            </a:p>
          </p:txBody>
        </p:sp>
      </p:grpSp>
      <p:pic>
        <p:nvPicPr>
          <p:cNvPr id="21" name="Picture 20" descr="Woman reading a book">
            <a:extLst>
              <a:ext uri="{FF2B5EF4-FFF2-40B4-BE49-F238E27FC236}">
                <a16:creationId xmlns:a16="http://schemas.microsoft.com/office/drawing/2014/main" id="{A958F7E1-6841-079B-2C9E-D4932E6B50A0}"/>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1120229" y="2076037"/>
            <a:ext cx="1827018" cy="974564"/>
          </a:xfrm>
          <a:prstGeom prst="roundRect">
            <a:avLst>
              <a:gd name="adj" fmla="val 9453"/>
            </a:avLst>
          </a:prstGeom>
        </p:spPr>
      </p:pic>
      <p:pic>
        <p:nvPicPr>
          <p:cNvPr id="22" name="Picture 21" descr="Hands forming circle">
            <a:extLst>
              <a:ext uri="{FF2B5EF4-FFF2-40B4-BE49-F238E27FC236}">
                <a16:creationId xmlns:a16="http://schemas.microsoft.com/office/drawing/2014/main" id="{A04D8EF9-E896-0C4E-265A-497D4E593FB7}"/>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151356" y="2076037"/>
            <a:ext cx="1827018" cy="974564"/>
          </a:xfrm>
          <a:prstGeom prst="roundRect">
            <a:avLst>
              <a:gd name="adj" fmla="val 9453"/>
            </a:avLst>
          </a:prstGeom>
        </p:spPr>
      </p:pic>
      <p:pic>
        <p:nvPicPr>
          <p:cNvPr id="23" name="Picture 22" descr="Video camera on tripod, recording man presenting, wearing in casual business attire, at table with laptop and notebooks">
            <a:extLst>
              <a:ext uri="{FF2B5EF4-FFF2-40B4-BE49-F238E27FC236}">
                <a16:creationId xmlns:a16="http://schemas.microsoft.com/office/drawing/2014/main" id="{27FA4207-443F-C244-58CD-CA47C3DD1FF4}"/>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5182484" y="2074046"/>
            <a:ext cx="1827018" cy="974564"/>
          </a:xfrm>
          <a:prstGeom prst="roundRect">
            <a:avLst>
              <a:gd name="adj" fmla="val 9453"/>
            </a:avLst>
          </a:prstGeom>
        </p:spPr>
      </p:pic>
      <p:pic>
        <p:nvPicPr>
          <p:cNvPr id="24" name="Picture 23" descr="People discussing work at law firm">
            <a:extLst>
              <a:ext uri="{FF2B5EF4-FFF2-40B4-BE49-F238E27FC236}">
                <a16:creationId xmlns:a16="http://schemas.microsoft.com/office/drawing/2014/main" id="{923F5AC7-5B2B-F44D-A696-80A4CA9FF047}"/>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7213612" y="2072055"/>
            <a:ext cx="1827018" cy="974564"/>
          </a:xfrm>
          <a:prstGeom prst="roundRect">
            <a:avLst>
              <a:gd name="adj" fmla="val 9453"/>
            </a:avLst>
          </a:prstGeom>
        </p:spPr>
      </p:pic>
      <p:pic>
        <p:nvPicPr>
          <p:cNvPr id="25" name="Picture 24" descr="Person using laptop computer">
            <a:extLst>
              <a:ext uri="{FF2B5EF4-FFF2-40B4-BE49-F238E27FC236}">
                <a16:creationId xmlns:a16="http://schemas.microsoft.com/office/drawing/2014/main" id="{C4F14071-D4D6-293A-366D-41AEAC8DADAC}"/>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9244740" y="2070064"/>
            <a:ext cx="1827018" cy="974564"/>
          </a:xfrm>
          <a:prstGeom prst="roundRect">
            <a:avLst>
              <a:gd name="adj" fmla="val 9453"/>
            </a:avLst>
          </a:prstGeom>
        </p:spPr>
      </p:pic>
      <p:sp>
        <p:nvSpPr>
          <p:cNvPr id="26" name="TextBox 25">
            <a:extLst>
              <a:ext uri="{FF2B5EF4-FFF2-40B4-BE49-F238E27FC236}">
                <a16:creationId xmlns:a16="http://schemas.microsoft.com/office/drawing/2014/main" id="{59055357-3770-EBE3-054C-8D6E4B532CDE}"/>
              </a:ext>
            </a:extLst>
          </p:cNvPr>
          <p:cNvSpPr txBox="1"/>
          <p:nvPr/>
        </p:nvSpPr>
        <p:spPr>
          <a:xfrm>
            <a:off x="1110500" y="3418555"/>
            <a:ext cx="1865923" cy="1677382"/>
          </a:xfrm>
          <a:prstGeom prst="rect">
            <a:avLst/>
          </a:prstGeom>
          <a:noFill/>
        </p:spPr>
        <p:txBody>
          <a:bodyPr wrap="square" rtlCol="0">
            <a:spAutoFit/>
          </a:bodyPr>
          <a:lstStyle/>
          <a:p>
            <a:pPr algn="ctr">
              <a:spcAft>
                <a:spcPts val="600"/>
              </a:spcAft>
            </a:pPr>
            <a:r>
              <a:rPr lang="en-US" sz="1400" b="1" dirty="0">
                <a:solidFill>
                  <a:schemeClr val="bg1"/>
                </a:solidFill>
              </a:rPr>
              <a:t>Pädagogen:</a:t>
            </a:r>
          </a:p>
          <a:p>
            <a:pPr algn="ctr">
              <a:spcAft>
                <a:spcPts val="600"/>
              </a:spcAft>
            </a:pPr>
            <a:r>
              <a:rPr lang="en-US" sz="1400" dirty="0">
                <a:solidFill>
                  <a:schemeClr val="bg1"/>
                </a:solidFill>
              </a:rPr>
              <a:t>Vermitteln Medienkompetenz, ethische Kommunikation und inklusive digitale Praktiken.</a:t>
            </a:r>
            <a:endParaRPr lang="en-GB" sz="1400" dirty="0">
              <a:solidFill>
                <a:schemeClr val="bg1"/>
              </a:solidFill>
            </a:endParaRPr>
          </a:p>
        </p:txBody>
      </p:sp>
      <p:sp>
        <p:nvSpPr>
          <p:cNvPr id="27" name="TextBox 26">
            <a:extLst>
              <a:ext uri="{FF2B5EF4-FFF2-40B4-BE49-F238E27FC236}">
                <a16:creationId xmlns:a16="http://schemas.microsoft.com/office/drawing/2014/main" id="{2F6C7DFC-9A58-AD9E-0C8D-353286CFD737}"/>
              </a:ext>
            </a:extLst>
          </p:cNvPr>
          <p:cNvSpPr txBox="1"/>
          <p:nvPr/>
        </p:nvSpPr>
        <p:spPr>
          <a:xfrm>
            <a:off x="3139475" y="3418555"/>
            <a:ext cx="1877823" cy="2539157"/>
          </a:xfrm>
          <a:prstGeom prst="rect">
            <a:avLst/>
          </a:prstGeom>
          <a:noFill/>
        </p:spPr>
        <p:txBody>
          <a:bodyPr wrap="square" rtlCol="0">
            <a:spAutoFit/>
          </a:bodyPr>
          <a:lstStyle/>
          <a:p>
            <a:pPr algn="ctr">
              <a:spcAft>
                <a:spcPts val="600"/>
              </a:spcAft>
            </a:pPr>
            <a:r>
              <a:rPr lang="en-US" sz="1400" b="1" dirty="0">
                <a:solidFill>
                  <a:schemeClr val="bg1"/>
                </a:solidFill>
              </a:rPr>
              <a:t>Zivilgesellschaftliche </a:t>
            </a:r>
            <a:r>
              <a:rPr lang="en-US" sz="1400" b="1" dirty="0" err="1">
                <a:solidFill>
                  <a:schemeClr val="bg1"/>
                </a:solidFill>
              </a:rPr>
              <a:t>Organisationen</a:t>
            </a:r>
            <a:r>
              <a:rPr lang="en-US" sz="1400" b="1" dirty="0">
                <a:solidFill>
                  <a:schemeClr val="bg1"/>
                </a:solidFill>
              </a:rPr>
              <a:t>:</a:t>
            </a:r>
          </a:p>
          <a:p>
            <a:pPr algn="ctr">
              <a:spcAft>
                <a:spcPts val="600"/>
              </a:spcAft>
            </a:pPr>
            <a:r>
              <a:rPr lang="en-US" sz="1400" dirty="0">
                <a:solidFill>
                  <a:schemeClr val="bg1"/>
                </a:solidFill>
              </a:rPr>
              <a:t>Setzen Sie sich für digitale Rechte ein, unterstützen Sie unterrepräsentierte Gruppen und entwickeln Sie Werkzeuge für die Vermittlung in der Gemeinschaft.</a:t>
            </a:r>
            <a:endParaRPr lang="en-GB" sz="1400" dirty="0">
              <a:solidFill>
                <a:schemeClr val="bg1"/>
              </a:solidFill>
            </a:endParaRPr>
          </a:p>
        </p:txBody>
      </p:sp>
      <p:sp>
        <p:nvSpPr>
          <p:cNvPr id="28" name="TextBox 27">
            <a:extLst>
              <a:ext uri="{FF2B5EF4-FFF2-40B4-BE49-F238E27FC236}">
                <a16:creationId xmlns:a16="http://schemas.microsoft.com/office/drawing/2014/main" id="{F6EB399F-19AA-88F4-5942-E957D316CAE8}"/>
              </a:ext>
            </a:extLst>
          </p:cNvPr>
          <p:cNvSpPr txBox="1"/>
          <p:nvPr/>
        </p:nvSpPr>
        <p:spPr>
          <a:xfrm>
            <a:off x="5163021" y="3418555"/>
            <a:ext cx="1865923" cy="1892826"/>
          </a:xfrm>
          <a:prstGeom prst="rect">
            <a:avLst/>
          </a:prstGeom>
          <a:noFill/>
        </p:spPr>
        <p:txBody>
          <a:bodyPr wrap="square" rtlCol="0">
            <a:spAutoFit/>
          </a:bodyPr>
          <a:lstStyle/>
          <a:p>
            <a:pPr algn="ctr">
              <a:spcAft>
                <a:spcPts val="600"/>
              </a:spcAft>
            </a:pPr>
            <a:r>
              <a:rPr lang="en-US" sz="1400" b="1" dirty="0">
                <a:solidFill>
                  <a:schemeClr val="bg1"/>
                </a:solidFill>
              </a:rPr>
              <a:t>Medienanbieter:</a:t>
            </a:r>
          </a:p>
          <a:p>
            <a:pPr algn="ctr">
              <a:spcAft>
                <a:spcPts val="600"/>
              </a:spcAft>
            </a:pPr>
            <a:r>
              <a:rPr lang="en-US" sz="1400" dirty="0">
                <a:solidFill>
                  <a:schemeClr val="bg1"/>
                </a:solidFill>
              </a:rPr>
              <a:t>Setzen Sie verantwortungsvolle Berichterstattung um, sorgen Sie für ethische Moderation und bekämpfen Sie Falschinformationen.</a:t>
            </a:r>
            <a:endParaRPr lang="en-GB" sz="1400" dirty="0">
              <a:solidFill>
                <a:schemeClr val="bg1"/>
              </a:solidFill>
            </a:endParaRPr>
          </a:p>
        </p:txBody>
      </p:sp>
      <p:sp>
        <p:nvSpPr>
          <p:cNvPr id="29" name="TextBox 28">
            <a:extLst>
              <a:ext uri="{FF2B5EF4-FFF2-40B4-BE49-F238E27FC236}">
                <a16:creationId xmlns:a16="http://schemas.microsoft.com/office/drawing/2014/main" id="{E8A15B5B-1593-394B-B930-E2CC6AD434A2}"/>
              </a:ext>
            </a:extLst>
          </p:cNvPr>
          <p:cNvSpPr txBox="1"/>
          <p:nvPr/>
        </p:nvSpPr>
        <p:spPr>
          <a:xfrm>
            <a:off x="7215796" y="3418555"/>
            <a:ext cx="1865923" cy="2323713"/>
          </a:xfrm>
          <a:prstGeom prst="rect">
            <a:avLst/>
          </a:prstGeom>
          <a:noFill/>
        </p:spPr>
        <p:txBody>
          <a:bodyPr wrap="square" rtlCol="0">
            <a:spAutoFit/>
          </a:bodyPr>
          <a:lstStyle/>
          <a:p>
            <a:pPr algn="ctr">
              <a:spcAft>
                <a:spcPts val="600"/>
              </a:spcAft>
            </a:pPr>
            <a:r>
              <a:rPr lang="en-US" sz="1400" b="1" dirty="0">
                <a:solidFill>
                  <a:schemeClr val="bg1"/>
                </a:solidFill>
              </a:rPr>
              <a:t>Politische Entscheidungsträger:</a:t>
            </a:r>
          </a:p>
          <a:p>
            <a:pPr algn="ctr">
              <a:spcAft>
                <a:spcPts val="600"/>
              </a:spcAft>
            </a:pPr>
            <a:r>
              <a:rPr lang="en-US" sz="1400" dirty="0">
                <a:solidFill>
                  <a:schemeClr val="bg1"/>
                </a:solidFill>
              </a:rPr>
              <a:t>Schaffen Sie faire digitale Regeln. Unterstützen Sie einen inklusiven Zugang. Fördern Sie Rahmenbedingungen für Rechenschaftspflicht.</a:t>
            </a:r>
            <a:endParaRPr lang="en-GB" sz="1400" dirty="0">
              <a:solidFill>
                <a:schemeClr val="bg1"/>
              </a:solidFill>
            </a:endParaRPr>
          </a:p>
        </p:txBody>
      </p:sp>
      <p:sp>
        <p:nvSpPr>
          <p:cNvPr id="30" name="TextBox 29">
            <a:extLst>
              <a:ext uri="{FF2B5EF4-FFF2-40B4-BE49-F238E27FC236}">
                <a16:creationId xmlns:a16="http://schemas.microsoft.com/office/drawing/2014/main" id="{269627E9-7518-2C07-6C22-CDE633F4AFD0}"/>
              </a:ext>
            </a:extLst>
          </p:cNvPr>
          <p:cNvSpPr txBox="1"/>
          <p:nvPr/>
        </p:nvSpPr>
        <p:spPr>
          <a:xfrm>
            <a:off x="9235014" y="3418555"/>
            <a:ext cx="1865923" cy="2323713"/>
          </a:xfrm>
          <a:prstGeom prst="rect">
            <a:avLst/>
          </a:prstGeom>
          <a:noFill/>
        </p:spPr>
        <p:txBody>
          <a:bodyPr wrap="square" rtlCol="0">
            <a:spAutoFit/>
          </a:bodyPr>
          <a:lstStyle/>
          <a:p>
            <a:pPr algn="ctr">
              <a:spcAft>
                <a:spcPts val="600"/>
              </a:spcAft>
            </a:pPr>
            <a:r>
              <a:rPr lang="en-US" sz="1400" b="1" dirty="0">
                <a:solidFill>
                  <a:schemeClr val="bg1"/>
                </a:solidFill>
              </a:rPr>
              <a:t>Technologieplattformen:</a:t>
            </a:r>
          </a:p>
          <a:p>
            <a:pPr algn="ctr">
              <a:spcAft>
                <a:spcPts val="600"/>
              </a:spcAft>
            </a:pPr>
            <a:r>
              <a:rPr lang="en-US" sz="1400" dirty="0">
                <a:solidFill>
                  <a:schemeClr val="bg1"/>
                </a:solidFill>
              </a:rPr>
              <a:t>Entwickeln Sie inklusive Benutzeroberflächen, verbessern Sie Moderationswerkzeuge und fördern Sie Transparenz bei Inhaltsalgorithmen.</a:t>
            </a:r>
            <a:endParaRPr lang="en-GB" sz="1400" dirty="0">
              <a:solidFill>
                <a:schemeClr val="bg1"/>
              </a:solidFill>
            </a:endParaRPr>
          </a:p>
        </p:txBody>
      </p:sp>
    </p:spTree>
    <p:extLst>
      <p:ext uri="{BB962C8B-B14F-4D97-AF65-F5344CB8AC3E}">
        <p14:creationId xmlns:p14="http://schemas.microsoft.com/office/powerpoint/2010/main" val="107069261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74B06E-639B-7287-01DD-A0E92AFABFDD}"/>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7B9ED16E-62BE-FE6B-3A32-6FB33F14D2C6}"/>
              </a:ext>
            </a:extLst>
          </p:cNvPr>
          <p:cNvSpPr>
            <a:spLocks noGrp="1"/>
          </p:cNvSpPr>
          <p:nvPr>
            <p:ph type="body" sz="quarter" idx="16"/>
          </p:nvPr>
        </p:nvSpPr>
        <p:spPr/>
        <p:txBody>
          <a:bodyPr/>
          <a:lstStyle/>
          <a:p>
            <a:r>
              <a:rPr lang="en-GB" b="1" dirty="0"/>
              <a:t>Die Rolle der Interessengruppen in der Praxis</a:t>
            </a:r>
            <a:endParaRPr lang="en-GB" dirty="0"/>
          </a:p>
        </p:txBody>
      </p:sp>
      <p:cxnSp>
        <p:nvCxnSpPr>
          <p:cNvPr id="2" name="Straight Connector 1">
            <a:extLst>
              <a:ext uri="{FF2B5EF4-FFF2-40B4-BE49-F238E27FC236}">
                <a16:creationId xmlns:a16="http://schemas.microsoft.com/office/drawing/2014/main" id="{5D322FB1-E0DE-E4F9-7342-751A5F853AA2}"/>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graphicFrame>
        <p:nvGraphicFramePr>
          <p:cNvPr id="7" name="Diagram 6">
            <a:extLst>
              <a:ext uri="{FF2B5EF4-FFF2-40B4-BE49-F238E27FC236}">
                <a16:creationId xmlns:a16="http://schemas.microsoft.com/office/drawing/2014/main" id="{AA8F4510-86BE-9811-C1D4-848E0D3D07B7}"/>
              </a:ext>
            </a:extLst>
          </p:cNvPr>
          <p:cNvGraphicFramePr/>
          <p:nvPr>
            <p:extLst>
              <p:ext uri="{D42A27DB-BD31-4B8C-83A1-F6EECF244321}">
                <p14:modId xmlns:p14="http://schemas.microsoft.com/office/powerpoint/2010/main" val="1381508157"/>
              </p:ext>
            </p:extLst>
          </p:nvPr>
        </p:nvGraphicFramePr>
        <p:xfrm>
          <a:off x="798381" y="1680450"/>
          <a:ext cx="10830402" cy="47866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TextBox 7">
            <a:extLst>
              <a:ext uri="{FF2B5EF4-FFF2-40B4-BE49-F238E27FC236}">
                <a16:creationId xmlns:a16="http://schemas.microsoft.com/office/drawing/2014/main" id="{23E6478D-3470-E312-BCBB-68718EC40CB2}"/>
              </a:ext>
            </a:extLst>
          </p:cNvPr>
          <p:cNvSpPr txBox="1"/>
          <p:nvPr/>
        </p:nvSpPr>
        <p:spPr>
          <a:xfrm>
            <a:off x="4094927" y="1868557"/>
            <a:ext cx="7467595" cy="646331"/>
          </a:xfrm>
          <a:prstGeom prst="rect">
            <a:avLst/>
          </a:prstGeom>
          <a:noFill/>
        </p:spPr>
        <p:txBody>
          <a:bodyPr wrap="square" rtlCol="0">
            <a:spAutoFit/>
          </a:bodyPr>
          <a:lstStyle/>
          <a:p>
            <a:r>
              <a:rPr lang="en-US" dirty="0">
                <a:solidFill>
                  <a:srgbClr val="0C4659"/>
                </a:solidFill>
              </a:rPr>
              <a:t>Führe Workshops in Schulklassen durch, um Falschinformationen zu erkennen und einen respektvollen Online-Dialog zu fördern.</a:t>
            </a:r>
            <a:endParaRPr lang="en-GB" dirty="0">
              <a:solidFill>
                <a:srgbClr val="0C4659"/>
              </a:solidFill>
            </a:endParaRPr>
          </a:p>
        </p:txBody>
      </p:sp>
      <p:sp>
        <p:nvSpPr>
          <p:cNvPr id="9" name="TextBox 8">
            <a:extLst>
              <a:ext uri="{FF2B5EF4-FFF2-40B4-BE49-F238E27FC236}">
                <a16:creationId xmlns:a16="http://schemas.microsoft.com/office/drawing/2014/main" id="{30A16E65-E260-DCA5-EA81-44307A3D50EB}"/>
              </a:ext>
            </a:extLst>
          </p:cNvPr>
          <p:cNvSpPr txBox="1"/>
          <p:nvPr/>
        </p:nvSpPr>
        <p:spPr>
          <a:xfrm>
            <a:off x="4094922" y="2840609"/>
            <a:ext cx="7467595" cy="646331"/>
          </a:xfrm>
          <a:prstGeom prst="rect">
            <a:avLst/>
          </a:prstGeom>
          <a:noFill/>
        </p:spPr>
        <p:txBody>
          <a:bodyPr wrap="square" rtlCol="0">
            <a:spAutoFit/>
          </a:bodyPr>
          <a:lstStyle/>
          <a:p>
            <a:r>
              <a:rPr lang="en-US" dirty="0">
                <a:solidFill>
                  <a:srgbClr val="0C4659"/>
                </a:solidFill>
              </a:rPr>
              <a:t>Führen Sie Kampagnen durch, die sichere Online-Räume für </a:t>
            </a:r>
            <a:r>
              <a:rPr lang="en-US" dirty="0" err="1">
                <a:solidFill>
                  <a:srgbClr val="0C4659"/>
                </a:solidFill>
              </a:rPr>
              <a:t>marginalisierte </a:t>
            </a:r>
            <a:r>
              <a:rPr lang="en-US" dirty="0">
                <a:solidFill>
                  <a:srgbClr val="0C4659"/>
                </a:solidFill>
              </a:rPr>
              <a:t>Gruppen (z. B. Jugendliche, Migrant*innen, Minderheiten) fördern.</a:t>
            </a:r>
            <a:endParaRPr lang="en-GB" dirty="0">
              <a:solidFill>
                <a:srgbClr val="0C4659"/>
              </a:solidFill>
            </a:endParaRPr>
          </a:p>
        </p:txBody>
      </p:sp>
      <p:sp>
        <p:nvSpPr>
          <p:cNvPr id="10" name="TextBox 9">
            <a:extLst>
              <a:ext uri="{FF2B5EF4-FFF2-40B4-BE49-F238E27FC236}">
                <a16:creationId xmlns:a16="http://schemas.microsoft.com/office/drawing/2014/main" id="{4E1AC47E-9185-CD51-8590-7076F17BD1F1}"/>
              </a:ext>
            </a:extLst>
          </p:cNvPr>
          <p:cNvSpPr txBox="1"/>
          <p:nvPr/>
        </p:nvSpPr>
        <p:spPr>
          <a:xfrm>
            <a:off x="4094922" y="3801392"/>
            <a:ext cx="7467595" cy="646331"/>
          </a:xfrm>
          <a:prstGeom prst="rect">
            <a:avLst/>
          </a:prstGeom>
          <a:noFill/>
        </p:spPr>
        <p:txBody>
          <a:bodyPr wrap="square" rtlCol="0">
            <a:spAutoFit/>
          </a:bodyPr>
          <a:lstStyle/>
          <a:p>
            <a:r>
              <a:rPr lang="en-US" dirty="0">
                <a:solidFill>
                  <a:srgbClr val="0C4659"/>
                </a:solidFill>
              </a:rPr>
              <a:t>Führen Sie </a:t>
            </a:r>
            <a:r>
              <a:rPr lang="en-US" b="1" dirty="0">
                <a:solidFill>
                  <a:srgbClr val="0C4659"/>
                </a:solidFill>
              </a:rPr>
              <a:t>ethische </a:t>
            </a:r>
            <a:r>
              <a:rPr lang="en-US" dirty="0">
                <a:solidFill>
                  <a:srgbClr val="0C4659"/>
                </a:solidFill>
              </a:rPr>
              <a:t>Moderationsrichtlinien ein, die sowohl KI als auch menschliche Prüfer*innen einbeziehen, um schädliche Inhalte zu reduzieren.</a:t>
            </a:r>
            <a:endParaRPr lang="en-GB" dirty="0">
              <a:solidFill>
                <a:srgbClr val="0C4659"/>
              </a:solidFill>
            </a:endParaRPr>
          </a:p>
        </p:txBody>
      </p:sp>
      <p:sp>
        <p:nvSpPr>
          <p:cNvPr id="11" name="TextBox 10">
            <a:extLst>
              <a:ext uri="{FF2B5EF4-FFF2-40B4-BE49-F238E27FC236}">
                <a16:creationId xmlns:a16="http://schemas.microsoft.com/office/drawing/2014/main" id="{D3AB9A80-E20A-ED9B-58AE-78D2B21EDB93}"/>
              </a:ext>
            </a:extLst>
          </p:cNvPr>
          <p:cNvSpPr txBox="1"/>
          <p:nvPr/>
        </p:nvSpPr>
        <p:spPr>
          <a:xfrm>
            <a:off x="4094922" y="4773444"/>
            <a:ext cx="7467595" cy="646331"/>
          </a:xfrm>
          <a:prstGeom prst="rect">
            <a:avLst/>
          </a:prstGeom>
          <a:noFill/>
        </p:spPr>
        <p:txBody>
          <a:bodyPr wrap="square" rtlCol="0">
            <a:spAutoFit/>
          </a:bodyPr>
          <a:lstStyle/>
          <a:p>
            <a:r>
              <a:rPr lang="en-US" dirty="0">
                <a:solidFill>
                  <a:srgbClr val="0C4659"/>
                </a:solidFill>
              </a:rPr>
              <a:t>Setzen Sie Transparenzgesetze durch. Verpflichten Sie Plattformen, über die Entfernung von Inhalten und ihre Moderationspraktiken zu berichten.</a:t>
            </a:r>
            <a:endParaRPr lang="en-GB" dirty="0">
              <a:solidFill>
                <a:srgbClr val="0C4659"/>
              </a:solidFill>
            </a:endParaRPr>
          </a:p>
        </p:txBody>
      </p:sp>
      <p:sp>
        <p:nvSpPr>
          <p:cNvPr id="12" name="TextBox 11">
            <a:extLst>
              <a:ext uri="{FF2B5EF4-FFF2-40B4-BE49-F238E27FC236}">
                <a16:creationId xmlns:a16="http://schemas.microsoft.com/office/drawing/2014/main" id="{0A9389C7-AA60-E705-6E5D-A2F04B5F3BBA}"/>
              </a:ext>
            </a:extLst>
          </p:cNvPr>
          <p:cNvSpPr txBox="1"/>
          <p:nvPr/>
        </p:nvSpPr>
        <p:spPr>
          <a:xfrm>
            <a:off x="4094923" y="5734227"/>
            <a:ext cx="7467595" cy="646331"/>
          </a:xfrm>
          <a:prstGeom prst="rect">
            <a:avLst/>
          </a:prstGeom>
          <a:noFill/>
        </p:spPr>
        <p:txBody>
          <a:bodyPr wrap="square" rtlCol="0">
            <a:spAutoFit/>
          </a:bodyPr>
          <a:lstStyle/>
          <a:p>
            <a:r>
              <a:rPr lang="en-US" dirty="0">
                <a:solidFill>
                  <a:srgbClr val="0C4659"/>
                </a:solidFill>
              </a:rPr>
              <a:t>Entwickeln Sie digitale Werkzeuge gemeinsam mit schutzbedürftigen Gemeinschaften, um Benutzerfreundlichkeit und Inklusivität sicherzustellen.</a:t>
            </a:r>
            <a:endParaRPr lang="en-GB" dirty="0">
              <a:solidFill>
                <a:srgbClr val="0C4659"/>
              </a:solidFill>
            </a:endParaRPr>
          </a:p>
        </p:txBody>
      </p:sp>
    </p:spTree>
    <p:extLst>
      <p:ext uri="{BB962C8B-B14F-4D97-AF65-F5344CB8AC3E}">
        <p14:creationId xmlns:p14="http://schemas.microsoft.com/office/powerpoint/2010/main" val="247789240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BBDD2D-8194-33DE-5445-35212D98D838}"/>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40B5582D-2C4A-16A5-5904-7C5C5308142A}"/>
              </a:ext>
            </a:extLst>
          </p:cNvPr>
          <p:cNvSpPr>
            <a:spLocks noGrp="1"/>
          </p:cNvSpPr>
          <p:nvPr>
            <p:ph type="body" sz="quarter" idx="18"/>
          </p:nvPr>
        </p:nvSpPr>
        <p:spPr>
          <a:xfrm>
            <a:off x="458139" y="1504040"/>
            <a:ext cx="5833331" cy="5353959"/>
          </a:xfrm>
        </p:spPr>
        <p:txBody>
          <a:bodyPr/>
          <a:lstStyle/>
          <a:p>
            <a:pPr marL="0" indent="0">
              <a:spcAft>
                <a:spcPts val="1200"/>
              </a:spcAft>
            </a:pPr>
            <a:r>
              <a:rPr lang="en-US" sz="2000" i="0" dirty="0">
                <a:effectLst/>
              </a:rPr>
              <a:t>YMCA Europe hat zusammen mit HP eine Kampagne gestartet. Sie will den digitalen Zugang und die digitalen Fähigkeiten in mehr als zehn europäischen Ländern verbessern.</a:t>
            </a:r>
          </a:p>
          <a:p>
            <a:pPr marL="0" indent="0">
              <a:spcAft>
                <a:spcPts val="1200"/>
              </a:spcAft>
            </a:pPr>
            <a:r>
              <a:rPr lang="en-US" sz="2000" b="1" i="0" dirty="0">
                <a:effectLst/>
              </a:rPr>
              <a:t>Wichtigste Maßnahmen:</a:t>
            </a:r>
          </a:p>
          <a:p>
            <a:pPr marL="342900" indent="-342900">
              <a:spcBef>
                <a:spcPts val="0"/>
              </a:spcBef>
              <a:spcAft>
                <a:spcPts val="600"/>
              </a:spcAft>
              <a:buFont typeface="Wingdings" panose="05000000000000000000" pitchFamily="2" charset="2"/>
              <a:buChar char="q"/>
            </a:pPr>
            <a:r>
              <a:rPr lang="en-US" sz="2000" i="0" dirty="0">
                <a:effectLst/>
              </a:rPr>
              <a:t>Verteile mehr als 30.000 digitale Geräte (z. B. Kopfhörer, Tastaturen).</a:t>
            </a:r>
          </a:p>
          <a:p>
            <a:pPr marL="342900" indent="-342900">
              <a:spcBef>
                <a:spcPts val="0"/>
              </a:spcBef>
              <a:spcAft>
                <a:spcPts val="600"/>
              </a:spcAft>
              <a:buFont typeface="Wingdings" panose="05000000000000000000" pitchFamily="2" charset="2"/>
              <a:buChar char="q"/>
            </a:pPr>
            <a:r>
              <a:rPr lang="en-US" sz="2000" i="0" dirty="0">
                <a:effectLst/>
              </a:rPr>
              <a:t>Richte „Digital Hubs“ ein, die kostenlose Schulungen und HP LIFE-Kurse anbieten</a:t>
            </a:r>
          </a:p>
          <a:p>
            <a:pPr marL="342900" indent="-342900">
              <a:spcBef>
                <a:spcPts val="0"/>
              </a:spcBef>
              <a:spcAft>
                <a:spcPts val="600"/>
              </a:spcAft>
              <a:buFont typeface="Wingdings" panose="05000000000000000000" pitchFamily="2" charset="2"/>
              <a:buChar char="q"/>
            </a:pPr>
            <a:r>
              <a:rPr lang="en-US" sz="2000" i="0" dirty="0">
                <a:effectLst/>
              </a:rPr>
              <a:t>Partnerschaften mit mehr als 25 </a:t>
            </a:r>
            <a:r>
              <a:rPr lang="en-US" sz="2000" i="0" dirty="0" err="1">
                <a:effectLst/>
              </a:rPr>
              <a:t>Organisationen</a:t>
            </a:r>
            <a:r>
              <a:rPr lang="en-US" sz="2000" i="0" dirty="0">
                <a:effectLst/>
              </a:rPr>
              <a:t> geschlossen, um vor Ort etwas zu bewirken</a:t>
            </a:r>
          </a:p>
          <a:p>
            <a:pPr marL="0" indent="0">
              <a:spcBef>
                <a:spcPts val="0"/>
              </a:spcBef>
              <a:spcAft>
                <a:spcPts val="600"/>
              </a:spcAft>
            </a:pPr>
            <a:r>
              <a:rPr lang="en-US" sz="2000" b="1" i="0" dirty="0">
                <a:effectLst/>
              </a:rPr>
              <a:t>Wirkung:</a:t>
            </a:r>
          </a:p>
          <a:p>
            <a:pPr marL="342900" indent="-342900">
              <a:spcBef>
                <a:spcPts val="0"/>
              </a:spcBef>
              <a:spcAft>
                <a:spcPts val="600"/>
              </a:spcAft>
              <a:buFont typeface="Wingdings" panose="05000000000000000000" pitchFamily="2" charset="2"/>
              <a:buChar char="ü"/>
            </a:pPr>
            <a:r>
              <a:rPr lang="en-US" sz="2000" i="0" dirty="0">
                <a:effectLst/>
              </a:rPr>
              <a:t>Verbesserung der digitalen Kompetenz benachteiligter Gruppen</a:t>
            </a:r>
          </a:p>
          <a:p>
            <a:pPr marL="342900" indent="-342900">
              <a:spcBef>
                <a:spcPts val="0"/>
              </a:spcBef>
              <a:spcAft>
                <a:spcPts val="600"/>
              </a:spcAft>
              <a:buFont typeface="Wingdings" panose="05000000000000000000" pitchFamily="2" charset="2"/>
              <a:buChar char="ü"/>
            </a:pPr>
            <a:r>
              <a:rPr lang="en-US" sz="2000" i="0" dirty="0">
                <a:effectLst/>
              </a:rPr>
              <a:t>Besserer Zugang zu Bildung und Beschäftigungsmöglichkeiten ermöglicht</a:t>
            </a:r>
            <a:endParaRPr lang="en-US" sz="2000" dirty="0"/>
          </a:p>
        </p:txBody>
      </p:sp>
      <p:sp>
        <p:nvSpPr>
          <p:cNvPr id="4" name="Text Placeholder 3">
            <a:extLst>
              <a:ext uri="{FF2B5EF4-FFF2-40B4-BE49-F238E27FC236}">
                <a16:creationId xmlns:a16="http://schemas.microsoft.com/office/drawing/2014/main" id="{28F89FD6-F3EF-2115-A998-E80B924927B8}"/>
              </a:ext>
            </a:extLst>
          </p:cNvPr>
          <p:cNvSpPr>
            <a:spLocks noGrp="1"/>
          </p:cNvSpPr>
          <p:nvPr>
            <p:ph type="body" sz="quarter" idx="16"/>
          </p:nvPr>
        </p:nvSpPr>
        <p:spPr>
          <a:xfrm>
            <a:off x="458139" y="328312"/>
            <a:ext cx="6061498" cy="803654"/>
          </a:xfrm>
        </p:spPr>
        <p:txBody>
          <a:bodyPr/>
          <a:lstStyle/>
          <a:p>
            <a:r>
              <a:rPr lang="en-US" sz="3200" dirty="0"/>
              <a:t>Fallstudie: </a:t>
            </a:r>
            <a:r>
              <a:rPr lang="en-US" sz="3200" b="0" dirty="0"/>
              <a:t>Die Initiative „Digital Equity“ von YMCA Europe</a:t>
            </a:r>
          </a:p>
        </p:txBody>
      </p:sp>
      <p:cxnSp>
        <p:nvCxnSpPr>
          <p:cNvPr id="2" name="Straight Connector 1">
            <a:extLst>
              <a:ext uri="{FF2B5EF4-FFF2-40B4-BE49-F238E27FC236}">
                <a16:creationId xmlns:a16="http://schemas.microsoft.com/office/drawing/2014/main" id="{741FF76D-5BAD-DF1A-933B-377BD4227B2B}"/>
              </a:ext>
            </a:extLst>
          </p:cNvPr>
          <p:cNvCxnSpPr>
            <a:cxnSpLocks/>
          </p:cNvCxnSpPr>
          <p:nvPr/>
        </p:nvCxnSpPr>
        <p:spPr>
          <a:xfrm>
            <a:off x="0" y="1299443"/>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A7827145-6EF0-2C53-6AF8-4582C640C9E9}"/>
              </a:ext>
            </a:extLst>
          </p:cNvPr>
          <p:cNvSpPr txBox="1"/>
          <p:nvPr/>
        </p:nvSpPr>
        <p:spPr>
          <a:xfrm>
            <a:off x="6650977" y="5172999"/>
            <a:ext cx="4677932"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srgbClr val="086D6E"/>
                </a:solidFill>
                <a:effectLst/>
                <a:uLnTx/>
                <a:uFillTx/>
                <a:latin typeface="Calibri" panose="020F0502020204030204"/>
                <a:ea typeface="+mn-ea"/>
                <a:cs typeface="+mn-cs"/>
                <a:hlinkClick r:id="rId3"/>
              </a:rPr>
              <a:t>„Digitale Weiterbildungsmaßnahmen für benachteiligte Bevölkerungsgruppen“ (YMCA)</a:t>
            </a:r>
            <a:endParaRPr kumimoji="0" lang="en-IE" sz="1800" b="0" i="1" u="none" strike="noStrike" kern="1200" cap="none" spc="0" normalizeH="0" baseline="0" noProof="0" dirty="0">
              <a:ln>
                <a:noFill/>
              </a:ln>
              <a:solidFill>
                <a:srgbClr val="086D6E"/>
              </a:solidFill>
              <a:effectLst/>
              <a:uLnTx/>
              <a:uFillTx/>
              <a:latin typeface="Calibri" panose="020F0502020204030204"/>
              <a:ea typeface="+mn-ea"/>
              <a:cs typeface="+mn-cs"/>
            </a:endParaRPr>
          </a:p>
        </p:txBody>
      </p:sp>
      <p:sp>
        <p:nvSpPr>
          <p:cNvPr id="14" name="Rectangle: Rounded Corners 13">
            <a:extLst>
              <a:ext uri="{FF2B5EF4-FFF2-40B4-BE49-F238E27FC236}">
                <a16:creationId xmlns:a16="http://schemas.microsoft.com/office/drawing/2014/main" id="{02487047-F381-A886-198F-5FBA5FA01405}"/>
              </a:ext>
            </a:extLst>
          </p:cNvPr>
          <p:cNvSpPr/>
          <p:nvPr/>
        </p:nvSpPr>
        <p:spPr>
          <a:xfrm>
            <a:off x="7312656" y="5882708"/>
            <a:ext cx="3354573" cy="646331"/>
          </a:xfrm>
          <a:prstGeom prst="roundRect">
            <a:avLst/>
          </a:prstGeom>
          <a:solidFill>
            <a:srgbClr val="EE4F2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2000" dirty="0">
                <a:solidFill>
                  <a:schemeClr val="bg1"/>
                </a:solidFill>
                <a:latin typeface="Abadi" panose="020B0604020104020204" pitchFamily="34" charset="0"/>
                <a:cs typeface="Aharoni" panose="02010803020104030203" pitchFamily="2" charset="-79"/>
                <a:hlinkClick r:id="rId3">
                  <a:extLst>
                    <a:ext uri="{A12FA001-AC4F-418D-AE19-62706E023703}">
                      <ahyp:hlinkClr xmlns:ahyp="http://schemas.microsoft.com/office/drawing/2018/hyperlinkcolor" val="tx"/>
                    </a:ext>
                  </a:extLst>
                </a:hlinkClick>
              </a:rPr>
              <a:t>Klicken Sie hier, um das Video anzusehen.</a:t>
            </a:r>
            <a:endParaRPr kumimoji="0" lang="en-IE" sz="2000" b="0" i="0" u="none" strike="noStrike" kern="1200" cap="none" spc="0" normalizeH="0" baseline="0" noProof="0" dirty="0">
              <a:ln>
                <a:noFill/>
              </a:ln>
              <a:solidFill>
                <a:schemeClr val="bg1"/>
              </a:solidFill>
              <a:effectLst/>
              <a:uLnTx/>
              <a:uFillTx/>
              <a:latin typeface="Abadi" panose="020B0604020104020204" pitchFamily="34" charset="0"/>
              <a:ea typeface="+mn-ea"/>
              <a:cs typeface="Aharoni" panose="02010803020104030203" pitchFamily="2" charset="-79"/>
            </a:endParaRPr>
          </a:p>
        </p:txBody>
      </p:sp>
      <p:pic>
        <p:nvPicPr>
          <p:cNvPr id="8" name="Online Media 7" title="Digital Upskilling Sessions for the Underprivileged Communities in Moldova">
            <a:hlinkClick r:id="" action="ppaction://media"/>
            <a:extLst>
              <a:ext uri="{FF2B5EF4-FFF2-40B4-BE49-F238E27FC236}">
                <a16:creationId xmlns:a16="http://schemas.microsoft.com/office/drawing/2014/main" id="{3210BD6D-60DB-E98F-7BB8-3AFF6859547A}"/>
              </a:ext>
            </a:extLst>
          </p:cNvPr>
          <p:cNvPicPr>
            <a:picLocks noRot="1" noChangeAspect="1"/>
          </p:cNvPicPr>
          <p:nvPr>
            <a:videoFile r:link="rId1"/>
          </p:nvPr>
        </p:nvPicPr>
        <p:blipFill>
          <a:blip r:embed="rId4"/>
          <a:srcRect l="5928" t="1077" r="5631" b="102"/>
          <a:stretch/>
        </p:blipFill>
        <p:spPr>
          <a:xfrm>
            <a:off x="7021996" y="1863587"/>
            <a:ext cx="3935895" cy="2484783"/>
          </a:xfrm>
          <a:prstGeom prst="rect">
            <a:avLst/>
          </a:prstGeom>
        </p:spPr>
      </p:pic>
    </p:spTree>
    <p:extLst>
      <p:ext uri="{BB962C8B-B14F-4D97-AF65-F5344CB8AC3E}">
        <p14:creationId xmlns:p14="http://schemas.microsoft.com/office/powerpoint/2010/main" val="2979057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63D560-244C-294D-ADDE-0DDCDD8FC03D}"/>
            </a:ext>
          </a:extLst>
        </p:cNvPr>
        <p:cNvGrpSpPr/>
        <p:nvPr/>
      </p:nvGrpSpPr>
      <p:grpSpPr>
        <a:xfrm>
          <a:off x="0" y="0"/>
          <a:ext cx="0" cy="0"/>
          <a:chOff x="0" y="0"/>
          <a:chExt cx="0" cy="0"/>
        </a:xfrm>
      </p:grpSpPr>
      <p:sp>
        <p:nvSpPr>
          <p:cNvPr id="3" name="Freeform 28">
            <a:extLst>
              <a:ext uri="{FF2B5EF4-FFF2-40B4-BE49-F238E27FC236}">
                <a16:creationId xmlns:a16="http://schemas.microsoft.com/office/drawing/2014/main" id="{7C628808-56F8-50D1-4256-7321585371CD}"/>
              </a:ext>
            </a:extLst>
          </p:cNvPr>
          <p:cNvSpPr/>
          <p:nvPr/>
        </p:nvSpPr>
        <p:spPr>
          <a:xfrm>
            <a:off x="-15514" y="268990"/>
            <a:ext cx="1116224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6" name="Text Placeholder 5">
            <a:extLst>
              <a:ext uri="{FF2B5EF4-FFF2-40B4-BE49-F238E27FC236}">
                <a16:creationId xmlns:a16="http://schemas.microsoft.com/office/drawing/2014/main" id="{840FF785-DD1A-1AD8-5A68-5F7803A394F4}"/>
              </a:ext>
            </a:extLst>
          </p:cNvPr>
          <p:cNvSpPr>
            <a:spLocks noGrp="1"/>
          </p:cNvSpPr>
          <p:nvPr>
            <p:ph type="body" sz="quarter" idx="27"/>
          </p:nvPr>
        </p:nvSpPr>
        <p:spPr>
          <a:xfrm>
            <a:off x="849241" y="383586"/>
            <a:ext cx="10297494" cy="720752"/>
          </a:xfrm>
        </p:spPr>
        <p:txBody>
          <a:bodyPr/>
          <a:lstStyle/>
          <a:p>
            <a:r>
              <a:rPr lang="en-IE" dirty="0"/>
              <a:t>Reflexions- und Anwendungsübung: Mediation in der Praxis</a:t>
            </a:r>
          </a:p>
        </p:txBody>
      </p:sp>
      <p:pic>
        <p:nvPicPr>
          <p:cNvPr id="10" name="Graphic 9" descr="Signature with solid fill">
            <a:extLst>
              <a:ext uri="{FF2B5EF4-FFF2-40B4-BE49-F238E27FC236}">
                <a16:creationId xmlns:a16="http://schemas.microsoft.com/office/drawing/2014/main" id="{C07A16DC-3C68-3C40-6F1E-9F315D42F1D9}"/>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0" y="236167"/>
            <a:ext cx="914400" cy="914400"/>
          </a:xfrm>
          <a:prstGeom prst="rect">
            <a:avLst/>
          </a:prstGeom>
        </p:spPr>
      </p:pic>
      <p:sp>
        <p:nvSpPr>
          <p:cNvPr id="4" name="TextBox 3">
            <a:extLst>
              <a:ext uri="{FF2B5EF4-FFF2-40B4-BE49-F238E27FC236}">
                <a16:creationId xmlns:a16="http://schemas.microsoft.com/office/drawing/2014/main" id="{FD755019-5280-E482-F6D7-BB7E614DDA46}"/>
              </a:ext>
            </a:extLst>
          </p:cNvPr>
          <p:cNvSpPr txBox="1"/>
          <p:nvPr/>
        </p:nvSpPr>
        <p:spPr>
          <a:xfrm>
            <a:off x="914400" y="1525656"/>
            <a:ext cx="10232334" cy="461665"/>
          </a:xfrm>
          <a:prstGeom prst="rect">
            <a:avLst/>
          </a:prstGeom>
          <a:noFill/>
        </p:spPr>
        <p:txBody>
          <a:bodyPr wrap="square" rtlCol="0">
            <a:spAutoFit/>
          </a:bodyPr>
          <a:lstStyle/>
          <a:p>
            <a:r>
              <a:rPr lang="en-US" sz="2400" dirty="0">
                <a:solidFill>
                  <a:srgbClr val="0C4659"/>
                </a:solidFill>
              </a:rPr>
              <a:t>Denken Sie über Ihr eigenes digitales Umfeld nach.</a:t>
            </a:r>
          </a:p>
        </p:txBody>
      </p:sp>
      <p:sp>
        <p:nvSpPr>
          <p:cNvPr id="5" name="TextBox 4">
            <a:extLst>
              <a:ext uri="{FF2B5EF4-FFF2-40B4-BE49-F238E27FC236}">
                <a16:creationId xmlns:a16="http://schemas.microsoft.com/office/drawing/2014/main" id="{C7A47189-41F1-40AC-ABBF-0FA12EDA0A11}"/>
              </a:ext>
            </a:extLst>
          </p:cNvPr>
          <p:cNvSpPr txBox="1"/>
          <p:nvPr/>
        </p:nvSpPr>
        <p:spPr>
          <a:xfrm>
            <a:off x="1766956" y="2772081"/>
            <a:ext cx="7414593" cy="830997"/>
          </a:xfrm>
          <a:prstGeom prst="rect">
            <a:avLst/>
          </a:prstGeom>
          <a:noFill/>
        </p:spPr>
        <p:txBody>
          <a:bodyPr wrap="square" rtlCol="0">
            <a:spAutoFit/>
          </a:bodyPr>
          <a:lstStyle/>
          <a:p>
            <a:r>
              <a:rPr lang="en-US" sz="2400" b="1" dirty="0">
                <a:solidFill>
                  <a:srgbClr val="0C4659"/>
                </a:solidFill>
              </a:rPr>
              <a:t>Wo sehen Sie die größten Herausforderungen </a:t>
            </a:r>
            <a:r>
              <a:rPr lang="en-US" sz="2400" dirty="0">
                <a:solidFill>
                  <a:srgbClr val="0C4659"/>
                </a:solidFill>
              </a:rPr>
              <a:t>– Fehlinformationen, Ausgrenzung oder </a:t>
            </a:r>
            <a:r>
              <a:rPr lang="en-US" sz="2400" dirty="0" err="1">
                <a:solidFill>
                  <a:srgbClr val="0C4659"/>
                </a:solidFill>
              </a:rPr>
              <a:t>Polarisierung</a:t>
            </a:r>
            <a:r>
              <a:rPr lang="en-US" sz="2400" dirty="0">
                <a:solidFill>
                  <a:srgbClr val="0C4659"/>
                </a:solidFill>
              </a:rPr>
              <a:t>?</a:t>
            </a:r>
            <a:endParaRPr lang="en-GB" sz="2400" dirty="0">
              <a:solidFill>
                <a:srgbClr val="0C4659"/>
              </a:solidFill>
            </a:endParaRPr>
          </a:p>
        </p:txBody>
      </p:sp>
      <p:sp>
        <p:nvSpPr>
          <p:cNvPr id="7" name="TextBox 6">
            <a:extLst>
              <a:ext uri="{FF2B5EF4-FFF2-40B4-BE49-F238E27FC236}">
                <a16:creationId xmlns:a16="http://schemas.microsoft.com/office/drawing/2014/main" id="{14E5EBCC-7F59-953D-DE23-B01459D7ACC9}"/>
              </a:ext>
            </a:extLst>
          </p:cNvPr>
          <p:cNvSpPr txBox="1"/>
          <p:nvPr/>
        </p:nvSpPr>
        <p:spPr>
          <a:xfrm>
            <a:off x="1766956" y="3741074"/>
            <a:ext cx="6313558" cy="830997"/>
          </a:xfrm>
          <a:prstGeom prst="rect">
            <a:avLst/>
          </a:prstGeom>
          <a:noFill/>
        </p:spPr>
        <p:txBody>
          <a:bodyPr wrap="square" rtlCol="0">
            <a:spAutoFit/>
          </a:bodyPr>
          <a:lstStyle/>
          <a:p>
            <a:r>
              <a:rPr lang="en-US" sz="2400" b="1" dirty="0">
                <a:solidFill>
                  <a:srgbClr val="0C4659"/>
                </a:solidFill>
              </a:rPr>
              <a:t>Welche Mediationsstrategien </a:t>
            </a:r>
          </a:p>
          <a:p>
            <a:r>
              <a:rPr lang="en-US" sz="2400" dirty="0">
                <a:solidFill>
                  <a:srgbClr val="0C4659"/>
                </a:solidFill>
              </a:rPr>
              <a:t>(menschliche oder KI-gestützte) haben sich Ihrer Erfahrung nach bewährt – oder sind gescheitert?</a:t>
            </a:r>
            <a:endParaRPr lang="en-GB" sz="2400" dirty="0">
              <a:solidFill>
                <a:srgbClr val="0C4659"/>
              </a:solidFill>
            </a:endParaRPr>
          </a:p>
        </p:txBody>
      </p:sp>
      <p:sp>
        <p:nvSpPr>
          <p:cNvPr id="9" name="TextBox 8">
            <a:extLst>
              <a:ext uri="{FF2B5EF4-FFF2-40B4-BE49-F238E27FC236}">
                <a16:creationId xmlns:a16="http://schemas.microsoft.com/office/drawing/2014/main" id="{C9E1B458-4121-3EBB-7704-EF8AA8AF31E4}"/>
              </a:ext>
            </a:extLst>
          </p:cNvPr>
          <p:cNvSpPr txBox="1"/>
          <p:nvPr/>
        </p:nvSpPr>
        <p:spPr>
          <a:xfrm>
            <a:off x="1766954" y="4710067"/>
            <a:ext cx="5518429" cy="1200329"/>
          </a:xfrm>
          <a:prstGeom prst="rect">
            <a:avLst/>
          </a:prstGeom>
          <a:noFill/>
        </p:spPr>
        <p:txBody>
          <a:bodyPr wrap="square" rtlCol="0">
            <a:spAutoFit/>
          </a:bodyPr>
          <a:lstStyle/>
          <a:p>
            <a:r>
              <a:rPr lang="en-US" sz="2400" b="1" dirty="0">
                <a:solidFill>
                  <a:srgbClr val="0C4659"/>
                </a:solidFill>
              </a:rPr>
              <a:t>Überlegen Sie, wie Sie in Ihrer Rolle </a:t>
            </a:r>
          </a:p>
          <a:p>
            <a:r>
              <a:rPr lang="en-US" sz="2400" dirty="0">
                <a:solidFill>
                  <a:srgbClr val="0C4659"/>
                </a:solidFill>
              </a:rPr>
              <a:t>Tragen Sie in Ihrer Rolle zu offeneren und respektvolleren digitalen Räumen bei.</a:t>
            </a:r>
            <a:endParaRPr lang="en-GB" sz="2400" dirty="0">
              <a:solidFill>
                <a:srgbClr val="0C4659"/>
              </a:solidFill>
            </a:endParaRPr>
          </a:p>
        </p:txBody>
      </p:sp>
      <p:pic>
        <p:nvPicPr>
          <p:cNvPr id="13" name="Graphic 12" descr="Brain in head with solid fill">
            <a:extLst>
              <a:ext uri="{FF2B5EF4-FFF2-40B4-BE49-F238E27FC236}">
                <a16:creationId xmlns:a16="http://schemas.microsoft.com/office/drawing/2014/main" id="{13F97072-2C95-AE06-5268-4F9E02E89C9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46979" y="2772080"/>
            <a:ext cx="830998" cy="830998"/>
          </a:xfrm>
          <a:prstGeom prst="rect">
            <a:avLst/>
          </a:prstGeom>
        </p:spPr>
      </p:pic>
      <p:pic>
        <p:nvPicPr>
          <p:cNvPr id="15" name="Graphic 14" descr="Tools with solid fill">
            <a:extLst>
              <a:ext uri="{FF2B5EF4-FFF2-40B4-BE49-F238E27FC236}">
                <a16:creationId xmlns:a16="http://schemas.microsoft.com/office/drawing/2014/main" id="{DD661D1E-F4A0-E9B0-8CC8-3D37EB4D5B5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46980" y="3740245"/>
            <a:ext cx="830997" cy="830997"/>
          </a:xfrm>
          <a:prstGeom prst="rect">
            <a:avLst/>
          </a:prstGeom>
        </p:spPr>
      </p:pic>
      <p:pic>
        <p:nvPicPr>
          <p:cNvPr id="17" name="Graphic 16" descr="Earth globe: Americas with solid fill">
            <a:extLst>
              <a:ext uri="{FF2B5EF4-FFF2-40B4-BE49-F238E27FC236}">
                <a16:creationId xmlns:a16="http://schemas.microsoft.com/office/drawing/2014/main" id="{FE4FD42E-035A-3A0F-0AC9-BF19644A261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946979" y="4710066"/>
            <a:ext cx="830998" cy="830998"/>
          </a:xfrm>
          <a:prstGeom prst="rect">
            <a:avLst/>
          </a:prstGeom>
        </p:spPr>
      </p:pic>
      <p:sp>
        <p:nvSpPr>
          <p:cNvPr id="18" name="TextBox 17">
            <a:extLst>
              <a:ext uri="{FF2B5EF4-FFF2-40B4-BE49-F238E27FC236}">
                <a16:creationId xmlns:a16="http://schemas.microsoft.com/office/drawing/2014/main" id="{51DAE83C-0B70-C52F-D5F9-0DC06D17AAF8}"/>
              </a:ext>
            </a:extLst>
          </p:cNvPr>
          <p:cNvSpPr txBox="1"/>
          <p:nvPr/>
        </p:nvSpPr>
        <p:spPr>
          <a:xfrm>
            <a:off x="914400" y="2160444"/>
            <a:ext cx="10232334" cy="461665"/>
          </a:xfrm>
          <a:prstGeom prst="rect">
            <a:avLst/>
          </a:prstGeom>
          <a:noFill/>
        </p:spPr>
        <p:txBody>
          <a:bodyPr wrap="square" rtlCol="0">
            <a:spAutoFit/>
          </a:bodyPr>
          <a:lstStyle/>
          <a:p>
            <a:r>
              <a:rPr lang="en-US" sz="2400" b="1" dirty="0">
                <a:solidFill>
                  <a:srgbClr val="0C4659"/>
                </a:solidFill>
              </a:rPr>
              <a:t>Denken Sie über Folgendes nach:</a:t>
            </a:r>
            <a:endParaRPr lang="en-GB" sz="2400" b="1" dirty="0">
              <a:solidFill>
                <a:srgbClr val="0C4659"/>
              </a:solidFill>
            </a:endParaRPr>
          </a:p>
        </p:txBody>
      </p:sp>
      <p:sp>
        <p:nvSpPr>
          <p:cNvPr id="19" name="Cloud 18">
            <a:extLst>
              <a:ext uri="{FF2B5EF4-FFF2-40B4-BE49-F238E27FC236}">
                <a16:creationId xmlns:a16="http://schemas.microsoft.com/office/drawing/2014/main" id="{A51EA048-1D66-63CE-5E4D-46D40F46B715}"/>
              </a:ext>
            </a:extLst>
          </p:cNvPr>
          <p:cNvSpPr/>
          <p:nvPr/>
        </p:nvSpPr>
        <p:spPr>
          <a:xfrm rot="17206486">
            <a:off x="7827283" y="1650654"/>
            <a:ext cx="4698692" cy="4347331"/>
          </a:xfrm>
          <a:prstGeom prst="cloud">
            <a:avLst/>
          </a:prstGeom>
          <a:solidFill>
            <a:srgbClr val="F4E8F3"/>
          </a:solidFill>
          <a:ln>
            <a:solidFill>
              <a:srgbClr val="F4E8F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a:extLst>
              <a:ext uri="{FF2B5EF4-FFF2-40B4-BE49-F238E27FC236}">
                <a16:creationId xmlns:a16="http://schemas.microsoft.com/office/drawing/2014/main" id="{08892A55-E322-A77E-4C98-73C514479721}"/>
              </a:ext>
            </a:extLst>
          </p:cNvPr>
          <p:cNvSpPr txBox="1"/>
          <p:nvPr/>
        </p:nvSpPr>
        <p:spPr>
          <a:xfrm>
            <a:off x="8335902" y="2202288"/>
            <a:ext cx="3486690" cy="3785652"/>
          </a:xfrm>
          <a:prstGeom prst="rect">
            <a:avLst/>
          </a:prstGeom>
          <a:noFill/>
        </p:spPr>
        <p:txBody>
          <a:bodyPr wrap="square" rtlCol="0">
            <a:spAutoFit/>
          </a:bodyPr>
          <a:lstStyle/>
          <a:p>
            <a:pPr algn="ctr"/>
            <a:r>
              <a:rPr lang="en-US" sz="2000" b="1" i="1" dirty="0">
                <a:solidFill>
                  <a:srgbClr val="0C4659"/>
                </a:solidFill>
              </a:rPr>
              <a:t>Optionale Aufgabe: </a:t>
            </a:r>
          </a:p>
          <a:p>
            <a:pPr algn="ctr"/>
            <a:r>
              <a:rPr lang="en-US" sz="2000" i="1" dirty="0">
                <a:solidFill>
                  <a:srgbClr val="0C4659"/>
                </a:solidFill>
              </a:rPr>
              <a:t>Wählen Sie eine Interessengruppe (zum Beispiel Pädagogische Fachkräfte, politische Entscheidungsträger*innen, Medien) und entwerfen Sie einen kurzen Aktionsplan mit zwei bis drei Schritten. Diese Schritte sollen die digitale Mediation in Ihrem Kontext fördern.</a:t>
            </a:r>
            <a:endParaRPr lang="en-GB" sz="2000" i="1" dirty="0">
              <a:solidFill>
                <a:srgbClr val="0C4659"/>
              </a:solidFill>
            </a:endParaRPr>
          </a:p>
        </p:txBody>
      </p:sp>
    </p:spTree>
    <p:extLst>
      <p:ext uri="{BB962C8B-B14F-4D97-AF65-F5344CB8AC3E}">
        <p14:creationId xmlns:p14="http://schemas.microsoft.com/office/powerpoint/2010/main" val="224091489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7BE987-6B0B-BDC1-415D-61C5A763737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61DF9DF3-5F54-5C04-A0D9-F921D63C383F}"/>
              </a:ext>
            </a:extLst>
          </p:cNvPr>
          <p:cNvSpPr/>
          <p:nvPr/>
        </p:nvSpPr>
        <p:spPr>
          <a:xfrm>
            <a:off x="11713029" y="4963886"/>
            <a:ext cx="478971" cy="156754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1"/>
          </a:p>
        </p:txBody>
      </p:sp>
      <p:sp>
        <p:nvSpPr>
          <p:cNvPr id="9" name="Freeform 2">
            <a:extLst>
              <a:ext uri="{FF2B5EF4-FFF2-40B4-BE49-F238E27FC236}">
                <a16:creationId xmlns:a16="http://schemas.microsoft.com/office/drawing/2014/main" id="{57C3DEB9-1F83-BA3D-77DA-FA6B155A0E44}"/>
              </a:ext>
            </a:extLst>
          </p:cNvPr>
          <p:cNvSpPr/>
          <p:nvPr/>
        </p:nvSpPr>
        <p:spPr>
          <a:xfrm rot="16200000">
            <a:off x="1930078" y="369383"/>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3FB5A1"/>
          </a:solidFill>
          <a:ln>
            <a:solidFill>
              <a:srgbClr val="3FB5A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Freeform 1">
            <a:extLst>
              <a:ext uri="{FF2B5EF4-FFF2-40B4-BE49-F238E27FC236}">
                <a16:creationId xmlns:a16="http://schemas.microsoft.com/office/drawing/2014/main" id="{94B35C51-0FF2-5076-412F-9ACA54CC58FC}"/>
              </a:ext>
            </a:extLst>
          </p:cNvPr>
          <p:cNvSpPr/>
          <p:nvPr/>
        </p:nvSpPr>
        <p:spPr>
          <a:xfrm rot="16200000">
            <a:off x="202378" y="369384"/>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3FB5A1"/>
          </a:solidFill>
          <a:ln>
            <a:solidFill>
              <a:srgbClr val="3FB5A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7">
            <a:extLst>
              <a:ext uri="{FF2B5EF4-FFF2-40B4-BE49-F238E27FC236}">
                <a16:creationId xmlns:a16="http://schemas.microsoft.com/office/drawing/2014/main" id="{57DA92C0-DB42-5263-9B7C-4F95FC0A593B}"/>
              </a:ext>
            </a:extLst>
          </p:cNvPr>
          <p:cNvSpPr/>
          <p:nvPr/>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chemeClr val="bg1"/>
          </a:solidFill>
          <a:ln w="24491" cap="flat">
            <a:solidFill>
              <a:schemeClr val="bg1"/>
            </a:solidFill>
            <a:prstDash val="solid"/>
            <a:miter/>
          </a:ln>
        </p:spPr>
        <p:txBody>
          <a:bodyPr rtlCol="0" anchor="ctr"/>
          <a:lstStyle/>
          <a:p>
            <a:endParaRPr lang="en-US"/>
          </a:p>
        </p:txBody>
      </p:sp>
      <p:sp>
        <p:nvSpPr>
          <p:cNvPr id="7" name="Text Placeholder 6">
            <a:extLst>
              <a:ext uri="{FF2B5EF4-FFF2-40B4-BE49-F238E27FC236}">
                <a16:creationId xmlns:a16="http://schemas.microsoft.com/office/drawing/2014/main" id="{0F2DEF69-BE8C-9472-C960-474CCE081928}"/>
              </a:ext>
            </a:extLst>
          </p:cNvPr>
          <p:cNvSpPr>
            <a:spLocks noGrp="1"/>
          </p:cNvSpPr>
          <p:nvPr>
            <p:ph type="body" sz="quarter" idx="17"/>
          </p:nvPr>
        </p:nvSpPr>
        <p:spPr/>
        <p:txBody>
          <a:bodyPr/>
          <a:lstStyle/>
          <a:p>
            <a:r>
              <a:rPr lang="en-US" dirty="0"/>
              <a:t>03</a:t>
            </a:r>
          </a:p>
        </p:txBody>
      </p:sp>
      <p:sp>
        <p:nvSpPr>
          <p:cNvPr id="4" name="Text Placeholder 3">
            <a:extLst>
              <a:ext uri="{FF2B5EF4-FFF2-40B4-BE49-F238E27FC236}">
                <a16:creationId xmlns:a16="http://schemas.microsoft.com/office/drawing/2014/main" id="{3E643DD4-288F-D2BB-8E90-8550401228E8}"/>
              </a:ext>
            </a:extLst>
          </p:cNvPr>
          <p:cNvSpPr>
            <a:spLocks noGrp="1"/>
          </p:cNvSpPr>
          <p:nvPr>
            <p:ph type="body" sz="quarter" idx="16"/>
          </p:nvPr>
        </p:nvSpPr>
        <p:spPr>
          <a:xfrm>
            <a:off x="495097" y="2746283"/>
            <a:ext cx="4592732" cy="3066422"/>
          </a:xfrm>
        </p:spPr>
        <p:txBody>
          <a:bodyPr>
            <a:normAutofit/>
          </a:bodyPr>
          <a:lstStyle/>
          <a:p>
            <a:r>
              <a:rPr lang="en-US" sz="3200" b="1" kern="1200" dirty="0">
                <a:effectLst/>
                <a:latin typeface="+mn-lt"/>
                <a:ea typeface="+mn-ea"/>
                <a:cs typeface="+mn-cs"/>
              </a:rPr>
              <a:t>Ethische Überlegungen: Der Spagat zwischen Meinungsfreiheit und Inklusion</a:t>
            </a:r>
          </a:p>
        </p:txBody>
      </p:sp>
      <p:pic>
        <p:nvPicPr>
          <p:cNvPr id="6" name="Picture Placeholder 5" descr="A person wearing headphones and looking at a microphone&#10;&#10;AI-generated content may be incorrect.">
            <a:extLst>
              <a:ext uri="{FF2B5EF4-FFF2-40B4-BE49-F238E27FC236}">
                <a16:creationId xmlns:a16="http://schemas.microsoft.com/office/drawing/2014/main" id="{EF93F37F-F6A4-15A4-9EF2-B224ABD6A635}"/>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l="-18"/>
          <a:stretch/>
        </p:blipFill>
        <p:spPr>
          <a:xfrm>
            <a:off x="5635270" y="1729840"/>
            <a:ext cx="6560312" cy="4556399"/>
          </a:xfrm>
        </p:spPr>
      </p:pic>
      <p:pic>
        <p:nvPicPr>
          <p:cNvPr id="10" name="Graphic 9">
            <a:extLst>
              <a:ext uri="{FF2B5EF4-FFF2-40B4-BE49-F238E27FC236}">
                <a16:creationId xmlns:a16="http://schemas.microsoft.com/office/drawing/2014/main" id="{0EB1CCFF-66DE-9543-D21F-E4C51F1A9F8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flipH="1">
            <a:off x="5957200" y="-128242"/>
            <a:ext cx="4274935" cy="2874525"/>
          </a:xfrm>
          <a:prstGeom prst="rect">
            <a:avLst/>
          </a:prstGeom>
        </p:spPr>
      </p:pic>
    </p:spTree>
    <p:extLst>
      <p:ext uri="{BB962C8B-B14F-4D97-AF65-F5344CB8AC3E}">
        <p14:creationId xmlns:p14="http://schemas.microsoft.com/office/powerpoint/2010/main" val="2982415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EECBDF-BE9D-56F5-FB2B-4DD8BC5E06C4}"/>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28F3B0FB-1C5F-3271-A818-2A6A00FC5B23}"/>
              </a:ext>
            </a:extLst>
          </p:cNvPr>
          <p:cNvSpPr>
            <a:spLocks noGrp="1"/>
          </p:cNvSpPr>
          <p:nvPr>
            <p:ph type="body" sz="quarter" idx="18"/>
          </p:nvPr>
        </p:nvSpPr>
        <p:spPr>
          <a:xfrm>
            <a:off x="8183880" y="1857124"/>
            <a:ext cx="3359733" cy="1049221"/>
          </a:xfrm>
        </p:spPr>
        <p:txBody>
          <a:bodyPr/>
          <a:lstStyle/>
          <a:p>
            <a:r>
              <a:rPr lang="en-US" sz="2800" b="1" kern="1200" dirty="0">
                <a:effectLst/>
                <a:latin typeface="+mn-lt"/>
                <a:ea typeface="+mn-ea"/>
                <a:cs typeface="+mn-cs"/>
              </a:rPr>
              <a:t>Ethische Überlegungen: Der Spagat zwischen Meinungsfreiheit und Inklusion</a:t>
            </a:r>
          </a:p>
        </p:txBody>
      </p:sp>
      <p:sp>
        <p:nvSpPr>
          <p:cNvPr id="5" name="Text Placeholder 4">
            <a:extLst>
              <a:ext uri="{FF2B5EF4-FFF2-40B4-BE49-F238E27FC236}">
                <a16:creationId xmlns:a16="http://schemas.microsoft.com/office/drawing/2014/main" id="{FC741D60-4439-1151-4739-82616EFC406F}"/>
              </a:ext>
            </a:extLst>
          </p:cNvPr>
          <p:cNvSpPr>
            <a:spLocks noGrp="1"/>
          </p:cNvSpPr>
          <p:nvPr>
            <p:ph type="body" sz="quarter" idx="19"/>
          </p:nvPr>
        </p:nvSpPr>
        <p:spPr>
          <a:xfrm>
            <a:off x="9089136" y="922205"/>
            <a:ext cx="2454477" cy="385564"/>
          </a:xfrm>
        </p:spPr>
        <p:txBody>
          <a:bodyPr/>
          <a:lstStyle/>
          <a:p>
            <a:r>
              <a:rPr lang="en-US" dirty="0"/>
              <a:t>Überblick</a:t>
            </a:r>
          </a:p>
        </p:txBody>
      </p:sp>
      <p:sp>
        <p:nvSpPr>
          <p:cNvPr id="7" name="Text Placeholder 6">
            <a:extLst>
              <a:ext uri="{FF2B5EF4-FFF2-40B4-BE49-F238E27FC236}">
                <a16:creationId xmlns:a16="http://schemas.microsoft.com/office/drawing/2014/main" id="{1471D225-E109-A8BE-C97F-61BD44BC5F5D}"/>
              </a:ext>
            </a:extLst>
          </p:cNvPr>
          <p:cNvSpPr>
            <a:spLocks noGrp="1"/>
          </p:cNvSpPr>
          <p:nvPr>
            <p:ph type="body" sz="quarter" idx="21"/>
          </p:nvPr>
        </p:nvSpPr>
        <p:spPr>
          <a:xfrm>
            <a:off x="787770" y="4808689"/>
            <a:ext cx="10755843" cy="1235941"/>
          </a:xfrm>
        </p:spPr>
        <p:txBody>
          <a:bodyPr/>
          <a:lstStyle/>
          <a:p>
            <a:pPr marL="0" indent="0">
              <a:lnSpc>
                <a:spcPct val="100000"/>
              </a:lnSpc>
              <a:spcBef>
                <a:spcPts val="0"/>
              </a:spcBef>
              <a:spcAft>
                <a:spcPts val="600"/>
              </a:spcAft>
            </a:pPr>
            <a:r>
              <a:rPr lang="en-US" sz="2000" b="1" dirty="0">
                <a:solidFill>
                  <a:srgbClr val="0C4659"/>
                </a:solidFill>
              </a:rPr>
              <a:t>Digitale Plattformen </a:t>
            </a:r>
            <a:r>
              <a:rPr lang="en-US" sz="2000" dirty="0">
                <a:solidFill>
                  <a:srgbClr val="0C4659"/>
                </a:solidFill>
              </a:rPr>
              <a:t>prägen die Kommunikation. Darum entstehen Spannungen zwischen </a:t>
            </a:r>
            <a:r>
              <a:rPr lang="en-US" sz="2000" b="1" dirty="0">
                <a:solidFill>
                  <a:srgbClr val="0C4659"/>
                </a:solidFill>
              </a:rPr>
              <a:t>freier Meinungsäußerung </a:t>
            </a:r>
            <a:r>
              <a:rPr lang="en-US" sz="2000" dirty="0">
                <a:solidFill>
                  <a:srgbClr val="0C4659"/>
                </a:solidFill>
              </a:rPr>
              <a:t>und </a:t>
            </a:r>
            <a:r>
              <a:rPr lang="en-US" sz="2000" b="1" dirty="0">
                <a:solidFill>
                  <a:srgbClr val="0C4659"/>
                </a:solidFill>
              </a:rPr>
              <a:t>einem inklusiven, respektvollen Diskurs</a:t>
            </a:r>
            <a:r>
              <a:rPr lang="en-US" sz="2000" dirty="0">
                <a:solidFill>
                  <a:srgbClr val="0C4659"/>
                </a:solidFill>
              </a:rPr>
              <a:t>. Dieser Abschnitt zeigt, wie </a:t>
            </a:r>
            <a:r>
              <a:rPr lang="en-US" sz="2000" b="1" dirty="0">
                <a:solidFill>
                  <a:srgbClr val="0C4659"/>
                </a:solidFill>
              </a:rPr>
              <a:t>Plattformen die Meinungsfreiheit</a:t>
            </a:r>
            <a:r>
              <a:rPr lang="en-US" sz="2000" dirty="0">
                <a:solidFill>
                  <a:srgbClr val="0C4659"/>
                </a:solidFill>
              </a:rPr>
              <a:t> wahren und zugleich </a:t>
            </a:r>
            <a:r>
              <a:rPr lang="en-US" sz="2000" b="1" dirty="0">
                <a:solidFill>
                  <a:srgbClr val="0C4659"/>
                </a:solidFill>
              </a:rPr>
              <a:t>schädliche Inhalte </a:t>
            </a:r>
            <a:r>
              <a:rPr lang="en-US" sz="2000" dirty="0">
                <a:solidFill>
                  <a:srgbClr val="0C4659"/>
                </a:solidFill>
              </a:rPr>
              <a:t>sowie </a:t>
            </a:r>
            <a:r>
              <a:rPr lang="en-US" sz="2000" b="1" dirty="0">
                <a:solidFill>
                  <a:srgbClr val="0C4659"/>
                </a:solidFill>
              </a:rPr>
              <a:t>Ausgrenzung </a:t>
            </a:r>
            <a:r>
              <a:rPr lang="en-US" sz="2000" dirty="0">
                <a:solidFill>
                  <a:srgbClr val="0C4659"/>
                </a:solidFill>
              </a:rPr>
              <a:t>bekämpfen. </a:t>
            </a:r>
            <a:r>
              <a:rPr lang="en-US" sz="2000" b="1" dirty="0">
                <a:solidFill>
                  <a:srgbClr val="0C4659"/>
                </a:solidFill>
              </a:rPr>
              <a:t>Ethische Grundsätze, EU-Richtlinien </a:t>
            </a:r>
            <a:r>
              <a:rPr lang="en-US" sz="2000" dirty="0">
                <a:solidFill>
                  <a:srgbClr val="0C4659"/>
                </a:solidFill>
              </a:rPr>
              <a:t>und Beispiele aus der Praxis dienen als Leitlinien für </a:t>
            </a:r>
            <a:r>
              <a:rPr lang="en-US" sz="2000" b="1" dirty="0">
                <a:solidFill>
                  <a:srgbClr val="0C4659"/>
                </a:solidFill>
              </a:rPr>
              <a:t>eine </a:t>
            </a:r>
            <a:r>
              <a:rPr lang="en-US" sz="2000" dirty="0">
                <a:solidFill>
                  <a:srgbClr val="0C4659"/>
                </a:solidFill>
              </a:rPr>
              <a:t>ausgewogene </a:t>
            </a:r>
            <a:r>
              <a:rPr lang="en-US" sz="2000" b="1" dirty="0">
                <a:solidFill>
                  <a:srgbClr val="0C4659"/>
                </a:solidFill>
              </a:rPr>
              <a:t>digitale Moderation</a:t>
            </a:r>
            <a:r>
              <a:rPr lang="en-US" sz="2000" dirty="0">
                <a:solidFill>
                  <a:srgbClr val="0C4659"/>
                </a:solidFill>
              </a:rPr>
              <a:t>.</a:t>
            </a:r>
            <a:endParaRPr lang="en-US" sz="2000" dirty="0"/>
          </a:p>
        </p:txBody>
      </p:sp>
      <p:pic>
        <p:nvPicPr>
          <p:cNvPr id="8" name="Picture Placeholder 7" descr="A couple of men sitting in chairs with laptops&#10;&#10;AI-generated content may be incorrect.">
            <a:extLst>
              <a:ext uri="{FF2B5EF4-FFF2-40B4-BE49-F238E27FC236}">
                <a16:creationId xmlns:a16="http://schemas.microsoft.com/office/drawing/2014/main" id="{D101D332-17D1-36EF-463D-7FE57D1566AD}"/>
              </a:ext>
            </a:extLst>
          </p:cNvPr>
          <p:cNvPicPr>
            <a:picLocks noGrp="1" noChangeAspect="1"/>
          </p:cNvPicPr>
          <p:nvPr>
            <p:ph type="pic" sz="quarter" idx="22"/>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41075162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0E25F7-3206-3007-4358-7DE51D7E0A21}"/>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1614DDC9-71C0-DA4B-8BCF-961D965572BB}"/>
              </a:ext>
            </a:extLst>
          </p:cNvPr>
          <p:cNvSpPr/>
          <p:nvPr/>
        </p:nvSpPr>
        <p:spPr>
          <a:xfrm>
            <a:off x="11713029" y="4963886"/>
            <a:ext cx="478971" cy="156754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600"/>
          </a:p>
        </p:txBody>
      </p:sp>
      <p:grpSp>
        <p:nvGrpSpPr>
          <p:cNvPr id="26" name="Group 25">
            <a:extLst>
              <a:ext uri="{FF2B5EF4-FFF2-40B4-BE49-F238E27FC236}">
                <a16:creationId xmlns:a16="http://schemas.microsoft.com/office/drawing/2014/main" id="{8BCC2795-CDF2-8D6C-2463-2434840E9C22}"/>
              </a:ext>
            </a:extLst>
          </p:cNvPr>
          <p:cNvGrpSpPr/>
          <p:nvPr/>
        </p:nvGrpSpPr>
        <p:grpSpPr>
          <a:xfrm rot="10800000">
            <a:off x="510916" y="4773737"/>
            <a:ext cx="11670345" cy="803653"/>
            <a:chOff x="1" y="2080173"/>
            <a:chExt cx="11403342" cy="803653"/>
          </a:xfrm>
          <a:solidFill>
            <a:srgbClr val="A555A1"/>
          </a:solidFill>
        </p:grpSpPr>
        <p:sp>
          <p:nvSpPr>
            <p:cNvPr id="27" name="Flowchart: Delay 26">
              <a:extLst>
                <a:ext uri="{FF2B5EF4-FFF2-40B4-BE49-F238E27FC236}">
                  <a16:creationId xmlns:a16="http://schemas.microsoft.com/office/drawing/2014/main" id="{B32A8C53-27EA-D2F8-D262-B6C8B7BBC9A7}"/>
                </a:ext>
              </a:extLst>
            </p:cNvPr>
            <p:cNvSpPr/>
            <p:nvPr/>
          </p:nvSpPr>
          <p:spPr>
            <a:xfrm>
              <a:off x="10294734" y="2080179"/>
              <a:ext cx="1108609" cy="803647"/>
            </a:xfrm>
            <a:prstGeom prst="flowChartDelay">
              <a:avLst/>
            </a:prstGeom>
            <a:grpFill/>
            <a:ln>
              <a:solidFill>
                <a:srgbClr val="A55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28" name="Rectangle 27">
              <a:extLst>
                <a:ext uri="{FF2B5EF4-FFF2-40B4-BE49-F238E27FC236}">
                  <a16:creationId xmlns:a16="http://schemas.microsoft.com/office/drawing/2014/main" id="{A5703FF4-AD48-F96D-9648-AF98D75937F1}"/>
                </a:ext>
              </a:extLst>
            </p:cNvPr>
            <p:cNvSpPr/>
            <p:nvPr/>
          </p:nvSpPr>
          <p:spPr>
            <a:xfrm>
              <a:off x="1" y="2080173"/>
              <a:ext cx="10294734" cy="803645"/>
            </a:xfrm>
            <a:prstGeom prst="rect">
              <a:avLst/>
            </a:prstGeom>
            <a:grpFill/>
            <a:ln>
              <a:solidFill>
                <a:srgbClr val="A55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600"/>
            </a:p>
          </p:txBody>
        </p:sp>
      </p:grpSp>
      <p:grpSp>
        <p:nvGrpSpPr>
          <p:cNvPr id="23" name="Group 22">
            <a:extLst>
              <a:ext uri="{FF2B5EF4-FFF2-40B4-BE49-F238E27FC236}">
                <a16:creationId xmlns:a16="http://schemas.microsoft.com/office/drawing/2014/main" id="{3412D7C2-DBCC-CAAB-16B9-309CBDCE721D}"/>
              </a:ext>
            </a:extLst>
          </p:cNvPr>
          <p:cNvGrpSpPr/>
          <p:nvPr/>
        </p:nvGrpSpPr>
        <p:grpSpPr>
          <a:xfrm rot="10800000">
            <a:off x="521655" y="2932067"/>
            <a:ext cx="11670345" cy="803653"/>
            <a:chOff x="1" y="2080173"/>
            <a:chExt cx="11403342" cy="803653"/>
          </a:xfrm>
          <a:solidFill>
            <a:srgbClr val="2B9B9F"/>
          </a:solidFill>
        </p:grpSpPr>
        <p:sp>
          <p:nvSpPr>
            <p:cNvPr id="24" name="Flowchart: Delay 23">
              <a:extLst>
                <a:ext uri="{FF2B5EF4-FFF2-40B4-BE49-F238E27FC236}">
                  <a16:creationId xmlns:a16="http://schemas.microsoft.com/office/drawing/2014/main" id="{AC079F99-240A-2A7E-1444-4C3AE1E5B497}"/>
                </a:ext>
              </a:extLst>
            </p:cNvPr>
            <p:cNvSpPr/>
            <p:nvPr/>
          </p:nvSpPr>
          <p:spPr>
            <a:xfrm>
              <a:off x="10294734" y="2080179"/>
              <a:ext cx="1108609" cy="803647"/>
            </a:xfrm>
            <a:prstGeom prst="flowChartDelay">
              <a:avLst/>
            </a:prstGeom>
            <a:grpFill/>
            <a:ln>
              <a:solidFill>
                <a:srgbClr val="2B9B9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25" name="Rectangle 24">
              <a:extLst>
                <a:ext uri="{FF2B5EF4-FFF2-40B4-BE49-F238E27FC236}">
                  <a16:creationId xmlns:a16="http://schemas.microsoft.com/office/drawing/2014/main" id="{717ACDC3-2AE9-53A7-B125-03751A424DE5}"/>
                </a:ext>
              </a:extLst>
            </p:cNvPr>
            <p:cNvSpPr/>
            <p:nvPr/>
          </p:nvSpPr>
          <p:spPr>
            <a:xfrm>
              <a:off x="1" y="2080173"/>
              <a:ext cx="10294734" cy="803645"/>
            </a:xfrm>
            <a:prstGeom prst="rect">
              <a:avLst/>
            </a:prstGeom>
            <a:grpFill/>
            <a:ln>
              <a:solidFill>
                <a:srgbClr val="2B9B9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600"/>
            </a:p>
          </p:txBody>
        </p:sp>
      </p:grpSp>
      <p:grpSp>
        <p:nvGrpSpPr>
          <p:cNvPr id="20" name="Group 19">
            <a:extLst>
              <a:ext uri="{FF2B5EF4-FFF2-40B4-BE49-F238E27FC236}">
                <a16:creationId xmlns:a16="http://schemas.microsoft.com/office/drawing/2014/main" id="{C5806237-D7B6-B46C-882F-5811B0B131FD}"/>
              </a:ext>
            </a:extLst>
          </p:cNvPr>
          <p:cNvGrpSpPr/>
          <p:nvPr/>
        </p:nvGrpSpPr>
        <p:grpSpPr>
          <a:xfrm>
            <a:off x="0" y="5694570"/>
            <a:ext cx="11670345" cy="803653"/>
            <a:chOff x="1" y="2080173"/>
            <a:chExt cx="11403342" cy="803653"/>
          </a:xfrm>
          <a:solidFill>
            <a:srgbClr val="EE4F27"/>
          </a:solidFill>
        </p:grpSpPr>
        <p:sp>
          <p:nvSpPr>
            <p:cNvPr id="21" name="Flowchart: Delay 20">
              <a:extLst>
                <a:ext uri="{FF2B5EF4-FFF2-40B4-BE49-F238E27FC236}">
                  <a16:creationId xmlns:a16="http://schemas.microsoft.com/office/drawing/2014/main" id="{618DC622-C170-3D66-34BE-274CAB4DF825}"/>
                </a:ext>
              </a:extLst>
            </p:cNvPr>
            <p:cNvSpPr/>
            <p:nvPr/>
          </p:nvSpPr>
          <p:spPr>
            <a:xfrm>
              <a:off x="10294734" y="2080179"/>
              <a:ext cx="1108609" cy="803647"/>
            </a:xfrm>
            <a:prstGeom prst="flowChartDelay">
              <a:avLst/>
            </a:prstGeom>
            <a:grpFill/>
            <a:ln>
              <a:solidFill>
                <a:srgbClr val="EE4F2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22" name="Rectangle 21">
              <a:extLst>
                <a:ext uri="{FF2B5EF4-FFF2-40B4-BE49-F238E27FC236}">
                  <a16:creationId xmlns:a16="http://schemas.microsoft.com/office/drawing/2014/main" id="{100D3A15-BD52-BA3D-F7DB-303EF7AD5A3C}"/>
                </a:ext>
              </a:extLst>
            </p:cNvPr>
            <p:cNvSpPr/>
            <p:nvPr/>
          </p:nvSpPr>
          <p:spPr>
            <a:xfrm>
              <a:off x="1" y="2080173"/>
              <a:ext cx="10294734" cy="803645"/>
            </a:xfrm>
            <a:prstGeom prst="rect">
              <a:avLst/>
            </a:prstGeom>
            <a:grpFill/>
            <a:ln>
              <a:solidFill>
                <a:srgbClr val="EE4F2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600"/>
            </a:p>
          </p:txBody>
        </p:sp>
      </p:grpSp>
      <p:grpSp>
        <p:nvGrpSpPr>
          <p:cNvPr id="16" name="Group 15">
            <a:extLst>
              <a:ext uri="{FF2B5EF4-FFF2-40B4-BE49-F238E27FC236}">
                <a16:creationId xmlns:a16="http://schemas.microsoft.com/office/drawing/2014/main" id="{6AEB9F53-3A91-4AE6-39E5-1CFC45634FE7}"/>
              </a:ext>
            </a:extLst>
          </p:cNvPr>
          <p:cNvGrpSpPr/>
          <p:nvPr/>
        </p:nvGrpSpPr>
        <p:grpSpPr>
          <a:xfrm>
            <a:off x="0" y="3852902"/>
            <a:ext cx="11670345" cy="803653"/>
            <a:chOff x="1" y="2080173"/>
            <a:chExt cx="11403342" cy="803653"/>
          </a:xfrm>
          <a:solidFill>
            <a:srgbClr val="4174BA"/>
          </a:solidFill>
        </p:grpSpPr>
        <p:sp>
          <p:nvSpPr>
            <p:cNvPr id="17" name="Flowchart: Delay 16">
              <a:extLst>
                <a:ext uri="{FF2B5EF4-FFF2-40B4-BE49-F238E27FC236}">
                  <a16:creationId xmlns:a16="http://schemas.microsoft.com/office/drawing/2014/main" id="{5B8BECBE-35BA-CE2A-F916-3C043E334B2C}"/>
                </a:ext>
              </a:extLst>
            </p:cNvPr>
            <p:cNvSpPr/>
            <p:nvPr/>
          </p:nvSpPr>
          <p:spPr>
            <a:xfrm>
              <a:off x="10294734" y="2080179"/>
              <a:ext cx="1108609" cy="803647"/>
            </a:xfrm>
            <a:prstGeom prst="flowChartDelay">
              <a:avLst/>
            </a:prstGeom>
            <a:grp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18" name="Rectangle 17">
              <a:extLst>
                <a:ext uri="{FF2B5EF4-FFF2-40B4-BE49-F238E27FC236}">
                  <a16:creationId xmlns:a16="http://schemas.microsoft.com/office/drawing/2014/main" id="{6975ACE2-8E36-563B-3889-54EA00543964}"/>
                </a:ext>
              </a:extLst>
            </p:cNvPr>
            <p:cNvSpPr/>
            <p:nvPr/>
          </p:nvSpPr>
          <p:spPr>
            <a:xfrm>
              <a:off x="1" y="2080173"/>
              <a:ext cx="10294734" cy="803645"/>
            </a:xfrm>
            <a:prstGeom prst="rect">
              <a:avLst/>
            </a:prstGeom>
            <a:grp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600"/>
            </a:p>
          </p:txBody>
        </p:sp>
      </p:grpSp>
      <p:grpSp>
        <p:nvGrpSpPr>
          <p:cNvPr id="14" name="Group 13">
            <a:extLst>
              <a:ext uri="{FF2B5EF4-FFF2-40B4-BE49-F238E27FC236}">
                <a16:creationId xmlns:a16="http://schemas.microsoft.com/office/drawing/2014/main" id="{01B5FBC3-3C92-4B16-0C18-394B6FA20AA1}"/>
              </a:ext>
            </a:extLst>
          </p:cNvPr>
          <p:cNvGrpSpPr/>
          <p:nvPr/>
        </p:nvGrpSpPr>
        <p:grpSpPr>
          <a:xfrm>
            <a:off x="-9723" y="2011232"/>
            <a:ext cx="11670345" cy="803653"/>
            <a:chOff x="1" y="2080173"/>
            <a:chExt cx="11403342" cy="803653"/>
          </a:xfrm>
        </p:grpSpPr>
        <p:sp>
          <p:nvSpPr>
            <p:cNvPr id="12" name="Flowchart: Delay 11">
              <a:extLst>
                <a:ext uri="{FF2B5EF4-FFF2-40B4-BE49-F238E27FC236}">
                  <a16:creationId xmlns:a16="http://schemas.microsoft.com/office/drawing/2014/main" id="{C4126AAB-2B84-FD86-AC83-A777827BF3E8}"/>
                </a:ext>
              </a:extLst>
            </p:cNvPr>
            <p:cNvSpPr/>
            <p:nvPr/>
          </p:nvSpPr>
          <p:spPr>
            <a:xfrm>
              <a:off x="10294734" y="2080179"/>
              <a:ext cx="1108609" cy="803647"/>
            </a:xfrm>
            <a:prstGeom prst="flowChartDelay">
              <a:avLst/>
            </a:prstGeom>
            <a:solidFill>
              <a:srgbClr val="414DA1"/>
            </a:solidFill>
            <a:ln>
              <a:solidFill>
                <a:srgbClr val="414D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13" name="Rectangle 12">
              <a:extLst>
                <a:ext uri="{FF2B5EF4-FFF2-40B4-BE49-F238E27FC236}">
                  <a16:creationId xmlns:a16="http://schemas.microsoft.com/office/drawing/2014/main" id="{CB766656-F2CF-4664-DCF3-CE68B9B74815}"/>
                </a:ext>
              </a:extLst>
            </p:cNvPr>
            <p:cNvSpPr/>
            <p:nvPr/>
          </p:nvSpPr>
          <p:spPr>
            <a:xfrm>
              <a:off x="1" y="2080173"/>
              <a:ext cx="10294734" cy="803645"/>
            </a:xfrm>
            <a:prstGeom prst="rect">
              <a:avLst/>
            </a:prstGeom>
            <a:solidFill>
              <a:srgbClr val="414DA1"/>
            </a:solidFill>
            <a:ln>
              <a:solidFill>
                <a:srgbClr val="414D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600"/>
            </a:p>
          </p:txBody>
        </p:sp>
      </p:grpSp>
      <p:sp>
        <p:nvSpPr>
          <p:cNvPr id="5" name="Text Placeholder 4">
            <a:extLst>
              <a:ext uri="{FF2B5EF4-FFF2-40B4-BE49-F238E27FC236}">
                <a16:creationId xmlns:a16="http://schemas.microsoft.com/office/drawing/2014/main" id="{E9F716BE-F4DA-F32C-D727-4BF7121E0D93}"/>
              </a:ext>
            </a:extLst>
          </p:cNvPr>
          <p:cNvSpPr>
            <a:spLocks noGrp="1"/>
          </p:cNvSpPr>
          <p:nvPr>
            <p:ph type="body" sz="quarter" idx="18"/>
          </p:nvPr>
        </p:nvSpPr>
        <p:spPr>
          <a:xfrm>
            <a:off x="1645482" y="2045704"/>
            <a:ext cx="9198109" cy="803653"/>
          </a:xfrm>
        </p:spPr>
        <p:txBody>
          <a:bodyPr/>
          <a:lstStyle/>
          <a:p>
            <a:pPr marL="0" indent="0"/>
            <a:r>
              <a:rPr lang="en-US" sz="2000" b="1" dirty="0">
                <a:solidFill>
                  <a:schemeClr val="bg1"/>
                </a:solidFill>
              </a:rPr>
              <a:t>Meinungsfreiheit: </a:t>
            </a:r>
            <a:r>
              <a:rPr lang="en-US" sz="2000" dirty="0">
                <a:solidFill>
                  <a:schemeClr val="bg1"/>
                </a:solidFill>
              </a:rPr>
              <a:t>Das Recht, Ideen ohne Zensur zu verbreiten – unverzichtbar in einer Demokratie, jedoch eingeschränkt, wenn dadurch Schaden entsteht.</a:t>
            </a:r>
          </a:p>
        </p:txBody>
      </p:sp>
      <p:cxnSp>
        <p:nvCxnSpPr>
          <p:cNvPr id="2" name="Straight Connector 1">
            <a:extLst>
              <a:ext uri="{FF2B5EF4-FFF2-40B4-BE49-F238E27FC236}">
                <a16:creationId xmlns:a16="http://schemas.microsoft.com/office/drawing/2014/main" id="{034A5A13-9D04-4940-13A4-F98A1339E1FE}"/>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7" name="Text Placeholder 4">
            <a:extLst>
              <a:ext uri="{FF2B5EF4-FFF2-40B4-BE49-F238E27FC236}">
                <a16:creationId xmlns:a16="http://schemas.microsoft.com/office/drawing/2014/main" id="{8120BA61-E73E-DE48-1D83-D59CB7C3366B}"/>
              </a:ext>
            </a:extLst>
          </p:cNvPr>
          <p:cNvSpPr txBox="1">
            <a:spLocks/>
          </p:cNvSpPr>
          <p:nvPr/>
        </p:nvSpPr>
        <p:spPr>
          <a:xfrm>
            <a:off x="1237421" y="2932056"/>
            <a:ext cx="9678735"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r>
              <a:rPr lang="en-US" sz="2000" b="1" dirty="0">
                <a:solidFill>
                  <a:schemeClr val="bg1"/>
                </a:solidFill>
              </a:rPr>
              <a:t>Hassrede: </a:t>
            </a:r>
            <a:r>
              <a:rPr lang="en-US" sz="2000" dirty="0">
                <a:solidFill>
                  <a:schemeClr val="bg1"/>
                </a:solidFill>
              </a:rPr>
              <a:t>Jede Form der Kommunikation, die eine Gruppe wegen Merkmalen wie Rasse, Religion, Geschlecht oder Behinderung angreift oder diskriminiert.</a:t>
            </a:r>
          </a:p>
        </p:txBody>
      </p:sp>
      <p:sp>
        <p:nvSpPr>
          <p:cNvPr id="8" name="Text Placeholder 4">
            <a:extLst>
              <a:ext uri="{FF2B5EF4-FFF2-40B4-BE49-F238E27FC236}">
                <a16:creationId xmlns:a16="http://schemas.microsoft.com/office/drawing/2014/main" id="{C90547B5-6C34-AA88-259E-51F89E24ED07}"/>
              </a:ext>
            </a:extLst>
          </p:cNvPr>
          <p:cNvSpPr txBox="1">
            <a:spLocks/>
          </p:cNvSpPr>
          <p:nvPr/>
        </p:nvSpPr>
        <p:spPr>
          <a:xfrm>
            <a:off x="1656221" y="3864873"/>
            <a:ext cx="9068102"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000" b="1" dirty="0">
                <a:solidFill>
                  <a:schemeClr val="bg1"/>
                </a:solidFill>
              </a:rPr>
              <a:t>Verantwortung der Plattformen: </a:t>
            </a:r>
            <a:r>
              <a:rPr lang="en-US" sz="2000" dirty="0">
                <a:solidFill>
                  <a:schemeClr val="bg1"/>
                </a:solidFill>
              </a:rPr>
              <a:t>Digitale Plattformen müssen schädliche Inhalte moderieren und die Rechte der Nutzenden schützen.</a:t>
            </a:r>
          </a:p>
        </p:txBody>
      </p:sp>
      <p:sp>
        <p:nvSpPr>
          <p:cNvPr id="9" name="Text Placeholder 4">
            <a:extLst>
              <a:ext uri="{FF2B5EF4-FFF2-40B4-BE49-F238E27FC236}">
                <a16:creationId xmlns:a16="http://schemas.microsoft.com/office/drawing/2014/main" id="{FFA89A7C-E91F-78E7-7FC4-27ED99B7E59A}"/>
              </a:ext>
            </a:extLst>
          </p:cNvPr>
          <p:cNvSpPr txBox="1">
            <a:spLocks/>
          </p:cNvSpPr>
          <p:nvPr/>
        </p:nvSpPr>
        <p:spPr>
          <a:xfrm>
            <a:off x="1645481" y="4808200"/>
            <a:ext cx="9158316" cy="76918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r>
              <a:rPr lang="en-US" sz="2000" b="1" dirty="0">
                <a:solidFill>
                  <a:schemeClr val="bg1"/>
                </a:solidFill>
              </a:rPr>
              <a:t>Inklusion in digitalen Räumen: </a:t>
            </a:r>
            <a:r>
              <a:rPr lang="en-US" sz="2000" dirty="0">
                <a:solidFill>
                  <a:schemeClr val="bg1"/>
                </a:solidFill>
              </a:rPr>
              <a:t>Sorge dafür, dass alle Stimmen, vor allem die von </a:t>
            </a:r>
            <a:r>
              <a:rPr lang="en-US" sz="2000" dirty="0" err="1">
                <a:solidFill>
                  <a:schemeClr val="bg1"/>
                </a:solidFill>
              </a:rPr>
              <a:t>marginalisierten </a:t>
            </a:r>
            <a:r>
              <a:rPr lang="en-US" sz="2000" dirty="0">
                <a:solidFill>
                  <a:schemeClr val="bg1"/>
                </a:solidFill>
              </a:rPr>
              <a:t>Gruppen, online gehört, respektiert und geschützt werden.</a:t>
            </a:r>
          </a:p>
        </p:txBody>
      </p:sp>
      <p:sp>
        <p:nvSpPr>
          <p:cNvPr id="10" name="Text Placeholder 4">
            <a:extLst>
              <a:ext uri="{FF2B5EF4-FFF2-40B4-BE49-F238E27FC236}">
                <a16:creationId xmlns:a16="http://schemas.microsoft.com/office/drawing/2014/main" id="{4F635EA5-B232-E5AD-191E-FA07AF3DA6D5}"/>
              </a:ext>
            </a:extLst>
          </p:cNvPr>
          <p:cNvSpPr txBox="1">
            <a:spLocks/>
          </p:cNvSpPr>
          <p:nvPr/>
        </p:nvSpPr>
        <p:spPr>
          <a:xfrm>
            <a:off x="1656220" y="5706549"/>
            <a:ext cx="9321550" cy="79690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000" b="1" dirty="0">
                <a:solidFill>
                  <a:schemeClr val="bg1"/>
                </a:solidFill>
              </a:rPr>
              <a:t>Ethische Moderation: </a:t>
            </a:r>
            <a:r>
              <a:rPr lang="en-US" sz="2000" dirty="0">
                <a:solidFill>
                  <a:schemeClr val="bg1"/>
                </a:solidFill>
              </a:rPr>
              <a:t>Wende faire und einheitliche Regeln zur Verwaltung von Inhalten an und wäge dabei das Recht auf freie Meinungsäußerung gegen die Pflicht zum Schutz ab.</a:t>
            </a:r>
          </a:p>
        </p:txBody>
      </p:sp>
      <p:sp>
        <p:nvSpPr>
          <p:cNvPr id="29" name="TextBox 28">
            <a:extLst>
              <a:ext uri="{FF2B5EF4-FFF2-40B4-BE49-F238E27FC236}">
                <a16:creationId xmlns:a16="http://schemas.microsoft.com/office/drawing/2014/main" id="{ECD3227C-F7D2-42BD-1043-6F2D3AF6D4EA}"/>
              </a:ext>
            </a:extLst>
          </p:cNvPr>
          <p:cNvSpPr txBox="1"/>
          <p:nvPr/>
        </p:nvSpPr>
        <p:spPr>
          <a:xfrm>
            <a:off x="788655" y="1980186"/>
            <a:ext cx="856826" cy="769441"/>
          </a:xfrm>
          <a:prstGeom prst="rect">
            <a:avLst/>
          </a:prstGeom>
          <a:noFill/>
        </p:spPr>
        <p:txBody>
          <a:bodyPr wrap="square" rtlCol="0" anchor="ctr">
            <a:spAutoFit/>
          </a:bodyPr>
          <a:lstStyle/>
          <a:p>
            <a:pPr algn="ctr"/>
            <a:r>
              <a:rPr lang="en-GB" sz="4400" dirty="0">
                <a:solidFill>
                  <a:schemeClr val="bg1"/>
                </a:solidFill>
              </a:rPr>
              <a:t>1</a:t>
            </a:r>
          </a:p>
        </p:txBody>
      </p:sp>
      <p:sp>
        <p:nvSpPr>
          <p:cNvPr id="30" name="TextBox 29">
            <a:extLst>
              <a:ext uri="{FF2B5EF4-FFF2-40B4-BE49-F238E27FC236}">
                <a16:creationId xmlns:a16="http://schemas.microsoft.com/office/drawing/2014/main" id="{7B3C4318-E774-E823-9784-A5E924C71E8D}"/>
              </a:ext>
            </a:extLst>
          </p:cNvPr>
          <p:cNvSpPr txBox="1"/>
          <p:nvPr/>
        </p:nvSpPr>
        <p:spPr>
          <a:xfrm>
            <a:off x="10803796" y="2933205"/>
            <a:ext cx="856826" cy="769441"/>
          </a:xfrm>
          <a:prstGeom prst="rect">
            <a:avLst/>
          </a:prstGeom>
          <a:noFill/>
        </p:spPr>
        <p:txBody>
          <a:bodyPr wrap="square" rtlCol="0" anchor="ctr">
            <a:spAutoFit/>
          </a:bodyPr>
          <a:lstStyle/>
          <a:p>
            <a:pPr algn="ctr"/>
            <a:r>
              <a:rPr lang="en-GB" sz="4400" dirty="0">
                <a:solidFill>
                  <a:schemeClr val="bg1"/>
                </a:solidFill>
              </a:rPr>
              <a:t>2</a:t>
            </a:r>
          </a:p>
        </p:txBody>
      </p:sp>
      <p:sp>
        <p:nvSpPr>
          <p:cNvPr id="31" name="TextBox 30">
            <a:extLst>
              <a:ext uri="{FF2B5EF4-FFF2-40B4-BE49-F238E27FC236}">
                <a16:creationId xmlns:a16="http://schemas.microsoft.com/office/drawing/2014/main" id="{0C46C2CB-B388-3A48-BC20-A01611560F31}"/>
              </a:ext>
            </a:extLst>
          </p:cNvPr>
          <p:cNvSpPr txBox="1"/>
          <p:nvPr/>
        </p:nvSpPr>
        <p:spPr>
          <a:xfrm>
            <a:off x="10803796" y="4792552"/>
            <a:ext cx="856826" cy="769441"/>
          </a:xfrm>
          <a:prstGeom prst="rect">
            <a:avLst/>
          </a:prstGeom>
          <a:noFill/>
        </p:spPr>
        <p:txBody>
          <a:bodyPr wrap="square" rtlCol="0" anchor="ctr">
            <a:spAutoFit/>
          </a:bodyPr>
          <a:lstStyle/>
          <a:p>
            <a:pPr algn="ctr"/>
            <a:r>
              <a:rPr lang="en-GB" sz="4400" dirty="0">
                <a:solidFill>
                  <a:schemeClr val="bg1"/>
                </a:solidFill>
              </a:rPr>
              <a:t>4</a:t>
            </a:r>
          </a:p>
        </p:txBody>
      </p:sp>
      <p:sp>
        <p:nvSpPr>
          <p:cNvPr id="32" name="TextBox 31">
            <a:extLst>
              <a:ext uri="{FF2B5EF4-FFF2-40B4-BE49-F238E27FC236}">
                <a16:creationId xmlns:a16="http://schemas.microsoft.com/office/drawing/2014/main" id="{0E98B6A4-DF36-C0CE-0DFF-D6B0698B3FA6}"/>
              </a:ext>
            </a:extLst>
          </p:cNvPr>
          <p:cNvSpPr txBox="1"/>
          <p:nvPr/>
        </p:nvSpPr>
        <p:spPr>
          <a:xfrm>
            <a:off x="799394" y="3837974"/>
            <a:ext cx="856826" cy="769441"/>
          </a:xfrm>
          <a:prstGeom prst="rect">
            <a:avLst/>
          </a:prstGeom>
          <a:noFill/>
        </p:spPr>
        <p:txBody>
          <a:bodyPr wrap="square" rtlCol="0" anchor="ctr">
            <a:spAutoFit/>
          </a:bodyPr>
          <a:lstStyle/>
          <a:p>
            <a:pPr algn="ctr"/>
            <a:r>
              <a:rPr lang="en-GB" sz="4400" dirty="0">
                <a:solidFill>
                  <a:schemeClr val="bg1"/>
                </a:solidFill>
              </a:rPr>
              <a:t>3</a:t>
            </a:r>
          </a:p>
        </p:txBody>
      </p:sp>
      <p:sp>
        <p:nvSpPr>
          <p:cNvPr id="33" name="TextBox 32">
            <a:extLst>
              <a:ext uri="{FF2B5EF4-FFF2-40B4-BE49-F238E27FC236}">
                <a16:creationId xmlns:a16="http://schemas.microsoft.com/office/drawing/2014/main" id="{96DA2AC3-F96C-6A4B-8426-8C30D88B848C}"/>
              </a:ext>
            </a:extLst>
          </p:cNvPr>
          <p:cNvSpPr txBox="1"/>
          <p:nvPr/>
        </p:nvSpPr>
        <p:spPr>
          <a:xfrm>
            <a:off x="799394" y="5697996"/>
            <a:ext cx="856826" cy="769441"/>
          </a:xfrm>
          <a:prstGeom prst="rect">
            <a:avLst/>
          </a:prstGeom>
          <a:noFill/>
        </p:spPr>
        <p:txBody>
          <a:bodyPr wrap="square" rtlCol="0" anchor="ctr">
            <a:spAutoFit/>
          </a:bodyPr>
          <a:lstStyle/>
          <a:p>
            <a:pPr algn="ctr"/>
            <a:r>
              <a:rPr lang="en-GB" sz="4400" dirty="0">
                <a:solidFill>
                  <a:schemeClr val="bg1"/>
                </a:solidFill>
              </a:rPr>
              <a:t>5</a:t>
            </a:r>
          </a:p>
        </p:txBody>
      </p:sp>
      <p:sp>
        <p:nvSpPr>
          <p:cNvPr id="11" name="Text Placeholder 3">
            <a:extLst>
              <a:ext uri="{FF2B5EF4-FFF2-40B4-BE49-F238E27FC236}">
                <a16:creationId xmlns:a16="http://schemas.microsoft.com/office/drawing/2014/main" id="{6AA9FBF7-3485-6828-16F5-607C4C8B713A}"/>
              </a:ext>
            </a:extLst>
          </p:cNvPr>
          <p:cNvSpPr>
            <a:spLocks noGrp="1"/>
          </p:cNvSpPr>
          <p:nvPr>
            <p:ph type="body" sz="quarter" idx="16"/>
          </p:nvPr>
        </p:nvSpPr>
        <p:spPr>
          <a:xfrm>
            <a:off x="798381" y="457125"/>
            <a:ext cx="10117776" cy="803654"/>
          </a:xfrm>
        </p:spPr>
        <p:txBody>
          <a:bodyPr/>
          <a:lstStyle/>
          <a:p>
            <a:r>
              <a:rPr lang="en-US" sz="3200" dirty="0"/>
              <a:t>Wichtige Definitionen und Konzepte im Bereich </a:t>
            </a:r>
            <a:r>
              <a:rPr lang="en-US" sz="2800" b="0" i="1" dirty="0">
                <a:solidFill>
                  <a:srgbClr val="A555A1"/>
                </a:solidFill>
              </a:rPr>
              <a:t>Ethische Überlegungen: Abwägung zwischen Meinungsfreiheit und Inklusion</a:t>
            </a:r>
          </a:p>
          <a:p>
            <a:endParaRPr lang="en-US" sz="2800" b="0" i="1" dirty="0">
              <a:solidFill>
                <a:srgbClr val="A555A1"/>
              </a:solidFill>
            </a:endParaRPr>
          </a:p>
        </p:txBody>
      </p:sp>
    </p:spTree>
    <p:extLst>
      <p:ext uri="{BB962C8B-B14F-4D97-AF65-F5344CB8AC3E}">
        <p14:creationId xmlns:p14="http://schemas.microsoft.com/office/powerpoint/2010/main" val="209286216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CB8BFC-F94B-7D3E-A8EC-42E67E4C9C55}"/>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E994CCCB-F5C9-33C4-4904-0DD53EC4F767}"/>
              </a:ext>
            </a:extLst>
          </p:cNvPr>
          <p:cNvSpPr>
            <a:spLocks noGrp="1"/>
          </p:cNvSpPr>
          <p:nvPr>
            <p:ph type="body" sz="quarter" idx="18"/>
          </p:nvPr>
        </p:nvSpPr>
        <p:spPr>
          <a:xfrm>
            <a:off x="798380" y="1922958"/>
            <a:ext cx="10614687" cy="1100031"/>
          </a:xfrm>
        </p:spPr>
        <p:txBody>
          <a:bodyPr/>
          <a:lstStyle/>
          <a:p>
            <a:pPr marL="0" indent="0"/>
            <a:r>
              <a:rPr lang="en-US" dirty="0"/>
              <a:t>Digitale Plattformen sind heute wichtige Orte, um Meinungen zu teilen, zu diskutieren und sich zu vernetzen. Dieser Einfluss bringt Verantwortung mit sich. Ethische Regeln zeigen, wie wir den Austausch gestalten, Rechte schützen und respektvoll miteinander umgehen.</a:t>
            </a:r>
          </a:p>
        </p:txBody>
      </p:sp>
      <p:sp>
        <p:nvSpPr>
          <p:cNvPr id="4" name="Text Placeholder 3">
            <a:extLst>
              <a:ext uri="{FF2B5EF4-FFF2-40B4-BE49-F238E27FC236}">
                <a16:creationId xmlns:a16="http://schemas.microsoft.com/office/drawing/2014/main" id="{D2B5C9DC-BBB7-F440-CA89-9BDF998FC6BB}"/>
              </a:ext>
            </a:extLst>
          </p:cNvPr>
          <p:cNvSpPr>
            <a:spLocks noGrp="1"/>
          </p:cNvSpPr>
          <p:nvPr>
            <p:ph type="body" sz="quarter" idx="16"/>
          </p:nvPr>
        </p:nvSpPr>
        <p:spPr>
          <a:xfrm>
            <a:off x="798380" y="761603"/>
            <a:ext cx="10850281" cy="803654"/>
          </a:xfrm>
        </p:spPr>
        <p:txBody>
          <a:bodyPr/>
          <a:lstStyle/>
          <a:p>
            <a:r>
              <a:rPr lang="en-US" dirty="0"/>
              <a:t>Einleitung: </a:t>
            </a:r>
            <a:r>
              <a:rPr lang="en-US" b="0" dirty="0"/>
              <a:t>Ethik in der digitalen Kommunikation</a:t>
            </a:r>
          </a:p>
        </p:txBody>
      </p:sp>
      <p:cxnSp>
        <p:nvCxnSpPr>
          <p:cNvPr id="2" name="Straight Connector 1">
            <a:extLst>
              <a:ext uri="{FF2B5EF4-FFF2-40B4-BE49-F238E27FC236}">
                <a16:creationId xmlns:a16="http://schemas.microsoft.com/office/drawing/2014/main" id="{D99590FA-40D3-8674-394B-E1C1F3DB22C5}"/>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7" name="Freeform: Shape 6">
            <a:extLst>
              <a:ext uri="{FF2B5EF4-FFF2-40B4-BE49-F238E27FC236}">
                <a16:creationId xmlns:a16="http://schemas.microsoft.com/office/drawing/2014/main" id="{C24DD47E-7636-C5F3-2AEA-313D364A46DA}"/>
              </a:ext>
            </a:extLst>
          </p:cNvPr>
          <p:cNvSpPr/>
          <p:nvPr/>
        </p:nvSpPr>
        <p:spPr>
          <a:xfrm>
            <a:off x="881601" y="3288538"/>
            <a:ext cx="3282640" cy="546473"/>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gradFill flip="none" rotWithShape="1">
            <a:gsLst>
              <a:gs pos="0">
                <a:schemeClr val="dk1">
                  <a:lumMod val="67000"/>
                </a:schemeClr>
              </a:gs>
              <a:gs pos="48000">
                <a:schemeClr val="dk1">
                  <a:lumMod val="97000"/>
                  <a:lumOff val="3000"/>
                </a:schemeClr>
              </a:gs>
              <a:gs pos="100000">
                <a:schemeClr val="dk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GB" sz="2000" b="1" kern="1200" dirty="0"/>
              <a:t>Warum das wichtig ist</a:t>
            </a:r>
          </a:p>
        </p:txBody>
      </p:sp>
      <p:sp>
        <p:nvSpPr>
          <p:cNvPr id="8" name="Freeform: Shape 7">
            <a:extLst>
              <a:ext uri="{FF2B5EF4-FFF2-40B4-BE49-F238E27FC236}">
                <a16:creationId xmlns:a16="http://schemas.microsoft.com/office/drawing/2014/main" id="{FEBBAADE-3934-2608-3E03-1AF1D9839097}"/>
              </a:ext>
            </a:extLst>
          </p:cNvPr>
          <p:cNvSpPr/>
          <p:nvPr/>
        </p:nvSpPr>
        <p:spPr>
          <a:xfrm>
            <a:off x="881601" y="3835011"/>
            <a:ext cx="3282640" cy="2555850"/>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ln>
            <a:headEnd type="none" w="med" len="med"/>
            <a:tailEnd type="none" w="med" len="med"/>
          </a:ln>
        </p:spPr>
        <p:style>
          <a:lnRef idx="2">
            <a:schemeClr val="dk1"/>
          </a:lnRef>
          <a:fillRef idx="1">
            <a:schemeClr val="lt1"/>
          </a:fillRef>
          <a:effectRef idx="0">
            <a:schemeClr val="dk1"/>
          </a:effectRef>
          <a:fontRef idx="minor">
            <a:schemeClr val="dk1"/>
          </a:fontRef>
        </p:style>
        <p:txBody>
          <a:bodyPr spcFirstLastPara="0" vert="horz" wrap="square" lIns="128016" tIns="128016" rIns="170688" bIns="192024" numCol="1" spcCol="1270" anchor="t" anchorCtr="0">
            <a:noAutofit/>
          </a:bodyPr>
          <a:lstStyle/>
          <a:p>
            <a:pPr marL="0" lvl="1" algn="ctr" defTabSz="1066800">
              <a:lnSpc>
                <a:spcPct val="90000"/>
              </a:lnSpc>
              <a:spcBef>
                <a:spcPct val="0"/>
              </a:spcBef>
              <a:spcAft>
                <a:spcPct val="15000"/>
              </a:spcAft>
            </a:pPr>
            <a:r>
              <a:rPr lang="en-US" sz="2000" kern="1200" dirty="0">
                <a:solidFill>
                  <a:srgbClr val="0C4659"/>
                </a:solidFill>
              </a:rPr>
              <a:t>Unkontrollierte Äußerungen können Schaden anrichten. Zu viel Kontrolle kann Stimmen zum Schweigen bringen. Finden Sie hier das richtige Gleichgewicht.</a:t>
            </a:r>
            <a:endParaRPr lang="en-GB" sz="2000" kern="1200" dirty="0">
              <a:solidFill>
                <a:srgbClr val="0C4659"/>
              </a:solidFill>
            </a:endParaRPr>
          </a:p>
          <a:p>
            <a:pPr marL="228600" lvl="1" indent="-228600" algn="ctr" defTabSz="1066800">
              <a:lnSpc>
                <a:spcPct val="90000"/>
              </a:lnSpc>
              <a:spcBef>
                <a:spcPct val="0"/>
              </a:spcBef>
              <a:spcAft>
                <a:spcPct val="15000"/>
              </a:spcAft>
              <a:buChar char="•"/>
            </a:pPr>
            <a:endParaRPr lang="en-GB" sz="2000" kern="1200" dirty="0"/>
          </a:p>
        </p:txBody>
      </p:sp>
      <p:sp>
        <p:nvSpPr>
          <p:cNvPr id="9" name="Freeform: Shape 8">
            <a:extLst>
              <a:ext uri="{FF2B5EF4-FFF2-40B4-BE49-F238E27FC236}">
                <a16:creationId xmlns:a16="http://schemas.microsoft.com/office/drawing/2014/main" id="{8BC1BF49-94D0-CBDE-86B1-4A1A1EF46C46}"/>
              </a:ext>
            </a:extLst>
          </p:cNvPr>
          <p:cNvSpPr/>
          <p:nvPr/>
        </p:nvSpPr>
        <p:spPr>
          <a:xfrm>
            <a:off x="4623811" y="3288538"/>
            <a:ext cx="3282640" cy="546473"/>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gradFill flip="none" rotWithShape="1">
            <a:gsLst>
              <a:gs pos="0">
                <a:schemeClr val="dk1">
                  <a:lumMod val="67000"/>
                </a:schemeClr>
              </a:gs>
              <a:gs pos="48000">
                <a:schemeClr val="dk1">
                  <a:lumMod val="97000"/>
                  <a:lumOff val="3000"/>
                </a:schemeClr>
              </a:gs>
              <a:gs pos="100000">
                <a:schemeClr val="dk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GB" sz="2000" b="1" kern="1200" dirty="0"/>
              <a:t>Was Sie lernen werden</a:t>
            </a:r>
          </a:p>
        </p:txBody>
      </p:sp>
      <p:sp>
        <p:nvSpPr>
          <p:cNvPr id="10" name="Freeform: Shape 9">
            <a:extLst>
              <a:ext uri="{FF2B5EF4-FFF2-40B4-BE49-F238E27FC236}">
                <a16:creationId xmlns:a16="http://schemas.microsoft.com/office/drawing/2014/main" id="{B9E095F6-55C6-834E-AB24-E897090C8D9E}"/>
              </a:ext>
            </a:extLst>
          </p:cNvPr>
          <p:cNvSpPr/>
          <p:nvPr/>
        </p:nvSpPr>
        <p:spPr>
          <a:xfrm>
            <a:off x="4623811" y="3835011"/>
            <a:ext cx="3282640" cy="2555850"/>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ln>
            <a:headEnd type="none" w="med" len="med"/>
            <a:tailEnd type="none" w="med" len="med"/>
          </a:ln>
        </p:spPr>
        <p:style>
          <a:lnRef idx="2">
            <a:schemeClr val="dk1"/>
          </a:lnRef>
          <a:fillRef idx="1">
            <a:schemeClr val="lt1"/>
          </a:fillRef>
          <a:effectRef idx="0">
            <a:schemeClr val="dk1"/>
          </a:effectRef>
          <a:fontRef idx="minor">
            <a:schemeClr val="dk1"/>
          </a:fontRef>
        </p:style>
        <p:txBody>
          <a:bodyPr spcFirstLastPara="0" vert="horz" wrap="square" lIns="128016" tIns="128016" rIns="170688" bIns="192024" numCol="1" spcCol="1270" anchor="t" anchorCtr="0">
            <a:noAutofit/>
          </a:bodyPr>
          <a:lstStyle/>
          <a:p>
            <a:pPr marL="0" lvl="1" algn="ctr" defTabSz="1066800">
              <a:lnSpc>
                <a:spcPct val="90000"/>
              </a:lnSpc>
              <a:spcBef>
                <a:spcPct val="0"/>
              </a:spcBef>
              <a:spcAft>
                <a:spcPct val="15000"/>
              </a:spcAft>
            </a:pPr>
            <a:r>
              <a:rPr lang="en-US" sz="2000" kern="1200" dirty="0">
                <a:solidFill>
                  <a:srgbClr val="0C4659"/>
                </a:solidFill>
              </a:rPr>
              <a:t>Erfahre die wichtigsten Regeln für ethische Kommunikation, die Grenzen der Meinungsfreiheit und wie Inklusion und Sicherheit mit freier Meinungsäußerung zusammenpassen.</a:t>
            </a:r>
            <a:endParaRPr lang="en-GB" sz="2000" kern="1200" dirty="0">
              <a:solidFill>
                <a:srgbClr val="0C4659"/>
              </a:solidFill>
            </a:endParaRPr>
          </a:p>
          <a:p>
            <a:pPr marL="228600" lvl="1" indent="-228600" algn="ctr" defTabSz="1066800">
              <a:lnSpc>
                <a:spcPct val="90000"/>
              </a:lnSpc>
              <a:spcBef>
                <a:spcPct val="0"/>
              </a:spcBef>
              <a:spcAft>
                <a:spcPct val="15000"/>
              </a:spcAft>
              <a:buChar char="•"/>
            </a:pPr>
            <a:endParaRPr lang="en-GB" sz="2000" kern="1200" dirty="0"/>
          </a:p>
        </p:txBody>
      </p:sp>
      <p:sp>
        <p:nvSpPr>
          <p:cNvPr id="11" name="Freeform: Shape 10">
            <a:extLst>
              <a:ext uri="{FF2B5EF4-FFF2-40B4-BE49-F238E27FC236}">
                <a16:creationId xmlns:a16="http://schemas.microsoft.com/office/drawing/2014/main" id="{193C7419-8F18-663B-03DA-2143BAC1C781}"/>
              </a:ext>
            </a:extLst>
          </p:cNvPr>
          <p:cNvSpPr/>
          <p:nvPr/>
        </p:nvSpPr>
        <p:spPr>
          <a:xfrm>
            <a:off x="8294204" y="3291268"/>
            <a:ext cx="3354457" cy="546473"/>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gradFill flip="none" rotWithShape="1">
            <a:gsLst>
              <a:gs pos="0">
                <a:schemeClr val="dk1">
                  <a:lumMod val="67000"/>
                </a:schemeClr>
              </a:gs>
              <a:gs pos="48000">
                <a:schemeClr val="dk1">
                  <a:lumMod val="97000"/>
                  <a:lumOff val="3000"/>
                </a:schemeClr>
              </a:gs>
              <a:gs pos="100000">
                <a:schemeClr val="dk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GB" sz="2000" b="1" kern="1200" dirty="0"/>
              <a:t>Ethische Rahmenbedingungen</a:t>
            </a:r>
          </a:p>
        </p:txBody>
      </p:sp>
      <p:sp>
        <p:nvSpPr>
          <p:cNvPr id="12" name="Freeform: Shape 11">
            <a:extLst>
              <a:ext uri="{FF2B5EF4-FFF2-40B4-BE49-F238E27FC236}">
                <a16:creationId xmlns:a16="http://schemas.microsoft.com/office/drawing/2014/main" id="{1233CA56-C077-C696-B7EB-67D28DD99028}"/>
              </a:ext>
            </a:extLst>
          </p:cNvPr>
          <p:cNvSpPr/>
          <p:nvPr/>
        </p:nvSpPr>
        <p:spPr>
          <a:xfrm>
            <a:off x="8294204" y="3835011"/>
            <a:ext cx="3354457" cy="2555850"/>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ln>
            <a:headEnd type="none" w="med" len="med"/>
            <a:tailEnd type="none" w="med" len="med"/>
          </a:ln>
        </p:spPr>
        <p:style>
          <a:lnRef idx="2">
            <a:schemeClr val="dk1"/>
          </a:lnRef>
          <a:fillRef idx="1">
            <a:schemeClr val="lt1"/>
          </a:fillRef>
          <a:effectRef idx="0">
            <a:schemeClr val="dk1"/>
          </a:effectRef>
          <a:fontRef idx="minor">
            <a:schemeClr val="dk1"/>
          </a:fontRef>
        </p:style>
        <p:txBody>
          <a:bodyPr spcFirstLastPara="0" vert="horz" wrap="square" lIns="128016" tIns="128016" rIns="170688" bIns="192024" numCol="1" spcCol="1270" anchor="t" anchorCtr="0">
            <a:noAutofit/>
          </a:bodyPr>
          <a:lstStyle/>
          <a:p>
            <a:pPr marL="0" lvl="1" algn="ctr" defTabSz="1066800">
              <a:lnSpc>
                <a:spcPct val="90000"/>
              </a:lnSpc>
              <a:spcBef>
                <a:spcPct val="0"/>
              </a:spcBef>
              <a:spcAft>
                <a:spcPct val="15000"/>
              </a:spcAft>
            </a:pPr>
            <a:r>
              <a:rPr lang="en-US" sz="2000" kern="1200" dirty="0">
                <a:solidFill>
                  <a:srgbClr val="0C4659"/>
                </a:solidFill>
              </a:rPr>
              <a:t>Es nennt Bezugspunkte wie die </a:t>
            </a:r>
            <a:r>
              <a:rPr lang="en-US" sz="2000" b="1" kern="1200" dirty="0">
                <a:solidFill>
                  <a:srgbClr val="0C4659"/>
                </a:solidFill>
              </a:rPr>
              <a:t>Charta der Grundrechte der Europäischen Union, UNESCO-Leitlinien </a:t>
            </a:r>
            <a:r>
              <a:rPr lang="en-US" sz="2000" kern="1200" dirty="0">
                <a:solidFill>
                  <a:srgbClr val="0C4659"/>
                </a:solidFill>
              </a:rPr>
              <a:t>und nationale Regeln, die </a:t>
            </a:r>
            <a:r>
              <a:rPr lang="en-US" sz="2000" kern="1200" dirty="0" err="1">
                <a:solidFill>
                  <a:srgbClr val="0C4659"/>
                </a:solidFill>
              </a:rPr>
              <a:t>das Verhalten</a:t>
            </a:r>
            <a:r>
              <a:rPr lang="en-US" sz="2000" kern="1200" dirty="0">
                <a:solidFill>
                  <a:srgbClr val="0C4659"/>
                </a:solidFill>
              </a:rPr>
              <a:t> von Plattformen steuern.</a:t>
            </a:r>
            <a:endParaRPr lang="en-GB" sz="2000" kern="1200" dirty="0">
              <a:solidFill>
                <a:srgbClr val="0C4659"/>
              </a:solidFill>
            </a:endParaRPr>
          </a:p>
          <a:p>
            <a:pPr marL="228600" lvl="1" indent="-228600" algn="ctr" defTabSz="1066800">
              <a:lnSpc>
                <a:spcPct val="90000"/>
              </a:lnSpc>
              <a:spcBef>
                <a:spcPct val="0"/>
              </a:spcBef>
              <a:spcAft>
                <a:spcPct val="15000"/>
              </a:spcAft>
              <a:buChar char="•"/>
            </a:pPr>
            <a:endParaRPr lang="en-GB" sz="2000" kern="1200" dirty="0"/>
          </a:p>
        </p:txBody>
      </p:sp>
    </p:spTree>
    <p:extLst>
      <p:ext uri="{BB962C8B-B14F-4D97-AF65-F5344CB8AC3E}">
        <p14:creationId xmlns:p14="http://schemas.microsoft.com/office/powerpoint/2010/main" val="300053830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615E03-5C1B-A769-A1A7-5EAC09FEBB94}"/>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A8A34381-31D2-FF38-10CE-0654672FEF41}"/>
              </a:ext>
            </a:extLst>
          </p:cNvPr>
          <p:cNvSpPr>
            <a:spLocks noGrp="1"/>
          </p:cNvSpPr>
          <p:nvPr>
            <p:ph type="body" sz="quarter" idx="18"/>
          </p:nvPr>
        </p:nvSpPr>
        <p:spPr>
          <a:xfrm>
            <a:off x="798381" y="1826238"/>
            <a:ext cx="10780707" cy="760341"/>
          </a:xfrm>
        </p:spPr>
        <p:txBody>
          <a:bodyPr/>
          <a:lstStyle/>
          <a:p>
            <a:pPr marL="0" indent="0"/>
            <a:r>
              <a:rPr lang="en-US" sz="2000" dirty="0"/>
              <a:t>Vorschriften legen fest, wie digitale Plattformen Rechte, Sicherheit und Verantwortung in Einklang bringen. Das Verständnis dieser Vorschriften trägt dazu bei, eine ethische und rechtskonforme Vermittlung zu gewährleisten.</a:t>
            </a:r>
            <a:endParaRPr lang="en-GB" sz="2000" dirty="0"/>
          </a:p>
        </p:txBody>
      </p:sp>
      <p:sp>
        <p:nvSpPr>
          <p:cNvPr id="4" name="Text Placeholder 3">
            <a:extLst>
              <a:ext uri="{FF2B5EF4-FFF2-40B4-BE49-F238E27FC236}">
                <a16:creationId xmlns:a16="http://schemas.microsoft.com/office/drawing/2014/main" id="{33858352-4003-2A6B-666B-A2B80F38E485}"/>
              </a:ext>
            </a:extLst>
          </p:cNvPr>
          <p:cNvSpPr>
            <a:spLocks noGrp="1"/>
          </p:cNvSpPr>
          <p:nvPr>
            <p:ph type="body" sz="quarter" idx="16"/>
          </p:nvPr>
        </p:nvSpPr>
        <p:spPr/>
        <p:txBody>
          <a:bodyPr/>
          <a:lstStyle/>
          <a:p>
            <a:r>
              <a:rPr lang="en-US" sz="3200" b="1" dirty="0"/>
              <a:t>Wichtige rechtliche und ethische Rahmenbedingungen für digitale Medien</a:t>
            </a:r>
            <a:endParaRPr lang="en-US" sz="3200" dirty="0"/>
          </a:p>
        </p:txBody>
      </p:sp>
      <p:cxnSp>
        <p:nvCxnSpPr>
          <p:cNvPr id="2" name="Straight Connector 1">
            <a:extLst>
              <a:ext uri="{FF2B5EF4-FFF2-40B4-BE49-F238E27FC236}">
                <a16:creationId xmlns:a16="http://schemas.microsoft.com/office/drawing/2014/main" id="{DED9C582-FEC1-D81A-08D2-EA720B1643AE}"/>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grpSp>
        <p:nvGrpSpPr>
          <p:cNvPr id="7" name="Group 6">
            <a:extLst>
              <a:ext uri="{FF2B5EF4-FFF2-40B4-BE49-F238E27FC236}">
                <a16:creationId xmlns:a16="http://schemas.microsoft.com/office/drawing/2014/main" id="{DA4A3603-21EB-1BAF-FD07-D6C41C823BD1}"/>
              </a:ext>
            </a:extLst>
          </p:cNvPr>
          <p:cNvGrpSpPr/>
          <p:nvPr/>
        </p:nvGrpSpPr>
        <p:grpSpPr>
          <a:xfrm>
            <a:off x="918818" y="2760313"/>
            <a:ext cx="10660270" cy="3955366"/>
            <a:chOff x="918818" y="2751318"/>
            <a:chExt cx="10660270" cy="3955366"/>
          </a:xfrm>
        </p:grpSpPr>
        <p:sp>
          <p:nvSpPr>
            <p:cNvPr id="8" name="Freeform: Shape 7">
              <a:extLst>
                <a:ext uri="{FF2B5EF4-FFF2-40B4-BE49-F238E27FC236}">
                  <a16:creationId xmlns:a16="http://schemas.microsoft.com/office/drawing/2014/main" id="{9D416EF4-40E2-BA08-3DF9-EBF70BBDDF3B}"/>
                </a:ext>
              </a:extLst>
            </p:cNvPr>
            <p:cNvSpPr/>
            <p:nvPr/>
          </p:nvSpPr>
          <p:spPr>
            <a:xfrm>
              <a:off x="918818" y="2751318"/>
              <a:ext cx="620917" cy="887025"/>
            </a:xfrm>
            <a:custGeom>
              <a:avLst/>
              <a:gdLst>
                <a:gd name="connsiteX0" fmla="*/ 0 w 887025"/>
                <a:gd name="connsiteY0" fmla="*/ 0 h 620917"/>
                <a:gd name="connsiteX1" fmla="*/ 576567 w 887025"/>
                <a:gd name="connsiteY1" fmla="*/ 0 h 620917"/>
                <a:gd name="connsiteX2" fmla="*/ 887025 w 887025"/>
                <a:gd name="connsiteY2" fmla="*/ 310459 h 620917"/>
                <a:gd name="connsiteX3" fmla="*/ 576567 w 887025"/>
                <a:gd name="connsiteY3" fmla="*/ 620917 h 620917"/>
                <a:gd name="connsiteX4" fmla="*/ 0 w 887025"/>
                <a:gd name="connsiteY4" fmla="*/ 620917 h 620917"/>
                <a:gd name="connsiteX5" fmla="*/ 310459 w 887025"/>
                <a:gd name="connsiteY5" fmla="*/ 310459 h 620917"/>
                <a:gd name="connsiteX6" fmla="*/ 0 w 887025"/>
                <a:gd name="connsiteY6" fmla="*/ 0 h 6209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87025" h="620917">
                  <a:moveTo>
                    <a:pt x="887025" y="0"/>
                  </a:moveTo>
                  <a:lnTo>
                    <a:pt x="887025" y="403597"/>
                  </a:lnTo>
                  <a:lnTo>
                    <a:pt x="443512" y="620917"/>
                  </a:lnTo>
                  <a:lnTo>
                    <a:pt x="0" y="403597"/>
                  </a:lnTo>
                  <a:lnTo>
                    <a:pt x="0" y="0"/>
                  </a:lnTo>
                  <a:lnTo>
                    <a:pt x="443512" y="217321"/>
                  </a:lnTo>
                  <a:lnTo>
                    <a:pt x="887025" y="0"/>
                  </a:lnTo>
                  <a:close/>
                </a:path>
              </a:pathLst>
            </a:custGeom>
            <a:solidFill>
              <a:srgbClr val="EE4F27"/>
            </a:solidFill>
            <a:ln>
              <a:solidFill>
                <a:srgbClr val="EE4F27"/>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5241" tIns="325699" rIns="15239" bIns="325698" numCol="1" spcCol="1270" anchor="t" anchorCtr="0">
              <a:noAutofit/>
            </a:bodyPr>
            <a:lstStyle/>
            <a:p>
              <a:pPr marL="0" lvl="0" indent="0" algn="ctr" defTabSz="1066800">
                <a:lnSpc>
                  <a:spcPct val="90000"/>
                </a:lnSpc>
                <a:spcBef>
                  <a:spcPct val="0"/>
                </a:spcBef>
                <a:spcAft>
                  <a:spcPct val="35000"/>
                </a:spcAft>
                <a:buNone/>
              </a:pPr>
              <a:r>
                <a:rPr lang="en-GB" sz="2400" kern="1200" dirty="0"/>
                <a:t>1</a:t>
              </a:r>
            </a:p>
          </p:txBody>
        </p:sp>
        <p:sp>
          <p:nvSpPr>
            <p:cNvPr id="9" name="Freeform: Shape 8">
              <a:extLst>
                <a:ext uri="{FF2B5EF4-FFF2-40B4-BE49-F238E27FC236}">
                  <a16:creationId xmlns:a16="http://schemas.microsoft.com/office/drawing/2014/main" id="{A49D8530-536C-9F3B-D1FF-0BCE9325CBE7}"/>
                </a:ext>
              </a:extLst>
            </p:cNvPr>
            <p:cNvSpPr/>
            <p:nvPr/>
          </p:nvSpPr>
          <p:spPr>
            <a:xfrm>
              <a:off x="1539734" y="2751319"/>
              <a:ext cx="10039353" cy="576869"/>
            </a:xfrm>
            <a:custGeom>
              <a:avLst/>
              <a:gdLst>
                <a:gd name="connsiteX0" fmla="*/ 96147 w 576869"/>
                <a:gd name="connsiteY0" fmla="*/ 0 h 10039353"/>
                <a:gd name="connsiteX1" fmla="*/ 480722 w 576869"/>
                <a:gd name="connsiteY1" fmla="*/ 0 h 10039353"/>
                <a:gd name="connsiteX2" fmla="*/ 576869 w 576869"/>
                <a:gd name="connsiteY2" fmla="*/ 96147 h 10039353"/>
                <a:gd name="connsiteX3" fmla="*/ 576869 w 576869"/>
                <a:gd name="connsiteY3" fmla="*/ 10039353 h 10039353"/>
                <a:gd name="connsiteX4" fmla="*/ 576869 w 576869"/>
                <a:gd name="connsiteY4" fmla="*/ 10039353 h 10039353"/>
                <a:gd name="connsiteX5" fmla="*/ 0 w 576869"/>
                <a:gd name="connsiteY5" fmla="*/ 10039353 h 10039353"/>
                <a:gd name="connsiteX6" fmla="*/ 0 w 576869"/>
                <a:gd name="connsiteY6" fmla="*/ 10039353 h 10039353"/>
                <a:gd name="connsiteX7" fmla="*/ 0 w 576869"/>
                <a:gd name="connsiteY7" fmla="*/ 96147 h 10039353"/>
                <a:gd name="connsiteX8" fmla="*/ 96147 w 576869"/>
                <a:gd name="connsiteY8" fmla="*/ 0 h 10039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869" h="10039353">
                  <a:moveTo>
                    <a:pt x="576869" y="1673269"/>
                  </a:moveTo>
                  <a:lnTo>
                    <a:pt x="576869" y="8366084"/>
                  </a:lnTo>
                  <a:cubicBezTo>
                    <a:pt x="576869" y="9290208"/>
                    <a:pt x="574396" y="10039344"/>
                    <a:pt x="571344" y="10039344"/>
                  </a:cubicBezTo>
                  <a:lnTo>
                    <a:pt x="0" y="10039344"/>
                  </a:lnTo>
                  <a:lnTo>
                    <a:pt x="0" y="10039344"/>
                  </a:lnTo>
                  <a:lnTo>
                    <a:pt x="0" y="9"/>
                  </a:lnTo>
                  <a:lnTo>
                    <a:pt x="0" y="9"/>
                  </a:lnTo>
                  <a:lnTo>
                    <a:pt x="571344" y="9"/>
                  </a:lnTo>
                  <a:cubicBezTo>
                    <a:pt x="574396" y="9"/>
                    <a:pt x="576869" y="749145"/>
                    <a:pt x="576869" y="1673269"/>
                  </a:cubicBezTo>
                  <a:close/>
                </a:path>
              </a:pathLst>
            </a:custGeom>
            <a:ln>
              <a:solidFill>
                <a:srgbClr val="EE4F27"/>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20904" tIns="38955" rIns="38955" bIns="38955" numCol="1" spcCol="1270" anchor="ctr" anchorCtr="0">
              <a:noAutofit/>
            </a:bodyPr>
            <a:lstStyle/>
            <a:p>
              <a:pPr marL="0" lvl="1" algn="l" defTabSz="755650">
                <a:lnSpc>
                  <a:spcPct val="90000"/>
                </a:lnSpc>
                <a:spcBef>
                  <a:spcPct val="0"/>
                </a:spcBef>
                <a:spcAft>
                  <a:spcPct val="15000"/>
                </a:spcAft>
                <a:buNone/>
              </a:pPr>
              <a:r>
                <a:rPr lang="en-US" sz="1700" b="1" kern="1200" dirty="0">
                  <a:solidFill>
                    <a:srgbClr val="0C4659"/>
                  </a:solidFill>
                </a:rPr>
                <a:t>Digital Services Act (DSA): </a:t>
              </a:r>
              <a:r>
                <a:rPr lang="en-US" sz="1700" kern="1200" dirty="0">
                  <a:solidFill>
                    <a:srgbClr val="0C4659"/>
                  </a:solidFill>
                </a:rPr>
                <a:t>Legt Regeln für Online-Plattformen fest, um illegale Inhalte zu stoppen, Transparenz zu sichern und Grundrechte zu schützen.</a:t>
              </a:r>
              <a:endParaRPr lang="en-GB" sz="1700" kern="1200" dirty="0">
                <a:solidFill>
                  <a:srgbClr val="0C4659"/>
                </a:solidFill>
              </a:endParaRPr>
            </a:p>
          </p:txBody>
        </p:sp>
        <p:sp>
          <p:nvSpPr>
            <p:cNvPr id="10" name="Freeform: Shape 9">
              <a:extLst>
                <a:ext uri="{FF2B5EF4-FFF2-40B4-BE49-F238E27FC236}">
                  <a16:creationId xmlns:a16="http://schemas.microsoft.com/office/drawing/2014/main" id="{8DDBAEAE-F331-CFFD-363D-6267D343A1E0}"/>
                </a:ext>
              </a:extLst>
            </p:cNvPr>
            <p:cNvSpPr/>
            <p:nvPr/>
          </p:nvSpPr>
          <p:spPr>
            <a:xfrm>
              <a:off x="918818" y="3518403"/>
              <a:ext cx="620917" cy="887025"/>
            </a:xfrm>
            <a:custGeom>
              <a:avLst/>
              <a:gdLst>
                <a:gd name="connsiteX0" fmla="*/ 0 w 887025"/>
                <a:gd name="connsiteY0" fmla="*/ 0 h 620917"/>
                <a:gd name="connsiteX1" fmla="*/ 576567 w 887025"/>
                <a:gd name="connsiteY1" fmla="*/ 0 h 620917"/>
                <a:gd name="connsiteX2" fmla="*/ 887025 w 887025"/>
                <a:gd name="connsiteY2" fmla="*/ 310459 h 620917"/>
                <a:gd name="connsiteX3" fmla="*/ 576567 w 887025"/>
                <a:gd name="connsiteY3" fmla="*/ 620917 h 620917"/>
                <a:gd name="connsiteX4" fmla="*/ 0 w 887025"/>
                <a:gd name="connsiteY4" fmla="*/ 620917 h 620917"/>
                <a:gd name="connsiteX5" fmla="*/ 310459 w 887025"/>
                <a:gd name="connsiteY5" fmla="*/ 310459 h 620917"/>
                <a:gd name="connsiteX6" fmla="*/ 0 w 887025"/>
                <a:gd name="connsiteY6" fmla="*/ 0 h 6209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87025" h="620917">
                  <a:moveTo>
                    <a:pt x="887025" y="0"/>
                  </a:moveTo>
                  <a:lnTo>
                    <a:pt x="887025" y="403597"/>
                  </a:lnTo>
                  <a:lnTo>
                    <a:pt x="443512" y="620917"/>
                  </a:lnTo>
                  <a:lnTo>
                    <a:pt x="0" y="403597"/>
                  </a:lnTo>
                  <a:lnTo>
                    <a:pt x="0" y="0"/>
                  </a:lnTo>
                  <a:lnTo>
                    <a:pt x="443512" y="217321"/>
                  </a:lnTo>
                  <a:lnTo>
                    <a:pt x="887025" y="0"/>
                  </a:lnTo>
                  <a:close/>
                </a:path>
              </a:pathLst>
            </a:custGeom>
            <a:solidFill>
              <a:srgbClr val="EE4F27"/>
            </a:solidFill>
            <a:ln>
              <a:solidFill>
                <a:srgbClr val="EE4F27"/>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5241" tIns="325699" rIns="15239" bIns="325698" numCol="1" spcCol="1270" anchor="t" anchorCtr="0">
              <a:noAutofit/>
            </a:bodyPr>
            <a:lstStyle/>
            <a:p>
              <a:pPr marL="0" lvl="0" indent="0" algn="ctr" defTabSz="1066800">
                <a:lnSpc>
                  <a:spcPct val="90000"/>
                </a:lnSpc>
                <a:spcBef>
                  <a:spcPct val="0"/>
                </a:spcBef>
                <a:spcAft>
                  <a:spcPct val="35000"/>
                </a:spcAft>
                <a:buNone/>
              </a:pPr>
              <a:r>
                <a:rPr lang="en-GB" sz="2400" kern="1200" dirty="0"/>
                <a:t>2</a:t>
              </a:r>
            </a:p>
          </p:txBody>
        </p:sp>
        <p:sp>
          <p:nvSpPr>
            <p:cNvPr id="11" name="Freeform: Shape 10">
              <a:extLst>
                <a:ext uri="{FF2B5EF4-FFF2-40B4-BE49-F238E27FC236}">
                  <a16:creationId xmlns:a16="http://schemas.microsoft.com/office/drawing/2014/main" id="{DD4D10B0-1D35-85E9-04CD-A7678A94376F}"/>
                </a:ext>
              </a:extLst>
            </p:cNvPr>
            <p:cNvSpPr/>
            <p:nvPr/>
          </p:nvSpPr>
          <p:spPr>
            <a:xfrm>
              <a:off x="1539734" y="3518404"/>
              <a:ext cx="10039354" cy="576567"/>
            </a:xfrm>
            <a:custGeom>
              <a:avLst/>
              <a:gdLst>
                <a:gd name="connsiteX0" fmla="*/ 96096 w 576566"/>
                <a:gd name="connsiteY0" fmla="*/ 0 h 10039353"/>
                <a:gd name="connsiteX1" fmla="*/ 480470 w 576566"/>
                <a:gd name="connsiteY1" fmla="*/ 0 h 10039353"/>
                <a:gd name="connsiteX2" fmla="*/ 576566 w 576566"/>
                <a:gd name="connsiteY2" fmla="*/ 96096 h 10039353"/>
                <a:gd name="connsiteX3" fmla="*/ 576566 w 576566"/>
                <a:gd name="connsiteY3" fmla="*/ 10039353 h 10039353"/>
                <a:gd name="connsiteX4" fmla="*/ 576566 w 576566"/>
                <a:gd name="connsiteY4" fmla="*/ 10039353 h 10039353"/>
                <a:gd name="connsiteX5" fmla="*/ 0 w 576566"/>
                <a:gd name="connsiteY5" fmla="*/ 10039353 h 10039353"/>
                <a:gd name="connsiteX6" fmla="*/ 0 w 576566"/>
                <a:gd name="connsiteY6" fmla="*/ 10039353 h 10039353"/>
                <a:gd name="connsiteX7" fmla="*/ 0 w 576566"/>
                <a:gd name="connsiteY7" fmla="*/ 96096 h 10039353"/>
                <a:gd name="connsiteX8" fmla="*/ 96096 w 576566"/>
                <a:gd name="connsiteY8" fmla="*/ 0 h 10039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566" h="10039353">
                  <a:moveTo>
                    <a:pt x="576566" y="1673260"/>
                  </a:moveTo>
                  <a:lnTo>
                    <a:pt x="576566" y="8366093"/>
                  </a:lnTo>
                  <a:cubicBezTo>
                    <a:pt x="576566" y="9290198"/>
                    <a:pt x="574095" y="10039344"/>
                    <a:pt x="571047" y="10039344"/>
                  </a:cubicBezTo>
                  <a:lnTo>
                    <a:pt x="0" y="10039344"/>
                  </a:lnTo>
                  <a:lnTo>
                    <a:pt x="0" y="10039344"/>
                  </a:lnTo>
                  <a:lnTo>
                    <a:pt x="0" y="9"/>
                  </a:lnTo>
                  <a:lnTo>
                    <a:pt x="0" y="9"/>
                  </a:lnTo>
                  <a:lnTo>
                    <a:pt x="571047" y="9"/>
                  </a:lnTo>
                  <a:cubicBezTo>
                    <a:pt x="574095" y="9"/>
                    <a:pt x="576566" y="749155"/>
                    <a:pt x="576566" y="1673260"/>
                  </a:cubicBezTo>
                  <a:close/>
                </a:path>
              </a:pathLst>
            </a:custGeom>
            <a:ln>
              <a:solidFill>
                <a:srgbClr val="EE4F27"/>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13793" tIns="38306" rIns="38306" bIns="38307" numCol="1" spcCol="1270" anchor="ctr" anchorCtr="0">
              <a:noAutofit/>
            </a:bodyPr>
            <a:lstStyle/>
            <a:p>
              <a:pPr marL="0" lvl="1" algn="l" defTabSz="711200">
                <a:lnSpc>
                  <a:spcPct val="90000"/>
                </a:lnSpc>
                <a:spcBef>
                  <a:spcPct val="0"/>
                </a:spcBef>
                <a:spcAft>
                  <a:spcPct val="15000"/>
                </a:spcAft>
              </a:pPr>
              <a:r>
                <a:rPr lang="en-US" sz="1600" b="1" kern="1200" dirty="0">
                  <a:solidFill>
                    <a:srgbClr val="0C4659"/>
                  </a:solidFill>
                </a:rPr>
                <a:t>Datenschutz-Grundverordnung (DSGVO): </a:t>
              </a:r>
              <a:r>
                <a:rPr lang="en-US" sz="1600" kern="1200" dirty="0">
                  <a:solidFill>
                    <a:srgbClr val="0C4659"/>
                  </a:solidFill>
                </a:rPr>
                <a:t>Regelt die Nutzung von Daten und schützt die Privatsphäre. Die Verordnung sorgt dafür, dass Nutzende die Kontrolle über ihre personenbezogenen Daten behalten.</a:t>
              </a:r>
              <a:endParaRPr lang="en-GB" sz="1600" kern="1200" dirty="0">
                <a:solidFill>
                  <a:srgbClr val="0C4659"/>
                </a:solidFill>
              </a:endParaRPr>
            </a:p>
          </p:txBody>
        </p:sp>
        <p:sp>
          <p:nvSpPr>
            <p:cNvPr id="12" name="Freeform: Shape 11">
              <a:extLst>
                <a:ext uri="{FF2B5EF4-FFF2-40B4-BE49-F238E27FC236}">
                  <a16:creationId xmlns:a16="http://schemas.microsoft.com/office/drawing/2014/main" id="{8E43EC72-3CD6-DE5D-C2FC-FBF54AC241EC}"/>
                </a:ext>
              </a:extLst>
            </p:cNvPr>
            <p:cNvSpPr/>
            <p:nvPr/>
          </p:nvSpPr>
          <p:spPr>
            <a:xfrm>
              <a:off x="918818" y="4285489"/>
              <a:ext cx="620917" cy="887025"/>
            </a:xfrm>
            <a:custGeom>
              <a:avLst/>
              <a:gdLst>
                <a:gd name="connsiteX0" fmla="*/ 0 w 887025"/>
                <a:gd name="connsiteY0" fmla="*/ 0 h 620917"/>
                <a:gd name="connsiteX1" fmla="*/ 576567 w 887025"/>
                <a:gd name="connsiteY1" fmla="*/ 0 h 620917"/>
                <a:gd name="connsiteX2" fmla="*/ 887025 w 887025"/>
                <a:gd name="connsiteY2" fmla="*/ 310459 h 620917"/>
                <a:gd name="connsiteX3" fmla="*/ 576567 w 887025"/>
                <a:gd name="connsiteY3" fmla="*/ 620917 h 620917"/>
                <a:gd name="connsiteX4" fmla="*/ 0 w 887025"/>
                <a:gd name="connsiteY4" fmla="*/ 620917 h 620917"/>
                <a:gd name="connsiteX5" fmla="*/ 310459 w 887025"/>
                <a:gd name="connsiteY5" fmla="*/ 310459 h 620917"/>
                <a:gd name="connsiteX6" fmla="*/ 0 w 887025"/>
                <a:gd name="connsiteY6" fmla="*/ 0 h 6209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87025" h="620917">
                  <a:moveTo>
                    <a:pt x="887025" y="0"/>
                  </a:moveTo>
                  <a:lnTo>
                    <a:pt x="887025" y="403597"/>
                  </a:lnTo>
                  <a:lnTo>
                    <a:pt x="443512" y="620917"/>
                  </a:lnTo>
                  <a:lnTo>
                    <a:pt x="0" y="403597"/>
                  </a:lnTo>
                  <a:lnTo>
                    <a:pt x="0" y="0"/>
                  </a:lnTo>
                  <a:lnTo>
                    <a:pt x="443512" y="217321"/>
                  </a:lnTo>
                  <a:lnTo>
                    <a:pt x="887025" y="0"/>
                  </a:lnTo>
                  <a:close/>
                </a:path>
              </a:pathLst>
            </a:custGeom>
            <a:solidFill>
              <a:srgbClr val="EE4F27"/>
            </a:solidFill>
            <a:ln>
              <a:solidFill>
                <a:srgbClr val="EE4F27"/>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5241" tIns="325699" rIns="15239" bIns="325698" numCol="1" spcCol="1270" anchor="t" anchorCtr="0">
              <a:noAutofit/>
            </a:bodyPr>
            <a:lstStyle/>
            <a:p>
              <a:pPr marL="0" lvl="0" indent="0" algn="ctr" defTabSz="1066800">
                <a:lnSpc>
                  <a:spcPct val="90000"/>
                </a:lnSpc>
                <a:spcBef>
                  <a:spcPct val="0"/>
                </a:spcBef>
                <a:spcAft>
                  <a:spcPct val="35000"/>
                </a:spcAft>
                <a:buNone/>
              </a:pPr>
              <a:r>
                <a:rPr lang="en-GB" sz="2400" kern="1200" dirty="0"/>
                <a:t>3</a:t>
              </a:r>
            </a:p>
          </p:txBody>
        </p:sp>
        <p:sp>
          <p:nvSpPr>
            <p:cNvPr id="13" name="Freeform: Shape 12">
              <a:extLst>
                <a:ext uri="{FF2B5EF4-FFF2-40B4-BE49-F238E27FC236}">
                  <a16:creationId xmlns:a16="http://schemas.microsoft.com/office/drawing/2014/main" id="{929F9C4D-52A2-8A76-FA99-A53D94CC7828}"/>
                </a:ext>
              </a:extLst>
            </p:cNvPr>
            <p:cNvSpPr/>
            <p:nvPr/>
          </p:nvSpPr>
          <p:spPr>
            <a:xfrm>
              <a:off x="1539734" y="4285489"/>
              <a:ext cx="10039354" cy="576567"/>
            </a:xfrm>
            <a:custGeom>
              <a:avLst/>
              <a:gdLst>
                <a:gd name="connsiteX0" fmla="*/ 96096 w 576566"/>
                <a:gd name="connsiteY0" fmla="*/ 0 h 10039353"/>
                <a:gd name="connsiteX1" fmla="*/ 480470 w 576566"/>
                <a:gd name="connsiteY1" fmla="*/ 0 h 10039353"/>
                <a:gd name="connsiteX2" fmla="*/ 576566 w 576566"/>
                <a:gd name="connsiteY2" fmla="*/ 96096 h 10039353"/>
                <a:gd name="connsiteX3" fmla="*/ 576566 w 576566"/>
                <a:gd name="connsiteY3" fmla="*/ 10039353 h 10039353"/>
                <a:gd name="connsiteX4" fmla="*/ 576566 w 576566"/>
                <a:gd name="connsiteY4" fmla="*/ 10039353 h 10039353"/>
                <a:gd name="connsiteX5" fmla="*/ 0 w 576566"/>
                <a:gd name="connsiteY5" fmla="*/ 10039353 h 10039353"/>
                <a:gd name="connsiteX6" fmla="*/ 0 w 576566"/>
                <a:gd name="connsiteY6" fmla="*/ 10039353 h 10039353"/>
                <a:gd name="connsiteX7" fmla="*/ 0 w 576566"/>
                <a:gd name="connsiteY7" fmla="*/ 96096 h 10039353"/>
                <a:gd name="connsiteX8" fmla="*/ 96096 w 576566"/>
                <a:gd name="connsiteY8" fmla="*/ 0 h 10039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566" h="10039353">
                  <a:moveTo>
                    <a:pt x="576566" y="1673260"/>
                  </a:moveTo>
                  <a:lnTo>
                    <a:pt x="576566" y="8366093"/>
                  </a:lnTo>
                  <a:cubicBezTo>
                    <a:pt x="576566" y="9290198"/>
                    <a:pt x="574095" y="10039344"/>
                    <a:pt x="571047" y="10039344"/>
                  </a:cubicBezTo>
                  <a:lnTo>
                    <a:pt x="0" y="10039344"/>
                  </a:lnTo>
                  <a:lnTo>
                    <a:pt x="0" y="10039344"/>
                  </a:lnTo>
                  <a:lnTo>
                    <a:pt x="0" y="9"/>
                  </a:lnTo>
                  <a:lnTo>
                    <a:pt x="0" y="9"/>
                  </a:lnTo>
                  <a:lnTo>
                    <a:pt x="571047" y="9"/>
                  </a:lnTo>
                  <a:cubicBezTo>
                    <a:pt x="574095" y="9"/>
                    <a:pt x="576566" y="749155"/>
                    <a:pt x="576566" y="1673260"/>
                  </a:cubicBezTo>
                  <a:close/>
                </a:path>
              </a:pathLst>
            </a:custGeom>
            <a:ln>
              <a:solidFill>
                <a:srgbClr val="EE4F27"/>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13793" tIns="38306" rIns="38306" bIns="38307" numCol="1" spcCol="1270" anchor="ctr" anchorCtr="0">
              <a:noAutofit/>
            </a:bodyPr>
            <a:lstStyle/>
            <a:p>
              <a:pPr marL="0" lvl="1" algn="l" defTabSz="711200">
                <a:lnSpc>
                  <a:spcPct val="90000"/>
                </a:lnSpc>
                <a:spcBef>
                  <a:spcPct val="0"/>
                </a:spcBef>
                <a:spcAft>
                  <a:spcPct val="15000"/>
                </a:spcAft>
              </a:pPr>
              <a:r>
                <a:rPr lang="en-US" sz="1600" b="1" kern="1200" dirty="0">
                  <a:solidFill>
                    <a:srgbClr val="0C4659"/>
                  </a:solidFill>
                </a:rPr>
                <a:t>Digital Markets Act (DMA): </a:t>
              </a:r>
              <a:r>
                <a:rPr lang="en-US" sz="1600" kern="1200" dirty="0">
                  <a:solidFill>
                    <a:srgbClr val="0C4659"/>
                  </a:solidFill>
                </a:rPr>
                <a:t>Befasst sich mit der Macht großer digitaler Plattformen, um fairen Wettbewerb und die Wahlfreiheit der Nutzenden zu fördern.</a:t>
              </a:r>
              <a:endParaRPr lang="en-GB" sz="1600" kern="1200" dirty="0">
                <a:solidFill>
                  <a:srgbClr val="0C4659"/>
                </a:solidFill>
              </a:endParaRPr>
            </a:p>
          </p:txBody>
        </p:sp>
        <p:sp>
          <p:nvSpPr>
            <p:cNvPr id="14" name="Freeform: Shape 13">
              <a:extLst>
                <a:ext uri="{FF2B5EF4-FFF2-40B4-BE49-F238E27FC236}">
                  <a16:creationId xmlns:a16="http://schemas.microsoft.com/office/drawing/2014/main" id="{8916FFC7-4E5E-DE1B-4ED6-5B7D4884DECD}"/>
                </a:ext>
              </a:extLst>
            </p:cNvPr>
            <p:cNvSpPr/>
            <p:nvPr/>
          </p:nvSpPr>
          <p:spPr>
            <a:xfrm>
              <a:off x="918818" y="5052574"/>
              <a:ext cx="620917" cy="887025"/>
            </a:xfrm>
            <a:custGeom>
              <a:avLst/>
              <a:gdLst>
                <a:gd name="connsiteX0" fmla="*/ 0 w 887025"/>
                <a:gd name="connsiteY0" fmla="*/ 0 h 620917"/>
                <a:gd name="connsiteX1" fmla="*/ 576567 w 887025"/>
                <a:gd name="connsiteY1" fmla="*/ 0 h 620917"/>
                <a:gd name="connsiteX2" fmla="*/ 887025 w 887025"/>
                <a:gd name="connsiteY2" fmla="*/ 310459 h 620917"/>
                <a:gd name="connsiteX3" fmla="*/ 576567 w 887025"/>
                <a:gd name="connsiteY3" fmla="*/ 620917 h 620917"/>
                <a:gd name="connsiteX4" fmla="*/ 0 w 887025"/>
                <a:gd name="connsiteY4" fmla="*/ 620917 h 620917"/>
                <a:gd name="connsiteX5" fmla="*/ 310459 w 887025"/>
                <a:gd name="connsiteY5" fmla="*/ 310459 h 620917"/>
                <a:gd name="connsiteX6" fmla="*/ 0 w 887025"/>
                <a:gd name="connsiteY6" fmla="*/ 0 h 6209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87025" h="620917">
                  <a:moveTo>
                    <a:pt x="887025" y="0"/>
                  </a:moveTo>
                  <a:lnTo>
                    <a:pt x="887025" y="403597"/>
                  </a:lnTo>
                  <a:lnTo>
                    <a:pt x="443512" y="620917"/>
                  </a:lnTo>
                  <a:lnTo>
                    <a:pt x="0" y="403597"/>
                  </a:lnTo>
                  <a:lnTo>
                    <a:pt x="0" y="0"/>
                  </a:lnTo>
                  <a:lnTo>
                    <a:pt x="443512" y="217321"/>
                  </a:lnTo>
                  <a:lnTo>
                    <a:pt x="887025" y="0"/>
                  </a:lnTo>
                  <a:close/>
                </a:path>
              </a:pathLst>
            </a:custGeom>
            <a:solidFill>
              <a:srgbClr val="EE4F27"/>
            </a:solidFill>
            <a:ln>
              <a:solidFill>
                <a:srgbClr val="EE4F27"/>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5241" tIns="325699" rIns="15239" bIns="325698" numCol="1" spcCol="1270" anchor="t" anchorCtr="0">
              <a:noAutofit/>
            </a:bodyPr>
            <a:lstStyle/>
            <a:p>
              <a:pPr marL="0" lvl="0" indent="0" algn="ctr" defTabSz="1066800">
                <a:lnSpc>
                  <a:spcPct val="90000"/>
                </a:lnSpc>
                <a:spcBef>
                  <a:spcPct val="0"/>
                </a:spcBef>
                <a:spcAft>
                  <a:spcPct val="35000"/>
                </a:spcAft>
                <a:buNone/>
              </a:pPr>
              <a:r>
                <a:rPr lang="en-GB" sz="2400" kern="1200" dirty="0"/>
                <a:t>4</a:t>
              </a:r>
            </a:p>
          </p:txBody>
        </p:sp>
        <p:sp>
          <p:nvSpPr>
            <p:cNvPr id="15" name="Rectangle: Top Corners Rounded 14">
              <a:extLst>
                <a:ext uri="{FF2B5EF4-FFF2-40B4-BE49-F238E27FC236}">
                  <a16:creationId xmlns:a16="http://schemas.microsoft.com/office/drawing/2014/main" id="{BAB8424F-49A7-0DC8-BE5A-9797CCE7DACA}"/>
                </a:ext>
              </a:extLst>
            </p:cNvPr>
            <p:cNvSpPr/>
            <p:nvPr/>
          </p:nvSpPr>
          <p:spPr>
            <a:xfrm rot="5400000">
              <a:off x="6271128" y="321182"/>
              <a:ext cx="576566" cy="10039353"/>
            </a:xfrm>
            <a:prstGeom prst="round2SameRect">
              <a:avLst/>
            </a:prstGeom>
            <a:ln>
              <a:solidFill>
                <a:srgbClr val="EE4F27"/>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dirty="0"/>
            </a:p>
          </p:txBody>
        </p:sp>
        <p:sp>
          <p:nvSpPr>
            <p:cNvPr id="16" name="Freeform: Shape 15">
              <a:extLst>
                <a:ext uri="{FF2B5EF4-FFF2-40B4-BE49-F238E27FC236}">
                  <a16:creationId xmlns:a16="http://schemas.microsoft.com/office/drawing/2014/main" id="{3F4798E0-7619-B9AA-52FE-159413FFEE17}"/>
                </a:ext>
              </a:extLst>
            </p:cNvPr>
            <p:cNvSpPr/>
            <p:nvPr/>
          </p:nvSpPr>
          <p:spPr>
            <a:xfrm>
              <a:off x="918818" y="5819659"/>
              <a:ext cx="620917" cy="887025"/>
            </a:xfrm>
            <a:custGeom>
              <a:avLst/>
              <a:gdLst>
                <a:gd name="connsiteX0" fmla="*/ 0 w 887025"/>
                <a:gd name="connsiteY0" fmla="*/ 0 h 620917"/>
                <a:gd name="connsiteX1" fmla="*/ 576567 w 887025"/>
                <a:gd name="connsiteY1" fmla="*/ 0 h 620917"/>
                <a:gd name="connsiteX2" fmla="*/ 887025 w 887025"/>
                <a:gd name="connsiteY2" fmla="*/ 310459 h 620917"/>
                <a:gd name="connsiteX3" fmla="*/ 576567 w 887025"/>
                <a:gd name="connsiteY3" fmla="*/ 620917 h 620917"/>
                <a:gd name="connsiteX4" fmla="*/ 0 w 887025"/>
                <a:gd name="connsiteY4" fmla="*/ 620917 h 620917"/>
                <a:gd name="connsiteX5" fmla="*/ 310459 w 887025"/>
                <a:gd name="connsiteY5" fmla="*/ 310459 h 620917"/>
                <a:gd name="connsiteX6" fmla="*/ 0 w 887025"/>
                <a:gd name="connsiteY6" fmla="*/ 0 h 6209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87025" h="620917">
                  <a:moveTo>
                    <a:pt x="887025" y="0"/>
                  </a:moveTo>
                  <a:lnTo>
                    <a:pt x="887025" y="403597"/>
                  </a:lnTo>
                  <a:lnTo>
                    <a:pt x="443512" y="620917"/>
                  </a:lnTo>
                  <a:lnTo>
                    <a:pt x="0" y="403597"/>
                  </a:lnTo>
                  <a:lnTo>
                    <a:pt x="0" y="0"/>
                  </a:lnTo>
                  <a:lnTo>
                    <a:pt x="443512" y="217321"/>
                  </a:lnTo>
                  <a:lnTo>
                    <a:pt x="887025" y="0"/>
                  </a:lnTo>
                  <a:close/>
                </a:path>
              </a:pathLst>
            </a:custGeom>
            <a:solidFill>
              <a:srgbClr val="EE4F27"/>
            </a:solidFill>
            <a:ln>
              <a:solidFill>
                <a:srgbClr val="EE4F27"/>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5241" tIns="325699" rIns="15239" bIns="325698" numCol="1" spcCol="1270" anchor="t" anchorCtr="0">
              <a:noAutofit/>
            </a:bodyPr>
            <a:lstStyle/>
            <a:p>
              <a:pPr marL="0" lvl="0" indent="0" algn="ctr" defTabSz="1066800">
                <a:lnSpc>
                  <a:spcPct val="90000"/>
                </a:lnSpc>
                <a:spcBef>
                  <a:spcPct val="0"/>
                </a:spcBef>
                <a:spcAft>
                  <a:spcPct val="35000"/>
                </a:spcAft>
                <a:buNone/>
              </a:pPr>
              <a:r>
                <a:rPr lang="en-GB" sz="2400" kern="1200" dirty="0"/>
                <a:t>5</a:t>
              </a:r>
            </a:p>
          </p:txBody>
        </p:sp>
        <p:sp>
          <p:nvSpPr>
            <p:cNvPr id="17" name="Rectangle: Top Corners Rounded 16">
              <a:extLst>
                <a:ext uri="{FF2B5EF4-FFF2-40B4-BE49-F238E27FC236}">
                  <a16:creationId xmlns:a16="http://schemas.microsoft.com/office/drawing/2014/main" id="{5582D40A-41FF-C52D-605D-6603A10E50C8}"/>
                </a:ext>
              </a:extLst>
            </p:cNvPr>
            <p:cNvSpPr/>
            <p:nvPr/>
          </p:nvSpPr>
          <p:spPr>
            <a:xfrm rot="5400000">
              <a:off x="6271128" y="1088267"/>
              <a:ext cx="576566" cy="10039353"/>
            </a:xfrm>
            <a:prstGeom prst="round2SameRect">
              <a:avLst/>
            </a:prstGeom>
            <a:ln>
              <a:solidFill>
                <a:srgbClr val="EE4F27"/>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8" name="Freeform: Shape 17">
              <a:extLst>
                <a:ext uri="{FF2B5EF4-FFF2-40B4-BE49-F238E27FC236}">
                  <a16:creationId xmlns:a16="http://schemas.microsoft.com/office/drawing/2014/main" id="{2E71AC7B-6119-17F0-F12E-7879C5A57D6D}"/>
                </a:ext>
              </a:extLst>
            </p:cNvPr>
            <p:cNvSpPr/>
            <p:nvPr/>
          </p:nvSpPr>
          <p:spPr>
            <a:xfrm>
              <a:off x="1539733" y="5052575"/>
              <a:ext cx="10039354" cy="576567"/>
            </a:xfrm>
            <a:custGeom>
              <a:avLst/>
              <a:gdLst>
                <a:gd name="connsiteX0" fmla="*/ 96096 w 576566"/>
                <a:gd name="connsiteY0" fmla="*/ 0 h 10039353"/>
                <a:gd name="connsiteX1" fmla="*/ 480470 w 576566"/>
                <a:gd name="connsiteY1" fmla="*/ 0 h 10039353"/>
                <a:gd name="connsiteX2" fmla="*/ 576566 w 576566"/>
                <a:gd name="connsiteY2" fmla="*/ 96096 h 10039353"/>
                <a:gd name="connsiteX3" fmla="*/ 576566 w 576566"/>
                <a:gd name="connsiteY3" fmla="*/ 10039353 h 10039353"/>
                <a:gd name="connsiteX4" fmla="*/ 576566 w 576566"/>
                <a:gd name="connsiteY4" fmla="*/ 10039353 h 10039353"/>
                <a:gd name="connsiteX5" fmla="*/ 0 w 576566"/>
                <a:gd name="connsiteY5" fmla="*/ 10039353 h 10039353"/>
                <a:gd name="connsiteX6" fmla="*/ 0 w 576566"/>
                <a:gd name="connsiteY6" fmla="*/ 10039353 h 10039353"/>
                <a:gd name="connsiteX7" fmla="*/ 0 w 576566"/>
                <a:gd name="connsiteY7" fmla="*/ 96096 h 10039353"/>
                <a:gd name="connsiteX8" fmla="*/ 96096 w 576566"/>
                <a:gd name="connsiteY8" fmla="*/ 0 h 10039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566" h="10039353">
                  <a:moveTo>
                    <a:pt x="576566" y="1673260"/>
                  </a:moveTo>
                  <a:lnTo>
                    <a:pt x="576566" y="8366093"/>
                  </a:lnTo>
                  <a:cubicBezTo>
                    <a:pt x="576566" y="9290198"/>
                    <a:pt x="574095" y="10039344"/>
                    <a:pt x="571047" y="10039344"/>
                  </a:cubicBezTo>
                  <a:lnTo>
                    <a:pt x="0" y="10039344"/>
                  </a:lnTo>
                  <a:lnTo>
                    <a:pt x="0" y="10039344"/>
                  </a:lnTo>
                  <a:lnTo>
                    <a:pt x="0" y="9"/>
                  </a:lnTo>
                  <a:lnTo>
                    <a:pt x="0" y="9"/>
                  </a:lnTo>
                  <a:lnTo>
                    <a:pt x="571047" y="9"/>
                  </a:lnTo>
                  <a:cubicBezTo>
                    <a:pt x="574095" y="9"/>
                    <a:pt x="576566" y="749155"/>
                    <a:pt x="576566" y="1673260"/>
                  </a:cubicBezTo>
                  <a:close/>
                </a:path>
              </a:pathLst>
            </a:custGeom>
            <a:ln>
              <a:solidFill>
                <a:srgbClr val="EE4F27"/>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13793" tIns="38306" rIns="38306" bIns="38307" numCol="1" spcCol="1270" anchor="ctr" anchorCtr="0">
              <a:noAutofit/>
            </a:bodyPr>
            <a:lstStyle/>
            <a:p>
              <a:pPr marL="0" lvl="1" algn="l" defTabSz="711200">
                <a:lnSpc>
                  <a:spcPct val="90000"/>
                </a:lnSpc>
                <a:spcBef>
                  <a:spcPct val="0"/>
                </a:spcBef>
                <a:spcAft>
                  <a:spcPct val="15000"/>
                </a:spcAft>
              </a:pPr>
              <a:r>
                <a:rPr lang="en-US" sz="1600" b="1" dirty="0">
                  <a:solidFill>
                    <a:srgbClr val="0C4659"/>
                  </a:solidFill>
                </a:rPr>
                <a:t>Europäische Menschenrechtskonvention (EMRK) – Artikel 10</a:t>
              </a:r>
              <a:r>
                <a:rPr lang="en-US" sz="1600" dirty="0">
                  <a:solidFill>
                    <a:srgbClr val="0C4659"/>
                  </a:solidFill>
                </a:rPr>
                <a:t>: Schützt das Recht auf freie Meinungsäußerung. Es gelten Einschränkungen, um Schaden und Hass zu verhindern.</a:t>
              </a:r>
              <a:endParaRPr lang="en-GB" sz="1600" kern="1200" dirty="0">
                <a:solidFill>
                  <a:srgbClr val="0C4659"/>
                </a:solidFill>
              </a:endParaRPr>
            </a:p>
          </p:txBody>
        </p:sp>
        <p:sp>
          <p:nvSpPr>
            <p:cNvPr id="19" name="Freeform: Shape 18">
              <a:extLst>
                <a:ext uri="{FF2B5EF4-FFF2-40B4-BE49-F238E27FC236}">
                  <a16:creationId xmlns:a16="http://schemas.microsoft.com/office/drawing/2014/main" id="{AEBF1FC7-6F33-1BDC-F5CC-35674515E2D2}"/>
                </a:ext>
              </a:extLst>
            </p:cNvPr>
            <p:cNvSpPr/>
            <p:nvPr/>
          </p:nvSpPr>
          <p:spPr>
            <a:xfrm>
              <a:off x="1539733" y="5819660"/>
              <a:ext cx="10039354" cy="576567"/>
            </a:xfrm>
            <a:custGeom>
              <a:avLst/>
              <a:gdLst>
                <a:gd name="connsiteX0" fmla="*/ 96096 w 576566"/>
                <a:gd name="connsiteY0" fmla="*/ 0 h 10039353"/>
                <a:gd name="connsiteX1" fmla="*/ 480470 w 576566"/>
                <a:gd name="connsiteY1" fmla="*/ 0 h 10039353"/>
                <a:gd name="connsiteX2" fmla="*/ 576566 w 576566"/>
                <a:gd name="connsiteY2" fmla="*/ 96096 h 10039353"/>
                <a:gd name="connsiteX3" fmla="*/ 576566 w 576566"/>
                <a:gd name="connsiteY3" fmla="*/ 10039353 h 10039353"/>
                <a:gd name="connsiteX4" fmla="*/ 576566 w 576566"/>
                <a:gd name="connsiteY4" fmla="*/ 10039353 h 10039353"/>
                <a:gd name="connsiteX5" fmla="*/ 0 w 576566"/>
                <a:gd name="connsiteY5" fmla="*/ 10039353 h 10039353"/>
                <a:gd name="connsiteX6" fmla="*/ 0 w 576566"/>
                <a:gd name="connsiteY6" fmla="*/ 10039353 h 10039353"/>
                <a:gd name="connsiteX7" fmla="*/ 0 w 576566"/>
                <a:gd name="connsiteY7" fmla="*/ 96096 h 10039353"/>
                <a:gd name="connsiteX8" fmla="*/ 96096 w 576566"/>
                <a:gd name="connsiteY8" fmla="*/ 0 h 10039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566" h="10039353">
                  <a:moveTo>
                    <a:pt x="576566" y="1673260"/>
                  </a:moveTo>
                  <a:lnTo>
                    <a:pt x="576566" y="8366093"/>
                  </a:lnTo>
                  <a:cubicBezTo>
                    <a:pt x="576566" y="9290198"/>
                    <a:pt x="574095" y="10039344"/>
                    <a:pt x="571047" y="10039344"/>
                  </a:cubicBezTo>
                  <a:lnTo>
                    <a:pt x="0" y="10039344"/>
                  </a:lnTo>
                  <a:lnTo>
                    <a:pt x="0" y="10039344"/>
                  </a:lnTo>
                  <a:lnTo>
                    <a:pt x="0" y="9"/>
                  </a:lnTo>
                  <a:lnTo>
                    <a:pt x="0" y="9"/>
                  </a:lnTo>
                  <a:lnTo>
                    <a:pt x="571047" y="9"/>
                  </a:lnTo>
                  <a:cubicBezTo>
                    <a:pt x="574095" y="9"/>
                    <a:pt x="576566" y="749155"/>
                    <a:pt x="576566" y="1673260"/>
                  </a:cubicBezTo>
                  <a:close/>
                </a:path>
              </a:pathLst>
            </a:custGeom>
            <a:ln>
              <a:solidFill>
                <a:srgbClr val="EE4F27"/>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13793" tIns="38306" rIns="38306" bIns="38307" numCol="1" spcCol="1270" anchor="ctr" anchorCtr="0">
              <a:noAutofit/>
            </a:bodyPr>
            <a:lstStyle/>
            <a:p>
              <a:pPr marL="0" lvl="1" algn="l" defTabSz="711200">
                <a:lnSpc>
                  <a:spcPct val="90000"/>
                </a:lnSpc>
                <a:spcBef>
                  <a:spcPct val="0"/>
                </a:spcBef>
                <a:spcAft>
                  <a:spcPct val="15000"/>
                </a:spcAft>
              </a:pPr>
              <a:r>
                <a:rPr lang="en-US" sz="1600" b="1" dirty="0">
                  <a:solidFill>
                    <a:srgbClr val="0C4659"/>
                  </a:solidFill>
                </a:rPr>
                <a:t>EU-Verhaltenskodex gegen Desinformation</a:t>
              </a:r>
              <a:r>
                <a:rPr lang="en-US" sz="1600" dirty="0">
                  <a:solidFill>
                    <a:srgbClr val="0C4659"/>
                  </a:solidFill>
                </a:rPr>
                <a:t>: Ein freiwilliger Standard für Plattformen und Werbetreibende, um falschen Inhalten entgegenzuwirken, Transparenz zu fördern und Faktenprüfungen zu unterstützen.</a:t>
              </a:r>
              <a:endParaRPr lang="en-GB" sz="1600" kern="1200" dirty="0">
                <a:solidFill>
                  <a:srgbClr val="0C4659"/>
                </a:solidFill>
              </a:endParaRPr>
            </a:p>
          </p:txBody>
        </p:sp>
      </p:grpSp>
    </p:spTree>
    <p:extLst>
      <p:ext uri="{BB962C8B-B14F-4D97-AF65-F5344CB8AC3E}">
        <p14:creationId xmlns:p14="http://schemas.microsoft.com/office/powerpoint/2010/main" val="13626047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EB3BE9-E3E7-25EE-3C9C-D8591ADDD6A3}"/>
            </a:ext>
          </a:extLst>
        </p:cNvPr>
        <p:cNvGrpSpPr/>
        <p:nvPr/>
      </p:nvGrpSpPr>
      <p:grpSpPr>
        <a:xfrm>
          <a:off x="0" y="0"/>
          <a:ext cx="0" cy="0"/>
          <a:chOff x="0" y="0"/>
          <a:chExt cx="0" cy="0"/>
        </a:xfrm>
      </p:grpSpPr>
      <p:sp>
        <p:nvSpPr>
          <p:cNvPr id="9" name="Text Placeholder 8">
            <a:extLst>
              <a:ext uri="{FF2B5EF4-FFF2-40B4-BE49-F238E27FC236}">
                <a16:creationId xmlns:a16="http://schemas.microsoft.com/office/drawing/2014/main" id="{5AA0E851-C3B1-EF9B-CA47-C0E70EB55733}"/>
              </a:ext>
            </a:extLst>
          </p:cNvPr>
          <p:cNvSpPr>
            <a:spLocks noGrp="1"/>
          </p:cNvSpPr>
          <p:nvPr>
            <p:ph type="body" sz="quarter" idx="28"/>
          </p:nvPr>
        </p:nvSpPr>
        <p:spPr>
          <a:xfrm>
            <a:off x="963742" y="1408618"/>
            <a:ext cx="10190900" cy="4671588"/>
          </a:xfrm>
        </p:spPr>
        <p:txBody>
          <a:bodyPr/>
          <a:lstStyle/>
          <a:p>
            <a:pPr marL="0" indent="0"/>
            <a:r>
              <a:rPr lang="en-US" sz="2000" b="1" dirty="0"/>
              <a:t>Schwerpunktbereich: </a:t>
            </a:r>
            <a:r>
              <a:rPr lang="en-US" sz="2000" dirty="0"/>
              <a:t>Inklusive digitale Medien und Mediation</a:t>
            </a:r>
          </a:p>
          <a:p>
            <a:pPr marL="0" indent="0">
              <a:buNone/>
            </a:pPr>
            <a:r>
              <a:rPr lang="en-US" sz="2000" b="1" dirty="0"/>
              <a:t>Ziel: </a:t>
            </a:r>
            <a:r>
              <a:rPr lang="en-US" sz="2000" dirty="0"/>
              <a:t>Untersuchen Sie, wie </a:t>
            </a:r>
            <a:r>
              <a:rPr lang="en-US" sz="2000" b="1" dirty="0"/>
              <a:t>digitale Mediation Inklusion</a:t>
            </a:r>
            <a:r>
              <a:rPr lang="en-US" sz="2000" dirty="0"/>
              <a:t>, </a:t>
            </a:r>
            <a:r>
              <a:rPr lang="en-US" sz="2000" b="1" dirty="0"/>
              <a:t>bürgerschaftliches Engagement </a:t>
            </a:r>
            <a:r>
              <a:rPr lang="en-US" sz="2000" dirty="0"/>
              <a:t>und </a:t>
            </a:r>
            <a:r>
              <a:rPr lang="en-US" sz="2000" b="1" dirty="0"/>
              <a:t>Friedensförderung </a:t>
            </a:r>
            <a:r>
              <a:rPr lang="en-US" sz="2000" dirty="0"/>
              <a:t>in einer vernetzten Gesellschaft unterstützt.</a:t>
            </a:r>
          </a:p>
          <a:p>
            <a:pPr marL="0" indent="0"/>
            <a:r>
              <a:rPr lang="en-US" sz="2000" dirty="0"/>
              <a:t>Dieses Modul zeigt die Rolle der </a:t>
            </a:r>
            <a:r>
              <a:rPr lang="en-US" sz="2000" b="1" dirty="0"/>
              <a:t>digitalen Moderation </a:t>
            </a:r>
            <a:r>
              <a:rPr lang="en-US" sz="2000" dirty="0"/>
              <a:t>bei der Gestaltung respektvoller, sicherer und inklusiver Online-Räume. Es untersucht, wie Moderation </a:t>
            </a:r>
            <a:r>
              <a:rPr lang="en-US" sz="2000" dirty="0" err="1"/>
              <a:t>Polarisierung</a:t>
            </a:r>
            <a:r>
              <a:rPr lang="en-US" sz="2000" dirty="0"/>
              <a:t> verringern, verantwortungsvolle Kommunikation fördern und Nutzer*innen – besonders aus </a:t>
            </a:r>
            <a:r>
              <a:rPr lang="en-US" sz="2000" dirty="0" err="1"/>
              <a:t>marginalisierten </a:t>
            </a:r>
            <a:r>
              <a:rPr lang="en-US" sz="2000" dirty="0"/>
              <a:t>Gemeinschaften – befähigen kann, sich selbstbewusst in digitalen Umgebungen zu engagieren.</a:t>
            </a:r>
          </a:p>
          <a:p>
            <a:pPr marL="0" indent="0"/>
            <a:r>
              <a:rPr lang="en-US" sz="2000" b="1" dirty="0">
                <a:latin typeface="+mn-lt"/>
              </a:rPr>
              <a:t>Schlüsselbegriffe: </a:t>
            </a:r>
            <a:r>
              <a:rPr lang="en-US" sz="2000" b="0" i="1" dirty="0">
                <a:latin typeface="+mn-lt"/>
                <a:ea typeface="Aptos" panose="020B0004020202020204" pitchFamily="34" charset="0"/>
                <a:cs typeface="Times New Roman" panose="02020603050405020304" pitchFamily="18" charset="0"/>
              </a:rPr>
              <a:t>Inklusion, digitale Bürgerschaft, Mediation, Online-Konfliktlösung, Bürgerbeteiligung, digitale Kompetenz, Hassrede, Desinformation, digitaler Dialog, verantwortungsvolle Kommunikation, ethische Moderation.</a:t>
            </a:r>
            <a:endParaRPr lang="en-US" sz="2000" b="1" i="1" dirty="0">
              <a:latin typeface="+mn-lt"/>
            </a:endParaRPr>
          </a:p>
        </p:txBody>
      </p:sp>
      <p:sp>
        <p:nvSpPr>
          <p:cNvPr id="8" name="Text Placeholder 7">
            <a:extLst>
              <a:ext uri="{FF2B5EF4-FFF2-40B4-BE49-F238E27FC236}">
                <a16:creationId xmlns:a16="http://schemas.microsoft.com/office/drawing/2014/main" id="{B76628B4-F77C-335F-94E5-8741D9508E96}"/>
              </a:ext>
            </a:extLst>
          </p:cNvPr>
          <p:cNvSpPr>
            <a:spLocks noGrp="1"/>
          </p:cNvSpPr>
          <p:nvPr>
            <p:ph type="body" sz="quarter" idx="27"/>
          </p:nvPr>
        </p:nvSpPr>
        <p:spPr/>
        <p:txBody>
          <a:bodyPr/>
          <a:lstStyle/>
          <a:p>
            <a:r>
              <a:rPr lang="en-US" dirty="0"/>
              <a:t>Modulübersicht</a:t>
            </a:r>
          </a:p>
        </p:txBody>
      </p:sp>
      <p:grpSp>
        <p:nvGrpSpPr>
          <p:cNvPr id="18" name="Graphic 1">
            <a:extLst>
              <a:ext uri="{FF2B5EF4-FFF2-40B4-BE49-F238E27FC236}">
                <a16:creationId xmlns:a16="http://schemas.microsoft.com/office/drawing/2014/main" id="{DBAF4A5A-DA1D-491C-4BB7-C47DEEA2910C}"/>
              </a:ext>
            </a:extLst>
          </p:cNvPr>
          <p:cNvGrpSpPr/>
          <p:nvPr/>
        </p:nvGrpSpPr>
        <p:grpSpPr>
          <a:xfrm flipH="1">
            <a:off x="9300493" y="-28260"/>
            <a:ext cx="2891507" cy="1971714"/>
            <a:chOff x="8922719" y="94675"/>
            <a:chExt cx="2891507" cy="1971714"/>
          </a:xfrm>
        </p:grpSpPr>
        <p:sp>
          <p:nvSpPr>
            <p:cNvPr id="19" name="Freeform 18">
              <a:extLst>
                <a:ext uri="{FF2B5EF4-FFF2-40B4-BE49-F238E27FC236}">
                  <a16:creationId xmlns:a16="http://schemas.microsoft.com/office/drawing/2014/main" id="{5761ABCA-EDB4-4E6A-5432-5BFBA4D367CB}"/>
                </a:ext>
              </a:extLst>
            </p:cNvPr>
            <p:cNvSpPr/>
            <p:nvPr/>
          </p:nvSpPr>
          <p:spPr>
            <a:xfrm>
              <a:off x="8922719" y="909705"/>
              <a:ext cx="1037358" cy="959101"/>
            </a:xfrm>
            <a:custGeom>
              <a:avLst/>
              <a:gdLst>
                <a:gd name="connsiteX0" fmla="*/ 1037358 w 1037358"/>
                <a:gd name="connsiteY0" fmla="*/ 341654 h 959101"/>
                <a:gd name="connsiteX1" fmla="*/ 937528 w 1037358"/>
                <a:gd name="connsiteY1" fmla="*/ 98792 h 959101"/>
                <a:gd name="connsiteX2" fmla="*/ 692110 w 1037358"/>
                <a:gd name="connsiteY2" fmla="*/ 0 h 959101"/>
                <a:gd name="connsiteX3" fmla="*/ 446693 w 1037358"/>
                <a:gd name="connsiteY3" fmla="*/ 98792 h 959101"/>
                <a:gd name="connsiteX4" fmla="*/ 346862 w 1037358"/>
                <a:gd name="connsiteY4" fmla="*/ 341654 h 959101"/>
                <a:gd name="connsiteX5" fmla="*/ 346862 w 1037358"/>
                <a:gd name="connsiteY5" fmla="*/ 745053 h 959101"/>
                <a:gd name="connsiteX6" fmla="*/ 313585 w 1037358"/>
                <a:gd name="connsiteY6" fmla="*/ 777984 h 959101"/>
                <a:gd name="connsiteX7" fmla="*/ 109764 w 1037358"/>
                <a:gd name="connsiteY7" fmla="*/ 777984 h 959101"/>
                <a:gd name="connsiteX8" fmla="*/ 93125 w 1037358"/>
                <a:gd name="connsiteY8" fmla="*/ 959101 h 959101"/>
                <a:gd name="connsiteX9" fmla="*/ 93125 w 1037358"/>
                <a:gd name="connsiteY9" fmla="*/ 959101 h 959101"/>
                <a:gd name="connsiteX10" fmla="*/ 313585 w 1037358"/>
                <a:gd name="connsiteY10" fmla="*/ 959101 h 959101"/>
                <a:gd name="connsiteX11" fmla="*/ 534045 w 1037358"/>
                <a:gd name="connsiteY11" fmla="*/ 740937 h 959101"/>
                <a:gd name="connsiteX12" fmla="*/ 534045 w 1037358"/>
                <a:gd name="connsiteY12" fmla="*/ 337538 h 959101"/>
                <a:gd name="connsiteX13" fmla="*/ 579801 w 1037358"/>
                <a:gd name="connsiteY13" fmla="*/ 226397 h 959101"/>
                <a:gd name="connsiteX14" fmla="*/ 692110 w 1037358"/>
                <a:gd name="connsiteY14" fmla="*/ 181118 h 959101"/>
                <a:gd name="connsiteX15" fmla="*/ 804420 w 1037358"/>
                <a:gd name="connsiteY15" fmla="*/ 226397 h 959101"/>
                <a:gd name="connsiteX16" fmla="*/ 850176 w 1037358"/>
                <a:gd name="connsiteY16" fmla="*/ 337538 h 959101"/>
                <a:gd name="connsiteX17" fmla="*/ 850176 w 1037358"/>
                <a:gd name="connsiteY17" fmla="*/ 666843 h 959101"/>
                <a:gd name="connsiteX18" fmla="*/ 850176 w 1037358"/>
                <a:gd name="connsiteY18" fmla="*/ 666843 h 959101"/>
                <a:gd name="connsiteX19" fmla="*/ 941687 w 1037358"/>
                <a:gd name="connsiteY19" fmla="*/ 761518 h 959101"/>
                <a:gd name="connsiteX20" fmla="*/ 1033199 w 1037358"/>
                <a:gd name="connsiteY20" fmla="*/ 670959 h 959101"/>
                <a:gd name="connsiteX21" fmla="*/ 1033199 w 1037358"/>
                <a:gd name="connsiteY21" fmla="*/ 341654 h 959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37358" h="959101">
                  <a:moveTo>
                    <a:pt x="1037358" y="341654"/>
                  </a:moveTo>
                  <a:cubicBezTo>
                    <a:pt x="1037358" y="251095"/>
                    <a:pt x="999922" y="164653"/>
                    <a:pt x="937528" y="98792"/>
                  </a:cubicBezTo>
                  <a:cubicBezTo>
                    <a:pt x="870974" y="32930"/>
                    <a:pt x="783622" y="0"/>
                    <a:pt x="692110" y="0"/>
                  </a:cubicBezTo>
                  <a:cubicBezTo>
                    <a:pt x="600599" y="0"/>
                    <a:pt x="513247" y="37047"/>
                    <a:pt x="446693" y="98792"/>
                  </a:cubicBezTo>
                  <a:cubicBezTo>
                    <a:pt x="380139" y="164653"/>
                    <a:pt x="346862" y="251095"/>
                    <a:pt x="346862" y="341654"/>
                  </a:cubicBezTo>
                  <a:lnTo>
                    <a:pt x="346862" y="745053"/>
                  </a:lnTo>
                  <a:cubicBezTo>
                    <a:pt x="346862" y="765635"/>
                    <a:pt x="330224" y="777984"/>
                    <a:pt x="313585" y="777984"/>
                  </a:cubicBezTo>
                  <a:lnTo>
                    <a:pt x="109764" y="777984"/>
                  </a:lnTo>
                  <a:cubicBezTo>
                    <a:pt x="-35823" y="765635"/>
                    <a:pt x="-31663" y="959101"/>
                    <a:pt x="93125" y="959101"/>
                  </a:cubicBezTo>
                  <a:lnTo>
                    <a:pt x="93125" y="959101"/>
                  </a:lnTo>
                  <a:lnTo>
                    <a:pt x="313585" y="959101"/>
                  </a:lnTo>
                  <a:cubicBezTo>
                    <a:pt x="434214" y="959101"/>
                    <a:pt x="534045" y="860310"/>
                    <a:pt x="534045" y="740937"/>
                  </a:cubicBezTo>
                  <a:lnTo>
                    <a:pt x="534045" y="337538"/>
                  </a:lnTo>
                  <a:cubicBezTo>
                    <a:pt x="534045" y="296375"/>
                    <a:pt x="550683" y="255211"/>
                    <a:pt x="579801" y="226397"/>
                  </a:cubicBezTo>
                  <a:cubicBezTo>
                    <a:pt x="608918" y="197583"/>
                    <a:pt x="650514" y="181118"/>
                    <a:pt x="692110" y="181118"/>
                  </a:cubicBezTo>
                  <a:cubicBezTo>
                    <a:pt x="733706" y="181118"/>
                    <a:pt x="775303" y="197583"/>
                    <a:pt x="804420" y="226397"/>
                  </a:cubicBezTo>
                  <a:cubicBezTo>
                    <a:pt x="833537" y="255211"/>
                    <a:pt x="850176" y="296375"/>
                    <a:pt x="850176" y="337538"/>
                  </a:cubicBezTo>
                  <a:lnTo>
                    <a:pt x="850176" y="666843"/>
                  </a:lnTo>
                  <a:cubicBezTo>
                    <a:pt x="850176" y="666843"/>
                    <a:pt x="850176" y="666843"/>
                    <a:pt x="850176" y="666843"/>
                  </a:cubicBezTo>
                  <a:cubicBezTo>
                    <a:pt x="850176" y="716239"/>
                    <a:pt x="891772" y="761518"/>
                    <a:pt x="941687" y="761518"/>
                  </a:cubicBezTo>
                  <a:cubicBezTo>
                    <a:pt x="991603" y="761518"/>
                    <a:pt x="1033199" y="720355"/>
                    <a:pt x="1033199" y="670959"/>
                  </a:cubicBezTo>
                  <a:lnTo>
                    <a:pt x="1033199" y="341654"/>
                  </a:lnTo>
                  <a:close/>
                </a:path>
              </a:pathLst>
            </a:custGeom>
            <a:solidFill>
              <a:srgbClr val="EE4F27"/>
            </a:solidFill>
            <a:ln w="41519" cap="flat">
              <a:noFill/>
              <a:prstDash val="solid"/>
              <a:miter/>
            </a:ln>
          </p:spPr>
          <p:txBody>
            <a:bodyPr rtlCol="0" anchor="ctr"/>
            <a:lstStyle/>
            <a:p>
              <a:endParaRPr lang="en-GB"/>
            </a:p>
          </p:txBody>
        </p:sp>
        <p:sp>
          <p:nvSpPr>
            <p:cNvPr id="20" name="Freeform 19">
              <a:extLst>
                <a:ext uri="{FF2B5EF4-FFF2-40B4-BE49-F238E27FC236}">
                  <a16:creationId xmlns:a16="http://schemas.microsoft.com/office/drawing/2014/main" id="{33E9B481-3B87-1450-BB83-2A7329058259}"/>
                </a:ext>
              </a:extLst>
            </p:cNvPr>
            <p:cNvSpPr/>
            <p:nvPr/>
          </p:nvSpPr>
          <p:spPr>
            <a:xfrm>
              <a:off x="9772894" y="893240"/>
              <a:ext cx="432600" cy="1156684"/>
            </a:xfrm>
            <a:custGeom>
              <a:avLst/>
              <a:gdLst>
                <a:gd name="connsiteX0" fmla="*/ 0 w 432600"/>
                <a:gd name="connsiteY0" fmla="*/ 333421 h 1156684"/>
                <a:gd name="connsiteX1" fmla="*/ 0 w 432600"/>
                <a:gd name="connsiteY1" fmla="*/ 333421 h 1156684"/>
                <a:gd name="connsiteX2" fmla="*/ 0 w 432600"/>
                <a:gd name="connsiteY2" fmla="*/ 942636 h 1156684"/>
                <a:gd name="connsiteX3" fmla="*/ 62394 w 432600"/>
                <a:gd name="connsiteY3" fmla="*/ 1094940 h 1156684"/>
                <a:gd name="connsiteX4" fmla="*/ 216300 w 432600"/>
                <a:gd name="connsiteY4" fmla="*/ 1156685 h 1156684"/>
                <a:gd name="connsiteX5" fmla="*/ 370206 w 432600"/>
                <a:gd name="connsiteY5" fmla="*/ 1094940 h 1156684"/>
                <a:gd name="connsiteX6" fmla="*/ 370206 w 432600"/>
                <a:gd name="connsiteY6" fmla="*/ 1094940 h 1156684"/>
                <a:gd name="connsiteX7" fmla="*/ 432600 w 432600"/>
                <a:gd name="connsiteY7" fmla="*/ 942636 h 1156684"/>
                <a:gd name="connsiteX8" fmla="*/ 432600 w 432600"/>
                <a:gd name="connsiteY8" fmla="*/ 90559 h 1156684"/>
                <a:gd name="connsiteX9" fmla="*/ 341089 w 432600"/>
                <a:gd name="connsiteY9" fmla="*/ 0 h 1156684"/>
                <a:gd name="connsiteX10" fmla="*/ 249577 w 432600"/>
                <a:gd name="connsiteY10" fmla="*/ 90559 h 1156684"/>
                <a:gd name="connsiteX11" fmla="*/ 249577 w 432600"/>
                <a:gd name="connsiteY11" fmla="*/ 942636 h 1156684"/>
                <a:gd name="connsiteX12" fmla="*/ 241258 w 432600"/>
                <a:gd name="connsiteY12" fmla="*/ 967334 h 1156684"/>
                <a:gd name="connsiteX13" fmla="*/ 241258 w 432600"/>
                <a:gd name="connsiteY13" fmla="*/ 967334 h 1156684"/>
                <a:gd name="connsiteX14" fmla="*/ 216300 w 432600"/>
                <a:gd name="connsiteY14" fmla="*/ 975567 h 1156684"/>
                <a:gd name="connsiteX15" fmla="*/ 191342 w 432600"/>
                <a:gd name="connsiteY15" fmla="*/ 967334 h 1156684"/>
                <a:gd name="connsiteX16" fmla="*/ 183023 w 432600"/>
                <a:gd name="connsiteY16" fmla="*/ 942636 h 1156684"/>
                <a:gd name="connsiteX17" fmla="*/ 183023 w 432600"/>
                <a:gd name="connsiteY17" fmla="*/ 333421 h 1156684"/>
                <a:gd name="connsiteX18" fmla="*/ 91512 w 432600"/>
                <a:gd name="connsiteY18" fmla="*/ 242863 h 1156684"/>
                <a:gd name="connsiteX19" fmla="*/ 0 w 432600"/>
                <a:gd name="connsiteY19" fmla="*/ 333421 h 1156684"/>
                <a:gd name="connsiteX20" fmla="*/ 0 w 432600"/>
                <a:gd name="connsiteY20" fmla="*/ 333421 h 1156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32600" h="1156684">
                  <a:moveTo>
                    <a:pt x="0" y="333421"/>
                  </a:moveTo>
                  <a:lnTo>
                    <a:pt x="0" y="333421"/>
                  </a:lnTo>
                  <a:lnTo>
                    <a:pt x="0" y="942636"/>
                  </a:lnTo>
                  <a:cubicBezTo>
                    <a:pt x="0" y="1000265"/>
                    <a:pt x="24958" y="1053777"/>
                    <a:pt x="62394" y="1094940"/>
                  </a:cubicBezTo>
                  <a:cubicBezTo>
                    <a:pt x="103990" y="1136103"/>
                    <a:pt x="158065" y="1156685"/>
                    <a:pt x="216300" y="1156685"/>
                  </a:cubicBezTo>
                  <a:cubicBezTo>
                    <a:pt x="274535" y="1156685"/>
                    <a:pt x="328610" y="1131987"/>
                    <a:pt x="370206" y="1094940"/>
                  </a:cubicBezTo>
                  <a:lnTo>
                    <a:pt x="370206" y="1094940"/>
                  </a:lnTo>
                  <a:cubicBezTo>
                    <a:pt x="411802" y="1053777"/>
                    <a:pt x="432600" y="1000265"/>
                    <a:pt x="432600" y="942636"/>
                  </a:cubicBezTo>
                  <a:lnTo>
                    <a:pt x="432600" y="90559"/>
                  </a:lnTo>
                  <a:cubicBezTo>
                    <a:pt x="432600" y="41163"/>
                    <a:pt x="391004" y="0"/>
                    <a:pt x="341089" y="0"/>
                  </a:cubicBezTo>
                  <a:cubicBezTo>
                    <a:pt x="291173" y="0"/>
                    <a:pt x="249577" y="41163"/>
                    <a:pt x="249577" y="90559"/>
                  </a:cubicBezTo>
                  <a:lnTo>
                    <a:pt x="249577" y="942636"/>
                  </a:lnTo>
                  <a:cubicBezTo>
                    <a:pt x="249577" y="950869"/>
                    <a:pt x="245417" y="959101"/>
                    <a:pt x="241258" y="967334"/>
                  </a:cubicBezTo>
                  <a:lnTo>
                    <a:pt x="241258" y="967334"/>
                  </a:lnTo>
                  <a:cubicBezTo>
                    <a:pt x="232939" y="975567"/>
                    <a:pt x="224619" y="975567"/>
                    <a:pt x="216300" y="975567"/>
                  </a:cubicBezTo>
                  <a:cubicBezTo>
                    <a:pt x="207981" y="975567"/>
                    <a:pt x="199662" y="971450"/>
                    <a:pt x="191342" y="967334"/>
                  </a:cubicBezTo>
                  <a:cubicBezTo>
                    <a:pt x="183023" y="959101"/>
                    <a:pt x="183023" y="950869"/>
                    <a:pt x="183023" y="942636"/>
                  </a:cubicBezTo>
                  <a:lnTo>
                    <a:pt x="183023" y="333421"/>
                  </a:lnTo>
                  <a:cubicBezTo>
                    <a:pt x="183023" y="284026"/>
                    <a:pt x="141427" y="242863"/>
                    <a:pt x="91512" y="242863"/>
                  </a:cubicBezTo>
                  <a:cubicBezTo>
                    <a:pt x="41596" y="238746"/>
                    <a:pt x="0" y="279909"/>
                    <a:pt x="0" y="333421"/>
                  </a:cubicBezTo>
                  <a:lnTo>
                    <a:pt x="0" y="333421"/>
                  </a:lnTo>
                  <a:close/>
                </a:path>
              </a:pathLst>
            </a:custGeom>
            <a:solidFill>
              <a:srgbClr val="A555A1"/>
            </a:solidFill>
            <a:ln w="41519" cap="flat">
              <a:noFill/>
              <a:prstDash val="solid"/>
              <a:miter/>
            </a:ln>
          </p:spPr>
          <p:txBody>
            <a:bodyPr rtlCol="0" anchor="ctr"/>
            <a:lstStyle/>
            <a:p>
              <a:endParaRPr lang="en-GB"/>
            </a:p>
          </p:txBody>
        </p:sp>
        <p:sp>
          <p:nvSpPr>
            <p:cNvPr id="21" name="Freeform 20">
              <a:extLst>
                <a:ext uri="{FF2B5EF4-FFF2-40B4-BE49-F238E27FC236}">
                  <a16:creationId xmlns:a16="http://schemas.microsoft.com/office/drawing/2014/main" id="{5E55E6F3-84F8-E24C-D601-DC216AAA969C}"/>
                </a:ext>
              </a:extLst>
            </p:cNvPr>
            <p:cNvSpPr/>
            <p:nvPr/>
          </p:nvSpPr>
          <p:spPr>
            <a:xfrm>
              <a:off x="10529945" y="1094939"/>
              <a:ext cx="432600" cy="971450"/>
            </a:xfrm>
            <a:custGeom>
              <a:avLst/>
              <a:gdLst>
                <a:gd name="connsiteX0" fmla="*/ 0 w 432600"/>
                <a:gd name="connsiteY0" fmla="*/ 90559 h 971450"/>
                <a:gd name="connsiteX1" fmla="*/ 0 w 432600"/>
                <a:gd name="connsiteY1" fmla="*/ 757402 h 971450"/>
                <a:gd name="connsiteX2" fmla="*/ 62394 w 432600"/>
                <a:gd name="connsiteY2" fmla="*/ 909706 h 971450"/>
                <a:gd name="connsiteX3" fmla="*/ 216300 w 432600"/>
                <a:gd name="connsiteY3" fmla="*/ 971450 h 971450"/>
                <a:gd name="connsiteX4" fmla="*/ 370206 w 432600"/>
                <a:gd name="connsiteY4" fmla="*/ 909706 h 971450"/>
                <a:gd name="connsiteX5" fmla="*/ 370206 w 432600"/>
                <a:gd name="connsiteY5" fmla="*/ 909706 h 971450"/>
                <a:gd name="connsiteX6" fmla="*/ 432600 w 432600"/>
                <a:gd name="connsiteY6" fmla="*/ 757402 h 971450"/>
                <a:gd name="connsiteX7" fmla="*/ 432600 w 432600"/>
                <a:gd name="connsiteY7" fmla="*/ 333422 h 971450"/>
                <a:gd name="connsiteX8" fmla="*/ 341089 w 432600"/>
                <a:gd name="connsiteY8" fmla="*/ 242863 h 971450"/>
                <a:gd name="connsiteX9" fmla="*/ 249577 w 432600"/>
                <a:gd name="connsiteY9" fmla="*/ 333422 h 971450"/>
                <a:gd name="connsiteX10" fmla="*/ 249577 w 432600"/>
                <a:gd name="connsiteY10" fmla="*/ 761518 h 971450"/>
                <a:gd name="connsiteX11" fmla="*/ 241258 w 432600"/>
                <a:gd name="connsiteY11" fmla="*/ 786216 h 971450"/>
                <a:gd name="connsiteX12" fmla="*/ 241258 w 432600"/>
                <a:gd name="connsiteY12" fmla="*/ 786216 h 971450"/>
                <a:gd name="connsiteX13" fmla="*/ 216300 w 432600"/>
                <a:gd name="connsiteY13" fmla="*/ 794449 h 971450"/>
                <a:gd name="connsiteX14" fmla="*/ 191342 w 432600"/>
                <a:gd name="connsiteY14" fmla="*/ 786216 h 971450"/>
                <a:gd name="connsiteX15" fmla="*/ 183023 w 432600"/>
                <a:gd name="connsiteY15" fmla="*/ 761518 h 971450"/>
                <a:gd name="connsiteX16" fmla="*/ 183023 w 432600"/>
                <a:gd name="connsiteY16" fmla="*/ 90559 h 971450"/>
                <a:gd name="connsiteX17" fmla="*/ 91512 w 432600"/>
                <a:gd name="connsiteY17" fmla="*/ 0 h 971450"/>
                <a:gd name="connsiteX18" fmla="*/ 0 w 432600"/>
                <a:gd name="connsiteY18" fmla="*/ 90559 h 9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32600" h="971450">
                  <a:moveTo>
                    <a:pt x="0" y="90559"/>
                  </a:moveTo>
                  <a:lnTo>
                    <a:pt x="0" y="757402"/>
                  </a:lnTo>
                  <a:cubicBezTo>
                    <a:pt x="0" y="815030"/>
                    <a:pt x="24958" y="868543"/>
                    <a:pt x="62394" y="909706"/>
                  </a:cubicBezTo>
                  <a:cubicBezTo>
                    <a:pt x="103990" y="950869"/>
                    <a:pt x="158065" y="971450"/>
                    <a:pt x="216300" y="971450"/>
                  </a:cubicBezTo>
                  <a:cubicBezTo>
                    <a:pt x="274535" y="971450"/>
                    <a:pt x="328610" y="946752"/>
                    <a:pt x="370206" y="909706"/>
                  </a:cubicBezTo>
                  <a:lnTo>
                    <a:pt x="370206" y="909706"/>
                  </a:lnTo>
                  <a:cubicBezTo>
                    <a:pt x="411802" y="868543"/>
                    <a:pt x="432600" y="815030"/>
                    <a:pt x="432600" y="757402"/>
                  </a:cubicBezTo>
                  <a:lnTo>
                    <a:pt x="432600" y="333422"/>
                  </a:lnTo>
                  <a:cubicBezTo>
                    <a:pt x="432600" y="284026"/>
                    <a:pt x="391004" y="242863"/>
                    <a:pt x="341089" y="242863"/>
                  </a:cubicBezTo>
                  <a:cubicBezTo>
                    <a:pt x="291173" y="242863"/>
                    <a:pt x="249577" y="284026"/>
                    <a:pt x="249577" y="333422"/>
                  </a:cubicBezTo>
                  <a:lnTo>
                    <a:pt x="249577" y="761518"/>
                  </a:lnTo>
                  <a:cubicBezTo>
                    <a:pt x="249577" y="769751"/>
                    <a:pt x="245417" y="777984"/>
                    <a:pt x="241258" y="786216"/>
                  </a:cubicBezTo>
                  <a:lnTo>
                    <a:pt x="241258" y="786216"/>
                  </a:lnTo>
                  <a:cubicBezTo>
                    <a:pt x="232938" y="794449"/>
                    <a:pt x="224619" y="794449"/>
                    <a:pt x="216300" y="794449"/>
                  </a:cubicBezTo>
                  <a:cubicBezTo>
                    <a:pt x="207981" y="794449"/>
                    <a:pt x="199662" y="790332"/>
                    <a:pt x="191342" y="786216"/>
                  </a:cubicBezTo>
                  <a:cubicBezTo>
                    <a:pt x="183023" y="777984"/>
                    <a:pt x="183023" y="769751"/>
                    <a:pt x="183023" y="761518"/>
                  </a:cubicBezTo>
                  <a:lnTo>
                    <a:pt x="183023" y="90559"/>
                  </a:lnTo>
                  <a:cubicBezTo>
                    <a:pt x="183023" y="41163"/>
                    <a:pt x="141427" y="0"/>
                    <a:pt x="91512" y="0"/>
                  </a:cubicBezTo>
                  <a:cubicBezTo>
                    <a:pt x="41596" y="0"/>
                    <a:pt x="0" y="41163"/>
                    <a:pt x="0" y="90559"/>
                  </a:cubicBezTo>
                </a:path>
              </a:pathLst>
            </a:custGeom>
            <a:solidFill>
              <a:srgbClr val="2B9B9F"/>
            </a:solidFill>
            <a:ln w="41519" cap="flat">
              <a:noFill/>
              <a:prstDash val="solid"/>
              <a:miter/>
            </a:ln>
          </p:spPr>
          <p:txBody>
            <a:bodyPr rtlCol="0" anchor="ctr"/>
            <a:lstStyle/>
            <a:p>
              <a:endParaRPr lang="en-GB"/>
            </a:p>
          </p:txBody>
        </p:sp>
        <p:sp>
          <p:nvSpPr>
            <p:cNvPr id="22" name="Freeform 21">
              <a:extLst>
                <a:ext uri="{FF2B5EF4-FFF2-40B4-BE49-F238E27FC236}">
                  <a16:creationId xmlns:a16="http://schemas.microsoft.com/office/drawing/2014/main" id="{A184F230-569D-2BA9-804B-A256039F279E}"/>
                </a:ext>
              </a:extLst>
            </p:cNvPr>
            <p:cNvSpPr/>
            <p:nvPr/>
          </p:nvSpPr>
          <p:spPr>
            <a:xfrm>
              <a:off x="10783681" y="909705"/>
              <a:ext cx="1030545" cy="889124"/>
            </a:xfrm>
            <a:custGeom>
              <a:avLst/>
              <a:gdLst>
                <a:gd name="connsiteX0" fmla="*/ 0 w 1030545"/>
                <a:gd name="connsiteY0" fmla="*/ 341654 h 889124"/>
                <a:gd name="connsiteX1" fmla="*/ 0 w 1030545"/>
                <a:gd name="connsiteY1" fmla="*/ 670959 h 889124"/>
                <a:gd name="connsiteX2" fmla="*/ 91512 w 1030545"/>
                <a:gd name="connsiteY2" fmla="*/ 761518 h 889124"/>
                <a:gd name="connsiteX3" fmla="*/ 183023 w 1030545"/>
                <a:gd name="connsiteY3" fmla="*/ 670959 h 889124"/>
                <a:gd name="connsiteX4" fmla="*/ 183023 w 1030545"/>
                <a:gd name="connsiteY4" fmla="*/ 341654 h 889124"/>
                <a:gd name="connsiteX5" fmla="*/ 228779 w 1030545"/>
                <a:gd name="connsiteY5" fmla="*/ 230514 h 889124"/>
                <a:gd name="connsiteX6" fmla="*/ 341089 w 1030545"/>
                <a:gd name="connsiteY6" fmla="*/ 185234 h 889124"/>
                <a:gd name="connsiteX7" fmla="*/ 453398 w 1030545"/>
                <a:gd name="connsiteY7" fmla="*/ 230514 h 889124"/>
                <a:gd name="connsiteX8" fmla="*/ 499154 w 1030545"/>
                <a:gd name="connsiteY8" fmla="*/ 341654 h 889124"/>
                <a:gd name="connsiteX9" fmla="*/ 499154 w 1030545"/>
                <a:gd name="connsiteY9" fmla="*/ 670959 h 889124"/>
                <a:gd name="connsiteX10" fmla="*/ 719614 w 1030545"/>
                <a:gd name="connsiteY10" fmla="*/ 889124 h 889124"/>
                <a:gd name="connsiteX11" fmla="*/ 940073 w 1030545"/>
                <a:gd name="connsiteY11" fmla="*/ 889124 h 889124"/>
                <a:gd name="connsiteX12" fmla="*/ 940073 w 1030545"/>
                <a:gd name="connsiteY12" fmla="*/ 703890 h 889124"/>
                <a:gd name="connsiteX13" fmla="*/ 719614 w 1030545"/>
                <a:gd name="connsiteY13" fmla="*/ 703890 h 889124"/>
                <a:gd name="connsiteX14" fmla="*/ 686337 w 1030545"/>
                <a:gd name="connsiteY14" fmla="*/ 670959 h 889124"/>
                <a:gd name="connsiteX15" fmla="*/ 686337 w 1030545"/>
                <a:gd name="connsiteY15" fmla="*/ 341654 h 889124"/>
                <a:gd name="connsiteX16" fmla="*/ 586506 w 1030545"/>
                <a:gd name="connsiteY16" fmla="*/ 98792 h 889124"/>
                <a:gd name="connsiteX17" fmla="*/ 341089 w 1030545"/>
                <a:gd name="connsiteY17" fmla="*/ 0 h 889124"/>
                <a:gd name="connsiteX18" fmla="*/ 95671 w 1030545"/>
                <a:gd name="connsiteY18" fmla="*/ 98792 h 889124"/>
                <a:gd name="connsiteX19" fmla="*/ 0 w 1030545"/>
                <a:gd name="connsiteY19" fmla="*/ 341654 h 889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30545" h="889124">
                  <a:moveTo>
                    <a:pt x="0" y="341654"/>
                  </a:moveTo>
                  <a:lnTo>
                    <a:pt x="0" y="670959"/>
                  </a:lnTo>
                  <a:cubicBezTo>
                    <a:pt x="0" y="720355"/>
                    <a:pt x="41596" y="761518"/>
                    <a:pt x="91512" y="761518"/>
                  </a:cubicBezTo>
                  <a:cubicBezTo>
                    <a:pt x="141427" y="761518"/>
                    <a:pt x="183023" y="720355"/>
                    <a:pt x="183023" y="670959"/>
                  </a:cubicBezTo>
                  <a:lnTo>
                    <a:pt x="183023" y="341654"/>
                  </a:lnTo>
                  <a:cubicBezTo>
                    <a:pt x="183023" y="300491"/>
                    <a:pt x="199662" y="259328"/>
                    <a:pt x="228779" y="230514"/>
                  </a:cubicBezTo>
                  <a:cubicBezTo>
                    <a:pt x="257896" y="201699"/>
                    <a:pt x="299492" y="185234"/>
                    <a:pt x="341089" y="185234"/>
                  </a:cubicBezTo>
                  <a:cubicBezTo>
                    <a:pt x="382685" y="185234"/>
                    <a:pt x="424281" y="201699"/>
                    <a:pt x="453398" y="230514"/>
                  </a:cubicBezTo>
                  <a:cubicBezTo>
                    <a:pt x="482516" y="259328"/>
                    <a:pt x="499154" y="300491"/>
                    <a:pt x="499154" y="341654"/>
                  </a:cubicBezTo>
                  <a:lnTo>
                    <a:pt x="499154" y="670959"/>
                  </a:lnTo>
                  <a:cubicBezTo>
                    <a:pt x="499154" y="790332"/>
                    <a:pt x="598985" y="889124"/>
                    <a:pt x="719614" y="889124"/>
                  </a:cubicBezTo>
                  <a:lnTo>
                    <a:pt x="940073" y="889124"/>
                  </a:lnTo>
                  <a:cubicBezTo>
                    <a:pt x="1060702" y="889124"/>
                    <a:pt x="1060702" y="703890"/>
                    <a:pt x="940073" y="703890"/>
                  </a:cubicBezTo>
                  <a:lnTo>
                    <a:pt x="719614" y="703890"/>
                  </a:lnTo>
                  <a:cubicBezTo>
                    <a:pt x="698816" y="703890"/>
                    <a:pt x="686337" y="687425"/>
                    <a:pt x="686337" y="670959"/>
                  </a:cubicBezTo>
                  <a:lnTo>
                    <a:pt x="686337" y="341654"/>
                  </a:lnTo>
                  <a:cubicBezTo>
                    <a:pt x="686337" y="251095"/>
                    <a:pt x="648900" y="164653"/>
                    <a:pt x="586506" y="98792"/>
                  </a:cubicBezTo>
                  <a:cubicBezTo>
                    <a:pt x="519952" y="32930"/>
                    <a:pt x="432600" y="0"/>
                    <a:pt x="341089" y="0"/>
                  </a:cubicBezTo>
                  <a:cubicBezTo>
                    <a:pt x="249577" y="0"/>
                    <a:pt x="162225" y="37047"/>
                    <a:pt x="95671" y="98792"/>
                  </a:cubicBezTo>
                  <a:cubicBezTo>
                    <a:pt x="37437" y="164653"/>
                    <a:pt x="0" y="251095"/>
                    <a:pt x="0" y="341654"/>
                  </a:cubicBezTo>
                </a:path>
              </a:pathLst>
            </a:custGeom>
            <a:solidFill>
              <a:srgbClr val="414DA1"/>
            </a:solidFill>
            <a:ln w="41519" cap="flat">
              <a:noFill/>
              <a:prstDash val="solid"/>
              <a:miter/>
            </a:ln>
          </p:spPr>
          <p:txBody>
            <a:bodyPr rtlCol="0" anchor="ctr"/>
            <a:lstStyle/>
            <a:p>
              <a:endParaRPr lang="en-GB"/>
            </a:p>
          </p:txBody>
        </p:sp>
        <p:sp>
          <p:nvSpPr>
            <p:cNvPr id="23" name="Freeform 22">
              <a:extLst>
                <a:ext uri="{FF2B5EF4-FFF2-40B4-BE49-F238E27FC236}">
                  <a16:creationId xmlns:a16="http://schemas.microsoft.com/office/drawing/2014/main" id="{B0122755-3A9B-9941-6F8E-D1104179E797}"/>
                </a:ext>
              </a:extLst>
            </p:cNvPr>
            <p:cNvSpPr/>
            <p:nvPr/>
          </p:nvSpPr>
          <p:spPr>
            <a:xfrm>
              <a:off x="10026631" y="94675"/>
              <a:ext cx="690496" cy="1333969"/>
            </a:xfrm>
            <a:custGeom>
              <a:avLst/>
              <a:gdLst>
                <a:gd name="connsiteX0" fmla="*/ 690496 w 690496"/>
                <a:gd name="connsiteY0" fmla="*/ 1243127 h 1333969"/>
                <a:gd name="connsiteX1" fmla="*/ 690496 w 690496"/>
                <a:gd name="connsiteY1" fmla="*/ 823263 h 1333969"/>
                <a:gd name="connsiteX2" fmla="*/ 590666 w 690496"/>
                <a:gd name="connsiteY2" fmla="*/ 580400 h 1333969"/>
                <a:gd name="connsiteX3" fmla="*/ 345248 w 690496"/>
                <a:gd name="connsiteY3" fmla="*/ 481609 h 1333969"/>
                <a:gd name="connsiteX4" fmla="*/ 99831 w 690496"/>
                <a:gd name="connsiteY4" fmla="*/ 580400 h 1333969"/>
                <a:gd name="connsiteX5" fmla="*/ 0 w 690496"/>
                <a:gd name="connsiteY5" fmla="*/ 823263 h 1333969"/>
                <a:gd name="connsiteX6" fmla="*/ 0 w 690496"/>
                <a:gd name="connsiteY6" fmla="*/ 1243127 h 1333969"/>
                <a:gd name="connsiteX7" fmla="*/ 91512 w 690496"/>
                <a:gd name="connsiteY7" fmla="*/ 1333686 h 1333969"/>
                <a:gd name="connsiteX8" fmla="*/ 183023 w 690496"/>
                <a:gd name="connsiteY8" fmla="*/ 1243127 h 1333969"/>
                <a:gd name="connsiteX9" fmla="*/ 183023 w 690496"/>
                <a:gd name="connsiteY9" fmla="*/ 823263 h 1333969"/>
                <a:gd name="connsiteX10" fmla="*/ 228779 w 690496"/>
                <a:gd name="connsiteY10" fmla="*/ 712123 h 1333969"/>
                <a:gd name="connsiteX11" fmla="*/ 341089 w 690496"/>
                <a:gd name="connsiteY11" fmla="*/ 666843 h 1333969"/>
                <a:gd name="connsiteX12" fmla="*/ 453398 w 690496"/>
                <a:gd name="connsiteY12" fmla="*/ 712123 h 1333969"/>
                <a:gd name="connsiteX13" fmla="*/ 499154 w 690496"/>
                <a:gd name="connsiteY13" fmla="*/ 823263 h 1333969"/>
                <a:gd name="connsiteX14" fmla="*/ 499154 w 690496"/>
                <a:gd name="connsiteY14" fmla="*/ 1243127 h 1333969"/>
                <a:gd name="connsiteX15" fmla="*/ 590666 w 690496"/>
                <a:gd name="connsiteY15" fmla="*/ 1333686 h 1333969"/>
                <a:gd name="connsiteX16" fmla="*/ 690496 w 690496"/>
                <a:gd name="connsiteY16" fmla="*/ 1243127 h 1333969"/>
                <a:gd name="connsiteX17" fmla="*/ 345248 w 690496"/>
                <a:gd name="connsiteY17" fmla="*/ 0 h 1333969"/>
                <a:gd name="connsiteX18" fmla="*/ 162225 w 690496"/>
                <a:gd name="connsiteY18" fmla="*/ 181118 h 1333969"/>
                <a:gd name="connsiteX19" fmla="*/ 345248 w 690496"/>
                <a:gd name="connsiteY19" fmla="*/ 362236 h 1333969"/>
                <a:gd name="connsiteX20" fmla="*/ 528271 w 690496"/>
                <a:gd name="connsiteY20" fmla="*/ 181118 h 1333969"/>
                <a:gd name="connsiteX21" fmla="*/ 345248 w 690496"/>
                <a:gd name="connsiteY21" fmla="*/ 0 h 1333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690496" h="1333969">
                  <a:moveTo>
                    <a:pt x="690496" y="1243127"/>
                  </a:moveTo>
                  <a:lnTo>
                    <a:pt x="690496" y="823263"/>
                  </a:lnTo>
                  <a:cubicBezTo>
                    <a:pt x="690496" y="732704"/>
                    <a:pt x="653060" y="646262"/>
                    <a:pt x="590666" y="580400"/>
                  </a:cubicBezTo>
                  <a:cubicBezTo>
                    <a:pt x="524112" y="514539"/>
                    <a:pt x="436760" y="481609"/>
                    <a:pt x="345248" y="481609"/>
                  </a:cubicBezTo>
                  <a:cubicBezTo>
                    <a:pt x="253737" y="481609"/>
                    <a:pt x="166385" y="518656"/>
                    <a:pt x="99831" y="580400"/>
                  </a:cubicBezTo>
                  <a:cubicBezTo>
                    <a:pt x="33277" y="646262"/>
                    <a:pt x="0" y="732704"/>
                    <a:pt x="0" y="823263"/>
                  </a:cubicBezTo>
                  <a:lnTo>
                    <a:pt x="0" y="1243127"/>
                  </a:lnTo>
                  <a:cubicBezTo>
                    <a:pt x="0" y="1292523"/>
                    <a:pt x="41596" y="1333686"/>
                    <a:pt x="91512" y="1333686"/>
                  </a:cubicBezTo>
                  <a:cubicBezTo>
                    <a:pt x="141427" y="1333686"/>
                    <a:pt x="183023" y="1292523"/>
                    <a:pt x="183023" y="1243127"/>
                  </a:cubicBezTo>
                  <a:lnTo>
                    <a:pt x="183023" y="823263"/>
                  </a:lnTo>
                  <a:cubicBezTo>
                    <a:pt x="183023" y="782100"/>
                    <a:pt x="199662" y="740937"/>
                    <a:pt x="228779" y="712123"/>
                  </a:cubicBezTo>
                  <a:cubicBezTo>
                    <a:pt x="257896" y="683308"/>
                    <a:pt x="299492" y="666843"/>
                    <a:pt x="341089" y="666843"/>
                  </a:cubicBezTo>
                  <a:cubicBezTo>
                    <a:pt x="382685" y="666843"/>
                    <a:pt x="424281" y="683308"/>
                    <a:pt x="453398" y="712123"/>
                  </a:cubicBezTo>
                  <a:cubicBezTo>
                    <a:pt x="482516" y="740937"/>
                    <a:pt x="499154" y="782100"/>
                    <a:pt x="499154" y="823263"/>
                  </a:cubicBezTo>
                  <a:lnTo>
                    <a:pt x="499154" y="1243127"/>
                  </a:lnTo>
                  <a:cubicBezTo>
                    <a:pt x="499154" y="1292523"/>
                    <a:pt x="540750" y="1333686"/>
                    <a:pt x="590666" y="1333686"/>
                  </a:cubicBezTo>
                  <a:cubicBezTo>
                    <a:pt x="648900" y="1337802"/>
                    <a:pt x="690496" y="1296639"/>
                    <a:pt x="690496" y="1243127"/>
                  </a:cubicBezTo>
                  <a:moveTo>
                    <a:pt x="345248" y="0"/>
                  </a:moveTo>
                  <a:cubicBezTo>
                    <a:pt x="241258" y="0"/>
                    <a:pt x="162225" y="82326"/>
                    <a:pt x="162225" y="181118"/>
                  </a:cubicBezTo>
                  <a:cubicBezTo>
                    <a:pt x="162225" y="284026"/>
                    <a:pt x="245417" y="362236"/>
                    <a:pt x="345248" y="362236"/>
                  </a:cubicBezTo>
                  <a:cubicBezTo>
                    <a:pt x="449239" y="362236"/>
                    <a:pt x="528271" y="279909"/>
                    <a:pt x="528271" y="181118"/>
                  </a:cubicBezTo>
                  <a:cubicBezTo>
                    <a:pt x="528271" y="82326"/>
                    <a:pt x="445079" y="0"/>
                    <a:pt x="345248" y="0"/>
                  </a:cubicBezTo>
                  <a:close/>
                </a:path>
              </a:pathLst>
            </a:custGeom>
            <a:solidFill>
              <a:srgbClr val="4174BA"/>
            </a:solidFill>
            <a:ln w="41519" cap="flat">
              <a:noFill/>
              <a:prstDash val="solid"/>
              <a:miter/>
            </a:ln>
          </p:spPr>
          <p:txBody>
            <a:bodyPr rtlCol="0" anchor="ctr"/>
            <a:lstStyle/>
            <a:p>
              <a:endParaRPr lang="en-GB"/>
            </a:p>
          </p:txBody>
        </p:sp>
        <p:sp>
          <p:nvSpPr>
            <p:cNvPr id="24" name="Freeform 23">
              <a:extLst>
                <a:ext uri="{FF2B5EF4-FFF2-40B4-BE49-F238E27FC236}">
                  <a16:creationId xmlns:a16="http://schemas.microsoft.com/office/drawing/2014/main" id="{77EBEFDB-643A-79B7-832E-ED09071F6D59}"/>
                </a:ext>
              </a:extLst>
            </p:cNvPr>
            <p:cNvSpPr/>
            <p:nvPr/>
          </p:nvSpPr>
          <p:spPr>
            <a:xfrm>
              <a:off x="10945906" y="428096"/>
              <a:ext cx="366195" cy="362235"/>
            </a:xfrm>
            <a:custGeom>
              <a:avLst/>
              <a:gdLst>
                <a:gd name="connsiteX0" fmla="*/ 183023 w 366195"/>
                <a:gd name="connsiteY0" fmla="*/ 0 h 362235"/>
                <a:gd name="connsiteX1" fmla="*/ 0 w 366195"/>
                <a:gd name="connsiteY1" fmla="*/ 181118 h 362235"/>
                <a:gd name="connsiteX2" fmla="*/ 183023 w 366195"/>
                <a:gd name="connsiteY2" fmla="*/ 362236 h 362235"/>
                <a:gd name="connsiteX3" fmla="*/ 366046 w 366195"/>
                <a:gd name="connsiteY3" fmla="*/ 181118 h 362235"/>
                <a:gd name="connsiteX4" fmla="*/ 183023 w 366195"/>
                <a:gd name="connsiteY4" fmla="*/ 0 h 3622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6195" h="362235">
                  <a:moveTo>
                    <a:pt x="183023" y="0"/>
                  </a:moveTo>
                  <a:cubicBezTo>
                    <a:pt x="79033" y="0"/>
                    <a:pt x="0" y="82326"/>
                    <a:pt x="0" y="181118"/>
                  </a:cubicBezTo>
                  <a:cubicBezTo>
                    <a:pt x="0" y="284026"/>
                    <a:pt x="83192" y="362236"/>
                    <a:pt x="183023" y="362236"/>
                  </a:cubicBezTo>
                  <a:cubicBezTo>
                    <a:pt x="287014" y="362236"/>
                    <a:pt x="366046" y="279909"/>
                    <a:pt x="366046" y="181118"/>
                  </a:cubicBezTo>
                  <a:cubicBezTo>
                    <a:pt x="370206" y="82326"/>
                    <a:pt x="287014" y="0"/>
                    <a:pt x="183023" y="0"/>
                  </a:cubicBezTo>
                </a:path>
              </a:pathLst>
            </a:custGeom>
            <a:solidFill>
              <a:srgbClr val="414DA1"/>
            </a:solidFill>
            <a:ln w="41519" cap="flat">
              <a:noFill/>
              <a:prstDash val="solid"/>
              <a:miter/>
            </a:ln>
          </p:spPr>
          <p:txBody>
            <a:bodyPr rtlCol="0" anchor="ctr"/>
            <a:lstStyle/>
            <a:p>
              <a:endParaRPr lang="en-GB"/>
            </a:p>
          </p:txBody>
        </p:sp>
        <p:sp>
          <p:nvSpPr>
            <p:cNvPr id="25" name="Freeform 24">
              <a:extLst>
                <a:ext uri="{FF2B5EF4-FFF2-40B4-BE49-F238E27FC236}">
                  <a16:creationId xmlns:a16="http://schemas.microsoft.com/office/drawing/2014/main" id="{0FD3EDB5-B6C9-0266-6477-A29BE7770C52}"/>
                </a:ext>
              </a:extLst>
            </p:cNvPr>
            <p:cNvSpPr/>
            <p:nvPr/>
          </p:nvSpPr>
          <p:spPr>
            <a:xfrm>
              <a:off x="9427646" y="428096"/>
              <a:ext cx="366195" cy="362235"/>
            </a:xfrm>
            <a:custGeom>
              <a:avLst/>
              <a:gdLst>
                <a:gd name="connsiteX0" fmla="*/ 183023 w 366195"/>
                <a:gd name="connsiteY0" fmla="*/ 0 h 362235"/>
                <a:gd name="connsiteX1" fmla="*/ 0 w 366195"/>
                <a:gd name="connsiteY1" fmla="*/ 181118 h 362235"/>
                <a:gd name="connsiteX2" fmla="*/ 183023 w 366195"/>
                <a:gd name="connsiteY2" fmla="*/ 362236 h 362235"/>
                <a:gd name="connsiteX3" fmla="*/ 366046 w 366195"/>
                <a:gd name="connsiteY3" fmla="*/ 181118 h 362235"/>
                <a:gd name="connsiteX4" fmla="*/ 183023 w 366195"/>
                <a:gd name="connsiteY4" fmla="*/ 0 h 3622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6195" h="362235">
                  <a:moveTo>
                    <a:pt x="183023" y="0"/>
                  </a:moveTo>
                  <a:cubicBezTo>
                    <a:pt x="79033" y="0"/>
                    <a:pt x="0" y="82326"/>
                    <a:pt x="0" y="181118"/>
                  </a:cubicBezTo>
                  <a:cubicBezTo>
                    <a:pt x="0" y="284026"/>
                    <a:pt x="83192" y="362236"/>
                    <a:pt x="183023" y="362236"/>
                  </a:cubicBezTo>
                  <a:cubicBezTo>
                    <a:pt x="287014" y="362236"/>
                    <a:pt x="366046" y="279909"/>
                    <a:pt x="366046" y="181118"/>
                  </a:cubicBezTo>
                  <a:cubicBezTo>
                    <a:pt x="370206" y="82326"/>
                    <a:pt x="287014" y="0"/>
                    <a:pt x="183023" y="0"/>
                  </a:cubicBezTo>
                </a:path>
              </a:pathLst>
            </a:custGeom>
            <a:solidFill>
              <a:srgbClr val="EE4F27"/>
            </a:solidFill>
            <a:ln w="41519" cap="flat">
              <a:noFill/>
              <a:prstDash val="solid"/>
              <a:miter/>
            </a:ln>
          </p:spPr>
          <p:txBody>
            <a:bodyPr rtlCol="0" anchor="ctr"/>
            <a:lstStyle/>
            <a:p>
              <a:endParaRPr lang="en-GB"/>
            </a:p>
          </p:txBody>
        </p:sp>
        <p:sp>
          <p:nvSpPr>
            <p:cNvPr id="26" name="Freeform 25">
              <a:extLst>
                <a:ext uri="{FF2B5EF4-FFF2-40B4-BE49-F238E27FC236}">
                  <a16:creationId xmlns:a16="http://schemas.microsoft.com/office/drawing/2014/main" id="{E303A81D-E60A-427E-5938-F09B0F342186}"/>
                </a:ext>
              </a:extLst>
            </p:cNvPr>
            <p:cNvSpPr/>
            <p:nvPr/>
          </p:nvSpPr>
          <p:spPr>
            <a:xfrm>
              <a:off x="9772894" y="1490106"/>
              <a:ext cx="183310" cy="181117"/>
            </a:xfrm>
            <a:custGeom>
              <a:avLst/>
              <a:gdLst>
                <a:gd name="connsiteX0" fmla="*/ 91512 w 183310"/>
                <a:gd name="connsiteY0" fmla="*/ 0 h 181117"/>
                <a:gd name="connsiteX1" fmla="*/ 0 w 183310"/>
                <a:gd name="connsiteY1" fmla="*/ 90559 h 181117"/>
                <a:gd name="connsiteX2" fmla="*/ 0 w 183310"/>
                <a:gd name="connsiteY2" fmla="*/ 90559 h 181117"/>
                <a:gd name="connsiteX3" fmla="*/ 0 w 183310"/>
                <a:gd name="connsiteY3" fmla="*/ 90559 h 181117"/>
                <a:gd name="connsiteX4" fmla="*/ 0 w 183310"/>
                <a:gd name="connsiteY4" fmla="*/ 90559 h 181117"/>
                <a:gd name="connsiteX5" fmla="*/ 0 w 183310"/>
                <a:gd name="connsiteY5" fmla="*/ 90559 h 181117"/>
                <a:gd name="connsiteX6" fmla="*/ 91512 w 183310"/>
                <a:gd name="connsiteY6" fmla="*/ 181118 h 181117"/>
                <a:gd name="connsiteX7" fmla="*/ 183023 w 183310"/>
                <a:gd name="connsiteY7" fmla="*/ 90559 h 181117"/>
                <a:gd name="connsiteX8" fmla="*/ 91512 w 183310"/>
                <a:gd name="connsiteY8" fmla="*/ 0 h 181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3310" h="181117">
                  <a:moveTo>
                    <a:pt x="91512" y="0"/>
                  </a:moveTo>
                  <a:cubicBezTo>
                    <a:pt x="41596" y="0"/>
                    <a:pt x="0" y="41163"/>
                    <a:pt x="0" y="90559"/>
                  </a:cubicBezTo>
                  <a:lnTo>
                    <a:pt x="0" y="90559"/>
                  </a:lnTo>
                  <a:cubicBezTo>
                    <a:pt x="0" y="90559"/>
                    <a:pt x="0" y="90559"/>
                    <a:pt x="0" y="90559"/>
                  </a:cubicBezTo>
                  <a:cubicBezTo>
                    <a:pt x="0" y="90559"/>
                    <a:pt x="0" y="90559"/>
                    <a:pt x="0" y="90559"/>
                  </a:cubicBezTo>
                  <a:cubicBezTo>
                    <a:pt x="0" y="90559"/>
                    <a:pt x="0" y="90559"/>
                    <a:pt x="0" y="90559"/>
                  </a:cubicBezTo>
                  <a:cubicBezTo>
                    <a:pt x="0" y="139955"/>
                    <a:pt x="41596" y="181118"/>
                    <a:pt x="91512" y="181118"/>
                  </a:cubicBezTo>
                  <a:cubicBezTo>
                    <a:pt x="141427" y="181118"/>
                    <a:pt x="183023" y="139955"/>
                    <a:pt x="183023" y="90559"/>
                  </a:cubicBezTo>
                  <a:cubicBezTo>
                    <a:pt x="187183" y="41163"/>
                    <a:pt x="145587" y="0"/>
                    <a:pt x="91512" y="0"/>
                  </a:cubicBezTo>
                </a:path>
              </a:pathLst>
            </a:custGeom>
            <a:solidFill>
              <a:srgbClr val="993F59"/>
            </a:solidFill>
            <a:ln w="41519" cap="flat">
              <a:noFill/>
              <a:prstDash val="solid"/>
              <a:miter/>
            </a:ln>
          </p:spPr>
          <p:txBody>
            <a:bodyPr rtlCol="0" anchor="ctr"/>
            <a:lstStyle/>
            <a:p>
              <a:endParaRPr lang="en-GB"/>
            </a:p>
          </p:txBody>
        </p:sp>
        <p:sp>
          <p:nvSpPr>
            <p:cNvPr id="27" name="Freeform 26">
              <a:extLst>
                <a:ext uri="{FF2B5EF4-FFF2-40B4-BE49-F238E27FC236}">
                  <a16:creationId xmlns:a16="http://schemas.microsoft.com/office/drawing/2014/main" id="{5AAEB039-63A5-6B67-1B51-0CD2B4DF1865}"/>
                </a:ext>
              </a:extLst>
            </p:cNvPr>
            <p:cNvSpPr/>
            <p:nvPr/>
          </p:nvSpPr>
          <p:spPr>
            <a:xfrm>
              <a:off x="10026631" y="1247243"/>
              <a:ext cx="183023" cy="181117"/>
            </a:xfrm>
            <a:custGeom>
              <a:avLst/>
              <a:gdLst>
                <a:gd name="connsiteX0" fmla="*/ 0 w 183023"/>
                <a:gd name="connsiteY0" fmla="*/ 90559 h 181117"/>
                <a:gd name="connsiteX1" fmla="*/ 91512 w 183023"/>
                <a:gd name="connsiteY1" fmla="*/ 181118 h 181117"/>
                <a:gd name="connsiteX2" fmla="*/ 183023 w 183023"/>
                <a:gd name="connsiteY2" fmla="*/ 90559 h 181117"/>
                <a:gd name="connsiteX3" fmla="*/ 91512 w 183023"/>
                <a:gd name="connsiteY3" fmla="*/ 0 h 181117"/>
                <a:gd name="connsiteX4" fmla="*/ 0 w 183023"/>
                <a:gd name="connsiteY4" fmla="*/ 90559 h 1811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3023" h="181117">
                  <a:moveTo>
                    <a:pt x="0" y="90559"/>
                  </a:moveTo>
                  <a:cubicBezTo>
                    <a:pt x="0" y="139955"/>
                    <a:pt x="41596" y="181118"/>
                    <a:pt x="91512" y="181118"/>
                  </a:cubicBezTo>
                  <a:cubicBezTo>
                    <a:pt x="141427" y="181118"/>
                    <a:pt x="183023" y="139955"/>
                    <a:pt x="183023" y="90559"/>
                  </a:cubicBezTo>
                  <a:cubicBezTo>
                    <a:pt x="183023" y="41163"/>
                    <a:pt x="141427" y="0"/>
                    <a:pt x="91512" y="0"/>
                  </a:cubicBezTo>
                  <a:cubicBezTo>
                    <a:pt x="41596" y="0"/>
                    <a:pt x="0" y="41163"/>
                    <a:pt x="0" y="90559"/>
                  </a:cubicBezTo>
                </a:path>
              </a:pathLst>
            </a:custGeom>
            <a:solidFill>
              <a:srgbClr val="414DA1"/>
            </a:solidFill>
            <a:ln w="41519" cap="flat">
              <a:noFill/>
              <a:prstDash val="solid"/>
              <a:miter/>
            </a:ln>
          </p:spPr>
          <p:txBody>
            <a:bodyPr rtlCol="0" anchor="ctr"/>
            <a:lstStyle/>
            <a:p>
              <a:endParaRPr lang="en-GB"/>
            </a:p>
          </p:txBody>
        </p:sp>
        <p:sp>
          <p:nvSpPr>
            <p:cNvPr id="28" name="Freeform 27">
              <a:extLst>
                <a:ext uri="{FF2B5EF4-FFF2-40B4-BE49-F238E27FC236}">
                  <a16:creationId xmlns:a16="http://schemas.microsoft.com/office/drawing/2014/main" id="{CF0FA8AC-12A7-9EC2-0844-6AE42DCAC8DC}"/>
                </a:ext>
              </a:extLst>
            </p:cNvPr>
            <p:cNvSpPr/>
            <p:nvPr/>
          </p:nvSpPr>
          <p:spPr>
            <a:xfrm>
              <a:off x="10529945" y="1247243"/>
              <a:ext cx="183023" cy="181117"/>
            </a:xfrm>
            <a:custGeom>
              <a:avLst/>
              <a:gdLst>
                <a:gd name="connsiteX0" fmla="*/ 0 w 183023"/>
                <a:gd name="connsiteY0" fmla="*/ 90559 h 181117"/>
                <a:gd name="connsiteX1" fmla="*/ 91512 w 183023"/>
                <a:gd name="connsiteY1" fmla="*/ 181118 h 181117"/>
                <a:gd name="connsiteX2" fmla="*/ 183023 w 183023"/>
                <a:gd name="connsiteY2" fmla="*/ 90559 h 181117"/>
                <a:gd name="connsiteX3" fmla="*/ 91512 w 183023"/>
                <a:gd name="connsiteY3" fmla="*/ 0 h 181117"/>
                <a:gd name="connsiteX4" fmla="*/ 0 w 183023"/>
                <a:gd name="connsiteY4" fmla="*/ 90559 h 1811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3023" h="181117">
                  <a:moveTo>
                    <a:pt x="0" y="90559"/>
                  </a:moveTo>
                  <a:cubicBezTo>
                    <a:pt x="0" y="139955"/>
                    <a:pt x="41596" y="181118"/>
                    <a:pt x="91512" y="181118"/>
                  </a:cubicBezTo>
                  <a:cubicBezTo>
                    <a:pt x="141427" y="181118"/>
                    <a:pt x="183023" y="139955"/>
                    <a:pt x="183023" y="90559"/>
                  </a:cubicBezTo>
                  <a:cubicBezTo>
                    <a:pt x="183023" y="41163"/>
                    <a:pt x="141427" y="0"/>
                    <a:pt x="91512" y="0"/>
                  </a:cubicBezTo>
                  <a:cubicBezTo>
                    <a:pt x="41596" y="0"/>
                    <a:pt x="0" y="41163"/>
                    <a:pt x="0" y="90559"/>
                  </a:cubicBezTo>
                </a:path>
              </a:pathLst>
            </a:custGeom>
            <a:solidFill>
              <a:srgbClr val="3FB5A1"/>
            </a:solidFill>
            <a:ln w="41519" cap="flat">
              <a:noFill/>
              <a:prstDash val="solid"/>
              <a:miter/>
            </a:ln>
          </p:spPr>
          <p:txBody>
            <a:bodyPr rtlCol="0" anchor="ctr"/>
            <a:lstStyle/>
            <a:p>
              <a:endParaRPr lang="en-GB"/>
            </a:p>
          </p:txBody>
        </p:sp>
        <p:sp>
          <p:nvSpPr>
            <p:cNvPr id="29" name="Freeform 28">
              <a:extLst>
                <a:ext uri="{FF2B5EF4-FFF2-40B4-BE49-F238E27FC236}">
                  <a16:creationId xmlns:a16="http://schemas.microsoft.com/office/drawing/2014/main" id="{329442C3-BB51-578D-D36E-D3B74C7D41FE}"/>
                </a:ext>
              </a:extLst>
            </p:cNvPr>
            <p:cNvSpPr/>
            <p:nvPr/>
          </p:nvSpPr>
          <p:spPr>
            <a:xfrm>
              <a:off x="10783681" y="1490106"/>
              <a:ext cx="183310" cy="181117"/>
            </a:xfrm>
            <a:custGeom>
              <a:avLst/>
              <a:gdLst>
                <a:gd name="connsiteX0" fmla="*/ 91512 w 183310"/>
                <a:gd name="connsiteY0" fmla="*/ 0 h 181117"/>
                <a:gd name="connsiteX1" fmla="*/ 0 w 183310"/>
                <a:gd name="connsiteY1" fmla="*/ 90559 h 181117"/>
                <a:gd name="connsiteX2" fmla="*/ 91512 w 183310"/>
                <a:gd name="connsiteY2" fmla="*/ 181118 h 181117"/>
                <a:gd name="connsiteX3" fmla="*/ 183023 w 183310"/>
                <a:gd name="connsiteY3" fmla="*/ 90559 h 181117"/>
                <a:gd name="connsiteX4" fmla="*/ 91512 w 183310"/>
                <a:gd name="connsiteY4" fmla="*/ 0 h 1811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3310" h="181117">
                  <a:moveTo>
                    <a:pt x="91512" y="0"/>
                  </a:moveTo>
                  <a:cubicBezTo>
                    <a:pt x="41596" y="0"/>
                    <a:pt x="0" y="41163"/>
                    <a:pt x="0" y="90559"/>
                  </a:cubicBezTo>
                  <a:cubicBezTo>
                    <a:pt x="0" y="139955"/>
                    <a:pt x="41596" y="181118"/>
                    <a:pt x="91512" y="181118"/>
                  </a:cubicBezTo>
                  <a:cubicBezTo>
                    <a:pt x="141427" y="181118"/>
                    <a:pt x="183023" y="139955"/>
                    <a:pt x="183023" y="90559"/>
                  </a:cubicBezTo>
                  <a:cubicBezTo>
                    <a:pt x="187183" y="41163"/>
                    <a:pt x="145587" y="0"/>
                    <a:pt x="91512" y="0"/>
                  </a:cubicBezTo>
                </a:path>
              </a:pathLst>
            </a:custGeom>
            <a:solidFill>
              <a:srgbClr val="58B947"/>
            </a:solidFill>
            <a:ln w="41519" cap="flat">
              <a:noFill/>
              <a:prstDash val="solid"/>
              <a:miter/>
            </a:ln>
          </p:spPr>
          <p:txBody>
            <a:bodyPr rtlCol="0" anchor="ctr"/>
            <a:lstStyle/>
            <a:p>
              <a:endParaRPr lang="en-GB"/>
            </a:p>
          </p:txBody>
        </p:sp>
      </p:grpSp>
      <p:pic>
        <p:nvPicPr>
          <p:cNvPr id="4" name="Graphic 3" descr="Target with solid fill">
            <a:extLst>
              <a:ext uri="{FF2B5EF4-FFF2-40B4-BE49-F238E27FC236}">
                <a16:creationId xmlns:a16="http://schemas.microsoft.com/office/drawing/2014/main" id="{D772F33A-205B-D9BC-9A32-7B1A31313C8E}"/>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06189" y="370071"/>
            <a:ext cx="720752" cy="720752"/>
          </a:xfrm>
          <a:prstGeom prst="rect">
            <a:avLst/>
          </a:prstGeom>
        </p:spPr>
      </p:pic>
    </p:spTree>
    <p:extLst>
      <p:ext uri="{BB962C8B-B14F-4D97-AF65-F5344CB8AC3E}">
        <p14:creationId xmlns:p14="http://schemas.microsoft.com/office/powerpoint/2010/main" val="419666184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2B4C18-43AB-2CE8-B6C8-4D847DFFCB61}"/>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69C18F37-D0DB-A22C-5CFB-44B3B038E1BB}"/>
              </a:ext>
            </a:extLst>
          </p:cNvPr>
          <p:cNvSpPr>
            <a:spLocks noGrp="1"/>
          </p:cNvSpPr>
          <p:nvPr>
            <p:ph type="body" sz="quarter" idx="16"/>
          </p:nvPr>
        </p:nvSpPr>
        <p:spPr>
          <a:xfrm>
            <a:off x="319887" y="754554"/>
            <a:ext cx="10614687" cy="803654"/>
          </a:xfrm>
        </p:spPr>
        <p:txBody>
          <a:bodyPr/>
          <a:lstStyle/>
          <a:p>
            <a:r>
              <a:rPr lang="en-US" b="1" dirty="0"/>
              <a:t>Verstehen Sie das Gesetz über digitale Dienste (DSA)</a:t>
            </a:r>
            <a:endParaRPr lang="en-GB" dirty="0"/>
          </a:p>
        </p:txBody>
      </p:sp>
      <p:cxnSp>
        <p:nvCxnSpPr>
          <p:cNvPr id="2" name="Straight Connector 1">
            <a:extLst>
              <a:ext uri="{FF2B5EF4-FFF2-40B4-BE49-F238E27FC236}">
                <a16:creationId xmlns:a16="http://schemas.microsoft.com/office/drawing/2014/main" id="{B513C6F8-308F-3F56-81FB-CF530E578CD3}"/>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grpSp>
        <p:nvGrpSpPr>
          <p:cNvPr id="16" name="Group 15">
            <a:extLst>
              <a:ext uri="{FF2B5EF4-FFF2-40B4-BE49-F238E27FC236}">
                <a16:creationId xmlns:a16="http://schemas.microsoft.com/office/drawing/2014/main" id="{861431E2-F662-1889-74BA-2CB9E174C799}"/>
              </a:ext>
            </a:extLst>
          </p:cNvPr>
          <p:cNvGrpSpPr/>
          <p:nvPr/>
        </p:nvGrpSpPr>
        <p:grpSpPr>
          <a:xfrm>
            <a:off x="798381" y="1890718"/>
            <a:ext cx="10483982" cy="4624382"/>
            <a:chOff x="798381" y="1900766"/>
            <a:chExt cx="8124209" cy="4681010"/>
          </a:xfrm>
          <a:effectLst>
            <a:outerShdw blurRad="63500" sx="102000" sy="102000" algn="ctr" rotWithShape="0">
              <a:prstClr val="black">
                <a:alpha val="40000"/>
              </a:prstClr>
            </a:outerShdw>
          </a:effectLst>
        </p:grpSpPr>
        <p:sp>
          <p:nvSpPr>
            <p:cNvPr id="8" name="Freeform: Shape 7">
              <a:extLst>
                <a:ext uri="{FF2B5EF4-FFF2-40B4-BE49-F238E27FC236}">
                  <a16:creationId xmlns:a16="http://schemas.microsoft.com/office/drawing/2014/main" id="{8F35F7F7-195C-0E2B-CC96-06DE14FDC52F}"/>
                </a:ext>
              </a:extLst>
            </p:cNvPr>
            <p:cNvSpPr/>
            <p:nvPr/>
          </p:nvSpPr>
          <p:spPr>
            <a:xfrm>
              <a:off x="798381" y="1900766"/>
              <a:ext cx="1986359" cy="4681010"/>
            </a:xfrm>
            <a:custGeom>
              <a:avLst/>
              <a:gdLst>
                <a:gd name="connsiteX0" fmla="*/ 0 w 1986359"/>
                <a:gd name="connsiteY0" fmla="*/ 198636 h 5418667"/>
                <a:gd name="connsiteX1" fmla="*/ 198636 w 1986359"/>
                <a:gd name="connsiteY1" fmla="*/ 0 h 5418667"/>
                <a:gd name="connsiteX2" fmla="*/ 1787723 w 1986359"/>
                <a:gd name="connsiteY2" fmla="*/ 0 h 5418667"/>
                <a:gd name="connsiteX3" fmla="*/ 1986359 w 1986359"/>
                <a:gd name="connsiteY3" fmla="*/ 198636 h 5418667"/>
                <a:gd name="connsiteX4" fmla="*/ 1986359 w 1986359"/>
                <a:gd name="connsiteY4" fmla="*/ 5220031 h 5418667"/>
                <a:gd name="connsiteX5" fmla="*/ 1787723 w 1986359"/>
                <a:gd name="connsiteY5" fmla="*/ 5418667 h 5418667"/>
                <a:gd name="connsiteX6" fmla="*/ 198636 w 1986359"/>
                <a:gd name="connsiteY6" fmla="*/ 5418667 h 5418667"/>
                <a:gd name="connsiteX7" fmla="*/ 0 w 1986359"/>
                <a:gd name="connsiteY7" fmla="*/ 5220031 h 5418667"/>
                <a:gd name="connsiteX8" fmla="*/ 0 w 1986359"/>
                <a:gd name="connsiteY8" fmla="*/ 198636 h 5418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86359" h="5418667">
                  <a:moveTo>
                    <a:pt x="0" y="198636"/>
                  </a:moveTo>
                  <a:cubicBezTo>
                    <a:pt x="0" y="88932"/>
                    <a:pt x="88932" y="0"/>
                    <a:pt x="198636" y="0"/>
                  </a:cubicBezTo>
                  <a:lnTo>
                    <a:pt x="1787723" y="0"/>
                  </a:lnTo>
                  <a:cubicBezTo>
                    <a:pt x="1897427" y="0"/>
                    <a:pt x="1986359" y="88932"/>
                    <a:pt x="1986359" y="198636"/>
                  </a:cubicBezTo>
                  <a:lnTo>
                    <a:pt x="1986359" y="5220031"/>
                  </a:lnTo>
                  <a:cubicBezTo>
                    <a:pt x="1986359" y="5329735"/>
                    <a:pt x="1897427" y="5418667"/>
                    <a:pt x="1787723" y="5418667"/>
                  </a:cubicBezTo>
                  <a:lnTo>
                    <a:pt x="198636" y="5418667"/>
                  </a:lnTo>
                  <a:cubicBezTo>
                    <a:pt x="88932" y="5418667"/>
                    <a:pt x="0" y="5329735"/>
                    <a:pt x="0" y="5220031"/>
                  </a:cubicBezTo>
                  <a:lnTo>
                    <a:pt x="0" y="198636"/>
                  </a:lnTo>
                  <a:close/>
                </a:path>
              </a:pathLst>
            </a:custGeom>
            <a:solidFill>
              <a:srgbClr val="A555A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27152" tIns="2494618" rIns="327152" bIns="1410887" numCol="1" spcCol="1270" anchor="ctr" anchorCtr="0">
              <a:noAutofit/>
            </a:bodyPr>
            <a:lstStyle/>
            <a:p>
              <a:pPr marL="0" lvl="0" indent="0" algn="ctr" defTabSz="2044700">
                <a:lnSpc>
                  <a:spcPct val="90000"/>
                </a:lnSpc>
                <a:spcBef>
                  <a:spcPct val="0"/>
                </a:spcBef>
                <a:spcAft>
                  <a:spcPct val="35000"/>
                </a:spcAft>
                <a:buNone/>
              </a:pPr>
              <a:endParaRPr lang="en-GB" sz="4600" kern="1200"/>
            </a:p>
          </p:txBody>
        </p:sp>
        <p:sp>
          <p:nvSpPr>
            <p:cNvPr id="10" name="Freeform: Shape 9">
              <a:extLst>
                <a:ext uri="{FF2B5EF4-FFF2-40B4-BE49-F238E27FC236}">
                  <a16:creationId xmlns:a16="http://schemas.microsoft.com/office/drawing/2014/main" id="{53E2FE3F-C7E3-418D-BCAE-6AEECBD9C43B}"/>
                </a:ext>
              </a:extLst>
            </p:cNvPr>
            <p:cNvSpPr/>
            <p:nvPr/>
          </p:nvSpPr>
          <p:spPr>
            <a:xfrm>
              <a:off x="2844331" y="1900766"/>
              <a:ext cx="1986359" cy="4681010"/>
            </a:xfrm>
            <a:custGeom>
              <a:avLst/>
              <a:gdLst>
                <a:gd name="connsiteX0" fmla="*/ 0 w 1986359"/>
                <a:gd name="connsiteY0" fmla="*/ 198636 h 5418667"/>
                <a:gd name="connsiteX1" fmla="*/ 198636 w 1986359"/>
                <a:gd name="connsiteY1" fmla="*/ 0 h 5418667"/>
                <a:gd name="connsiteX2" fmla="*/ 1787723 w 1986359"/>
                <a:gd name="connsiteY2" fmla="*/ 0 h 5418667"/>
                <a:gd name="connsiteX3" fmla="*/ 1986359 w 1986359"/>
                <a:gd name="connsiteY3" fmla="*/ 198636 h 5418667"/>
                <a:gd name="connsiteX4" fmla="*/ 1986359 w 1986359"/>
                <a:gd name="connsiteY4" fmla="*/ 5220031 h 5418667"/>
                <a:gd name="connsiteX5" fmla="*/ 1787723 w 1986359"/>
                <a:gd name="connsiteY5" fmla="*/ 5418667 h 5418667"/>
                <a:gd name="connsiteX6" fmla="*/ 198636 w 1986359"/>
                <a:gd name="connsiteY6" fmla="*/ 5418667 h 5418667"/>
                <a:gd name="connsiteX7" fmla="*/ 0 w 1986359"/>
                <a:gd name="connsiteY7" fmla="*/ 5220031 h 5418667"/>
                <a:gd name="connsiteX8" fmla="*/ 0 w 1986359"/>
                <a:gd name="connsiteY8" fmla="*/ 198636 h 5418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86359" h="5418667">
                  <a:moveTo>
                    <a:pt x="0" y="198636"/>
                  </a:moveTo>
                  <a:cubicBezTo>
                    <a:pt x="0" y="88932"/>
                    <a:pt x="88932" y="0"/>
                    <a:pt x="198636" y="0"/>
                  </a:cubicBezTo>
                  <a:lnTo>
                    <a:pt x="1787723" y="0"/>
                  </a:lnTo>
                  <a:cubicBezTo>
                    <a:pt x="1897427" y="0"/>
                    <a:pt x="1986359" y="88932"/>
                    <a:pt x="1986359" y="198636"/>
                  </a:cubicBezTo>
                  <a:lnTo>
                    <a:pt x="1986359" y="5220031"/>
                  </a:lnTo>
                  <a:cubicBezTo>
                    <a:pt x="1986359" y="5329735"/>
                    <a:pt x="1897427" y="5418667"/>
                    <a:pt x="1787723" y="5418667"/>
                  </a:cubicBezTo>
                  <a:lnTo>
                    <a:pt x="198636" y="5418667"/>
                  </a:lnTo>
                  <a:cubicBezTo>
                    <a:pt x="88932" y="5418667"/>
                    <a:pt x="0" y="5329735"/>
                    <a:pt x="0" y="5220031"/>
                  </a:cubicBezTo>
                  <a:lnTo>
                    <a:pt x="0" y="198636"/>
                  </a:lnTo>
                  <a:close/>
                </a:path>
              </a:pathLst>
            </a:custGeom>
            <a:solidFill>
              <a:srgbClr val="A555A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27152" tIns="2494618" rIns="327152" bIns="1410887" numCol="1" spcCol="1270" anchor="ctr" anchorCtr="0">
              <a:noAutofit/>
            </a:bodyPr>
            <a:lstStyle/>
            <a:p>
              <a:pPr marL="0" lvl="0" indent="0" algn="ctr" defTabSz="2044700">
                <a:lnSpc>
                  <a:spcPct val="90000"/>
                </a:lnSpc>
                <a:spcBef>
                  <a:spcPct val="0"/>
                </a:spcBef>
                <a:spcAft>
                  <a:spcPct val="35000"/>
                </a:spcAft>
                <a:buNone/>
              </a:pPr>
              <a:endParaRPr lang="en-GB" sz="4600" kern="1200"/>
            </a:p>
          </p:txBody>
        </p:sp>
        <p:sp>
          <p:nvSpPr>
            <p:cNvPr id="12" name="Freeform: Shape 11">
              <a:extLst>
                <a:ext uri="{FF2B5EF4-FFF2-40B4-BE49-F238E27FC236}">
                  <a16:creationId xmlns:a16="http://schemas.microsoft.com/office/drawing/2014/main" id="{28DF27CC-38FD-2118-CC83-E25BA6E34136}"/>
                </a:ext>
              </a:extLst>
            </p:cNvPr>
            <p:cNvSpPr/>
            <p:nvPr/>
          </p:nvSpPr>
          <p:spPr>
            <a:xfrm>
              <a:off x="4890281" y="1900766"/>
              <a:ext cx="1986359" cy="4681010"/>
            </a:xfrm>
            <a:custGeom>
              <a:avLst/>
              <a:gdLst>
                <a:gd name="connsiteX0" fmla="*/ 0 w 1986359"/>
                <a:gd name="connsiteY0" fmla="*/ 198636 h 5418667"/>
                <a:gd name="connsiteX1" fmla="*/ 198636 w 1986359"/>
                <a:gd name="connsiteY1" fmla="*/ 0 h 5418667"/>
                <a:gd name="connsiteX2" fmla="*/ 1787723 w 1986359"/>
                <a:gd name="connsiteY2" fmla="*/ 0 h 5418667"/>
                <a:gd name="connsiteX3" fmla="*/ 1986359 w 1986359"/>
                <a:gd name="connsiteY3" fmla="*/ 198636 h 5418667"/>
                <a:gd name="connsiteX4" fmla="*/ 1986359 w 1986359"/>
                <a:gd name="connsiteY4" fmla="*/ 5220031 h 5418667"/>
                <a:gd name="connsiteX5" fmla="*/ 1787723 w 1986359"/>
                <a:gd name="connsiteY5" fmla="*/ 5418667 h 5418667"/>
                <a:gd name="connsiteX6" fmla="*/ 198636 w 1986359"/>
                <a:gd name="connsiteY6" fmla="*/ 5418667 h 5418667"/>
                <a:gd name="connsiteX7" fmla="*/ 0 w 1986359"/>
                <a:gd name="connsiteY7" fmla="*/ 5220031 h 5418667"/>
                <a:gd name="connsiteX8" fmla="*/ 0 w 1986359"/>
                <a:gd name="connsiteY8" fmla="*/ 198636 h 5418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86359" h="5418667">
                  <a:moveTo>
                    <a:pt x="0" y="198636"/>
                  </a:moveTo>
                  <a:cubicBezTo>
                    <a:pt x="0" y="88932"/>
                    <a:pt x="88932" y="0"/>
                    <a:pt x="198636" y="0"/>
                  </a:cubicBezTo>
                  <a:lnTo>
                    <a:pt x="1787723" y="0"/>
                  </a:lnTo>
                  <a:cubicBezTo>
                    <a:pt x="1897427" y="0"/>
                    <a:pt x="1986359" y="88932"/>
                    <a:pt x="1986359" y="198636"/>
                  </a:cubicBezTo>
                  <a:lnTo>
                    <a:pt x="1986359" y="5220031"/>
                  </a:lnTo>
                  <a:cubicBezTo>
                    <a:pt x="1986359" y="5329735"/>
                    <a:pt x="1897427" y="5418667"/>
                    <a:pt x="1787723" y="5418667"/>
                  </a:cubicBezTo>
                  <a:lnTo>
                    <a:pt x="198636" y="5418667"/>
                  </a:lnTo>
                  <a:cubicBezTo>
                    <a:pt x="88932" y="5418667"/>
                    <a:pt x="0" y="5329735"/>
                    <a:pt x="0" y="5220031"/>
                  </a:cubicBezTo>
                  <a:lnTo>
                    <a:pt x="0" y="198636"/>
                  </a:lnTo>
                  <a:close/>
                </a:path>
              </a:pathLst>
            </a:custGeom>
            <a:solidFill>
              <a:srgbClr val="A555A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27152" tIns="2494618" rIns="327152" bIns="1410887" numCol="1" spcCol="1270" anchor="ctr" anchorCtr="0">
              <a:noAutofit/>
            </a:bodyPr>
            <a:lstStyle/>
            <a:p>
              <a:pPr marL="0" lvl="0" indent="0" algn="ctr" defTabSz="2044700">
                <a:lnSpc>
                  <a:spcPct val="90000"/>
                </a:lnSpc>
                <a:spcBef>
                  <a:spcPct val="0"/>
                </a:spcBef>
                <a:spcAft>
                  <a:spcPct val="35000"/>
                </a:spcAft>
                <a:buNone/>
              </a:pPr>
              <a:endParaRPr lang="en-GB" sz="4600" kern="1200" dirty="0"/>
            </a:p>
          </p:txBody>
        </p:sp>
        <p:sp>
          <p:nvSpPr>
            <p:cNvPr id="14" name="Freeform: Shape 13">
              <a:extLst>
                <a:ext uri="{FF2B5EF4-FFF2-40B4-BE49-F238E27FC236}">
                  <a16:creationId xmlns:a16="http://schemas.microsoft.com/office/drawing/2014/main" id="{5EA2D46F-68DA-EBAC-58F9-1F0DD50DFF89}"/>
                </a:ext>
              </a:extLst>
            </p:cNvPr>
            <p:cNvSpPr/>
            <p:nvPr/>
          </p:nvSpPr>
          <p:spPr>
            <a:xfrm>
              <a:off x="6936231" y="1900766"/>
              <a:ext cx="1986359" cy="4681010"/>
            </a:xfrm>
            <a:custGeom>
              <a:avLst/>
              <a:gdLst>
                <a:gd name="connsiteX0" fmla="*/ 0 w 1986359"/>
                <a:gd name="connsiteY0" fmla="*/ 198636 h 5418667"/>
                <a:gd name="connsiteX1" fmla="*/ 198636 w 1986359"/>
                <a:gd name="connsiteY1" fmla="*/ 0 h 5418667"/>
                <a:gd name="connsiteX2" fmla="*/ 1787723 w 1986359"/>
                <a:gd name="connsiteY2" fmla="*/ 0 h 5418667"/>
                <a:gd name="connsiteX3" fmla="*/ 1986359 w 1986359"/>
                <a:gd name="connsiteY3" fmla="*/ 198636 h 5418667"/>
                <a:gd name="connsiteX4" fmla="*/ 1986359 w 1986359"/>
                <a:gd name="connsiteY4" fmla="*/ 5220031 h 5418667"/>
                <a:gd name="connsiteX5" fmla="*/ 1787723 w 1986359"/>
                <a:gd name="connsiteY5" fmla="*/ 5418667 h 5418667"/>
                <a:gd name="connsiteX6" fmla="*/ 198636 w 1986359"/>
                <a:gd name="connsiteY6" fmla="*/ 5418667 h 5418667"/>
                <a:gd name="connsiteX7" fmla="*/ 0 w 1986359"/>
                <a:gd name="connsiteY7" fmla="*/ 5220031 h 5418667"/>
                <a:gd name="connsiteX8" fmla="*/ 0 w 1986359"/>
                <a:gd name="connsiteY8" fmla="*/ 198636 h 5418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86359" h="5418667">
                  <a:moveTo>
                    <a:pt x="0" y="198636"/>
                  </a:moveTo>
                  <a:cubicBezTo>
                    <a:pt x="0" y="88932"/>
                    <a:pt x="88932" y="0"/>
                    <a:pt x="198636" y="0"/>
                  </a:cubicBezTo>
                  <a:lnTo>
                    <a:pt x="1787723" y="0"/>
                  </a:lnTo>
                  <a:cubicBezTo>
                    <a:pt x="1897427" y="0"/>
                    <a:pt x="1986359" y="88932"/>
                    <a:pt x="1986359" y="198636"/>
                  </a:cubicBezTo>
                  <a:lnTo>
                    <a:pt x="1986359" y="5220031"/>
                  </a:lnTo>
                  <a:cubicBezTo>
                    <a:pt x="1986359" y="5329735"/>
                    <a:pt x="1897427" y="5418667"/>
                    <a:pt x="1787723" y="5418667"/>
                  </a:cubicBezTo>
                  <a:lnTo>
                    <a:pt x="198636" y="5418667"/>
                  </a:lnTo>
                  <a:cubicBezTo>
                    <a:pt x="88932" y="5418667"/>
                    <a:pt x="0" y="5329735"/>
                    <a:pt x="0" y="5220031"/>
                  </a:cubicBezTo>
                  <a:lnTo>
                    <a:pt x="0" y="198636"/>
                  </a:lnTo>
                  <a:close/>
                </a:path>
              </a:pathLst>
            </a:custGeom>
            <a:solidFill>
              <a:srgbClr val="A555A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62280" tIns="2629746" rIns="462280" bIns="1546015" numCol="1" spcCol="1270" anchor="ctr" anchorCtr="0">
              <a:noAutofit/>
            </a:bodyPr>
            <a:lstStyle/>
            <a:p>
              <a:pPr marL="0" lvl="0" indent="0" algn="ctr" defTabSz="2889250">
                <a:lnSpc>
                  <a:spcPct val="90000"/>
                </a:lnSpc>
                <a:spcBef>
                  <a:spcPct val="0"/>
                </a:spcBef>
                <a:spcAft>
                  <a:spcPct val="35000"/>
                </a:spcAft>
                <a:buNone/>
              </a:pPr>
              <a:endParaRPr lang="en-GB" sz="6500" kern="1200"/>
            </a:p>
          </p:txBody>
        </p:sp>
      </p:grpSp>
      <p:sp>
        <p:nvSpPr>
          <p:cNvPr id="18" name="TextBox 17">
            <a:extLst>
              <a:ext uri="{FF2B5EF4-FFF2-40B4-BE49-F238E27FC236}">
                <a16:creationId xmlns:a16="http://schemas.microsoft.com/office/drawing/2014/main" id="{A4FEB340-9426-72F6-8197-F39364521950}"/>
              </a:ext>
            </a:extLst>
          </p:cNvPr>
          <p:cNvSpPr txBox="1"/>
          <p:nvPr/>
        </p:nvSpPr>
        <p:spPr>
          <a:xfrm>
            <a:off x="933886" y="2800539"/>
            <a:ext cx="2263906" cy="2631490"/>
          </a:xfrm>
          <a:prstGeom prst="rect">
            <a:avLst/>
          </a:prstGeom>
          <a:noFill/>
        </p:spPr>
        <p:txBody>
          <a:bodyPr wrap="square" rtlCol="0">
            <a:spAutoFit/>
          </a:bodyPr>
          <a:lstStyle/>
          <a:p>
            <a:pPr algn="ctr">
              <a:spcAft>
                <a:spcPts val="600"/>
              </a:spcAft>
            </a:pPr>
            <a:r>
              <a:rPr lang="en-US" sz="2000" b="1" dirty="0">
                <a:solidFill>
                  <a:schemeClr val="bg1"/>
                </a:solidFill>
              </a:rPr>
              <a:t>Was ist das?</a:t>
            </a:r>
          </a:p>
          <a:p>
            <a:pPr algn="ctr">
              <a:spcAft>
                <a:spcPts val="600"/>
              </a:spcAft>
            </a:pPr>
            <a:r>
              <a:rPr lang="en-US" sz="2000" dirty="0">
                <a:solidFill>
                  <a:schemeClr val="bg1"/>
                </a:solidFill>
              </a:rPr>
              <a:t>Der DSA ist eine EU-Verordnung. Sie legt klare Regeln für Online-Plattformen fest. So schützt sie Nutzer und bewahrt Grundrechte.</a:t>
            </a:r>
            <a:endParaRPr lang="en-GB" sz="2000" dirty="0">
              <a:solidFill>
                <a:schemeClr val="bg1"/>
              </a:solidFill>
            </a:endParaRPr>
          </a:p>
        </p:txBody>
      </p:sp>
      <p:sp>
        <p:nvSpPr>
          <p:cNvPr id="19" name="TextBox 18">
            <a:extLst>
              <a:ext uri="{FF2B5EF4-FFF2-40B4-BE49-F238E27FC236}">
                <a16:creationId xmlns:a16="http://schemas.microsoft.com/office/drawing/2014/main" id="{87C3512B-311C-62B3-E5CC-23A7B91F097B}"/>
              </a:ext>
            </a:extLst>
          </p:cNvPr>
          <p:cNvSpPr txBox="1"/>
          <p:nvPr/>
        </p:nvSpPr>
        <p:spPr>
          <a:xfrm>
            <a:off x="3530568" y="2786440"/>
            <a:ext cx="2330628" cy="3554819"/>
          </a:xfrm>
          <a:prstGeom prst="rect">
            <a:avLst/>
          </a:prstGeom>
          <a:noFill/>
        </p:spPr>
        <p:txBody>
          <a:bodyPr wrap="square" rtlCol="0">
            <a:spAutoFit/>
          </a:bodyPr>
          <a:lstStyle/>
          <a:p>
            <a:pPr algn="ctr">
              <a:spcAft>
                <a:spcPts val="600"/>
              </a:spcAft>
            </a:pPr>
            <a:r>
              <a:rPr lang="en-US" sz="2000" b="1" dirty="0">
                <a:solidFill>
                  <a:schemeClr val="bg1"/>
                </a:solidFill>
              </a:rPr>
              <a:t>Verantwortung der Plattformen:</a:t>
            </a:r>
          </a:p>
          <a:p>
            <a:pPr algn="ctr">
              <a:spcAft>
                <a:spcPts val="600"/>
              </a:spcAft>
            </a:pPr>
            <a:r>
              <a:rPr lang="en-US" sz="2000" dirty="0">
                <a:solidFill>
                  <a:schemeClr val="bg1"/>
                </a:solidFill>
              </a:rPr>
              <a:t>Gehen Sie schnell gegen illegale Inhalte vor. Verbessern Sie die Transparenz Ihrer Algorithmen. Stellen Sie klare Nutzungsbedingungen bereit.</a:t>
            </a:r>
            <a:endParaRPr lang="en-GB" sz="2000" dirty="0">
              <a:solidFill>
                <a:schemeClr val="bg1"/>
              </a:solidFill>
            </a:endParaRPr>
          </a:p>
        </p:txBody>
      </p:sp>
      <p:sp>
        <p:nvSpPr>
          <p:cNvPr id="20" name="TextBox 19">
            <a:extLst>
              <a:ext uri="{FF2B5EF4-FFF2-40B4-BE49-F238E27FC236}">
                <a16:creationId xmlns:a16="http://schemas.microsoft.com/office/drawing/2014/main" id="{0223A172-3020-F8E3-A60C-0105F6885D61}"/>
              </a:ext>
            </a:extLst>
          </p:cNvPr>
          <p:cNvSpPr txBox="1"/>
          <p:nvPr/>
        </p:nvSpPr>
        <p:spPr>
          <a:xfrm>
            <a:off x="6093889" y="2786440"/>
            <a:ext cx="2515225" cy="3554819"/>
          </a:xfrm>
          <a:prstGeom prst="rect">
            <a:avLst/>
          </a:prstGeom>
          <a:noFill/>
        </p:spPr>
        <p:txBody>
          <a:bodyPr wrap="square" rtlCol="0">
            <a:spAutoFit/>
          </a:bodyPr>
          <a:lstStyle/>
          <a:p>
            <a:pPr algn="ctr">
              <a:spcAft>
                <a:spcPts val="600"/>
              </a:spcAft>
            </a:pPr>
            <a:r>
              <a:rPr lang="en-US" sz="2000" b="1" dirty="0">
                <a:solidFill>
                  <a:schemeClr val="bg1"/>
                </a:solidFill>
              </a:rPr>
              <a:t>Nutzerrechte:</a:t>
            </a:r>
          </a:p>
          <a:p>
            <a:pPr algn="ctr">
              <a:spcAft>
                <a:spcPts val="600"/>
              </a:spcAft>
            </a:pPr>
            <a:r>
              <a:rPr lang="en-US" sz="2000" dirty="0">
                <a:solidFill>
                  <a:schemeClr val="bg1"/>
                </a:solidFill>
              </a:rPr>
              <a:t>Nutzer*innen können gegen </a:t>
            </a:r>
            <a:r>
              <a:rPr lang="en-US" sz="2000" b="1" dirty="0">
                <a:solidFill>
                  <a:schemeClr val="bg1"/>
                </a:solidFill>
              </a:rPr>
              <a:t>Moderationsentscheidungen Einspruch einlegen</a:t>
            </a:r>
            <a:r>
              <a:rPr lang="en-US" sz="2000" dirty="0">
                <a:solidFill>
                  <a:schemeClr val="bg1"/>
                </a:solidFill>
              </a:rPr>
              <a:t>, </a:t>
            </a:r>
            <a:r>
              <a:rPr lang="en-US" sz="2000" b="1" dirty="0">
                <a:solidFill>
                  <a:schemeClr val="bg1"/>
                </a:solidFill>
              </a:rPr>
              <a:t>transparente Werbung </a:t>
            </a:r>
            <a:r>
              <a:rPr lang="en-US" sz="2000" dirty="0">
                <a:solidFill>
                  <a:schemeClr val="bg1"/>
                </a:solidFill>
              </a:rPr>
              <a:t>sehen und klare Infos zur </a:t>
            </a:r>
            <a:r>
              <a:rPr lang="en-US" sz="2000" b="1" dirty="0">
                <a:solidFill>
                  <a:schemeClr val="bg1"/>
                </a:solidFill>
              </a:rPr>
              <a:t>Löschung von Inhalten</a:t>
            </a:r>
            <a:r>
              <a:rPr lang="en-US" sz="2000" dirty="0">
                <a:solidFill>
                  <a:schemeClr val="bg1"/>
                </a:solidFill>
              </a:rPr>
              <a:t> erhalten.</a:t>
            </a:r>
            <a:endParaRPr lang="en-GB" sz="2000" dirty="0">
              <a:solidFill>
                <a:schemeClr val="bg1"/>
              </a:solidFill>
            </a:endParaRPr>
          </a:p>
        </p:txBody>
      </p:sp>
      <p:sp>
        <p:nvSpPr>
          <p:cNvPr id="21" name="TextBox 20">
            <a:extLst>
              <a:ext uri="{FF2B5EF4-FFF2-40B4-BE49-F238E27FC236}">
                <a16:creationId xmlns:a16="http://schemas.microsoft.com/office/drawing/2014/main" id="{53068750-4CAD-4B9C-BBE0-0FF0D61352D1}"/>
              </a:ext>
            </a:extLst>
          </p:cNvPr>
          <p:cNvSpPr txBox="1"/>
          <p:nvPr/>
        </p:nvSpPr>
        <p:spPr>
          <a:xfrm>
            <a:off x="8718710" y="2786440"/>
            <a:ext cx="2515225" cy="3216265"/>
          </a:xfrm>
          <a:prstGeom prst="rect">
            <a:avLst/>
          </a:prstGeom>
          <a:noFill/>
        </p:spPr>
        <p:txBody>
          <a:bodyPr wrap="square" rtlCol="0">
            <a:spAutoFit/>
          </a:bodyPr>
          <a:lstStyle/>
          <a:p>
            <a:pPr algn="ctr">
              <a:spcAft>
                <a:spcPts val="600"/>
              </a:spcAft>
            </a:pPr>
            <a:r>
              <a:rPr lang="en-US" sz="2000" b="1" dirty="0">
                <a:solidFill>
                  <a:schemeClr val="bg1"/>
                </a:solidFill>
              </a:rPr>
              <a:t>Warum das wichtig ist:</a:t>
            </a:r>
          </a:p>
          <a:p>
            <a:pPr algn="ctr">
              <a:spcAft>
                <a:spcPts val="600"/>
              </a:spcAft>
            </a:pPr>
            <a:r>
              <a:rPr lang="en-US" sz="2000" dirty="0">
                <a:solidFill>
                  <a:schemeClr val="bg1"/>
                </a:solidFill>
              </a:rPr>
              <a:t>Das DSA stärkt </a:t>
            </a:r>
            <a:r>
              <a:rPr lang="en-US" sz="2000" b="1" dirty="0">
                <a:solidFill>
                  <a:schemeClr val="bg1"/>
                </a:solidFill>
              </a:rPr>
              <a:t>die Rechenschaftspflicht, </a:t>
            </a:r>
            <a:r>
              <a:rPr lang="en-US" sz="2000" dirty="0">
                <a:solidFill>
                  <a:schemeClr val="bg1"/>
                </a:solidFill>
              </a:rPr>
              <a:t>fördert </a:t>
            </a:r>
            <a:r>
              <a:rPr lang="en-US" sz="2000" b="1" dirty="0">
                <a:solidFill>
                  <a:schemeClr val="bg1"/>
                </a:solidFill>
              </a:rPr>
              <a:t>sichere Online-Räume </a:t>
            </a:r>
            <a:r>
              <a:rPr lang="en-US" sz="2000" dirty="0">
                <a:solidFill>
                  <a:schemeClr val="bg1"/>
                </a:solidFill>
              </a:rPr>
              <a:t>und schützt </a:t>
            </a:r>
            <a:r>
              <a:rPr lang="en-US" sz="2000" b="1" dirty="0">
                <a:solidFill>
                  <a:schemeClr val="bg1"/>
                </a:solidFill>
              </a:rPr>
              <a:t>die Meinungsfreiheit</a:t>
            </a:r>
            <a:r>
              <a:rPr lang="en-US" sz="2000" dirty="0">
                <a:solidFill>
                  <a:schemeClr val="bg1"/>
                </a:solidFill>
              </a:rPr>
              <a:t>.</a:t>
            </a:r>
            <a:r>
              <a:rPr lang="en-US" sz="2000" b="1" dirty="0">
                <a:solidFill>
                  <a:schemeClr val="bg1"/>
                </a:solidFill>
              </a:rPr>
              <a:t> </a:t>
            </a:r>
            <a:r>
              <a:rPr lang="en-US" sz="2000" dirty="0">
                <a:solidFill>
                  <a:schemeClr val="bg1"/>
                </a:solidFill>
              </a:rPr>
              <a:t>Gleichzeitig bekämpft es schädliche Inhalte.</a:t>
            </a:r>
            <a:endParaRPr lang="en-GB" sz="2000" dirty="0">
              <a:solidFill>
                <a:schemeClr val="bg1"/>
              </a:solidFill>
            </a:endParaRPr>
          </a:p>
        </p:txBody>
      </p:sp>
      <p:pic>
        <p:nvPicPr>
          <p:cNvPr id="23" name="Graphic 22" descr="Information with solid fill">
            <a:extLst>
              <a:ext uri="{FF2B5EF4-FFF2-40B4-BE49-F238E27FC236}">
                <a16:creationId xmlns:a16="http://schemas.microsoft.com/office/drawing/2014/main" id="{D8D542BB-4117-2D64-AD08-2FA600C42AFB}"/>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689601" y="2033965"/>
            <a:ext cx="752475" cy="752475"/>
          </a:xfrm>
          <a:prstGeom prst="rect">
            <a:avLst/>
          </a:prstGeom>
        </p:spPr>
      </p:pic>
      <p:pic>
        <p:nvPicPr>
          <p:cNvPr id="25" name="Graphic 24" descr="Shield Tick with solid fill">
            <a:extLst>
              <a:ext uri="{FF2B5EF4-FFF2-40B4-BE49-F238E27FC236}">
                <a16:creationId xmlns:a16="http://schemas.microsoft.com/office/drawing/2014/main" id="{C26042A7-3EAC-4C7D-A928-EB57E2130D4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345016" y="2033965"/>
            <a:ext cx="750490" cy="750490"/>
          </a:xfrm>
          <a:prstGeom prst="rect">
            <a:avLst/>
          </a:prstGeom>
        </p:spPr>
      </p:pic>
      <p:pic>
        <p:nvPicPr>
          <p:cNvPr id="28" name="Graphic 27" descr="Weights Uneven with solid fill">
            <a:extLst>
              <a:ext uri="{FF2B5EF4-FFF2-40B4-BE49-F238E27FC236}">
                <a16:creationId xmlns:a16="http://schemas.microsoft.com/office/drawing/2014/main" id="{7BEB5AFB-D8FD-4D4A-058E-0177B39B75F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042011" y="2090739"/>
            <a:ext cx="636942" cy="636942"/>
          </a:xfrm>
          <a:prstGeom prst="rect">
            <a:avLst/>
          </a:prstGeom>
        </p:spPr>
      </p:pic>
      <p:pic>
        <p:nvPicPr>
          <p:cNvPr id="30" name="Graphic 29" descr="Thumbs up sign with solid fill">
            <a:extLst>
              <a:ext uri="{FF2B5EF4-FFF2-40B4-BE49-F238E27FC236}">
                <a16:creationId xmlns:a16="http://schemas.microsoft.com/office/drawing/2014/main" id="{1D1F9179-2739-BB9D-DD97-C789768E02E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9662233" y="2070741"/>
            <a:ext cx="676937" cy="676937"/>
          </a:xfrm>
          <a:prstGeom prst="rect">
            <a:avLst/>
          </a:prstGeom>
        </p:spPr>
      </p:pic>
      <p:pic>
        <p:nvPicPr>
          <p:cNvPr id="8194" name="Picture 2" descr="EU Identifies 19 Companies Subject to Digital Services Act | PYMNTS.com">
            <a:extLst>
              <a:ext uri="{FF2B5EF4-FFF2-40B4-BE49-F238E27FC236}">
                <a16:creationId xmlns:a16="http://schemas.microsoft.com/office/drawing/2014/main" id="{EE602DDF-089C-E8F8-BC9D-29C71760780B}"/>
              </a:ext>
            </a:extLst>
          </p:cNvPr>
          <p:cNvPicPr>
            <a:picLocks noChangeAspect="1" noChangeArrowheads="1"/>
          </p:cNvPicPr>
          <p:nvPr/>
        </p:nvPicPr>
        <p:blipFill rotWithShape="1">
          <a:blip r:embed="rId6" cstate="screen">
            <a:extLst>
              <a:ext uri="{28A0092B-C50C-407E-A947-70E740481C1C}">
                <a14:useLocalDpi xmlns:a14="http://schemas.microsoft.com/office/drawing/2010/main"/>
              </a:ext>
            </a:extLst>
          </a:blip>
          <a:srcRect/>
          <a:stretch/>
        </p:blipFill>
        <p:spPr bwMode="auto">
          <a:xfrm>
            <a:off x="10595757" y="249208"/>
            <a:ext cx="1276356" cy="1273543"/>
          </a:xfrm>
          <a:prstGeom prst="flowChartConnector">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568560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B46F56-A908-E76D-76C5-CD80E716CB71}"/>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2E69F79-1923-21C0-A7A9-F06BD087BFA7}"/>
              </a:ext>
            </a:extLst>
          </p:cNvPr>
          <p:cNvSpPr>
            <a:spLocks noGrp="1"/>
          </p:cNvSpPr>
          <p:nvPr>
            <p:ph type="body" sz="quarter" idx="16"/>
          </p:nvPr>
        </p:nvSpPr>
        <p:spPr/>
        <p:txBody>
          <a:bodyPr/>
          <a:lstStyle/>
          <a:p>
            <a:r>
              <a:rPr lang="en-US" b="1" dirty="0"/>
              <a:t>EMRK und Meinungsfreiheit – Artikel 10</a:t>
            </a:r>
            <a:endParaRPr lang="en-US" dirty="0"/>
          </a:p>
        </p:txBody>
      </p:sp>
      <p:cxnSp>
        <p:nvCxnSpPr>
          <p:cNvPr id="2" name="Straight Connector 1">
            <a:extLst>
              <a:ext uri="{FF2B5EF4-FFF2-40B4-BE49-F238E27FC236}">
                <a16:creationId xmlns:a16="http://schemas.microsoft.com/office/drawing/2014/main" id="{AE9CCB91-13F5-5494-226D-159268F382F7}"/>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grpSp>
        <p:nvGrpSpPr>
          <p:cNvPr id="3" name="Group 2">
            <a:extLst>
              <a:ext uri="{FF2B5EF4-FFF2-40B4-BE49-F238E27FC236}">
                <a16:creationId xmlns:a16="http://schemas.microsoft.com/office/drawing/2014/main" id="{F797B2AE-78C3-26E3-0038-61797F346F2E}"/>
              </a:ext>
            </a:extLst>
          </p:cNvPr>
          <p:cNvGrpSpPr/>
          <p:nvPr/>
        </p:nvGrpSpPr>
        <p:grpSpPr>
          <a:xfrm>
            <a:off x="749953" y="1891653"/>
            <a:ext cx="10483982" cy="4624382"/>
            <a:chOff x="798381" y="1900766"/>
            <a:chExt cx="8124209" cy="4681010"/>
          </a:xfrm>
          <a:solidFill>
            <a:srgbClr val="2B9B9F"/>
          </a:solidFill>
          <a:effectLst>
            <a:outerShdw blurRad="63500" sx="102000" sy="102000" algn="ctr" rotWithShape="0">
              <a:prstClr val="black">
                <a:alpha val="40000"/>
              </a:prstClr>
            </a:outerShdw>
          </a:effectLst>
        </p:grpSpPr>
        <p:sp>
          <p:nvSpPr>
            <p:cNvPr id="6" name="Freeform: Shape 5">
              <a:extLst>
                <a:ext uri="{FF2B5EF4-FFF2-40B4-BE49-F238E27FC236}">
                  <a16:creationId xmlns:a16="http://schemas.microsoft.com/office/drawing/2014/main" id="{FB71088A-2237-4DB3-D1B7-730D4DEF6173}"/>
                </a:ext>
              </a:extLst>
            </p:cNvPr>
            <p:cNvSpPr/>
            <p:nvPr/>
          </p:nvSpPr>
          <p:spPr>
            <a:xfrm>
              <a:off x="798381" y="1900766"/>
              <a:ext cx="1986359" cy="4681010"/>
            </a:xfrm>
            <a:custGeom>
              <a:avLst/>
              <a:gdLst>
                <a:gd name="connsiteX0" fmla="*/ 0 w 1986359"/>
                <a:gd name="connsiteY0" fmla="*/ 198636 h 5418667"/>
                <a:gd name="connsiteX1" fmla="*/ 198636 w 1986359"/>
                <a:gd name="connsiteY1" fmla="*/ 0 h 5418667"/>
                <a:gd name="connsiteX2" fmla="*/ 1787723 w 1986359"/>
                <a:gd name="connsiteY2" fmla="*/ 0 h 5418667"/>
                <a:gd name="connsiteX3" fmla="*/ 1986359 w 1986359"/>
                <a:gd name="connsiteY3" fmla="*/ 198636 h 5418667"/>
                <a:gd name="connsiteX4" fmla="*/ 1986359 w 1986359"/>
                <a:gd name="connsiteY4" fmla="*/ 5220031 h 5418667"/>
                <a:gd name="connsiteX5" fmla="*/ 1787723 w 1986359"/>
                <a:gd name="connsiteY5" fmla="*/ 5418667 h 5418667"/>
                <a:gd name="connsiteX6" fmla="*/ 198636 w 1986359"/>
                <a:gd name="connsiteY6" fmla="*/ 5418667 h 5418667"/>
                <a:gd name="connsiteX7" fmla="*/ 0 w 1986359"/>
                <a:gd name="connsiteY7" fmla="*/ 5220031 h 5418667"/>
                <a:gd name="connsiteX8" fmla="*/ 0 w 1986359"/>
                <a:gd name="connsiteY8" fmla="*/ 198636 h 5418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86359" h="5418667">
                  <a:moveTo>
                    <a:pt x="0" y="198636"/>
                  </a:moveTo>
                  <a:cubicBezTo>
                    <a:pt x="0" y="88932"/>
                    <a:pt x="88932" y="0"/>
                    <a:pt x="198636" y="0"/>
                  </a:cubicBezTo>
                  <a:lnTo>
                    <a:pt x="1787723" y="0"/>
                  </a:lnTo>
                  <a:cubicBezTo>
                    <a:pt x="1897427" y="0"/>
                    <a:pt x="1986359" y="88932"/>
                    <a:pt x="1986359" y="198636"/>
                  </a:cubicBezTo>
                  <a:lnTo>
                    <a:pt x="1986359" y="5220031"/>
                  </a:lnTo>
                  <a:cubicBezTo>
                    <a:pt x="1986359" y="5329735"/>
                    <a:pt x="1897427" y="5418667"/>
                    <a:pt x="1787723" y="5418667"/>
                  </a:cubicBezTo>
                  <a:lnTo>
                    <a:pt x="198636" y="5418667"/>
                  </a:lnTo>
                  <a:cubicBezTo>
                    <a:pt x="88932" y="5418667"/>
                    <a:pt x="0" y="5329735"/>
                    <a:pt x="0" y="5220031"/>
                  </a:cubicBezTo>
                  <a:lnTo>
                    <a:pt x="0" y="198636"/>
                  </a:lnTo>
                  <a:close/>
                </a:path>
              </a:pathLst>
            </a:cu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27152" tIns="2494618" rIns="327152" bIns="1410887" numCol="1" spcCol="1270" anchor="ctr" anchorCtr="0">
              <a:noAutofit/>
            </a:bodyPr>
            <a:lstStyle/>
            <a:p>
              <a:pPr marL="0" lvl="0" indent="0" algn="ctr" defTabSz="2044700">
                <a:lnSpc>
                  <a:spcPct val="90000"/>
                </a:lnSpc>
                <a:spcBef>
                  <a:spcPct val="0"/>
                </a:spcBef>
                <a:spcAft>
                  <a:spcPct val="35000"/>
                </a:spcAft>
                <a:buNone/>
              </a:pPr>
              <a:endParaRPr lang="en-GB" sz="4600" kern="1200"/>
            </a:p>
          </p:txBody>
        </p:sp>
        <p:sp>
          <p:nvSpPr>
            <p:cNvPr id="7" name="Freeform: Shape 6">
              <a:extLst>
                <a:ext uri="{FF2B5EF4-FFF2-40B4-BE49-F238E27FC236}">
                  <a16:creationId xmlns:a16="http://schemas.microsoft.com/office/drawing/2014/main" id="{03172FBD-5E8B-23FA-315C-4B10920435EE}"/>
                </a:ext>
              </a:extLst>
            </p:cNvPr>
            <p:cNvSpPr/>
            <p:nvPr/>
          </p:nvSpPr>
          <p:spPr>
            <a:xfrm>
              <a:off x="2844331" y="1900766"/>
              <a:ext cx="1986359" cy="4681010"/>
            </a:xfrm>
            <a:custGeom>
              <a:avLst/>
              <a:gdLst>
                <a:gd name="connsiteX0" fmla="*/ 0 w 1986359"/>
                <a:gd name="connsiteY0" fmla="*/ 198636 h 5418667"/>
                <a:gd name="connsiteX1" fmla="*/ 198636 w 1986359"/>
                <a:gd name="connsiteY1" fmla="*/ 0 h 5418667"/>
                <a:gd name="connsiteX2" fmla="*/ 1787723 w 1986359"/>
                <a:gd name="connsiteY2" fmla="*/ 0 h 5418667"/>
                <a:gd name="connsiteX3" fmla="*/ 1986359 w 1986359"/>
                <a:gd name="connsiteY3" fmla="*/ 198636 h 5418667"/>
                <a:gd name="connsiteX4" fmla="*/ 1986359 w 1986359"/>
                <a:gd name="connsiteY4" fmla="*/ 5220031 h 5418667"/>
                <a:gd name="connsiteX5" fmla="*/ 1787723 w 1986359"/>
                <a:gd name="connsiteY5" fmla="*/ 5418667 h 5418667"/>
                <a:gd name="connsiteX6" fmla="*/ 198636 w 1986359"/>
                <a:gd name="connsiteY6" fmla="*/ 5418667 h 5418667"/>
                <a:gd name="connsiteX7" fmla="*/ 0 w 1986359"/>
                <a:gd name="connsiteY7" fmla="*/ 5220031 h 5418667"/>
                <a:gd name="connsiteX8" fmla="*/ 0 w 1986359"/>
                <a:gd name="connsiteY8" fmla="*/ 198636 h 5418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86359" h="5418667">
                  <a:moveTo>
                    <a:pt x="0" y="198636"/>
                  </a:moveTo>
                  <a:cubicBezTo>
                    <a:pt x="0" y="88932"/>
                    <a:pt x="88932" y="0"/>
                    <a:pt x="198636" y="0"/>
                  </a:cubicBezTo>
                  <a:lnTo>
                    <a:pt x="1787723" y="0"/>
                  </a:lnTo>
                  <a:cubicBezTo>
                    <a:pt x="1897427" y="0"/>
                    <a:pt x="1986359" y="88932"/>
                    <a:pt x="1986359" y="198636"/>
                  </a:cubicBezTo>
                  <a:lnTo>
                    <a:pt x="1986359" y="5220031"/>
                  </a:lnTo>
                  <a:cubicBezTo>
                    <a:pt x="1986359" y="5329735"/>
                    <a:pt x="1897427" y="5418667"/>
                    <a:pt x="1787723" y="5418667"/>
                  </a:cubicBezTo>
                  <a:lnTo>
                    <a:pt x="198636" y="5418667"/>
                  </a:lnTo>
                  <a:cubicBezTo>
                    <a:pt x="88932" y="5418667"/>
                    <a:pt x="0" y="5329735"/>
                    <a:pt x="0" y="5220031"/>
                  </a:cubicBezTo>
                  <a:lnTo>
                    <a:pt x="0" y="198636"/>
                  </a:lnTo>
                  <a:close/>
                </a:path>
              </a:pathLst>
            </a:cu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27152" tIns="2494618" rIns="327152" bIns="1410887" numCol="1" spcCol="1270" anchor="ctr" anchorCtr="0">
              <a:noAutofit/>
            </a:bodyPr>
            <a:lstStyle/>
            <a:p>
              <a:pPr marL="0" lvl="0" indent="0" algn="ctr" defTabSz="2044700">
                <a:lnSpc>
                  <a:spcPct val="90000"/>
                </a:lnSpc>
                <a:spcBef>
                  <a:spcPct val="0"/>
                </a:spcBef>
                <a:spcAft>
                  <a:spcPct val="35000"/>
                </a:spcAft>
                <a:buNone/>
              </a:pPr>
              <a:endParaRPr lang="en-GB" sz="4600" kern="1200"/>
            </a:p>
          </p:txBody>
        </p:sp>
        <p:sp>
          <p:nvSpPr>
            <p:cNvPr id="8" name="Freeform: Shape 7">
              <a:extLst>
                <a:ext uri="{FF2B5EF4-FFF2-40B4-BE49-F238E27FC236}">
                  <a16:creationId xmlns:a16="http://schemas.microsoft.com/office/drawing/2014/main" id="{600EEA2C-348E-7613-689D-8EB38EECFB15}"/>
                </a:ext>
              </a:extLst>
            </p:cNvPr>
            <p:cNvSpPr/>
            <p:nvPr/>
          </p:nvSpPr>
          <p:spPr>
            <a:xfrm>
              <a:off x="4890281" y="1900766"/>
              <a:ext cx="1986359" cy="4681010"/>
            </a:xfrm>
            <a:custGeom>
              <a:avLst/>
              <a:gdLst>
                <a:gd name="connsiteX0" fmla="*/ 0 w 1986359"/>
                <a:gd name="connsiteY0" fmla="*/ 198636 h 5418667"/>
                <a:gd name="connsiteX1" fmla="*/ 198636 w 1986359"/>
                <a:gd name="connsiteY1" fmla="*/ 0 h 5418667"/>
                <a:gd name="connsiteX2" fmla="*/ 1787723 w 1986359"/>
                <a:gd name="connsiteY2" fmla="*/ 0 h 5418667"/>
                <a:gd name="connsiteX3" fmla="*/ 1986359 w 1986359"/>
                <a:gd name="connsiteY3" fmla="*/ 198636 h 5418667"/>
                <a:gd name="connsiteX4" fmla="*/ 1986359 w 1986359"/>
                <a:gd name="connsiteY4" fmla="*/ 5220031 h 5418667"/>
                <a:gd name="connsiteX5" fmla="*/ 1787723 w 1986359"/>
                <a:gd name="connsiteY5" fmla="*/ 5418667 h 5418667"/>
                <a:gd name="connsiteX6" fmla="*/ 198636 w 1986359"/>
                <a:gd name="connsiteY6" fmla="*/ 5418667 h 5418667"/>
                <a:gd name="connsiteX7" fmla="*/ 0 w 1986359"/>
                <a:gd name="connsiteY7" fmla="*/ 5220031 h 5418667"/>
                <a:gd name="connsiteX8" fmla="*/ 0 w 1986359"/>
                <a:gd name="connsiteY8" fmla="*/ 198636 h 5418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86359" h="5418667">
                  <a:moveTo>
                    <a:pt x="0" y="198636"/>
                  </a:moveTo>
                  <a:cubicBezTo>
                    <a:pt x="0" y="88932"/>
                    <a:pt x="88932" y="0"/>
                    <a:pt x="198636" y="0"/>
                  </a:cubicBezTo>
                  <a:lnTo>
                    <a:pt x="1787723" y="0"/>
                  </a:lnTo>
                  <a:cubicBezTo>
                    <a:pt x="1897427" y="0"/>
                    <a:pt x="1986359" y="88932"/>
                    <a:pt x="1986359" y="198636"/>
                  </a:cubicBezTo>
                  <a:lnTo>
                    <a:pt x="1986359" y="5220031"/>
                  </a:lnTo>
                  <a:cubicBezTo>
                    <a:pt x="1986359" y="5329735"/>
                    <a:pt x="1897427" y="5418667"/>
                    <a:pt x="1787723" y="5418667"/>
                  </a:cubicBezTo>
                  <a:lnTo>
                    <a:pt x="198636" y="5418667"/>
                  </a:lnTo>
                  <a:cubicBezTo>
                    <a:pt x="88932" y="5418667"/>
                    <a:pt x="0" y="5329735"/>
                    <a:pt x="0" y="5220031"/>
                  </a:cubicBezTo>
                  <a:lnTo>
                    <a:pt x="0" y="198636"/>
                  </a:lnTo>
                  <a:close/>
                </a:path>
              </a:pathLst>
            </a:cu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27152" tIns="2494618" rIns="327152" bIns="1410887" numCol="1" spcCol="1270" anchor="ctr" anchorCtr="0">
              <a:noAutofit/>
            </a:bodyPr>
            <a:lstStyle/>
            <a:p>
              <a:pPr marL="0" lvl="0" indent="0" algn="ctr" defTabSz="2044700">
                <a:lnSpc>
                  <a:spcPct val="90000"/>
                </a:lnSpc>
                <a:spcBef>
                  <a:spcPct val="0"/>
                </a:spcBef>
                <a:spcAft>
                  <a:spcPct val="35000"/>
                </a:spcAft>
                <a:buNone/>
              </a:pPr>
              <a:endParaRPr lang="en-GB" sz="4600" kern="1200" dirty="0"/>
            </a:p>
          </p:txBody>
        </p:sp>
        <p:sp>
          <p:nvSpPr>
            <p:cNvPr id="9" name="Freeform: Shape 8">
              <a:extLst>
                <a:ext uri="{FF2B5EF4-FFF2-40B4-BE49-F238E27FC236}">
                  <a16:creationId xmlns:a16="http://schemas.microsoft.com/office/drawing/2014/main" id="{0EBC4871-136A-033D-E89A-BD6E5EEDB03C}"/>
                </a:ext>
              </a:extLst>
            </p:cNvPr>
            <p:cNvSpPr/>
            <p:nvPr/>
          </p:nvSpPr>
          <p:spPr>
            <a:xfrm>
              <a:off x="6936231" y="1900766"/>
              <a:ext cx="1986359" cy="4681010"/>
            </a:xfrm>
            <a:custGeom>
              <a:avLst/>
              <a:gdLst>
                <a:gd name="connsiteX0" fmla="*/ 0 w 1986359"/>
                <a:gd name="connsiteY0" fmla="*/ 198636 h 5418667"/>
                <a:gd name="connsiteX1" fmla="*/ 198636 w 1986359"/>
                <a:gd name="connsiteY1" fmla="*/ 0 h 5418667"/>
                <a:gd name="connsiteX2" fmla="*/ 1787723 w 1986359"/>
                <a:gd name="connsiteY2" fmla="*/ 0 h 5418667"/>
                <a:gd name="connsiteX3" fmla="*/ 1986359 w 1986359"/>
                <a:gd name="connsiteY3" fmla="*/ 198636 h 5418667"/>
                <a:gd name="connsiteX4" fmla="*/ 1986359 w 1986359"/>
                <a:gd name="connsiteY4" fmla="*/ 5220031 h 5418667"/>
                <a:gd name="connsiteX5" fmla="*/ 1787723 w 1986359"/>
                <a:gd name="connsiteY5" fmla="*/ 5418667 h 5418667"/>
                <a:gd name="connsiteX6" fmla="*/ 198636 w 1986359"/>
                <a:gd name="connsiteY6" fmla="*/ 5418667 h 5418667"/>
                <a:gd name="connsiteX7" fmla="*/ 0 w 1986359"/>
                <a:gd name="connsiteY7" fmla="*/ 5220031 h 5418667"/>
                <a:gd name="connsiteX8" fmla="*/ 0 w 1986359"/>
                <a:gd name="connsiteY8" fmla="*/ 198636 h 5418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86359" h="5418667">
                  <a:moveTo>
                    <a:pt x="0" y="198636"/>
                  </a:moveTo>
                  <a:cubicBezTo>
                    <a:pt x="0" y="88932"/>
                    <a:pt x="88932" y="0"/>
                    <a:pt x="198636" y="0"/>
                  </a:cubicBezTo>
                  <a:lnTo>
                    <a:pt x="1787723" y="0"/>
                  </a:lnTo>
                  <a:cubicBezTo>
                    <a:pt x="1897427" y="0"/>
                    <a:pt x="1986359" y="88932"/>
                    <a:pt x="1986359" y="198636"/>
                  </a:cubicBezTo>
                  <a:lnTo>
                    <a:pt x="1986359" y="5220031"/>
                  </a:lnTo>
                  <a:cubicBezTo>
                    <a:pt x="1986359" y="5329735"/>
                    <a:pt x="1897427" y="5418667"/>
                    <a:pt x="1787723" y="5418667"/>
                  </a:cubicBezTo>
                  <a:lnTo>
                    <a:pt x="198636" y="5418667"/>
                  </a:lnTo>
                  <a:cubicBezTo>
                    <a:pt x="88932" y="5418667"/>
                    <a:pt x="0" y="5329735"/>
                    <a:pt x="0" y="5220031"/>
                  </a:cubicBezTo>
                  <a:lnTo>
                    <a:pt x="0" y="198636"/>
                  </a:lnTo>
                  <a:close/>
                </a:path>
              </a:pathLst>
            </a:cu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62280" tIns="2629746" rIns="462280" bIns="1546015" numCol="1" spcCol="1270" anchor="ctr" anchorCtr="0">
              <a:noAutofit/>
            </a:bodyPr>
            <a:lstStyle/>
            <a:p>
              <a:pPr marL="0" lvl="0" indent="0" algn="ctr" defTabSz="2889250">
                <a:lnSpc>
                  <a:spcPct val="90000"/>
                </a:lnSpc>
                <a:spcBef>
                  <a:spcPct val="0"/>
                </a:spcBef>
                <a:spcAft>
                  <a:spcPct val="35000"/>
                </a:spcAft>
                <a:buNone/>
              </a:pPr>
              <a:endParaRPr lang="en-GB" sz="6500" kern="1200"/>
            </a:p>
          </p:txBody>
        </p:sp>
      </p:grpSp>
      <p:sp>
        <p:nvSpPr>
          <p:cNvPr id="10" name="TextBox 9">
            <a:extLst>
              <a:ext uri="{FF2B5EF4-FFF2-40B4-BE49-F238E27FC236}">
                <a16:creationId xmlns:a16="http://schemas.microsoft.com/office/drawing/2014/main" id="{25D0705E-D389-7199-624A-B1894E6803EC}"/>
              </a:ext>
            </a:extLst>
          </p:cNvPr>
          <p:cNvSpPr txBox="1"/>
          <p:nvPr/>
        </p:nvSpPr>
        <p:spPr>
          <a:xfrm>
            <a:off x="867342" y="2786439"/>
            <a:ext cx="2354829" cy="3862596"/>
          </a:xfrm>
          <a:prstGeom prst="rect">
            <a:avLst/>
          </a:prstGeom>
          <a:noFill/>
        </p:spPr>
        <p:txBody>
          <a:bodyPr wrap="square" rtlCol="0">
            <a:spAutoFit/>
          </a:bodyPr>
          <a:lstStyle/>
          <a:p>
            <a:pPr algn="ctr">
              <a:spcAft>
                <a:spcPts val="600"/>
              </a:spcAft>
            </a:pPr>
            <a:r>
              <a:rPr lang="en-US" sz="2000" b="1" dirty="0">
                <a:solidFill>
                  <a:schemeClr val="bg1"/>
                </a:solidFill>
              </a:rPr>
              <a:t>Wortlaut:</a:t>
            </a:r>
          </a:p>
          <a:p>
            <a:pPr algn="ctr">
              <a:spcAft>
                <a:spcPts val="600"/>
              </a:spcAft>
            </a:pPr>
            <a:r>
              <a:rPr lang="en-US" sz="2000" dirty="0">
                <a:solidFill>
                  <a:schemeClr val="bg1"/>
                </a:solidFill>
              </a:rPr>
              <a:t>Jede Person hat das Recht auf freie Meinungsäußerung. Dazu gehört das Recht, Meinungen zu vertreten und Informationen und Ideen ohne Einmischung durch staatliche Stellen zu verbreiten.</a:t>
            </a:r>
            <a:endParaRPr lang="en-GB" sz="2000" dirty="0">
              <a:solidFill>
                <a:schemeClr val="bg1"/>
              </a:solidFill>
            </a:endParaRPr>
          </a:p>
        </p:txBody>
      </p:sp>
      <p:sp>
        <p:nvSpPr>
          <p:cNvPr id="11" name="TextBox 10">
            <a:extLst>
              <a:ext uri="{FF2B5EF4-FFF2-40B4-BE49-F238E27FC236}">
                <a16:creationId xmlns:a16="http://schemas.microsoft.com/office/drawing/2014/main" id="{4E0494CC-445B-B638-2F80-B615FAF33A2A}"/>
              </a:ext>
            </a:extLst>
          </p:cNvPr>
          <p:cNvSpPr txBox="1"/>
          <p:nvPr/>
        </p:nvSpPr>
        <p:spPr>
          <a:xfrm>
            <a:off x="3530568" y="2786440"/>
            <a:ext cx="2330628" cy="4785926"/>
          </a:xfrm>
          <a:prstGeom prst="rect">
            <a:avLst/>
          </a:prstGeom>
          <a:noFill/>
        </p:spPr>
        <p:txBody>
          <a:bodyPr wrap="square" rtlCol="0">
            <a:spAutoFit/>
          </a:bodyPr>
          <a:lstStyle/>
          <a:p>
            <a:pPr algn="ctr">
              <a:spcAft>
                <a:spcPts val="600"/>
              </a:spcAft>
            </a:pPr>
            <a:r>
              <a:rPr lang="en-US" sz="2000" b="1" dirty="0">
                <a:solidFill>
                  <a:schemeClr val="bg1"/>
                </a:solidFill>
              </a:rPr>
              <a:t>Einschränkungen:</a:t>
            </a:r>
          </a:p>
          <a:p>
            <a:pPr algn="ctr">
              <a:spcAft>
                <a:spcPts val="600"/>
              </a:spcAft>
            </a:pPr>
            <a:r>
              <a:rPr lang="en-US" sz="2000" dirty="0">
                <a:solidFill>
                  <a:schemeClr val="bg1"/>
                </a:solidFill>
              </a:rPr>
              <a:t>Die Behörden dürfen dieses Recht zum Beispiel aus Gründen der öffentlichen Sicherheit, des Gesundheitsschutzes, der guten Sitten oder zum Schutz anderer Rechte einschränken. Das gilt etwa bei Hassreden oder Aufstachelung.</a:t>
            </a:r>
            <a:endParaRPr lang="en-GB" sz="2000" dirty="0">
              <a:solidFill>
                <a:schemeClr val="bg1"/>
              </a:solidFill>
            </a:endParaRPr>
          </a:p>
        </p:txBody>
      </p:sp>
      <p:sp>
        <p:nvSpPr>
          <p:cNvPr id="12" name="TextBox 11">
            <a:extLst>
              <a:ext uri="{FF2B5EF4-FFF2-40B4-BE49-F238E27FC236}">
                <a16:creationId xmlns:a16="http://schemas.microsoft.com/office/drawing/2014/main" id="{A57565F7-E2AD-962A-168D-816A016C858F}"/>
              </a:ext>
            </a:extLst>
          </p:cNvPr>
          <p:cNvSpPr txBox="1"/>
          <p:nvPr/>
        </p:nvSpPr>
        <p:spPr>
          <a:xfrm>
            <a:off x="6093889" y="2786440"/>
            <a:ext cx="2515225" cy="3554819"/>
          </a:xfrm>
          <a:prstGeom prst="rect">
            <a:avLst/>
          </a:prstGeom>
          <a:noFill/>
        </p:spPr>
        <p:txBody>
          <a:bodyPr wrap="square" rtlCol="0">
            <a:spAutoFit/>
          </a:bodyPr>
          <a:lstStyle/>
          <a:p>
            <a:pPr algn="ctr">
              <a:spcAft>
                <a:spcPts val="600"/>
              </a:spcAft>
            </a:pPr>
            <a:r>
              <a:rPr lang="en-US" sz="2000" b="1" dirty="0">
                <a:solidFill>
                  <a:schemeClr val="bg1"/>
                </a:solidFill>
              </a:rPr>
              <a:t>Warum das wichtig ist:</a:t>
            </a:r>
          </a:p>
          <a:p>
            <a:pPr algn="ctr">
              <a:spcAft>
                <a:spcPts val="600"/>
              </a:spcAft>
            </a:pPr>
            <a:r>
              <a:rPr lang="en-US" sz="2000" dirty="0">
                <a:solidFill>
                  <a:schemeClr val="bg1"/>
                </a:solidFill>
              </a:rPr>
              <a:t>Es bietet eine rechtliche Grundlage, um die Meinungsäußerung zu schützen und Moderationsmaßnahmen zu rechtfertigen, wenn Äußerungen Schaden anrichten.</a:t>
            </a:r>
            <a:endParaRPr lang="en-GB" sz="2000" dirty="0">
              <a:solidFill>
                <a:schemeClr val="bg1"/>
              </a:solidFill>
            </a:endParaRPr>
          </a:p>
        </p:txBody>
      </p:sp>
      <p:sp>
        <p:nvSpPr>
          <p:cNvPr id="13" name="TextBox 12">
            <a:extLst>
              <a:ext uri="{FF2B5EF4-FFF2-40B4-BE49-F238E27FC236}">
                <a16:creationId xmlns:a16="http://schemas.microsoft.com/office/drawing/2014/main" id="{7CDA5FF4-76F0-3EA7-1ACD-81DD633FBAD9}"/>
              </a:ext>
            </a:extLst>
          </p:cNvPr>
          <p:cNvSpPr txBox="1"/>
          <p:nvPr/>
        </p:nvSpPr>
        <p:spPr>
          <a:xfrm>
            <a:off x="8718710" y="2786440"/>
            <a:ext cx="2515225" cy="3554819"/>
          </a:xfrm>
          <a:prstGeom prst="rect">
            <a:avLst/>
          </a:prstGeom>
          <a:noFill/>
        </p:spPr>
        <p:txBody>
          <a:bodyPr wrap="square" rtlCol="0">
            <a:spAutoFit/>
          </a:bodyPr>
          <a:lstStyle/>
          <a:p>
            <a:pPr algn="ctr">
              <a:spcAft>
                <a:spcPts val="600"/>
              </a:spcAft>
            </a:pPr>
            <a:r>
              <a:rPr lang="en-US" sz="2000" b="1" dirty="0">
                <a:solidFill>
                  <a:schemeClr val="bg1"/>
                </a:solidFill>
              </a:rPr>
              <a:t>Beispiel:</a:t>
            </a:r>
          </a:p>
          <a:p>
            <a:pPr algn="ctr">
              <a:spcAft>
                <a:spcPts val="600"/>
              </a:spcAft>
            </a:pPr>
            <a:r>
              <a:rPr lang="en-US" sz="2000" dirty="0">
                <a:solidFill>
                  <a:schemeClr val="bg1"/>
                </a:solidFill>
              </a:rPr>
              <a:t>Ein Medienunternehmen darf kontroverse Ansichten veröffentlichen. Die Behörden dürfen Hassrede gegen eine Minderheit nach Artikel 10 Absatz 2 einschränken.</a:t>
            </a:r>
            <a:endParaRPr lang="en-GB" sz="2000" dirty="0">
              <a:solidFill>
                <a:schemeClr val="bg1"/>
              </a:solidFill>
            </a:endParaRPr>
          </a:p>
        </p:txBody>
      </p:sp>
      <p:pic>
        <p:nvPicPr>
          <p:cNvPr id="14" name="Graphic 13" descr="Information with solid fill">
            <a:extLst>
              <a:ext uri="{FF2B5EF4-FFF2-40B4-BE49-F238E27FC236}">
                <a16:creationId xmlns:a16="http://schemas.microsoft.com/office/drawing/2014/main" id="{54F32963-EA86-A59B-9255-981F2EDC8D19}"/>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689601" y="2033965"/>
            <a:ext cx="752475" cy="752475"/>
          </a:xfrm>
          <a:prstGeom prst="rect">
            <a:avLst/>
          </a:prstGeom>
        </p:spPr>
      </p:pic>
      <p:pic>
        <p:nvPicPr>
          <p:cNvPr id="17" name="Graphic 16" descr="Thumbs up sign with solid fill">
            <a:extLst>
              <a:ext uri="{FF2B5EF4-FFF2-40B4-BE49-F238E27FC236}">
                <a16:creationId xmlns:a16="http://schemas.microsoft.com/office/drawing/2014/main" id="{41608910-B581-FC1C-4617-75CDD71C0D8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013032" y="2070741"/>
            <a:ext cx="676937" cy="676937"/>
          </a:xfrm>
          <a:prstGeom prst="rect">
            <a:avLst/>
          </a:prstGeom>
        </p:spPr>
      </p:pic>
      <p:pic>
        <p:nvPicPr>
          <p:cNvPr id="21" name="Graphic 20" descr="Document with solid fill">
            <a:extLst>
              <a:ext uri="{FF2B5EF4-FFF2-40B4-BE49-F238E27FC236}">
                <a16:creationId xmlns:a16="http://schemas.microsoft.com/office/drawing/2014/main" id="{D080224B-14BF-50BC-4E9E-F17413489B1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591752" y="2070741"/>
            <a:ext cx="713714" cy="713714"/>
          </a:xfrm>
          <a:prstGeom prst="rect">
            <a:avLst/>
          </a:prstGeom>
        </p:spPr>
      </p:pic>
      <p:pic>
        <p:nvPicPr>
          <p:cNvPr id="22" name="Picture 2" descr="EU Identifies 19 Companies Subject to Digital Services Act | PYMNTS.com">
            <a:extLst>
              <a:ext uri="{FF2B5EF4-FFF2-40B4-BE49-F238E27FC236}">
                <a16:creationId xmlns:a16="http://schemas.microsoft.com/office/drawing/2014/main" id="{336A5895-7C56-B101-3558-6B0571C3BCF7}"/>
              </a:ext>
            </a:extLst>
          </p:cNvPr>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a:stretch/>
        </p:blipFill>
        <p:spPr bwMode="auto">
          <a:xfrm>
            <a:off x="10595757" y="249208"/>
            <a:ext cx="1276356" cy="1273543"/>
          </a:xfrm>
          <a:prstGeom prst="flowChartConnector">
            <a:avLst/>
          </a:prstGeom>
          <a:noFill/>
          <a:extLst>
            <a:ext uri="{909E8E84-426E-40DD-AFC4-6F175D3DCCD1}">
              <a14:hiddenFill xmlns:a14="http://schemas.microsoft.com/office/drawing/2010/main">
                <a:solidFill>
                  <a:srgbClr val="FFFFFF"/>
                </a:solidFill>
              </a14:hiddenFill>
            </a:ext>
          </a:extLst>
        </p:spPr>
      </p:pic>
      <p:pic>
        <p:nvPicPr>
          <p:cNvPr id="12290" name="Picture 2" descr="PDF - Freedom of expression in Europe - Case-law concerning Article 10 of  the European Convention on Human Rights (Human rights files No. 18) (2007)">
            <a:extLst>
              <a:ext uri="{FF2B5EF4-FFF2-40B4-BE49-F238E27FC236}">
                <a16:creationId xmlns:a16="http://schemas.microsoft.com/office/drawing/2014/main" id="{CD69DC8C-6F27-1549-31C2-4AD5DA80E114}"/>
              </a:ext>
            </a:extLst>
          </p:cNvPr>
          <p:cNvPicPr>
            <a:picLocks noChangeAspect="1" noChangeArrowheads="1"/>
          </p:cNvPicPr>
          <p:nvPr/>
        </p:nvPicPr>
        <p:blipFill rotWithShape="1">
          <a:blip r:embed="rId6" cstate="screen">
            <a:extLst>
              <a:ext uri="{28A0092B-C50C-407E-A947-70E740481C1C}">
                <a14:useLocalDpi xmlns:a14="http://schemas.microsoft.com/office/drawing/2010/main"/>
              </a:ext>
            </a:extLst>
          </a:blip>
          <a:srcRect/>
          <a:stretch/>
        </p:blipFill>
        <p:spPr bwMode="auto">
          <a:xfrm>
            <a:off x="10595757" y="248273"/>
            <a:ext cx="1276863" cy="1273543"/>
          </a:xfrm>
          <a:prstGeom prst="flowChartConnector">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4" name="Graphic 23" descr="Construction Barricade with solid fill">
            <a:extLst>
              <a:ext uri="{FF2B5EF4-FFF2-40B4-BE49-F238E27FC236}">
                <a16:creationId xmlns:a16="http://schemas.microsoft.com/office/drawing/2014/main" id="{F5A962FA-58F4-E7BD-9FC6-D70BAB67F971}"/>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4338775" y="2058075"/>
            <a:ext cx="689603" cy="689603"/>
          </a:xfrm>
          <a:prstGeom prst="rect">
            <a:avLst/>
          </a:prstGeom>
        </p:spPr>
      </p:pic>
    </p:spTree>
    <p:extLst>
      <p:ext uri="{BB962C8B-B14F-4D97-AF65-F5344CB8AC3E}">
        <p14:creationId xmlns:p14="http://schemas.microsoft.com/office/powerpoint/2010/main" val="96865550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287C7C-53B7-514A-3650-8466248BD004}"/>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E6831B40-2103-D67D-D45A-50D679F54502}"/>
              </a:ext>
            </a:extLst>
          </p:cNvPr>
          <p:cNvSpPr>
            <a:spLocks noGrp="1"/>
          </p:cNvSpPr>
          <p:nvPr>
            <p:ph type="body" sz="quarter" idx="16"/>
          </p:nvPr>
        </p:nvSpPr>
        <p:spPr>
          <a:xfrm>
            <a:off x="798382" y="555420"/>
            <a:ext cx="8793369" cy="803654"/>
          </a:xfrm>
        </p:spPr>
        <p:txBody>
          <a:bodyPr/>
          <a:lstStyle/>
          <a:p>
            <a:r>
              <a:rPr lang="en-US" sz="3200" b="1" dirty="0"/>
              <a:t>DMA und KI-Regulierung: Gewährleistung von Fairness und Rechenschaftspflicht</a:t>
            </a:r>
            <a:endParaRPr lang="en-US" sz="3200" dirty="0"/>
          </a:p>
        </p:txBody>
      </p:sp>
      <p:cxnSp>
        <p:nvCxnSpPr>
          <p:cNvPr id="2" name="Straight Connector 1">
            <a:extLst>
              <a:ext uri="{FF2B5EF4-FFF2-40B4-BE49-F238E27FC236}">
                <a16:creationId xmlns:a16="http://schemas.microsoft.com/office/drawing/2014/main" id="{EAFBD813-3891-7728-BDC1-507DEDDBE0E0}"/>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grpSp>
        <p:nvGrpSpPr>
          <p:cNvPr id="3" name="Group 2">
            <a:extLst>
              <a:ext uri="{FF2B5EF4-FFF2-40B4-BE49-F238E27FC236}">
                <a16:creationId xmlns:a16="http://schemas.microsoft.com/office/drawing/2014/main" id="{AA0B83FA-012F-5241-6BA3-9B8C019F49B1}"/>
              </a:ext>
            </a:extLst>
          </p:cNvPr>
          <p:cNvGrpSpPr/>
          <p:nvPr/>
        </p:nvGrpSpPr>
        <p:grpSpPr>
          <a:xfrm>
            <a:off x="749953" y="1891653"/>
            <a:ext cx="10483982" cy="4624382"/>
            <a:chOff x="798381" y="1900766"/>
            <a:chExt cx="8124209" cy="4681010"/>
          </a:xfrm>
          <a:solidFill>
            <a:srgbClr val="414DA1"/>
          </a:solidFill>
          <a:effectLst>
            <a:outerShdw blurRad="63500" sx="102000" sy="102000" algn="ctr" rotWithShape="0">
              <a:prstClr val="black">
                <a:alpha val="40000"/>
              </a:prstClr>
            </a:outerShdw>
          </a:effectLst>
        </p:grpSpPr>
        <p:sp>
          <p:nvSpPr>
            <p:cNvPr id="6" name="Freeform: Shape 5">
              <a:extLst>
                <a:ext uri="{FF2B5EF4-FFF2-40B4-BE49-F238E27FC236}">
                  <a16:creationId xmlns:a16="http://schemas.microsoft.com/office/drawing/2014/main" id="{7D4445C2-9DDB-B53E-D24E-BB4A047A650D}"/>
                </a:ext>
              </a:extLst>
            </p:cNvPr>
            <p:cNvSpPr/>
            <p:nvPr/>
          </p:nvSpPr>
          <p:spPr>
            <a:xfrm>
              <a:off x="798381" y="1900766"/>
              <a:ext cx="1986359" cy="4681010"/>
            </a:xfrm>
            <a:custGeom>
              <a:avLst/>
              <a:gdLst>
                <a:gd name="connsiteX0" fmla="*/ 0 w 1986359"/>
                <a:gd name="connsiteY0" fmla="*/ 198636 h 5418667"/>
                <a:gd name="connsiteX1" fmla="*/ 198636 w 1986359"/>
                <a:gd name="connsiteY1" fmla="*/ 0 h 5418667"/>
                <a:gd name="connsiteX2" fmla="*/ 1787723 w 1986359"/>
                <a:gd name="connsiteY2" fmla="*/ 0 h 5418667"/>
                <a:gd name="connsiteX3" fmla="*/ 1986359 w 1986359"/>
                <a:gd name="connsiteY3" fmla="*/ 198636 h 5418667"/>
                <a:gd name="connsiteX4" fmla="*/ 1986359 w 1986359"/>
                <a:gd name="connsiteY4" fmla="*/ 5220031 h 5418667"/>
                <a:gd name="connsiteX5" fmla="*/ 1787723 w 1986359"/>
                <a:gd name="connsiteY5" fmla="*/ 5418667 h 5418667"/>
                <a:gd name="connsiteX6" fmla="*/ 198636 w 1986359"/>
                <a:gd name="connsiteY6" fmla="*/ 5418667 h 5418667"/>
                <a:gd name="connsiteX7" fmla="*/ 0 w 1986359"/>
                <a:gd name="connsiteY7" fmla="*/ 5220031 h 5418667"/>
                <a:gd name="connsiteX8" fmla="*/ 0 w 1986359"/>
                <a:gd name="connsiteY8" fmla="*/ 198636 h 5418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86359" h="5418667">
                  <a:moveTo>
                    <a:pt x="0" y="198636"/>
                  </a:moveTo>
                  <a:cubicBezTo>
                    <a:pt x="0" y="88932"/>
                    <a:pt x="88932" y="0"/>
                    <a:pt x="198636" y="0"/>
                  </a:cubicBezTo>
                  <a:lnTo>
                    <a:pt x="1787723" y="0"/>
                  </a:lnTo>
                  <a:cubicBezTo>
                    <a:pt x="1897427" y="0"/>
                    <a:pt x="1986359" y="88932"/>
                    <a:pt x="1986359" y="198636"/>
                  </a:cubicBezTo>
                  <a:lnTo>
                    <a:pt x="1986359" y="5220031"/>
                  </a:lnTo>
                  <a:cubicBezTo>
                    <a:pt x="1986359" y="5329735"/>
                    <a:pt x="1897427" y="5418667"/>
                    <a:pt x="1787723" y="5418667"/>
                  </a:cubicBezTo>
                  <a:lnTo>
                    <a:pt x="198636" y="5418667"/>
                  </a:lnTo>
                  <a:cubicBezTo>
                    <a:pt x="88932" y="5418667"/>
                    <a:pt x="0" y="5329735"/>
                    <a:pt x="0" y="5220031"/>
                  </a:cubicBezTo>
                  <a:lnTo>
                    <a:pt x="0" y="198636"/>
                  </a:lnTo>
                  <a:close/>
                </a:path>
              </a:pathLst>
            </a:cu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27152" tIns="2494618" rIns="327152" bIns="1410887" numCol="1" spcCol="1270" anchor="ctr" anchorCtr="0">
              <a:noAutofit/>
            </a:bodyPr>
            <a:lstStyle/>
            <a:p>
              <a:pPr marL="0" lvl="0" indent="0" algn="ctr" defTabSz="2044700">
                <a:lnSpc>
                  <a:spcPct val="90000"/>
                </a:lnSpc>
                <a:spcBef>
                  <a:spcPct val="0"/>
                </a:spcBef>
                <a:spcAft>
                  <a:spcPct val="35000"/>
                </a:spcAft>
                <a:buNone/>
              </a:pPr>
              <a:endParaRPr lang="en-GB" sz="4600" kern="1200"/>
            </a:p>
          </p:txBody>
        </p:sp>
        <p:sp>
          <p:nvSpPr>
            <p:cNvPr id="7" name="Freeform: Shape 6">
              <a:extLst>
                <a:ext uri="{FF2B5EF4-FFF2-40B4-BE49-F238E27FC236}">
                  <a16:creationId xmlns:a16="http://schemas.microsoft.com/office/drawing/2014/main" id="{4E9C7CFC-7902-FD93-A538-6DEC6D614294}"/>
                </a:ext>
              </a:extLst>
            </p:cNvPr>
            <p:cNvSpPr/>
            <p:nvPr/>
          </p:nvSpPr>
          <p:spPr>
            <a:xfrm>
              <a:off x="2844331" y="1900766"/>
              <a:ext cx="1986359" cy="4681010"/>
            </a:xfrm>
            <a:custGeom>
              <a:avLst/>
              <a:gdLst>
                <a:gd name="connsiteX0" fmla="*/ 0 w 1986359"/>
                <a:gd name="connsiteY0" fmla="*/ 198636 h 5418667"/>
                <a:gd name="connsiteX1" fmla="*/ 198636 w 1986359"/>
                <a:gd name="connsiteY1" fmla="*/ 0 h 5418667"/>
                <a:gd name="connsiteX2" fmla="*/ 1787723 w 1986359"/>
                <a:gd name="connsiteY2" fmla="*/ 0 h 5418667"/>
                <a:gd name="connsiteX3" fmla="*/ 1986359 w 1986359"/>
                <a:gd name="connsiteY3" fmla="*/ 198636 h 5418667"/>
                <a:gd name="connsiteX4" fmla="*/ 1986359 w 1986359"/>
                <a:gd name="connsiteY4" fmla="*/ 5220031 h 5418667"/>
                <a:gd name="connsiteX5" fmla="*/ 1787723 w 1986359"/>
                <a:gd name="connsiteY5" fmla="*/ 5418667 h 5418667"/>
                <a:gd name="connsiteX6" fmla="*/ 198636 w 1986359"/>
                <a:gd name="connsiteY6" fmla="*/ 5418667 h 5418667"/>
                <a:gd name="connsiteX7" fmla="*/ 0 w 1986359"/>
                <a:gd name="connsiteY7" fmla="*/ 5220031 h 5418667"/>
                <a:gd name="connsiteX8" fmla="*/ 0 w 1986359"/>
                <a:gd name="connsiteY8" fmla="*/ 198636 h 5418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86359" h="5418667">
                  <a:moveTo>
                    <a:pt x="0" y="198636"/>
                  </a:moveTo>
                  <a:cubicBezTo>
                    <a:pt x="0" y="88932"/>
                    <a:pt x="88932" y="0"/>
                    <a:pt x="198636" y="0"/>
                  </a:cubicBezTo>
                  <a:lnTo>
                    <a:pt x="1787723" y="0"/>
                  </a:lnTo>
                  <a:cubicBezTo>
                    <a:pt x="1897427" y="0"/>
                    <a:pt x="1986359" y="88932"/>
                    <a:pt x="1986359" y="198636"/>
                  </a:cubicBezTo>
                  <a:lnTo>
                    <a:pt x="1986359" y="5220031"/>
                  </a:lnTo>
                  <a:cubicBezTo>
                    <a:pt x="1986359" y="5329735"/>
                    <a:pt x="1897427" y="5418667"/>
                    <a:pt x="1787723" y="5418667"/>
                  </a:cubicBezTo>
                  <a:lnTo>
                    <a:pt x="198636" y="5418667"/>
                  </a:lnTo>
                  <a:cubicBezTo>
                    <a:pt x="88932" y="5418667"/>
                    <a:pt x="0" y="5329735"/>
                    <a:pt x="0" y="5220031"/>
                  </a:cubicBezTo>
                  <a:lnTo>
                    <a:pt x="0" y="198636"/>
                  </a:lnTo>
                  <a:close/>
                </a:path>
              </a:pathLst>
            </a:cu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27152" tIns="2494618" rIns="327152" bIns="1410887" numCol="1" spcCol="1270" anchor="ctr" anchorCtr="0">
              <a:noAutofit/>
            </a:bodyPr>
            <a:lstStyle/>
            <a:p>
              <a:pPr marL="0" lvl="0" indent="0" algn="ctr" defTabSz="2044700">
                <a:lnSpc>
                  <a:spcPct val="90000"/>
                </a:lnSpc>
                <a:spcBef>
                  <a:spcPct val="0"/>
                </a:spcBef>
                <a:spcAft>
                  <a:spcPct val="35000"/>
                </a:spcAft>
                <a:buNone/>
              </a:pPr>
              <a:endParaRPr lang="en-GB" sz="4600" kern="1200"/>
            </a:p>
          </p:txBody>
        </p:sp>
        <p:sp>
          <p:nvSpPr>
            <p:cNvPr id="8" name="Freeform: Shape 7">
              <a:extLst>
                <a:ext uri="{FF2B5EF4-FFF2-40B4-BE49-F238E27FC236}">
                  <a16:creationId xmlns:a16="http://schemas.microsoft.com/office/drawing/2014/main" id="{4CA236CA-6A8E-7A26-770D-C544DFD0AD26}"/>
                </a:ext>
              </a:extLst>
            </p:cNvPr>
            <p:cNvSpPr/>
            <p:nvPr/>
          </p:nvSpPr>
          <p:spPr>
            <a:xfrm>
              <a:off x="4890281" y="1900766"/>
              <a:ext cx="1986359" cy="4681010"/>
            </a:xfrm>
            <a:custGeom>
              <a:avLst/>
              <a:gdLst>
                <a:gd name="connsiteX0" fmla="*/ 0 w 1986359"/>
                <a:gd name="connsiteY0" fmla="*/ 198636 h 5418667"/>
                <a:gd name="connsiteX1" fmla="*/ 198636 w 1986359"/>
                <a:gd name="connsiteY1" fmla="*/ 0 h 5418667"/>
                <a:gd name="connsiteX2" fmla="*/ 1787723 w 1986359"/>
                <a:gd name="connsiteY2" fmla="*/ 0 h 5418667"/>
                <a:gd name="connsiteX3" fmla="*/ 1986359 w 1986359"/>
                <a:gd name="connsiteY3" fmla="*/ 198636 h 5418667"/>
                <a:gd name="connsiteX4" fmla="*/ 1986359 w 1986359"/>
                <a:gd name="connsiteY4" fmla="*/ 5220031 h 5418667"/>
                <a:gd name="connsiteX5" fmla="*/ 1787723 w 1986359"/>
                <a:gd name="connsiteY5" fmla="*/ 5418667 h 5418667"/>
                <a:gd name="connsiteX6" fmla="*/ 198636 w 1986359"/>
                <a:gd name="connsiteY6" fmla="*/ 5418667 h 5418667"/>
                <a:gd name="connsiteX7" fmla="*/ 0 w 1986359"/>
                <a:gd name="connsiteY7" fmla="*/ 5220031 h 5418667"/>
                <a:gd name="connsiteX8" fmla="*/ 0 w 1986359"/>
                <a:gd name="connsiteY8" fmla="*/ 198636 h 5418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86359" h="5418667">
                  <a:moveTo>
                    <a:pt x="0" y="198636"/>
                  </a:moveTo>
                  <a:cubicBezTo>
                    <a:pt x="0" y="88932"/>
                    <a:pt x="88932" y="0"/>
                    <a:pt x="198636" y="0"/>
                  </a:cubicBezTo>
                  <a:lnTo>
                    <a:pt x="1787723" y="0"/>
                  </a:lnTo>
                  <a:cubicBezTo>
                    <a:pt x="1897427" y="0"/>
                    <a:pt x="1986359" y="88932"/>
                    <a:pt x="1986359" y="198636"/>
                  </a:cubicBezTo>
                  <a:lnTo>
                    <a:pt x="1986359" y="5220031"/>
                  </a:lnTo>
                  <a:cubicBezTo>
                    <a:pt x="1986359" y="5329735"/>
                    <a:pt x="1897427" y="5418667"/>
                    <a:pt x="1787723" y="5418667"/>
                  </a:cubicBezTo>
                  <a:lnTo>
                    <a:pt x="198636" y="5418667"/>
                  </a:lnTo>
                  <a:cubicBezTo>
                    <a:pt x="88932" y="5418667"/>
                    <a:pt x="0" y="5329735"/>
                    <a:pt x="0" y="5220031"/>
                  </a:cubicBezTo>
                  <a:lnTo>
                    <a:pt x="0" y="198636"/>
                  </a:lnTo>
                  <a:close/>
                </a:path>
              </a:pathLst>
            </a:cu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27152" tIns="2494618" rIns="327152" bIns="1410887" numCol="1" spcCol="1270" anchor="ctr" anchorCtr="0">
              <a:noAutofit/>
            </a:bodyPr>
            <a:lstStyle/>
            <a:p>
              <a:pPr marL="0" lvl="0" indent="0" algn="ctr" defTabSz="2044700">
                <a:lnSpc>
                  <a:spcPct val="90000"/>
                </a:lnSpc>
                <a:spcBef>
                  <a:spcPct val="0"/>
                </a:spcBef>
                <a:spcAft>
                  <a:spcPct val="35000"/>
                </a:spcAft>
                <a:buNone/>
              </a:pPr>
              <a:endParaRPr lang="en-GB" sz="4600" kern="1200" dirty="0"/>
            </a:p>
          </p:txBody>
        </p:sp>
        <p:sp>
          <p:nvSpPr>
            <p:cNvPr id="9" name="Freeform: Shape 8">
              <a:extLst>
                <a:ext uri="{FF2B5EF4-FFF2-40B4-BE49-F238E27FC236}">
                  <a16:creationId xmlns:a16="http://schemas.microsoft.com/office/drawing/2014/main" id="{ECE27D7F-446B-45B6-37D5-B974FAAE1617}"/>
                </a:ext>
              </a:extLst>
            </p:cNvPr>
            <p:cNvSpPr/>
            <p:nvPr/>
          </p:nvSpPr>
          <p:spPr>
            <a:xfrm>
              <a:off x="6936231" y="1900766"/>
              <a:ext cx="1986359" cy="4681010"/>
            </a:xfrm>
            <a:custGeom>
              <a:avLst/>
              <a:gdLst>
                <a:gd name="connsiteX0" fmla="*/ 0 w 1986359"/>
                <a:gd name="connsiteY0" fmla="*/ 198636 h 5418667"/>
                <a:gd name="connsiteX1" fmla="*/ 198636 w 1986359"/>
                <a:gd name="connsiteY1" fmla="*/ 0 h 5418667"/>
                <a:gd name="connsiteX2" fmla="*/ 1787723 w 1986359"/>
                <a:gd name="connsiteY2" fmla="*/ 0 h 5418667"/>
                <a:gd name="connsiteX3" fmla="*/ 1986359 w 1986359"/>
                <a:gd name="connsiteY3" fmla="*/ 198636 h 5418667"/>
                <a:gd name="connsiteX4" fmla="*/ 1986359 w 1986359"/>
                <a:gd name="connsiteY4" fmla="*/ 5220031 h 5418667"/>
                <a:gd name="connsiteX5" fmla="*/ 1787723 w 1986359"/>
                <a:gd name="connsiteY5" fmla="*/ 5418667 h 5418667"/>
                <a:gd name="connsiteX6" fmla="*/ 198636 w 1986359"/>
                <a:gd name="connsiteY6" fmla="*/ 5418667 h 5418667"/>
                <a:gd name="connsiteX7" fmla="*/ 0 w 1986359"/>
                <a:gd name="connsiteY7" fmla="*/ 5220031 h 5418667"/>
                <a:gd name="connsiteX8" fmla="*/ 0 w 1986359"/>
                <a:gd name="connsiteY8" fmla="*/ 198636 h 5418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86359" h="5418667">
                  <a:moveTo>
                    <a:pt x="0" y="198636"/>
                  </a:moveTo>
                  <a:cubicBezTo>
                    <a:pt x="0" y="88932"/>
                    <a:pt x="88932" y="0"/>
                    <a:pt x="198636" y="0"/>
                  </a:cubicBezTo>
                  <a:lnTo>
                    <a:pt x="1787723" y="0"/>
                  </a:lnTo>
                  <a:cubicBezTo>
                    <a:pt x="1897427" y="0"/>
                    <a:pt x="1986359" y="88932"/>
                    <a:pt x="1986359" y="198636"/>
                  </a:cubicBezTo>
                  <a:lnTo>
                    <a:pt x="1986359" y="5220031"/>
                  </a:lnTo>
                  <a:cubicBezTo>
                    <a:pt x="1986359" y="5329735"/>
                    <a:pt x="1897427" y="5418667"/>
                    <a:pt x="1787723" y="5418667"/>
                  </a:cubicBezTo>
                  <a:lnTo>
                    <a:pt x="198636" y="5418667"/>
                  </a:lnTo>
                  <a:cubicBezTo>
                    <a:pt x="88932" y="5418667"/>
                    <a:pt x="0" y="5329735"/>
                    <a:pt x="0" y="5220031"/>
                  </a:cubicBezTo>
                  <a:lnTo>
                    <a:pt x="0" y="198636"/>
                  </a:lnTo>
                  <a:close/>
                </a:path>
              </a:pathLst>
            </a:cu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62280" tIns="2629746" rIns="462280" bIns="1546015" numCol="1" spcCol="1270" anchor="ctr" anchorCtr="0">
              <a:noAutofit/>
            </a:bodyPr>
            <a:lstStyle/>
            <a:p>
              <a:pPr marL="0" lvl="0" indent="0" algn="ctr" defTabSz="2889250">
                <a:lnSpc>
                  <a:spcPct val="90000"/>
                </a:lnSpc>
                <a:spcBef>
                  <a:spcPct val="0"/>
                </a:spcBef>
                <a:spcAft>
                  <a:spcPct val="35000"/>
                </a:spcAft>
                <a:buNone/>
              </a:pPr>
              <a:endParaRPr lang="en-GB" sz="6500" kern="1200"/>
            </a:p>
          </p:txBody>
        </p:sp>
      </p:grpSp>
      <p:sp>
        <p:nvSpPr>
          <p:cNvPr id="10" name="TextBox 9">
            <a:extLst>
              <a:ext uri="{FF2B5EF4-FFF2-40B4-BE49-F238E27FC236}">
                <a16:creationId xmlns:a16="http://schemas.microsoft.com/office/drawing/2014/main" id="{BB28BAB5-CAC3-E261-1016-1E05C93FD557}"/>
              </a:ext>
            </a:extLst>
          </p:cNvPr>
          <p:cNvSpPr txBox="1"/>
          <p:nvPr/>
        </p:nvSpPr>
        <p:spPr>
          <a:xfrm>
            <a:off x="700291" y="2784455"/>
            <a:ext cx="2674483" cy="3216265"/>
          </a:xfrm>
          <a:prstGeom prst="rect">
            <a:avLst/>
          </a:prstGeom>
          <a:noFill/>
        </p:spPr>
        <p:txBody>
          <a:bodyPr wrap="square" rtlCol="0">
            <a:spAutoFit/>
          </a:bodyPr>
          <a:lstStyle/>
          <a:p>
            <a:pPr algn="ctr">
              <a:spcAft>
                <a:spcPts val="600"/>
              </a:spcAft>
            </a:pPr>
            <a:r>
              <a:rPr lang="en-US" sz="2000" b="1" dirty="0">
                <a:solidFill>
                  <a:schemeClr val="bg1"/>
                </a:solidFill>
              </a:rPr>
              <a:t>Was die DMA bewirkt:</a:t>
            </a:r>
          </a:p>
          <a:p>
            <a:pPr algn="ctr">
              <a:spcAft>
                <a:spcPts val="600"/>
              </a:spcAft>
            </a:pPr>
            <a:r>
              <a:rPr lang="en-US" sz="2000" dirty="0">
                <a:solidFill>
                  <a:schemeClr val="bg1"/>
                </a:solidFill>
              </a:rPr>
              <a:t>Reguliert mächtige Online-Plattformen („Gatekeeper“), um unlautere Praktiken zu verhindern, den Wettbewerb zu fördern und Nutzer*innen vor Manipulation zu schützen.</a:t>
            </a:r>
            <a:endParaRPr lang="en-GB" sz="2000" dirty="0">
              <a:solidFill>
                <a:schemeClr val="bg1"/>
              </a:solidFill>
            </a:endParaRPr>
          </a:p>
        </p:txBody>
      </p:sp>
      <p:sp>
        <p:nvSpPr>
          <p:cNvPr id="11" name="TextBox 10">
            <a:extLst>
              <a:ext uri="{FF2B5EF4-FFF2-40B4-BE49-F238E27FC236}">
                <a16:creationId xmlns:a16="http://schemas.microsoft.com/office/drawing/2014/main" id="{830EA93D-1EDC-AF68-EB29-20B5AD01F211}"/>
              </a:ext>
            </a:extLst>
          </p:cNvPr>
          <p:cNvSpPr txBox="1"/>
          <p:nvPr/>
        </p:nvSpPr>
        <p:spPr>
          <a:xfrm>
            <a:off x="3430663" y="2786439"/>
            <a:ext cx="2499826" cy="5401479"/>
          </a:xfrm>
          <a:prstGeom prst="rect">
            <a:avLst/>
          </a:prstGeom>
          <a:noFill/>
        </p:spPr>
        <p:txBody>
          <a:bodyPr wrap="square" rtlCol="0">
            <a:spAutoFit/>
          </a:bodyPr>
          <a:lstStyle/>
          <a:p>
            <a:pPr algn="ctr">
              <a:spcAft>
                <a:spcPts val="600"/>
              </a:spcAft>
            </a:pPr>
            <a:r>
              <a:rPr lang="en-US" sz="2000" b="1" dirty="0">
                <a:solidFill>
                  <a:schemeClr val="bg1"/>
                </a:solidFill>
              </a:rPr>
              <a:t>Ziele der KI-Regulierung:</a:t>
            </a:r>
          </a:p>
          <a:p>
            <a:pPr algn="ctr">
              <a:spcAft>
                <a:spcPts val="600"/>
              </a:spcAft>
            </a:pPr>
            <a:r>
              <a:rPr lang="en-US" sz="2000" dirty="0">
                <a:solidFill>
                  <a:schemeClr val="bg1"/>
                </a:solidFill>
              </a:rPr>
              <a:t>Gewährleistung einer sicheren und transparenten Nutzung von KI. Hochrisikobehaftete KI-Systeme (z. B. bei der Personalauswahl oder im Bildungswesen) müssen strenge Anforderungen wie menschliche Aufsicht und klare Kennzeichnung erfüllen.</a:t>
            </a:r>
            <a:endParaRPr lang="en-GB" sz="2000" dirty="0">
              <a:solidFill>
                <a:schemeClr val="bg1"/>
              </a:solidFill>
            </a:endParaRPr>
          </a:p>
        </p:txBody>
      </p:sp>
      <p:sp>
        <p:nvSpPr>
          <p:cNvPr id="12" name="TextBox 11">
            <a:extLst>
              <a:ext uri="{FF2B5EF4-FFF2-40B4-BE49-F238E27FC236}">
                <a16:creationId xmlns:a16="http://schemas.microsoft.com/office/drawing/2014/main" id="{E00DC334-4E62-A6C7-2082-9A097C1B0DF6}"/>
              </a:ext>
            </a:extLst>
          </p:cNvPr>
          <p:cNvSpPr txBox="1"/>
          <p:nvPr/>
        </p:nvSpPr>
        <p:spPr>
          <a:xfrm>
            <a:off x="6093889" y="2786440"/>
            <a:ext cx="2515225" cy="2708434"/>
          </a:xfrm>
          <a:prstGeom prst="rect">
            <a:avLst/>
          </a:prstGeom>
          <a:noFill/>
        </p:spPr>
        <p:txBody>
          <a:bodyPr wrap="square" rtlCol="0">
            <a:spAutoFit/>
          </a:bodyPr>
          <a:lstStyle/>
          <a:p>
            <a:pPr algn="ctr">
              <a:spcAft>
                <a:spcPts val="600"/>
              </a:spcAft>
            </a:pPr>
            <a:r>
              <a:rPr lang="en-US" sz="2000" b="1" dirty="0">
                <a:solidFill>
                  <a:schemeClr val="bg1"/>
                </a:solidFill>
              </a:rPr>
              <a:t>Beispiel:</a:t>
            </a:r>
          </a:p>
          <a:p>
            <a:pPr algn="ctr">
              <a:spcAft>
                <a:spcPts val="600"/>
              </a:spcAft>
            </a:pPr>
            <a:r>
              <a:rPr lang="en-US" sz="2000" i="1" u="sng" dirty="0">
                <a:solidFill>
                  <a:schemeClr val="bg1"/>
                </a:solidFill>
                <a:hlinkClick r:id="rId2">
                  <a:extLst>
                    <a:ext uri="{A12FA001-AC4F-418D-AE19-62706E023703}">
                      <ahyp:hlinkClr xmlns:ahyp="http://schemas.microsoft.com/office/drawing/2018/hyperlinkcolor" val="tx"/>
                    </a:ext>
                  </a:extLst>
                </a:hlinkClick>
              </a:rPr>
              <a:t>DMA</a:t>
            </a:r>
            <a:endParaRPr lang="en-US" sz="2000" i="1" u="sng" dirty="0">
              <a:solidFill>
                <a:schemeClr val="bg1"/>
              </a:solidFill>
            </a:endParaRPr>
          </a:p>
          <a:p>
            <a:pPr algn="ctr">
              <a:spcAft>
                <a:spcPts val="600"/>
              </a:spcAft>
            </a:pPr>
            <a:r>
              <a:rPr lang="en-US" sz="2000" dirty="0">
                <a:solidFill>
                  <a:schemeClr val="bg1"/>
                </a:solidFill>
              </a:rPr>
              <a:t>Verhindern Sie, dass eine Plattform ihre eigenen Dienste gegenüber Angeboten von Wettbewerbern bevorzugt.</a:t>
            </a:r>
            <a:endParaRPr lang="en-GB" sz="2000" dirty="0">
              <a:solidFill>
                <a:schemeClr val="bg1"/>
              </a:solidFill>
            </a:endParaRPr>
          </a:p>
        </p:txBody>
      </p:sp>
      <p:sp>
        <p:nvSpPr>
          <p:cNvPr id="13" name="TextBox 12">
            <a:extLst>
              <a:ext uri="{FF2B5EF4-FFF2-40B4-BE49-F238E27FC236}">
                <a16:creationId xmlns:a16="http://schemas.microsoft.com/office/drawing/2014/main" id="{85190CC5-9FE4-9F65-235D-7769118D12E1}"/>
              </a:ext>
            </a:extLst>
          </p:cNvPr>
          <p:cNvSpPr txBox="1"/>
          <p:nvPr/>
        </p:nvSpPr>
        <p:spPr>
          <a:xfrm>
            <a:off x="8718710" y="2786440"/>
            <a:ext cx="2515225" cy="3323987"/>
          </a:xfrm>
          <a:prstGeom prst="rect">
            <a:avLst/>
          </a:prstGeom>
          <a:noFill/>
        </p:spPr>
        <p:txBody>
          <a:bodyPr wrap="square" rtlCol="0">
            <a:spAutoFit/>
          </a:bodyPr>
          <a:lstStyle/>
          <a:p>
            <a:pPr algn="ctr">
              <a:spcAft>
                <a:spcPts val="600"/>
              </a:spcAft>
            </a:pPr>
            <a:r>
              <a:rPr lang="en-US" sz="2000" b="1" dirty="0">
                <a:solidFill>
                  <a:schemeClr val="bg1"/>
                </a:solidFill>
              </a:rPr>
              <a:t>Beispiel:</a:t>
            </a:r>
          </a:p>
          <a:p>
            <a:pPr algn="ctr">
              <a:spcAft>
                <a:spcPts val="600"/>
              </a:spcAft>
            </a:pPr>
            <a:r>
              <a:rPr lang="en-US" sz="2000" i="1" u="sng" dirty="0">
                <a:solidFill>
                  <a:schemeClr val="bg1"/>
                </a:solidFill>
                <a:hlinkClick r:id="rId3">
                  <a:extLst>
                    <a:ext uri="{A12FA001-AC4F-418D-AE19-62706E023703}">
                      <ahyp:hlinkClr xmlns:ahyp="http://schemas.microsoft.com/office/drawing/2018/hyperlinkcolor" val="tx"/>
                    </a:ext>
                  </a:extLst>
                </a:hlinkClick>
              </a:rPr>
              <a:t>KI-Gesetz </a:t>
            </a:r>
            <a:endParaRPr lang="en-US" sz="2000" i="1" u="sng" dirty="0">
              <a:solidFill>
                <a:schemeClr val="bg1"/>
              </a:solidFill>
            </a:endParaRPr>
          </a:p>
          <a:p>
            <a:pPr algn="ctr">
              <a:spcAft>
                <a:spcPts val="600"/>
              </a:spcAft>
            </a:pPr>
            <a:r>
              <a:rPr lang="en-US" sz="2000" dirty="0">
                <a:solidFill>
                  <a:schemeClr val="bg1"/>
                </a:solidFill>
              </a:rPr>
              <a:t>Führe eine menschliche Überprüfung automatisierter Entscheidungen bei Tools zur Personalrekrutierung durch.</a:t>
            </a:r>
            <a:endParaRPr lang="en-GB" sz="2000" dirty="0">
              <a:solidFill>
                <a:schemeClr val="bg1"/>
              </a:solidFill>
            </a:endParaRPr>
          </a:p>
        </p:txBody>
      </p:sp>
      <p:pic>
        <p:nvPicPr>
          <p:cNvPr id="14" name="Graphic 13" descr="Information with solid fill">
            <a:extLst>
              <a:ext uri="{FF2B5EF4-FFF2-40B4-BE49-F238E27FC236}">
                <a16:creationId xmlns:a16="http://schemas.microsoft.com/office/drawing/2014/main" id="{015D96D3-1C39-BF6F-3675-2A334C5ACE3D}"/>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689601" y="2033965"/>
            <a:ext cx="752475" cy="752475"/>
          </a:xfrm>
          <a:prstGeom prst="rect">
            <a:avLst/>
          </a:prstGeom>
        </p:spPr>
      </p:pic>
      <p:pic>
        <p:nvPicPr>
          <p:cNvPr id="17" name="Graphic 16" descr="Thumbs up sign with solid fill">
            <a:extLst>
              <a:ext uri="{FF2B5EF4-FFF2-40B4-BE49-F238E27FC236}">
                <a16:creationId xmlns:a16="http://schemas.microsoft.com/office/drawing/2014/main" id="{8A4AECA2-D307-2B54-2981-DE3D6EF917F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013032" y="2070741"/>
            <a:ext cx="676937" cy="676937"/>
          </a:xfrm>
          <a:prstGeom prst="rect">
            <a:avLst/>
          </a:prstGeom>
        </p:spPr>
      </p:pic>
      <p:pic>
        <p:nvPicPr>
          <p:cNvPr id="21" name="Graphic 20" descr="Document with solid fill">
            <a:extLst>
              <a:ext uri="{FF2B5EF4-FFF2-40B4-BE49-F238E27FC236}">
                <a16:creationId xmlns:a16="http://schemas.microsoft.com/office/drawing/2014/main" id="{AEEA048F-5B04-E9BE-4DE9-3264E3FA91FC}"/>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9591752" y="2070741"/>
            <a:ext cx="713714" cy="713714"/>
          </a:xfrm>
          <a:prstGeom prst="rect">
            <a:avLst/>
          </a:prstGeom>
        </p:spPr>
      </p:pic>
      <p:pic>
        <p:nvPicPr>
          <p:cNvPr id="22" name="Picture 2" descr="EU Identifies 19 Companies Subject to Digital Services Act | PYMNTS.com">
            <a:extLst>
              <a:ext uri="{FF2B5EF4-FFF2-40B4-BE49-F238E27FC236}">
                <a16:creationId xmlns:a16="http://schemas.microsoft.com/office/drawing/2014/main" id="{9F53FE94-A9FB-F7FB-C61E-A5A5D173D679}"/>
              </a:ext>
            </a:extLst>
          </p:cNvPr>
          <p:cNvPicPr>
            <a:picLocks noChangeAspect="1" noChangeArrowheads="1"/>
          </p:cNvPicPr>
          <p:nvPr/>
        </p:nvPicPr>
        <p:blipFill rotWithShape="1">
          <a:blip r:embed="rId7" cstate="screen">
            <a:extLst>
              <a:ext uri="{28A0092B-C50C-407E-A947-70E740481C1C}">
                <a14:useLocalDpi xmlns:a14="http://schemas.microsoft.com/office/drawing/2010/main"/>
              </a:ext>
            </a:extLst>
          </a:blip>
          <a:srcRect/>
          <a:stretch/>
        </p:blipFill>
        <p:spPr bwMode="auto">
          <a:xfrm>
            <a:off x="10595757" y="249208"/>
            <a:ext cx="1276356" cy="1273543"/>
          </a:xfrm>
          <a:prstGeom prst="flowChartConnector">
            <a:avLst/>
          </a:prstGeom>
          <a:noFill/>
          <a:extLst>
            <a:ext uri="{909E8E84-426E-40DD-AFC4-6F175D3DCCD1}">
              <a14:hiddenFill xmlns:a14="http://schemas.microsoft.com/office/drawing/2010/main">
                <a:solidFill>
                  <a:srgbClr val="FFFFFF"/>
                </a:solidFill>
              </a14:hiddenFill>
            </a:ext>
          </a:extLst>
        </p:spPr>
      </p:pic>
      <p:pic>
        <p:nvPicPr>
          <p:cNvPr id="12290" name="Picture 2" descr="PDF - Freedom of expression in Europe - Case-law concerning Article 10 of  the European Convention on Human Rights (Human rights files No. 18) (2007)">
            <a:extLst>
              <a:ext uri="{FF2B5EF4-FFF2-40B4-BE49-F238E27FC236}">
                <a16:creationId xmlns:a16="http://schemas.microsoft.com/office/drawing/2014/main" id="{FFA8AB3C-0889-E599-8760-1597DC6049E8}"/>
              </a:ext>
            </a:extLst>
          </p:cNvPr>
          <p:cNvPicPr>
            <a:picLocks noChangeAspect="1" noChangeArrowheads="1"/>
          </p:cNvPicPr>
          <p:nvPr/>
        </p:nvPicPr>
        <p:blipFill rotWithShape="1">
          <a:blip r:embed="rId8" cstate="screen">
            <a:extLst>
              <a:ext uri="{28A0092B-C50C-407E-A947-70E740481C1C}">
                <a14:useLocalDpi xmlns:a14="http://schemas.microsoft.com/office/drawing/2010/main"/>
              </a:ext>
            </a:extLst>
          </a:blip>
          <a:srcRect/>
          <a:stretch/>
        </p:blipFill>
        <p:spPr bwMode="auto">
          <a:xfrm>
            <a:off x="10595757" y="248273"/>
            <a:ext cx="1276863" cy="1273543"/>
          </a:xfrm>
          <a:prstGeom prst="flowChartConnector">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3314" name="Picture 2" descr="EU Digital Markets Act (DMA): everything you need to know | Didomi">
            <a:extLst>
              <a:ext uri="{FF2B5EF4-FFF2-40B4-BE49-F238E27FC236}">
                <a16:creationId xmlns:a16="http://schemas.microsoft.com/office/drawing/2014/main" id="{51E32C6C-8886-5048-3152-AF1E0B333574}"/>
              </a:ext>
            </a:extLst>
          </p:cNvPr>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10492858" y="166688"/>
            <a:ext cx="1482154" cy="1433379"/>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6" name="Graphic 15" descr="Bullseye with solid fill">
            <a:extLst>
              <a:ext uri="{FF2B5EF4-FFF2-40B4-BE49-F238E27FC236}">
                <a16:creationId xmlns:a16="http://schemas.microsoft.com/office/drawing/2014/main" id="{846420C5-2AB2-0022-5E11-CD0E337410AE}"/>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4319200" y="2033965"/>
            <a:ext cx="770734" cy="770734"/>
          </a:xfrm>
          <a:prstGeom prst="rect">
            <a:avLst/>
          </a:prstGeom>
        </p:spPr>
      </p:pic>
    </p:spTree>
    <p:extLst>
      <p:ext uri="{BB962C8B-B14F-4D97-AF65-F5344CB8AC3E}">
        <p14:creationId xmlns:p14="http://schemas.microsoft.com/office/powerpoint/2010/main" val="154439001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A4C540-A953-6AA8-CD3E-3A8E10768FE3}"/>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D9AA38B6-6E23-1A7D-341C-718817B5EB58}"/>
              </a:ext>
            </a:extLst>
          </p:cNvPr>
          <p:cNvSpPr>
            <a:spLocks noGrp="1"/>
          </p:cNvSpPr>
          <p:nvPr>
            <p:ph type="body" sz="quarter" idx="16"/>
          </p:nvPr>
        </p:nvSpPr>
        <p:spPr/>
        <p:txBody>
          <a:bodyPr/>
          <a:lstStyle/>
          <a:p>
            <a:r>
              <a:rPr lang="en-US" b="1" dirty="0"/>
              <a:t>Rechtliche und ethische Überlegungen zur Moderation</a:t>
            </a:r>
            <a:endParaRPr lang="en-GB" dirty="0"/>
          </a:p>
        </p:txBody>
      </p:sp>
      <p:cxnSp>
        <p:nvCxnSpPr>
          <p:cNvPr id="2" name="Straight Connector 1">
            <a:extLst>
              <a:ext uri="{FF2B5EF4-FFF2-40B4-BE49-F238E27FC236}">
                <a16:creationId xmlns:a16="http://schemas.microsoft.com/office/drawing/2014/main" id="{4DCCE203-988B-9FDB-1697-F1B714D4338E}"/>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grpSp>
        <p:nvGrpSpPr>
          <p:cNvPr id="8" name="Group 7">
            <a:extLst>
              <a:ext uri="{FF2B5EF4-FFF2-40B4-BE49-F238E27FC236}">
                <a16:creationId xmlns:a16="http://schemas.microsoft.com/office/drawing/2014/main" id="{9003B9A6-7389-A139-3829-9B757822D58D}"/>
              </a:ext>
            </a:extLst>
          </p:cNvPr>
          <p:cNvGrpSpPr/>
          <p:nvPr/>
        </p:nvGrpSpPr>
        <p:grpSpPr>
          <a:xfrm>
            <a:off x="798381" y="2633663"/>
            <a:ext cx="7588381" cy="3775456"/>
            <a:chOff x="1070517" y="1844289"/>
            <a:chExt cx="9013804" cy="4474343"/>
          </a:xfrm>
        </p:grpSpPr>
        <p:sp>
          <p:nvSpPr>
            <p:cNvPr id="9" name="Freeform: Shape 8">
              <a:extLst>
                <a:ext uri="{FF2B5EF4-FFF2-40B4-BE49-F238E27FC236}">
                  <a16:creationId xmlns:a16="http://schemas.microsoft.com/office/drawing/2014/main" id="{7E728667-6016-CF56-1EF6-078DC4F1DDB7}"/>
                </a:ext>
              </a:extLst>
            </p:cNvPr>
            <p:cNvSpPr/>
            <p:nvPr/>
          </p:nvSpPr>
          <p:spPr>
            <a:xfrm>
              <a:off x="1692469" y="1844289"/>
              <a:ext cx="8391851" cy="1243906"/>
            </a:xfrm>
            <a:custGeom>
              <a:avLst/>
              <a:gdLst>
                <a:gd name="connsiteX0" fmla="*/ 0 w 6417525"/>
                <a:gd name="connsiteY0" fmla="*/ 0 h 1243904"/>
                <a:gd name="connsiteX1" fmla="*/ 5795573 w 6417525"/>
                <a:gd name="connsiteY1" fmla="*/ 0 h 1243904"/>
                <a:gd name="connsiteX2" fmla="*/ 6417525 w 6417525"/>
                <a:gd name="connsiteY2" fmla="*/ 621952 h 1243904"/>
                <a:gd name="connsiteX3" fmla="*/ 5795573 w 6417525"/>
                <a:gd name="connsiteY3" fmla="*/ 1243904 h 1243904"/>
                <a:gd name="connsiteX4" fmla="*/ 0 w 6417525"/>
                <a:gd name="connsiteY4" fmla="*/ 1243904 h 1243904"/>
                <a:gd name="connsiteX5" fmla="*/ 0 w 6417525"/>
                <a:gd name="connsiteY5" fmla="*/ 0 h 1243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17525" h="1243904">
                  <a:moveTo>
                    <a:pt x="6417525" y="1243903"/>
                  </a:moveTo>
                  <a:lnTo>
                    <a:pt x="621952" y="1243903"/>
                  </a:lnTo>
                  <a:lnTo>
                    <a:pt x="0" y="621952"/>
                  </a:lnTo>
                  <a:lnTo>
                    <a:pt x="621952" y="1"/>
                  </a:lnTo>
                  <a:lnTo>
                    <a:pt x="6417525" y="1"/>
                  </a:lnTo>
                  <a:lnTo>
                    <a:pt x="6417525" y="1243903"/>
                  </a:lnTo>
                  <a:close/>
                </a:path>
              </a:pathLst>
            </a:custGeom>
            <a:solidFill>
              <a:srgbClr val="4174BA"/>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59503" tIns="217171" rIns="405384" bIns="217171" numCol="1" spcCol="1270" anchor="ctr" anchorCtr="0">
              <a:noAutofit/>
            </a:bodyPr>
            <a:lstStyle/>
            <a:p>
              <a:pPr marL="0" lvl="0" indent="0" algn="ctr" defTabSz="2533650">
                <a:lnSpc>
                  <a:spcPct val="90000"/>
                </a:lnSpc>
                <a:spcBef>
                  <a:spcPct val="0"/>
                </a:spcBef>
                <a:spcAft>
                  <a:spcPct val="35000"/>
                </a:spcAft>
                <a:buNone/>
              </a:pPr>
              <a:endParaRPr lang="en-GB" sz="5700" kern="1200"/>
            </a:p>
          </p:txBody>
        </p:sp>
        <p:sp>
          <p:nvSpPr>
            <p:cNvPr id="10" name="Oval 9">
              <a:extLst>
                <a:ext uri="{FF2B5EF4-FFF2-40B4-BE49-F238E27FC236}">
                  <a16:creationId xmlns:a16="http://schemas.microsoft.com/office/drawing/2014/main" id="{AC091501-F932-EFFD-60D9-9FC1AB6119D7}"/>
                </a:ext>
              </a:extLst>
            </p:cNvPr>
            <p:cNvSpPr/>
            <p:nvPr/>
          </p:nvSpPr>
          <p:spPr>
            <a:xfrm>
              <a:off x="1070517" y="1844290"/>
              <a:ext cx="1243904" cy="1243904"/>
            </a:xfrm>
            <a:prstGeom prst="ellipse">
              <a:avLst/>
            </a:prstGeom>
            <a:blipFill>
              <a:blip r:embed="rId2" cstate="screen">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11" name="Freeform: Shape 10">
              <a:extLst>
                <a:ext uri="{FF2B5EF4-FFF2-40B4-BE49-F238E27FC236}">
                  <a16:creationId xmlns:a16="http://schemas.microsoft.com/office/drawing/2014/main" id="{8F1B0C02-E293-E8D8-ACD4-8F7D8F34DF6B}"/>
                </a:ext>
              </a:extLst>
            </p:cNvPr>
            <p:cNvSpPr/>
            <p:nvPr/>
          </p:nvSpPr>
          <p:spPr>
            <a:xfrm>
              <a:off x="1692466" y="3459508"/>
              <a:ext cx="8391854" cy="1243906"/>
            </a:xfrm>
            <a:custGeom>
              <a:avLst/>
              <a:gdLst>
                <a:gd name="connsiteX0" fmla="*/ 0 w 6417525"/>
                <a:gd name="connsiteY0" fmla="*/ 0 h 1243904"/>
                <a:gd name="connsiteX1" fmla="*/ 5795573 w 6417525"/>
                <a:gd name="connsiteY1" fmla="*/ 0 h 1243904"/>
                <a:gd name="connsiteX2" fmla="*/ 6417525 w 6417525"/>
                <a:gd name="connsiteY2" fmla="*/ 621952 h 1243904"/>
                <a:gd name="connsiteX3" fmla="*/ 5795573 w 6417525"/>
                <a:gd name="connsiteY3" fmla="*/ 1243904 h 1243904"/>
                <a:gd name="connsiteX4" fmla="*/ 0 w 6417525"/>
                <a:gd name="connsiteY4" fmla="*/ 1243904 h 1243904"/>
                <a:gd name="connsiteX5" fmla="*/ 0 w 6417525"/>
                <a:gd name="connsiteY5" fmla="*/ 0 h 1243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17525" h="1243904">
                  <a:moveTo>
                    <a:pt x="6417525" y="1243903"/>
                  </a:moveTo>
                  <a:lnTo>
                    <a:pt x="621952" y="1243903"/>
                  </a:lnTo>
                  <a:lnTo>
                    <a:pt x="0" y="621952"/>
                  </a:lnTo>
                  <a:lnTo>
                    <a:pt x="621952" y="1"/>
                  </a:lnTo>
                  <a:lnTo>
                    <a:pt x="6417525" y="1"/>
                  </a:lnTo>
                  <a:lnTo>
                    <a:pt x="6417525" y="1243903"/>
                  </a:lnTo>
                  <a:close/>
                </a:path>
              </a:pathLst>
            </a:custGeom>
            <a:solidFill>
              <a:srgbClr val="4174BA"/>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59503" tIns="217171" rIns="405384" bIns="217170" numCol="1" spcCol="1270" anchor="ctr" anchorCtr="0">
              <a:noAutofit/>
            </a:bodyPr>
            <a:lstStyle/>
            <a:p>
              <a:pPr marL="0" lvl="0" indent="0" algn="ctr" defTabSz="2533650">
                <a:lnSpc>
                  <a:spcPct val="90000"/>
                </a:lnSpc>
                <a:spcBef>
                  <a:spcPct val="0"/>
                </a:spcBef>
                <a:spcAft>
                  <a:spcPct val="35000"/>
                </a:spcAft>
                <a:buNone/>
              </a:pPr>
              <a:endParaRPr lang="en-GB" sz="5700" kern="1200"/>
            </a:p>
          </p:txBody>
        </p:sp>
        <p:sp>
          <p:nvSpPr>
            <p:cNvPr id="12" name="Oval 11">
              <a:extLst>
                <a:ext uri="{FF2B5EF4-FFF2-40B4-BE49-F238E27FC236}">
                  <a16:creationId xmlns:a16="http://schemas.microsoft.com/office/drawing/2014/main" id="{F29ED469-675A-2D85-AFDE-77A794B366F2}"/>
                </a:ext>
              </a:extLst>
            </p:cNvPr>
            <p:cNvSpPr/>
            <p:nvPr/>
          </p:nvSpPr>
          <p:spPr>
            <a:xfrm>
              <a:off x="1070517" y="3459509"/>
              <a:ext cx="1243904" cy="1243904"/>
            </a:xfrm>
            <a:prstGeom prst="ellipse">
              <a:avLst/>
            </a:prstGeom>
            <a:blipFill>
              <a:blip r:embed="rId3" cstate="screen">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13" name="Freeform: Shape 12">
              <a:extLst>
                <a:ext uri="{FF2B5EF4-FFF2-40B4-BE49-F238E27FC236}">
                  <a16:creationId xmlns:a16="http://schemas.microsoft.com/office/drawing/2014/main" id="{7D8FC0BF-B9F5-86DE-A622-85F517644A26}"/>
                </a:ext>
              </a:extLst>
            </p:cNvPr>
            <p:cNvSpPr/>
            <p:nvPr/>
          </p:nvSpPr>
          <p:spPr>
            <a:xfrm>
              <a:off x="1692467" y="5074726"/>
              <a:ext cx="8391854" cy="1243906"/>
            </a:xfrm>
            <a:custGeom>
              <a:avLst/>
              <a:gdLst>
                <a:gd name="connsiteX0" fmla="*/ 0 w 6417525"/>
                <a:gd name="connsiteY0" fmla="*/ 0 h 1243904"/>
                <a:gd name="connsiteX1" fmla="*/ 5795573 w 6417525"/>
                <a:gd name="connsiteY1" fmla="*/ 0 h 1243904"/>
                <a:gd name="connsiteX2" fmla="*/ 6417525 w 6417525"/>
                <a:gd name="connsiteY2" fmla="*/ 621952 h 1243904"/>
                <a:gd name="connsiteX3" fmla="*/ 5795573 w 6417525"/>
                <a:gd name="connsiteY3" fmla="*/ 1243904 h 1243904"/>
                <a:gd name="connsiteX4" fmla="*/ 0 w 6417525"/>
                <a:gd name="connsiteY4" fmla="*/ 1243904 h 1243904"/>
                <a:gd name="connsiteX5" fmla="*/ 0 w 6417525"/>
                <a:gd name="connsiteY5" fmla="*/ 0 h 1243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17525" h="1243904">
                  <a:moveTo>
                    <a:pt x="6417525" y="1243903"/>
                  </a:moveTo>
                  <a:lnTo>
                    <a:pt x="621952" y="1243903"/>
                  </a:lnTo>
                  <a:lnTo>
                    <a:pt x="0" y="621952"/>
                  </a:lnTo>
                  <a:lnTo>
                    <a:pt x="621952" y="1"/>
                  </a:lnTo>
                  <a:lnTo>
                    <a:pt x="6417525" y="1"/>
                  </a:lnTo>
                  <a:lnTo>
                    <a:pt x="6417525" y="1243903"/>
                  </a:lnTo>
                  <a:close/>
                </a:path>
              </a:pathLst>
            </a:custGeom>
            <a:solidFill>
              <a:srgbClr val="4174BA"/>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59503" tIns="217171" rIns="405384" bIns="217170" numCol="1" spcCol="1270" anchor="ctr" anchorCtr="0">
              <a:noAutofit/>
            </a:bodyPr>
            <a:lstStyle/>
            <a:p>
              <a:pPr marL="0" lvl="0" indent="0" algn="ctr" defTabSz="2533650">
                <a:lnSpc>
                  <a:spcPct val="90000"/>
                </a:lnSpc>
                <a:spcBef>
                  <a:spcPct val="0"/>
                </a:spcBef>
                <a:spcAft>
                  <a:spcPct val="35000"/>
                </a:spcAft>
                <a:buNone/>
              </a:pPr>
              <a:endParaRPr lang="en-GB" sz="5700" kern="1200" dirty="0"/>
            </a:p>
          </p:txBody>
        </p:sp>
        <p:sp>
          <p:nvSpPr>
            <p:cNvPr id="14" name="Oval 13">
              <a:extLst>
                <a:ext uri="{FF2B5EF4-FFF2-40B4-BE49-F238E27FC236}">
                  <a16:creationId xmlns:a16="http://schemas.microsoft.com/office/drawing/2014/main" id="{BF4D1F97-B885-DCBF-5BF4-0AB9B0CB2421}"/>
                </a:ext>
              </a:extLst>
            </p:cNvPr>
            <p:cNvSpPr/>
            <p:nvPr/>
          </p:nvSpPr>
          <p:spPr>
            <a:xfrm>
              <a:off x="1070517" y="5074728"/>
              <a:ext cx="1243904" cy="1243904"/>
            </a:xfrm>
            <a:prstGeom prst="ellipse">
              <a:avLst/>
            </a:prstGeom>
            <a:blipFill>
              <a:blip r:embed="rId4" cstate="screen">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grpSp>
      <p:sp>
        <p:nvSpPr>
          <p:cNvPr id="15" name="TextBox 14">
            <a:extLst>
              <a:ext uri="{FF2B5EF4-FFF2-40B4-BE49-F238E27FC236}">
                <a16:creationId xmlns:a16="http://schemas.microsoft.com/office/drawing/2014/main" id="{5673CBFF-1FC8-8486-474D-0444763C547E}"/>
              </a:ext>
            </a:extLst>
          </p:cNvPr>
          <p:cNvSpPr txBox="1"/>
          <p:nvPr/>
        </p:nvSpPr>
        <p:spPr>
          <a:xfrm>
            <a:off x="798381" y="1898171"/>
            <a:ext cx="3176587" cy="523220"/>
          </a:xfrm>
          <a:prstGeom prst="rect">
            <a:avLst/>
          </a:prstGeom>
          <a:noFill/>
        </p:spPr>
        <p:txBody>
          <a:bodyPr wrap="square" rtlCol="0">
            <a:spAutoFit/>
          </a:bodyPr>
          <a:lstStyle/>
          <a:p>
            <a:r>
              <a:rPr lang="en-GB" sz="2800" b="1" dirty="0">
                <a:solidFill>
                  <a:srgbClr val="0C4659"/>
                </a:solidFill>
              </a:rPr>
              <a:t>Grundprinzipien:</a:t>
            </a:r>
          </a:p>
        </p:txBody>
      </p:sp>
      <p:sp>
        <p:nvSpPr>
          <p:cNvPr id="16" name="TextBox 15">
            <a:extLst>
              <a:ext uri="{FF2B5EF4-FFF2-40B4-BE49-F238E27FC236}">
                <a16:creationId xmlns:a16="http://schemas.microsoft.com/office/drawing/2014/main" id="{12E2C0AC-88D0-0AB6-DE8C-7E6BBAB22E70}"/>
              </a:ext>
            </a:extLst>
          </p:cNvPr>
          <p:cNvSpPr txBox="1"/>
          <p:nvPr/>
        </p:nvSpPr>
        <p:spPr>
          <a:xfrm>
            <a:off x="2005011" y="2742968"/>
            <a:ext cx="6381749" cy="707886"/>
          </a:xfrm>
          <a:prstGeom prst="rect">
            <a:avLst/>
          </a:prstGeom>
          <a:noFill/>
        </p:spPr>
        <p:txBody>
          <a:bodyPr wrap="square" rtlCol="0">
            <a:spAutoFit/>
          </a:bodyPr>
          <a:lstStyle/>
          <a:p>
            <a:r>
              <a:rPr lang="en-US" sz="2000" b="1" dirty="0">
                <a:solidFill>
                  <a:schemeClr val="bg1"/>
                </a:solidFill>
              </a:rPr>
              <a:t>Transparenz: </a:t>
            </a:r>
            <a:r>
              <a:rPr lang="en-US" sz="2000" dirty="0">
                <a:solidFill>
                  <a:schemeClr val="bg1"/>
                </a:solidFill>
              </a:rPr>
              <a:t>Stellen Sie sicher, dass Nutzende verstehen, warum Inhalte entfernt oder markiert werden.</a:t>
            </a:r>
            <a:endParaRPr lang="en-GB" sz="2000" dirty="0">
              <a:solidFill>
                <a:schemeClr val="bg1"/>
              </a:solidFill>
            </a:endParaRPr>
          </a:p>
        </p:txBody>
      </p:sp>
      <p:sp>
        <p:nvSpPr>
          <p:cNvPr id="17" name="TextBox 16">
            <a:extLst>
              <a:ext uri="{FF2B5EF4-FFF2-40B4-BE49-F238E27FC236}">
                <a16:creationId xmlns:a16="http://schemas.microsoft.com/office/drawing/2014/main" id="{B6C1BE8B-D267-4219-1304-D82730F818D8}"/>
              </a:ext>
            </a:extLst>
          </p:cNvPr>
          <p:cNvSpPr txBox="1"/>
          <p:nvPr/>
        </p:nvSpPr>
        <p:spPr>
          <a:xfrm>
            <a:off x="2005012" y="4105892"/>
            <a:ext cx="6019801" cy="707886"/>
          </a:xfrm>
          <a:prstGeom prst="rect">
            <a:avLst/>
          </a:prstGeom>
          <a:noFill/>
        </p:spPr>
        <p:txBody>
          <a:bodyPr wrap="square" rtlCol="0">
            <a:spAutoFit/>
          </a:bodyPr>
          <a:lstStyle/>
          <a:p>
            <a:r>
              <a:rPr lang="en-US" sz="2000" dirty="0">
                <a:solidFill>
                  <a:schemeClr val="bg1"/>
                </a:solidFill>
              </a:rPr>
              <a:t>Bieten Sie klare und leicht zugängliche Wege, um Moderationsentscheidungen anzufechten.</a:t>
            </a:r>
            <a:endParaRPr lang="en-GB" sz="2000" dirty="0">
              <a:solidFill>
                <a:schemeClr val="bg1"/>
              </a:solidFill>
            </a:endParaRPr>
          </a:p>
        </p:txBody>
      </p:sp>
      <p:sp>
        <p:nvSpPr>
          <p:cNvPr id="18" name="TextBox 17">
            <a:extLst>
              <a:ext uri="{FF2B5EF4-FFF2-40B4-BE49-F238E27FC236}">
                <a16:creationId xmlns:a16="http://schemas.microsoft.com/office/drawing/2014/main" id="{AF815AFB-C506-69BB-37EF-A1C035EC0530}"/>
              </a:ext>
            </a:extLst>
          </p:cNvPr>
          <p:cNvSpPr txBox="1"/>
          <p:nvPr/>
        </p:nvSpPr>
        <p:spPr>
          <a:xfrm>
            <a:off x="2005012" y="5468815"/>
            <a:ext cx="6381751" cy="1015663"/>
          </a:xfrm>
          <a:prstGeom prst="rect">
            <a:avLst/>
          </a:prstGeom>
          <a:noFill/>
        </p:spPr>
        <p:txBody>
          <a:bodyPr wrap="square" rtlCol="0">
            <a:spAutoFit/>
          </a:bodyPr>
          <a:lstStyle/>
          <a:p>
            <a:r>
              <a:rPr lang="en-US" sz="2000" dirty="0">
                <a:solidFill>
                  <a:schemeClr val="bg1"/>
                </a:solidFill>
              </a:rPr>
              <a:t>Lassen Sie unabhängige Gremien oder interne Überprüfungsgremien komplexe oder sensible Fälle bewerten.</a:t>
            </a:r>
            <a:endParaRPr lang="en-GB" sz="2000" dirty="0">
              <a:solidFill>
                <a:schemeClr val="bg1"/>
              </a:solidFill>
            </a:endParaRPr>
          </a:p>
        </p:txBody>
      </p:sp>
      <p:sp>
        <p:nvSpPr>
          <p:cNvPr id="19" name="TextBox 18">
            <a:extLst>
              <a:ext uri="{FF2B5EF4-FFF2-40B4-BE49-F238E27FC236}">
                <a16:creationId xmlns:a16="http://schemas.microsoft.com/office/drawing/2014/main" id="{3E1A3B98-9DF7-2BF8-428F-92FB3AF608B5}"/>
              </a:ext>
            </a:extLst>
          </p:cNvPr>
          <p:cNvSpPr txBox="1"/>
          <p:nvPr/>
        </p:nvSpPr>
        <p:spPr>
          <a:xfrm>
            <a:off x="9298518" y="1898171"/>
            <a:ext cx="2477425" cy="523220"/>
          </a:xfrm>
          <a:prstGeom prst="rect">
            <a:avLst/>
          </a:prstGeom>
          <a:noFill/>
        </p:spPr>
        <p:txBody>
          <a:bodyPr wrap="square" rtlCol="0">
            <a:spAutoFit/>
          </a:bodyPr>
          <a:lstStyle/>
          <a:p>
            <a:r>
              <a:rPr lang="en-GB" sz="2800" b="1" dirty="0">
                <a:solidFill>
                  <a:srgbClr val="0C4659"/>
                </a:solidFill>
              </a:rPr>
              <a:t>Ziel:</a:t>
            </a:r>
          </a:p>
        </p:txBody>
      </p:sp>
      <p:sp>
        <p:nvSpPr>
          <p:cNvPr id="20" name="TextBox 19">
            <a:extLst>
              <a:ext uri="{FF2B5EF4-FFF2-40B4-BE49-F238E27FC236}">
                <a16:creationId xmlns:a16="http://schemas.microsoft.com/office/drawing/2014/main" id="{20D40B96-0C46-351F-EA54-DF7D711B5818}"/>
              </a:ext>
            </a:extLst>
          </p:cNvPr>
          <p:cNvSpPr txBox="1"/>
          <p:nvPr/>
        </p:nvSpPr>
        <p:spPr>
          <a:xfrm>
            <a:off x="9298518" y="2807017"/>
            <a:ext cx="2114550" cy="3785652"/>
          </a:xfrm>
          <a:prstGeom prst="rect">
            <a:avLst/>
          </a:prstGeom>
          <a:noFill/>
        </p:spPr>
        <p:txBody>
          <a:bodyPr wrap="square" rtlCol="0">
            <a:spAutoFit/>
          </a:bodyPr>
          <a:lstStyle/>
          <a:p>
            <a:r>
              <a:rPr lang="en-US" sz="2000" dirty="0">
                <a:solidFill>
                  <a:srgbClr val="4174BA"/>
                </a:solidFill>
              </a:rPr>
              <a:t>Stelle ein Gleichgewicht zwischen Meinungsfreiheit und dem Schutz der Nutzenden vor Schaden her und sichere eine faire und rechenschaftspflichtige Verwaltung von Inhalten.</a:t>
            </a:r>
            <a:endParaRPr lang="en-GB" sz="2000" dirty="0">
              <a:solidFill>
                <a:srgbClr val="4174BA"/>
              </a:solidFill>
            </a:endParaRPr>
          </a:p>
        </p:txBody>
      </p:sp>
      <p:sp>
        <p:nvSpPr>
          <p:cNvPr id="21" name="Arrow: Right 20">
            <a:extLst>
              <a:ext uri="{FF2B5EF4-FFF2-40B4-BE49-F238E27FC236}">
                <a16:creationId xmlns:a16="http://schemas.microsoft.com/office/drawing/2014/main" id="{B7B768D7-2C03-E99D-2BA5-B5577629B686}"/>
              </a:ext>
            </a:extLst>
          </p:cNvPr>
          <p:cNvSpPr/>
          <p:nvPr/>
        </p:nvSpPr>
        <p:spPr>
          <a:xfrm>
            <a:off x="8386760" y="2998925"/>
            <a:ext cx="709615" cy="319087"/>
          </a:xfrm>
          <a:prstGeom prst="rightArrow">
            <a:avLst/>
          </a:prstGeom>
          <a:solidFill>
            <a:srgbClr val="4174BA"/>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Arrow: Right 21">
            <a:extLst>
              <a:ext uri="{FF2B5EF4-FFF2-40B4-BE49-F238E27FC236}">
                <a16:creationId xmlns:a16="http://schemas.microsoft.com/office/drawing/2014/main" id="{53FC45F5-A657-DD59-08C9-811662C5A567}"/>
              </a:ext>
            </a:extLst>
          </p:cNvPr>
          <p:cNvSpPr/>
          <p:nvPr/>
        </p:nvSpPr>
        <p:spPr>
          <a:xfrm>
            <a:off x="8386759" y="4355634"/>
            <a:ext cx="709615" cy="319087"/>
          </a:xfrm>
          <a:prstGeom prst="rightArrow">
            <a:avLst/>
          </a:prstGeom>
          <a:solidFill>
            <a:srgbClr val="4174BA"/>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Arrow: Right 22">
            <a:extLst>
              <a:ext uri="{FF2B5EF4-FFF2-40B4-BE49-F238E27FC236}">
                <a16:creationId xmlns:a16="http://schemas.microsoft.com/office/drawing/2014/main" id="{F5B7893C-A6DB-72EA-D886-F617CF931C76}"/>
              </a:ext>
            </a:extLst>
          </p:cNvPr>
          <p:cNvSpPr/>
          <p:nvPr/>
        </p:nvSpPr>
        <p:spPr>
          <a:xfrm>
            <a:off x="8386758" y="5712343"/>
            <a:ext cx="709615" cy="319087"/>
          </a:xfrm>
          <a:prstGeom prst="rightArrow">
            <a:avLst/>
          </a:prstGeom>
          <a:solidFill>
            <a:srgbClr val="4174BA"/>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02052796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BA2874-2365-CE83-204C-72CD22991AE7}"/>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41FCF6BC-D37C-409A-0693-43845CA52528}"/>
              </a:ext>
            </a:extLst>
          </p:cNvPr>
          <p:cNvSpPr>
            <a:spLocks noGrp="1"/>
          </p:cNvSpPr>
          <p:nvPr>
            <p:ph type="body" sz="quarter" idx="16"/>
          </p:nvPr>
        </p:nvSpPr>
        <p:spPr>
          <a:xfrm>
            <a:off x="798381" y="447182"/>
            <a:ext cx="11012619" cy="803654"/>
          </a:xfrm>
        </p:spPr>
        <p:txBody>
          <a:bodyPr/>
          <a:lstStyle/>
          <a:p>
            <a:r>
              <a:rPr lang="en-GB" b="1" dirty="0"/>
              <a:t>Verantwortungsbewusstes digitales Verhalten: Ethisches Verhalten im Internet</a:t>
            </a:r>
            <a:endParaRPr lang="en-GB" dirty="0"/>
          </a:p>
        </p:txBody>
      </p:sp>
      <p:cxnSp>
        <p:nvCxnSpPr>
          <p:cNvPr id="2" name="Straight Connector 1">
            <a:extLst>
              <a:ext uri="{FF2B5EF4-FFF2-40B4-BE49-F238E27FC236}">
                <a16:creationId xmlns:a16="http://schemas.microsoft.com/office/drawing/2014/main" id="{38CF205A-A6C4-A265-66DD-B4E38558A44C}"/>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grpSp>
        <p:nvGrpSpPr>
          <p:cNvPr id="8" name="Group 7">
            <a:extLst>
              <a:ext uri="{FF2B5EF4-FFF2-40B4-BE49-F238E27FC236}">
                <a16:creationId xmlns:a16="http://schemas.microsoft.com/office/drawing/2014/main" id="{E1B10919-8CF1-CC8B-609B-455E3F8D9429}"/>
              </a:ext>
            </a:extLst>
          </p:cNvPr>
          <p:cNvGrpSpPr/>
          <p:nvPr/>
        </p:nvGrpSpPr>
        <p:grpSpPr>
          <a:xfrm rot="17993167">
            <a:off x="3864793" y="2360406"/>
            <a:ext cx="4324379" cy="4303207"/>
            <a:chOff x="4446964" y="1706201"/>
            <a:chExt cx="4395032" cy="4373515"/>
          </a:xfrm>
        </p:grpSpPr>
        <p:sp>
          <p:nvSpPr>
            <p:cNvPr id="9" name="Freeform: Shape 8">
              <a:extLst>
                <a:ext uri="{FF2B5EF4-FFF2-40B4-BE49-F238E27FC236}">
                  <a16:creationId xmlns:a16="http://schemas.microsoft.com/office/drawing/2014/main" id="{ACBF0C24-5B20-3AAF-9B41-C20C99E802C0}"/>
                </a:ext>
              </a:extLst>
            </p:cNvPr>
            <p:cNvSpPr/>
            <p:nvPr/>
          </p:nvSpPr>
          <p:spPr>
            <a:xfrm>
              <a:off x="4836153" y="1939707"/>
              <a:ext cx="3772025" cy="3772025"/>
            </a:xfrm>
            <a:custGeom>
              <a:avLst/>
              <a:gdLst>
                <a:gd name="connsiteX0" fmla="*/ 1886012 w 3772025"/>
                <a:gd name="connsiteY0" fmla="*/ 0 h 3772025"/>
                <a:gd name="connsiteX1" fmla="*/ 3519347 w 3772025"/>
                <a:gd name="connsiteY1" fmla="*/ 943006 h 3772025"/>
                <a:gd name="connsiteX2" fmla="*/ 3519347 w 3772025"/>
                <a:gd name="connsiteY2" fmla="*/ 2829019 h 3772025"/>
                <a:gd name="connsiteX3" fmla="*/ 1886013 w 3772025"/>
                <a:gd name="connsiteY3" fmla="*/ 1886013 h 3772025"/>
                <a:gd name="connsiteX4" fmla="*/ 1886012 w 3772025"/>
                <a:gd name="connsiteY4" fmla="*/ 0 h 37720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72025" h="3772025">
                  <a:moveTo>
                    <a:pt x="1886012" y="0"/>
                  </a:moveTo>
                  <a:cubicBezTo>
                    <a:pt x="2559820" y="0"/>
                    <a:pt x="3182443" y="359472"/>
                    <a:pt x="3519347" y="943006"/>
                  </a:cubicBezTo>
                  <a:cubicBezTo>
                    <a:pt x="3856251" y="1526540"/>
                    <a:pt x="3856251" y="2245485"/>
                    <a:pt x="3519347" y="2829019"/>
                  </a:cubicBezTo>
                  <a:lnTo>
                    <a:pt x="1886013" y="1886013"/>
                  </a:lnTo>
                  <a:cubicBezTo>
                    <a:pt x="1886013" y="1257342"/>
                    <a:pt x="1886012" y="628671"/>
                    <a:pt x="1886012" y="0"/>
                  </a:cubicBezTo>
                  <a:close/>
                </a:path>
              </a:pathLst>
            </a:custGeom>
            <a:solidFill>
              <a:srgbClr val="EE4F27"/>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2070497" tIns="881861" rIns="519476" bIns="1932638" numCol="1" spcCol="1270" anchor="ctr" anchorCtr="0">
              <a:noAutofit/>
            </a:bodyPr>
            <a:lstStyle/>
            <a:p>
              <a:pPr marL="0" lvl="0" indent="0" algn="ctr" defTabSz="2889250">
                <a:lnSpc>
                  <a:spcPct val="90000"/>
                </a:lnSpc>
                <a:spcBef>
                  <a:spcPct val="0"/>
                </a:spcBef>
                <a:spcAft>
                  <a:spcPct val="35000"/>
                </a:spcAft>
                <a:buNone/>
              </a:pPr>
              <a:endParaRPr lang="en-GB" sz="6500" kern="1200" dirty="0"/>
            </a:p>
          </p:txBody>
        </p:sp>
        <p:sp>
          <p:nvSpPr>
            <p:cNvPr id="10" name="Freeform: Shape 9">
              <a:extLst>
                <a:ext uri="{FF2B5EF4-FFF2-40B4-BE49-F238E27FC236}">
                  <a16:creationId xmlns:a16="http://schemas.microsoft.com/office/drawing/2014/main" id="{05AB20C0-2BDD-09A0-397B-D236625D27C6}"/>
                </a:ext>
              </a:extLst>
            </p:cNvPr>
            <p:cNvSpPr/>
            <p:nvPr/>
          </p:nvSpPr>
          <p:spPr>
            <a:xfrm>
              <a:off x="4758467" y="2074423"/>
              <a:ext cx="3772025" cy="3772025"/>
            </a:xfrm>
            <a:custGeom>
              <a:avLst/>
              <a:gdLst>
                <a:gd name="connsiteX0" fmla="*/ 3519347 w 3772025"/>
                <a:gd name="connsiteY0" fmla="*/ 2829019 h 3772025"/>
                <a:gd name="connsiteX1" fmla="*/ 1886012 w 3772025"/>
                <a:gd name="connsiteY1" fmla="*/ 3772026 h 3772025"/>
                <a:gd name="connsiteX2" fmla="*/ 252677 w 3772025"/>
                <a:gd name="connsiteY2" fmla="*/ 2829020 h 3772025"/>
                <a:gd name="connsiteX3" fmla="*/ 1886013 w 3772025"/>
                <a:gd name="connsiteY3" fmla="*/ 1886013 h 3772025"/>
                <a:gd name="connsiteX4" fmla="*/ 3519347 w 3772025"/>
                <a:gd name="connsiteY4" fmla="*/ 2829019 h 37720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72025" h="3772025">
                  <a:moveTo>
                    <a:pt x="3519347" y="2829019"/>
                  </a:moveTo>
                  <a:cubicBezTo>
                    <a:pt x="3182443" y="3412553"/>
                    <a:pt x="2559819" y="3772026"/>
                    <a:pt x="1886012" y="3772026"/>
                  </a:cubicBezTo>
                  <a:cubicBezTo>
                    <a:pt x="1212204" y="3772026"/>
                    <a:pt x="589581" y="3412554"/>
                    <a:pt x="252677" y="2829020"/>
                  </a:cubicBezTo>
                  <a:lnTo>
                    <a:pt x="1886013" y="1886013"/>
                  </a:lnTo>
                  <a:lnTo>
                    <a:pt x="3519347" y="2829019"/>
                  </a:lnTo>
                  <a:close/>
                </a:path>
              </a:pathLst>
            </a:custGeom>
            <a:solidFill>
              <a:srgbClr val="EE4F27"/>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973031" tIns="2522256" rIns="928126" bIns="411718" numCol="1" spcCol="1270" anchor="ctr" anchorCtr="0">
              <a:noAutofit/>
            </a:bodyPr>
            <a:lstStyle/>
            <a:p>
              <a:pPr marL="0" lvl="0" indent="0" algn="ctr" defTabSz="2622550">
                <a:lnSpc>
                  <a:spcPct val="90000"/>
                </a:lnSpc>
                <a:spcBef>
                  <a:spcPct val="0"/>
                </a:spcBef>
                <a:spcAft>
                  <a:spcPct val="35000"/>
                </a:spcAft>
                <a:buNone/>
              </a:pPr>
              <a:endParaRPr lang="en-GB" sz="5900" b="1" kern="1200" dirty="0"/>
            </a:p>
          </p:txBody>
        </p:sp>
        <p:sp>
          <p:nvSpPr>
            <p:cNvPr id="11" name="Freeform: Shape 10">
              <a:extLst>
                <a:ext uri="{FF2B5EF4-FFF2-40B4-BE49-F238E27FC236}">
                  <a16:creationId xmlns:a16="http://schemas.microsoft.com/office/drawing/2014/main" id="{FA8A0064-F10A-5DDB-3B4D-8A77825C5A26}"/>
                </a:ext>
              </a:extLst>
            </p:cNvPr>
            <p:cNvSpPr/>
            <p:nvPr/>
          </p:nvSpPr>
          <p:spPr>
            <a:xfrm>
              <a:off x="4680781" y="1939707"/>
              <a:ext cx="3772025" cy="3772025"/>
            </a:xfrm>
            <a:custGeom>
              <a:avLst/>
              <a:gdLst>
                <a:gd name="connsiteX0" fmla="*/ 252678 w 3772025"/>
                <a:gd name="connsiteY0" fmla="*/ 2829019 h 3772025"/>
                <a:gd name="connsiteX1" fmla="*/ 252678 w 3772025"/>
                <a:gd name="connsiteY1" fmla="*/ 943006 h 3772025"/>
                <a:gd name="connsiteX2" fmla="*/ 1886013 w 3772025"/>
                <a:gd name="connsiteY2" fmla="*/ -1 h 3772025"/>
                <a:gd name="connsiteX3" fmla="*/ 1886013 w 3772025"/>
                <a:gd name="connsiteY3" fmla="*/ 1886013 h 3772025"/>
                <a:gd name="connsiteX4" fmla="*/ 252678 w 3772025"/>
                <a:gd name="connsiteY4" fmla="*/ 2829019 h 37720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72025" h="3772025">
                  <a:moveTo>
                    <a:pt x="252678" y="2829019"/>
                  </a:moveTo>
                  <a:cubicBezTo>
                    <a:pt x="-84226" y="2245485"/>
                    <a:pt x="-84226" y="1526540"/>
                    <a:pt x="252678" y="943006"/>
                  </a:cubicBezTo>
                  <a:cubicBezTo>
                    <a:pt x="589582" y="359472"/>
                    <a:pt x="1212206" y="-1"/>
                    <a:pt x="1886013" y="-1"/>
                  </a:cubicBezTo>
                  <a:lnTo>
                    <a:pt x="1886013" y="1886013"/>
                  </a:lnTo>
                  <a:lnTo>
                    <a:pt x="252678" y="2829019"/>
                  </a:lnTo>
                  <a:close/>
                </a:path>
              </a:pathLst>
            </a:custGeom>
            <a:solidFill>
              <a:srgbClr val="EE4F27"/>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67407" tIns="829791" rIns="2018426" bIns="1880568" numCol="1" spcCol="1270" anchor="ctr" anchorCtr="0">
              <a:noAutofit/>
            </a:bodyPr>
            <a:lstStyle/>
            <a:p>
              <a:pPr marL="0" lvl="0" indent="0" algn="ctr" defTabSz="1066800">
                <a:lnSpc>
                  <a:spcPct val="90000"/>
                </a:lnSpc>
                <a:spcBef>
                  <a:spcPct val="0"/>
                </a:spcBef>
                <a:spcAft>
                  <a:spcPct val="35000"/>
                </a:spcAft>
                <a:buNone/>
              </a:pPr>
              <a:endParaRPr lang="en-GB" sz="2400" b="1" kern="1200" dirty="0"/>
            </a:p>
          </p:txBody>
        </p:sp>
        <p:sp>
          <p:nvSpPr>
            <p:cNvPr id="12" name="Arrow: Circular 11">
              <a:extLst>
                <a:ext uri="{FF2B5EF4-FFF2-40B4-BE49-F238E27FC236}">
                  <a16:creationId xmlns:a16="http://schemas.microsoft.com/office/drawing/2014/main" id="{FDAB2642-F5A3-359F-B9FC-A6E0D508D70F}"/>
                </a:ext>
              </a:extLst>
            </p:cNvPr>
            <p:cNvSpPr/>
            <p:nvPr/>
          </p:nvSpPr>
          <p:spPr>
            <a:xfrm>
              <a:off x="4602958" y="1706201"/>
              <a:ext cx="4239038" cy="4239038"/>
            </a:xfrm>
            <a:prstGeom prst="circularArrow">
              <a:avLst>
                <a:gd name="adj1" fmla="val 5085"/>
                <a:gd name="adj2" fmla="val 327528"/>
                <a:gd name="adj3" fmla="val 1472472"/>
                <a:gd name="adj4" fmla="val 16199432"/>
                <a:gd name="adj5" fmla="val 5932"/>
              </a:avLst>
            </a:prstGeom>
            <a:solidFill>
              <a:srgbClr val="FBD9D1"/>
            </a:solidFill>
          </p:spPr>
          <p:style>
            <a:lnRef idx="0">
              <a:schemeClr val="accent1">
                <a:tint val="60000"/>
                <a:hueOff val="0"/>
                <a:satOff val="0"/>
                <a:lumOff val="0"/>
                <a:alphaOff val="0"/>
              </a:schemeClr>
            </a:lnRef>
            <a:fillRef idx="1">
              <a:scrgbClr r="0" g="0" b="0"/>
            </a:fillRef>
            <a:effectRef idx="0">
              <a:schemeClr val="accent1">
                <a:tint val="60000"/>
                <a:hueOff val="0"/>
                <a:satOff val="0"/>
                <a:lumOff val="0"/>
                <a:alphaOff val="0"/>
              </a:schemeClr>
            </a:effectRef>
            <a:fontRef idx="minor">
              <a:schemeClr val="lt1"/>
            </a:fontRef>
          </p:style>
          <p:txBody>
            <a:bodyPr/>
            <a:lstStyle/>
            <a:p>
              <a:endParaRPr lang="en-GB"/>
            </a:p>
          </p:txBody>
        </p:sp>
        <p:sp>
          <p:nvSpPr>
            <p:cNvPr id="13" name="Arrow: Circular 12">
              <a:extLst>
                <a:ext uri="{FF2B5EF4-FFF2-40B4-BE49-F238E27FC236}">
                  <a16:creationId xmlns:a16="http://schemas.microsoft.com/office/drawing/2014/main" id="{4646BFA0-D9ED-3BFC-EFED-2D3B878B0319}"/>
                </a:ext>
              </a:extLst>
            </p:cNvPr>
            <p:cNvSpPr/>
            <p:nvPr/>
          </p:nvSpPr>
          <p:spPr>
            <a:xfrm>
              <a:off x="4524961" y="1840678"/>
              <a:ext cx="4239038" cy="4239038"/>
            </a:xfrm>
            <a:prstGeom prst="circularArrow">
              <a:avLst>
                <a:gd name="adj1" fmla="val 5085"/>
                <a:gd name="adj2" fmla="val 327528"/>
                <a:gd name="adj3" fmla="val 8671970"/>
                <a:gd name="adj4" fmla="val 1800502"/>
                <a:gd name="adj5" fmla="val 5932"/>
              </a:avLst>
            </a:prstGeom>
            <a:solidFill>
              <a:srgbClr val="FBD9D1"/>
            </a:solidFill>
          </p:spPr>
          <p:style>
            <a:lnRef idx="0">
              <a:schemeClr val="accent1">
                <a:tint val="60000"/>
                <a:hueOff val="0"/>
                <a:satOff val="0"/>
                <a:lumOff val="0"/>
                <a:alphaOff val="0"/>
              </a:schemeClr>
            </a:lnRef>
            <a:fillRef idx="1">
              <a:scrgbClr r="0" g="0" b="0"/>
            </a:fillRef>
            <a:effectRef idx="0">
              <a:schemeClr val="accent1">
                <a:tint val="60000"/>
                <a:hueOff val="0"/>
                <a:satOff val="0"/>
                <a:lumOff val="0"/>
                <a:alphaOff val="0"/>
              </a:schemeClr>
            </a:effectRef>
            <a:fontRef idx="minor">
              <a:schemeClr val="lt1"/>
            </a:fontRef>
          </p:style>
          <p:txBody>
            <a:bodyPr/>
            <a:lstStyle/>
            <a:p>
              <a:endParaRPr lang="en-GB"/>
            </a:p>
          </p:txBody>
        </p:sp>
        <p:sp>
          <p:nvSpPr>
            <p:cNvPr id="14" name="Arrow: Circular 13">
              <a:extLst>
                <a:ext uri="{FF2B5EF4-FFF2-40B4-BE49-F238E27FC236}">
                  <a16:creationId xmlns:a16="http://schemas.microsoft.com/office/drawing/2014/main" id="{215C8106-8907-6C6D-39F5-73243EB6C4F1}"/>
                </a:ext>
              </a:extLst>
            </p:cNvPr>
            <p:cNvSpPr/>
            <p:nvPr/>
          </p:nvSpPr>
          <p:spPr>
            <a:xfrm>
              <a:off x="4446964" y="1706201"/>
              <a:ext cx="4239038" cy="4239038"/>
            </a:xfrm>
            <a:prstGeom prst="circularArrow">
              <a:avLst>
                <a:gd name="adj1" fmla="val 5085"/>
                <a:gd name="adj2" fmla="val 327528"/>
                <a:gd name="adj3" fmla="val 15873039"/>
                <a:gd name="adj4" fmla="val 9000000"/>
                <a:gd name="adj5" fmla="val 5932"/>
              </a:avLst>
            </a:prstGeom>
            <a:solidFill>
              <a:srgbClr val="FBD9D1"/>
            </a:solidFill>
          </p:spPr>
          <p:style>
            <a:lnRef idx="0">
              <a:schemeClr val="accent1">
                <a:tint val="60000"/>
                <a:hueOff val="0"/>
                <a:satOff val="0"/>
                <a:lumOff val="0"/>
                <a:alphaOff val="0"/>
              </a:schemeClr>
            </a:lnRef>
            <a:fillRef idx="1">
              <a:scrgbClr r="0" g="0" b="0"/>
            </a:fillRef>
            <a:effectRef idx="0">
              <a:schemeClr val="accent1">
                <a:tint val="60000"/>
                <a:hueOff val="0"/>
                <a:satOff val="0"/>
                <a:lumOff val="0"/>
                <a:alphaOff val="0"/>
              </a:schemeClr>
            </a:effectRef>
            <a:fontRef idx="minor">
              <a:schemeClr val="lt1"/>
            </a:fontRef>
          </p:style>
          <p:txBody>
            <a:bodyPr/>
            <a:lstStyle/>
            <a:p>
              <a:endParaRPr lang="en-GB"/>
            </a:p>
          </p:txBody>
        </p:sp>
      </p:grpSp>
      <p:sp>
        <p:nvSpPr>
          <p:cNvPr id="15" name="TextBox 14">
            <a:extLst>
              <a:ext uri="{FF2B5EF4-FFF2-40B4-BE49-F238E27FC236}">
                <a16:creationId xmlns:a16="http://schemas.microsoft.com/office/drawing/2014/main" id="{0CD37CB2-5C85-BCDF-7F87-2A5116412E9A}"/>
              </a:ext>
            </a:extLst>
          </p:cNvPr>
          <p:cNvSpPr txBox="1"/>
          <p:nvPr/>
        </p:nvSpPr>
        <p:spPr>
          <a:xfrm>
            <a:off x="4330693" y="4378335"/>
            <a:ext cx="1536988" cy="817638"/>
          </a:xfrm>
          <a:prstGeom prst="rect">
            <a:avLst/>
          </a:prstGeom>
          <a:noFill/>
        </p:spPr>
        <p:txBody>
          <a:bodyPr wrap="square" rtlCol="0">
            <a:spAutoFit/>
          </a:bodyPr>
          <a:lstStyle/>
          <a:p>
            <a:pPr algn="ctr"/>
            <a:r>
              <a:rPr lang="en-GB" sz="2400" b="1" dirty="0">
                <a:solidFill>
                  <a:schemeClr val="bg1"/>
                </a:solidFill>
              </a:rPr>
              <a:t>Digitales Verhalten</a:t>
            </a:r>
          </a:p>
        </p:txBody>
      </p:sp>
      <p:sp>
        <p:nvSpPr>
          <p:cNvPr id="16" name="TextBox 15">
            <a:extLst>
              <a:ext uri="{FF2B5EF4-FFF2-40B4-BE49-F238E27FC236}">
                <a16:creationId xmlns:a16="http://schemas.microsoft.com/office/drawing/2014/main" id="{48B62D00-6238-2FC4-9114-627A8394DBB2}"/>
              </a:ext>
            </a:extLst>
          </p:cNvPr>
          <p:cNvSpPr txBox="1"/>
          <p:nvPr/>
        </p:nvSpPr>
        <p:spPr>
          <a:xfrm>
            <a:off x="6111327" y="4378335"/>
            <a:ext cx="1536988" cy="817638"/>
          </a:xfrm>
          <a:prstGeom prst="rect">
            <a:avLst/>
          </a:prstGeom>
          <a:noFill/>
        </p:spPr>
        <p:txBody>
          <a:bodyPr wrap="square" rtlCol="0">
            <a:spAutoFit/>
          </a:bodyPr>
          <a:lstStyle/>
          <a:p>
            <a:pPr algn="ctr"/>
            <a:r>
              <a:rPr lang="en-GB" sz="2400" b="1" dirty="0">
                <a:solidFill>
                  <a:schemeClr val="bg1"/>
                </a:solidFill>
              </a:rPr>
              <a:t>Kritisches Denken</a:t>
            </a:r>
          </a:p>
        </p:txBody>
      </p:sp>
      <p:sp>
        <p:nvSpPr>
          <p:cNvPr id="17" name="TextBox 16">
            <a:extLst>
              <a:ext uri="{FF2B5EF4-FFF2-40B4-BE49-F238E27FC236}">
                <a16:creationId xmlns:a16="http://schemas.microsoft.com/office/drawing/2014/main" id="{7CBD3D42-A9B1-C91E-2D47-60CFAFD29E9C}"/>
              </a:ext>
            </a:extLst>
          </p:cNvPr>
          <p:cNvSpPr txBox="1"/>
          <p:nvPr/>
        </p:nvSpPr>
        <p:spPr>
          <a:xfrm>
            <a:off x="4930163" y="3429359"/>
            <a:ext cx="2094616" cy="454243"/>
          </a:xfrm>
          <a:prstGeom prst="rect">
            <a:avLst/>
          </a:prstGeom>
          <a:noFill/>
        </p:spPr>
        <p:txBody>
          <a:bodyPr wrap="square" rtlCol="0">
            <a:spAutoFit/>
          </a:bodyPr>
          <a:lstStyle/>
          <a:p>
            <a:pPr algn="ctr"/>
            <a:r>
              <a:rPr lang="en-GB" sz="2400" b="1" dirty="0">
                <a:solidFill>
                  <a:schemeClr val="bg1"/>
                </a:solidFill>
              </a:rPr>
              <a:t>Verantwortlichkeit</a:t>
            </a:r>
          </a:p>
        </p:txBody>
      </p:sp>
      <p:pic>
        <p:nvPicPr>
          <p:cNvPr id="19" name="Graphic 18" descr="Vlog with solid fill">
            <a:extLst>
              <a:ext uri="{FF2B5EF4-FFF2-40B4-BE49-F238E27FC236}">
                <a16:creationId xmlns:a16="http://schemas.microsoft.com/office/drawing/2014/main" id="{84BEF981-B15A-B416-3546-DA7FDB2309D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736027" y="5087120"/>
            <a:ext cx="726321" cy="726321"/>
          </a:xfrm>
          <a:prstGeom prst="rect">
            <a:avLst/>
          </a:prstGeom>
        </p:spPr>
      </p:pic>
      <p:pic>
        <p:nvPicPr>
          <p:cNvPr id="21" name="Graphic 20" descr="Left Brain with solid fill">
            <a:extLst>
              <a:ext uri="{FF2B5EF4-FFF2-40B4-BE49-F238E27FC236}">
                <a16:creationId xmlns:a16="http://schemas.microsoft.com/office/drawing/2014/main" id="{0648FCDE-616A-B937-31E7-A1474E804B6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546069" y="5087119"/>
            <a:ext cx="726322" cy="726322"/>
          </a:xfrm>
          <a:prstGeom prst="rect">
            <a:avLst/>
          </a:prstGeom>
        </p:spPr>
      </p:pic>
      <p:pic>
        <p:nvPicPr>
          <p:cNvPr id="23" name="Graphic 22" descr="Care with solid fill">
            <a:extLst>
              <a:ext uri="{FF2B5EF4-FFF2-40B4-BE49-F238E27FC236}">
                <a16:creationId xmlns:a16="http://schemas.microsoft.com/office/drawing/2014/main" id="{989DD521-93A4-E9D8-34B7-61C6F2DBB6D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614309" y="2811892"/>
            <a:ext cx="726323" cy="726323"/>
          </a:xfrm>
          <a:prstGeom prst="rect">
            <a:avLst/>
          </a:prstGeom>
        </p:spPr>
      </p:pic>
      <p:sp>
        <p:nvSpPr>
          <p:cNvPr id="24" name="TextBox 23">
            <a:extLst>
              <a:ext uri="{FF2B5EF4-FFF2-40B4-BE49-F238E27FC236}">
                <a16:creationId xmlns:a16="http://schemas.microsoft.com/office/drawing/2014/main" id="{911F7218-8A0D-8200-6F25-B333D1CB569B}"/>
              </a:ext>
            </a:extLst>
          </p:cNvPr>
          <p:cNvSpPr txBox="1"/>
          <p:nvPr/>
        </p:nvSpPr>
        <p:spPr>
          <a:xfrm>
            <a:off x="1770108" y="4762079"/>
            <a:ext cx="2316939" cy="1631216"/>
          </a:xfrm>
          <a:prstGeom prst="rect">
            <a:avLst/>
          </a:prstGeom>
          <a:noFill/>
        </p:spPr>
        <p:txBody>
          <a:bodyPr wrap="square" rtlCol="0">
            <a:spAutoFit/>
          </a:bodyPr>
          <a:lstStyle/>
          <a:p>
            <a:pPr algn="ctr"/>
            <a:r>
              <a:rPr lang="en-GB" sz="2000" dirty="0">
                <a:solidFill>
                  <a:srgbClr val="EE4F27"/>
                </a:solidFill>
              </a:rPr>
              <a:t>Kommunizieren Sie respektvoll, vermeiden Sie schädliche Inhalte und beteiligen Sie sich konstruktiv.</a:t>
            </a:r>
          </a:p>
        </p:txBody>
      </p:sp>
      <p:sp>
        <p:nvSpPr>
          <p:cNvPr id="25" name="TextBox 24">
            <a:extLst>
              <a:ext uri="{FF2B5EF4-FFF2-40B4-BE49-F238E27FC236}">
                <a16:creationId xmlns:a16="http://schemas.microsoft.com/office/drawing/2014/main" id="{ADF5E089-D075-C793-E8A5-59EDB1898EC0}"/>
              </a:ext>
            </a:extLst>
          </p:cNvPr>
          <p:cNvSpPr txBox="1"/>
          <p:nvPr/>
        </p:nvSpPr>
        <p:spPr>
          <a:xfrm>
            <a:off x="7850063" y="4961297"/>
            <a:ext cx="2262476" cy="1323439"/>
          </a:xfrm>
          <a:prstGeom prst="rect">
            <a:avLst/>
          </a:prstGeom>
          <a:noFill/>
        </p:spPr>
        <p:txBody>
          <a:bodyPr wrap="square" rtlCol="0">
            <a:spAutoFit/>
          </a:bodyPr>
          <a:lstStyle/>
          <a:p>
            <a:pPr algn="ctr"/>
            <a:r>
              <a:rPr lang="en-US" sz="2000" dirty="0">
                <a:solidFill>
                  <a:srgbClr val="EE4F27"/>
                </a:solidFill>
              </a:rPr>
              <a:t>Prüfen Sie Quellen. Hinterfragen Sie Voreingenommenheit. Vermeiden Sie die Verbreitung von Falschinformationen.</a:t>
            </a:r>
            <a:endParaRPr lang="en-GB" sz="2000" dirty="0">
              <a:solidFill>
                <a:srgbClr val="EE4F27"/>
              </a:solidFill>
            </a:endParaRPr>
          </a:p>
        </p:txBody>
      </p:sp>
      <p:sp>
        <p:nvSpPr>
          <p:cNvPr id="26" name="TextBox 25">
            <a:extLst>
              <a:ext uri="{FF2B5EF4-FFF2-40B4-BE49-F238E27FC236}">
                <a16:creationId xmlns:a16="http://schemas.microsoft.com/office/drawing/2014/main" id="{EAEDE12D-11DC-8395-D54D-11CFD02EEA65}"/>
              </a:ext>
            </a:extLst>
          </p:cNvPr>
          <p:cNvSpPr txBox="1"/>
          <p:nvPr/>
        </p:nvSpPr>
        <p:spPr>
          <a:xfrm>
            <a:off x="4129467" y="1514360"/>
            <a:ext cx="3818349" cy="707886"/>
          </a:xfrm>
          <a:prstGeom prst="rect">
            <a:avLst/>
          </a:prstGeom>
          <a:noFill/>
        </p:spPr>
        <p:txBody>
          <a:bodyPr wrap="square" rtlCol="0">
            <a:spAutoFit/>
          </a:bodyPr>
          <a:lstStyle/>
          <a:p>
            <a:pPr algn="ctr"/>
            <a:r>
              <a:rPr lang="en-US" sz="2000" dirty="0">
                <a:solidFill>
                  <a:srgbClr val="EE4F27"/>
                </a:solidFill>
              </a:rPr>
              <a:t>Übernehmen Sie Verantwortung für Ihr Handeln und dessen Folgen für andere.</a:t>
            </a:r>
            <a:endParaRPr lang="en-GB" sz="2000" dirty="0">
              <a:solidFill>
                <a:srgbClr val="EE4F27"/>
              </a:solidFill>
            </a:endParaRPr>
          </a:p>
        </p:txBody>
      </p:sp>
      <p:sp>
        <p:nvSpPr>
          <p:cNvPr id="33" name="Flowchart: Card 32">
            <a:extLst>
              <a:ext uri="{FF2B5EF4-FFF2-40B4-BE49-F238E27FC236}">
                <a16:creationId xmlns:a16="http://schemas.microsoft.com/office/drawing/2014/main" id="{81883C45-4B62-645F-71BD-9B9415850CEC}"/>
              </a:ext>
            </a:extLst>
          </p:cNvPr>
          <p:cNvSpPr/>
          <p:nvPr/>
        </p:nvSpPr>
        <p:spPr>
          <a:xfrm rot="10800000">
            <a:off x="-1" y="1758618"/>
            <a:ext cx="3547972" cy="2270455"/>
          </a:xfrm>
          <a:prstGeom prst="flowChartPunchedCard">
            <a:avLst/>
          </a:prstGeom>
          <a:solidFill>
            <a:srgbClr val="FBD9D1"/>
          </a:solidFill>
          <a:ln>
            <a:solidFill>
              <a:srgbClr val="FBD9D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Flowchart: Card 33">
            <a:extLst>
              <a:ext uri="{FF2B5EF4-FFF2-40B4-BE49-F238E27FC236}">
                <a16:creationId xmlns:a16="http://schemas.microsoft.com/office/drawing/2014/main" id="{0C3A50E5-CB1D-CF8E-522E-0069B384A539}"/>
              </a:ext>
            </a:extLst>
          </p:cNvPr>
          <p:cNvSpPr/>
          <p:nvPr/>
        </p:nvSpPr>
        <p:spPr>
          <a:xfrm rot="10800000" flipH="1">
            <a:off x="8644030" y="1758618"/>
            <a:ext cx="3547972" cy="2270455"/>
          </a:xfrm>
          <a:prstGeom prst="flowChartPunchedCard">
            <a:avLst/>
          </a:prstGeom>
          <a:solidFill>
            <a:srgbClr val="FBD9D1"/>
          </a:solidFill>
          <a:ln>
            <a:solidFill>
              <a:srgbClr val="FBD9D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 name="Right Triangle 34">
            <a:extLst>
              <a:ext uri="{FF2B5EF4-FFF2-40B4-BE49-F238E27FC236}">
                <a16:creationId xmlns:a16="http://schemas.microsoft.com/office/drawing/2014/main" id="{5DC5AFA9-037A-D69D-B433-03C0DAA97EEA}"/>
              </a:ext>
            </a:extLst>
          </p:cNvPr>
          <p:cNvSpPr/>
          <p:nvPr/>
        </p:nvSpPr>
        <p:spPr>
          <a:xfrm rot="6702803">
            <a:off x="2874094" y="3577500"/>
            <a:ext cx="669519" cy="466652"/>
          </a:xfrm>
          <a:prstGeom prst="rtTriangle">
            <a:avLst/>
          </a:prstGeom>
          <a:solidFill>
            <a:srgbClr val="F6A794"/>
          </a:solidFill>
          <a:ln>
            <a:solidFill>
              <a:srgbClr val="FBD9D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Right Triangle 35">
            <a:extLst>
              <a:ext uri="{FF2B5EF4-FFF2-40B4-BE49-F238E27FC236}">
                <a16:creationId xmlns:a16="http://schemas.microsoft.com/office/drawing/2014/main" id="{1D1D14DF-F6E3-685B-A6EC-F7B4C3E2B666}"/>
              </a:ext>
            </a:extLst>
          </p:cNvPr>
          <p:cNvSpPr/>
          <p:nvPr/>
        </p:nvSpPr>
        <p:spPr>
          <a:xfrm rot="14897197" flipH="1">
            <a:off x="8646541" y="3574901"/>
            <a:ext cx="669519" cy="466652"/>
          </a:xfrm>
          <a:prstGeom prst="rtTriangle">
            <a:avLst/>
          </a:prstGeom>
          <a:solidFill>
            <a:srgbClr val="F6A794"/>
          </a:solidFill>
          <a:ln>
            <a:solidFill>
              <a:srgbClr val="FBD9D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TextBox 36">
            <a:extLst>
              <a:ext uri="{FF2B5EF4-FFF2-40B4-BE49-F238E27FC236}">
                <a16:creationId xmlns:a16="http://schemas.microsoft.com/office/drawing/2014/main" id="{273A5317-01C5-A551-E727-311E92CC03D3}"/>
              </a:ext>
            </a:extLst>
          </p:cNvPr>
          <p:cNvSpPr txBox="1"/>
          <p:nvPr/>
        </p:nvSpPr>
        <p:spPr>
          <a:xfrm>
            <a:off x="798381" y="1890077"/>
            <a:ext cx="2749591" cy="1631216"/>
          </a:xfrm>
          <a:prstGeom prst="rect">
            <a:avLst/>
          </a:prstGeom>
          <a:noFill/>
        </p:spPr>
        <p:txBody>
          <a:bodyPr wrap="square" rtlCol="0">
            <a:spAutoFit/>
          </a:bodyPr>
          <a:lstStyle/>
          <a:p>
            <a:r>
              <a:rPr lang="en-US" sz="2000" b="1" dirty="0">
                <a:solidFill>
                  <a:srgbClr val="0C4659"/>
                </a:solidFill>
              </a:rPr>
              <a:t>Was das bedeutet: </a:t>
            </a:r>
            <a:r>
              <a:rPr lang="en-US" sz="2000" dirty="0">
                <a:solidFill>
                  <a:srgbClr val="0C4659"/>
                </a:solidFill>
              </a:rPr>
              <a:t>Verhalten Sie sich online respektvoll, sachkundig und sozial verantwortlich.</a:t>
            </a:r>
            <a:endParaRPr lang="en-GB" sz="2000" dirty="0">
              <a:solidFill>
                <a:srgbClr val="0C4659"/>
              </a:solidFill>
            </a:endParaRPr>
          </a:p>
        </p:txBody>
      </p:sp>
      <p:sp>
        <p:nvSpPr>
          <p:cNvPr id="38" name="TextBox 37">
            <a:extLst>
              <a:ext uri="{FF2B5EF4-FFF2-40B4-BE49-F238E27FC236}">
                <a16:creationId xmlns:a16="http://schemas.microsoft.com/office/drawing/2014/main" id="{4115120E-2E0A-EA73-8A87-BABEBD25BDA3}"/>
              </a:ext>
            </a:extLst>
          </p:cNvPr>
          <p:cNvSpPr txBox="1"/>
          <p:nvPr/>
        </p:nvSpPr>
        <p:spPr>
          <a:xfrm>
            <a:off x="9149251" y="1896266"/>
            <a:ext cx="2661749" cy="1631216"/>
          </a:xfrm>
          <a:prstGeom prst="rect">
            <a:avLst/>
          </a:prstGeom>
          <a:noFill/>
        </p:spPr>
        <p:txBody>
          <a:bodyPr wrap="square" rtlCol="0">
            <a:spAutoFit/>
          </a:bodyPr>
          <a:lstStyle/>
          <a:p>
            <a:pPr algn="r"/>
            <a:r>
              <a:rPr lang="en-US" sz="2000" b="1" dirty="0">
                <a:solidFill>
                  <a:srgbClr val="0C4659"/>
                </a:solidFill>
              </a:rPr>
              <a:t>Warum das wichtig ist: </a:t>
            </a:r>
            <a:r>
              <a:rPr lang="en-US" sz="2000" dirty="0">
                <a:solidFill>
                  <a:srgbClr val="0C4659"/>
                </a:solidFill>
              </a:rPr>
              <a:t>Es schafft sicherere und offenere digitale Räume und stärkt das Vertrauen in Online-Gemeinschaften.</a:t>
            </a:r>
            <a:endParaRPr lang="en-GB" sz="2000" dirty="0">
              <a:solidFill>
                <a:srgbClr val="0C4659"/>
              </a:solidFill>
            </a:endParaRPr>
          </a:p>
        </p:txBody>
      </p:sp>
    </p:spTree>
    <p:extLst>
      <p:ext uri="{BB962C8B-B14F-4D97-AF65-F5344CB8AC3E}">
        <p14:creationId xmlns:p14="http://schemas.microsoft.com/office/powerpoint/2010/main" val="333270808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C36028-B123-FF8B-99C5-408C02BB8BD8}"/>
            </a:ext>
          </a:extLst>
        </p:cNvPr>
        <p:cNvGrpSpPr/>
        <p:nvPr/>
      </p:nvGrpSpPr>
      <p:grpSpPr>
        <a:xfrm>
          <a:off x="0" y="0"/>
          <a:ext cx="0" cy="0"/>
          <a:chOff x="0" y="0"/>
          <a:chExt cx="0" cy="0"/>
        </a:xfrm>
      </p:grpSpPr>
      <p:sp>
        <p:nvSpPr>
          <p:cNvPr id="23" name="Freeform: Shape 22">
            <a:extLst>
              <a:ext uri="{FF2B5EF4-FFF2-40B4-BE49-F238E27FC236}">
                <a16:creationId xmlns:a16="http://schemas.microsoft.com/office/drawing/2014/main" id="{669B508A-5DB8-6A81-697F-A0020C177EB4}"/>
              </a:ext>
            </a:extLst>
          </p:cNvPr>
          <p:cNvSpPr/>
          <p:nvPr/>
        </p:nvSpPr>
        <p:spPr>
          <a:xfrm>
            <a:off x="5834920" y="1742676"/>
            <a:ext cx="5576030" cy="1050567"/>
          </a:xfrm>
          <a:custGeom>
            <a:avLst/>
            <a:gdLst>
              <a:gd name="connsiteX0" fmla="*/ 0 w 6417525"/>
              <a:gd name="connsiteY0" fmla="*/ 0 h 1243904"/>
              <a:gd name="connsiteX1" fmla="*/ 5795573 w 6417525"/>
              <a:gd name="connsiteY1" fmla="*/ 0 h 1243904"/>
              <a:gd name="connsiteX2" fmla="*/ 6417525 w 6417525"/>
              <a:gd name="connsiteY2" fmla="*/ 621952 h 1243904"/>
              <a:gd name="connsiteX3" fmla="*/ 5795573 w 6417525"/>
              <a:gd name="connsiteY3" fmla="*/ 1243904 h 1243904"/>
              <a:gd name="connsiteX4" fmla="*/ 0 w 6417525"/>
              <a:gd name="connsiteY4" fmla="*/ 1243904 h 1243904"/>
              <a:gd name="connsiteX5" fmla="*/ 0 w 6417525"/>
              <a:gd name="connsiteY5" fmla="*/ 0 h 1243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17525" h="1243904">
                <a:moveTo>
                  <a:pt x="6417525" y="1243903"/>
                </a:moveTo>
                <a:lnTo>
                  <a:pt x="621952" y="1243903"/>
                </a:lnTo>
                <a:lnTo>
                  <a:pt x="0" y="621952"/>
                </a:lnTo>
                <a:lnTo>
                  <a:pt x="621952" y="1"/>
                </a:lnTo>
                <a:lnTo>
                  <a:pt x="6417525" y="1"/>
                </a:lnTo>
                <a:lnTo>
                  <a:pt x="6417525" y="1243903"/>
                </a:lnTo>
                <a:close/>
              </a:path>
            </a:pathLst>
          </a:custGeom>
          <a:solidFill>
            <a:srgbClr val="A555A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59503" tIns="217171" rIns="405384" bIns="217171" numCol="1" spcCol="1270" anchor="ctr" anchorCtr="0">
            <a:noAutofit/>
          </a:bodyPr>
          <a:lstStyle/>
          <a:p>
            <a:pPr marL="0" lvl="0" indent="0" algn="ctr" defTabSz="2533650">
              <a:lnSpc>
                <a:spcPct val="90000"/>
              </a:lnSpc>
              <a:spcBef>
                <a:spcPct val="0"/>
              </a:spcBef>
              <a:spcAft>
                <a:spcPct val="35000"/>
              </a:spcAft>
              <a:buNone/>
            </a:pPr>
            <a:endParaRPr lang="en-GB" sz="5700" kern="1200"/>
          </a:p>
        </p:txBody>
      </p:sp>
      <p:sp>
        <p:nvSpPr>
          <p:cNvPr id="24" name="Freeform: Shape 23">
            <a:extLst>
              <a:ext uri="{FF2B5EF4-FFF2-40B4-BE49-F238E27FC236}">
                <a16:creationId xmlns:a16="http://schemas.microsoft.com/office/drawing/2014/main" id="{ABF0CF62-1F99-CE7C-7FC5-059CAE36DCFC}"/>
              </a:ext>
            </a:extLst>
          </p:cNvPr>
          <p:cNvSpPr/>
          <p:nvPr/>
        </p:nvSpPr>
        <p:spPr>
          <a:xfrm>
            <a:off x="5834920" y="2986612"/>
            <a:ext cx="5576030" cy="1050567"/>
          </a:xfrm>
          <a:custGeom>
            <a:avLst/>
            <a:gdLst>
              <a:gd name="connsiteX0" fmla="*/ 0 w 6417525"/>
              <a:gd name="connsiteY0" fmla="*/ 0 h 1243904"/>
              <a:gd name="connsiteX1" fmla="*/ 5795573 w 6417525"/>
              <a:gd name="connsiteY1" fmla="*/ 0 h 1243904"/>
              <a:gd name="connsiteX2" fmla="*/ 6417525 w 6417525"/>
              <a:gd name="connsiteY2" fmla="*/ 621952 h 1243904"/>
              <a:gd name="connsiteX3" fmla="*/ 5795573 w 6417525"/>
              <a:gd name="connsiteY3" fmla="*/ 1243904 h 1243904"/>
              <a:gd name="connsiteX4" fmla="*/ 0 w 6417525"/>
              <a:gd name="connsiteY4" fmla="*/ 1243904 h 1243904"/>
              <a:gd name="connsiteX5" fmla="*/ 0 w 6417525"/>
              <a:gd name="connsiteY5" fmla="*/ 0 h 1243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17525" h="1243904">
                <a:moveTo>
                  <a:pt x="6417525" y="1243903"/>
                </a:moveTo>
                <a:lnTo>
                  <a:pt x="621952" y="1243903"/>
                </a:lnTo>
                <a:lnTo>
                  <a:pt x="0" y="621952"/>
                </a:lnTo>
                <a:lnTo>
                  <a:pt x="621952" y="1"/>
                </a:lnTo>
                <a:lnTo>
                  <a:pt x="6417525" y="1"/>
                </a:lnTo>
                <a:lnTo>
                  <a:pt x="6417525" y="1243903"/>
                </a:lnTo>
                <a:close/>
              </a:path>
            </a:pathLst>
          </a:custGeom>
          <a:solidFill>
            <a:srgbClr val="A555A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59503" tIns="217171" rIns="405384" bIns="217171" numCol="1" spcCol="1270" anchor="ctr" anchorCtr="0">
            <a:noAutofit/>
          </a:bodyPr>
          <a:lstStyle/>
          <a:p>
            <a:pPr marL="0" lvl="0" indent="0" algn="ctr" defTabSz="2533650">
              <a:lnSpc>
                <a:spcPct val="90000"/>
              </a:lnSpc>
              <a:spcBef>
                <a:spcPct val="0"/>
              </a:spcBef>
              <a:spcAft>
                <a:spcPct val="35000"/>
              </a:spcAft>
              <a:buNone/>
            </a:pPr>
            <a:endParaRPr lang="en-GB" sz="5700" kern="1200"/>
          </a:p>
        </p:txBody>
      </p:sp>
      <p:sp>
        <p:nvSpPr>
          <p:cNvPr id="25" name="Freeform: Shape 24">
            <a:extLst>
              <a:ext uri="{FF2B5EF4-FFF2-40B4-BE49-F238E27FC236}">
                <a16:creationId xmlns:a16="http://schemas.microsoft.com/office/drawing/2014/main" id="{5BA917DA-DBF6-68E3-FA16-9C7354A15F78}"/>
              </a:ext>
            </a:extLst>
          </p:cNvPr>
          <p:cNvSpPr/>
          <p:nvPr/>
        </p:nvSpPr>
        <p:spPr>
          <a:xfrm>
            <a:off x="5834920" y="4289811"/>
            <a:ext cx="5576030" cy="1050567"/>
          </a:xfrm>
          <a:custGeom>
            <a:avLst/>
            <a:gdLst>
              <a:gd name="connsiteX0" fmla="*/ 0 w 6417525"/>
              <a:gd name="connsiteY0" fmla="*/ 0 h 1243904"/>
              <a:gd name="connsiteX1" fmla="*/ 5795573 w 6417525"/>
              <a:gd name="connsiteY1" fmla="*/ 0 h 1243904"/>
              <a:gd name="connsiteX2" fmla="*/ 6417525 w 6417525"/>
              <a:gd name="connsiteY2" fmla="*/ 621952 h 1243904"/>
              <a:gd name="connsiteX3" fmla="*/ 5795573 w 6417525"/>
              <a:gd name="connsiteY3" fmla="*/ 1243904 h 1243904"/>
              <a:gd name="connsiteX4" fmla="*/ 0 w 6417525"/>
              <a:gd name="connsiteY4" fmla="*/ 1243904 h 1243904"/>
              <a:gd name="connsiteX5" fmla="*/ 0 w 6417525"/>
              <a:gd name="connsiteY5" fmla="*/ 0 h 1243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17525" h="1243904">
                <a:moveTo>
                  <a:pt x="6417525" y="1243903"/>
                </a:moveTo>
                <a:lnTo>
                  <a:pt x="621952" y="1243903"/>
                </a:lnTo>
                <a:lnTo>
                  <a:pt x="0" y="621952"/>
                </a:lnTo>
                <a:lnTo>
                  <a:pt x="621952" y="1"/>
                </a:lnTo>
                <a:lnTo>
                  <a:pt x="6417525" y="1"/>
                </a:lnTo>
                <a:lnTo>
                  <a:pt x="6417525" y="1243903"/>
                </a:lnTo>
                <a:close/>
              </a:path>
            </a:pathLst>
          </a:custGeom>
          <a:solidFill>
            <a:srgbClr val="A555A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59503" tIns="217171" rIns="405384" bIns="217171" numCol="1" spcCol="1270" anchor="ctr" anchorCtr="0">
            <a:noAutofit/>
          </a:bodyPr>
          <a:lstStyle/>
          <a:p>
            <a:pPr marL="0" lvl="0" indent="0" algn="ctr" defTabSz="2533650">
              <a:lnSpc>
                <a:spcPct val="90000"/>
              </a:lnSpc>
              <a:spcBef>
                <a:spcPct val="0"/>
              </a:spcBef>
              <a:spcAft>
                <a:spcPct val="35000"/>
              </a:spcAft>
              <a:buNone/>
            </a:pPr>
            <a:endParaRPr lang="en-GB" sz="5700" kern="1200"/>
          </a:p>
        </p:txBody>
      </p:sp>
      <p:sp>
        <p:nvSpPr>
          <p:cNvPr id="26" name="Freeform: Shape 25">
            <a:extLst>
              <a:ext uri="{FF2B5EF4-FFF2-40B4-BE49-F238E27FC236}">
                <a16:creationId xmlns:a16="http://schemas.microsoft.com/office/drawing/2014/main" id="{7773D523-DA8A-234D-797B-BCF9D7B07CE6}"/>
              </a:ext>
            </a:extLst>
          </p:cNvPr>
          <p:cNvSpPr/>
          <p:nvPr/>
        </p:nvSpPr>
        <p:spPr>
          <a:xfrm>
            <a:off x="5834920" y="5545600"/>
            <a:ext cx="5576030" cy="1050567"/>
          </a:xfrm>
          <a:custGeom>
            <a:avLst/>
            <a:gdLst>
              <a:gd name="connsiteX0" fmla="*/ 0 w 6417525"/>
              <a:gd name="connsiteY0" fmla="*/ 0 h 1243904"/>
              <a:gd name="connsiteX1" fmla="*/ 5795573 w 6417525"/>
              <a:gd name="connsiteY1" fmla="*/ 0 h 1243904"/>
              <a:gd name="connsiteX2" fmla="*/ 6417525 w 6417525"/>
              <a:gd name="connsiteY2" fmla="*/ 621952 h 1243904"/>
              <a:gd name="connsiteX3" fmla="*/ 5795573 w 6417525"/>
              <a:gd name="connsiteY3" fmla="*/ 1243904 h 1243904"/>
              <a:gd name="connsiteX4" fmla="*/ 0 w 6417525"/>
              <a:gd name="connsiteY4" fmla="*/ 1243904 h 1243904"/>
              <a:gd name="connsiteX5" fmla="*/ 0 w 6417525"/>
              <a:gd name="connsiteY5" fmla="*/ 0 h 1243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17525" h="1243904">
                <a:moveTo>
                  <a:pt x="6417525" y="1243903"/>
                </a:moveTo>
                <a:lnTo>
                  <a:pt x="621952" y="1243903"/>
                </a:lnTo>
                <a:lnTo>
                  <a:pt x="0" y="621952"/>
                </a:lnTo>
                <a:lnTo>
                  <a:pt x="621952" y="1"/>
                </a:lnTo>
                <a:lnTo>
                  <a:pt x="6417525" y="1"/>
                </a:lnTo>
                <a:lnTo>
                  <a:pt x="6417525" y="1243903"/>
                </a:lnTo>
                <a:close/>
              </a:path>
            </a:pathLst>
          </a:custGeom>
          <a:solidFill>
            <a:srgbClr val="A555A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59503" tIns="217171" rIns="405384" bIns="217171" numCol="1" spcCol="1270" anchor="ctr" anchorCtr="0">
            <a:noAutofit/>
          </a:bodyPr>
          <a:lstStyle/>
          <a:p>
            <a:pPr marL="0" lvl="0" indent="0" algn="ctr" defTabSz="2533650">
              <a:lnSpc>
                <a:spcPct val="90000"/>
              </a:lnSpc>
              <a:spcBef>
                <a:spcPct val="0"/>
              </a:spcBef>
              <a:spcAft>
                <a:spcPct val="35000"/>
              </a:spcAft>
              <a:buNone/>
            </a:pPr>
            <a:endParaRPr lang="en-GB" sz="5700" kern="1200"/>
          </a:p>
        </p:txBody>
      </p:sp>
      <p:sp>
        <p:nvSpPr>
          <p:cNvPr id="4" name="Text Placeholder 3">
            <a:extLst>
              <a:ext uri="{FF2B5EF4-FFF2-40B4-BE49-F238E27FC236}">
                <a16:creationId xmlns:a16="http://schemas.microsoft.com/office/drawing/2014/main" id="{7C3EFDF3-C890-BA8B-A1E7-8BA8AFBD2531}"/>
              </a:ext>
            </a:extLst>
          </p:cNvPr>
          <p:cNvSpPr>
            <a:spLocks noGrp="1"/>
          </p:cNvSpPr>
          <p:nvPr>
            <p:ph type="body" sz="quarter" idx="16"/>
          </p:nvPr>
        </p:nvSpPr>
        <p:spPr>
          <a:xfrm>
            <a:off x="798381" y="761603"/>
            <a:ext cx="10764969" cy="803654"/>
          </a:xfrm>
        </p:spPr>
        <p:txBody>
          <a:bodyPr/>
          <a:lstStyle/>
          <a:p>
            <a:r>
              <a:rPr lang="en-US" b="1" dirty="0"/>
              <a:t>Medienkompetenz und Werkzeuge zur Faktenprüfung</a:t>
            </a:r>
            <a:endParaRPr lang="en-GB" dirty="0"/>
          </a:p>
        </p:txBody>
      </p:sp>
      <p:cxnSp>
        <p:nvCxnSpPr>
          <p:cNvPr id="2" name="Straight Connector 1">
            <a:extLst>
              <a:ext uri="{FF2B5EF4-FFF2-40B4-BE49-F238E27FC236}">
                <a16:creationId xmlns:a16="http://schemas.microsoft.com/office/drawing/2014/main" id="{319E5413-78FF-3413-EE0D-6085819806C6}"/>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grpSp>
        <p:nvGrpSpPr>
          <p:cNvPr id="12" name="Group 11">
            <a:extLst>
              <a:ext uri="{FF2B5EF4-FFF2-40B4-BE49-F238E27FC236}">
                <a16:creationId xmlns:a16="http://schemas.microsoft.com/office/drawing/2014/main" id="{9AE92D06-2EBE-84CD-816C-6C9DC644B3E1}"/>
              </a:ext>
            </a:extLst>
          </p:cNvPr>
          <p:cNvGrpSpPr/>
          <p:nvPr/>
        </p:nvGrpSpPr>
        <p:grpSpPr>
          <a:xfrm>
            <a:off x="876299" y="1742676"/>
            <a:ext cx="5851394" cy="4877198"/>
            <a:chOff x="4269442" y="1279832"/>
            <a:chExt cx="6267510" cy="5412758"/>
          </a:xfrm>
        </p:grpSpPr>
        <p:sp>
          <p:nvSpPr>
            <p:cNvPr id="13" name="Rectangle: Rounded Corners 12">
              <a:extLst>
                <a:ext uri="{FF2B5EF4-FFF2-40B4-BE49-F238E27FC236}">
                  <a16:creationId xmlns:a16="http://schemas.microsoft.com/office/drawing/2014/main" id="{6093A496-C974-4208-8CD3-33B7BB3E7B0D}"/>
                </a:ext>
              </a:extLst>
            </p:cNvPr>
            <p:cNvSpPr/>
            <p:nvPr/>
          </p:nvSpPr>
          <p:spPr>
            <a:xfrm>
              <a:off x="4269442" y="1526110"/>
              <a:ext cx="5311248" cy="4925569"/>
            </a:xfrm>
            <a:prstGeom prst="roundRect">
              <a:avLst>
                <a:gd name="adj" fmla="val 13233"/>
              </a:avLst>
            </a:prstGeom>
            <a:blipFill>
              <a:blip r:embed="rId3" cstate="screen">
                <a:extLst>
                  <a:ext uri="{28A0092B-C50C-407E-A947-70E740481C1C}">
                    <a14:useLocalDpi xmlns:a14="http://schemas.microsoft.com/office/drawing/2010/main"/>
                  </a:ext>
                </a:extLst>
              </a:blip>
              <a:srcRect/>
              <a:stretch>
                <a:fillRect l="-72000" r="-72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dirty="0"/>
            </a:p>
          </p:txBody>
        </p:sp>
        <p:sp>
          <p:nvSpPr>
            <p:cNvPr id="14" name="Freeform: Shape 13">
              <a:extLst>
                <a:ext uri="{FF2B5EF4-FFF2-40B4-BE49-F238E27FC236}">
                  <a16:creationId xmlns:a16="http://schemas.microsoft.com/office/drawing/2014/main" id="{6C7CE218-E244-D924-74B3-6BEE6E6EC968}"/>
                </a:ext>
              </a:extLst>
            </p:cNvPr>
            <p:cNvSpPr/>
            <p:nvPr/>
          </p:nvSpPr>
          <p:spPr>
            <a:xfrm>
              <a:off x="5873513" y="3299315"/>
              <a:ext cx="2973467" cy="2955340"/>
            </a:xfrm>
            <a:custGeom>
              <a:avLst/>
              <a:gdLst>
                <a:gd name="connsiteX0" fmla="*/ 0 w 2973467"/>
                <a:gd name="connsiteY0" fmla="*/ 0 h 2955340"/>
                <a:gd name="connsiteX1" fmla="*/ 2973467 w 2973467"/>
                <a:gd name="connsiteY1" fmla="*/ 0 h 2955340"/>
                <a:gd name="connsiteX2" fmla="*/ 2973467 w 2973467"/>
                <a:gd name="connsiteY2" fmla="*/ 2955340 h 2955340"/>
                <a:gd name="connsiteX3" fmla="*/ 0 w 2973467"/>
                <a:gd name="connsiteY3" fmla="*/ 2955340 h 2955340"/>
                <a:gd name="connsiteX4" fmla="*/ 0 w 2973467"/>
                <a:gd name="connsiteY4" fmla="*/ 0 h 29553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3467" h="2955340">
                  <a:moveTo>
                    <a:pt x="0" y="0"/>
                  </a:moveTo>
                  <a:lnTo>
                    <a:pt x="2973467" y="0"/>
                  </a:lnTo>
                  <a:lnTo>
                    <a:pt x="2973467" y="2955340"/>
                  </a:lnTo>
                  <a:lnTo>
                    <a:pt x="0" y="2955340"/>
                  </a:lnTo>
                  <a:lnTo>
                    <a:pt x="0" y="0"/>
                  </a:lnTo>
                  <a:close/>
                </a:path>
              </a:pathLst>
            </a:custGeom>
            <a:noFill/>
            <a:ln>
              <a:noFill/>
            </a:ln>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65100" tIns="165100" rIns="165100" bIns="165100" numCol="1" spcCol="1270" anchor="b" anchorCtr="0">
              <a:noAutofit/>
            </a:bodyPr>
            <a:lstStyle/>
            <a:p>
              <a:pPr marL="0" lvl="0" indent="0" algn="l" defTabSz="2889250">
                <a:lnSpc>
                  <a:spcPct val="90000"/>
                </a:lnSpc>
                <a:spcBef>
                  <a:spcPct val="0"/>
                </a:spcBef>
                <a:spcAft>
                  <a:spcPct val="35000"/>
                </a:spcAft>
                <a:buNone/>
              </a:pPr>
              <a:endParaRPr lang="en-GB" sz="6500" kern="1200" dirty="0"/>
            </a:p>
          </p:txBody>
        </p:sp>
        <p:sp>
          <p:nvSpPr>
            <p:cNvPr id="15" name="Oval 14">
              <a:extLst>
                <a:ext uri="{FF2B5EF4-FFF2-40B4-BE49-F238E27FC236}">
                  <a16:creationId xmlns:a16="http://schemas.microsoft.com/office/drawing/2014/main" id="{FCED26DD-88C5-AAFE-B2B6-B0DC6A2CB0C2}"/>
                </a:ext>
              </a:extLst>
            </p:cNvPr>
            <p:cNvSpPr/>
            <p:nvPr/>
          </p:nvSpPr>
          <p:spPr>
            <a:xfrm>
              <a:off x="8984574" y="1279832"/>
              <a:ext cx="1192237" cy="1192237"/>
            </a:xfrm>
            <a:prstGeom prst="ellipse">
              <a:avLst/>
            </a:prstGeom>
            <a:blipFill dpi="0" rotWithShape="1">
              <a:blip r:embed="rId4" cstate="screen">
                <a:extLst>
                  <a:ext uri="{28A0092B-C50C-407E-A947-70E740481C1C}">
                    <a14:useLocalDpi xmlns:a14="http://schemas.microsoft.com/office/drawing/2010/main"/>
                  </a:ext>
                </a:extLst>
              </a:blip>
              <a:srcRect/>
              <a:stretch>
                <a:fillRect t="399"/>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16" name="Freeform: Shape 15">
              <a:extLst>
                <a:ext uri="{FF2B5EF4-FFF2-40B4-BE49-F238E27FC236}">
                  <a16:creationId xmlns:a16="http://schemas.microsoft.com/office/drawing/2014/main" id="{2CB71A7E-381B-4339-B8CE-3A324F71CF8F}"/>
                </a:ext>
              </a:extLst>
            </p:cNvPr>
            <p:cNvSpPr/>
            <p:nvPr/>
          </p:nvSpPr>
          <p:spPr>
            <a:xfrm>
              <a:off x="10176812" y="1279832"/>
              <a:ext cx="360140" cy="1192237"/>
            </a:xfrm>
            <a:custGeom>
              <a:avLst/>
              <a:gdLst>
                <a:gd name="connsiteX0" fmla="*/ 0 w 360140"/>
                <a:gd name="connsiteY0" fmla="*/ 0 h 1192237"/>
                <a:gd name="connsiteX1" fmla="*/ 360140 w 360140"/>
                <a:gd name="connsiteY1" fmla="*/ 0 h 1192237"/>
                <a:gd name="connsiteX2" fmla="*/ 360140 w 360140"/>
                <a:gd name="connsiteY2" fmla="*/ 1192237 h 1192237"/>
                <a:gd name="connsiteX3" fmla="*/ 0 w 360140"/>
                <a:gd name="connsiteY3" fmla="*/ 1192237 h 1192237"/>
                <a:gd name="connsiteX4" fmla="*/ 0 w 360140"/>
                <a:gd name="connsiteY4" fmla="*/ 0 h 11922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0140" h="1192237">
                  <a:moveTo>
                    <a:pt x="0" y="0"/>
                  </a:moveTo>
                  <a:lnTo>
                    <a:pt x="360140" y="0"/>
                  </a:lnTo>
                  <a:lnTo>
                    <a:pt x="360140" y="1192237"/>
                  </a:lnTo>
                  <a:lnTo>
                    <a:pt x="0" y="119223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5400" tIns="12700" rIns="25400" bIns="12700" numCol="1" spcCol="1270" anchor="ctr" anchorCtr="0">
              <a:noAutofit/>
            </a:bodyPr>
            <a:lstStyle/>
            <a:p>
              <a:pPr marL="0" lvl="0" indent="0" algn="l" defTabSz="444500">
                <a:lnSpc>
                  <a:spcPct val="90000"/>
                </a:lnSpc>
                <a:spcBef>
                  <a:spcPct val="0"/>
                </a:spcBef>
                <a:spcAft>
                  <a:spcPct val="35000"/>
                </a:spcAft>
                <a:buNone/>
              </a:pPr>
              <a:endParaRPr lang="en-GB" sz="1000" kern="1200"/>
            </a:p>
          </p:txBody>
        </p:sp>
        <p:sp>
          <p:nvSpPr>
            <p:cNvPr id="17" name="Oval 16">
              <a:extLst>
                <a:ext uri="{FF2B5EF4-FFF2-40B4-BE49-F238E27FC236}">
                  <a16:creationId xmlns:a16="http://schemas.microsoft.com/office/drawing/2014/main" id="{79EE4129-7391-4150-2B86-7B354E7C311A}"/>
                </a:ext>
              </a:extLst>
            </p:cNvPr>
            <p:cNvSpPr/>
            <p:nvPr/>
          </p:nvSpPr>
          <p:spPr>
            <a:xfrm>
              <a:off x="8984574" y="2686672"/>
              <a:ext cx="1192237" cy="1192237"/>
            </a:xfrm>
            <a:prstGeom prst="ellipse">
              <a:avLst/>
            </a:prstGeom>
            <a:blipFill dpi="0" rotWithShape="1">
              <a:blip r:embed="rId5" cstate="screen">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18" name="Freeform: Shape 17">
              <a:extLst>
                <a:ext uri="{FF2B5EF4-FFF2-40B4-BE49-F238E27FC236}">
                  <a16:creationId xmlns:a16="http://schemas.microsoft.com/office/drawing/2014/main" id="{7D8B762B-0096-40D9-F6F4-F0946D56FA2C}"/>
                </a:ext>
              </a:extLst>
            </p:cNvPr>
            <p:cNvSpPr/>
            <p:nvPr/>
          </p:nvSpPr>
          <p:spPr>
            <a:xfrm>
              <a:off x="10176812" y="2686672"/>
              <a:ext cx="360140" cy="1192237"/>
            </a:xfrm>
            <a:custGeom>
              <a:avLst/>
              <a:gdLst>
                <a:gd name="connsiteX0" fmla="*/ 0 w 360140"/>
                <a:gd name="connsiteY0" fmla="*/ 0 h 1192237"/>
                <a:gd name="connsiteX1" fmla="*/ 360140 w 360140"/>
                <a:gd name="connsiteY1" fmla="*/ 0 h 1192237"/>
                <a:gd name="connsiteX2" fmla="*/ 360140 w 360140"/>
                <a:gd name="connsiteY2" fmla="*/ 1192237 h 1192237"/>
                <a:gd name="connsiteX3" fmla="*/ 0 w 360140"/>
                <a:gd name="connsiteY3" fmla="*/ 1192237 h 1192237"/>
                <a:gd name="connsiteX4" fmla="*/ 0 w 360140"/>
                <a:gd name="connsiteY4" fmla="*/ 0 h 11922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0140" h="1192237">
                  <a:moveTo>
                    <a:pt x="0" y="0"/>
                  </a:moveTo>
                  <a:lnTo>
                    <a:pt x="360140" y="0"/>
                  </a:lnTo>
                  <a:lnTo>
                    <a:pt x="360140" y="1192237"/>
                  </a:lnTo>
                  <a:lnTo>
                    <a:pt x="0" y="119223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5400" tIns="12700" rIns="25400" bIns="12700" numCol="1" spcCol="1270" anchor="ctr" anchorCtr="0">
              <a:noAutofit/>
            </a:bodyPr>
            <a:lstStyle/>
            <a:p>
              <a:pPr marL="0" lvl="0" indent="0" algn="l" defTabSz="444500">
                <a:lnSpc>
                  <a:spcPct val="90000"/>
                </a:lnSpc>
                <a:spcBef>
                  <a:spcPct val="0"/>
                </a:spcBef>
                <a:spcAft>
                  <a:spcPct val="35000"/>
                </a:spcAft>
                <a:buNone/>
              </a:pPr>
              <a:endParaRPr lang="en-GB" sz="1000" kern="1200"/>
            </a:p>
          </p:txBody>
        </p:sp>
        <p:sp>
          <p:nvSpPr>
            <p:cNvPr id="19" name="Oval 18">
              <a:extLst>
                <a:ext uri="{FF2B5EF4-FFF2-40B4-BE49-F238E27FC236}">
                  <a16:creationId xmlns:a16="http://schemas.microsoft.com/office/drawing/2014/main" id="{B39F4A9A-DA51-0987-46C4-08D6E3046023}"/>
                </a:ext>
              </a:extLst>
            </p:cNvPr>
            <p:cNvSpPr/>
            <p:nvPr/>
          </p:nvSpPr>
          <p:spPr>
            <a:xfrm>
              <a:off x="8984574" y="4093512"/>
              <a:ext cx="1192237" cy="1192237"/>
            </a:xfrm>
            <a:prstGeom prst="ellipse">
              <a:avLst/>
            </a:prstGeom>
            <a:blipFill dpi="0" rotWithShape="1">
              <a:blip r:embed="rId6" cstate="screen">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20" name="Freeform: Shape 19">
              <a:extLst>
                <a:ext uri="{FF2B5EF4-FFF2-40B4-BE49-F238E27FC236}">
                  <a16:creationId xmlns:a16="http://schemas.microsoft.com/office/drawing/2014/main" id="{DA2238D2-E8CD-C034-DD78-E16E11233E98}"/>
                </a:ext>
              </a:extLst>
            </p:cNvPr>
            <p:cNvSpPr/>
            <p:nvPr/>
          </p:nvSpPr>
          <p:spPr>
            <a:xfrm>
              <a:off x="10176812" y="4093512"/>
              <a:ext cx="360140" cy="1192237"/>
            </a:xfrm>
            <a:custGeom>
              <a:avLst/>
              <a:gdLst>
                <a:gd name="connsiteX0" fmla="*/ 0 w 360140"/>
                <a:gd name="connsiteY0" fmla="*/ 0 h 1192237"/>
                <a:gd name="connsiteX1" fmla="*/ 360140 w 360140"/>
                <a:gd name="connsiteY1" fmla="*/ 0 h 1192237"/>
                <a:gd name="connsiteX2" fmla="*/ 360140 w 360140"/>
                <a:gd name="connsiteY2" fmla="*/ 1192237 h 1192237"/>
                <a:gd name="connsiteX3" fmla="*/ 0 w 360140"/>
                <a:gd name="connsiteY3" fmla="*/ 1192237 h 1192237"/>
                <a:gd name="connsiteX4" fmla="*/ 0 w 360140"/>
                <a:gd name="connsiteY4" fmla="*/ 0 h 11922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0140" h="1192237">
                  <a:moveTo>
                    <a:pt x="0" y="0"/>
                  </a:moveTo>
                  <a:lnTo>
                    <a:pt x="360140" y="0"/>
                  </a:lnTo>
                  <a:lnTo>
                    <a:pt x="360140" y="1192237"/>
                  </a:lnTo>
                  <a:lnTo>
                    <a:pt x="0" y="119223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5400" tIns="12700" rIns="25400" bIns="12700" numCol="1" spcCol="1270" anchor="ctr" anchorCtr="0">
              <a:noAutofit/>
            </a:bodyPr>
            <a:lstStyle/>
            <a:p>
              <a:pPr marL="0" lvl="0" indent="0" algn="l" defTabSz="444500">
                <a:lnSpc>
                  <a:spcPct val="90000"/>
                </a:lnSpc>
                <a:spcBef>
                  <a:spcPct val="0"/>
                </a:spcBef>
                <a:spcAft>
                  <a:spcPct val="35000"/>
                </a:spcAft>
                <a:buNone/>
              </a:pPr>
              <a:endParaRPr lang="en-GB" sz="1000" kern="1200"/>
            </a:p>
          </p:txBody>
        </p:sp>
        <p:sp>
          <p:nvSpPr>
            <p:cNvPr id="21" name="Oval 20">
              <a:extLst>
                <a:ext uri="{FF2B5EF4-FFF2-40B4-BE49-F238E27FC236}">
                  <a16:creationId xmlns:a16="http://schemas.microsoft.com/office/drawing/2014/main" id="{F838714C-7EF5-7416-5EFD-9E24170AA45D}"/>
                </a:ext>
              </a:extLst>
            </p:cNvPr>
            <p:cNvSpPr/>
            <p:nvPr/>
          </p:nvSpPr>
          <p:spPr>
            <a:xfrm>
              <a:off x="8984574" y="5500353"/>
              <a:ext cx="1192237" cy="1192237"/>
            </a:xfrm>
            <a:prstGeom prst="ellipse">
              <a:avLst/>
            </a:prstGeom>
            <a:blipFill>
              <a:blip r:embed="rId7" cstate="screen">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22" name="Freeform: Shape 21">
              <a:extLst>
                <a:ext uri="{FF2B5EF4-FFF2-40B4-BE49-F238E27FC236}">
                  <a16:creationId xmlns:a16="http://schemas.microsoft.com/office/drawing/2014/main" id="{FF97D7EC-7F0E-B224-DD30-18780A879CE8}"/>
                </a:ext>
              </a:extLst>
            </p:cNvPr>
            <p:cNvSpPr/>
            <p:nvPr/>
          </p:nvSpPr>
          <p:spPr>
            <a:xfrm>
              <a:off x="10176812" y="5500353"/>
              <a:ext cx="360140" cy="1192237"/>
            </a:xfrm>
            <a:custGeom>
              <a:avLst/>
              <a:gdLst>
                <a:gd name="connsiteX0" fmla="*/ 0 w 360140"/>
                <a:gd name="connsiteY0" fmla="*/ 0 h 1192237"/>
                <a:gd name="connsiteX1" fmla="*/ 360140 w 360140"/>
                <a:gd name="connsiteY1" fmla="*/ 0 h 1192237"/>
                <a:gd name="connsiteX2" fmla="*/ 360140 w 360140"/>
                <a:gd name="connsiteY2" fmla="*/ 1192237 h 1192237"/>
                <a:gd name="connsiteX3" fmla="*/ 0 w 360140"/>
                <a:gd name="connsiteY3" fmla="*/ 1192237 h 1192237"/>
                <a:gd name="connsiteX4" fmla="*/ 0 w 360140"/>
                <a:gd name="connsiteY4" fmla="*/ 0 h 11922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0140" h="1192237">
                  <a:moveTo>
                    <a:pt x="0" y="0"/>
                  </a:moveTo>
                  <a:lnTo>
                    <a:pt x="360140" y="0"/>
                  </a:lnTo>
                  <a:lnTo>
                    <a:pt x="360140" y="1192237"/>
                  </a:lnTo>
                  <a:lnTo>
                    <a:pt x="0" y="119223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65100" tIns="82550" rIns="165100" bIns="82550" numCol="1" spcCol="1270" anchor="ctr" anchorCtr="0">
              <a:noAutofit/>
            </a:bodyPr>
            <a:lstStyle/>
            <a:p>
              <a:pPr marL="0" lvl="0" indent="0" algn="l" defTabSz="2889250">
                <a:lnSpc>
                  <a:spcPct val="90000"/>
                </a:lnSpc>
                <a:spcBef>
                  <a:spcPct val="0"/>
                </a:spcBef>
                <a:spcAft>
                  <a:spcPct val="35000"/>
                </a:spcAft>
                <a:buNone/>
              </a:pPr>
              <a:endParaRPr lang="en-GB" sz="6500" kern="1200"/>
            </a:p>
          </p:txBody>
        </p:sp>
      </p:grpSp>
      <p:sp>
        <p:nvSpPr>
          <p:cNvPr id="8" name="TextBox 7">
            <a:extLst>
              <a:ext uri="{FF2B5EF4-FFF2-40B4-BE49-F238E27FC236}">
                <a16:creationId xmlns:a16="http://schemas.microsoft.com/office/drawing/2014/main" id="{9498C169-EBD9-3AD6-FA8E-29727EC93FEE}"/>
              </a:ext>
            </a:extLst>
          </p:cNvPr>
          <p:cNvSpPr txBox="1"/>
          <p:nvPr/>
        </p:nvSpPr>
        <p:spPr>
          <a:xfrm>
            <a:off x="1166996" y="2178858"/>
            <a:ext cx="4146909" cy="4093428"/>
          </a:xfrm>
          <a:prstGeom prst="rect">
            <a:avLst/>
          </a:prstGeom>
          <a:noFill/>
        </p:spPr>
        <p:txBody>
          <a:bodyPr wrap="square" rtlCol="0">
            <a:spAutoFit/>
          </a:bodyPr>
          <a:lstStyle/>
          <a:p>
            <a:r>
              <a:rPr lang="en-US" sz="2000" b="1" dirty="0">
                <a:solidFill>
                  <a:srgbClr val="0C4659"/>
                </a:solidFill>
              </a:rPr>
              <a:t>Was ist Medienkompetenz?</a:t>
            </a:r>
          </a:p>
          <a:p>
            <a:r>
              <a:rPr lang="en-US" sz="2000" dirty="0">
                <a:solidFill>
                  <a:srgbClr val="0C4659"/>
                </a:solidFill>
              </a:rPr>
              <a:t>Die Fähigkeit, Medien kritisch und fundiert zu nutzen, </a:t>
            </a:r>
            <a:r>
              <a:rPr lang="en-US" sz="2000" dirty="0" err="1">
                <a:solidFill>
                  <a:srgbClr val="0C4659"/>
                </a:solidFill>
              </a:rPr>
              <a:t>zu analysieren</a:t>
            </a:r>
            <a:r>
              <a:rPr lang="en-US" sz="2000" dirty="0">
                <a:solidFill>
                  <a:srgbClr val="0C4659"/>
                </a:solidFill>
              </a:rPr>
              <a:t>, zu bewerten und zu gestalten.</a:t>
            </a:r>
          </a:p>
          <a:p>
            <a:endParaRPr lang="en-US" sz="2000" dirty="0">
              <a:solidFill>
                <a:srgbClr val="0C4659"/>
              </a:solidFill>
            </a:endParaRPr>
          </a:p>
          <a:p>
            <a:r>
              <a:rPr lang="en-US" sz="2000" b="1" dirty="0">
                <a:solidFill>
                  <a:srgbClr val="0C4659"/>
                </a:solidFill>
              </a:rPr>
              <a:t>Warum das wichtig ist:</a:t>
            </a:r>
          </a:p>
          <a:p>
            <a:r>
              <a:rPr lang="en-US" sz="2000" dirty="0">
                <a:solidFill>
                  <a:srgbClr val="0C4659"/>
                </a:solidFill>
              </a:rPr>
              <a:t>Sie hilft Nutzenden, Falschinformationen zu erkennen, sich gegen Manipulationen zu wehren und fundierte Entscheidungen zu treffen</a:t>
            </a:r>
            <a:r>
              <a:rPr lang="en-US" sz="2000" b="1" dirty="0">
                <a:solidFill>
                  <a:srgbClr val="0C4659"/>
                </a:solidFill>
              </a:rPr>
              <a:t>.</a:t>
            </a:r>
          </a:p>
          <a:p>
            <a:endParaRPr lang="en-US" sz="2000" b="1" dirty="0">
              <a:solidFill>
                <a:srgbClr val="0C4659"/>
              </a:solidFill>
            </a:endParaRPr>
          </a:p>
          <a:p>
            <a:r>
              <a:rPr lang="en-US" sz="2000" b="1" i="1" dirty="0">
                <a:solidFill>
                  <a:srgbClr val="0C4659"/>
                </a:solidFill>
              </a:rPr>
              <a:t>Tipp: </a:t>
            </a:r>
            <a:r>
              <a:rPr lang="en-US" sz="2000" i="1" dirty="0">
                <a:solidFill>
                  <a:srgbClr val="0C4659"/>
                </a:solidFill>
              </a:rPr>
              <a:t>Überprüfen Sie Inhalte immer anhand mehrerer seriöser Quellen, bevor Sie sie weitergeben.</a:t>
            </a:r>
            <a:endParaRPr lang="en-GB" sz="2000" i="1" dirty="0">
              <a:solidFill>
                <a:srgbClr val="0C4659"/>
              </a:solidFill>
            </a:endParaRPr>
          </a:p>
        </p:txBody>
      </p:sp>
      <p:sp>
        <p:nvSpPr>
          <p:cNvPr id="27" name="TextBox 26">
            <a:extLst>
              <a:ext uri="{FF2B5EF4-FFF2-40B4-BE49-F238E27FC236}">
                <a16:creationId xmlns:a16="http://schemas.microsoft.com/office/drawing/2014/main" id="{84BB9E57-8E6F-0948-7543-D3322C0D5C43}"/>
              </a:ext>
            </a:extLst>
          </p:cNvPr>
          <p:cNvSpPr txBox="1"/>
          <p:nvPr/>
        </p:nvSpPr>
        <p:spPr>
          <a:xfrm>
            <a:off x="6462897" y="5694913"/>
            <a:ext cx="5019490" cy="646331"/>
          </a:xfrm>
          <a:prstGeom prst="rect">
            <a:avLst/>
          </a:prstGeom>
          <a:noFill/>
        </p:spPr>
        <p:txBody>
          <a:bodyPr wrap="square" rtlCol="0">
            <a:spAutoFit/>
          </a:bodyPr>
          <a:lstStyle/>
          <a:p>
            <a:r>
              <a:rPr lang="en-US" b="1" dirty="0">
                <a:solidFill>
                  <a:schemeClr val="bg1"/>
                </a:solidFill>
              </a:rPr>
              <a:t>Nutze Google-Tools zur Faktenprüfung:</a:t>
            </a:r>
          </a:p>
          <a:p>
            <a:r>
              <a:rPr lang="en-US" dirty="0">
                <a:solidFill>
                  <a:schemeClr val="bg1"/>
                </a:solidFill>
              </a:rPr>
              <a:t>Identifiziert verifizierte Informationen in Artikeln</a:t>
            </a:r>
            <a:endParaRPr lang="en-US" b="1" dirty="0">
              <a:solidFill>
                <a:schemeClr val="bg1"/>
              </a:solidFill>
            </a:endParaRPr>
          </a:p>
        </p:txBody>
      </p:sp>
      <p:sp>
        <p:nvSpPr>
          <p:cNvPr id="28" name="TextBox 27">
            <a:extLst>
              <a:ext uri="{FF2B5EF4-FFF2-40B4-BE49-F238E27FC236}">
                <a16:creationId xmlns:a16="http://schemas.microsoft.com/office/drawing/2014/main" id="{F52AF200-B089-B791-1124-FCB9F1F60E3C}"/>
              </a:ext>
            </a:extLst>
          </p:cNvPr>
          <p:cNvSpPr txBox="1"/>
          <p:nvPr/>
        </p:nvSpPr>
        <p:spPr>
          <a:xfrm>
            <a:off x="6427373" y="4439124"/>
            <a:ext cx="5019490" cy="646331"/>
          </a:xfrm>
          <a:prstGeom prst="rect">
            <a:avLst/>
          </a:prstGeom>
          <a:noFill/>
        </p:spPr>
        <p:txBody>
          <a:bodyPr wrap="square" rtlCol="0">
            <a:spAutoFit/>
          </a:bodyPr>
          <a:lstStyle/>
          <a:p>
            <a:r>
              <a:rPr lang="en-US" b="1" dirty="0">
                <a:solidFill>
                  <a:schemeClr val="bg1"/>
                </a:solidFill>
              </a:rPr>
              <a:t>FactCheck.org:</a:t>
            </a:r>
          </a:p>
          <a:p>
            <a:r>
              <a:rPr lang="en-US" dirty="0">
                <a:solidFill>
                  <a:schemeClr val="bg1"/>
                </a:solidFill>
              </a:rPr>
              <a:t>Analysiert Behauptungen in Medien und Politik</a:t>
            </a:r>
            <a:endParaRPr lang="en-US" b="1" dirty="0">
              <a:solidFill>
                <a:schemeClr val="bg1"/>
              </a:solidFill>
            </a:endParaRPr>
          </a:p>
        </p:txBody>
      </p:sp>
      <p:sp>
        <p:nvSpPr>
          <p:cNvPr id="29" name="TextBox 28">
            <a:extLst>
              <a:ext uri="{FF2B5EF4-FFF2-40B4-BE49-F238E27FC236}">
                <a16:creationId xmlns:a16="http://schemas.microsoft.com/office/drawing/2014/main" id="{05E27F62-55A5-71D7-E6B9-3A748ACCCEBC}"/>
              </a:ext>
            </a:extLst>
          </p:cNvPr>
          <p:cNvSpPr txBox="1"/>
          <p:nvPr/>
        </p:nvSpPr>
        <p:spPr>
          <a:xfrm>
            <a:off x="6462897" y="3135925"/>
            <a:ext cx="5019490" cy="923330"/>
          </a:xfrm>
          <a:prstGeom prst="rect">
            <a:avLst/>
          </a:prstGeom>
          <a:noFill/>
        </p:spPr>
        <p:txBody>
          <a:bodyPr wrap="square" rtlCol="0">
            <a:spAutoFit/>
          </a:bodyPr>
          <a:lstStyle/>
          <a:p>
            <a:r>
              <a:rPr lang="en-US" b="1" dirty="0">
                <a:solidFill>
                  <a:schemeClr val="bg1"/>
                </a:solidFill>
              </a:rPr>
              <a:t>EUvsDisinfo:</a:t>
            </a:r>
          </a:p>
          <a:p>
            <a:r>
              <a:rPr lang="en-US" dirty="0">
                <a:solidFill>
                  <a:schemeClr val="bg1"/>
                </a:solidFill>
              </a:rPr>
              <a:t>Bekämpft Desinformation aus ausländischen Quellen</a:t>
            </a:r>
            <a:endParaRPr lang="en-US" b="1" dirty="0">
              <a:solidFill>
                <a:schemeClr val="bg1"/>
              </a:solidFill>
            </a:endParaRPr>
          </a:p>
        </p:txBody>
      </p:sp>
      <p:sp>
        <p:nvSpPr>
          <p:cNvPr id="30" name="TextBox 29">
            <a:extLst>
              <a:ext uri="{FF2B5EF4-FFF2-40B4-BE49-F238E27FC236}">
                <a16:creationId xmlns:a16="http://schemas.microsoft.com/office/drawing/2014/main" id="{BCAEF82C-097F-4E55-B224-AEDAA55D5BBE}"/>
              </a:ext>
            </a:extLst>
          </p:cNvPr>
          <p:cNvSpPr txBox="1"/>
          <p:nvPr/>
        </p:nvSpPr>
        <p:spPr>
          <a:xfrm>
            <a:off x="6462897" y="1891989"/>
            <a:ext cx="5019490" cy="923330"/>
          </a:xfrm>
          <a:prstGeom prst="rect">
            <a:avLst/>
          </a:prstGeom>
          <a:noFill/>
        </p:spPr>
        <p:txBody>
          <a:bodyPr wrap="square" rtlCol="0">
            <a:spAutoFit/>
          </a:bodyPr>
          <a:lstStyle/>
          <a:p>
            <a:r>
              <a:rPr lang="en-US" b="1" dirty="0">
                <a:solidFill>
                  <a:schemeClr val="bg1"/>
                </a:solidFill>
              </a:rPr>
              <a:t>Snopes:</a:t>
            </a:r>
          </a:p>
          <a:p>
            <a:r>
              <a:rPr lang="en-US" dirty="0">
                <a:solidFill>
                  <a:schemeClr val="bg1"/>
                </a:solidFill>
              </a:rPr>
              <a:t>Überprüft weit verbreitete </a:t>
            </a:r>
            <a:r>
              <a:rPr lang="en-US" dirty="0" err="1">
                <a:solidFill>
                  <a:schemeClr val="bg1"/>
                </a:solidFill>
              </a:rPr>
              <a:t>Gerüchte </a:t>
            </a:r>
            <a:r>
              <a:rPr lang="en-US" dirty="0">
                <a:solidFill>
                  <a:schemeClr val="bg1"/>
                </a:solidFill>
              </a:rPr>
              <a:t>und virale Behauptungen</a:t>
            </a:r>
            <a:endParaRPr lang="en-US" b="1" dirty="0">
              <a:solidFill>
                <a:schemeClr val="bg1"/>
              </a:solidFill>
            </a:endParaRPr>
          </a:p>
        </p:txBody>
      </p:sp>
    </p:spTree>
    <p:extLst>
      <p:ext uri="{BB962C8B-B14F-4D97-AF65-F5344CB8AC3E}">
        <p14:creationId xmlns:p14="http://schemas.microsoft.com/office/powerpoint/2010/main" val="130766459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1BFD5F-86C0-E4BD-C300-DA52D9B7C778}"/>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843158EA-0827-979C-807E-9337A3519282}"/>
              </a:ext>
            </a:extLst>
          </p:cNvPr>
          <p:cNvSpPr>
            <a:spLocks noGrp="1"/>
          </p:cNvSpPr>
          <p:nvPr>
            <p:ph type="body" sz="quarter" idx="18"/>
          </p:nvPr>
        </p:nvSpPr>
        <p:spPr>
          <a:xfrm>
            <a:off x="1347789" y="2002841"/>
            <a:ext cx="10065279" cy="1383296"/>
          </a:xfrm>
        </p:spPr>
        <p:txBody>
          <a:bodyPr/>
          <a:lstStyle/>
          <a:p>
            <a:pPr marL="0" indent="0">
              <a:lnSpc>
                <a:spcPct val="100000"/>
              </a:lnSpc>
            </a:pPr>
            <a:r>
              <a:rPr lang="en-GB" b="1" dirty="0"/>
              <a:t>Menschliche Moderator*innen </a:t>
            </a:r>
            <a:r>
              <a:rPr lang="en-GB" dirty="0"/>
              <a:t>bearbeiten komplexe, sensible Inhalte.</a:t>
            </a:r>
          </a:p>
          <a:p>
            <a:pPr marL="0" indent="0">
              <a:lnSpc>
                <a:spcPct val="100000"/>
              </a:lnSpc>
            </a:pPr>
            <a:r>
              <a:rPr lang="en-GB" b="1" dirty="0"/>
              <a:t>KI-Tools</a:t>
            </a:r>
            <a:r>
              <a:rPr lang="en-GB" dirty="0"/>
              <a:t>: Erkennen Verstöße wie Hassrede oder Falschinformationen in großem Umfang.</a:t>
            </a:r>
          </a:p>
          <a:p>
            <a:pPr marL="0" indent="0">
              <a:lnSpc>
                <a:spcPct val="100000"/>
              </a:lnSpc>
            </a:pPr>
            <a:r>
              <a:rPr lang="en-GB" b="1" dirty="0"/>
              <a:t>Hybrider Ansatz</a:t>
            </a:r>
            <a:r>
              <a:rPr lang="en-GB" dirty="0"/>
              <a:t>: Die meisten Plattformen kombinieren die Geschwindigkeit der KI mit menschlichem Urteilsvermögen.</a:t>
            </a:r>
          </a:p>
        </p:txBody>
      </p:sp>
      <p:sp>
        <p:nvSpPr>
          <p:cNvPr id="4" name="Text Placeholder 3">
            <a:extLst>
              <a:ext uri="{FF2B5EF4-FFF2-40B4-BE49-F238E27FC236}">
                <a16:creationId xmlns:a16="http://schemas.microsoft.com/office/drawing/2014/main" id="{3D982CC2-55F8-DA5E-7287-3FF422575B0C}"/>
              </a:ext>
            </a:extLst>
          </p:cNvPr>
          <p:cNvSpPr>
            <a:spLocks noGrp="1"/>
          </p:cNvSpPr>
          <p:nvPr>
            <p:ph type="body" sz="quarter" idx="16"/>
          </p:nvPr>
        </p:nvSpPr>
        <p:spPr/>
        <p:txBody>
          <a:bodyPr/>
          <a:lstStyle/>
          <a:p>
            <a:r>
              <a:rPr lang="en-GB" b="1" dirty="0"/>
              <a:t>Tools zur Inhaltsmoderation</a:t>
            </a:r>
            <a:r>
              <a:rPr lang="en-GB" dirty="0"/>
              <a:t>: Mensch und KI im Einsatz</a:t>
            </a:r>
          </a:p>
        </p:txBody>
      </p:sp>
      <p:cxnSp>
        <p:nvCxnSpPr>
          <p:cNvPr id="2" name="Straight Connector 1">
            <a:extLst>
              <a:ext uri="{FF2B5EF4-FFF2-40B4-BE49-F238E27FC236}">
                <a16:creationId xmlns:a16="http://schemas.microsoft.com/office/drawing/2014/main" id="{4BCBB7D6-7C6F-5D73-89D7-8B3E822189DC}"/>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pic>
        <p:nvPicPr>
          <p:cNvPr id="6" name="Graphic 5" descr="User with solid fill">
            <a:extLst>
              <a:ext uri="{FF2B5EF4-FFF2-40B4-BE49-F238E27FC236}">
                <a16:creationId xmlns:a16="http://schemas.microsoft.com/office/drawing/2014/main" id="{48C5C061-24C7-1D18-04CB-5A8DCCA8E727}"/>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820129" y="2002841"/>
            <a:ext cx="472857" cy="472857"/>
          </a:xfrm>
          <a:prstGeom prst="rect">
            <a:avLst/>
          </a:prstGeom>
        </p:spPr>
      </p:pic>
      <p:pic>
        <p:nvPicPr>
          <p:cNvPr id="8" name="Graphic 7" descr="Internet Of Things with solid fill">
            <a:extLst>
              <a:ext uri="{FF2B5EF4-FFF2-40B4-BE49-F238E27FC236}">
                <a16:creationId xmlns:a16="http://schemas.microsoft.com/office/drawing/2014/main" id="{4E5DFB3C-5489-2818-1A41-BCA8B2E63271}"/>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20130" y="2508751"/>
            <a:ext cx="472857" cy="472857"/>
          </a:xfrm>
          <a:prstGeom prst="rect">
            <a:avLst/>
          </a:prstGeom>
        </p:spPr>
      </p:pic>
      <p:pic>
        <p:nvPicPr>
          <p:cNvPr id="10" name="Graphic 9" descr="Shuffle with solid fill">
            <a:extLst>
              <a:ext uri="{FF2B5EF4-FFF2-40B4-BE49-F238E27FC236}">
                <a16:creationId xmlns:a16="http://schemas.microsoft.com/office/drawing/2014/main" id="{23366378-CDED-15A8-B057-6DEE19717D39}"/>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53184" y="2989197"/>
            <a:ext cx="439803" cy="439803"/>
          </a:xfrm>
          <a:prstGeom prst="rect">
            <a:avLst/>
          </a:prstGeom>
        </p:spPr>
      </p:pic>
      <p:sp>
        <p:nvSpPr>
          <p:cNvPr id="13" name="Freeform: Shape 12">
            <a:extLst>
              <a:ext uri="{FF2B5EF4-FFF2-40B4-BE49-F238E27FC236}">
                <a16:creationId xmlns:a16="http://schemas.microsoft.com/office/drawing/2014/main" id="{6CBA7B5E-B864-2945-54BD-F2798B7A1876}"/>
              </a:ext>
            </a:extLst>
          </p:cNvPr>
          <p:cNvSpPr/>
          <p:nvPr/>
        </p:nvSpPr>
        <p:spPr>
          <a:xfrm>
            <a:off x="853184" y="3823718"/>
            <a:ext cx="5242817" cy="601443"/>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gradFill flip="none" rotWithShape="1">
            <a:gsLst>
              <a:gs pos="0">
                <a:schemeClr val="dk1">
                  <a:lumMod val="67000"/>
                </a:schemeClr>
              </a:gs>
              <a:gs pos="48000">
                <a:schemeClr val="dk1">
                  <a:lumMod val="97000"/>
                  <a:lumOff val="3000"/>
                </a:schemeClr>
              </a:gs>
              <a:gs pos="100000">
                <a:schemeClr val="dk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GB" sz="2400" b="1" kern="1200" dirty="0"/>
              <a:t>Transparenzberichte</a:t>
            </a:r>
          </a:p>
        </p:txBody>
      </p:sp>
      <p:sp>
        <p:nvSpPr>
          <p:cNvPr id="14" name="Freeform: Shape 13">
            <a:extLst>
              <a:ext uri="{FF2B5EF4-FFF2-40B4-BE49-F238E27FC236}">
                <a16:creationId xmlns:a16="http://schemas.microsoft.com/office/drawing/2014/main" id="{DDAFC1D6-5376-4B4B-9C2A-FBF62056991E}"/>
              </a:ext>
            </a:extLst>
          </p:cNvPr>
          <p:cNvSpPr/>
          <p:nvPr/>
        </p:nvSpPr>
        <p:spPr>
          <a:xfrm>
            <a:off x="853184" y="4425161"/>
            <a:ext cx="5242817" cy="1780376"/>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ln/>
        </p:spPr>
        <p:style>
          <a:lnRef idx="2">
            <a:schemeClr val="dk1"/>
          </a:lnRef>
          <a:fillRef idx="1">
            <a:schemeClr val="lt1"/>
          </a:fillRef>
          <a:effectRef idx="0">
            <a:schemeClr val="dk1"/>
          </a:effectRef>
          <a:fontRef idx="minor">
            <a:schemeClr val="dk1"/>
          </a:fontRef>
        </p:style>
        <p:txBody>
          <a:bodyPr spcFirstLastPara="0" vert="horz" wrap="square" lIns="128016" tIns="128016" rIns="170688" bIns="192024" numCol="1" spcCol="1270" anchor="ctr" anchorCtr="0">
            <a:noAutofit/>
          </a:bodyPr>
          <a:lstStyle/>
          <a:p>
            <a:pPr marL="0" lvl="1" defTabSz="1066800">
              <a:lnSpc>
                <a:spcPct val="90000"/>
              </a:lnSpc>
              <a:spcBef>
                <a:spcPct val="0"/>
              </a:spcBef>
              <a:spcAft>
                <a:spcPct val="15000"/>
              </a:spcAft>
            </a:pPr>
            <a:r>
              <a:rPr lang="en-US" sz="2400" kern="1200" dirty="0">
                <a:solidFill>
                  <a:srgbClr val="0C4659"/>
                </a:solidFill>
              </a:rPr>
              <a:t>Plattformen (z. B. Meta, X, YouTube) geben Folgendes bekannt:</a:t>
            </a:r>
          </a:p>
          <a:p>
            <a:pPr marL="342900" lvl="1" indent="-342900" defTabSz="1066800">
              <a:lnSpc>
                <a:spcPct val="90000"/>
              </a:lnSpc>
              <a:spcBef>
                <a:spcPct val="0"/>
              </a:spcBef>
              <a:spcAft>
                <a:spcPct val="15000"/>
              </a:spcAft>
              <a:buFont typeface="Wingdings" panose="05000000000000000000" pitchFamily="2" charset="2"/>
              <a:buChar char="ü"/>
            </a:pPr>
            <a:r>
              <a:rPr lang="en-US" sz="2400" kern="1200" dirty="0">
                <a:solidFill>
                  <a:srgbClr val="0C4659"/>
                </a:solidFill>
              </a:rPr>
              <a:t>Entfernte Inhalte und Gründe</a:t>
            </a:r>
          </a:p>
          <a:p>
            <a:pPr marL="342900" lvl="1" indent="-342900" defTabSz="1066800">
              <a:lnSpc>
                <a:spcPct val="90000"/>
              </a:lnSpc>
              <a:spcBef>
                <a:spcPct val="0"/>
              </a:spcBef>
              <a:spcAft>
                <a:spcPct val="15000"/>
              </a:spcAft>
              <a:buFont typeface="Wingdings" panose="05000000000000000000" pitchFamily="2" charset="2"/>
              <a:buChar char="ü"/>
            </a:pPr>
            <a:r>
              <a:rPr lang="en-US" sz="2400" kern="1200" dirty="0">
                <a:solidFill>
                  <a:srgbClr val="0C4659"/>
                </a:solidFill>
              </a:rPr>
              <a:t>Einsprüche und deren Ergebnisse</a:t>
            </a:r>
            <a:endParaRPr lang="en-GB" sz="2400" kern="1200" dirty="0"/>
          </a:p>
        </p:txBody>
      </p:sp>
      <p:sp>
        <p:nvSpPr>
          <p:cNvPr id="15" name="Freeform: Shape 14">
            <a:extLst>
              <a:ext uri="{FF2B5EF4-FFF2-40B4-BE49-F238E27FC236}">
                <a16:creationId xmlns:a16="http://schemas.microsoft.com/office/drawing/2014/main" id="{F9E627F7-4829-ACA5-CCFA-7856F7CFAE3C}"/>
              </a:ext>
            </a:extLst>
          </p:cNvPr>
          <p:cNvSpPr/>
          <p:nvPr/>
        </p:nvSpPr>
        <p:spPr>
          <a:xfrm>
            <a:off x="6478543" y="3823719"/>
            <a:ext cx="4934525" cy="601442"/>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gradFill flip="none" rotWithShape="1">
            <a:gsLst>
              <a:gs pos="0">
                <a:schemeClr val="dk1">
                  <a:lumMod val="67000"/>
                </a:schemeClr>
              </a:gs>
              <a:gs pos="48000">
                <a:schemeClr val="dk1">
                  <a:lumMod val="97000"/>
                  <a:lumOff val="3000"/>
                </a:schemeClr>
              </a:gs>
              <a:gs pos="100000">
                <a:schemeClr val="dk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GB" sz="2400" b="1" kern="1200" dirty="0"/>
              <a:t>Aktuelle Probleme</a:t>
            </a:r>
          </a:p>
        </p:txBody>
      </p:sp>
      <p:sp>
        <p:nvSpPr>
          <p:cNvPr id="16" name="Freeform: Shape 15">
            <a:extLst>
              <a:ext uri="{FF2B5EF4-FFF2-40B4-BE49-F238E27FC236}">
                <a16:creationId xmlns:a16="http://schemas.microsoft.com/office/drawing/2014/main" id="{2941F381-82E5-FAF1-488A-90878D1FD12A}"/>
              </a:ext>
            </a:extLst>
          </p:cNvPr>
          <p:cNvSpPr/>
          <p:nvPr/>
        </p:nvSpPr>
        <p:spPr>
          <a:xfrm>
            <a:off x="6478543" y="4425160"/>
            <a:ext cx="4934525" cy="1780377"/>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ln/>
        </p:spPr>
        <p:style>
          <a:lnRef idx="2">
            <a:schemeClr val="dk1"/>
          </a:lnRef>
          <a:fillRef idx="1">
            <a:schemeClr val="lt1"/>
          </a:fillRef>
          <a:effectRef idx="0">
            <a:schemeClr val="dk1"/>
          </a:effectRef>
          <a:fontRef idx="minor">
            <a:schemeClr val="dk1"/>
          </a:fontRef>
        </p:style>
        <p:txBody>
          <a:bodyPr spcFirstLastPara="0" vert="horz" wrap="square" lIns="128016" tIns="128016" rIns="170688" bIns="192024" numCol="1" spcCol="1270" anchor="ctr" anchorCtr="0">
            <a:noAutofit/>
          </a:bodyPr>
          <a:lstStyle/>
          <a:p>
            <a:pPr marL="342900" lvl="1" indent="-342900" defTabSz="1066800">
              <a:lnSpc>
                <a:spcPct val="90000"/>
              </a:lnSpc>
              <a:spcBef>
                <a:spcPct val="0"/>
              </a:spcBef>
              <a:spcAft>
                <a:spcPct val="15000"/>
              </a:spcAft>
              <a:buFont typeface="Wingdings" panose="05000000000000000000" pitchFamily="2" charset="2"/>
              <a:buChar char="Ø"/>
            </a:pPr>
            <a:r>
              <a:rPr lang="en-US" sz="2400" kern="1200" dirty="0">
                <a:solidFill>
                  <a:srgbClr val="0C4659"/>
                </a:solidFill>
              </a:rPr>
              <a:t>Algorithmische Verzerrungen</a:t>
            </a:r>
          </a:p>
          <a:p>
            <a:pPr marL="342900" lvl="1" indent="-342900" defTabSz="1066800">
              <a:lnSpc>
                <a:spcPct val="90000"/>
              </a:lnSpc>
              <a:spcBef>
                <a:spcPct val="0"/>
              </a:spcBef>
              <a:spcAft>
                <a:spcPct val="15000"/>
              </a:spcAft>
              <a:buFont typeface="Wingdings" panose="05000000000000000000" pitchFamily="2" charset="2"/>
              <a:buChar char="Ø"/>
            </a:pPr>
            <a:r>
              <a:rPr lang="en-US" sz="2400" kern="1200" dirty="0">
                <a:solidFill>
                  <a:srgbClr val="0C4659"/>
                </a:solidFill>
              </a:rPr>
              <a:t>Uneinheitliche Entscheidungen</a:t>
            </a:r>
          </a:p>
          <a:p>
            <a:pPr marL="342900" lvl="1" indent="-342900" defTabSz="1066800">
              <a:lnSpc>
                <a:spcPct val="90000"/>
              </a:lnSpc>
              <a:spcBef>
                <a:spcPct val="0"/>
              </a:spcBef>
              <a:spcAft>
                <a:spcPct val="15000"/>
              </a:spcAft>
              <a:buFont typeface="Wingdings" panose="05000000000000000000" pitchFamily="2" charset="2"/>
              <a:buChar char="Ø"/>
            </a:pPr>
            <a:r>
              <a:rPr lang="en-US" sz="2400" kern="1200" dirty="0">
                <a:solidFill>
                  <a:srgbClr val="0C4659"/>
                </a:solidFill>
              </a:rPr>
              <a:t>Eingeschränkte Transparenz für Nutzende hinsichtlich der Moderation</a:t>
            </a:r>
            <a:endParaRPr lang="en-GB" sz="2400" kern="1200" dirty="0"/>
          </a:p>
        </p:txBody>
      </p:sp>
    </p:spTree>
    <p:extLst>
      <p:ext uri="{BB962C8B-B14F-4D97-AF65-F5344CB8AC3E}">
        <p14:creationId xmlns:p14="http://schemas.microsoft.com/office/powerpoint/2010/main" val="231917926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C637FD-714C-B4A4-C862-C48559132515}"/>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1A082E41-33F4-BB2D-2DCC-35A48F22EC51}"/>
              </a:ext>
            </a:extLst>
          </p:cNvPr>
          <p:cNvSpPr>
            <a:spLocks noGrp="1"/>
          </p:cNvSpPr>
          <p:nvPr>
            <p:ph type="body" sz="quarter" idx="16"/>
          </p:nvPr>
        </p:nvSpPr>
        <p:spPr/>
        <p:txBody>
          <a:bodyPr/>
          <a:lstStyle/>
          <a:p>
            <a:r>
              <a:rPr lang="en-GB" b="1" dirty="0"/>
              <a:t>Digitale Barrierefreiheit und Chancengleichheit: Inklusion durch Design</a:t>
            </a:r>
            <a:endParaRPr lang="en-GB" dirty="0"/>
          </a:p>
        </p:txBody>
      </p:sp>
      <p:sp>
        <p:nvSpPr>
          <p:cNvPr id="11" name="Freeform: Shape 10">
            <a:extLst>
              <a:ext uri="{FF2B5EF4-FFF2-40B4-BE49-F238E27FC236}">
                <a16:creationId xmlns:a16="http://schemas.microsoft.com/office/drawing/2014/main" id="{F3E658C7-0D90-031D-3C5B-4BAEE4CC67B6}"/>
              </a:ext>
            </a:extLst>
          </p:cNvPr>
          <p:cNvSpPr/>
          <p:nvPr/>
        </p:nvSpPr>
        <p:spPr>
          <a:xfrm>
            <a:off x="1121122" y="3211552"/>
            <a:ext cx="2329002" cy="3241105"/>
          </a:xfrm>
          <a:custGeom>
            <a:avLst/>
            <a:gdLst>
              <a:gd name="connsiteX0" fmla="*/ 244545 w 2329002"/>
              <a:gd name="connsiteY0" fmla="*/ 0 h 2621700"/>
              <a:gd name="connsiteX1" fmla="*/ 2084457 w 2329002"/>
              <a:gd name="connsiteY1" fmla="*/ 0 h 2621700"/>
              <a:gd name="connsiteX2" fmla="*/ 2329002 w 2329002"/>
              <a:gd name="connsiteY2" fmla="*/ 244545 h 2621700"/>
              <a:gd name="connsiteX3" fmla="*/ 2329002 w 2329002"/>
              <a:gd name="connsiteY3" fmla="*/ 2621700 h 2621700"/>
              <a:gd name="connsiteX4" fmla="*/ 2329002 w 2329002"/>
              <a:gd name="connsiteY4" fmla="*/ 2621700 h 2621700"/>
              <a:gd name="connsiteX5" fmla="*/ 0 w 2329002"/>
              <a:gd name="connsiteY5" fmla="*/ 2621700 h 2621700"/>
              <a:gd name="connsiteX6" fmla="*/ 0 w 2329002"/>
              <a:gd name="connsiteY6" fmla="*/ 2621700 h 2621700"/>
              <a:gd name="connsiteX7" fmla="*/ 0 w 2329002"/>
              <a:gd name="connsiteY7" fmla="*/ 244545 h 2621700"/>
              <a:gd name="connsiteX8" fmla="*/ 244545 w 2329002"/>
              <a:gd name="connsiteY8" fmla="*/ 0 h 262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9002" h="2621700">
                <a:moveTo>
                  <a:pt x="2084457" y="2621700"/>
                </a:moveTo>
                <a:lnTo>
                  <a:pt x="244545" y="2621700"/>
                </a:lnTo>
                <a:cubicBezTo>
                  <a:pt x="109487" y="2621700"/>
                  <a:pt x="0" y="2512213"/>
                  <a:pt x="0" y="2377155"/>
                </a:cubicBezTo>
                <a:lnTo>
                  <a:pt x="0" y="0"/>
                </a:lnTo>
                <a:lnTo>
                  <a:pt x="0" y="0"/>
                </a:lnTo>
                <a:lnTo>
                  <a:pt x="2329002" y="0"/>
                </a:lnTo>
                <a:lnTo>
                  <a:pt x="2329002" y="0"/>
                </a:lnTo>
                <a:lnTo>
                  <a:pt x="2329002" y="2377155"/>
                </a:lnTo>
                <a:cubicBezTo>
                  <a:pt x="2329002" y="2512213"/>
                  <a:pt x="2219515" y="2621700"/>
                  <a:pt x="2084457" y="2621700"/>
                </a:cubicBezTo>
                <a:close/>
              </a:path>
            </a:pathLst>
          </a:custGeom>
          <a:solidFill>
            <a:srgbClr val="414DA1"/>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27225" tIns="355600" rIns="427225" bIns="427225" numCol="1" spcCol="1270" anchor="t" anchorCtr="0">
            <a:noAutofit/>
          </a:bodyPr>
          <a:lstStyle/>
          <a:p>
            <a:pPr marL="0" lvl="0" indent="0" algn="ctr" defTabSz="2222500">
              <a:lnSpc>
                <a:spcPct val="90000"/>
              </a:lnSpc>
              <a:spcBef>
                <a:spcPct val="0"/>
              </a:spcBef>
              <a:spcAft>
                <a:spcPct val="35000"/>
              </a:spcAft>
              <a:buNone/>
            </a:pPr>
            <a:endParaRPr lang="en-GB" sz="5000" kern="1200"/>
          </a:p>
        </p:txBody>
      </p:sp>
      <p:sp>
        <p:nvSpPr>
          <p:cNvPr id="13" name="Freeform: Shape 12">
            <a:extLst>
              <a:ext uri="{FF2B5EF4-FFF2-40B4-BE49-F238E27FC236}">
                <a16:creationId xmlns:a16="http://schemas.microsoft.com/office/drawing/2014/main" id="{3FE3C02D-BA22-8685-0FEB-583137AC40DD}"/>
              </a:ext>
            </a:extLst>
          </p:cNvPr>
          <p:cNvSpPr/>
          <p:nvPr/>
        </p:nvSpPr>
        <p:spPr>
          <a:xfrm>
            <a:off x="3683025" y="3211552"/>
            <a:ext cx="2329002" cy="3241106"/>
          </a:xfrm>
          <a:custGeom>
            <a:avLst/>
            <a:gdLst>
              <a:gd name="connsiteX0" fmla="*/ 244545 w 2329002"/>
              <a:gd name="connsiteY0" fmla="*/ 0 h 2621700"/>
              <a:gd name="connsiteX1" fmla="*/ 2084457 w 2329002"/>
              <a:gd name="connsiteY1" fmla="*/ 0 h 2621700"/>
              <a:gd name="connsiteX2" fmla="*/ 2329002 w 2329002"/>
              <a:gd name="connsiteY2" fmla="*/ 244545 h 2621700"/>
              <a:gd name="connsiteX3" fmla="*/ 2329002 w 2329002"/>
              <a:gd name="connsiteY3" fmla="*/ 2621700 h 2621700"/>
              <a:gd name="connsiteX4" fmla="*/ 2329002 w 2329002"/>
              <a:gd name="connsiteY4" fmla="*/ 2621700 h 2621700"/>
              <a:gd name="connsiteX5" fmla="*/ 0 w 2329002"/>
              <a:gd name="connsiteY5" fmla="*/ 2621700 h 2621700"/>
              <a:gd name="connsiteX6" fmla="*/ 0 w 2329002"/>
              <a:gd name="connsiteY6" fmla="*/ 2621700 h 2621700"/>
              <a:gd name="connsiteX7" fmla="*/ 0 w 2329002"/>
              <a:gd name="connsiteY7" fmla="*/ 244545 h 2621700"/>
              <a:gd name="connsiteX8" fmla="*/ 244545 w 2329002"/>
              <a:gd name="connsiteY8" fmla="*/ 0 h 262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9002" h="2621700">
                <a:moveTo>
                  <a:pt x="2084457" y="2621700"/>
                </a:moveTo>
                <a:lnTo>
                  <a:pt x="244545" y="2621700"/>
                </a:lnTo>
                <a:cubicBezTo>
                  <a:pt x="109487" y="2621700"/>
                  <a:pt x="0" y="2512213"/>
                  <a:pt x="0" y="2377155"/>
                </a:cubicBezTo>
                <a:lnTo>
                  <a:pt x="0" y="0"/>
                </a:lnTo>
                <a:lnTo>
                  <a:pt x="0" y="0"/>
                </a:lnTo>
                <a:lnTo>
                  <a:pt x="2329002" y="0"/>
                </a:lnTo>
                <a:lnTo>
                  <a:pt x="2329002" y="0"/>
                </a:lnTo>
                <a:lnTo>
                  <a:pt x="2329002" y="2377155"/>
                </a:lnTo>
                <a:cubicBezTo>
                  <a:pt x="2329002" y="2512213"/>
                  <a:pt x="2219515" y="2621700"/>
                  <a:pt x="2084457" y="2621700"/>
                </a:cubicBezTo>
                <a:close/>
              </a:path>
            </a:pathLst>
          </a:custGeom>
          <a:solidFill>
            <a:srgbClr val="414DA1"/>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27225" tIns="355601" rIns="427225" bIns="427225" numCol="1" spcCol="1270" anchor="t" anchorCtr="0">
            <a:noAutofit/>
          </a:bodyPr>
          <a:lstStyle/>
          <a:p>
            <a:pPr marL="0" lvl="0" indent="0" algn="ctr" defTabSz="2222500">
              <a:lnSpc>
                <a:spcPct val="90000"/>
              </a:lnSpc>
              <a:spcBef>
                <a:spcPct val="0"/>
              </a:spcBef>
              <a:spcAft>
                <a:spcPct val="35000"/>
              </a:spcAft>
              <a:buNone/>
            </a:pPr>
            <a:endParaRPr lang="en-GB" sz="5000" kern="1200"/>
          </a:p>
        </p:txBody>
      </p:sp>
      <p:sp>
        <p:nvSpPr>
          <p:cNvPr id="15" name="Freeform: Shape 14">
            <a:extLst>
              <a:ext uri="{FF2B5EF4-FFF2-40B4-BE49-F238E27FC236}">
                <a16:creationId xmlns:a16="http://schemas.microsoft.com/office/drawing/2014/main" id="{90BF91B5-445F-63AA-78E2-42BA09153A26}"/>
              </a:ext>
            </a:extLst>
          </p:cNvPr>
          <p:cNvSpPr/>
          <p:nvPr/>
        </p:nvSpPr>
        <p:spPr>
          <a:xfrm>
            <a:off x="6244928" y="3211552"/>
            <a:ext cx="2329003" cy="3241105"/>
          </a:xfrm>
          <a:custGeom>
            <a:avLst/>
            <a:gdLst>
              <a:gd name="connsiteX0" fmla="*/ 244545 w 2329002"/>
              <a:gd name="connsiteY0" fmla="*/ 0 h 2621700"/>
              <a:gd name="connsiteX1" fmla="*/ 2084457 w 2329002"/>
              <a:gd name="connsiteY1" fmla="*/ 0 h 2621700"/>
              <a:gd name="connsiteX2" fmla="*/ 2329002 w 2329002"/>
              <a:gd name="connsiteY2" fmla="*/ 244545 h 2621700"/>
              <a:gd name="connsiteX3" fmla="*/ 2329002 w 2329002"/>
              <a:gd name="connsiteY3" fmla="*/ 2621700 h 2621700"/>
              <a:gd name="connsiteX4" fmla="*/ 2329002 w 2329002"/>
              <a:gd name="connsiteY4" fmla="*/ 2621700 h 2621700"/>
              <a:gd name="connsiteX5" fmla="*/ 0 w 2329002"/>
              <a:gd name="connsiteY5" fmla="*/ 2621700 h 2621700"/>
              <a:gd name="connsiteX6" fmla="*/ 0 w 2329002"/>
              <a:gd name="connsiteY6" fmla="*/ 2621700 h 2621700"/>
              <a:gd name="connsiteX7" fmla="*/ 0 w 2329002"/>
              <a:gd name="connsiteY7" fmla="*/ 244545 h 2621700"/>
              <a:gd name="connsiteX8" fmla="*/ 244545 w 2329002"/>
              <a:gd name="connsiteY8" fmla="*/ 0 h 262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9002" h="2621700">
                <a:moveTo>
                  <a:pt x="2084457" y="2621700"/>
                </a:moveTo>
                <a:lnTo>
                  <a:pt x="244545" y="2621700"/>
                </a:lnTo>
                <a:cubicBezTo>
                  <a:pt x="109487" y="2621700"/>
                  <a:pt x="0" y="2512213"/>
                  <a:pt x="0" y="2377155"/>
                </a:cubicBezTo>
                <a:lnTo>
                  <a:pt x="0" y="0"/>
                </a:lnTo>
                <a:lnTo>
                  <a:pt x="0" y="0"/>
                </a:lnTo>
                <a:lnTo>
                  <a:pt x="2329002" y="0"/>
                </a:lnTo>
                <a:lnTo>
                  <a:pt x="2329002" y="0"/>
                </a:lnTo>
                <a:lnTo>
                  <a:pt x="2329002" y="2377155"/>
                </a:lnTo>
                <a:cubicBezTo>
                  <a:pt x="2329002" y="2512213"/>
                  <a:pt x="2219515" y="2621700"/>
                  <a:pt x="2084457" y="2621700"/>
                </a:cubicBezTo>
                <a:close/>
              </a:path>
            </a:pathLst>
          </a:custGeom>
          <a:solidFill>
            <a:srgbClr val="414DA1"/>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27225" tIns="355600" rIns="427226" bIns="427225" numCol="1" spcCol="1270" anchor="t" anchorCtr="0">
            <a:noAutofit/>
          </a:bodyPr>
          <a:lstStyle/>
          <a:p>
            <a:pPr marL="0" lvl="0" indent="0" algn="ctr" defTabSz="2222500">
              <a:lnSpc>
                <a:spcPct val="90000"/>
              </a:lnSpc>
              <a:spcBef>
                <a:spcPct val="0"/>
              </a:spcBef>
              <a:spcAft>
                <a:spcPct val="35000"/>
              </a:spcAft>
              <a:buNone/>
            </a:pPr>
            <a:endParaRPr lang="en-GB" sz="5000" kern="1200"/>
          </a:p>
        </p:txBody>
      </p:sp>
      <p:sp>
        <p:nvSpPr>
          <p:cNvPr id="17" name="Freeform: Shape 16">
            <a:extLst>
              <a:ext uri="{FF2B5EF4-FFF2-40B4-BE49-F238E27FC236}">
                <a16:creationId xmlns:a16="http://schemas.microsoft.com/office/drawing/2014/main" id="{B9A45AE1-E63E-E669-F028-191E718CD3DC}"/>
              </a:ext>
            </a:extLst>
          </p:cNvPr>
          <p:cNvSpPr/>
          <p:nvPr/>
        </p:nvSpPr>
        <p:spPr>
          <a:xfrm>
            <a:off x="8806830" y="3211552"/>
            <a:ext cx="2329002" cy="3241105"/>
          </a:xfrm>
          <a:custGeom>
            <a:avLst/>
            <a:gdLst>
              <a:gd name="connsiteX0" fmla="*/ 244545 w 2329002"/>
              <a:gd name="connsiteY0" fmla="*/ 0 h 2621700"/>
              <a:gd name="connsiteX1" fmla="*/ 2084457 w 2329002"/>
              <a:gd name="connsiteY1" fmla="*/ 0 h 2621700"/>
              <a:gd name="connsiteX2" fmla="*/ 2329002 w 2329002"/>
              <a:gd name="connsiteY2" fmla="*/ 244545 h 2621700"/>
              <a:gd name="connsiteX3" fmla="*/ 2329002 w 2329002"/>
              <a:gd name="connsiteY3" fmla="*/ 2621700 h 2621700"/>
              <a:gd name="connsiteX4" fmla="*/ 2329002 w 2329002"/>
              <a:gd name="connsiteY4" fmla="*/ 2621700 h 2621700"/>
              <a:gd name="connsiteX5" fmla="*/ 0 w 2329002"/>
              <a:gd name="connsiteY5" fmla="*/ 2621700 h 2621700"/>
              <a:gd name="connsiteX6" fmla="*/ 0 w 2329002"/>
              <a:gd name="connsiteY6" fmla="*/ 2621700 h 2621700"/>
              <a:gd name="connsiteX7" fmla="*/ 0 w 2329002"/>
              <a:gd name="connsiteY7" fmla="*/ 244545 h 2621700"/>
              <a:gd name="connsiteX8" fmla="*/ 244545 w 2329002"/>
              <a:gd name="connsiteY8" fmla="*/ 0 h 262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9002" h="2621700">
                <a:moveTo>
                  <a:pt x="2084457" y="2621700"/>
                </a:moveTo>
                <a:lnTo>
                  <a:pt x="244545" y="2621700"/>
                </a:lnTo>
                <a:cubicBezTo>
                  <a:pt x="109487" y="2621700"/>
                  <a:pt x="0" y="2512213"/>
                  <a:pt x="0" y="2377155"/>
                </a:cubicBezTo>
                <a:lnTo>
                  <a:pt x="0" y="0"/>
                </a:lnTo>
                <a:lnTo>
                  <a:pt x="0" y="0"/>
                </a:lnTo>
                <a:lnTo>
                  <a:pt x="2329002" y="0"/>
                </a:lnTo>
                <a:lnTo>
                  <a:pt x="2329002" y="0"/>
                </a:lnTo>
                <a:lnTo>
                  <a:pt x="2329002" y="2377155"/>
                </a:lnTo>
                <a:cubicBezTo>
                  <a:pt x="2329002" y="2512213"/>
                  <a:pt x="2219515" y="2621700"/>
                  <a:pt x="2084457" y="2621700"/>
                </a:cubicBezTo>
                <a:close/>
              </a:path>
            </a:pathLst>
          </a:custGeom>
          <a:solidFill>
            <a:srgbClr val="414DA1"/>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33905" tIns="462280" rIns="533905" bIns="533905" numCol="1" spcCol="1270" anchor="t" anchorCtr="0">
            <a:noAutofit/>
          </a:bodyPr>
          <a:lstStyle/>
          <a:p>
            <a:pPr marL="0" lvl="0" indent="0" algn="ctr" defTabSz="2889250">
              <a:lnSpc>
                <a:spcPct val="90000"/>
              </a:lnSpc>
              <a:spcBef>
                <a:spcPct val="0"/>
              </a:spcBef>
              <a:spcAft>
                <a:spcPct val="35000"/>
              </a:spcAft>
              <a:buNone/>
            </a:pPr>
            <a:endParaRPr lang="en-GB" sz="6500" kern="1200"/>
          </a:p>
        </p:txBody>
      </p:sp>
      <p:grpSp>
        <p:nvGrpSpPr>
          <p:cNvPr id="24" name="Group 23">
            <a:extLst>
              <a:ext uri="{FF2B5EF4-FFF2-40B4-BE49-F238E27FC236}">
                <a16:creationId xmlns:a16="http://schemas.microsoft.com/office/drawing/2014/main" id="{0A1DA359-6F78-F411-BE91-06B78E9B94CB}"/>
              </a:ext>
            </a:extLst>
          </p:cNvPr>
          <p:cNvGrpSpPr/>
          <p:nvPr/>
        </p:nvGrpSpPr>
        <p:grpSpPr>
          <a:xfrm>
            <a:off x="0" y="1565257"/>
            <a:ext cx="11458574" cy="4790341"/>
            <a:chOff x="0" y="1565257"/>
            <a:chExt cx="11458574" cy="5049922"/>
          </a:xfrm>
        </p:grpSpPr>
        <p:grpSp>
          <p:nvGrpSpPr>
            <p:cNvPr id="19" name="Group 18">
              <a:extLst>
                <a:ext uri="{FF2B5EF4-FFF2-40B4-BE49-F238E27FC236}">
                  <a16:creationId xmlns:a16="http://schemas.microsoft.com/office/drawing/2014/main" id="{EEFF0711-2E6F-0722-60A2-55F3E320FC95}"/>
                </a:ext>
              </a:extLst>
            </p:cNvPr>
            <p:cNvGrpSpPr/>
            <p:nvPr/>
          </p:nvGrpSpPr>
          <p:grpSpPr>
            <a:xfrm>
              <a:off x="0" y="1565257"/>
              <a:ext cx="11458574" cy="1735504"/>
              <a:chOff x="0" y="1565257"/>
              <a:chExt cx="11458574" cy="2265700"/>
            </a:xfrm>
          </p:grpSpPr>
          <p:cxnSp>
            <p:nvCxnSpPr>
              <p:cNvPr id="2" name="Straight Connector 1">
                <a:extLst>
                  <a:ext uri="{FF2B5EF4-FFF2-40B4-BE49-F238E27FC236}">
                    <a16:creationId xmlns:a16="http://schemas.microsoft.com/office/drawing/2014/main" id="{78BABFE9-AEB6-4C26-1948-8248947765CE}"/>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9" name="Rectangle: Rounded Corners 8">
                <a:extLst>
                  <a:ext uri="{FF2B5EF4-FFF2-40B4-BE49-F238E27FC236}">
                    <a16:creationId xmlns:a16="http://schemas.microsoft.com/office/drawing/2014/main" id="{F70076D9-83FF-0DF4-E24A-D319D4F483E9}"/>
                  </a:ext>
                </a:extLst>
              </p:cNvPr>
              <p:cNvSpPr/>
              <p:nvPr/>
            </p:nvSpPr>
            <p:spPr>
              <a:xfrm>
                <a:off x="798381" y="1685929"/>
                <a:ext cx="10660193" cy="2145028"/>
              </a:xfrm>
              <a:prstGeom prst="roundRect">
                <a:avLst>
                  <a:gd name="adj" fmla="val 10000"/>
                </a:avLst>
              </a:prstGeom>
              <a:solidFill>
                <a:srgbClr val="E4E6F4">
                  <a:alpha val="89804"/>
                </a:srgbClr>
              </a:solidFill>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0" name="Rectangle: Rounded Corners 9">
                <a:extLst>
                  <a:ext uri="{FF2B5EF4-FFF2-40B4-BE49-F238E27FC236}">
                    <a16:creationId xmlns:a16="http://schemas.microsoft.com/office/drawing/2014/main" id="{92736359-80B2-4FFE-995B-A91FA702EB20}"/>
                  </a:ext>
                </a:extLst>
              </p:cNvPr>
              <p:cNvSpPr/>
              <p:nvPr/>
            </p:nvSpPr>
            <p:spPr>
              <a:xfrm>
                <a:off x="1121122" y="1971932"/>
                <a:ext cx="2329002" cy="1573020"/>
              </a:xfrm>
              <a:prstGeom prst="roundRect">
                <a:avLst>
                  <a:gd name="adj" fmla="val 10000"/>
                </a:avLst>
              </a:prstGeom>
              <a:solidFill>
                <a:srgbClr val="C3C7E7"/>
              </a:solidFill>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12" name="Rectangle: Rounded Corners 11">
                <a:extLst>
                  <a:ext uri="{FF2B5EF4-FFF2-40B4-BE49-F238E27FC236}">
                    <a16:creationId xmlns:a16="http://schemas.microsoft.com/office/drawing/2014/main" id="{A559B4AB-7C0A-DFDA-A13D-6B6C8C1BB5B2}"/>
                  </a:ext>
                </a:extLst>
              </p:cNvPr>
              <p:cNvSpPr/>
              <p:nvPr/>
            </p:nvSpPr>
            <p:spPr>
              <a:xfrm>
                <a:off x="3683025" y="1971932"/>
                <a:ext cx="2329002" cy="1573020"/>
              </a:xfrm>
              <a:prstGeom prst="roundRect">
                <a:avLst>
                  <a:gd name="adj" fmla="val 10000"/>
                </a:avLst>
              </a:prstGeom>
              <a:solidFill>
                <a:srgbClr val="C3C7E7"/>
              </a:solidFill>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14" name="Rectangle: Rounded Corners 13">
                <a:extLst>
                  <a:ext uri="{FF2B5EF4-FFF2-40B4-BE49-F238E27FC236}">
                    <a16:creationId xmlns:a16="http://schemas.microsoft.com/office/drawing/2014/main" id="{8DA1150F-46C9-C393-73CC-650C387B7004}"/>
                  </a:ext>
                </a:extLst>
              </p:cNvPr>
              <p:cNvSpPr/>
              <p:nvPr/>
            </p:nvSpPr>
            <p:spPr>
              <a:xfrm>
                <a:off x="6244928" y="1971932"/>
                <a:ext cx="2329002" cy="1573020"/>
              </a:xfrm>
              <a:prstGeom prst="roundRect">
                <a:avLst>
                  <a:gd name="adj" fmla="val 10000"/>
                </a:avLst>
              </a:prstGeom>
              <a:solidFill>
                <a:srgbClr val="C3C7E7"/>
              </a:solidFill>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16" name="Rectangle: Rounded Corners 15">
                <a:extLst>
                  <a:ext uri="{FF2B5EF4-FFF2-40B4-BE49-F238E27FC236}">
                    <a16:creationId xmlns:a16="http://schemas.microsoft.com/office/drawing/2014/main" id="{368C972A-50EE-BBDF-6EA9-43D292460F02}"/>
                  </a:ext>
                </a:extLst>
              </p:cNvPr>
              <p:cNvSpPr/>
              <p:nvPr/>
            </p:nvSpPr>
            <p:spPr>
              <a:xfrm>
                <a:off x="8806830" y="1971932"/>
                <a:ext cx="2329002" cy="1573020"/>
              </a:xfrm>
              <a:prstGeom prst="roundRect">
                <a:avLst>
                  <a:gd name="adj" fmla="val 10000"/>
                </a:avLst>
              </a:prstGeom>
              <a:solidFill>
                <a:srgbClr val="C3C7E7"/>
              </a:solidFill>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grpSp>
        <p:sp>
          <p:nvSpPr>
            <p:cNvPr id="20" name="TextBox 19">
              <a:extLst>
                <a:ext uri="{FF2B5EF4-FFF2-40B4-BE49-F238E27FC236}">
                  <a16:creationId xmlns:a16="http://schemas.microsoft.com/office/drawing/2014/main" id="{4A424992-FF96-37DE-85DF-1DBDC571525E}"/>
                </a:ext>
              </a:extLst>
            </p:cNvPr>
            <p:cNvSpPr txBox="1"/>
            <p:nvPr/>
          </p:nvSpPr>
          <p:spPr>
            <a:xfrm>
              <a:off x="1360449" y="2063726"/>
              <a:ext cx="1861722" cy="746245"/>
            </a:xfrm>
            <a:prstGeom prst="rect">
              <a:avLst/>
            </a:prstGeom>
            <a:noFill/>
          </p:spPr>
          <p:txBody>
            <a:bodyPr wrap="square" rtlCol="0">
              <a:spAutoFit/>
            </a:bodyPr>
            <a:lstStyle/>
            <a:p>
              <a:pPr algn="ctr"/>
              <a:r>
                <a:rPr lang="en-GB" sz="2000" b="1" dirty="0">
                  <a:solidFill>
                    <a:srgbClr val="0C4659"/>
                  </a:solidFill>
                </a:rPr>
                <a:t>Digitale Barrierefreiheit</a:t>
              </a:r>
            </a:p>
          </p:txBody>
        </p:sp>
        <p:sp>
          <p:nvSpPr>
            <p:cNvPr id="21" name="TextBox 20">
              <a:extLst>
                <a:ext uri="{FF2B5EF4-FFF2-40B4-BE49-F238E27FC236}">
                  <a16:creationId xmlns:a16="http://schemas.microsoft.com/office/drawing/2014/main" id="{6098A216-AECE-8E9F-F0F7-2BBD2BF495F9}"/>
                </a:ext>
              </a:extLst>
            </p:cNvPr>
            <p:cNvSpPr txBox="1"/>
            <p:nvPr/>
          </p:nvSpPr>
          <p:spPr>
            <a:xfrm>
              <a:off x="3916665" y="2248391"/>
              <a:ext cx="1861722" cy="461665"/>
            </a:xfrm>
            <a:prstGeom prst="rect">
              <a:avLst/>
            </a:prstGeom>
            <a:noFill/>
          </p:spPr>
          <p:txBody>
            <a:bodyPr wrap="square" rtlCol="0">
              <a:spAutoFit/>
            </a:bodyPr>
            <a:lstStyle/>
            <a:p>
              <a:pPr algn="ctr"/>
              <a:r>
                <a:rPr lang="en-GB" sz="2400" b="1" dirty="0">
                  <a:solidFill>
                    <a:srgbClr val="0C4659"/>
                  </a:solidFill>
                </a:rPr>
                <a:t>WCAG</a:t>
              </a:r>
            </a:p>
          </p:txBody>
        </p:sp>
        <p:sp>
          <p:nvSpPr>
            <p:cNvPr id="22" name="TextBox 21">
              <a:extLst>
                <a:ext uri="{FF2B5EF4-FFF2-40B4-BE49-F238E27FC236}">
                  <a16:creationId xmlns:a16="http://schemas.microsoft.com/office/drawing/2014/main" id="{BE0F8733-9DE7-F216-7410-86E811CBB805}"/>
                </a:ext>
              </a:extLst>
            </p:cNvPr>
            <p:cNvSpPr txBox="1"/>
            <p:nvPr/>
          </p:nvSpPr>
          <p:spPr>
            <a:xfrm>
              <a:off x="6478568" y="2063724"/>
              <a:ext cx="1861722" cy="830997"/>
            </a:xfrm>
            <a:prstGeom prst="rect">
              <a:avLst/>
            </a:prstGeom>
            <a:noFill/>
          </p:spPr>
          <p:txBody>
            <a:bodyPr wrap="square" rtlCol="0">
              <a:spAutoFit/>
            </a:bodyPr>
            <a:lstStyle/>
            <a:p>
              <a:pPr algn="ctr"/>
              <a:r>
                <a:rPr lang="en-GB" sz="2400" b="1" dirty="0">
                  <a:solidFill>
                    <a:srgbClr val="0C4659"/>
                  </a:solidFill>
                </a:rPr>
                <a:t>Inklusives Design</a:t>
              </a:r>
            </a:p>
          </p:txBody>
        </p:sp>
        <p:sp>
          <p:nvSpPr>
            <p:cNvPr id="23" name="TextBox 22">
              <a:extLst>
                <a:ext uri="{FF2B5EF4-FFF2-40B4-BE49-F238E27FC236}">
                  <a16:creationId xmlns:a16="http://schemas.microsoft.com/office/drawing/2014/main" id="{733115FA-CBD4-414F-B106-6E5D4B7FC6F2}"/>
                </a:ext>
              </a:extLst>
            </p:cNvPr>
            <p:cNvSpPr txBox="1"/>
            <p:nvPr/>
          </p:nvSpPr>
          <p:spPr>
            <a:xfrm>
              <a:off x="9040470" y="2063723"/>
              <a:ext cx="1861722" cy="830997"/>
            </a:xfrm>
            <a:prstGeom prst="rect">
              <a:avLst/>
            </a:prstGeom>
            <a:noFill/>
          </p:spPr>
          <p:txBody>
            <a:bodyPr wrap="square" rtlCol="0">
              <a:spAutoFit/>
            </a:bodyPr>
            <a:lstStyle/>
            <a:p>
              <a:pPr algn="ctr"/>
              <a:r>
                <a:rPr lang="en-GB" sz="2400" b="1" dirty="0">
                  <a:solidFill>
                    <a:srgbClr val="0C4659"/>
                  </a:solidFill>
                </a:rPr>
                <a:t>Gleichberechtigter Zugang</a:t>
              </a:r>
            </a:p>
          </p:txBody>
        </p:sp>
        <p:sp>
          <p:nvSpPr>
            <p:cNvPr id="25" name="TextBox 24">
              <a:extLst>
                <a:ext uri="{FF2B5EF4-FFF2-40B4-BE49-F238E27FC236}">
                  <a16:creationId xmlns:a16="http://schemas.microsoft.com/office/drawing/2014/main" id="{D4FEDBBB-34AD-3F88-CA48-6CAAD828322A}"/>
                </a:ext>
              </a:extLst>
            </p:cNvPr>
            <p:cNvSpPr txBox="1"/>
            <p:nvPr/>
          </p:nvSpPr>
          <p:spPr>
            <a:xfrm>
              <a:off x="1153598" y="3519178"/>
              <a:ext cx="2264049" cy="2368518"/>
            </a:xfrm>
            <a:prstGeom prst="rect">
              <a:avLst/>
            </a:prstGeom>
            <a:noFill/>
          </p:spPr>
          <p:txBody>
            <a:bodyPr wrap="square" rtlCol="0">
              <a:spAutoFit/>
            </a:bodyPr>
            <a:lstStyle/>
            <a:p>
              <a:pPr algn="ctr"/>
              <a:r>
                <a:rPr lang="en-US" sz="2000" dirty="0">
                  <a:solidFill>
                    <a:schemeClr val="bg1"/>
                  </a:solidFill>
                </a:rPr>
                <a:t>Stelle sicher, dass alle Menschen, auch Menschen mit Behinderungen, Online-Plattformen und -Tools effektiv nutzen können.</a:t>
              </a:r>
              <a:endParaRPr lang="en-GB" sz="2000" dirty="0">
                <a:solidFill>
                  <a:schemeClr val="bg1"/>
                </a:solidFill>
              </a:endParaRPr>
            </a:p>
          </p:txBody>
        </p:sp>
        <p:sp>
          <p:nvSpPr>
            <p:cNvPr id="26" name="TextBox 25">
              <a:extLst>
                <a:ext uri="{FF2B5EF4-FFF2-40B4-BE49-F238E27FC236}">
                  <a16:creationId xmlns:a16="http://schemas.microsoft.com/office/drawing/2014/main" id="{7D02A66A-0A29-56F0-536D-12E86E8C1C0A}"/>
                </a:ext>
              </a:extLst>
            </p:cNvPr>
            <p:cNvSpPr txBox="1"/>
            <p:nvPr/>
          </p:nvSpPr>
          <p:spPr>
            <a:xfrm>
              <a:off x="3683023" y="3403079"/>
              <a:ext cx="2296527" cy="2433408"/>
            </a:xfrm>
            <a:prstGeom prst="rect">
              <a:avLst/>
            </a:prstGeom>
            <a:noFill/>
          </p:spPr>
          <p:txBody>
            <a:bodyPr wrap="square" rtlCol="0">
              <a:spAutoFit/>
            </a:bodyPr>
            <a:lstStyle/>
            <a:p>
              <a:pPr algn="ctr"/>
              <a:r>
                <a:rPr lang="en-GB" dirty="0">
                  <a:solidFill>
                    <a:schemeClr val="bg1"/>
                  </a:solidFill>
                </a:rPr>
                <a:t>Legen Sie internationale Standards für barrierefreie Websites fest (z. B. Alternativtext, Tastaturnavigation, Kontrastverhältnisse).</a:t>
              </a:r>
            </a:p>
          </p:txBody>
        </p:sp>
        <p:sp>
          <p:nvSpPr>
            <p:cNvPr id="27" name="TextBox 26">
              <a:extLst>
                <a:ext uri="{FF2B5EF4-FFF2-40B4-BE49-F238E27FC236}">
                  <a16:creationId xmlns:a16="http://schemas.microsoft.com/office/drawing/2014/main" id="{790F4287-2BDF-7D34-50DA-C42F32C9AB61}"/>
                </a:ext>
              </a:extLst>
            </p:cNvPr>
            <p:cNvSpPr txBox="1"/>
            <p:nvPr/>
          </p:nvSpPr>
          <p:spPr>
            <a:xfrm>
              <a:off x="6261166" y="3597752"/>
              <a:ext cx="2296526" cy="3017427"/>
            </a:xfrm>
            <a:prstGeom prst="rect">
              <a:avLst/>
            </a:prstGeom>
            <a:noFill/>
          </p:spPr>
          <p:txBody>
            <a:bodyPr wrap="square" rtlCol="0">
              <a:spAutoFit/>
            </a:bodyPr>
            <a:lstStyle/>
            <a:p>
              <a:pPr algn="ctr"/>
              <a:r>
                <a:rPr lang="en-US" dirty="0">
                  <a:solidFill>
                    <a:schemeClr val="bg1"/>
                  </a:solidFill>
                </a:rPr>
                <a:t>Berücksichtigen Sie von Anfang an unterschiedliche Bedürfnisse (z. B. mehrsprachige Inhalte, Unterstützung von Bildschirmleseprogrammen, übersichtliches Layout).</a:t>
              </a:r>
              <a:endParaRPr lang="en-GB" dirty="0">
                <a:solidFill>
                  <a:schemeClr val="bg1"/>
                </a:solidFill>
              </a:endParaRPr>
            </a:p>
          </p:txBody>
        </p:sp>
        <p:sp>
          <p:nvSpPr>
            <p:cNvPr id="28" name="TextBox 27">
              <a:extLst>
                <a:ext uri="{FF2B5EF4-FFF2-40B4-BE49-F238E27FC236}">
                  <a16:creationId xmlns:a16="http://schemas.microsoft.com/office/drawing/2014/main" id="{0ACB47EC-8186-B43D-3945-D7F64541D18B}"/>
                </a:ext>
              </a:extLst>
            </p:cNvPr>
            <p:cNvSpPr txBox="1"/>
            <p:nvPr/>
          </p:nvSpPr>
          <p:spPr>
            <a:xfrm>
              <a:off x="8736426" y="3403079"/>
              <a:ext cx="2469810" cy="2368518"/>
            </a:xfrm>
            <a:prstGeom prst="rect">
              <a:avLst/>
            </a:prstGeom>
            <a:noFill/>
          </p:spPr>
          <p:txBody>
            <a:bodyPr wrap="square" rtlCol="0">
              <a:spAutoFit/>
            </a:bodyPr>
            <a:lstStyle/>
            <a:p>
              <a:pPr algn="ctr"/>
              <a:r>
                <a:rPr lang="en-US" sz="2000" dirty="0">
                  <a:solidFill>
                    <a:schemeClr val="bg1"/>
                  </a:solidFill>
                </a:rPr>
                <a:t>Schließen Sie die digitale Kluft bei Konnektivität, Kompetenzen und Kosten, vor allem in </a:t>
              </a:r>
              <a:r>
                <a:rPr lang="en-US" sz="2000" dirty="0" err="1">
                  <a:solidFill>
                    <a:schemeClr val="bg1"/>
                  </a:solidFill>
                </a:rPr>
                <a:t>benachteiligten </a:t>
              </a:r>
              <a:r>
                <a:rPr lang="en-US" sz="2000" dirty="0">
                  <a:solidFill>
                    <a:schemeClr val="bg1"/>
                  </a:solidFill>
                </a:rPr>
                <a:t>Gemeinschaften.</a:t>
              </a:r>
              <a:endParaRPr lang="en-GB" sz="2000" dirty="0">
                <a:solidFill>
                  <a:schemeClr val="bg1"/>
                </a:solidFill>
              </a:endParaRPr>
            </a:p>
          </p:txBody>
        </p:sp>
      </p:grpSp>
    </p:spTree>
    <p:extLst>
      <p:ext uri="{BB962C8B-B14F-4D97-AF65-F5344CB8AC3E}">
        <p14:creationId xmlns:p14="http://schemas.microsoft.com/office/powerpoint/2010/main" val="43482308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E858EE-0E6A-B397-0A2D-050347DA01E7}"/>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D3D5B13A-0AE8-7215-1013-CD51C6EE9C75}"/>
              </a:ext>
            </a:extLst>
          </p:cNvPr>
          <p:cNvSpPr>
            <a:spLocks noGrp="1"/>
          </p:cNvSpPr>
          <p:nvPr>
            <p:ph type="body" sz="quarter" idx="16"/>
          </p:nvPr>
        </p:nvSpPr>
        <p:spPr>
          <a:xfrm>
            <a:off x="798379" y="479218"/>
            <a:ext cx="10765434" cy="803654"/>
          </a:xfrm>
        </p:spPr>
        <p:txBody>
          <a:bodyPr/>
          <a:lstStyle/>
          <a:p>
            <a:r>
              <a:rPr lang="en-GB" b="1" dirty="0"/>
              <a:t>Algorithmische Voreingenommenheit und KI-Ethik: </a:t>
            </a:r>
            <a:r>
              <a:rPr lang="en-GB" dirty="0"/>
              <a:t>Faire und inklusive Technologie</a:t>
            </a:r>
          </a:p>
        </p:txBody>
      </p:sp>
      <p:cxnSp>
        <p:nvCxnSpPr>
          <p:cNvPr id="2" name="Straight Connector 1">
            <a:extLst>
              <a:ext uri="{FF2B5EF4-FFF2-40B4-BE49-F238E27FC236}">
                <a16:creationId xmlns:a16="http://schemas.microsoft.com/office/drawing/2014/main" id="{84EFC1A8-F74F-A1D5-2414-C0D2377C1064}"/>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B153832A-C669-0A38-C107-6FC1239BE58C}"/>
              </a:ext>
            </a:extLst>
          </p:cNvPr>
          <p:cNvSpPr/>
          <p:nvPr/>
        </p:nvSpPr>
        <p:spPr>
          <a:xfrm>
            <a:off x="798379" y="2056413"/>
            <a:ext cx="10765433" cy="870889"/>
          </a:xfrm>
          <a:prstGeom prst="rect">
            <a:avLst/>
          </a:prstGeom>
          <a:ln>
            <a:solidFill>
              <a:srgbClr val="4174BA"/>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0" name="Freeform: Shape 9">
            <a:extLst>
              <a:ext uri="{FF2B5EF4-FFF2-40B4-BE49-F238E27FC236}">
                <a16:creationId xmlns:a16="http://schemas.microsoft.com/office/drawing/2014/main" id="{7C461C92-4839-C4D9-B279-9705C84539B2}"/>
              </a:ext>
            </a:extLst>
          </p:cNvPr>
          <p:cNvSpPr/>
          <p:nvPr/>
        </p:nvSpPr>
        <p:spPr>
          <a:xfrm>
            <a:off x="798379" y="1899736"/>
            <a:ext cx="2765565" cy="570775"/>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4174BA"/>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dirty="0"/>
          </a:p>
        </p:txBody>
      </p:sp>
      <p:sp>
        <p:nvSpPr>
          <p:cNvPr id="11" name="Rectangle 10">
            <a:extLst>
              <a:ext uri="{FF2B5EF4-FFF2-40B4-BE49-F238E27FC236}">
                <a16:creationId xmlns:a16="http://schemas.microsoft.com/office/drawing/2014/main" id="{6F553479-09E2-2D02-8640-43E4D43AF264}"/>
              </a:ext>
            </a:extLst>
          </p:cNvPr>
          <p:cNvSpPr/>
          <p:nvPr/>
        </p:nvSpPr>
        <p:spPr>
          <a:xfrm>
            <a:off x="798379" y="3261784"/>
            <a:ext cx="10765433" cy="870889"/>
          </a:xfrm>
          <a:prstGeom prst="rect">
            <a:avLst/>
          </a:prstGeom>
          <a:ln>
            <a:solidFill>
              <a:srgbClr val="4174BA"/>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2" name="Freeform: Shape 11">
            <a:extLst>
              <a:ext uri="{FF2B5EF4-FFF2-40B4-BE49-F238E27FC236}">
                <a16:creationId xmlns:a16="http://schemas.microsoft.com/office/drawing/2014/main" id="{374244E8-9CBD-1FCA-BE25-20B3F8353213}"/>
              </a:ext>
            </a:extLst>
          </p:cNvPr>
          <p:cNvSpPr/>
          <p:nvPr/>
        </p:nvSpPr>
        <p:spPr>
          <a:xfrm>
            <a:off x="798379" y="3105106"/>
            <a:ext cx="2765565" cy="570775"/>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4174BA"/>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a:p>
        </p:txBody>
      </p:sp>
      <p:sp>
        <p:nvSpPr>
          <p:cNvPr id="13" name="Rectangle 12">
            <a:extLst>
              <a:ext uri="{FF2B5EF4-FFF2-40B4-BE49-F238E27FC236}">
                <a16:creationId xmlns:a16="http://schemas.microsoft.com/office/drawing/2014/main" id="{73DF0EBD-C6D5-E238-3E31-C7FC7B6A368F}"/>
              </a:ext>
            </a:extLst>
          </p:cNvPr>
          <p:cNvSpPr/>
          <p:nvPr/>
        </p:nvSpPr>
        <p:spPr>
          <a:xfrm>
            <a:off x="798379" y="4467153"/>
            <a:ext cx="10765433" cy="870889"/>
          </a:xfrm>
          <a:prstGeom prst="rect">
            <a:avLst/>
          </a:prstGeom>
          <a:ln>
            <a:solidFill>
              <a:srgbClr val="4174BA"/>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4" name="Freeform: Shape 13">
            <a:extLst>
              <a:ext uri="{FF2B5EF4-FFF2-40B4-BE49-F238E27FC236}">
                <a16:creationId xmlns:a16="http://schemas.microsoft.com/office/drawing/2014/main" id="{C996EE19-AF5E-F824-5738-677E6D744B6B}"/>
              </a:ext>
            </a:extLst>
          </p:cNvPr>
          <p:cNvSpPr/>
          <p:nvPr/>
        </p:nvSpPr>
        <p:spPr>
          <a:xfrm>
            <a:off x="798379" y="4310475"/>
            <a:ext cx="2765565" cy="570775"/>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4174BA"/>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a:p>
        </p:txBody>
      </p:sp>
      <p:sp>
        <p:nvSpPr>
          <p:cNvPr id="15" name="Rectangle 14">
            <a:extLst>
              <a:ext uri="{FF2B5EF4-FFF2-40B4-BE49-F238E27FC236}">
                <a16:creationId xmlns:a16="http://schemas.microsoft.com/office/drawing/2014/main" id="{25047475-3E89-0EB6-0EB1-22C226F627A7}"/>
              </a:ext>
            </a:extLst>
          </p:cNvPr>
          <p:cNvSpPr/>
          <p:nvPr/>
        </p:nvSpPr>
        <p:spPr>
          <a:xfrm>
            <a:off x="798379" y="5672521"/>
            <a:ext cx="10765433" cy="870889"/>
          </a:xfrm>
          <a:prstGeom prst="rect">
            <a:avLst/>
          </a:prstGeom>
          <a:ln>
            <a:solidFill>
              <a:srgbClr val="4174BA"/>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6" name="Freeform: Shape 15">
            <a:extLst>
              <a:ext uri="{FF2B5EF4-FFF2-40B4-BE49-F238E27FC236}">
                <a16:creationId xmlns:a16="http://schemas.microsoft.com/office/drawing/2014/main" id="{46460319-6920-00A0-77EE-6F6A59308829}"/>
              </a:ext>
            </a:extLst>
          </p:cNvPr>
          <p:cNvSpPr/>
          <p:nvPr/>
        </p:nvSpPr>
        <p:spPr>
          <a:xfrm>
            <a:off x="798379" y="5515845"/>
            <a:ext cx="2765565" cy="570775"/>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4174BA"/>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a:p>
        </p:txBody>
      </p:sp>
      <p:sp>
        <p:nvSpPr>
          <p:cNvPr id="17" name="TextBox 16">
            <a:extLst>
              <a:ext uri="{FF2B5EF4-FFF2-40B4-BE49-F238E27FC236}">
                <a16:creationId xmlns:a16="http://schemas.microsoft.com/office/drawing/2014/main" id="{A97F2D13-CC7E-AF64-A5AB-6F8D362E9629}"/>
              </a:ext>
            </a:extLst>
          </p:cNvPr>
          <p:cNvSpPr txBox="1"/>
          <p:nvPr/>
        </p:nvSpPr>
        <p:spPr>
          <a:xfrm>
            <a:off x="915824" y="1961999"/>
            <a:ext cx="2339096" cy="461665"/>
          </a:xfrm>
          <a:prstGeom prst="rect">
            <a:avLst/>
          </a:prstGeom>
          <a:noFill/>
        </p:spPr>
        <p:txBody>
          <a:bodyPr wrap="square" rtlCol="0">
            <a:spAutoFit/>
          </a:bodyPr>
          <a:lstStyle/>
          <a:p>
            <a:r>
              <a:rPr lang="en-GB" sz="2400" b="1" dirty="0">
                <a:solidFill>
                  <a:schemeClr val="bg1"/>
                </a:solidFill>
              </a:rPr>
              <a:t>Algorithmische Voreingenommenheit</a:t>
            </a:r>
          </a:p>
        </p:txBody>
      </p:sp>
      <p:sp>
        <p:nvSpPr>
          <p:cNvPr id="18" name="TextBox 17">
            <a:extLst>
              <a:ext uri="{FF2B5EF4-FFF2-40B4-BE49-F238E27FC236}">
                <a16:creationId xmlns:a16="http://schemas.microsoft.com/office/drawing/2014/main" id="{0AF3BDF3-29EE-F17F-D1A1-BE40393FEFC2}"/>
              </a:ext>
            </a:extLst>
          </p:cNvPr>
          <p:cNvSpPr txBox="1"/>
          <p:nvPr/>
        </p:nvSpPr>
        <p:spPr>
          <a:xfrm>
            <a:off x="921419" y="3105834"/>
            <a:ext cx="2642525" cy="646331"/>
          </a:xfrm>
          <a:prstGeom prst="rect">
            <a:avLst/>
          </a:prstGeom>
          <a:noFill/>
        </p:spPr>
        <p:txBody>
          <a:bodyPr wrap="square" rtlCol="0">
            <a:spAutoFit/>
          </a:bodyPr>
          <a:lstStyle/>
          <a:p>
            <a:r>
              <a:rPr lang="en-GB" b="1" dirty="0">
                <a:solidFill>
                  <a:schemeClr val="bg1"/>
                </a:solidFill>
              </a:rPr>
              <a:t>Verzerrungen in Datensätzen</a:t>
            </a:r>
          </a:p>
        </p:txBody>
      </p:sp>
      <p:sp>
        <p:nvSpPr>
          <p:cNvPr id="19" name="TextBox 18">
            <a:extLst>
              <a:ext uri="{FF2B5EF4-FFF2-40B4-BE49-F238E27FC236}">
                <a16:creationId xmlns:a16="http://schemas.microsoft.com/office/drawing/2014/main" id="{8BD664EB-7169-F268-898E-80CF2B9943E9}"/>
              </a:ext>
            </a:extLst>
          </p:cNvPr>
          <p:cNvSpPr txBox="1"/>
          <p:nvPr/>
        </p:nvSpPr>
        <p:spPr>
          <a:xfrm>
            <a:off x="915824" y="4368137"/>
            <a:ext cx="2339096" cy="461665"/>
          </a:xfrm>
          <a:prstGeom prst="rect">
            <a:avLst/>
          </a:prstGeom>
          <a:noFill/>
        </p:spPr>
        <p:txBody>
          <a:bodyPr wrap="square" rtlCol="0">
            <a:spAutoFit/>
          </a:bodyPr>
          <a:lstStyle/>
          <a:p>
            <a:r>
              <a:rPr lang="en-GB" sz="2400" b="1" dirty="0">
                <a:solidFill>
                  <a:schemeClr val="bg1"/>
                </a:solidFill>
              </a:rPr>
              <a:t>Ethische KI</a:t>
            </a:r>
          </a:p>
        </p:txBody>
      </p:sp>
      <p:sp>
        <p:nvSpPr>
          <p:cNvPr id="20" name="TextBox 19">
            <a:extLst>
              <a:ext uri="{FF2B5EF4-FFF2-40B4-BE49-F238E27FC236}">
                <a16:creationId xmlns:a16="http://schemas.microsoft.com/office/drawing/2014/main" id="{56D18D39-5241-EF1E-6BBB-CD1CA60C0210}"/>
              </a:ext>
            </a:extLst>
          </p:cNvPr>
          <p:cNvSpPr txBox="1"/>
          <p:nvPr/>
        </p:nvSpPr>
        <p:spPr>
          <a:xfrm>
            <a:off x="915824" y="5564016"/>
            <a:ext cx="2648120" cy="461665"/>
          </a:xfrm>
          <a:prstGeom prst="rect">
            <a:avLst/>
          </a:prstGeom>
          <a:noFill/>
        </p:spPr>
        <p:txBody>
          <a:bodyPr wrap="square" rtlCol="0">
            <a:spAutoFit/>
          </a:bodyPr>
          <a:lstStyle/>
          <a:p>
            <a:r>
              <a:rPr lang="en-GB" sz="2400" b="1" dirty="0">
                <a:solidFill>
                  <a:schemeClr val="bg1"/>
                </a:solidFill>
              </a:rPr>
              <a:t>Fairness in der Praxis</a:t>
            </a:r>
          </a:p>
        </p:txBody>
      </p:sp>
      <p:sp>
        <p:nvSpPr>
          <p:cNvPr id="21" name="TextBox 20">
            <a:extLst>
              <a:ext uri="{FF2B5EF4-FFF2-40B4-BE49-F238E27FC236}">
                <a16:creationId xmlns:a16="http://schemas.microsoft.com/office/drawing/2014/main" id="{EECB4A0E-1FD6-4B68-BDA0-32678CBBB394}"/>
              </a:ext>
            </a:extLst>
          </p:cNvPr>
          <p:cNvSpPr txBox="1"/>
          <p:nvPr/>
        </p:nvSpPr>
        <p:spPr>
          <a:xfrm>
            <a:off x="915824" y="2062768"/>
            <a:ext cx="10647988" cy="1015663"/>
          </a:xfrm>
          <a:prstGeom prst="rect">
            <a:avLst/>
          </a:prstGeom>
          <a:noFill/>
        </p:spPr>
        <p:txBody>
          <a:bodyPr wrap="square" rtlCol="0">
            <a:spAutoFit/>
          </a:bodyPr>
          <a:lstStyle/>
          <a:p>
            <a:pPr indent="2692400"/>
            <a:r>
              <a:rPr lang="en-US" sz="2000" dirty="0">
                <a:solidFill>
                  <a:srgbClr val="0C4659"/>
                </a:solidFill>
              </a:rPr>
              <a:t>Tritt auf, wenn KI-Systeme Ungleichheiten widerspiegeln oder verstärken, weil die Daten voreingenommen sind, Annahmen falsch sind oder das Design nicht vielfältig genug ist.</a:t>
            </a:r>
            <a:endParaRPr lang="en-GB" sz="2000" dirty="0">
              <a:solidFill>
                <a:srgbClr val="0C4659"/>
              </a:solidFill>
            </a:endParaRPr>
          </a:p>
        </p:txBody>
      </p:sp>
      <p:sp>
        <p:nvSpPr>
          <p:cNvPr id="22" name="TextBox 21">
            <a:extLst>
              <a:ext uri="{FF2B5EF4-FFF2-40B4-BE49-F238E27FC236}">
                <a16:creationId xmlns:a16="http://schemas.microsoft.com/office/drawing/2014/main" id="{5F19CE46-0A1D-653B-CF85-D7F71E27D7D9}"/>
              </a:ext>
            </a:extLst>
          </p:cNvPr>
          <p:cNvSpPr txBox="1"/>
          <p:nvPr/>
        </p:nvSpPr>
        <p:spPr>
          <a:xfrm>
            <a:off x="857100" y="5692466"/>
            <a:ext cx="10828763" cy="923330"/>
          </a:xfrm>
          <a:prstGeom prst="rect">
            <a:avLst/>
          </a:prstGeom>
          <a:noFill/>
        </p:spPr>
        <p:txBody>
          <a:bodyPr wrap="square" rtlCol="0">
            <a:spAutoFit/>
          </a:bodyPr>
          <a:lstStyle/>
          <a:p>
            <a:pPr indent="2692400"/>
            <a:r>
              <a:rPr lang="en-US" dirty="0">
                <a:solidFill>
                  <a:srgbClr val="0C4659"/>
                </a:solidFill>
              </a:rPr>
              <a:t>Führe regelmäßige Prüfungen durch. Nutze vielfältige Datenquellen. Sorge für menschliche Aufsicht. So verhinderst du Benachteiligung in der Personalbeschaffung, Polizeiarbeit und bei der Auswahl von Inhalten.</a:t>
            </a:r>
            <a:endParaRPr lang="en-GB" dirty="0">
              <a:solidFill>
                <a:srgbClr val="0C4659"/>
              </a:solidFill>
            </a:endParaRPr>
          </a:p>
        </p:txBody>
      </p:sp>
      <p:sp>
        <p:nvSpPr>
          <p:cNvPr id="23" name="TextBox 22">
            <a:extLst>
              <a:ext uri="{FF2B5EF4-FFF2-40B4-BE49-F238E27FC236}">
                <a16:creationId xmlns:a16="http://schemas.microsoft.com/office/drawing/2014/main" id="{7C1298AA-CB09-265C-6067-6DA43A0B7E7F}"/>
              </a:ext>
            </a:extLst>
          </p:cNvPr>
          <p:cNvSpPr txBox="1"/>
          <p:nvPr/>
        </p:nvSpPr>
        <p:spPr>
          <a:xfrm>
            <a:off x="915824" y="3271535"/>
            <a:ext cx="10647988" cy="707886"/>
          </a:xfrm>
          <a:prstGeom prst="rect">
            <a:avLst/>
          </a:prstGeom>
          <a:noFill/>
        </p:spPr>
        <p:txBody>
          <a:bodyPr wrap="square" rtlCol="0">
            <a:spAutoFit/>
          </a:bodyPr>
          <a:lstStyle/>
          <a:p>
            <a:pPr indent="2692400"/>
            <a:r>
              <a:rPr lang="en-US" sz="2000" dirty="0">
                <a:solidFill>
                  <a:srgbClr val="0C4659"/>
                </a:solidFill>
              </a:rPr>
              <a:t>KI lernt oft aus historischen Daten, die gesellschaftliche Vorurteile (z. B. in Bezug auf Geschlecht, ethnische Zugehörigkeit oder Behinderung) enthalten können.</a:t>
            </a:r>
            <a:endParaRPr lang="en-GB" sz="2000" dirty="0">
              <a:solidFill>
                <a:srgbClr val="0C4659"/>
              </a:solidFill>
            </a:endParaRPr>
          </a:p>
        </p:txBody>
      </p:sp>
      <p:sp>
        <p:nvSpPr>
          <p:cNvPr id="24" name="TextBox 23">
            <a:extLst>
              <a:ext uri="{FF2B5EF4-FFF2-40B4-BE49-F238E27FC236}">
                <a16:creationId xmlns:a16="http://schemas.microsoft.com/office/drawing/2014/main" id="{0A4BEDFF-04C8-8A7E-2627-4C9E65E168FE}"/>
              </a:ext>
            </a:extLst>
          </p:cNvPr>
          <p:cNvSpPr txBox="1"/>
          <p:nvPr/>
        </p:nvSpPr>
        <p:spPr>
          <a:xfrm>
            <a:off x="915824" y="4480302"/>
            <a:ext cx="10647988" cy="707886"/>
          </a:xfrm>
          <a:prstGeom prst="rect">
            <a:avLst/>
          </a:prstGeom>
          <a:noFill/>
        </p:spPr>
        <p:txBody>
          <a:bodyPr wrap="square" rtlCol="0">
            <a:spAutoFit/>
          </a:bodyPr>
          <a:lstStyle/>
          <a:p>
            <a:pPr indent="2692400"/>
            <a:r>
              <a:rPr lang="en-US" sz="2000" dirty="0">
                <a:solidFill>
                  <a:srgbClr val="0C4659"/>
                </a:solidFill>
              </a:rPr>
              <a:t>Es braucht Transparenz, Fairness, Rechenschaftspflicht und ein inklusives Design in KI-Systemen und Entscheidungsprozessen.</a:t>
            </a:r>
            <a:endParaRPr lang="en-GB" sz="2000" dirty="0">
              <a:solidFill>
                <a:srgbClr val="0C4659"/>
              </a:solidFill>
            </a:endParaRPr>
          </a:p>
        </p:txBody>
      </p:sp>
    </p:spTree>
    <p:extLst>
      <p:ext uri="{BB962C8B-B14F-4D97-AF65-F5344CB8AC3E}">
        <p14:creationId xmlns:p14="http://schemas.microsoft.com/office/powerpoint/2010/main" val="247809461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7F115E-D9FD-8DFC-4A05-F4874B66B170}"/>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8F5CB1C5-131F-8FDE-E6BE-0D74F4CE9DA4}"/>
              </a:ext>
            </a:extLst>
          </p:cNvPr>
          <p:cNvSpPr>
            <a:spLocks noGrp="1"/>
          </p:cNvSpPr>
          <p:nvPr>
            <p:ph type="body" sz="quarter" idx="18"/>
          </p:nvPr>
        </p:nvSpPr>
        <p:spPr>
          <a:xfrm>
            <a:off x="458140" y="1705538"/>
            <a:ext cx="5514822" cy="3849918"/>
          </a:xfrm>
        </p:spPr>
        <p:txBody>
          <a:bodyPr/>
          <a:lstStyle/>
          <a:p>
            <a:pPr marL="0" indent="0">
              <a:lnSpc>
                <a:spcPct val="100000"/>
              </a:lnSpc>
              <a:spcBef>
                <a:spcPts val="600"/>
              </a:spcBef>
            </a:pPr>
            <a:r>
              <a:rPr lang="en-US" sz="2000" i="0" u="none" strike="noStrike" dirty="0">
                <a:effectLst/>
              </a:rPr>
              <a:t>Twitter/X hat einen dreistufigen Moderationsansatz eingeführt. Damit reagiert das Unternehmen auf wachsende Sorgen über Hassreden.</a:t>
            </a:r>
          </a:p>
          <a:p>
            <a:pPr marL="896938" indent="0">
              <a:lnSpc>
                <a:spcPct val="100000"/>
              </a:lnSpc>
              <a:spcBef>
                <a:spcPts val="600"/>
              </a:spcBef>
            </a:pPr>
            <a:r>
              <a:rPr lang="en-US" sz="2000" b="1" i="0" u="none" strike="noStrike" dirty="0">
                <a:effectLst/>
              </a:rPr>
              <a:t>KI-Tools </a:t>
            </a:r>
            <a:r>
              <a:rPr lang="en-US" sz="2000" i="0" u="none" strike="noStrike" dirty="0">
                <a:effectLst/>
              </a:rPr>
              <a:t>scannen und kennzeichnen schädliche Inhalte in Echtzeit.</a:t>
            </a:r>
          </a:p>
          <a:p>
            <a:pPr marL="896938" indent="0">
              <a:lnSpc>
                <a:spcPct val="100000"/>
              </a:lnSpc>
              <a:spcBef>
                <a:spcPts val="600"/>
              </a:spcBef>
            </a:pPr>
            <a:r>
              <a:rPr lang="en-US" sz="2000" b="1" i="0" u="none" strike="noStrike" dirty="0">
                <a:effectLst/>
              </a:rPr>
              <a:t>Menschliche Moderator*innen </a:t>
            </a:r>
            <a:r>
              <a:rPr lang="en-US" sz="2000" i="0" u="none" strike="noStrike" dirty="0">
                <a:effectLst/>
              </a:rPr>
              <a:t>prüfen die markierten Inhalte im Kontext.</a:t>
            </a:r>
          </a:p>
          <a:p>
            <a:pPr marL="896938" indent="0">
              <a:lnSpc>
                <a:spcPct val="100000"/>
              </a:lnSpc>
              <a:spcBef>
                <a:spcPts val="600"/>
              </a:spcBef>
            </a:pPr>
            <a:r>
              <a:rPr lang="en-US" sz="2000" b="1" i="0" u="none" strike="noStrike" dirty="0">
                <a:effectLst/>
              </a:rPr>
              <a:t>Einsprüche von Nutzenden </a:t>
            </a:r>
            <a:r>
              <a:rPr lang="en-US" sz="2000" i="0" u="none" strike="noStrike" dirty="0">
                <a:effectLst/>
              </a:rPr>
              <a:t>sichern Transparenz und Rechenschaft.</a:t>
            </a:r>
          </a:p>
          <a:p>
            <a:pPr marL="0" indent="0">
              <a:lnSpc>
                <a:spcPct val="100000"/>
              </a:lnSpc>
              <a:spcBef>
                <a:spcPts val="600"/>
              </a:spcBef>
            </a:pPr>
            <a:r>
              <a:rPr lang="en-US" sz="2000" i="0" u="none" strike="noStrike" dirty="0">
                <a:effectLst/>
              </a:rPr>
              <a:t>Dieses mehrstufige System soll Reaktionszeiten verbessern, Voreingenommenheit verringern und das Vertrauen der Nutzenden in die Moderation der Plattform wiederherstellen.</a:t>
            </a:r>
            <a:endParaRPr lang="en-US" sz="2000" dirty="0"/>
          </a:p>
        </p:txBody>
      </p:sp>
      <p:sp>
        <p:nvSpPr>
          <p:cNvPr id="4" name="Text Placeholder 3">
            <a:extLst>
              <a:ext uri="{FF2B5EF4-FFF2-40B4-BE49-F238E27FC236}">
                <a16:creationId xmlns:a16="http://schemas.microsoft.com/office/drawing/2014/main" id="{79E25D5F-0E62-AE4E-5B99-2837BD8363B5}"/>
              </a:ext>
            </a:extLst>
          </p:cNvPr>
          <p:cNvSpPr>
            <a:spLocks noGrp="1"/>
          </p:cNvSpPr>
          <p:nvPr>
            <p:ph type="body" sz="quarter" idx="16"/>
          </p:nvPr>
        </p:nvSpPr>
        <p:spPr>
          <a:xfrm>
            <a:off x="404976" y="399482"/>
            <a:ext cx="6282901" cy="803654"/>
          </a:xfrm>
        </p:spPr>
        <p:txBody>
          <a:bodyPr/>
          <a:lstStyle/>
          <a:p>
            <a:r>
              <a:rPr lang="en-US" sz="3200" dirty="0"/>
              <a:t>Fallstudie: </a:t>
            </a:r>
            <a:r>
              <a:rPr lang="en-US" sz="3200" b="0" dirty="0"/>
              <a:t>Mehrstufige Moderation gegen Hassrede</a:t>
            </a:r>
          </a:p>
        </p:txBody>
      </p:sp>
      <p:cxnSp>
        <p:nvCxnSpPr>
          <p:cNvPr id="2" name="Straight Connector 1">
            <a:extLst>
              <a:ext uri="{FF2B5EF4-FFF2-40B4-BE49-F238E27FC236}">
                <a16:creationId xmlns:a16="http://schemas.microsoft.com/office/drawing/2014/main" id="{3FE2038C-F0B1-23EE-B686-E098A46AAA87}"/>
              </a:ext>
            </a:extLst>
          </p:cNvPr>
          <p:cNvCxnSpPr>
            <a:cxnSpLocks/>
          </p:cNvCxnSpPr>
          <p:nvPr/>
        </p:nvCxnSpPr>
        <p:spPr>
          <a:xfrm>
            <a:off x="0" y="1509778"/>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pic>
        <p:nvPicPr>
          <p:cNvPr id="7" name="Graphic 6" descr="Tools outline">
            <a:extLst>
              <a:ext uri="{FF2B5EF4-FFF2-40B4-BE49-F238E27FC236}">
                <a16:creationId xmlns:a16="http://schemas.microsoft.com/office/drawing/2014/main" id="{EBA588FA-42A0-2C49-66D7-49E1615356B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53674" y="3016703"/>
            <a:ext cx="613794" cy="613794"/>
          </a:xfrm>
          <a:prstGeom prst="rect">
            <a:avLst/>
          </a:prstGeom>
        </p:spPr>
      </p:pic>
      <p:pic>
        <p:nvPicPr>
          <p:cNvPr id="13" name="Graphic 12" descr="Male profile outline">
            <a:extLst>
              <a:ext uri="{FF2B5EF4-FFF2-40B4-BE49-F238E27FC236}">
                <a16:creationId xmlns:a16="http://schemas.microsoft.com/office/drawing/2014/main" id="{DF983270-1FE2-C36F-13C1-CC70517DB6A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53674" y="3826003"/>
            <a:ext cx="613791" cy="613791"/>
          </a:xfrm>
          <a:prstGeom prst="rect">
            <a:avLst/>
          </a:prstGeom>
        </p:spPr>
      </p:pic>
      <p:pic>
        <p:nvPicPr>
          <p:cNvPr id="17" name="Graphic 16" descr="Inbox outline">
            <a:extLst>
              <a:ext uri="{FF2B5EF4-FFF2-40B4-BE49-F238E27FC236}">
                <a16:creationId xmlns:a16="http://schemas.microsoft.com/office/drawing/2014/main" id="{3F1C29B5-4D1D-574B-D731-19D91EED50F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53671" y="4534355"/>
            <a:ext cx="613795" cy="613795"/>
          </a:xfrm>
          <a:prstGeom prst="rect">
            <a:avLst/>
          </a:prstGeom>
        </p:spPr>
      </p:pic>
      <p:sp>
        <p:nvSpPr>
          <p:cNvPr id="18" name="TextBox 17">
            <a:extLst>
              <a:ext uri="{FF2B5EF4-FFF2-40B4-BE49-F238E27FC236}">
                <a16:creationId xmlns:a16="http://schemas.microsoft.com/office/drawing/2014/main" id="{9695A171-25F1-C7D1-56DC-42063DC36ED9}"/>
              </a:ext>
            </a:extLst>
          </p:cNvPr>
          <p:cNvSpPr txBox="1"/>
          <p:nvPr/>
        </p:nvSpPr>
        <p:spPr>
          <a:xfrm>
            <a:off x="6096000" y="5186124"/>
            <a:ext cx="5711602"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srgbClr val="086D6E"/>
                </a:solidFill>
                <a:effectLst/>
                <a:uLnTx/>
                <a:uFillTx/>
                <a:latin typeface="Calibri" panose="020F0502020204030204"/>
                <a:ea typeface="+mn-ea"/>
                <a:cs typeface="+mn-cs"/>
                <a:hlinkClick r:id="rId6"/>
              </a:rPr>
              <a:t>„Was ist Inhaltsmoderation? Moderation vs. Zensur“</a:t>
            </a:r>
            <a:endParaRPr kumimoji="0" lang="en-IE" sz="1800" b="0" i="1" u="none" strike="noStrike" kern="1200" cap="none" spc="0" normalizeH="0" baseline="0" noProof="0" dirty="0">
              <a:ln>
                <a:noFill/>
              </a:ln>
              <a:solidFill>
                <a:srgbClr val="086D6E"/>
              </a:solidFill>
              <a:effectLst/>
              <a:uLnTx/>
              <a:uFillTx/>
              <a:latin typeface="Calibri" panose="020F0502020204030204"/>
              <a:ea typeface="+mn-ea"/>
              <a:cs typeface="+mn-cs"/>
            </a:endParaRPr>
          </a:p>
        </p:txBody>
      </p:sp>
      <p:sp>
        <p:nvSpPr>
          <p:cNvPr id="19" name="Rectangle: Rounded Corners 18">
            <a:hlinkClick r:id="rId6"/>
            <a:extLst>
              <a:ext uri="{FF2B5EF4-FFF2-40B4-BE49-F238E27FC236}">
                <a16:creationId xmlns:a16="http://schemas.microsoft.com/office/drawing/2014/main" id="{9A8DE4C7-C667-FC92-4FBC-1C9CA3A2927F}"/>
              </a:ext>
            </a:extLst>
          </p:cNvPr>
          <p:cNvSpPr/>
          <p:nvPr/>
        </p:nvSpPr>
        <p:spPr>
          <a:xfrm>
            <a:off x="7344546" y="5669017"/>
            <a:ext cx="3354573" cy="646331"/>
          </a:xfrm>
          <a:prstGeom prst="roundRect">
            <a:avLst/>
          </a:prstGeom>
          <a:solidFill>
            <a:srgbClr val="EE4F2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2400" dirty="0">
                <a:solidFill>
                  <a:schemeClr val="bg1"/>
                </a:solidFill>
                <a:latin typeface="Abadi" panose="020B0604020104020204" pitchFamily="34" charset="0"/>
                <a:cs typeface="Aharoni" panose="02010803020104030203" pitchFamily="2" charset="-79"/>
                <a:hlinkClick r:id="rId6">
                  <a:extLst>
                    <a:ext uri="{A12FA001-AC4F-418D-AE19-62706E023703}">
                      <ahyp:hlinkClr xmlns:ahyp="http://schemas.microsoft.com/office/drawing/2018/hyperlinkcolor" val="tx"/>
                    </a:ext>
                  </a:extLst>
                </a:hlinkClick>
              </a:rPr>
              <a:t>Zum </a:t>
            </a:r>
            <a:r>
              <a:rPr kumimoji="0" lang="en-IE" sz="2400" b="0" i="0" u="none" strike="noStrike" kern="1200" cap="none" spc="0" normalizeH="0" baseline="0" noProof="0" dirty="0">
                <a:ln>
                  <a:noFill/>
                </a:ln>
                <a:solidFill>
                  <a:schemeClr val="bg1"/>
                </a:solidFill>
                <a:effectLst/>
                <a:uLnTx/>
                <a:uFillTx/>
                <a:latin typeface="Abadi" panose="020B0604020104020204" pitchFamily="34" charset="0"/>
                <a:cs typeface="Aharoni" panose="02010803020104030203" pitchFamily="2" charset="-79"/>
                <a:hlinkClick r:id="rId6">
                  <a:extLst>
                    <a:ext uri="{A12FA001-AC4F-418D-AE19-62706E023703}">
                      <ahyp:hlinkClr xmlns:ahyp="http://schemas.microsoft.com/office/drawing/2018/hyperlinkcolor" val="tx"/>
                    </a:ext>
                  </a:extLst>
                </a:hlinkClick>
              </a:rPr>
              <a:t>Video</a:t>
            </a:r>
            <a:endParaRPr kumimoji="0" lang="en-IE" sz="2400" b="0" i="0" u="none" strike="noStrike" kern="1200" cap="none" spc="0" normalizeH="0" baseline="0" noProof="0" dirty="0">
              <a:ln>
                <a:noFill/>
              </a:ln>
              <a:solidFill>
                <a:schemeClr val="bg1"/>
              </a:solidFill>
              <a:effectLst/>
              <a:uLnTx/>
              <a:uFillTx/>
              <a:latin typeface="Abadi" panose="020B0604020104020204" pitchFamily="34" charset="0"/>
              <a:ea typeface="+mn-ea"/>
              <a:cs typeface="Aharoni" panose="02010803020104030203" pitchFamily="2" charset="-79"/>
            </a:endParaRPr>
          </a:p>
        </p:txBody>
      </p:sp>
      <p:pic>
        <p:nvPicPr>
          <p:cNvPr id="22" name="Online Media 21" title="What is Content Moderation? Moderation vs. Censorship">
            <a:hlinkClick r:id="" action="ppaction://media"/>
            <a:extLst>
              <a:ext uri="{FF2B5EF4-FFF2-40B4-BE49-F238E27FC236}">
                <a16:creationId xmlns:a16="http://schemas.microsoft.com/office/drawing/2014/main" id="{7FDEA296-F265-1599-BE28-F1D817E53C7F}"/>
              </a:ext>
            </a:extLst>
          </p:cNvPr>
          <p:cNvPicPr>
            <a:picLocks noRot="1" noChangeAspect="1"/>
          </p:cNvPicPr>
          <p:nvPr>
            <a:videoFile r:link="rId1"/>
          </p:nvPr>
        </p:nvPicPr>
        <p:blipFill>
          <a:blip r:embed="rId7"/>
          <a:srcRect l="5038" t="398" r="5992" b="-398"/>
          <a:stretch/>
        </p:blipFill>
        <p:spPr>
          <a:xfrm>
            <a:off x="7017026" y="1857380"/>
            <a:ext cx="3965713" cy="2500519"/>
          </a:xfrm>
          <a:prstGeom prst="rect">
            <a:avLst/>
          </a:prstGeom>
        </p:spPr>
      </p:pic>
    </p:spTree>
    <p:extLst>
      <p:ext uri="{BB962C8B-B14F-4D97-AF65-F5344CB8AC3E}">
        <p14:creationId xmlns:p14="http://schemas.microsoft.com/office/powerpoint/2010/main" val="1648044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2"/>
                </p:tgtEl>
              </p:cMediaNode>
            </p:video>
            <p:seq concurrent="1" nextAc="seek">
              <p:cTn id="8" restart="whenNotActive" fill="hold" evtFilter="cancelBubble" nodeType="interactiveSeq">
                <p:stCondLst>
                  <p:cond evt="onClick" delay="0">
                    <p:tgtEl>
                      <p:spTgt spid="2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2"/>
                                        </p:tgtEl>
                                      </p:cBhvr>
                                    </p:cmd>
                                  </p:childTnLst>
                                </p:cTn>
                              </p:par>
                            </p:childTnLst>
                          </p:cTn>
                        </p:par>
                      </p:childTnLst>
                    </p:cTn>
                  </p:par>
                </p:childTnLst>
              </p:cTn>
              <p:nextCondLst>
                <p:cond evt="onClick" delay="0">
                  <p:tgtEl>
                    <p:spTgt spid="22"/>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8805A9-2EC3-02DB-B13B-8F3298725A29}"/>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D6098BE0-EA19-874A-5879-8461082E7E83}"/>
              </a:ext>
            </a:extLst>
          </p:cNvPr>
          <p:cNvSpPr>
            <a:spLocks noGrp="1"/>
          </p:cNvSpPr>
          <p:nvPr>
            <p:ph type="body" sz="quarter" idx="18"/>
          </p:nvPr>
        </p:nvSpPr>
        <p:spPr>
          <a:xfrm>
            <a:off x="798381" y="1382316"/>
            <a:ext cx="10614687" cy="3849918"/>
          </a:xfrm>
        </p:spPr>
        <p:txBody>
          <a:bodyPr/>
          <a:lstStyle/>
          <a:p>
            <a:pPr marL="0" marR="0" lvl="0" indent="0" algn="l" defTabSz="777514" rtl="0" eaLnBrk="1" fontAlgn="auto" latinLnBrk="0" hangingPunct="1">
              <a:lnSpc>
                <a:spcPct val="100000"/>
              </a:lnSpc>
              <a:spcBef>
                <a:spcPts val="0"/>
              </a:spcBef>
              <a:buClrTx/>
              <a:buSzTx/>
              <a:buFont typeface="+mj-lt"/>
              <a:buNone/>
              <a:tabLst/>
              <a:defRPr/>
            </a:pPr>
            <a:r>
              <a:rPr lang="en-IE" sz="2000" b="1" dirty="0">
                <a:solidFill>
                  <a:srgbClr val="2B9B9F"/>
                </a:solidFill>
              </a:rPr>
              <a:t>Thema</a:t>
            </a:r>
            <a:r>
              <a:rPr lang="en-IE" sz="2000" b="1" kern="1200" dirty="0">
                <a:solidFill>
                  <a:srgbClr val="2B9B9F"/>
                </a:solidFill>
                <a:effectLst/>
                <a:latin typeface="+mn-lt"/>
                <a:ea typeface="+mn-ea"/>
                <a:cs typeface="+mn-cs"/>
              </a:rPr>
              <a:t> 1: </a:t>
            </a:r>
            <a:r>
              <a:rPr lang="en-US" sz="2000" b="1" kern="1200" dirty="0">
                <a:solidFill>
                  <a:srgbClr val="EE4F27"/>
                </a:solidFill>
                <a:effectLst/>
                <a:latin typeface="+mn-lt"/>
                <a:ea typeface="+mn-ea"/>
                <a:cs typeface="+mn-cs"/>
              </a:rPr>
              <a:t>Definition der Vermittlung digitaler Medien</a:t>
            </a:r>
          </a:p>
          <a:p>
            <a:pPr marL="285750" marR="0" lvl="0" indent="-285750" algn="l" defTabSz="777514" rtl="0" eaLnBrk="1" fontAlgn="auto" latinLnBrk="0" hangingPunct="1">
              <a:lnSpc>
                <a:spcPct val="100000"/>
              </a:lnSpc>
              <a:spcBef>
                <a:spcPts val="0"/>
              </a:spcBef>
              <a:buClrTx/>
              <a:buSzTx/>
              <a:buFont typeface="Arial" panose="020B0604020202020204" pitchFamily="34" charset="0"/>
              <a:buChar char="•"/>
              <a:tabLst/>
              <a:defRPr/>
            </a:pPr>
            <a:r>
              <a:rPr lang="en-US" sz="2000" kern="1200" dirty="0">
                <a:solidFill>
                  <a:srgbClr val="0C4659"/>
                </a:solidFill>
                <a:effectLst/>
                <a:latin typeface="+mn-lt"/>
                <a:ea typeface="+mn-ea"/>
                <a:cs typeface="+mn-cs"/>
              </a:rPr>
              <a:t>Verstehen Sie das Konzept und die Rolle der Vermittlung digitaler Medien. Erkennen Sie ihre wichtige Bedeutung für </a:t>
            </a:r>
            <a:r>
              <a:rPr lang="en-US" sz="2000" b="1" kern="1200" dirty="0">
                <a:solidFill>
                  <a:srgbClr val="0C4659"/>
                </a:solidFill>
                <a:effectLst/>
                <a:latin typeface="+mn-lt"/>
                <a:ea typeface="+mn-ea"/>
                <a:cs typeface="+mn-cs"/>
              </a:rPr>
              <a:t>Inklusion </a:t>
            </a:r>
            <a:r>
              <a:rPr lang="en-US" sz="2000" kern="1200" dirty="0">
                <a:solidFill>
                  <a:srgbClr val="0C4659"/>
                </a:solidFill>
                <a:effectLst/>
                <a:latin typeface="+mn-lt"/>
                <a:ea typeface="+mn-ea"/>
                <a:cs typeface="+mn-cs"/>
              </a:rPr>
              <a:t>und </a:t>
            </a:r>
            <a:r>
              <a:rPr lang="en-US" sz="2000" b="1" kern="1200" dirty="0">
                <a:solidFill>
                  <a:srgbClr val="0C4659"/>
                </a:solidFill>
                <a:effectLst/>
                <a:latin typeface="+mn-lt"/>
                <a:ea typeface="+mn-ea"/>
                <a:cs typeface="+mn-cs"/>
              </a:rPr>
              <a:t>gleichberechtigte Teilhabe </a:t>
            </a:r>
            <a:r>
              <a:rPr lang="en-US" sz="2000" kern="1200" dirty="0">
                <a:solidFill>
                  <a:srgbClr val="0C4659"/>
                </a:solidFill>
                <a:effectLst/>
                <a:latin typeface="+mn-lt"/>
                <a:ea typeface="+mn-ea"/>
                <a:cs typeface="+mn-cs"/>
              </a:rPr>
              <a:t>in digitalen Räumen.</a:t>
            </a:r>
          </a:p>
          <a:p>
            <a:pPr marL="285750" marR="0" lvl="0" indent="-285750" algn="l" defTabSz="777514" rtl="0" eaLnBrk="1" fontAlgn="auto" latinLnBrk="0" hangingPunct="1">
              <a:lnSpc>
                <a:spcPct val="100000"/>
              </a:lnSpc>
              <a:spcBef>
                <a:spcPts val="0"/>
              </a:spcBef>
              <a:buClrTx/>
              <a:buSzTx/>
              <a:buFont typeface="Arial" panose="020B0604020202020204" pitchFamily="34" charset="0"/>
              <a:buChar char="•"/>
              <a:tabLst/>
              <a:defRPr/>
            </a:pPr>
            <a:r>
              <a:rPr lang="en-US" sz="2000" kern="1200" dirty="0">
                <a:solidFill>
                  <a:srgbClr val="0C4659"/>
                </a:solidFill>
                <a:effectLst/>
                <a:latin typeface="+mn-lt"/>
                <a:ea typeface="+mn-ea"/>
                <a:cs typeface="+mn-cs"/>
              </a:rPr>
              <a:t>Erfassen Sie wichtige Konzepte wie </a:t>
            </a:r>
            <a:r>
              <a:rPr lang="en-US" sz="2000" b="1" kern="1200" dirty="0">
                <a:solidFill>
                  <a:srgbClr val="0C4659"/>
                </a:solidFill>
                <a:effectLst/>
                <a:latin typeface="+mn-lt"/>
                <a:ea typeface="+mn-ea"/>
                <a:cs typeface="+mn-cs"/>
              </a:rPr>
              <a:t>digitale Barrierefreiheit, Medienkompetenz </a:t>
            </a:r>
            <a:r>
              <a:rPr lang="en-US" sz="2000" kern="1200" dirty="0">
                <a:solidFill>
                  <a:srgbClr val="0C4659"/>
                </a:solidFill>
                <a:effectLst/>
                <a:latin typeface="+mn-lt"/>
                <a:ea typeface="+mn-ea"/>
                <a:cs typeface="+mn-cs"/>
              </a:rPr>
              <a:t>und </a:t>
            </a:r>
            <a:r>
              <a:rPr lang="en-US" sz="2000" b="1" kern="1200" dirty="0">
                <a:solidFill>
                  <a:srgbClr val="0C4659"/>
                </a:solidFill>
                <a:effectLst/>
                <a:latin typeface="+mn-lt"/>
                <a:ea typeface="+mn-ea"/>
                <a:cs typeface="+mn-cs"/>
              </a:rPr>
              <a:t>verantwortungsvolles digitales Verhalten</a:t>
            </a:r>
            <a:r>
              <a:rPr lang="en-US" sz="2000" kern="1200" dirty="0">
                <a:solidFill>
                  <a:srgbClr val="0C4659"/>
                </a:solidFill>
                <a:effectLst/>
                <a:latin typeface="+mn-lt"/>
                <a:ea typeface="+mn-ea"/>
                <a:cs typeface="+mn-cs"/>
              </a:rPr>
              <a:t>. Erkennen Sie ihre Bedeutung für die digitale Inklusion.</a:t>
            </a:r>
          </a:p>
          <a:p>
            <a:pPr marL="285750" marR="0" lvl="0" indent="-285750" algn="l" defTabSz="777514" rtl="0" eaLnBrk="1" fontAlgn="auto" latinLnBrk="0" hangingPunct="1">
              <a:lnSpc>
                <a:spcPct val="100000"/>
              </a:lnSpc>
              <a:spcBef>
                <a:spcPts val="0"/>
              </a:spcBef>
              <a:buClrTx/>
              <a:buSzTx/>
              <a:buFont typeface="Arial" panose="020B0604020202020204" pitchFamily="34" charset="0"/>
              <a:buChar char="•"/>
              <a:tabLst/>
              <a:defRPr/>
            </a:pPr>
            <a:endParaRPr lang="en-US" sz="2000" kern="1200" dirty="0">
              <a:solidFill>
                <a:srgbClr val="0C4659"/>
              </a:solidFill>
              <a:effectLst/>
              <a:latin typeface="+mn-lt"/>
              <a:ea typeface="+mn-ea"/>
              <a:cs typeface="+mn-cs"/>
            </a:endParaRPr>
          </a:p>
          <a:p>
            <a:pPr marL="0" lvl="0" indent="0">
              <a:lnSpc>
                <a:spcPct val="100000"/>
              </a:lnSpc>
              <a:spcBef>
                <a:spcPts val="0"/>
              </a:spcBef>
              <a:buFont typeface="+mj-lt"/>
              <a:buNone/>
            </a:pPr>
            <a:r>
              <a:rPr lang="en-IE" sz="2000" b="1" dirty="0">
                <a:solidFill>
                  <a:srgbClr val="2B9B9F"/>
                </a:solidFill>
              </a:rPr>
              <a:t>Thema</a:t>
            </a:r>
            <a:r>
              <a:rPr lang="en-IE" sz="2000" b="1" kern="1200" dirty="0">
                <a:solidFill>
                  <a:srgbClr val="2B9B9F"/>
                </a:solidFill>
                <a:effectLst/>
                <a:latin typeface="+mn-lt"/>
                <a:ea typeface="+mn-ea"/>
                <a:cs typeface="+mn-cs"/>
              </a:rPr>
              <a:t> 2: </a:t>
            </a:r>
            <a:r>
              <a:rPr lang="en-US" sz="2000" b="1" kern="1200" dirty="0">
                <a:solidFill>
                  <a:srgbClr val="EE4F27"/>
                </a:solidFill>
                <a:effectLst/>
                <a:latin typeface="+mn-lt"/>
                <a:ea typeface="+mn-ea"/>
                <a:cs typeface="+mn-cs"/>
              </a:rPr>
              <a:t>Erkennen Sie die Notwendigkeit digitaler Mediation in einer digitalen Gesellschaft.</a:t>
            </a:r>
            <a:endParaRPr lang="en-IE" sz="2000" b="1" kern="1200" dirty="0">
              <a:solidFill>
                <a:srgbClr val="EE4F27"/>
              </a:solidFill>
              <a:effectLst/>
              <a:latin typeface="+mn-lt"/>
              <a:ea typeface="+mn-ea"/>
              <a:cs typeface="+mn-cs"/>
            </a:endParaRPr>
          </a:p>
          <a:p>
            <a:pPr marL="285750" lvl="0" indent="-285750">
              <a:lnSpc>
                <a:spcPct val="100000"/>
              </a:lnSpc>
              <a:spcBef>
                <a:spcPts val="0"/>
              </a:spcBef>
              <a:buFont typeface="Arial" panose="020B0604020202020204" pitchFamily="34" charset="0"/>
              <a:buChar char="•"/>
            </a:pPr>
            <a:r>
              <a:rPr lang="en-US" sz="2000" kern="1200" dirty="0">
                <a:solidFill>
                  <a:srgbClr val="0C4659"/>
                </a:solidFill>
                <a:effectLst/>
                <a:latin typeface="+mn-lt"/>
                <a:ea typeface="+mn-ea"/>
                <a:cs typeface="+mn-cs"/>
              </a:rPr>
              <a:t>Erkennen Sie die Herausforderungen durch </a:t>
            </a:r>
            <a:r>
              <a:rPr lang="en-US" sz="2000" b="1" kern="1200" dirty="0">
                <a:solidFill>
                  <a:srgbClr val="0C4659"/>
                </a:solidFill>
                <a:effectLst/>
                <a:latin typeface="+mn-lt"/>
                <a:ea typeface="+mn-ea"/>
                <a:cs typeface="+mn-cs"/>
              </a:rPr>
              <a:t>Falschinformationen, digitale Ausgrenzung </a:t>
            </a:r>
            <a:r>
              <a:rPr lang="en-US" sz="2000" kern="1200" dirty="0">
                <a:solidFill>
                  <a:srgbClr val="0C4659"/>
                </a:solidFill>
                <a:effectLst/>
                <a:latin typeface="+mn-lt"/>
                <a:ea typeface="+mn-ea"/>
                <a:cs typeface="+mn-cs"/>
              </a:rPr>
              <a:t>und </a:t>
            </a:r>
            <a:r>
              <a:rPr lang="en-US" sz="2000" b="1" kern="1200" dirty="0">
                <a:solidFill>
                  <a:srgbClr val="0C4659"/>
                </a:solidFill>
                <a:effectLst/>
                <a:latin typeface="+mn-lt"/>
                <a:ea typeface="+mn-ea"/>
                <a:cs typeface="+mn-cs"/>
              </a:rPr>
              <a:t>Online</a:t>
            </a:r>
            <a:r>
              <a:rPr lang="en-US" sz="2000" b="1" kern="1200" dirty="0" err="1">
                <a:solidFill>
                  <a:srgbClr val="0C4659"/>
                </a:solidFill>
                <a:effectLst/>
                <a:latin typeface="+mn-lt"/>
                <a:ea typeface="+mn-ea"/>
                <a:cs typeface="+mn-cs"/>
              </a:rPr>
              <a:t>-Polarisierung</a:t>
            </a:r>
            <a:r>
              <a:rPr lang="en-US" sz="2000" b="1" kern="1200" dirty="0">
                <a:solidFill>
                  <a:srgbClr val="0C4659"/>
                </a:solidFill>
                <a:effectLst/>
                <a:latin typeface="+mn-lt"/>
                <a:ea typeface="+mn-ea"/>
                <a:cs typeface="+mn-cs"/>
              </a:rPr>
              <a:t>.</a:t>
            </a:r>
          </a:p>
          <a:p>
            <a:pPr marL="285750" lvl="0" indent="-285750">
              <a:lnSpc>
                <a:spcPct val="100000"/>
              </a:lnSpc>
              <a:spcBef>
                <a:spcPts val="0"/>
              </a:spcBef>
              <a:buFont typeface="Arial" panose="020B0604020202020204" pitchFamily="34" charset="0"/>
              <a:buChar char="•"/>
            </a:pPr>
            <a:r>
              <a:rPr lang="en-US" sz="2000" kern="1200" dirty="0">
                <a:solidFill>
                  <a:srgbClr val="0C4659"/>
                </a:solidFill>
                <a:effectLst/>
                <a:latin typeface="+mn-lt"/>
                <a:ea typeface="+mn-ea"/>
                <a:cs typeface="+mn-cs"/>
              </a:rPr>
              <a:t>Erkennen Sie, wie digitale Mediation diese Probleme verringert, </a:t>
            </a:r>
            <a:r>
              <a:rPr lang="en-US" sz="2000" b="1" kern="1200" dirty="0">
                <a:solidFill>
                  <a:srgbClr val="0C4659"/>
                </a:solidFill>
                <a:effectLst/>
                <a:latin typeface="+mn-lt"/>
                <a:ea typeface="+mn-ea"/>
                <a:cs typeface="+mn-cs"/>
              </a:rPr>
              <a:t>Frieden</a:t>
            </a:r>
            <a:r>
              <a:rPr lang="en-US" sz="2000" kern="1200" dirty="0">
                <a:solidFill>
                  <a:srgbClr val="0C4659"/>
                </a:solidFill>
                <a:effectLst/>
                <a:latin typeface="+mn-lt"/>
                <a:ea typeface="+mn-ea"/>
                <a:cs typeface="+mn-cs"/>
              </a:rPr>
              <a:t> fördert und </a:t>
            </a:r>
            <a:r>
              <a:rPr lang="en-US" sz="2000" b="1" kern="1200" dirty="0">
                <a:solidFill>
                  <a:srgbClr val="0C4659"/>
                </a:solidFill>
                <a:effectLst/>
                <a:latin typeface="+mn-lt"/>
                <a:ea typeface="+mn-ea"/>
                <a:cs typeface="+mn-cs"/>
              </a:rPr>
              <a:t>digitale Konflikte mindert.</a:t>
            </a:r>
          </a:p>
          <a:p>
            <a:pPr marL="285750" lvl="0" indent="-285750">
              <a:lnSpc>
                <a:spcPct val="100000"/>
              </a:lnSpc>
              <a:spcBef>
                <a:spcPts val="0"/>
              </a:spcBef>
              <a:buFont typeface="Arial" panose="020B0604020202020204" pitchFamily="34" charset="0"/>
              <a:buChar char="•"/>
            </a:pPr>
            <a:r>
              <a:rPr lang="en-US" sz="2000" kern="1200" dirty="0" err="1">
                <a:solidFill>
                  <a:srgbClr val="0C4659"/>
                </a:solidFill>
                <a:effectLst/>
                <a:latin typeface="+mn-lt"/>
                <a:ea typeface="+mn-ea"/>
                <a:cs typeface="+mn-cs"/>
              </a:rPr>
              <a:t>Erkennen Sie </a:t>
            </a:r>
            <a:r>
              <a:rPr lang="en-US" sz="2000" kern="1200" dirty="0">
                <a:solidFill>
                  <a:srgbClr val="0C4659"/>
                </a:solidFill>
                <a:effectLst/>
                <a:latin typeface="+mn-lt"/>
                <a:ea typeface="+mn-ea"/>
                <a:cs typeface="+mn-cs"/>
              </a:rPr>
              <a:t>die Rolle von </a:t>
            </a:r>
            <a:r>
              <a:rPr lang="en-US" sz="2000" b="1" kern="1200" dirty="0">
                <a:solidFill>
                  <a:srgbClr val="0C4659"/>
                </a:solidFill>
                <a:effectLst/>
                <a:latin typeface="+mn-lt"/>
                <a:ea typeface="+mn-ea"/>
                <a:cs typeface="+mn-cs"/>
              </a:rPr>
              <a:t>Pädagog*innen, Medienanbieter*innen, zivilgesellschaftlichen </a:t>
            </a:r>
            <a:r>
              <a:rPr lang="en-US" sz="2000" b="1" kern="1200" dirty="0" err="1">
                <a:solidFill>
                  <a:srgbClr val="0C4659"/>
                </a:solidFill>
                <a:effectLst/>
                <a:latin typeface="+mn-lt"/>
                <a:ea typeface="+mn-ea"/>
                <a:cs typeface="+mn-cs"/>
              </a:rPr>
              <a:t>Organisationen </a:t>
            </a:r>
            <a:r>
              <a:rPr lang="en-US" sz="2000" kern="1200" dirty="0">
                <a:solidFill>
                  <a:srgbClr val="0C4659"/>
                </a:solidFill>
                <a:effectLst/>
                <a:latin typeface="+mn-lt"/>
                <a:ea typeface="+mn-ea"/>
                <a:cs typeface="+mn-cs"/>
              </a:rPr>
              <a:t>und </a:t>
            </a:r>
            <a:r>
              <a:rPr lang="en-US" sz="2000" b="1" kern="1200" dirty="0">
                <a:solidFill>
                  <a:srgbClr val="0C4659"/>
                </a:solidFill>
                <a:effectLst/>
                <a:latin typeface="+mn-lt"/>
                <a:ea typeface="+mn-ea"/>
                <a:cs typeface="+mn-cs"/>
              </a:rPr>
              <a:t>politischen Entscheidungsträger*innen </a:t>
            </a:r>
            <a:r>
              <a:rPr lang="en-US" sz="2000" kern="1200" dirty="0">
                <a:solidFill>
                  <a:srgbClr val="0C4659"/>
                </a:solidFill>
                <a:effectLst/>
                <a:latin typeface="+mn-lt"/>
                <a:ea typeface="+mn-ea"/>
                <a:cs typeface="+mn-cs"/>
              </a:rPr>
              <a:t>bei der Gewährleistung eines verantwortungsvollen digitalen Engagements. </a:t>
            </a:r>
            <a:endParaRPr lang="en-IE" sz="2000" kern="1200" dirty="0">
              <a:solidFill>
                <a:srgbClr val="0C4659"/>
              </a:solidFill>
              <a:effectLst/>
              <a:latin typeface="+mn-lt"/>
              <a:ea typeface="+mn-ea"/>
              <a:cs typeface="+mn-cs"/>
            </a:endParaRPr>
          </a:p>
        </p:txBody>
      </p:sp>
      <p:sp>
        <p:nvSpPr>
          <p:cNvPr id="4" name="Text Placeholder 3">
            <a:extLst>
              <a:ext uri="{FF2B5EF4-FFF2-40B4-BE49-F238E27FC236}">
                <a16:creationId xmlns:a16="http://schemas.microsoft.com/office/drawing/2014/main" id="{9B124ED3-D197-1BC1-6925-C262F0E28DB0}"/>
              </a:ext>
            </a:extLst>
          </p:cNvPr>
          <p:cNvSpPr>
            <a:spLocks noGrp="1"/>
          </p:cNvSpPr>
          <p:nvPr>
            <p:ph type="body" sz="quarter" idx="16"/>
          </p:nvPr>
        </p:nvSpPr>
        <p:spPr>
          <a:xfrm>
            <a:off x="798381" y="419099"/>
            <a:ext cx="10614687" cy="674437"/>
          </a:xfrm>
        </p:spPr>
        <p:txBody>
          <a:bodyPr/>
          <a:lstStyle/>
          <a:p>
            <a:r>
              <a:rPr lang="en-US" dirty="0"/>
              <a:t>Lernziele</a:t>
            </a:r>
          </a:p>
        </p:txBody>
      </p:sp>
      <p:cxnSp>
        <p:nvCxnSpPr>
          <p:cNvPr id="2" name="Straight Connector 1">
            <a:extLst>
              <a:ext uri="{FF2B5EF4-FFF2-40B4-BE49-F238E27FC236}">
                <a16:creationId xmlns:a16="http://schemas.microsoft.com/office/drawing/2014/main" id="{B67AA18D-40F7-A512-1D58-D6B99FF1E782}"/>
              </a:ext>
            </a:extLst>
          </p:cNvPr>
          <p:cNvCxnSpPr>
            <a:cxnSpLocks/>
          </p:cNvCxnSpPr>
          <p:nvPr/>
        </p:nvCxnSpPr>
        <p:spPr>
          <a:xfrm>
            <a:off x="0" y="1081006"/>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9282898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C6B437-4A13-63C1-C694-E10011A94479}"/>
            </a:ext>
          </a:extLst>
        </p:cNvPr>
        <p:cNvGrpSpPr/>
        <p:nvPr/>
      </p:nvGrpSpPr>
      <p:grpSpPr>
        <a:xfrm>
          <a:off x="0" y="0"/>
          <a:ext cx="0" cy="0"/>
          <a:chOff x="0" y="0"/>
          <a:chExt cx="0" cy="0"/>
        </a:xfrm>
      </p:grpSpPr>
      <p:sp>
        <p:nvSpPr>
          <p:cNvPr id="16" name="TextBox 15">
            <a:extLst>
              <a:ext uri="{FF2B5EF4-FFF2-40B4-BE49-F238E27FC236}">
                <a16:creationId xmlns:a16="http://schemas.microsoft.com/office/drawing/2014/main" id="{542F8407-8219-0012-06A4-2FEA904C35BB}"/>
              </a:ext>
            </a:extLst>
          </p:cNvPr>
          <p:cNvSpPr txBox="1"/>
          <p:nvPr/>
        </p:nvSpPr>
        <p:spPr>
          <a:xfrm>
            <a:off x="5045976" y="5766528"/>
            <a:ext cx="6414325" cy="707886"/>
          </a:xfrm>
          <a:prstGeom prst="rect">
            <a:avLst/>
          </a:prstGeom>
          <a:noFill/>
        </p:spPr>
        <p:txBody>
          <a:bodyPr wrap="square" rtlCol="0">
            <a:spAutoFit/>
          </a:bodyPr>
          <a:lstStyle/>
          <a:p>
            <a:pPr algn="r"/>
            <a:r>
              <a:rPr lang="en-US" sz="2000" b="1" i="1" dirty="0">
                <a:solidFill>
                  <a:srgbClr val="0C4659"/>
                </a:solidFill>
              </a:rPr>
              <a:t>Nachbesprechung: </a:t>
            </a:r>
            <a:r>
              <a:rPr lang="en-US" sz="2000" i="1" dirty="0">
                <a:solidFill>
                  <a:srgbClr val="0C4659"/>
                </a:solidFill>
              </a:rPr>
              <a:t>Erkläre, wie diese Werkzeuge und Pläne zu einem verantwortungsvollen Umgang mit digitalen Medien beitragen und Online-Schäden verringern.</a:t>
            </a:r>
          </a:p>
        </p:txBody>
      </p:sp>
      <p:sp>
        <p:nvSpPr>
          <p:cNvPr id="3" name="Freeform 28">
            <a:extLst>
              <a:ext uri="{FF2B5EF4-FFF2-40B4-BE49-F238E27FC236}">
                <a16:creationId xmlns:a16="http://schemas.microsoft.com/office/drawing/2014/main" id="{42209892-732B-00FD-6BD7-E2132F1B4115}"/>
              </a:ext>
            </a:extLst>
          </p:cNvPr>
          <p:cNvSpPr/>
          <p:nvPr/>
        </p:nvSpPr>
        <p:spPr>
          <a:xfrm>
            <a:off x="116519" y="266182"/>
            <a:ext cx="11162248"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6" name="Text Placeholder 5">
            <a:extLst>
              <a:ext uri="{FF2B5EF4-FFF2-40B4-BE49-F238E27FC236}">
                <a16:creationId xmlns:a16="http://schemas.microsoft.com/office/drawing/2014/main" id="{01A1B3B1-D53E-4C45-68F5-E3996D6890D8}"/>
              </a:ext>
            </a:extLst>
          </p:cNvPr>
          <p:cNvSpPr>
            <a:spLocks noGrp="1"/>
          </p:cNvSpPr>
          <p:nvPr>
            <p:ph type="body" sz="quarter" idx="27"/>
          </p:nvPr>
        </p:nvSpPr>
        <p:spPr>
          <a:xfrm>
            <a:off x="849241" y="383586"/>
            <a:ext cx="10429526" cy="720752"/>
          </a:xfrm>
        </p:spPr>
        <p:txBody>
          <a:bodyPr/>
          <a:lstStyle/>
          <a:p>
            <a:r>
              <a:rPr lang="en-US" sz="3200" dirty="0"/>
              <a:t>Praktische Übung: Rollenspiel und Faktenprüfung in der Praxis</a:t>
            </a:r>
            <a:endParaRPr lang="en-IE" sz="3200" dirty="0"/>
          </a:p>
        </p:txBody>
      </p:sp>
      <p:pic>
        <p:nvPicPr>
          <p:cNvPr id="10" name="Graphic 9" descr="Signature with solid fill">
            <a:extLst>
              <a:ext uri="{FF2B5EF4-FFF2-40B4-BE49-F238E27FC236}">
                <a16:creationId xmlns:a16="http://schemas.microsoft.com/office/drawing/2014/main" id="{94801C05-05CA-770E-A80A-E0AAF719F612}"/>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0" y="236167"/>
            <a:ext cx="914400" cy="914400"/>
          </a:xfrm>
          <a:prstGeom prst="rect">
            <a:avLst/>
          </a:prstGeom>
        </p:spPr>
      </p:pic>
      <p:sp>
        <p:nvSpPr>
          <p:cNvPr id="4" name="TextBox 3">
            <a:extLst>
              <a:ext uri="{FF2B5EF4-FFF2-40B4-BE49-F238E27FC236}">
                <a16:creationId xmlns:a16="http://schemas.microsoft.com/office/drawing/2014/main" id="{C1217DF8-941B-FB5E-BB95-C05560737ABD}"/>
              </a:ext>
            </a:extLst>
          </p:cNvPr>
          <p:cNvSpPr txBox="1"/>
          <p:nvPr/>
        </p:nvSpPr>
        <p:spPr>
          <a:xfrm>
            <a:off x="914400" y="1424311"/>
            <a:ext cx="10232334" cy="707886"/>
          </a:xfrm>
          <a:prstGeom prst="rect">
            <a:avLst/>
          </a:prstGeom>
          <a:noFill/>
        </p:spPr>
        <p:txBody>
          <a:bodyPr wrap="square" rtlCol="0">
            <a:spAutoFit/>
          </a:bodyPr>
          <a:lstStyle/>
          <a:p>
            <a:r>
              <a:rPr lang="en-US" sz="2000" b="1" dirty="0">
                <a:solidFill>
                  <a:srgbClr val="0C4659"/>
                </a:solidFill>
              </a:rPr>
              <a:t>Ziel: </a:t>
            </a:r>
            <a:r>
              <a:rPr lang="en-US" sz="2000" dirty="0">
                <a:solidFill>
                  <a:srgbClr val="0C4659"/>
                </a:solidFill>
              </a:rPr>
              <a:t>Wende deine Kompetenzen in digitaler Mediation und Medienkompetenz an. Führe eine praktische Übung durch, die echte Herausforderungen nachstellt.</a:t>
            </a:r>
          </a:p>
        </p:txBody>
      </p:sp>
      <p:grpSp>
        <p:nvGrpSpPr>
          <p:cNvPr id="20" name="Group 19">
            <a:extLst>
              <a:ext uri="{FF2B5EF4-FFF2-40B4-BE49-F238E27FC236}">
                <a16:creationId xmlns:a16="http://schemas.microsoft.com/office/drawing/2014/main" id="{6811390B-E39B-96C4-10C8-4D8928C99863}"/>
              </a:ext>
            </a:extLst>
          </p:cNvPr>
          <p:cNvGrpSpPr/>
          <p:nvPr/>
        </p:nvGrpSpPr>
        <p:grpSpPr>
          <a:xfrm>
            <a:off x="900417" y="2414846"/>
            <a:ext cx="10559884" cy="3069033"/>
            <a:chOff x="2034540" y="947870"/>
            <a:chExt cx="5299710" cy="4957891"/>
          </a:xfrm>
          <a:effectLst>
            <a:outerShdw blurRad="63500" sx="102000" sy="102000" algn="ctr" rotWithShape="0">
              <a:prstClr val="black">
                <a:alpha val="40000"/>
              </a:prstClr>
            </a:outerShdw>
          </a:effectLst>
        </p:grpSpPr>
        <p:sp>
          <p:nvSpPr>
            <p:cNvPr id="21" name="Freeform: Shape 20">
              <a:extLst>
                <a:ext uri="{FF2B5EF4-FFF2-40B4-BE49-F238E27FC236}">
                  <a16:creationId xmlns:a16="http://schemas.microsoft.com/office/drawing/2014/main" id="{D2C8544A-9A57-C870-4DF0-C2925DA781EC}"/>
                </a:ext>
              </a:extLst>
            </p:cNvPr>
            <p:cNvSpPr/>
            <p:nvPr/>
          </p:nvSpPr>
          <p:spPr>
            <a:xfrm>
              <a:off x="2034540" y="947870"/>
              <a:ext cx="2631223" cy="1251938"/>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solidFill>
              <a:srgbClr val="3FB5A1"/>
            </a:solidFill>
            <a:ln>
              <a:solidFill>
                <a:srgbClr val="3FB5A1"/>
              </a:solid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marL="719138" lvl="0" algn="ctr" defTabSz="1066800">
                <a:lnSpc>
                  <a:spcPct val="90000"/>
                </a:lnSpc>
                <a:spcBef>
                  <a:spcPct val="0"/>
                </a:spcBef>
                <a:spcAft>
                  <a:spcPct val="35000"/>
                </a:spcAft>
                <a:buNone/>
              </a:pPr>
              <a:r>
                <a:rPr lang="en-GB" sz="2000" b="1" kern="1200" dirty="0"/>
                <a:t>Moderation des Rollenspiels</a:t>
              </a:r>
            </a:p>
          </p:txBody>
        </p:sp>
        <p:sp>
          <p:nvSpPr>
            <p:cNvPr id="22" name="Freeform: Shape 21">
              <a:extLst>
                <a:ext uri="{FF2B5EF4-FFF2-40B4-BE49-F238E27FC236}">
                  <a16:creationId xmlns:a16="http://schemas.microsoft.com/office/drawing/2014/main" id="{89D3927E-AA3F-85DD-9F63-9B2123F5D097}"/>
                </a:ext>
              </a:extLst>
            </p:cNvPr>
            <p:cNvSpPr/>
            <p:nvPr/>
          </p:nvSpPr>
          <p:spPr>
            <a:xfrm>
              <a:off x="2034540" y="2199808"/>
              <a:ext cx="2631223" cy="3705953"/>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solidFill>
              <a:schemeClr val="bg1">
                <a:alpha val="89804"/>
              </a:schemeClr>
            </a:solidFill>
            <a:ln>
              <a:solidFill>
                <a:srgbClr val="DEE0F2">
                  <a:alpha val="90000"/>
                </a:srgbClr>
              </a:solidFill>
            </a:ln>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ctr" anchorCtr="0">
              <a:noAutofit/>
            </a:bodyPr>
            <a:lstStyle/>
            <a:p>
              <a:pPr marL="342900" indent="-342900">
                <a:buFont typeface="Wingdings" panose="05000000000000000000" pitchFamily="2" charset="2"/>
                <a:buChar char="q"/>
              </a:pPr>
              <a:r>
                <a:rPr lang="en-US" dirty="0">
                  <a:solidFill>
                    <a:srgbClr val="0C4659"/>
                  </a:solidFill>
                </a:rPr>
                <a:t>Schlüpfen Sie in die Rolle von Content-Moderator:innen auf einer fiktiven Plattform.</a:t>
              </a:r>
            </a:p>
            <a:p>
              <a:pPr marL="342900" indent="-342900">
                <a:buFont typeface="Wingdings" panose="05000000000000000000" pitchFamily="2" charset="2"/>
                <a:buChar char="q"/>
              </a:pPr>
              <a:r>
                <a:rPr lang="en-US" dirty="0">
                  <a:solidFill>
                    <a:srgbClr val="0C4659"/>
                  </a:solidFill>
                </a:rPr>
                <a:t>Beurteilen Sie Beispielbeiträge und entscheiden Sie: </a:t>
              </a:r>
              <a:r>
                <a:rPr lang="en-US" b="1" dirty="0">
                  <a:solidFill>
                    <a:srgbClr val="0C4659"/>
                  </a:solidFill>
                </a:rPr>
                <a:t>Zulassen, Melden, Entfernen </a:t>
              </a:r>
              <a:r>
                <a:rPr lang="en-US" dirty="0">
                  <a:solidFill>
                    <a:srgbClr val="0C4659"/>
                  </a:solidFill>
                </a:rPr>
                <a:t>oder </a:t>
              </a:r>
              <a:r>
                <a:rPr lang="en-US" b="1" dirty="0">
                  <a:solidFill>
                    <a:srgbClr val="0C4659"/>
                  </a:solidFill>
                </a:rPr>
                <a:t>Eskalieren</a:t>
              </a:r>
              <a:r>
                <a:rPr lang="en-US" dirty="0">
                  <a:solidFill>
                    <a:srgbClr val="0C4659"/>
                  </a:solidFill>
                </a:rPr>
                <a:t>.</a:t>
              </a:r>
            </a:p>
            <a:p>
              <a:pPr marL="342900" indent="-342900">
                <a:buFont typeface="Wingdings" panose="05000000000000000000" pitchFamily="2" charset="2"/>
                <a:buChar char="q"/>
              </a:pPr>
              <a:r>
                <a:rPr lang="en-US" dirty="0">
                  <a:solidFill>
                    <a:srgbClr val="0C4659"/>
                  </a:solidFill>
                </a:rPr>
                <a:t>Diskutieren Sie die Entscheidungen in kleinen Gruppen unter Bezugnahme auf </a:t>
              </a:r>
              <a:r>
                <a:rPr lang="en-US" b="1" dirty="0">
                  <a:solidFill>
                    <a:srgbClr val="0C4659"/>
                  </a:solidFill>
                </a:rPr>
                <a:t>das DSA, Artikel 10 </a:t>
              </a:r>
              <a:r>
                <a:rPr lang="en-US" dirty="0">
                  <a:solidFill>
                    <a:srgbClr val="0C4659"/>
                  </a:solidFill>
                </a:rPr>
                <a:t>und </a:t>
              </a:r>
              <a:r>
                <a:rPr lang="en-US" b="1" dirty="0">
                  <a:solidFill>
                    <a:srgbClr val="0C4659"/>
                  </a:solidFill>
                </a:rPr>
                <a:t>die Grundsätze der Inklusion</a:t>
              </a:r>
              <a:r>
                <a:rPr lang="en-US" dirty="0">
                  <a:solidFill>
                    <a:srgbClr val="0C4659"/>
                  </a:solidFill>
                </a:rPr>
                <a:t>.</a:t>
              </a:r>
              <a:endParaRPr lang="en-GB" dirty="0">
                <a:solidFill>
                  <a:srgbClr val="0C4659"/>
                </a:solidFill>
              </a:endParaRPr>
            </a:p>
          </p:txBody>
        </p:sp>
        <p:sp>
          <p:nvSpPr>
            <p:cNvPr id="23" name="Freeform: Shape 22">
              <a:extLst>
                <a:ext uri="{FF2B5EF4-FFF2-40B4-BE49-F238E27FC236}">
                  <a16:creationId xmlns:a16="http://schemas.microsoft.com/office/drawing/2014/main" id="{9824D346-D3AC-36FF-391A-966CBED4831C}"/>
                </a:ext>
              </a:extLst>
            </p:cNvPr>
            <p:cNvSpPr/>
            <p:nvPr/>
          </p:nvSpPr>
          <p:spPr>
            <a:xfrm>
              <a:off x="4857750" y="947872"/>
              <a:ext cx="2476500" cy="1251936"/>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solidFill>
              <a:srgbClr val="3FB5A1"/>
            </a:solidFill>
            <a:ln>
              <a:solidFill>
                <a:srgbClr val="3FB5A1"/>
              </a:solid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marL="623888" lvl="0" algn="ctr" defTabSz="1066800">
                <a:lnSpc>
                  <a:spcPct val="90000"/>
                </a:lnSpc>
                <a:spcBef>
                  <a:spcPct val="0"/>
                </a:spcBef>
                <a:spcAft>
                  <a:spcPct val="35000"/>
                </a:spcAft>
                <a:buNone/>
              </a:pPr>
              <a:r>
                <a:rPr lang="en-GB" sz="2000" b="1" kern="1200" dirty="0"/>
                <a:t>Herausforderung „Faktenprüfung“</a:t>
              </a:r>
            </a:p>
          </p:txBody>
        </p:sp>
        <p:sp>
          <p:nvSpPr>
            <p:cNvPr id="24" name="Freeform: Shape 23">
              <a:extLst>
                <a:ext uri="{FF2B5EF4-FFF2-40B4-BE49-F238E27FC236}">
                  <a16:creationId xmlns:a16="http://schemas.microsoft.com/office/drawing/2014/main" id="{5B76CB57-00A6-57DC-F2E4-D32F62FF1A59}"/>
                </a:ext>
              </a:extLst>
            </p:cNvPr>
            <p:cNvSpPr/>
            <p:nvPr/>
          </p:nvSpPr>
          <p:spPr>
            <a:xfrm>
              <a:off x="4857750" y="2199806"/>
              <a:ext cx="2476500" cy="3705955"/>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solidFill>
              <a:schemeClr val="bg1">
                <a:alpha val="89804"/>
              </a:schemeClr>
            </a:solidFill>
            <a:ln>
              <a:solidFill>
                <a:srgbClr val="DEE0F2">
                  <a:alpha val="90000"/>
                </a:srgbClr>
              </a:solidFill>
            </a:ln>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ctr" anchorCtr="0">
              <a:noAutofit/>
            </a:bodyPr>
            <a:lstStyle/>
            <a:p>
              <a:pPr marL="342900" indent="-342900">
                <a:buFont typeface="Wingdings" panose="05000000000000000000" pitchFamily="2" charset="2"/>
                <a:buChar char="q"/>
              </a:pPr>
              <a:r>
                <a:rPr lang="en-US" dirty="0">
                  <a:solidFill>
                    <a:srgbClr val="0C4659"/>
                  </a:solidFill>
                </a:rPr>
                <a:t>Nutzt Tools wie </a:t>
              </a:r>
              <a:r>
                <a:rPr lang="en-US" b="1" dirty="0">
                  <a:solidFill>
                    <a:srgbClr val="0C4659"/>
                  </a:solidFill>
                </a:rPr>
                <a:t>Snopes, EUvsDisinfo </a:t>
              </a:r>
              <a:r>
                <a:rPr lang="en-US" dirty="0">
                  <a:solidFill>
                    <a:srgbClr val="0C4659"/>
                  </a:solidFill>
                </a:rPr>
                <a:t>und </a:t>
              </a:r>
              <a:r>
                <a:rPr lang="en-US" b="1" dirty="0">
                  <a:solidFill>
                    <a:srgbClr val="0C4659"/>
                  </a:solidFill>
                </a:rPr>
                <a:t>Google Fact Check Explorer</a:t>
              </a:r>
              <a:r>
                <a:rPr lang="en-US" dirty="0">
                  <a:solidFill>
                    <a:srgbClr val="0C4659"/>
                  </a:solidFill>
                </a:rPr>
                <a:t>.</a:t>
              </a:r>
            </a:p>
            <a:p>
              <a:pPr marL="342900" indent="-342900">
                <a:buFont typeface="Wingdings" panose="05000000000000000000" pitchFamily="2" charset="2"/>
                <a:buChar char="q"/>
              </a:pPr>
              <a:r>
                <a:rPr lang="en-US" dirty="0">
                  <a:solidFill>
                    <a:srgbClr val="0C4659"/>
                  </a:solidFill>
                </a:rPr>
                <a:t>Überprüfen Sie drei Schlagzeilen (bereitgestellt oder online gefunden).</a:t>
              </a:r>
            </a:p>
            <a:p>
              <a:pPr marL="342900" indent="-342900">
                <a:buFont typeface="Wingdings" panose="05000000000000000000" pitchFamily="2" charset="2"/>
                <a:buChar char="q"/>
              </a:pPr>
              <a:r>
                <a:rPr lang="en-US" dirty="0">
                  <a:solidFill>
                    <a:srgbClr val="0C4659"/>
                  </a:solidFill>
                </a:rPr>
                <a:t>Reflektieren Sie, wie sich Falschinformationen verbreiten und wie Faktenprüfung die digitale Inklusion stärkt.</a:t>
              </a:r>
              <a:endParaRPr lang="en-GB" dirty="0">
                <a:solidFill>
                  <a:srgbClr val="0C4659"/>
                </a:solidFill>
              </a:endParaRPr>
            </a:p>
          </p:txBody>
        </p:sp>
      </p:grpSp>
      <p:pic>
        <p:nvPicPr>
          <p:cNvPr id="26" name="Graphic 25" descr="Chat bubble with solid fill">
            <a:extLst>
              <a:ext uri="{FF2B5EF4-FFF2-40B4-BE49-F238E27FC236}">
                <a16:creationId xmlns:a16="http://schemas.microsoft.com/office/drawing/2014/main" id="{64B5D32B-754D-8F61-A0C7-C49792AB8A3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463040" y="2454978"/>
            <a:ext cx="687886" cy="687886"/>
          </a:xfrm>
          <a:prstGeom prst="rect">
            <a:avLst/>
          </a:prstGeom>
        </p:spPr>
      </p:pic>
      <p:pic>
        <p:nvPicPr>
          <p:cNvPr id="28" name="Graphic 27" descr="Badge Tick with solid fill">
            <a:extLst>
              <a:ext uri="{FF2B5EF4-FFF2-40B4-BE49-F238E27FC236}">
                <a16:creationId xmlns:a16="http://schemas.microsoft.com/office/drawing/2014/main" id="{6417BB03-DB19-BBA2-70C5-93D617A971A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705857" y="2454978"/>
            <a:ext cx="687886" cy="687886"/>
          </a:xfrm>
          <a:prstGeom prst="rect">
            <a:avLst/>
          </a:prstGeom>
        </p:spPr>
      </p:pic>
      <p:pic>
        <p:nvPicPr>
          <p:cNvPr id="30" name="Graphic 29" descr="Lightbulb outline">
            <a:extLst>
              <a:ext uri="{FF2B5EF4-FFF2-40B4-BE49-F238E27FC236}">
                <a16:creationId xmlns:a16="http://schemas.microsoft.com/office/drawing/2014/main" id="{56FDE95F-00B9-DCFC-53B8-48A39DAD2B9C}"/>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045976" y="5766528"/>
            <a:ext cx="707886" cy="707886"/>
          </a:xfrm>
          <a:prstGeom prst="rect">
            <a:avLst/>
          </a:prstGeom>
        </p:spPr>
      </p:pic>
    </p:spTree>
    <p:extLst>
      <p:ext uri="{BB962C8B-B14F-4D97-AF65-F5344CB8AC3E}">
        <p14:creationId xmlns:p14="http://schemas.microsoft.com/office/powerpoint/2010/main" val="409482810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EC307D-090F-C39B-B796-C5B55633B819}"/>
            </a:ext>
          </a:extLst>
        </p:cNvPr>
        <p:cNvGrpSpPr/>
        <p:nvPr/>
      </p:nvGrpSpPr>
      <p:grpSpPr>
        <a:xfrm>
          <a:off x="0" y="0"/>
          <a:ext cx="0" cy="0"/>
          <a:chOff x="0" y="0"/>
          <a:chExt cx="0" cy="0"/>
        </a:xfrm>
      </p:grpSpPr>
      <p:sp>
        <p:nvSpPr>
          <p:cNvPr id="3" name="Freeform 18">
            <a:extLst>
              <a:ext uri="{FF2B5EF4-FFF2-40B4-BE49-F238E27FC236}">
                <a16:creationId xmlns:a16="http://schemas.microsoft.com/office/drawing/2014/main" id="{621B5E55-96F3-F8D7-59C3-BBF78D65A6D7}"/>
              </a:ext>
            </a:extLst>
          </p:cNvPr>
          <p:cNvSpPr/>
          <p:nvPr/>
        </p:nvSpPr>
        <p:spPr>
          <a:xfrm>
            <a:off x="477385" y="723665"/>
            <a:ext cx="11057477" cy="600431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 name="connsiteX0" fmla="*/ 1180419 w 1180419"/>
              <a:gd name="connsiteY0" fmla="*/ 1059840 h 1059840"/>
              <a:gd name="connsiteX1" fmla="*/ 301407 w 1180419"/>
              <a:gd name="connsiteY1" fmla="*/ 1059840 h 1059840"/>
              <a:gd name="connsiteX2" fmla="*/ 0 w 1180419"/>
              <a:gd name="connsiteY2" fmla="*/ 758520 h 1059840"/>
              <a:gd name="connsiteX3" fmla="*/ 0 w 1180419"/>
              <a:gd name="connsiteY3" fmla="*/ 0 h 1059840"/>
              <a:gd name="connsiteX4" fmla="*/ 1045013 w 1180419"/>
              <a:gd name="connsiteY4" fmla="*/ 2962 h 1059840"/>
              <a:gd name="connsiteX5" fmla="*/ 1180419 w 1180419"/>
              <a:gd name="connsiteY5" fmla="*/ 205200 h 1059840"/>
              <a:gd name="connsiteX6" fmla="*/ 1180419 w 1180419"/>
              <a:gd name="connsiteY6" fmla="*/ 1059840 h 1059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40">
                <a:moveTo>
                  <a:pt x="1180419" y="1059840"/>
                </a:moveTo>
                <a:lnTo>
                  <a:pt x="301407" y="1059840"/>
                </a:lnTo>
                <a:cubicBezTo>
                  <a:pt x="135039" y="1059840"/>
                  <a:pt x="0" y="924840"/>
                  <a:pt x="0" y="758520"/>
                </a:cubicBezTo>
                <a:lnTo>
                  <a:pt x="0" y="0"/>
                </a:lnTo>
                <a:lnTo>
                  <a:pt x="1045013" y="2962"/>
                </a:lnTo>
                <a:cubicBezTo>
                  <a:pt x="1158446" y="2962"/>
                  <a:pt x="1180419" y="91800"/>
                  <a:pt x="1180419" y="205200"/>
                </a:cubicBezTo>
                <a:lnTo>
                  <a:pt x="1180419" y="1059840"/>
                </a:lnTo>
                <a:close/>
              </a:path>
            </a:pathLst>
          </a:custGeom>
          <a:solidFill>
            <a:srgbClr val="4174BA"/>
          </a:solidFill>
          <a:ln w="3598" cap="flat">
            <a:noFill/>
            <a:prstDash val="solid"/>
            <a:miter/>
          </a:ln>
        </p:spPr>
        <p:txBody>
          <a:bodyPr rtlCol="0" anchor="ctr"/>
          <a:lstStyle/>
          <a:p>
            <a:endParaRPr lang="en-US" b="0" i="0" dirty="0">
              <a:latin typeface="Calibri" panose="020F0502020204030204" pitchFamily="34" charset="0"/>
            </a:endParaRPr>
          </a:p>
        </p:txBody>
      </p:sp>
      <p:sp>
        <p:nvSpPr>
          <p:cNvPr id="4" name="Freeform 28">
            <a:extLst>
              <a:ext uri="{FF2B5EF4-FFF2-40B4-BE49-F238E27FC236}">
                <a16:creationId xmlns:a16="http://schemas.microsoft.com/office/drawing/2014/main" id="{0BB25091-4D70-DEA5-A23B-3EB527ABC7AD}"/>
              </a:ext>
            </a:extLst>
          </p:cNvPr>
          <p:cNvSpPr/>
          <p:nvPr/>
        </p:nvSpPr>
        <p:spPr>
          <a:xfrm>
            <a:off x="-15514" y="268990"/>
            <a:ext cx="9209848"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75149 w 4963395"/>
              <a:gd name="connsiteY1" fmla="*/ 16778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75149" y="16778"/>
                </a:lnTo>
                <a:cubicBezTo>
                  <a:pt x="4935934" y="16778"/>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A555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6" name="Text Placeholder 5">
            <a:extLst>
              <a:ext uri="{FF2B5EF4-FFF2-40B4-BE49-F238E27FC236}">
                <a16:creationId xmlns:a16="http://schemas.microsoft.com/office/drawing/2014/main" id="{B1F1C878-8B37-C894-28D0-A16139C285D6}"/>
              </a:ext>
            </a:extLst>
          </p:cNvPr>
          <p:cNvSpPr>
            <a:spLocks noGrp="1"/>
          </p:cNvSpPr>
          <p:nvPr>
            <p:ph type="body" sz="quarter" idx="27"/>
          </p:nvPr>
        </p:nvSpPr>
        <p:spPr>
          <a:xfrm>
            <a:off x="849241" y="383586"/>
            <a:ext cx="8546429" cy="720752"/>
          </a:xfrm>
        </p:spPr>
        <p:txBody>
          <a:bodyPr/>
          <a:lstStyle/>
          <a:p>
            <a:r>
              <a:rPr lang="en-US" dirty="0"/>
              <a:t>Reflexion – Ethik und Inklusion in der Praxis</a:t>
            </a:r>
            <a:endParaRPr lang="en-IE" dirty="0"/>
          </a:p>
        </p:txBody>
      </p:sp>
      <p:sp>
        <p:nvSpPr>
          <p:cNvPr id="8" name="Text Placeholder 1">
            <a:extLst>
              <a:ext uri="{FF2B5EF4-FFF2-40B4-BE49-F238E27FC236}">
                <a16:creationId xmlns:a16="http://schemas.microsoft.com/office/drawing/2014/main" id="{63686BBC-45B4-9167-07B4-80C36BCD902F}"/>
              </a:ext>
            </a:extLst>
          </p:cNvPr>
          <p:cNvSpPr txBox="1">
            <a:spLocks/>
          </p:cNvSpPr>
          <p:nvPr/>
        </p:nvSpPr>
        <p:spPr>
          <a:xfrm>
            <a:off x="849240" y="1465917"/>
            <a:ext cx="10348647" cy="509779"/>
          </a:xfrm>
          <a:prstGeom prst="rect">
            <a:avLst/>
          </a:prstGeom>
          <a:noFill/>
        </p:spPr>
        <p:txBody>
          <a:bodyPr anchor="ctr">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000" b="1" i="0" u="none" strike="noStrike" kern="1200" cap="none" spc="0" normalizeH="0" baseline="0" noProof="0" dirty="0">
                <a:ln>
                  <a:noFill/>
                </a:ln>
                <a:solidFill>
                  <a:srgbClr val="FFFFFF"/>
                </a:solidFill>
                <a:effectLst/>
                <a:uLnTx/>
                <a:uFillTx/>
                <a:latin typeface="Calibri" panose="020F0502020204030204"/>
                <a:ea typeface="+mn-ea"/>
                <a:cs typeface="+mn-cs"/>
              </a:rPr>
              <a:t>Denken Sie über die folgenden Fragen nach, um Ihren eigenen Kontext und Ihr digitales Engagement zu reflektieren:</a:t>
            </a:r>
          </a:p>
        </p:txBody>
      </p:sp>
      <p:sp>
        <p:nvSpPr>
          <p:cNvPr id="5" name="TextBox 4">
            <a:extLst>
              <a:ext uri="{FF2B5EF4-FFF2-40B4-BE49-F238E27FC236}">
                <a16:creationId xmlns:a16="http://schemas.microsoft.com/office/drawing/2014/main" id="{A5DCF227-1A41-788F-C4BD-186A5B22ED3B}"/>
              </a:ext>
            </a:extLst>
          </p:cNvPr>
          <p:cNvSpPr txBox="1"/>
          <p:nvPr/>
        </p:nvSpPr>
        <p:spPr>
          <a:xfrm>
            <a:off x="1887520" y="2427851"/>
            <a:ext cx="4655891" cy="1015663"/>
          </a:xfrm>
          <a:prstGeom prst="rect">
            <a:avLst/>
          </a:prstGeom>
          <a:noFill/>
        </p:spPr>
        <p:txBody>
          <a:bodyPr wrap="square" rtlCol="0">
            <a:spAutoFit/>
          </a:bodyPr>
          <a:lstStyle/>
          <a:p>
            <a:r>
              <a:rPr lang="en-US" sz="2000" dirty="0">
                <a:solidFill>
                  <a:schemeClr val="bg1"/>
                </a:solidFill>
              </a:rPr>
              <a:t>Notieren Sie </a:t>
            </a:r>
            <a:r>
              <a:rPr lang="en-US" sz="2000" b="1" dirty="0">
                <a:solidFill>
                  <a:schemeClr val="bg1"/>
                </a:solidFill>
              </a:rPr>
              <a:t>die ethischen Herausforderungen </a:t>
            </a:r>
            <a:r>
              <a:rPr lang="en-US" sz="2000" dirty="0">
                <a:solidFill>
                  <a:schemeClr val="bg1"/>
                </a:solidFill>
              </a:rPr>
              <a:t>in Ihrem digitalen oder beruflichen Leben.</a:t>
            </a:r>
            <a:endParaRPr lang="en-GB" sz="2000" dirty="0">
              <a:solidFill>
                <a:schemeClr val="bg1"/>
              </a:solidFill>
            </a:endParaRPr>
          </a:p>
        </p:txBody>
      </p:sp>
      <p:sp>
        <p:nvSpPr>
          <p:cNvPr id="7" name="TextBox 6">
            <a:extLst>
              <a:ext uri="{FF2B5EF4-FFF2-40B4-BE49-F238E27FC236}">
                <a16:creationId xmlns:a16="http://schemas.microsoft.com/office/drawing/2014/main" id="{5AC3D5BD-EBA8-D2C5-CBB5-4C374DBAE974}"/>
              </a:ext>
            </a:extLst>
          </p:cNvPr>
          <p:cNvSpPr txBox="1"/>
          <p:nvPr/>
        </p:nvSpPr>
        <p:spPr>
          <a:xfrm>
            <a:off x="1887519" y="3786698"/>
            <a:ext cx="4655891" cy="1323439"/>
          </a:xfrm>
          <a:prstGeom prst="rect">
            <a:avLst/>
          </a:prstGeom>
          <a:noFill/>
        </p:spPr>
        <p:txBody>
          <a:bodyPr wrap="square" rtlCol="0">
            <a:spAutoFit/>
          </a:bodyPr>
          <a:lstStyle/>
          <a:p>
            <a:r>
              <a:rPr lang="en-US" sz="2000" b="1" dirty="0">
                <a:solidFill>
                  <a:schemeClr val="bg1"/>
                </a:solidFill>
              </a:rPr>
              <a:t>Wie schaffen Sie einen Ausgleich </a:t>
            </a:r>
            <a:r>
              <a:rPr lang="en-US" sz="2000" dirty="0">
                <a:solidFill>
                  <a:schemeClr val="bg1"/>
                </a:solidFill>
              </a:rPr>
              <a:t>zwischen</a:t>
            </a:r>
            <a:r>
              <a:rPr lang="en-US" sz="2000" b="1" dirty="0">
                <a:solidFill>
                  <a:schemeClr val="bg1"/>
                </a:solidFill>
              </a:rPr>
              <a:t> freier Meinungsäußerung </a:t>
            </a:r>
            <a:r>
              <a:rPr lang="en-US" sz="2000" dirty="0">
                <a:solidFill>
                  <a:schemeClr val="bg1"/>
                </a:solidFill>
              </a:rPr>
              <a:t>und der Notwendigkeit, respektvolle, inklusive Räume zu gewährleisten?</a:t>
            </a:r>
            <a:endParaRPr lang="en-GB" sz="2000" dirty="0">
              <a:solidFill>
                <a:schemeClr val="bg1"/>
              </a:solidFill>
            </a:endParaRPr>
          </a:p>
        </p:txBody>
      </p:sp>
      <p:sp>
        <p:nvSpPr>
          <p:cNvPr id="9" name="TextBox 8">
            <a:extLst>
              <a:ext uri="{FF2B5EF4-FFF2-40B4-BE49-F238E27FC236}">
                <a16:creationId xmlns:a16="http://schemas.microsoft.com/office/drawing/2014/main" id="{4E37BBB3-90BF-64F3-FB57-6AFF6B18408D}"/>
              </a:ext>
            </a:extLst>
          </p:cNvPr>
          <p:cNvSpPr txBox="1"/>
          <p:nvPr/>
        </p:nvSpPr>
        <p:spPr>
          <a:xfrm>
            <a:off x="1887518" y="5107621"/>
            <a:ext cx="4655891" cy="1015663"/>
          </a:xfrm>
          <a:prstGeom prst="rect">
            <a:avLst/>
          </a:prstGeom>
          <a:noFill/>
        </p:spPr>
        <p:txBody>
          <a:bodyPr wrap="square" rtlCol="0">
            <a:spAutoFit/>
          </a:bodyPr>
          <a:lstStyle/>
          <a:p>
            <a:r>
              <a:rPr lang="en-US" sz="2000" b="1" dirty="0">
                <a:solidFill>
                  <a:schemeClr val="bg1"/>
                </a:solidFill>
              </a:rPr>
              <a:t>Erinnern Sie sich an ein Beispiel, in dem Moderation </a:t>
            </a:r>
            <a:r>
              <a:rPr lang="en-US" sz="2000" dirty="0">
                <a:solidFill>
                  <a:schemeClr val="bg1"/>
                </a:solidFill>
              </a:rPr>
              <a:t>den Online-Diskurs </a:t>
            </a:r>
            <a:r>
              <a:rPr lang="en-US" sz="2000" b="1" dirty="0">
                <a:solidFill>
                  <a:schemeClr val="bg1"/>
                </a:solidFill>
              </a:rPr>
              <a:t>erfolgreich </a:t>
            </a:r>
            <a:r>
              <a:rPr lang="en-US" sz="2000" dirty="0">
                <a:solidFill>
                  <a:schemeClr val="bg1"/>
                </a:solidFill>
              </a:rPr>
              <a:t>gesteuert hat</a:t>
            </a:r>
            <a:r>
              <a:rPr lang="en-US" sz="2000" b="1" dirty="0">
                <a:solidFill>
                  <a:schemeClr val="bg1"/>
                </a:solidFill>
              </a:rPr>
              <a:t> oder gescheitert ist</a:t>
            </a:r>
            <a:r>
              <a:rPr lang="en-US" sz="2000" dirty="0">
                <a:solidFill>
                  <a:schemeClr val="bg1"/>
                </a:solidFill>
              </a:rPr>
              <a:t>.</a:t>
            </a:r>
            <a:endParaRPr lang="en-GB" sz="2000" dirty="0">
              <a:solidFill>
                <a:schemeClr val="bg1"/>
              </a:solidFill>
            </a:endParaRPr>
          </a:p>
        </p:txBody>
      </p:sp>
      <p:sp>
        <p:nvSpPr>
          <p:cNvPr id="10" name="TextBox 9">
            <a:extLst>
              <a:ext uri="{FF2B5EF4-FFF2-40B4-BE49-F238E27FC236}">
                <a16:creationId xmlns:a16="http://schemas.microsoft.com/office/drawing/2014/main" id="{C793BBA8-E85B-8CED-64ED-F575738442A9}"/>
              </a:ext>
            </a:extLst>
          </p:cNvPr>
          <p:cNvSpPr txBox="1"/>
          <p:nvPr/>
        </p:nvSpPr>
        <p:spPr>
          <a:xfrm>
            <a:off x="7429501" y="2412219"/>
            <a:ext cx="3932338" cy="1323439"/>
          </a:xfrm>
          <a:prstGeom prst="rect">
            <a:avLst/>
          </a:prstGeom>
          <a:noFill/>
        </p:spPr>
        <p:txBody>
          <a:bodyPr wrap="square" rtlCol="0">
            <a:spAutoFit/>
          </a:bodyPr>
          <a:lstStyle/>
          <a:p>
            <a:r>
              <a:rPr lang="en-US" sz="2000" b="1" dirty="0">
                <a:solidFill>
                  <a:schemeClr val="bg1"/>
                </a:solidFill>
              </a:rPr>
              <a:t>Überlegen Sie, welche Rolle Sie </a:t>
            </a:r>
            <a:r>
              <a:rPr lang="en-US" sz="2000" dirty="0">
                <a:solidFill>
                  <a:schemeClr val="bg1"/>
                </a:solidFill>
              </a:rPr>
              <a:t>bei der Förderung ethischer und inklusiver digitaler Räume </a:t>
            </a:r>
            <a:r>
              <a:rPr lang="en-US" sz="2000" b="1" dirty="0">
                <a:solidFill>
                  <a:schemeClr val="bg1"/>
                </a:solidFill>
              </a:rPr>
              <a:t>spielen können</a:t>
            </a:r>
            <a:r>
              <a:rPr lang="en-US" sz="2000" dirty="0">
                <a:solidFill>
                  <a:schemeClr val="bg1"/>
                </a:solidFill>
              </a:rPr>
              <a:t>.</a:t>
            </a:r>
            <a:endParaRPr lang="en-GB" sz="2000" dirty="0">
              <a:solidFill>
                <a:schemeClr val="bg1"/>
              </a:solidFill>
            </a:endParaRPr>
          </a:p>
        </p:txBody>
      </p:sp>
      <p:sp>
        <p:nvSpPr>
          <p:cNvPr id="11" name="TextBox 10">
            <a:extLst>
              <a:ext uri="{FF2B5EF4-FFF2-40B4-BE49-F238E27FC236}">
                <a16:creationId xmlns:a16="http://schemas.microsoft.com/office/drawing/2014/main" id="{B0BD0D7D-BAED-08E8-7551-1073C381B470}"/>
              </a:ext>
            </a:extLst>
          </p:cNvPr>
          <p:cNvSpPr txBox="1"/>
          <p:nvPr/>
        </p:nvSpPr>
        <p:spPr>
          <a:xfrm>
            <a:off x="7468728" y="3862299"/>
            <a:ext cx="3729160" cy="1015663"/>
          </a:xfrm>
          <a:prstGeom prst="rect">
            <a:avLst/>
          </a:prstGeom>
          <a:noFill/>
        </p:spPr>
        <p:txBody>
          <a:bodyPr wrap="square" rtlCol="0">
            <a:spAutoFit/>
          </a:bodyPr>
          <a:lstStyle/>
          <a:p>
            <a:r>
              <a:rPr lang="en-US" sz="2000" b="1" dirty="0">
                <a:solidFill>
                  <a:schemeClr val="bg1"/>
                </a:solidFill>
              </a:rPr>
              <a:t>Welche Werkzeuge oder Pläne </a:t>
            </a:r>
            <a:r>
              <a:rPr lang="en-US" sz="2000" dirty="0">
                <a:solidFill>
                  <a:schemeClr val="bg1"/>
                </a:solidFill>
              </a:rPr>
              <a:t>aus diesem Modul helfen Ihnen bei Ihrer Arbeit?</a:t>
            </a:r>
            <a:endParaRPr lang="en-GB" sz="2000" dirty="0">
              <a:solidFill>
                <a:schemeClr val="bg1"/>
              </a:solidFill>
            </a:endParaRPr>
          </a:p>
        </p:txBody>
      </p:sp>
      <p:sp>
        <p:nvSpPr>
          <p:cNvPr id="12" name="TextBox 11">
            <a:extLst>
              <a:ext uri="{FF2B5EF4-FFF2-40B4-BE49-F238E27FC236}">
                <a16:creationId xmlns:a16="http://schemas.microsoft.com/office/drawing/2014/main" id="{EBABC9D9-9391-EC4A-C1A3-0853E3467144}"/>
              </a:ext>
            </a:extLst>
          </p:cNvPr>
          <p:cNvSpPr txBox="1"/>
          <p:nvPr/>
        </p:nvSpPr>
        <p:spPr>
          <a:xfrm>
            <a:off x="849241" y="2458385"/>
            <a:ext cx="1101754" cy="1015663"/>
          </a:xfrm>
          <a:prstGeom prst="rect">
            <a:avLst/>
          </a:prstGeom>
          <a:noFill/>
        </p:spPr>
        <p:txBody>
          <a:bodyPr wrap="square" rtlCol="0" anchor="ctr">
            <a:spAutoFit/>
          </a:bodyPr>
          <a:lstStyle/>
          <a:p>
            <a:pPr algn="ctr"/>
            <a:r>
              <a:rPr lang="en-GB" sz="6000" dirty="0">
                <a:solidFill>
                  <a:schemeClr val="bg1"/>
                </a:solidFill>
              </a:rPr>
              <a:t>1</a:t>
            </a:r>
          </a:p>
        </p:txBody>
      </p:sp>
      <p:sp>
        <p:nvSpPr>
          <p:cNvPr id="13" name="TextBox 12">
            <a:extLst>
              <a:ext uri="{FF2B5EF4-FFF2-40B4-BE49-F238E27FC236}">
                <a16:creationId xmlns:a16="http://schemas.microsoft.com/office/drawing/2014/main" id="{394EE543-548F-1013-9AC1-155BF8C47EB9}"/>
              </a:ext>
            </a:extLst>
          </p:cNvPr>
          <p:cNvSpPr txBox="1"/>
          <p:nvPr/>
        </p:nvSpPr>
        <p:spPr>
          <a:xfrm>
            <a:off x="849241" y="3868610"/>
            <a:ext cx="1101754" cy="1015663"/>
          </a:xfrm>
          <a:prstGeom prst="rect">
            <a:avLst/>
          </a:prstGeom>
          <a:noFill/>
        </p:spPr>
        <p:txBody>
          <a:bodyPr wrap="square" rtlCol="0" anchor="ctr">
            <a:spAutoFit/>
          </a:bodyPr>
          <a:lstStyle/>
          <a:p>
            <a:pPr algn="ctr"/>
            <a:r>
              <a:rPr lang="en-GB" sz="6000" dirty="0">
                <a:solidFill>
                  <a:schemeClr val="bg1"/>
                </a:solidFill>
              </a:rPr>
              <a:t>2</a:t>
            </a:r>
          </a:p>
        </p:txBody>
      </p:sp>
      <p:sp>
        <p:nvSpPr>
          <p:cNvPr id="14" name="TextBox 13">
            <a:extLst>
              <a:ext uri="{FF2B5EF4-FFF2-40B4-BE49-F238E27FC236}">
                <a16:creationId xmlns:a16="http://schemas.microsoft.com/office/drawing/2014/main" id="{78DC461C-9486-F975-D70E-597FBCD8435B}"/>
              </a:ext>
            </a:extLst>
          </p:cNvPr>
          <p:cNvSpPr txBox="1"/>
          <p:nvPr/>
        </p:nvSpPr>
        <p:spPr>
          <a:xfrm>
            <a:off x="849241" y="5187077"/>
            <a:ext cx="1101754" cy="1015663"/>
          </a:xfrm>
          <a:prstGeom prst="rect">
            <a:avLst/>
          </a:prstGeom>
          <a:noFill/>
        </p:spPr>
        <p:txBody>
          <a:bodyPr wrap="square" rtlCol="0" anchor="ctr">
            <a:spAutoFit/>
          </a:bodyPr>
          <a:lstStyle/>
          <a:p>
            <a:pPr algn="ctr"/>
            <a:r>
              <a:rPr lang="en-GB" sz="6000" dirty="0">
                <a:solidFill>
                  <a:schemeClr val="bg1"/>
                </a:solidFill>
              </a:rPr>
              <a:t>3</a:t>
            </a:r>
          </a:p>
        </p:txBody>
      </p:sp>
      <p:sp>
        <p:nvSpPr>
          <p:cNvPr id="15" name="TextBox 14">
            <a:extLst>
              <a:ext uri="{FF2B5EF4-FFF2-40B4-BE49-F238E27FC236}">
                <a16:creationId xmlns:a16="http://schemas.microsoft.com/office/drawing/2014/main" id="{35AE93A6-128E-AE34-3228-05B36723D3EA}"/>
              </a:ext>
            </a:extLst>
          </p:cNvPr>
          <p:cNvSpPr txBox="1"/>
          <p:nvPr/>
        </p:nvSpPr>
        <p:spPr>
          <a:xfrm>
            <a:off x="6435579" y="2439332"/>
            <a:ext cx="1101754" cy="1015663"/>
          </a:xfrm>
          <a:prstGeom prst="rect">
            <a:avLst/>
          </a:prstGeom>
          <a:noFill/>
        </p:spPr>
        <p:txBody>
          <a:bodyPr wrap="square" rtlCol="0" anchor="ctr">
            <a:spAutoFit/>
          </a:bodyPr>
          <a:lstStyle/>
          <a:p>
            <a:pPr algn="ctr"/>
            <a:r>
              <a:rPr lang="en-GB" sz="6000" dirty="0">
                <a:solidFill>
                  <a:schemeClr val="bg1"/>
                </a:solidFill>
              </a:rPr>
              <a:t>4</a:t>
            </a:r>
          </a:p>
        </p:txBody>
      </p:sp>
      <p:sp>
        <p:nvSpPr>
          <p:cNvPr id="16" name="TextBox 15">
            <a:extLst>
              <a:ext uri="{FF2B5EF4-FFF2-40B4-BE49-F238E27FC236}">
                <a16:creationId xmlns:a16="http://schemas.microsoft.com/office/drawing/2014/main" id="{1984684E-A11D-62AA-4FF7-D1662B5FCD33}"/>
              </a:ext>
            </a:extLst>
          </p:cNvPr>
          <p:cNvSpPr txBox="1"/>
          <p:nvPr/>
        </p:nvSpPr>
        <p:spPr>
          <a:xfrm>
            <a:off x="6455192" y="3875752"/>
            <a:ext cx="1101754" cy="1015663"/>
          </a:xfrm>
          <a:prstGeom prst="rect">
            <a:avLst/>
          </a:prstGeom>
          <a:noFill/>
        </p:spPr>
        <p:txBody>
          <a:bodyPr wrap="square" rtlCol="0" anchor="ctr">
            <a:spAutoFit/>
          </a:bodyPr>
          <a:lstStyle/>
          <a:p>
            <a:pPr algn="ctr"/>
            <a:r>
              <a:rPr lang="en-GB" sz="6000" dirty="0">
                <a:solidFill>
                  <a:schemeClr val="bg1"/>
                </a:solidFill>
              </a:rPr>
              <a:t>5</a:t>
            </a:r>
          </a:p>
        </p:txBody>
      </p:sp>
      <p:pic>
        <p:nvPicPr>
          <p:cNvPr id="18" name="Graphic 17" descr="Thought bubble with solid fill">
            <a:extLst>
              <a:ext uri="{FF2B5EF4-FFF2-40B4-BE49-F238E27FC236}">
                <a16:creationId xmlns:a16="http://schemas.microsoft.com/office/drawing/2014/main" id="{E225DA7B-934A-095D-959E-BEFA4B63E0C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9440" y="328580"/>
            <a:ext cx="815889" cy="815889"/>
          </a:xfrm>
          <a:prstGeom prst="rect">
            <a:avLst/>
          </a:prstGeom>
        </p:spPr>
      </p:pic>
    </p:spTree>
    <p:extLst>
      <p:ext uri="{BB962C8B-B14F-4D97-AF65-F5344CB8AC3E}">
        <p14:creationId xmlns:p14="http://schemas.microsoft.com/office/powerpoint/2010/main" val="14496505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4A440D-4891-4D52-3D30-AE7FA76C8BA7}"/>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1B37394E-98CC-9EBE-FDBD-062469BA19A6}"/>
              </a:ext>
            </a:extLst>
          </p:cNvPr>
          <p:cNvSpPr>
            <a:spLocks noGrp="1"/>
          </p:cNvSpPr>
          <p:nvPr>
            <p:ph type="body" sz="quarter" idx="19"/>
          </p:nvPr>
        </p:nvSpPr>
        <p:spPr/>
        <p:txBody>
          <a:bodyPr/>
          <a:lstStyle/>
          <a:p>
            <a:r>
              <a:rPr lang="en-US" dirty="0"/>
              <a:t>Haben Sie Fragen?</a:t>
            </a:r>
          </a:p>
        </p:txBody>
      </p:sp>
      <p:sp>
        <p:nvSpPr>
          <p:cNvPr id="6" name="Text Placeholder 5">
            <a:extLst>
              <a:ext uri="{FF2B5EF4-FFF2-40B4-BE49-F238E27FC236}">
                <a16:creationId xmlns:a16="http://schemas.microsoft.com/office/drawing/2014/main" id="{43B292B2-D2EB-CF76-B51E-B0B6BD56CBE4}"/>
              </a:ext>
            </a:extLst>
          </p:cNvPr>
          <p:cNvSpPr>
            <a:spLocks noGrp="1"/>
          </p:cNvSpPr>
          <p:nvPr>
            <p:ph type="body" sz="quarter" idx="20"/>
          </p:nvPr>
        </p:nvSpPr>
        <p:spPr/>
        <p:txBody>
          <a:bodyPr>
            <a:normAutofit fontScale="92500"/>
          </a:bodyPr>
          <a:lstStyle/>
          <a:p>
            <a:r>
              <a:rPr lang="en-US" dirty="0"/>
              <a:t>Vielen Dank </a:t>
            </a:r>
          </a:p>
        </p:txBody>
      </p:sp>
      <p:sp>
        <p:nvSpPr>
          <p:cNvPr id="4" name="Text Placeholder 3">
            <a:extLst>
              <a:ext uri="{FF2B5EF4-FFF2-40B4-BE49-F238E27FC236}">
                <a16:creationId xmlns:a16="http://schemas.microsoft.com/office/drawing/2014/main" id="{FC6DFE15-57CE-527A-DB01-A92CD8F9557D}"/>
              </a:ext>
            </a:extLst>
          </p:cNvPr>
          <p:cNvSpPr>
            <a:spLocks noGrp="1"/>
          </p:cNvSpPr>
          <p:nvPr>
            <p:ph type="body" sz="quarter" idx="17"/>
          </p:nvPr>
        </p:nvSpPr>
        <p:spPr>
          <a:xfrm>
            <a:off x="603661" y="4708722"/>
            <a:ext cx="4669379" cy="679345"/>
          </a:xfrm>
        </p:spPr>
        <p:txBody>
          <a:bodyPr/>
          <a:lstStyle/>
          <a:p>
            <a:r>
              <a:rPr lang="en-US" sz="3200" kern="12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www.includememedia.eu</a:t>
            </a:r>
            <a:endParaRPr lang="en-IE" sz="3200" dirty="0">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41" name="Group 40">
            <a:extLst>
              <a:ext uri="{FF2B5EF4-FFF2-40B4-BE49-F238E27FC236}">
                <a16:creationId xmlns:a16="http://schemas.microsoft.com/office/drawing/2014/main" id="{621C1E0E-6963-E67B-4BC8-544A4FA75BE9}"/>
              </a:ext>
            </a:extLst>
          </p:cNvPr>
          <p:cNvGrpSpPr/>
          <p:nvPr/>
        </p:nvGrpSpPr>
        <p:grpSpPr>
          <a:xfrm>
            <a:off x="8770875" y="4675497"/>
            <a:ext cx="2817464" cy="475324"/>
            <a:chOff x="9893620" y="5409126"/>
            <a:chExt cx="1664680" cy="280842"/>
          </a:xfrm>
        </p:grpSpPr>
        <p:grpSp>
          <p:nvGrpSpPr>
            <p:cNvPr id="42" name="Graphic 3">
              <a:extLst>
                <a:ext uri="{FF2B5EF4-FFF2-40B4-BE49-F238E27FC236}">
                  <a16:creationId xmlns:a16="http://schemas.microsoft.com/office/drawing/2014/main" id="{55356B2D-41B0-FBDE-034B-D8285DD09EC0}"/>
                </a:ext>
              </a:extLst>
            </p:cNvPr>
            <p:cNvGrpSpPr/>
            <p:nvPr/>
          </p:nvGrpSpPr>
          <p:grpSpPr>
            <a:xfrm>
              <a:off x="10931758" y="5409126"/>
              <a:ext cx="280634" cy="280634"/>
              <a:chOff x="1950027" y="2499889"/>
              <a:chExt cx="850463" cy="850463"/>
            </a:xfrm>
          </p:grpSpPr>
          <p:sp>
            <p:nvSpPr>
              <p:cNvPr id="54" name="Freeform 53">
                <a:extLst>
                  <a:ext uri="{FF2B5EF4-FFF2-40B4-BE49-F238E27FC236}">
                    <a16:creationId xmlns:a16="http://schemas.microsoft.com/office/drawing/2014/main" id="{E355D0BE-D82D-73AB-63C3-8F4CF5BD681D}"/>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3FB5A1"/>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55" name="Graphic 3">
                <a:extLst>
                  <a:ext uri="{FF2B5EF4-FFF2-40B4-BE49-F238E27FC236}">
                    <a16:creationId xmlns:a16="http://schemas.microsoft.com/office/drawing/2014/main" id="{0690E5C9-6A06-7075-0CD7-15E790012304}"/>
                  </a:ext>
                </a:extLst>
              </p:cNvPr>
              <p:cNvGrpSpPr/>
              <p:nvPr/>
            </p:nvGrpSpPr>
            <p:grpSpPr>
              <a:xfrm>
                <a:off x="2107521" y="2657382"/>
                <a:ext cx="535476" cy="535477"/>
                <a:chOff x="2107521" y="2657382"/>
                <a:chExt cx="535476" cy="535477"/>
              </a:xfrm>
              <a:solidFill>
                <a:srgbClr val="FFFFFF"/>
              </a:solidFill>
            </p:grpSpPr>
            <p:sp>
              <p:nvSpPr>
                <p:cNvPr id="56" name="Freeform 55">
                  <a:extLst>
                    <a:ext uri="{FF2B5EF4-FFF2-40B4-BE49-F238E27FC236}">
                      <a16:creationId xmlns:a16="http://schemas.microsoft.com/office/drawing/2014/main" id="{F1E9F770-A0A0-4A46-BA39-BEFC06D3D7CE}"/>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7" name="Freeform 56">
                  <a:extLst>
                    <a:ext uri="{FF2B5EF4-FFF2-40B4-BE49-F238E27FC236}">
                      <a16:creationId xmlns:a16="http://schemas.microsoft.com/office/drawing/2014/main" id="{A0A22E21-1AB9-C1D8-241A-EE73504BA5BC}"/>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8" name="Freeform 57">
                  <a:extLst>
                    <a:ext uri="{FF2B5EF4-FFF2-40B4-BE49-F238E27FC236}">
                      <a16:creationId xmlns:a16="http://schemas.microsoft.com/office/drawing/2014/main" id="{D03A728E-BB90-868B-515D-EEC18D3FBA66}"/>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43" name="Graphic 3">
              <a:extLst>
                <a:ext uri="{FF2B5EF4-FFF2-40B4-BE49-F238E27FC236}">
                  <a16:creationId xmlns:a16="http://schemas.microsoft.com/office/drawing/2014/main" id="{C44AAECD-FD1F-1921-B69B-E6AC65D66E85}"/>
                </a:ext>
              </a:extLst>
            </p:cNvPr>
            <p:cNvGrpSpPr/>
            <p:nvPr/>
          </p:nvGrpSpPr>
          <p:grpSpPr>
            <a:xfrm>
              <a:off x="10239527" y="5409126"/>
              <a:ext cx="280634" cy="280634"/>
              <a:chOff x="-147782" y="2499889"/>
              <a:chExt cx="850463" cy="850463"/>
            </a:xfrm>
          </p:grpSpPr>
          <p:sp>
            <p:nvSpPr>
              <p:cNvPr id="52" name="Freeform 51">
                <a:extLst>
                  <a:ext uri="{FF2B5EF4-FFF2-40B4-BE49-F238E27FC236}">
                    <a16:creationId xmlns:a16="http://schemas.microsoft.com/office/drawing/2014/main" id="{B6A7A29E-27D9-42F7-CEBD-EDF08244513E}"/>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3FB5A1"/>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3" name="Freeform 52">
                <a:extLst>
                  <a:ext uri="{FF2B5EF4-FFF2-40B4-BE49-F238E27FC236}">
                    <a16:creationId xmlns:a16="http://schemas.microsoft.com/office/drawing/2014/main" id="{07BF56A1-C8CB-5392-78FC-60FB814F8A5F}"/>
                  </a:ext>
                </a:extLst>
              </p:cNvPr>
              <p:cNvSpPr/>
              <p:nvPr/>
            </p:nvSpPr>
            <p:spPr>
              <a:xfrm>
                <a:off x="18529" y="2722898"/>
                <a:ext cx="549967" cy="447282"/>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44" name="Graphic 3">
              <a:extLst>
                <a:ext uri="{FF2B5EF4-FFF2-40B4-BE49-F238E27FC236}">
                  <a16:creationId xmlns:a16="http://schemas.microsoft.com/office/drawing/2014/main" id="{288BA1BD-19E3-6FC2-7D8D-7C6A61CE0268}"/>
                </a:ext>
              </a:extLst>
            </p:cNvPr>
            <p:cNvGrpSpPr/>
            <p:nvPr/>
          </p:nvGrpSpPr>
          <p:grpSpPr>
            <a:xfrm>
              <a:off x="11277666" y="5409126"/>
              <a:ext cx="280634" cy="280634"/>
              <a:chOff x="2998302" y="2499889"/>
              <a:chExt cx="850463" cy="850463"/>
            </a:xfrm>
          </p:grpSpPr>
          <p:sp>
            <p:nvSpPr>
              <p:cNvPr id="50" name="Freeform 49">
                <a:extLst>
                  <a:ext uri="{FF2B5EF4-FFF2-40B4-BE49-F238E27FC236}">
                    <a16:creationId xmlns:a16="http://schemas.microsoft.com/office/drawing/2014/main" id="{ECA11ECE-D6BE-1825-9B05-B49C66330E80}"/>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3FB5A1"/>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1" name="Freeform 50">
                <a:extLst>
                  <a:ext uri="{FF2B5EF4-FFF2-40B4-BE49-F238E27FC236}">
                    <a16:creationId xmlns:a16="http://schemas.microsoft.com/office/drawing/2014/main" id="{DD967CE6-3D86-9F93-5E03-138378E1A378}"/>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45" name="Graphic 3">
              <a:extLst>
                <a:ext uri="{FF2B5EF4-FFF2-40B4-BE49-F238E27FC236}">
                  <a16:creationId xmlns:a16="http://schemas.microsoft.com/office/drawing/2014/main" id="{559D2415-35B1-DB52-F041-9C208311C5C7}"/>
                </a:ext>
              </a:extLst>
            </p:cNvPr>
            <p:cNvGrpSpPr/>
            <p:nvPr/>
          </p:nvGrpSpPr>
          <p:grpSpPr>
            <a:xfrm>
              <a:off x="9893620" y="5409126"/>
              <a:ext cx="280634" cy="280842"/>
              <a:chOff x="-1196056" y="2499889"/>
              <a:chExt cx="850463" cy="851093"/>
            </a:xfrm>
          </p:grpSpPr>
          <p:sp>
            <p:nvSpPr>
              <p:cNvPr id="48" name="Freeform 47">
                <a:extLst>
                  <a:ext uri="{FF2B5EF4-FFF2-40B4-BE49-F238E27FC236}">
                    <a16:creationId xmlns:a16="http://schemas.microsoft.com/office/drawing/2014/main" id="{FE54F71B-E3F3-A1ED-3FA8-0BC0187DF301}"/>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3FB5A1"/>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9" name="Freeform 48">
                <a:extLst>
                  <a:ext uri="{FF2B5EF4-FFF2-40B4-BE49-F238E27FC236}">
                    <a16:creationId xmlns:a16="http://schemas.microsoft.com/office/drawing/2014/main" id="{5C90CBBB-B0F2-D933-67CE-F28933A95C93}"/>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46" name="Freeform 45">
              <a:extLst>
                <a:ext uri="{FF2B5EF4-FFF2-40B4-BE49-F238E27FC236}">
                  <a16:creationId xmlns:a16="http://schemas.microsoft.com/office/drawing/2014/main" id="{E5CF0ACB-8897-BB8A-6778-E99F799E42F8}"/>
                </a:ext>
              </a:extLst>
            </p:cNvPr>
            <p:cNvSpPr/>
            <p:nvPr/>
          </p:nvSpPr>
          <p:spPr>
            <a:xfrm>
              <a:off x="10585643" y="5409126"/>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3FB5A1"/>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pic>
          <p:nvPicPr>
            <p:cNvPr id="47" name="Graphic 46" descr="World with solid fill">
              <a:extLst>
                <a:ext uri="{FF2B5EF4-FFF2-40B4-BE49-F238E27FC236}">
                  <a16:creationId xmlns:a16="http://schemas.microsoft.com/office/drawing/2014/main" id="{EBFEBD7C-D894-ECF3-B845-558208EE55C3}"/>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0600539" y="5425572"/>
              <a:ext cx="246077" cy="246077"/>
            </a:xfrm>
            <a:prstGeom prst="rect">
              <a:avLst/>
            </a:prstGeom>
          </p:spPr>
        </p:pic>
      </p:grpSp>
      <p:grpSp>
        <p:nvGrpSpPr>
          <p:cNvPr id="24" name="Graphic 3">
            <a:extLst>
              <a:ext uri="{FF2B5EF4-FFF2-40B4-BE49-F238E27FC236}">
                <a16:creationId xmlns:a16="http://schemas.microsoft.com/office/drawing/2014/main" id="{BC1B948B-2886-2E7C-18B4-DEA04DB8F73F}"/>
              </a:ext>
            </a:extLst>
          </p:cNvPr>
          <p:cNvGrpSpPr/>
          <p:nvPr/>
        </p:nvGrpSpPr>
        <p:grpSpPr>
          <a:xfrm>
            <a:off x="1676543" y="4103843"/>
            <a:ext cx="280634" cy="280634"/>
            <a:chOff x="1950027" y="2499889"/>
            <a:chExt cx="850463" cy="850463"/>
          </a:xfrm>
        </p:grpSpPr>
        <p:sp>
          <p:nvSpPr>
            <p:cNvPr id="25" name="Freeform 36">
              <a:hlinkClick r:id="rId3"/>
              <a:extLst>
                <a:ext uri="{FF2B5EF4-FFF2-40B4-BE49-F238E27FC236}">
                  <a16:creationId xmlns:a16="http://schemas.microsoft.com/office/drawing/2014/main" id="{E0398CD5-95F4-C0A9-E2C8-1C17E187090A}"/>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29E38"/>
            </a:solidFill>
            <a:ln w="6294" cap="flat">
              <a:noFill/>
              <a:prstDash val="solid"/>
              <a:miter/>
            </a:ln>
          </p:spPr>
          <p:txBody>
            <a:bodyPr rtlCol="0" anchor="ctr"/>
            <a:lstStyle/>
            <a:p>
              <a:endParaRPr lang="en-US" dirty="0"/>
            </a:p>
          </p:txBody>
        </p:sp>
        <p:grpSp>
          <p:nvGrpSpPr>
            <p:cNvPr id="26" name="Graphic 3">
              <a:extLst>
                <a:ext uri="{FF2B5EF4-FFF2-40B4-BE49-F238E27FC236}">
                  <a16:creationId xmlns:a16="http://schemas.microsoft.com/office/drawing/2014/main" id="{E3763BFF-8E49-95F8-520A-3A325A13851E}"/>
                </a:ext>
              </a:extLst>
            </p:cNvPr>
            <p:cNvGrpSpPr/>
            <p:nvPr/>
          </p:nvGrpSpPr>
          <p:grpSpPr>
            <a:xfrm>
              <a:off x="2107521" y="2657382"/>
              <a:ext cx="535476" cy="535477"/>
              <a:chOff x="2107521" y="2657382"/>
              <a:chExt cx="535476" cy="535477"/>
            </a:xfrm>
            <a:solidFill>
              <a:srgbClr val="FFFFFF"/>
            </a:solidFill>
          </p:grpSpPr>
          <p:sp>
            <p:nvSpPr>
              <p:cNvPr id="27" name="Freeform 38">
                <a:extLst>
                  <a:ext uri="{FF2B5EF4-FFF2-40B4-BE49-F238E27FC236}">
                    <a16:creationId xmlns:a16="http://schemas.microsoft.com/office/drawing/2014/main" id="{57FB3459-0406-E8BB-8613-21E9965A2457}"/>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a:p>
            </p:txBody>
          </p:sp>
          <p:sp>
            <p:nvSpPr>
              <p:cNvPr id="28" name="Freeform 39">
                <a:hlinkClick r:id="rId4"/>
                <a:extLst>
                  <a:ext uri="{FF2B5EF4-FFF2-40B4-BE49-F238E27FC236}">
                    <a16:creationId xmlns:a16="http://schemas.microsoft.com/office/drawing/2014/main" id="{E097416C-F9E9-F23F-9F80-DE34350F1099}"/>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a:p>
            </p:txBody>
          </p:sp>
          <p:sp>
            <p:nvSpPr>
              <p:cNvPr id="29" name="Freeform 40">
                <a:extLst>
                  <a:ext uri="{FF2B5EF4-FFF2-40B4-BE49-F238E27FC236}">
                    <a16:creationId xmlns:a16="http://schemas.microsoft.com/office/drawing/2014/main" id="{A2EEF3D3-1A83-44D9-552E-92F3A2070FB2}"/>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a:p>
            </p:txBody>
          </p:sp>
        </p:grpSp>
      </p:grpSp>
      <p:grpSp>
        <p:nvGrpSpPr>
          <p:cNvPr id="30" name="Graphic 3">
            <a:extLst>
              <a:ext uri="{FF2B5EF4-FFF2-40B4-BE49-F238E27FC236}">
                <a16:creationId xmlns:a16="http://schemas.microsoft.com/office/drawing/2014/main" id="{4017C77F-AF94-3250-3B25-D14A697512E7}"/>
              </a:ext>
            </a:extLst>
          </p:cNvPr>
          <p:cNvGrpSpPr/>
          <p:nvPr/>
        </p:nvGrpSpPr>
        <p:grpSpPr>
          <a:xfrm>
            <a:off x="995071" y="4103843"/>
            <a:ext cx="280634" cy="280634"/>
            <a:chOff x="2998302" y="2499889"/>
            <a:chExt cx="850463" cy="850463"/>
          </a:xfrm>
        </p:grpSpPr>
        <p:sp>
          <p:nvSpPr>
            <p:cNvPr id="31" name="Freeform 32">
              <a:extLst>
                <a:ext uri="{FF2B5EF4-FFF2-40B4-BE49-F238E27FC236}">
                  <a16:creationId xmlns:a16="http://schemas.microsoft.com/office/drawing/2014/main" id="{3557920F-4864-914E-147B-5ACFB15DBDBF}"/>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F29E38"/>
            </a:solidFill>
            <a:ln w="6294" cap="flat">
              <a:noFill/>
              <a:prstDash val="solid"/>
              <a:miter/>
            </a:ln>
          </p:spPr>
          <p:txBody>
            <a:bodyPr rtlCol="0" anchor="ctr"/>
            <a:lstStyle/>
            <a:p>
              <a:endParaRPr lang="en-US"/>
            </a:p>
          </p:txBody>
        </p:sp>
        <p:sp>
          <p:nvSpPr>
            <p:cNvPr id="32" name="Freeform 33">
              <a:hlinkClick r:id="rId4"/>
              <a:extLst>
                <a:ext uri="{FF2B5EF4-FFF2-40B4-BE49-F238E27FC236}">
                  <a16:creationId xmlns:a16="http://schemas.microsoft.com/office/drawing/2014/main" id="{6612EA8D-B08A-0F96-9DC0-6F229F6A7360}"/>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p>
          </p:txBody>
        </p:sp>
      </p:grpSp>
      <p:grpSp>
        <p:nvGrpSpPr>
          <p:cNvPr id="33" name="Graphic 3">
            <a:extLst>
              <a:ext uri="{FF2B5EF4-FFF2-40B4-BE49-F238E27FC236}">
                <a16:creationId xmlns:a16="http://schemas.microsoft.com/office/drawing/2014/main" id="{2C0498FC-3A3F-CC91-9995-1BA84A7C17D5}"/>
              </a:ext>
            </a:extLst>
          </p:cNvPr>
          <p:cNvGrpSpPr/>
          <p:nvPr/>
        </p:nvGrpSpPr>
        <p:grpSpPr>
          <a:xfrm>
            <a:off x="1330428" y="4103843"/>
            <a:ext cx="280634" cy="280634"/>
            <a:chOff x="901122" y="2499889"/>
            <a:chExt cx="850463" cy="850463"/>
          </a:xfrm>
        </p:grpSpPr>
        <p:sp>
          <p:nvSpPr>
            <p:cNvPr id="34" name="Freeform 27">
              <a:extLst>
                <a:ext uri="{FF2B5EF4-FFF2-40B4-BE49-F238E27FC236}">
                  <a16:creationId xmlns:a16="http://schemas.microsoft.com/office/drawing/2014/main" id="{87BF29D6-22E7-D1A7-6159-552BE2FD8B3F}"/>
                </a:ext>
              </a:extLst>
            </p:cNvPr>
            <p:cNvSpPr/>
            <p:nvPr/>
          </p:nvSpPr>
          <p:spPr>
            <a:xfrm>
              <a:off x="90112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29E38"/>
            </a:solidFill>
            <a:ln w="6294" cap="flat">
              <a:noFill/>
              <a:prstDash val="solid"/>
              <a:miter/>
            </a:ln>
          </p:spPr>
          <p:txBody>
            <a:bodyPr rtlCol="0" anchor="ctr"/>
            <a:lstStyle/>
            <a:p>
              <a:endParaRPr lang="en-US"/>
            </a:p>
          </p:txBody>
        </p:sp>
        <p:grpSp>
          <p:nvGrpSpPr>
            <p:cNvPr id="35" name="Graphic 3">
              <a:extLst>
                <a:ext uri="{FF2B5EF4-FFF2-40B4-BE49-F238E27FC236}">
                  <a16:creationId xmlns:a16="http://schemas.microsoft.com/office/drawing/2014/main" id="{5FFB47F0-7EC5-A4E1-FB90-18804B3C3EF6}"/>
                </a:ext>
              </a:extLst>
            </p:cNvPr>
            <p:cNvGrpSpPr/>
            <p:nvPr/>
          </p:nvGrpSpPr>
          <p:grpSpPr>
            <a:xfrm>
              <a:off x="1080665" y="2655481"/>
              <a:ext cx="504608" cy="502728"/>
              <a:chOff x="1080665" y="2655481"/>
              <a:chExt cx="504608" cy="502728"/>
            </a:xfrm>
            <a:solidFill>
              <a:srgbClr val="FEFEFE"/>
            </a:solidFill>
          </p:grpSpPr>
          <p:sp>
            <p:nvSpPr>
              <p:cNvPr id="36" name="Freeform 29">
                <a:hlinkClick r:id="rId5"/>
                <a:extLst>
                  <a:ext uri="{FF2B5EF4-FFF2-40B4-BE49-F238E27FC236}">
                    <a16:creationId xmlns:a16="http://schemas.microsoft.com/office/drawing/2014/main" id="{AD477A0C-4902-7C39-1CDA-EAAB50785829}"/>
                  </a:ext>
                </a:extLst>
              </p:cNvPr>
              <p:cNvSpPr/>
              <p:nvPr/>
            </p:nvSpPr>
            <p:spPr>
              <a:xfrm>
                <a:off x="1258947" y="2813589"/>
                <a:ext cx="326325" cy="344621"/>
              </a:xfrm>
              <a:custGeom>
                <a:avLst/>
                <a:gdLst>
                  <a:gd name="connsiteX0" fmla="*/ 100166 w 326325"/>
                  <a:gd name="connsiteY0" fmla="*/ 53574 h 344621"/>
                  <a:gd name="connsiteX1" fmla="*/ 120325 w 326325"/>
                  <a:gd name="connsiteY1" fmla="*/ 30895 h 344621"/>
                  <a:gd name="connsiteX2" fmla="*/ 199071 w 326325"/>
                  <a:gd name="connsiteY2" fmla="*/ 26 h 344621"/>
                  <a:gd name="connsiteX3" fmla="*/ 248209 w 326325"/>
                  <a:gd name="connsiteY3" fmla="*/ 6326 h 344621"/>
                  <a:gd name="connsiteX4" fmla="*/ 316876 w 326325"/>
                  <a:gd name="connsiteY4" fmla="*/ 78773 h 344621"/>
                  <a:gd name="connsiteX5" fmla="*/ 326326 w 326325"/>
                  <a:gd name="connsiteY5" fmla="*/ 161299 h 344621"/>
                  <a:gd name="connsiteX6" fmla="*/ 326326 w 326325"/>
                  <a:gd name="connsiteY6" fmla="*/ 337692 h 344621"/>
                  <a:gd name="connsiteX7" fmla="*/ 319396 w 326325"/>
                  <a:gd name="connsiteY7" fmla="*/ 344622 h 344621"/>
                  <a:gd name="connsiteX8" fmla="*/ 228680 w 326325"/>
                  <a:gd name="connsiteY8" fmla="*/ 344622 h 344621"/>
                  <a:gd name="connsiteX9" fmla="*/ 222380 w 326325"/>
                  <a:gd name="connsiteY9" fmla="*/ 337692 h 344621"/>
                  <a:gd name="connsiteX10" fmla="*/ 222380 w 326325"/>
                  <a:gd name="connsiteY10" fmla="*/ 170119 h 344621"/>
                  <a:gd name="connsiteX11" fmla="*/ 217341 w 326325"/>
                  <a:gd name="connsiteY11" fmla="*/ 128541 h 344621"/>
                  <a:gd name="connsiteX12" fmla="*/ 165683 w 326325"/>
                  <a:gd name="connsiteY12" fmla="*/ 92002 h 344621"/>
                  <a:gd name="connsiteX13" fmla="*/ 106465 w 326325"/>
                  <a:gd name="connsiteY13" fmla="*/ 148070 h 344621"/>
                  <a:gd name="connsiteX14" fmla="*/ 104576 w 326325"/>
                  <a:gd name="connsiteY14" fmla="*/ 174529 h 344621"/>
                  <a:gd name="connsiteX15" fmla="*/ 104576 w 326325"/>
                  <a:gd name="connsiteY15" fmla="*/ 337692 h 344621"/>
                  <a:gd name="connsiteX16" fmla="*/ 97646 w 326325"/>
                  <a:gd name="connsiteY16" fmla="*/ 344622 h 344621"/>
                  <a:gd name="connsiteX17" fmla="*/ 6300 w 326325"/>
                  <a:gd name="connsiteY17" fmla="*/ 344622 h 344621"/>
                  <a:gd name="connsiteX18" fmla="*/ 0 w 326325"/>
                  <a:gd name="connsiteY18" fmla="*/ 338322 h 344621"/>
                  <a:gd name="connsiteX19" fmla="*/ 0 w 326325"/>
                  <a:gd name="connsiteY19" fmla="*/ 15146 h 344621"/>
                  <a:gd name="connsiteX20" fmla="*/ 6930 w 326325"/>
                  <a:gd name="connsiteY20" fmla="*/ 8846 h 344621"/>
                  <a:gd name="connsiteX21" fmla="*/ 93866 w 326325"/>
                  <a:gd name="connsiteY21" fmla="*/ 8846 h 344621"/>
                  <a:gd name="connsiteX22" fmla="*/ 100166 w 326325"/>
                  <a:gd name="connsiteY22" fmla="*/ 15776 h 344621"/>
                  <a:gd name="connsiteX23" fmla="*/ 100166 w 326325"/>
                  <a:gd name="connsiteY23" fmla="*/ 53574 h 344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26325" h="344621">
                    <a:moveTo>
                      <a:pt x="100166" y="53574"/>
                    </a:moveTo>
                    <a:cubicBezTo>
                      <a:pt x="107095" y="46014"/>
                      <a:pt x="112765" y="37825"/>
                      <a:pt x="120325" y="30895"/>
                    </a:cubicBezTo>
                    <a:cubicBezTo>
                      <a:pt x="142374" y="10106"/>
                      <a:pt x="168203" y="-604"/>
                      <a:pt x="199071" y="26"/>
                    </a:cubicBezTo>
                    <a:cubicBezTo>
                      <a:pt x="216081" y="26"/>
                      <a:pt x="232460" y="1286"/>
                      <a:pt x="248209" y="6326"/>
                    </a:cubicBezTo>
                    <a:cubicBezTo>
                      <a:pt x="285378" y="17036"/>
                      <a:pt x="306797" y="42234"/>
                      <a:pt x="316876" y="78773"/>
                    </a:cubicBezTo>
                    <a:cubicBezTo>
                      <a:pt x="324436" y="105862"/>
                      <a:pt x="325696" y="133581"/>
                      <a:pt x="326326" y="161299"/>
                    </a:cubicBezTo>
                    <a:cubicBezTo>
                      <a:pt x="326326" y="219887"/>
                      <a:pt x="326326" y="278474"/>
                      <a:pt x="326326" y="337692"/>
                    </a:cubicBezTo>
                    <a:cubicBezTo>
                      <a:pt x="326326" y="343361"/>
                      <a:pt x="325066" y="344622"/>
                      <a:pt x="319396" y="344622"/>
                    </a:cubicBezTo>
                    <a:cubicBezTo>
                      <a:pt x="289158" y="344622"/>
                      <a:pt x="258919" y="344622"/>
                      <a:pt x="228680" y="344622"/>
                    </a:cubicBezTo>
                    <a:cubicBezTo>
                      <a:pt x="223640" y="344622"/>
                      <a:pt x="222380" y="342732"/>
                      <a:pt x="222380" y="337692"/>
                    </a:cubicBezTo>
                    <a:cubicBezTo>
                      <a:pt x="222380" y="281624"/>
                      <a:pt x="222380" y="226187"/>
                      <a:pt x="222380" y="170119"/>
                    </a:cubicBezTo>
                    <a:cubicBezTo>
                      <a:pt x="222380" y="156260"/>
                      <a:pt x="221751" y="142400"/>
                      <a:pt x="217341" y="128541"/>
                    </a:cubicBezTo>
                    <a:cubicBezTo>
                      <a:pt x="210411" y="103342"/>
                      <a:pt x="192142" y="90742"/>
                      <a:pt x="165683" y="92002"/>
                    </a:cubicBezTo>
                    <a:cubicBezTo>
                      <a:pt x="129774" y="93892"/>
                      <a:pt x="110875" y="111531"/>
                      <a:pt x="106465" y="148070"/>
                    </a:cubicBezTo>
                    <a:cubicBezTo>
                      <a:pt x="105206" y="156890"/>
                      <a:pt x="104576" y="165709"/>
                      <a:pt x="104576" y="174529"/>
                    </a:cubicBezTo>
                    <a:cubicBezTo>
                      <a:pt x="104576" y="228706"/>
                      <a:pt x="104576" y="283514"/>
                      <a:pt x="104576" y="337692"/>
                    </a:cubicBezTo>
                    <a:cubicBezTo>
                      <a:pt x="104576" y="343361"/>
                      <a:pt x="103316" y="344622"/>
                      <a:pt x="97646" y="344622"/>
                    </a:cubicBezTo>
                    <a:cubicBezTo>
                      <a:pt x="67407" y="344622"/>
                      <a:pt x="36538" y="344622"/>
                      <a:pt x="6300" y="344622"/>
                    </a:cubicBezTo>
                    <a:cubicBezTo>
                      <a:pt x="1260" y="344622"/>
                      <a:pt x="0" y="343361"/>
                      <a:pt x="0" y="338322"/>
                    </a:cubicBezTo>
                    <a:cubicBezTo>
                      <a:pt x="0" y="230596"/>
                      <a:pt x="0" y="122871"/>
                      <a:pt x="0" y="15146"/>
                    </a:cubicBezTo>
                    <a:cubicBezTo>
                      <a:pt x="0" y="10106"/>
                      <a:pt x="1890" y="8846"/>
                      <a:pt x="6930" y="8846"/>
                    </a:cubicBezTo>
                    <a:cubicBezTo>
                      <a:pt x="35909" y="8846"/>
                      <a:pt x="64887" y="8846"/>
                      <a:pt x="93866" y="8846"/>
                    </a:cubicBezTo>
                    <a:cubicBezTo>
                      <a:pt x="98906" y="8846"/>
                      <a:pt x="100796" y="10736"/>
                      <a:pt x="100166" y="15776"/>
                    </a:cubicBezTo>
                    <a:cubicBezTo>
                      <a:pt x="100166" y="27745"/>
                      <a:pt x="100166" y="40975"/>
                      <a:pt x="100166" y="53574"/>
                    </a:cubicBezTo>
                    <a:close/>
                  </a:path>
                </a:pathLst>
              </a:custGeom>
              <a:solidFill>
                <a:srgbClr val="FEFEFE"/>
              </a:solidFill>
              <a:ln w="6294" cap="flat">
                <a:noFill/>
                <a:prstDash val="solid"/>
                <a:miter/>
              </a:ln>
            </p:spPr>
            <p:txBody>
              <a:bodyPr rtlCol="0" anchor="ctr"/>
              <a:lstStyle/>
              <a:p>
                <a:endParaRPr lang="en-US" dirty="0"/>
              </a:p>
            </p:txBody>
          </p:sp>
          <p:sp>
            <p:nvSpPr>
              <p:cNvPr id="37" name="Freeform 30">
                <a:extLst>
                  <a:ext uri="{FF2B5EF4-FFF2-40B4-BE49-F238E27FC236}">
                    <a16:creationId xmlns:a16="http://schemas.microsoft.com/office/drawing/2014/main" id="{3AE158B1-5DA7-E248-9F4C-C4AF83C7CC02}"/>
                  </a:ext>
                </a:extLst>
              </p:cNvPr>
              <p:cNvSpPr/>
              <p:nvPr/>
            </p:nvSpPr>
            <p:spPr>
              <a:xfrm>
                <a:off x="1088854" y="2822435"/>
                <a:ext cx="104575" cy="335775"/>
              </a:xfrm>
              <a:custGeom>
                <a:avLst/>
                <a:gdLst>
                  <a:gd name="connsiteX0" fmla="*/ 104576 w 104575"/>
                  <a:gd name="connsiteY0" fmla="*/ 168203 h 335775"/>
                  <a:gd name="connsiteX1" fmla="*/ 104576 w 104575"/>
                  <a:gd name="connsiteY1" fmla="*/ 328216 h 335775"/>
                  <a:gd name="connsiteX2" fmla="*/ 97016 w 104575"/>
                  <a:gd name="connsiteY2" fmla="*/ 335776 h 335775"/>
                  <a:gd name="connsiteX3" fmla="*/ 6300 w 104575"/>
                  <a:gd name="connsiteY3" fmla="*/ 335776 h 335775"/>
                  <a:gd name="connsiteX4" fmla="*/ 0 w 104575"/>
                  <a:gd name="connsiteY4" fmla="*/ 329476 h 335775"/>
                  <a:gd name="connsiteX5" fmla="*/ 0 w 104575"/>
                  <a:gd name="connsiteY5" fmla="*/ 6300 h 335775"/>
                  <a:gd name="connsiteX6" fmla="*/ 5670 w 104575"/>
                  <a:gd name="connsiteY6" fmla="*/ 0 h 335775"/>
                  <a:gd name="connsiteX7" fmla="*/ 97646 w 104575"/>
                  <a:gd name="connsiteY7" fmla="*/ 0 h 335775"/>
                  <a:gd name="connsiteX8" fmla="*/ 104576 w 104575"/>
                  <a:gd name="connsiteY8" fmla="*/ 7560 h 335775"/>
                  <a:gd name="connsiteX9" fmla="*/ 104576 w 104575"/>
                  <a:gd name="connsiteY9" fmla="*/ 168203 h 335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4575" h="335775">
                    <a:moveTo>
                      <a:pt x="104576" y="168203"/>
                    </a:moveTo>
                    <a:cubicBezTo>
                      <a:pt x="104576" y="221750"/>
                      <a:pt x="104576" y="274668"/>
                      <a:pt x="104576" y="328216"/>
                    </a:cubicBezTo>
                    <a:cubicBezTo>
                      <a:pt x="104576" y="333886"/>
                      <a:pt x="103316" y="335776"/>
                      <a:pt x="97016" y="335776"/>
                    </a:cubicBezTo>
                    <a:cubicBezTo>
                      <a:pt x="66777" y="335146"/>
                      <a:pt x="36538" y="335776"/>
                      <a:pt x="6300" y="335776"/>
                    </a:cubicBezTo>
                    <a:cubicBezTo>
                      <a:pt x="1260" y="335776"/>
                      <a:pt x="0" y="334516"/>
                      <a:pt x="0" y="329476"/>
                    </a:cubicBezTo>
                    <a:cubicBezTo>
                      <a:pt x="0" y="221750"/>
                      <a:pt x="0" y="114025"/>
                      <a:pt x="0" y="6300"/>
                    </a:cubicBezTo>
                    <a:cubicBezTo>
                      <a:pt x="0" y="1890"/>
                      <a:pt x="1260" y="0"/>
                      <a:pt x="5670" y="0"/>
                    </a:cubicBezTo>
                    <a:cubicBezTo>
                      <a:pt x="36538" y="0"/>
                      <a:pt x="66777" y="0"/>
                      <a:pt x="97646" y="0"/>
                    </a:cubicBezTo>
                    <a:cubicBezTo>
                      <a:pt x="103316" y="0"/>
                      <a:pt x="104576" y="2520"/>
                      <a:pt x="104576" y="7560"/>
                    </a:cubicBezTo>
                    <a:cubicBezTo>
                      <a:pt x="104576" y="60477"/>
                      <a:pt x="104576" y="114025"/>
                      <a:pt x="104576" y="168203"/>
                    </a:cubicBezTo>
                    <a:close/>
                  </a:path>
                </a:pathLst>
              </a:custGeom>
              <a:solidFill>
                <a:srgbClr val="FEFEFE"/>
              </a:solidFill>
              <a:ln w="6294" cap="flat">
                <a:noFill/>
                <a:prstDash val="solid"/>
                <a:miter/>
              </a:ln>
            </p:spPr>
            <p:txBody>
              <a:bodyPr rtlCol="0" anchor="ctr"/>
              <a:lstStyle/>
              <a:p>
                <a:endParaRPr lang="en-US"/>
              </a:p>
            </p:txBody>
          </p:sp>
          <p:sp>
            <p:nvSpPr>
              <p:cNvPr id="38" name="Freeform 31">
                <a:extLst>
                  <a:ext uri="{FF2B5EF4-FFF2-40B4-BE49-F238E27FC236}">
                    <a16:creationId xmlns:a16="http://schemas.microsoft.com/office/drawing/2014/main" id="{FD6B30AA-5E98-553B-2EEB-474A60CDB9B6}"/>
                  </a:ext>
                </a:extLst>
              </p:cNvPr>
              <p:cNvSpPr/>
              <p:nvPr/>
            </p:nvSpPr>
            <p:spPr>
              <a:xfrm>
                <a:off x="1080665" y="2655481"/>
                <a:ext cx="120954" cy="120335"/>
              </a:xfrm>
              <a:custGeom>
                <a:avLst/>
                <a:gdLst>
                  <a:gd name="connsiteX0" fmla="*/ 120955 w 120954"/>
                  <a:gd name="connsiteY0" fmla="*/ 59858 h 120335"/>
                  <a:gd name="connsiteX1" fmla="*/ 60477 w 120954"/>
                  <a:gd name="connsiteY1" fmla="*/ 120335 h 120335"/>
                  <a:gd name="connsiteX2" fmla="*/ 0 w 120954"/>
                  <a:gd name="connsiteY2" fmla="*/ 60488 h 120335"/>
                  <a:gd name="connsiteX3" fmla="*/ 60477 w 120954"/>
                  <a:gd name="connsiteY3" fmla="*/ 11 h 120335"/>
                  <a:gd name="connsiteX4" fmla="*/ 120955 w 120954"/>
                  <a:gd name="connsiteY4" fmla="*/ 59858 h 120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954" h="120335">
                    <a:moveTo>
                      <a:pt x="120955" y="59858"/>
                    </a:moveTo>
                    <a:cubicBezTo>
                      <a:pt x="120955" y="93247"/>
                      <a:pt x="93866" y="120335"/>
                      <a:pt x="60477" y="120335"/>
                    </a:cubicBezTo>
                    <a:cubicBezTo>
                      <a:pt x="27719" y="120335"/>
                      <a:pt x="0" y="93247"/>
                      <a:pt x="0" y="60488"/>
                    </a:cubicBezTo>
                    <a:cubicBezTo>
                      <a:pt x="0" y="27099"/>
                      <a:pt x="27089" y="11"/>
                      <a:pt x="60477" y="11"/>
                    </a:cubicBezTo>
                    <a:cubicBezTo>
                      <a:pt x="93866" y="-619"/>
                      <a:pt x="120955" y="27099"/>
                      <a:pt x="120955" y="59858"/>
                    </a:cubicBezTo>
                    <a:close/>
                  </a:path>
                </a:pathLst>
              </a:custGeom>
              <a:solidFill>
                <a:srgbClr val="FEFEFE"/>
              </a:solidFill>
              <a:ln w="6294" cap="flat">
                <a:noFill/>
                <a:prstDash val="solid"/>
                <a:miter/>
              </a:ln>
            </p:spPr>
            <p:txBody>
              <a:bodyPr rtlCol="0" anchor="ctr"/>
              <a:lstStyle/>
              <a:p>
                <a:endParaRPr lang="en-US"/>
              </a:p>
            </p:txBody>
          </p:sp>
        </p:grpSp>
      </p:grpSp>
      <p:grpSp>
        <p:nvGrpSpPr>
          <p:cNvPr id="39" name="Graphic 3">
            <a:extLst>
              <a:ext uri="{FF2B5EF4-FFF2-40B4-BE49-F238E27FC236}">
                <a16:creationId xmlns:a16="http://schemas.microsoft.com/office/drawing/2014/main" id="{7DD45995-4ECC-F209-B39D-416B3307EC44}"/>
              </a:ext>
            </a:extLst>
          </p:cNvPr>
          <p:cNvGrpSpPr/>
          <p:nvPr/>
        </p:nvGrpSpPr>
        <p:grpSpPr>
          <a:xfrm>
            <a:off x="638405" y="4103842"/>
            <a:ext cx="280634" cy="280842"/>
            <a:chOff x="-1196056" y="2499887"/>
            <a:chExt cx="850463" cy="851094"/>
          </a:xfrm>
        </p:grpSpPr>
        <p:sp>
          <p:nvSpPr>
            <p:cNvPr id="40" name="Freeform 25">
              <a:extLst>
                <a:ext uri="{FF2B5EF4-FFF2-40B4-BE49-F238E27FC236}">
                  <a16:creationId xmlns:a16="http://schemas.microsoft.com/office/drawing/2014/main" id="{A8A1C226-4C64-075B-C158-99190CC16B49}"/>
                </a:ext>
              </a:extLst>
            </p:cNvPr>
            <p:cNvSpPr/>
            <p:nvPr/>
          </p:nvSpPr>
          <p:spPr>
            <a:xfrm>
              <a:off x="-1196056" y="2499887"/>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F29E38"/>
            </a:solidFill>
            <a:ln w="6294" cap="flat">
              <a:noFill/>
              <a:prstDash val="solid"/>
              <a:miter/>
            </a:ln>
          </p:spPr>
          <p:txBody>
            <a:bodyPr rtlCol="0" anchor="ctr"/>
            <a:lstStyle/>
            <a:p>
              <a:endParaRPr lang="en-US" dirty="0"/>
            </a:p>
          </p:txBody>
        </p:sp>
        <p:sp>
          <p:nvSpPr>
            <p:cNvPr id="59" name="Freeform 26">
              <a:hlinkClick r:id="rId6"/>
              <a:extLst>
                <a:ext uri="{FF2B5EF4-FFF2-40B4-BE49-F238E27FC236}">
                  <a16:creationId xmlns:a16="http://schemas.microsoft.com/office/drawing/2014/main" id="{119E2817-2915-43D6-368C-144751DF4CF1}"/>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a:p>
          </p:txBody>
        </p:sp>
      </p:grpSp>
      <p:sp>
        <p:nvSpPr>
          <p:cNvPr id="3" name="TextBox 2">
            <a:extLst>
              <a:ext uri="{FF2B5EF4-FFF2-40B4-BE49-F238E27FC236}">
                <a16:creationId xmlns:a16="http://schemas.microsoft.com/office/drawing/2014/main" id="{AEC6C74C-3380-10CA-F7DF-380D0AD26021}"/>
              </a:ext>
            </a:extLst>
          </p:cNvPr>
          <p:cNvSpPr txBox="1"/>
          <p:nvPr/>
        </p:nvSpPr>
        <p:spPr>
          <a:xfrm>
            <a:off x="230881" y="408676"/>
            <a:ext cx="5342146" cy="4093428"/>
          </a:xfrm>
          <a:prstGeom prst="rect">
            <a:avLst/>
          </a:prstGeom>
          <a:solidFill>
            <a:schemeClr val="bg1"/>
          </a:solidFill>
        </p:spPr>
        <p:txBody>
          <a:bodyPr wrap="square" lIns="91440" tIns="45720" rIns="91440" bIns="45720" rtlCol="0" anchor="t">
            <a:spAutoFit/>
          </a:bodyPr>
          <a:lstStyle/>
          <a:p>
            <a:r>
              <a:rPr lang="en-US" sz="2800" b="1" dirty="0">
                <a:solidFill>
                  <a:srgbClr val="EE4F27"/>
                </a:solidFill>
              </a:rPr>
              <a:t>Modul 1: </a:t>
            </a:r>
            <a:r>
              <a:rPr lang="en-US" sz="2800" b="1" dirty="0">
                <a:solidFill>
                  <a:srgbClr val="0C4659"/>
                </a:solidFill>
              </a:rPr>
              <a:t>Grundlagen inklusiver digitaler Medien: Vermittlung für eine vernetzte Gesellschaft</a:t>
            </a:r>
            <a:r>
              <a:rPr lang="en-US" sz="2800" dirty="0">
                <a:solidFill>
                  <a:srgbClr val="0C4659"/>
                </a:solidFill>
              </a:rPr>
              <a:t> </a:t>
            </a:r>
          </a:p>
          <a:p>
            <a:endParaRPr lang="en-IE" sz="2800" dirty="0">
              <a:solidFill>
                <a:srgbClr val="0C4659"/>
              </a:solidFill>
            </a:endParaRPr>
          </a:p>
          <a:p>
            <a:r>
              <a:rPr lang="en-US" sz="2000" dirty="0">
                <a:solidFill>
                  <a:srgbClr val="0C4659"/>
                </a:solidFill>
              </a:rPr>
              <a:t>Sie haben </a:t>
            </a:r>
            <a:r>
              <a:rPr lang="en-US" sz="2000" b="1" dirty="0">
                <a:solidFill>
                  <a:srgbClr val="A555A1"/>
                </a:solidFill>
              </a:rPr>
              <a:t>Modul 1 </a:t>
            </a:r>
            <a:r>
              <a:rPr lang="en-US" sz="2000" dirty="0">
                <a:solidFill>
                  <a:srgbClr val="0C4659"/>
                </a:solidFill>
              </a:rPr>
              <a:t>abgeschlossen.</a:t>
            </a:r>
          </a:p>
          <a:p>
            <a:pPr lvl="0" defTabSz="777514">
              <a:defRPr/>
            </a:pPr>
            <a:r>
              <a:rPr lang="en-US" sz="2000" b="1" dirty="0">
                <a:solidFill>
                  <a:srgbClr val="0C4659"/>
                </a:solidFill>
              </a:rPr>
              <a:t>Grundlagen inklusiver digitaler Medien: Vermittlung für eine vernetzte Gesellschaft</a:t>
            </a:r>
            <a:endParaRPr lang="en-IE" sz="2000" b="1" dirty="0">
              <a:solidFill>
                <a:srgbClr val="0C4659"/>
              </a:solidFill>
            </a:endParaRPr>
          </a:p>
          <a:p>
            <a:endParaRPr lang="en-US" sz="2800" dirty="0">
              <a:solidFill>
                <a:srgbClr val="0C4659"/>
              </a:solidFill>
            </a:endParaRPr>
          </a:p>
          <a:p>
            <a:r>
              <a:rPr lang="en-US" sz="2000" dirty="0">
                <a:solidFill>
                  <a:srgbClr val="0C4659"/>
                </a:solidFill>
              </a:rPr>
              <a:t>Als Nächstes folgt </a:t>
            </a:r>
            <a:r>
              <a:rPr lang="en-US" sz="2000" b="1">
                <a:solidFill>
                  <a:srgbClr val="A555A1"/>
                </a:solidFill>
              </a:rPr>
              <a:t>Modul 2</a:t>
            </a:r>
            <a:endParaRPr lang="en-US" sz="2000" b="1">
              <a:solidFill>
                <a:srgbClr val="A555A1"/>
              </a:solidFill>
              <a:ea typeface="Calibri"/>
              <a:cs typeface="Calibri"/>
            </a:endParaRPr>
          </a:p>
          <a:p>
            <a:r>
              <a:rPr lang="en-US" sz="2000" b="1" dirty="0">
                <a:solidFill>
                  <a:srgbClr val="0C4659"/>
                </a:solidFill>
              </a:rPr>
              <a:t>Digitale Medien und regionale Erzählungen: Verständnis über Grenzen hinweg fördern </a:t>
            </a:r>
          </a:p>
        </p:txBody>
      </p:sp>
      <p:sp>
        <p:nvSpPr>
          <p:cNvPr id="7" name="TextBox 6">
            <a:extLst>
              <a:ext uri="{FF2B5EF4-FFF2-40B4-BE49-F238E27FC236}">
                <a16:creationId xmlns:a16="http://schemas.microsoft.com/office/drawing/2014/main" id="{9A4FB188-A0E2-77A3-EECE-56E3D59F70A9}"/>
              </a:ext>
            </a:extLst>
          </p:cNvPr>
          <p:cNvSpPr txBox="1"/>
          <p:nvPr/>
        </p:nvSpPr>
        <p:spPr>
          <a:xfrm>
            <a:off x="8786886" y="6165193"/>
            <a:ext cx="3262484" cy="400110"/>
          </a:xfrm>
          <a:prstGeom prst="rect">
            <a:avLst/>
          </a:prstGeom>
          <a:noFill/>
        </p:spPr>
        <p:txBody>
          <a:bodyPr wrap="square" rtlCol="0">
            <a:spAutoFit/>
          </a:bodyPr>
          <a:lstStyle/>
          <a:p>
            <a:pPr marL="0" marR="0" lvl="0" indent="0" algn="just" defTabSz="914400" rtl="0" eaLnBrk="1" fontAlgn="auto" latinLnBrk="0" hangingPunct="1">
              <a:lnSpc>
                <a:spcPts val="760"/>
              </a:lnSpc>
              <a:spcBef>
                <a:spcPts val="0"/>
              </a:spcBef>
              <a:spcAft>
                <a:spcPts val="0"/>
              </a:spcAft>
              <a:buClrTx/>
              <a:buSzTx/>
              <a:buFontTx/>
              <a:buNone/>
              <a:tabLst/>
              <a:defRPr/>
            </a:pPr>
            <a:r>
              <a:rPr kumimoji="0" lang="en-IE" sz="750" b="0" i="0" u="none" strike="noStrike" kern="1200" cap="none" spc="0" normalizeH="0" baseline="0" noProof="0" dirty="0">
                <a:ln>
                  <a:noFill/>
                </a:ln>
                <a:solidFill>
                  <a:srgbClr val="0C4659"/>
                </a:solidFill>
                <a:effectLst/>
                <a:uLnTx/>
                <a:uFillTx/>
                <a:latin typeface="Calibri" panose="020F0502020204030204" pitchFamily="34" charset="0"/>
                <a:ea typeface="Calibri" panose="020F0502020204030204" pitchFamily="34" charset="0"/>
                <a:cs typeface="Calibri" panose="020F0502020204030204" pitchFamily="34" charset="0"/>
              </a:rPr>
              <a:t>* Hinweis zur Abfallvermeidung: Drucken Sie dieses Dokument in Graustufen oder Schwarz-Weiß statt in Farbe. Drucken Sie beidseitig (Duplex). Wenn möglich, drucken Sie mehrere Folien oder Seiten auf eine Seite.</a:t>
            </a:r>
          </a:p>
        </p:txBody>
      </p:sp>
    </p:spTree>
    <p:extLst>
      <p:ext uri="{BB962C8B-B14F-4D97-AF65-F5344CB8AC3E}">
        <p14:creationId xmlns:p14="http://schemas.microsoft.com/office/powerpoint/2010/main" val="25887262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1075FD-4B46-FC4A-4C37-BA69D9A4027E}"/>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A3E5D0D9-C671-95E0-F2AB-4F2A15049E28}"/>
              </a:ext>
            </a:extLst>
          </p:cNvPr>
          <p:cNvSpPr>
            <a:spLocks noGrp="1"/>
          </p:cNvSpPr>
          <p:nvPr>
            <p:ph type="body" sz="quarter" idx="18"/>
          </p:nvPr>
        </p:nvSpPr>
        <p:spPr>
          <a:xfrm>
            <a:off x="798381" y="1238880"/>
            <a:ext cx="10955469" cy="3849918"/>
          </a:xfrm>
        </p:spPr>
        <p:txBody>
          <a:bodyPr/>
          <a:lstStyle/>
          <a:p>
            <a:pPr marL="0" lvl="0" indent="0">
              <a:lnSpc>
                <a:spcPct val="100000"/>
              </a:lnSpc>
              <a:spcBef>
                <a:spcPts val="0"/>
              </a:spcBef>
              <a:buFont typeface="+mj-lt"/>
              <a:buNone/>
            </a:pPr>
            <a:r>
              <a:rPr lang="en-IE" sz="2000" b="1" dirty="0">
                <a:solidFill>
                  <a:srgbClr val="2B9B9F"/>
                </a:solidFill>
              </a:rPr>
              <a:t>Thema</a:t>
            </a:r>
            <a:r>
              <a:rPr lang="en-IE" sz="2000" b="1" kern="1200" dirty="0">
                <a:solidFill>
                  <a:srgbClr val="2B9B9F"/>
                </a:solidFill>
                <a:effectLst/>
                <a:latin typeface="+mn-lt"/>
                <a:ea typeface="+mn-ea"/>
                <a:cs typeface="+mn-cs"/>
              </a:rPr>
              <a:t> 3: </a:t>
            </a:r>
            <a:r>
              <a:rPr lang="en-IE" sz="2000" b="1" kern="1200" dirty="0">
                <a:solidFill>
                  <a:srgbClr val="EE4F27"/>
                </a:solidFill>
                <a:effectLst/>
                <a:latin typeface="+mn-lt"/>
                <a:ea typeface="+mn-ea"/>
                <a:cs typeface="+mn-cs"/>
              </a:rPr>
              <a:t>Entwicklung praktischer Mediationsstrategien</a:t>
            </a:r>
          </a:p>
          <a:p>
            <a:pPr marL="285750" lvl="0" indent="-285750">
              <a:lnSpc>
                <a:spcPct val="100000"/>
              </a:lnSpc>
              <a:spcBef>
                <a:spcPts val="0"/>
              </a:spcBef>
              <a:buFont typeface="Arial" panose="020B0604020202020204" pitchFamily="34" charset="0"/>
              <a:buChar char="•"/>
            </a:pPr>
            <a:r>
              <a:rPr lang="en-US" sz="2000" kern="1200" dirty="0">
                <a:solidFill>
                  <a:srgbClr val="0C4659"/>
                </a:solidFill>
                <a:effectLst/>
                <a:latin typeface="+mn-lt"/>
                <a:ea typeface="+mn-ea"/>
                <a:cs typeface="+mn-cs"/>
              </a:rPr>
              <a:t>Lernen Sie, digitale Moderationstechniken anzuwenden. Führen Sie </a:t>
            </a:r>
            <a:r>
              <a:rPr lang="en-US" sz="2000" b="1" kern="1200" dirty="0">
                <a:solidFill>
                  <a:srgbClr val="0C4659"/>
                </a:solidFill>
                <a:effectLst/>
                <a:latin typeface="+mn-lt"/>
                <a:ea typeface="+mn-ea"/>
                <a:cs typeface="+mn-cs"/>
              </a:rPr>
              <a:t>einen ethischen Online-Diskurs, wirken Sie Falschinformationen entgegen </a:t>
            </a:r>
            <a:r>
              <a:rPr lang="en-US" sz="2000" kern="1200" dirty="0">
                <a:solidFill>
                  <a:srgbClr val="0C4659"/>
                </a:solidFill>
                <a:effectLst/>
                <a:latin typeface="+mn-lt"/>
                <a:ea typeface="+mn-ea"/>
                <a:cs typeface="+mn-cs"/>
              </a:rPr>
              <a:t>und </a:t>
            </a:r>
            <a:r>
              <a:rPr lang="en-US" sz="2000" b="1" kern="1200" dirty="0">
                <a:solidFill>
                  <a:srgbClr val="0C4659"/>
                </a:solidFill>
                <a:effectLst/>
                <a:latin typeface="+mn-lt"/>
                <a:ea typeface="+mn-ea"/>
                <a:cs typeface="+mn-cs"/>
              </a:rPr>
              <a:t>schaffen Sie inklusive digitale Räume</a:t>
            </a:r>
            <a:r>
              <a:rPr lang="en-US" sz="2000" kern="1200" dirty="0">
                <a:solidFill>
                  <a:srgbClr val="0C4659"/>
                </a:solidFill>
                <a:effectLst/>
                <a:latin typeface="+mn-lt"/>
                <a:ea typeface="+mn-ea"/>
                <a:cs typeface="+mn-cs"/>
              </a:rPr>
              <a:t>.</a:t>
            </a:r>
          </a:p>
          <a:p>
            <a:pPr marL="285750" lvl="0" indent="-285750">
              <a:lnSpc>
                <a:spcPct val="100000"/>
              </a:lnSpc>
              <a:spcBef>
                <a:spcPts val="0"/>
              </a:spcBef>
              <a:buFont typeface="Arial" panose="020B0604020202020204" pitchFamily="34" charset="0"/>
              <a:buChar char="•"/>
            </a:pPr>
            <a:r>
              <a:rPr lang="en-US" sz="2000" kern="1200" dirty="0">
                <a:solidFill>
                  <a:srgbClr val="0C4659"/>
                </a:solidFill>
                <a:effectLst/>
                <a:latin typeface="+mn-lt"/>
                <a:ea typeface="+mn-ea"/>
                <a:cs typeface="+mn-cs"/>
              </a:rPr>
              <a:t>Nutzen Sie interaktive Werkzeuge wie Faktenprüfung, Rollenspiele und Debattensimulationen, um Mediationsansätze in realistischen Szenarien zu üben.</a:t>
            </a:r>
          </a:p>
          <a:p>
            <a:pPr marL="285750" lvl="0" indent="-285750">
              <a:lnSpc>
                <a:spcPct val="100000"/>
              </a:lnSpc>
              <a:spcBef>
                <a:spcPts val="0"/>
              </a:spcBef>
              <a:buFont typeface="Arial" panose="020B0604020202020204" pitchFamily="34" charset="0"/>
              <a:buChar char="•"/>
            </a:pPr>
            <a:r>
              <a:rPr lang="en-US" sz="2000" b="1" kern="1200" dirty="0">
                <a:solidFill>
                  <a:srgbClr val="0C4659"/>
                </a:solidFill>
                <a:effectLst/>
                <a:latin typeface="+mn-lt"/>
                <a:ea typeface="+mn-ea"/>
                <a:cs typeface="+mn-cs"/>
              </a:rPr>
              <a:t>Untersuchen Sie Herausforderungen und Lösungen der digitalen Mediation</a:t>
            </a:r>
            <a:r>
              <a:rPr lang="en-US" sz="2000" kern="1200" dirty="0">
                <a:solidFill>
                  <a:srgbClr val="0C4659"/>
                </a:solidFill>
                <a:effectLst/>
                <a:latin typeface="+mn-lt"/>
                <a:ea typeface="+mn-ea"/>
                <a:cs typeface="+mn-cs"/>
              </a:rPr>
              <a:t>, zum Beispiel </a:t>
            </a:r>
            <a:r>
              <a:rPr lang="en-US" sz="2000" b="1" kern="1200" dirty="0">
                <a:solidFill>
                  <a:srgbClr val="0C4659"/>
                </a:solidFill>
                <a:effectLst/>
                <a:latin typeface="+mn-lt"/>
                <a:ea typeface="+mn-ea"/>
                <a:cs typeface="+mn-cs"/>
              </a:rPr>
              <a:t>KI-gestützte Moderation </a:t>
            </a:r>
            <a:r>
              <a:rPr lang="en-US" sz="2000" kern="1200" dirty="0">
                <a:solidFill>
                  <a:srgbClr val="0C4659"/>
                </a:solidFill>
                <a:effectLst/>
                <a:latin typeface="+mn-lt"/>
                <a:ea typeface="+mn-ea"/>
                <a:cs typeface="+mn-cs"/>
              </a:rPr>
              <a:t>und </a:t>
            </a:r>
            <a:r>
              <a:rPr lang="en-US" sz="2000" b="1" kern="1200" dirty="0">
                <a:solidFill>
                  <a:srgbClr val="0C4659"/>
                </a:solidFill>
                <a:effectLst/>
                <a:latin typeface="+mn-lt"/>
                <a:ea typeface="+mn-ea"/>
                <a:cs typeface="+mn-cs"/>
              </a:rPr>
              <a:t>menschliche Mediation</a:t>
            </a:r>
            <a:r>
              <a:rPr lang="en-US" sz="2000" kern="1200" dirty="0">
                <a:solidFill>
                  <a:srgbClr val="0C4659"/>
                </a:solidFill>
                <a:effectLst/>
                <a:latin typeface="+mn-lt"/>
                <a:ea typeface="+mn-ea"/>
                <a:cs typeface="+mn-cs"/>
              </a:rPr>
              <a:t>. Diese Methoden helfen, Online-Konflikte zu lösen und Inklusion zu fördern. </a:t>
            </a:r>
          </a:p>
          <a:p>
            <a:pPr marL="285750" lvl="0" indent="-285750">
              <a:lnSpc>
                <a:spcPct val="100000"/>
              </a:lnSpc>
              <a:spcBef>
                <a:spcPts val="0"/>
              </a:spcBef>
              <a:buFont typeface="Arial" panose="020B0604020202020204" pitchFamily="34" charset="0"/>
              <a:buChar char="•"/>
            </a:pPr>
            <a:endParaRPr lang="en-US" sz="2000" b="1" dirty="0"/>
          </a:p>
          <a:p>
            <a:pPr>
              <a:lnSpc>
                <a:spcPct val="100000"/>
              </a:lnSpc>
              <a:spcBef>
                <a:spcPts val="0"/>
              </a:spcBef>
            </a:pPr>
            <a:r>
              <a:rPr lang="en-IE" sz="2000" b="1" dirty="0">
                <a:solidFill>
                  <a:srgbClr val="2B9B9F"/>
                </a:solidFill>
              </a:rPr>
              <a:t>Thema</a:t>
            </a:r>
            <a:r>
              <a:rPr lang="en-IE" sz="2000" b="1" kern="1200" dirty="0">
                <a:solidFill>
                  <a:srgbClr val="2B9B9F"/>
                </a:solidFill>
                <a:effectLst/>
                <a:latin typeface="+mn-lt"/>
                <a:ea typeface="+mn-ea"/>
                <a:cs typeface="+mn-cs"/>
              </a:rPr>
              <a:t> 4: </a:t>
            </a:r>
            <a:r>
              <a:rPr lang="en-US" sz="2000" b="1" kern="1200" dirty="0">
                <a:solidFill>
                  <a:srgbClr val="EE4F27"/>
                </a:solidFill>
                <a:effectLst/>
                <a:latin typeface="+mn-lt"/>
                <a:ea typeface="+mn-ea"/>
                <a:cs typeface="+mn-cs"/>
              </a:rPr>
              <a:t>Das Gelernte anwenden</a:t>
            </a:r>
          </a:p>
          <a:p>
            <a:pPr marL="285750" indent="-285750">
              <a:lnSpc>
                <a:spcPct val="100000"/>
              </a:lnSpc>
              <a:spcBef>
                <a:spcPts val="0"/>
              </a:spcBef>
              <a:buFont typeface="Arial" panose="020B0604020202020204" pitchFamily="34" charset="0"/>
              <a:buChar char="•"/>
            </a:pPr>
            <a:r>
              <a:rPr lang="en-US" sz="2000" b="0" kern="1200" dirty="0">
                <a:solidFill>
                  <a:srgbClr val="0C4659"/>
                </a:solidFill>
                <a:effectLst/>
                <a:latin typeface="+mn-lt"/>
                <a:ea typeface="+mn-ea"/>
                <a:cs typeface="+mn-cs"/>
              </a:rPr>
              <a:t>Reflektieren Sie die Schlüsselkonzepte des Moduls und setzen Sie diese in Bezug auf Ihren eigenen </a:t>
            </a:r>
            <a:r>
              <a:rPr lang="en-US" sz="2000" b="1" kern="1200" dirty="0">
                <a:solidFill>
                  <a:srgbClr val="0C4659"/>
                </a:solidFill>
                <a:effectLst/>
                <a:latin typeface="+mn-lt"/>
                <a:ea typeface="+mn-ea"/>
                <a:cs typeface="+mn-cs"/>
              </a:rPr>
              <a:t>Kontext</a:t>
            </a:r>
            <a:r>
              <a:rPr lang="en-US" sz="2000" b="0" kern="1200" dirty="0">
                <a:solidFill>
                  <a:srgbClr val="0C4659"/>
                </a:solidFill>
                <a:effectLst/>
                <a:latin typeface="+mn-lt"/>
                <a:ea typeface="+mn-ea"/>
                <a:cs typeface="+mn-cs"/>
              </a:rPr>
              <a:t> um</a:t>
            </a:r>
            <a:r>
              <a:rPr lang="en-US" sz="2000" b="1" kern="1200" dirty="0">
                <a:solidFill>
                  <a:srgbClr val="0C4659"/>
                </a:solidFill>
                <a:effectLst/>
                <a:latin typeface="+mn-lt"/>
                <a:ea typeface="+mn-ea"/>
                <a:cs typeface="+mn-cs"/>
              </a:rPr>
              <a:t>.</a:t>
            </a:r>
          </a:p>
          <a:p>
            <a:pPr marL="285750" indent="-285750">
              <a:lnSpc>
                <a:spcPct val="100000"/>
              </a:lnSpc>
              <a:spcBef>
                <a:spcPts val="0"/>
              </a:spcBef>
              <a:buFont typeface="Arial" panose="020B0604020202020204" pitchFamily="34" charset="0"/>
              <a:buChar char="•"/>
            </a:pPr>
            <a:r>
              <a:rPr lang="en-US" sz="2000" b="0" kern="1200" dirty="0">
                <a:solidFill>
                  <a:srgbClr val="0C4659"/>
                </a:solidFill>
                <a:effectLst/>
                <a:latin typeface="+mn-lt"/>
                <a:ea typeface="+mn-ea"/>
                <a:cs typeface="+mn-cs"/>
              </a:rPr>
              <a:t>Bewerten Sie selbst Ihre Fähigkeit, </a:t>
            </a:r>
            <a:r>
              <a:rPr lang="en-US" sz="2000" b="1" kern="1200" dirty="0">
                <a:solidFill>
                  <a:srgbClr val="0C4659"/>
                </a:solidFill>
                <a:effectLst/>
                <a:latin typeface="+mn-lt"/>
                <a:ea typeface="+mn-ea"/>
                <a:cs typeface="+mn-cs"/>
              </a:rPr>
              <a:t>Mediationstechniken </a:t>
            </a:r>
            <a:r>
              <a:rPr lang="en-US" sz="2000" b="0" kern="1200" dirty="0">
                <a:solidFill>
                  <a:srgbClr val="0C4659"/>
                </a:solidFill>
                <a:effectLst/>
                <a:latin typeface="+mn-lt"/>
                <a:ea typeface="+mn-ea"/>
                <a:cs typeface="+mn-cs"/>
              </a:rPr>
              <a:t>für ein inklusives digitales Engagement einzusetzen.</a:t>
            </a:r>
          </a:p>
          <a:p>
            <a:pPr marL="285750" indent="-285750">
              <a:lnSpc>
                <a:spcPct val="100000"/>
              </a:lnSpc>
              <a:spcBef>
                <a:spcPts val="0"/>
              </a:spcBef>
              <a:buFont typeface="Arial" panose="020B0604020202020204" pitchFamily="34" charset="0"/>
              <a:buChar char="•"/>
            </a:pPr>
            <a:r>
              <a:rPr lang="en-US" sz="2000" b="0" kern="1200" dirty="0">
                <a:solidFill>
                  <a:srgbClr val="0C4659"/>
                </a:solidFill>
                <a:effectLst/>
                <a:latin typeface="+mn-lt"/>
                <a:ea typeface="+mn-ea"/>
                <a:cs typeface="+mn-cs"/>
              </a:rPr>
              <a:t>Ermitteln Sie konkrete Maßnahmen, die Sie ergreifen können, um </a:t>
            </a:r>
            <a:r>
              <a:rPr lang="en-US" sz="2000" b="1" kern="1200" dirty="0">
                <a:solidFill>
                  <a:srgbClr val="0C4659"/>
                </a:solidFill>
                <a:effectLst/>
                <a:latin typeface="+mn-lt"/>
                <a:ea typeface="+mn-ea"/>
                <a:cs typeface="+mn-cs"/>
              </a:rPr>
              <a:t>Inklusion, Verantwortung </a:t>
            </a:r>
            <a:r>
              <a:rPr lang="en-US" sz="2000" b="0" kern="1200" dirty="0">
                <a:solidFill>
                  <a:srgbClr val="0C4659"/>
                </a:solidFill>
                <a:effectLst/>
                <a:latin typeface="+mn-lt"/>
                <a:ea typeface="+mn-ea"/>
                <a:cs typeface="+mn-cs"/>
              </a:rPr>
              <a:t>und </a:t>
            </a:r>
            <a:r>
              <a:rPr lang="en-US" sz="2000" b="1" kern="1200" dirty="0">
                <a:solidFill>
                  <a:srgbClr val="0C4659"/>
                </a:solidFill>
                <a:effectLst/>
                <a:latin typeface="+mn-lt"/>
                <a:ea typeface="+mn-ea"/>
                <a:cs typeface="+mn-cs"/>
              </a:rPr>
              <a:t>Friedensförderung </a:t>
            </a:r>
            <a:r>
              <a:rPr lang="en-US" sz="2000" b="0" kern="1200" dirty="0">
                <a:solidFill>
                  <a:srgbClr val="0C4659"/>
                </a:solidFill>
                <a:effectLst/>
                <a:latin typeface="+mn-lt"/>
                <a:ea typeface="+mn-ea"/>
                <a:cs typeface="+mn-cs"/>
              </a:rPr>
              <a:t>durch digitale Medien zu fördern.</a:t>
            </a:r>
            <a:endParaRPr lang="en-US" sz="2000" b="1" kern="1200" dirty="0">
              <a:solidFill>
                <a:srgbClr val="0C4659"/>
              </a:solidFill>
              <a:effectLst/>
              <a:latin typeface="+mn-lt"/>
              <a:ea typeface="+mn-ea"/>
              <a:cs typeface="+mn-cs"/>
            </a:endParaRPr>
          </a:p>
        </p:txBody>
      </p:sp>
      <p:cxnSp>
        <p:nvCxnSpPr>
          <p:cNvPr id="8" name="Straight Connector 7">
            <a:extLst>
              <a:ext uri="{FF2B5EF4-FFF2-40B4-BE49-F238E27FC236}">
                <a16:creationId xmlns:a16="http://schemas.microsoft.com/office/drawing/2014/main" id="{98D4FC42-1A3C-D721-436D-795A8A262738}"/>
              </a:ext>
            </a:extLst>
          </p:cNvPr>
          <p:cNvCxnSpPr>
            <a:cxnSpLocks/>
          </p:cNvCxnSpPr>
          <p:nvPr/>
        </p:nvCxnSpPr>
        <p:spPr>
          <a:xfrm>
            <a:off x="0" y="1081006"/>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6" name="Text Placeholder 3">
            <a:extLst>
              <a:ext uri="{FF2B5EF4-FFF2-40B4-BE49-F238E27FC236}">
                <a16:creationId xmlns:a16="http://schemas.microsoft.com/office/drawing/2014/main" id="{9B8197DA-BD67-5E77-8928-5AB4BE71A5CB}"/>
              </a:ext>
            </a:extLst>
          </p:cNvPr>
          <p:cNvSpPr>
            <a:spLocks noGrp="1"/>
          </p:cNvSpPr>
          <p:nvPr>
            <p:ph type="body" sz="quarter" idx="16"/>
          </p:nvPr>
        </p:nvSpPr>
        <p:spPr>
          <a:xfrm>
            <a:off x="798381" y="419099"/>
            <a:ext cx="10614687" cy="674437"/>
          </a:xfrm>
        </p:spPr>
        <p:txBody>
          <a:bodyPr/>
          <a:lstStyle/>
          <a:p>
            <a:r>
              <a:rPr lang="en-US" dirty="0"/>
              <a:t>Lernziele</a:t>
            </a:r>
          </a:p>
        </p:txBody>
      </p:sp>
    </p:spTree>
    <p:extLst>
      <p:ext uri="{BB962C8B-B14F-4D97-AF65-F5344CB8AC3E}">
        <p14:creationId xmlns:p14="http://schemas.microsoft.com/office/powerpoint/2010/main" val="4452257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699CC5F-BA5C-C174-579E-2DE5469E6AD8}"/>
              </a:ext>
            </a:extLst>
          </p:cNvPr>
          <p:cNvSpPr/>
          <p:nvPr/>
        </p:nvSpPr>
        <p:spPr>
          <a:xfrm>
            <a:off x="11633982" y="4557932"/>
            <a:ext cx="558018" cy="202574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Freeform 2">
            <a:extLst>
              <a:ext uri="{FF2B5EF4-FFF2-40B4-BE49-F238E27FC236}">
                <a16:creationId xmlns:a16="http://schemas.microsoft.com/office/drawing/2014/main" id="{B6FE6235-164F-AA2B-6F1E-8D7A02488E88}"/>
              </a:ext>
            </a:extLst>
          </p:cNvPr>
          <p:cNvSpPr/>
          <p:nvPr/>
        </p:nvSpPr>
        <p:spPr>
          <a:xfrm rot="16200000">
            <a:off x="1930078" y="369383"/>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14DA1"/>
          </a:solidFill>
          <a:ln>
            <a:solidFill>
              <a:srgbClr val="414DA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1">
            <a:extLst>
              <a:ext uri="{FF2B5EF4-FFF2-40B4-BE49-F238E27FC236}">
                <a16:creationId xmlns:a16="http://schemas.microsoft.com/office/drawing/2014/main" id="{30BABE42-02A9-715E-02C5-7F5008047C3B}"/>
              </a:ext>
            </a:extLst>
          </p:cNvPr>
          <p:cNvSpPr/>
          <p:nvPr/>
        </p:nvSpPr>
        <p:spPr>
          <a:xfrm rot="16200000">
            <a:off x="202378" y="369384"/>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14DA1"/>
          </a:solidFill>
          <a:ln>
            <a:solidFill>
              <a:srgbClr val="414DA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Freeform 7">
            <a:extLst>
              <a:ext uri="{FF2B5EF4-FFF2-40B4-BE49-F238E27FC236}">
                <a16:creationId xmlns:a16="http://schemas.microsoft.com/office/drawing/2014/main" id="{A5434D73-89B2-7EB6-D355-6489CA235C08}"/>
              </a:ext>
            </a:extLst>
          </p:cNvPr>
          <p:cNvSpPr/>
          <p:nvPr/>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3FB5A1"/>
          </a:solidFill>
          <a:ln w="24491" cap="flat">
            <a:solidFill>
              <a:srgbClr val="3FB5A1"/>
            </a:solidFill>
            <a:prstDash val="solid"/>
            <a:miter/>
          </a:ln>
        </p:spPr>
        <p:txBody>
          <a:bodyPr rtlCol="0" anchor="ctr"/>
          <a:lstStyle/>
          <a:p>
            <a:endParaRPr lang="en-US"/>
          </a:p>
        </p:txBody>
      </p:sp>
      <p:sp>
        <p:nvSpPr>
          <p:cNvPr id="4" name="Text Placeholder 3">
            <a:extLst>
              <a:ext uri="{FF2B5EF4-FFF2-40B4-BE49-F238E27FC236}">
                <a16:creationId xmlns:a16="http://schemas.microsoft.com/office/drawing/2014/main" id="{2E463EEE-1CB0-A75C-AFBE-972B0D5C1188}"/>
              </a:ext>
            </a:extLst>
          </p:cNvPr>
          <p:cNvSpPr>
            <a:spLocks noGrp="1"/>
          </p:cNvSpPr>
          <p:nvPr>
            <p:ph type="body" sz="quarter" idx="16"/>
          </p:nvPr>
        </p:nvSpPr>
        <p:spPr>
          <a:xfrm>
            <a:off x="495097" y="2746283"/>
            <a:ext cx="4592732" cy="3066422"/>
          </a:xfrm>
        </p:spPr>
        <p:txBody>
          <a:bodyPr>
            <a:normAutofit/>
          </a:bodyPr>
          <a:lstStyle/>
          <a:p>
            <a:r>
              <a:rPr lang="en-US" sz="3200" b="1" kern="1200" dirty="0">
                <a:effectLst/>
                <a:latin typeface="+mn-lt"/>
                <a:ea typeface="+mn-ea"/>
                <a:cs typeface="+mn-cs"/>
              </a:rPr>
              <a:t>Verstehen Sie INCLUDE ME+ und digitale Mediation.</a:t>
            </a:r>
          </a:p>
        </p:txBody>
      </p:sp>
      <p:sp>
        <p:nvSpPr>
          <p:cNvPr id="5" name="Text Placeholder 4">
            <a:extLst>
              <a:ext uri="{FF2B5EF4-FFF2-40B4-BE49-F238E27FC236}">
                <a16:creationId xmlns:a16="http://schemas.microsoft.com/office/drawing/2014/main" id="{C0213063-37DD-7492-8E76-EF58F5D0EFC9}"/>
              </a:ext>
            </a:extLst>
          </p:cNvPr>
          <p:cNvSpPr>
            <a:spLocks noGrp="1"/>
          </p:cNvSpPr>
          <p:nvPr>
            <p:ph type="body" sz="quarter" idx="17"/>
          </p:nvPr>
        </p:nvSpPr>
        <p:spPr/>
        <p:txBody>
          <a:bodyPr/>
          <a:lstStyle/>
          <a:p>
            <a:r>
              <a:rPr lang="en-US" dirty="0"/>
              <a:t>01</a:t>
            </a:r>
          </a:p>
        </p:txBody>
      </p:sp>
      <p:pic>
        <p:nvPicPr>
          <p:cNvPr id="10" name="Picture Placeholder 9" descr="A person with headphones and a camera&#10;&#10;AI-generated content may be incorrect.">
            <a:extLst>
              <a:ext uri="{FF2B5EF4-FFF2-40B4-BE49-F238E27FC236}">
                <a16:creationId xmlns:a16="http://schemas.microsoft.com/office/drawing/2014/main" id="{38E5A577-5A75-178F-D07E-035FF1F6CC12}"/>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p:pic>
      <p:pic>
        <p:nvPicPr>
          <p:cNvPr id="7" name="Graphic 6">
            <a:extLst>
              <a:ext uri="{FF2B5EF4-FFF2-40B4-BE49-F238E27FC236}">
                <a16:creationId xmlns:a16="http://schemas.microsoft.com/office/drawing/2014/main" id="{3CCD01D6-E941-2CE6-C726-739A45AE9A9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957200" y="-128242"/>
            <a:ext cx="4274935" cy="2874525"/>
          </a:xfrm>
          <a:prstGeom prst="rect">
            <a:avLst/>
          </a:prstGeom>
        </p:spPr>
      </p:pic>
    </p:spTree>
    <p:extLst>
      <p:ext uri="{BB962C8B-B14F-4D97-AF65-F5344CB8AC3E}">
        <p14:creationId xmlns:p14="http://schemas.microsoft.com/office/powerpoint/2010/main" val="32413505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7315709-1CCF-D712-44F9-618AC973FECE}"/>
              </a:ext>
            </a:extLst>
          </p:cNvPr>
          <p:cNvSpPr>
            <a:spLocks noGrp="1"/>
          </p:cNvSpPr>
          <p:nvPr>
            <p:ph type="body" sz="quarter" idx="18"/>
          </p:nvPr>
        </p:nvSpPr>
        <p:spPr>
          <a:xfrm>
            <a:off x="8183880" y="1857124"/>
            <a:ext cx="3359733" cy="1049221"/>
          </a:xfrm>
        </p:spPr>
        <p:txBody>
          <a:bodyPr/>
          <a:lstStyle/>
          <a:p>
            <a:r>
              <a:rPr lang="en-US" sz="2800" b="1" kern="1200" dirty="0">
                <a:effectLst/>
                <a:latin typeface="+mn-lt"/>
                <a:ea typeface="+mn-ea"/>
                <a:cs typeface="+mn-cs"/>
              </a:rPr>
              <a:t>Verstehen Sie INCLUDE ME+ und digitale Mediation.</a:t>
            </a:r>
          </a:p>
        </p:txBody>
      </p:sp>
      <p:sp>
        <p:nvSpPr>
          <p:cNvPr id="5" name="Text Placeholder 4">
            <a:extLst>
              <a:ext uri="{FF2B5EF4-FFF2-40B4-BE49-F238E27FC236}">
                <a16:creationId xmlns:a16="http://schemas.microsoft.com/office/drawing/2014/main" id="{B7540682-E3A7-41C7-9DDC-37F458577DE4}"/>
              </a:ext>
            </a:extLst>
          </p:cNvPr>
          <p:cNvSpPr>
            <a:spLocks noGrp="1"/>
          </p:cNvSpPr>
          <p:nvPr>
            <p:ph type="body" sz="quarter" idx="19"/>
          </p:nvPr>
        </p:nvSpPr>
        <p:spPr>
          <a:xfrm>
            <a:off x="9089136" y="922205"/>
            <a:ext cx="2454477" cy="385564"/>
          </a:xfrm>
        </p:spPr>
        <p:txBody>
          <a:bodyPr/>
          <a:lstStyle/>
          <a:p>
            <a:r>
              <a:rPr lang="en-US" dirty="0"/>
              <a:t>Überblick</a:t>
            </a:r>
          </a:p>
        </p:txBody>
      </p:sp>
      <p:sp>
        <p:nvSpPr>
          <p:cNvPr id="7" name="Text Placeholder 6">
            <a:extLst>
              <a:ext uri="{FF2B5EF4-FFF2-40B4-BE49-F238E27FC236}">
                <a16:creationId xmlns:a16="http://schemas.microsoft.com/office/drawing/2014/main" id="{3FD5808F-8355-0701-CAA8-F0F534E3808D}"/>
              </a:ext>
            </a:extLst>
          </p:cNvPr>
          <p:cNvSpPr>
            <a:spLocks noGrp="1"/>
          </p:cNvSpPr>
          <p:nvPr>
            <p:ph type="body" sz="quarter" idx="21"/>
          </p:nvPr>
        </p:nvSpPr>
        <p:spPr>
          <a:xfrm>
            <a:off x="787770" y="4751263"/>
            <a:ext cx="10755843" cy="1235941"/>
          </a:xfrm>
        </p:spPr>
        <p:txBody>
          <a:bodyPr/>
          <a:lstStyle/>
          <a:p>
            <a:pPr marL="0" indent="0"/>
            <a:r>
              <a:rPr lang="en-US" sz="2000" b="1" dirty="0"/>
              <a:t>Digitale Medien können uns trennen oder verbinden</a:t>
            </a:r>
            <a:r>
              <a:rPr lang="en-US" sz="2000" dirty="0"/>
              <a:t>. Dieser Abschnitt stellt </a:t>
            </a:r>
            <a:r>
              <a:rPr lang="en-US" sz="2000" b="1" dirty="0"/>
              <a:t>den Ansatz </a:t>
            </a:r>
            <a:r>
              <a:rPr lang="en-US" sz="2000" dirty="0"/>
              <a:t>von</a:t>
            </a:r>
            <a:r>
              <a:rPr lang="en-US" sz="2000" b="1" dirty="0"/>
              <a:t> INCLUDE ME+ </a:t>
            </a:r>
            <a:r>
              <a:rPr lang="en-US" sz="2000" dirty="0"/>
              <a:t>vor. Er nutzt </a:t>
            </a:r>
            <a:r>
              <a:rPr lang="en-US" sz="2000" b="1" dirty="0"/>
              <a:t>digitale Mediation</a:t>
            </a:r>
            <a:r>
              <a:rPr lang="en-US" sz="2000" dirty="0"/>
              <a:t>,</a:t>
            </a:r>
            <a:r>
              <a:rPr lang="en-US" sz="2000" b="1" dirty="0"/>
              <a:t> </a:t>
            </a:r>
            <a:r>
              <a:rPr lang="en-US" sz="2000" dirty="0"/>
              <a:t>um </a:t>
            </a:r>
            <a:r>
              <a:rPr lang="en-US" sz="2000" b="1" dirty="0"/>
              <a:t>Inklusion, Teilhabe </a:t>
            </a:r>
            <a:r>
              <a:rPr lang="en-US" sz="2000" dirty="0"/>
              <a:t>und </a:t>
            </a:r>
            <a:r>
              <a:rPr lang="en-US" sz="2000" b="1" dirty="0"/>
              <a:t>ethische Kommunikation </a:t>
            </a:r>
            <a:r>
              <a:rPr lang="en-US" sz="2000" dirty="0"/>
              <a:t>zu fördern. Er erklärt die Grundlagen </a:t>
            </a:r>
            <a:r>
              <a:rPr lang="en-US" sz="2000" b="1" dirty="0"/>
              <a:t>inklusiver digitaler Medien</a:t>
            </a:r>
            <a:r>
              <a:rPr lang="en-US" sz="2000" dirty="0"/>
              <a:t>. Er zeigt, warum Mediation wichtig ist und wie sie einen respektvolleren, vielfältigeren und konstruktiveren Austausch ermöglicht. Setzen Sie sich mit Schlüsselbegriffen und konkreten Beispielen auseinander. So verstehen Sie, wie Mediation funktioniert und warum sie im heutigen Europa wichtig ist.</a:t>
            </a:r>
          </a:p>
        </p:txBody>
      </p:sp>
      <p:pic>
        <p:nvPicPr>
          <p:cNvPr id="6" name="Picture Placeholder 4">
            <a:extLst>
              <a:ext uri="{FF2B5EF4-FFF2-40B4-BE49-F238E27FC236}">
                <a16:creationId xmlns:a16="http://schemas.microsoft.com/office/drawing/2014/main" id="{F680BE1A-BFF7-9333-7182-D23FCCF25032}"/>
              </a:ext>
            </a:extLst>
          </p:cNvPr>
          <p:cNvPicPr>
            <a:picLocks noGrp="1" noChangeAspect="1"/>
          </p:cNvPicPr>
          <p:nvPr>
            <p:ph type="pic" sz="quarter" idx="22"/>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40791709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86BC0D-280A-B26D-C642-21E29DA25714}"/>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CA85CBF3-44A0-CB76-0025-438D3313015E}"/>
              </a:ext>
            </a:extLst>
          </p:cNvPr>
          <p:cNvSpPr/>
          <p:nvPr/>
        </p:nvSpPr>
        <p:spPr>
          <a:xfrm>
            <a:off x="11633982" y="4557932"/>
            <a:ext cx="558018" cy="202574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600"/>
          </a:p>
        </p:txBody>
      </p:sp>
      <p:grpSp>
        <p:nvGrpSpPr>
          <p:cNvPr id="26" name="Group 25">
            <a:extLst>
              <a:ext uri="{FF2B5EF4-FFF2-40B4-BE49-F238E27FC236}">
                <a16:creationId xmlns:a16="http://schemas.microsoft.com/office/drawing/2014/main" id="{21320060-1C8A-0281-5E5D-226A0D084D6A}"/>
              </a:ext>
            </a:extLst>
          </p:cNvPr>
          <p:cNvGrpSpPr/>
          <p:nvPr/>
        </p:nvGrpSpPr>
        <p:grpSpPr>
          <a:xfrm rot="10800000">
            <a:off x="510916" y="4773737"/>
            <a:ext cx="11670345" cy="803653"/>
            <a:chOff x="1" y="2080173"/>
            <a:chExt cx="11403342" cy="803653"/>
          </a:xfrm>
          <a:solidFill>
            <a:srgbClr val="A555A1"/>
          </a:solidFill>
        </p:grpSpPr>
        <p:sp>
          <p:nvSpPr>
            <p:cNvPr id="27" name="Flowchart: Delay 26">
              <a:extLst>
                <a:ext uri="{FF2B5EF4-FFF2-40B4-BE49-F238E27FC236}">
                  <a16:creationId xmlns:a16="http://schemas.microsoft.com/office/drawing/2014/main" id="{2B056B6C-5674-F25E-5554-F188C6744DA9}"/>
                </a:ext>
              </a:extLst>
            </p:cNvPr>
            <p:cNvSpPr/>
            <p:nvPr/>
          </p:nvSpPr>
          <p:spPr>
            <a:xfrm>
              <a:off x="10294734" y="2080179"/>
              <a:ext cx="1108609" cy="803647"/>
            </a:xfrm>
            <a:prstGeom prst="flowChartDelay">
              <a:avLst/>
            </a:prstGeom>
            <a:grpFill/>
            <a:ln>
              <a:solidFill>
                <a:srgbClr val="A55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28" name="Rectangle 27">
              <a:extLst>
                <a:ext uri="{FF2B5EF4-FFF2-40B4-BE49-F238E27FC236}">
                  <a16:creationId xmlns:a16="http://schemas.microsoft.com/office/drawing/2014/main" id="{87251B48-3CB1-9E3A-44BD-9DD6F727B012}"/>
                </a:ext>
              </a:extLst>
            </p:cNvPr>
            <p:cNvSpPr/>
            <p:nvPr/>
          </p:nvSpPr>
          <p:spPr>
            <a:xfrm>
              <a:off x="1" y="2080173"/>
              <a:ext cx="10294734" cy="803645"/>
            </a:xfrm>
            <a:prstGeom prst="rect">
              <a:avLst/>
            </a:prstGeom>
            <a:grpFill/>
            <a:ln>
              <a:solidFill>
                <a:srgbClr val="A55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600"/>
            </a:p>
          </p:txBody>
        </p:sp>
      </p:grpSp>
      <p:grpSp>
        <p:nvGrpSpPr>
          <p:cNvPr id="23" name="Group 22">
            <a:extLst>
              <a:ext uri="{FF2B5EF4-FFF2-40B4-BE49-F238E27FC236}">
                <a16:creationId xmlns:a16="http://schemas.microsoft.com/office/drawing/2014/main" id="{83EAF4FB-3174-D4CD-F3C1-10A1CCCCE271}"/>
              </a:ext>
            </a:extLst>
          </p:cNvPr>
          <p:cNvGrpSpPr/>
          <p:nvPr/>
        </p:nvGrpSpPr>
        <p:grpSpPr>
          <a:xfrm rot="10800000">
            <a:off x="521655" y="2932067"/>
            <a:ext cx="11670345" cy="803653"/>
            <a:chOff x="1" y="2080173"/>
            <a:chExt cx="11403342" cy="803653"/>
          </a:xfrm>
          <a:solidFill>
            <a:srgbClr val="2B9B9F"/>
          </a:solidFill>
        </p:grpSpPr>
        <p:sp>
          <p:nvSpPr>
            <p:cNvPr id="24" name="Flowchart: Delay 23">
              <a:extLst>
                <a:ext uri="{FF2B5EF4-FFF2-40B4-BE49-F238E27FC236}">
                  <a16:creationId xmlns:a16="http://schemas.microsoft.com/office/drawing/2014/main" id="{4E456B63-63EC-AADD-D708-1A5D8B5FA109}"/>
                </a:ext>
              </a:extLst>
            </p:cNvPr>
            <p:cNvSpPr/>
            <p:nvPr/>
          </p:nvSpPr>
          <p:spPr>
            <a:xfrm>
              <a:off x="10294734" y="2080179"/>
              <a:ext cx="1108609" cy="803647"/>
            </a:xfrm>
            <a:prstGeom prst="flowChartDelay">
              <a:avLst/>
            </a:prstGeom>
            <a:grpFill/>
            <a:ln>
              <a:solidFill>
                <a:srgbClr val="2B9B9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25" name="Rectangle 24">
              <a:extLst>
                <a:ext uri="{FF2B5EF4-FFF2-40B4-BE49-F238E27FC236}">
                  <a16:creationId xmlns:a16="http://schemas.microsoft.com/office/drawing/2014/main" id="{4712EADA-DC13-3405-6E6E-A843F4E3AF0B}"/>
                </a:ext>
              </a:extLst>
            </p:cNvPr>
            <p:cNvSpPr/>
            <p:nvPr/>
          </p:nvSpPr>
          <p:spPr>
            <a:xfrm>
              <a:off x="1" y="2080173"/>
              <a:ext cx="10294734" cy="803645"/>
            </a:xfrm>
            <a:prstGeom prst="rect">
              <a:avLst/>
            </a:prstGeom>
            <a:grpFill/>
            <a:ln>
              <a:solidFill>
                <a:srgbClr val="2B9B9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600"/>
            </a:p>
          </p:txBody>
        </p:sp>
      </p:grpSp>
      <p:grpSp>
        <p:nvGrpSpPr>
          <p:cNvPr id="20" name="Group 19">
            <a:extLst>
              <a:ext uri="{FF2B5EF4-FFF2-40B4-BE49-F238E27FC236}">
                <a16:creationId xmlns:a16="http://schemas.microsoft.com/office/drawing/2014/main" id="{47BCDA05-742E-F55D-F84D-6BF12CBE678F}"/>
              </a:ext>
            </a:extLst>
          </p:cNvPr>
          <p:cNvGrpSpPr/>
          <p:nvPr/>
        </p:nvGrpSpPr>
        <p:grpSpPr>
          <a:xfrm>
            <a:off x="0" y="5694570"/>
            <a:ext cx="11670345" cy="803653"/>
            <a:chOff x="1" y="2080173"/>
            <a:chExt cx="11403342" cy="803653"/>
          </a:xfrm>
          <a:solidFill>
            <a:srgbClr val="EE4F27"/>
          </a:solidFill>
        </p:grpSpPr>
        <p:sp>
          <p:nvSpPr>
            <p:cNvPr id="21" name="Flowchart: Delay 20">
              <a:extLst>
                <a:ext uri="{FF2B5EF4-FFF2-40B4-BE49-F238E27FC236}">
                  <a16:creationId xmlns:a16="http://schemas.microsoft.com/office/drawing/2014/main" id="{A0047EB8-B57A-3B9F-E2E2-36ED7237AAD9}"/>
                </a:ext>
              </a:extLst>
            </p:cNvPr>
            <p:cNvSpPr/>
            <p:nvPr/>
          </p:nvSpPr>
          <p:spPr>
            <a:xfrm>
              <a:off x="10294734" y="2080179"/>
              <a:ext cx="1108609" cy="803647"/>
            </a:xfrm>
            <a:prstGeom prst="flowChartDelay">
              <a:avLst/>
            </a:prstGeom>
            <a:grpFill/>
            <a:ln>
              <a:solidFill>
                <a:srgbClr val="EE4F2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22" name="Rectangle 21">
              <a:extLst>
                <a:ext uri="{FF2B5EF4-FFF2-40B4-BE49-F238E27FC236}">
                  <a16:creationId xmlns:a16="http://schemas.microsoft.com/office/drawing/2014/main" id="{DDE0849D-CE4A-B508-93D6-F3000AB8ECDE}"/>
                </a:ext>
              </a:extLst>
            </p:cNvPr>
            <p:cNvSpPr/>
            <p:nvPr/>
          </p:nvSpPr>
          <p:spPr>
            <a:xfrm>
              <a:off x="1" y="2080173"/>
              <a:ext cx="10294734" cy="803645"/>
            </a:xfrm>
            <a:prstGeom prst="rect">
              <a:avLst/>
            </a:prstGeom>
            <a:grpFill/>
            <a:ln>
              <a:solidFill>
                <a:srgbClr val="EE4F2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600"/>
            </a:p>
          </p:txBody>
        </p:sp>
      </p:grpSp>
      <p:grpSp>
        <p:nvGrpSpPr>
          <p:cNvPr id="16" name="Group 15">
            <a:extLst>
              <a:ext uri="{FF2B5EF4-FFF2-40B4-BE49-F238E27FC236}">
                <a16:creationId xmlns:a16="http://schemas.microsoft.com/office/drawing/2014/main" id="{67A18F0B-00D3-92A2-1B0E-36D0B4166BBA}"/>
              </a:ext>
            </a:extLst>
          </p:cNvPr>
          <p:cNvGrpSpPr/>
          <p:nvPr/>
        </p:nvGrpSpPr>
        <p:grpSpPr>
          <a:xfrm>
            <a:off x="0" y="3852902"/>
            <a:ext cx="11670345" cy="803653"/>
            <a:chOff x="1" y="2080173"/>
            <a:chExt cx="11403342" cy="803653"/>
          </a:xfrm>
          <a:solidFill>
            <a:srgbClr val="4174BA"/>
          </a:solidFill>
        </p:grpSpPr>
        <p:sp>
          <p:nvSpPr>
            <p:cNvPr id="17" name="Flowchart: Delay 16">
              <a:extLst>
                <a:ext uri="{FF2B5EF4-FFF2-40B4-BE49-F238E27FC236}">
                  <a16:creationId xmlns:a16="http://schemas.microsoft.com/office/drawing/2014/main" id="{93EE0908-79A7-5020-BF38-0B9F49DF6509}"/>
                </a:ext>
              </a:extLst>
            </p:cNvPr>
            <p:cNvSpPr/>
            <p:nvPr/>
          </p:nvSpPr>
          <p:spPr>
            <a:xfrm>
              <a:off x="10294734" y="2080179"/>
              <a:ext cx="1108609" cy="803647"/>
            </a:xfrm>
            <a:prstGeom prst="flowChartDelay">
              <a:avLst/>
            </a:prstGeom>
            <a:grp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18" name="Rectangle 17">
              <a:extLst>
                <a:ext uri="{FF2B5EF4-FFF2-40B4-BE49-F238E27FC236}">
                  <a16:creationId xmlns:a16="http://schemas.microsoft.com/office/drawing/2014/main" id="{ADD0288E-E5C7-8D5A-3B5A-4906DB88D4C1}"/>
                </a:ext>
              </a:extLst>
            </p:cNvPr>
            <p:cNvSpPr/>
            <p:nvPr/>
          </p:nvSpPr>
          <p:spPr>
            <a:xfrm>
              <a:off x="1" y="2080173"/>
              <a:ext cx="10294734" cy="803645"/>
            </a:xfrm>
            <a:prstGeom prst="rect">
              <a:avLst/>
            </a:prstGeom>
            <a:grp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600"/>
            </a:p>
          </p:txBody>
        </p:sp>
      </p:grpSp>
      <p:grpSp>
        <p:nvGrpSpPr>
          <p:cNvPr id="14" name="Group 13">
            <a:extLst>
              <a:ext uri="{FF2B5EF4-FFF2-40B4-BE49-F238E27FC236}">
                <a16:creationId xmlns:a16="http://schemas.microsoft.com/office/drawing/2014/main" id="{0DAF0072-2BFF-A20C-B973-DE76FADF949C}"/>
              </a:ext>
            </a:extLst>
          </p:cNvPr>
          <p:cNvGrpSpPr/>
          <p:nvPr/>
        </p:nvGrpSpPr>
        <p:grpSpPr>
          <a:xfrm>
            <a:off x="-9723" y="2011232"/>
            <a:ext cx="11670345" cy="803653"/>
            <a:chOff x="1" y="2080173"/>
            <a:chExt cx="11403342" cy="803653"/>
          </a:xfrm>
        </p:grpSpPr>
        <p:sp>
          <p:nvSpPr>
            <p:cNvPr id="12" name="Flowchart: Delay 11">
              <a:extLst>
                <a:ext uri="{FF2B5EF4-FFF2-40B4-BE49-F238E27FC236}">
                  <a16:creationId xmlns:a16="http://schemas.microsoft.com/office/drawing/2014/main" id="{AC54E750-3B51-9AF8-4738-85EB36C0B601}"/>
                </a:ext>
              </a:extLst>
            </p:cNvPr>
            <p:cNvSpPr/>
            <p:nvPr/>
          </p:nvSpPr>
          <p:spPr>
            <a:xfrm>
              <a:off x="10294734" y="2080179"/>
              <a:ext cx="1108609" cy="803647"/>
            </a:xfrm>
            <a:prstGeom prst="flowChartDelay">
              <a:avLst/>
            </a:prstGeom>
            <a:solidFill>
              <a:srgbClr val="414DA1"/>
            </a:solidFill>
            <a:ln>
              <a:solidFill>
                <a:srgbClr val="414D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13" name="Rectangle 12">
              <a:extLst>
                <a:ext uri="{FF2B5EF4-FFF2-40B4-BE49-F238E27FC236}">
                  <a16:creationId xmlns:a16="http://schemas.microsoft.com/office/drawing/2014/main" id="{E757ED39-B70E-A963-417B-46C83F62BBFA}"/>
                </a:ext>
              </a:extLst>
            </p:cNvPr>
            <p:cNvSpPr/>
            <p:nvPr/>
          </p:nvSpPr>
          <p:spPr>
            <a:xfrm>
              <a:off x="1" y="2080173"/>
              <a:ext cx="10294734" cy="803645"/>
            </a:xfrm>
            <a:prstGeom prst="rect">
              <a:avLst/>
            </a:prstGeom>
            <a:solidFill>
              <a:srgbClr val="414DA1"/>
            </a:solidFill>
            <a:ln>
              <a:solidFill>
                <a:srgbClr val="414D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600"/>
            </a:p>
          </p:txBody>
        </p:sp>
      </p:grpSp>
      <p:sp>
        <p:nvSpPr>
          <p:cNvPr id="5" name="Text Placeholder 4">
            <a:extLst>
              <a:ext uri="{FF2B5EF4-FFF2-40B4-BE49-F238E27FC236}">
                <a16:creationId xmlns:a16="http://schemas.microsoft.com/office/drawing/2014/main" id="{3CD8E0C0-2328-0622-A55C-8A5DEE8D5DEA}"/>
              </a:ext>
            </a:extLst>
          </p:cNvPr>
          <p:cNvSpPr>
            <a:spLocks noGrp="1"/>
          </p:cNvSpPr>
          <p:nvPr>
            <p:ph type="body" sz="quarter" idx="18"/>
          </p:nvPr>
        </p:nvSpPr>
        <p:spPr>
          <a:xfrm>
            <a:off x="1645482" y="2045704"/>
            <a:ext cx="9767585" cy="803653"/>
          </a:xfrm>
        </p:spPr>
        <p:txBody>
          <a:bodyPr/>
          <a:lstStyle/>
          <a:p>
            <a:pPr marL="0" indent="0"/>
            <a:r>
              <a:rPr lang="en-US" sz="2000" b="1" dirty="0">
                <a:solidFill>
                  <a:schemeClr val="bg1"/>
                </a:solidFill>
              </a:rPr>
              <a:t>Digitale Mediation: </a:t>
            </a:r>
            <a:r>
              <a:rPr lang="en-US" sz="2000" dirty="0">
                <a:solidFill>
                  <a:schemeClr val="bg1"/>
                </a:solidFill>
              </a:rPr>
              <a:t>Setzen Sie strukturierte Dialog- und Moderationsinstrumente ein, um Konflikte zu verringern und Inklusion in Online-Räumen zu fördern.</a:t>
            </a:r>
          </a:p>
        </p:txBody>
      </p:sp>
      <p:cxnSp>
        <p:nvCxnSpPr>
          <p:cNvPr id="2" name="Straight Connector 1">
            <a:extLst>
              <a:ext uri="{FF2B5EF4-FFF2-40B4-BE49-F238E27FC236}">
                <a16:creationId xmlns:a16="http://schemas.microsoft.com/office/drawing/2014/main" id="{57CFF562-61EA-674E-F0A9-3317CE8B467E}"/>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7" name="Text Placeholder 4">
            <a:extLst>
              <a:ext uri="{FF2B5EF4-FFF2-40B4-BE49-F238E27FC236}">
                <a16:creationId xmlns:a16="http://schemas.microsoft.com/office/drawing/2014/main" id="{A99CDB0F-5AAE-D47B-9143-F0F225131839}"/>
              </a:ext>
            </a:extLst>
          </p:cNvPr>
          <p:cNvSpPr txBox="1">
            <a:spLocks/>
          </p:cNvSpPr>
          <p:nvPr/>
        </p:nvSpPr>
        <p:spPr>
          <a:xfrm>
            <a:off x="798381" y="2932056"/>
            <a:ext cx="10117776"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r>
              <a:rPr lang="en-US" sz="2000" b="1" dirty="0">
                <a:solidFill>
                  <a:schemeClr val="bg1"/>
                </a:solidFill>
              </a:rPr>
              <a:t>Inklusive digitale Medien: </a:t>
            </a:r>
            <a:r>
              <a:rPr lang="en-US" sz="2000" dirty="0">
                <a:solidFill>
                  <a:schemeClr val="bg1"/>
                </a:solidFill>
              </a:rPr>
              <a:t>Gestalte Inhalte und Plattformen, die viele Stimmen zeigen und achten, vor allem die von Randgruppen.</a:t>
            </a:r>
          </a:p>
        </p:txBody>
      </p:sp>
      <p:sp>
        <p:nvSpPr>
          <p:cNvPr id="8" name="Text Placeholder 4">
            <a:extLst>
              <a:ext uri="{FF2B5EF4-FFF2-40B4-BE49-F238E27FC236}">
                <a16:creationId xmlns:a16="http://schemas.microsoft.com/office/drawing/2014/main" id="{787F474D-3233-B29E-25ED-88DE75C95742}"/>
              </a:ext>
            </a:extLst>
          </p:cNvPr>
          <p:cNvSpPr txBox="1">
            <a:spLocks/>
          </p:cNvSpPr>
          <p:nvPr/>
        </p:nvSpPr>
        <p:spPr>
          <a:xfrm>
            <a:off x="1656220" y="3864873"/>
            <a:ext cx="9756847"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000" b="1" dirty="0">
                <a:solidFill>
                  <a:schemeClr val="bg1"/>
                </a:solidFill>
              </a:rPr>
              <a:t>Ethische Kommunikation: </a:t>
            </a:r>
            <a:r>
              <a:rPr lang="en-US" sz="2000" dirty="0">
                <a:solidFill>
                  <a:schemeClr val="bg1"/>
                </a:solidFill>
              </a:rPr>
              <a:t>Fördern Sie verantwortungsvolles digitales </a:t>
            </a:r>
            <a:r>
              <a:rPr lang="en-US" sz="2000" dirty="0" err="1">
                <a:solidFill>
                  <a:schemeClr val="bg1"/>
                </a:solidFill>
              </a:rPr>
              <a:t>Verhalten </a:t>
            </a:r>
            <a:r>
              <a:rPr lang="en-US" sz="2000" dirty="0">
                <a:solidFill>
                  <a:schemeClr val="bg1"/>
                </a:solidFill>
              </a:rPr>
              <a:t>und einen respektvollen Online-Diskurs.</a:t>
            </a:r>
          </a:p>
        </p:txBody>
      </p:sp>
      <p:sp>
        <p:nvSpPr>
          <p:cNvPr id="9" name="Text Placeholder 4">
            <a:extLst>
              <a:ext uri="{FF2B5EF4-FFF2-40B4-BE49-F238E27FC236}">
                <a16:creationId xmlns:a16="http://schemas.microsoft.com/office/drawing/2014/main" id="{A3900293-5CB3-8BEF-ABAF-128079C7C5DD}"/>
              </a:ext>
            </a:extLst>
          </p:cNvPr>
          <p:cNvSpPr txBox="1">
            <a:spLocks/>
          </p:cNvSpPr>
          <p:nvPr/>
        </p:nvSpPr>
        <p:spPr>
          <a:xfrm>
            <a:off x="788657" y="4808200"/>
            <a:ext cx="10015140" cy="76918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r>
              <a:rPr lang="en-US" sz="2000" b="1" dirty="0">
                <a:solidFill>
                  <a:schemeClr val="bg1"/>
                </a:solidFill>
              </a:rPr>
              <a:t>Abbau von </a:t>
            </a:r>
            <a:r>
              <a:rPr lang="en-US" sz="2000" b="1" dirty="0" err="1">
                <a:solidFill>
                  <a:schemeClr val="bg1"/>
                </a:solidFill>
              </a:rPr>
              <a:t>Polarisierung </a:t>
            </a:r>
            <a:r>
              <a:rPr lang="en-US" sz="2000" b="1" dirty="0">
                <a:solidFill>
                  <a:schemeClr val="bg1"/>
                </a:solidFill>
              </a:rPr>
              <a:t>und Desinformation: </a:t>
            </a:r>
            <a:r>
              <a:rPr lang="en-US" sz="2000" dirty="0">
                <a:solidFill>
                  <a:schemeClr val="bg1"/>
                </a:solidFill>
              </a:rPr>
              <a:t>Kämpfe Echokammern und falsche Erzählungen mit Aufklärung und Mediation an.</a:t>
            </a:r>
          </a:p>
        </p:txBody>
      </p:sp>
      <p:sp>
        <p:nvSpPr>
          <p:cNvPr id="10" name="Text Placeholder 4">
            <a:extLst>
              <a:ext uri="{FF2B5EF4-FFF2-40B4-BE49-F238E27FC236}">
                <a16:creationId xmlns:a16="http://schemas.microsoft.com/office/drawing/2014/main" id="{7D3CA53E-314C-2580-F9CE-8E31093D5858}"/>
              </a:ext>
            </a:extLst>
          </p:cNvPr>
          <p:cNvSpPr txBox="1">
            <a:spLocks/>
          </p:cNvSpPr>
          <p:nvPr/>
        </p:nvSpPr>
        <p:spPr>
          <a:xfrm>
            <a:off x="1656220" y="5706549"/>
            <a:ext cx="9747122" cy="79690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000" b="1" dirty="0">
                <a:solidFill>
                  <a:schemeClr val="bg1"/>
                </a:solidFill>
              </a:rPr>
              <a:t>Bürgerbeteiligung durch Medien: </a:t>
            </a:r>
            <a:r>
              <a:rPr lang="en-US" sz="2000" dirty="0">
                <a:solidFill>
                  <a:schemeClr val="bg1"/>
                </a:solidFill>
              </a:rPr>
              <a:t>Digitale Plattformen binden Nutzer in Dialog, Interessenvertretung und gemeinsame Problemlösung ein.</a:t>
            </a:r>
          </a:p>
        </p:txBody>
      </p:sp>
      <p:sp>
        <p:nvSpPr>
          <p:cNvPr id="29" name="TextBox 28">
            <a:extLst>
              <a:ext uri="{FF2B5EF4-FFF2-40B4-BE49-F238E27FC236}">
                <a16:creationId xmlns:a16="http://schemas.microsoft.com/office/drawing/2014/main" id="{C4F57E9B-8382-F098-1D8C-3A092B0CC141}"/>
              </a:ext>
            </a:extLst>
          </p:cNvPr>
          <p:cNvSpPr txBox="1"/>
          <p:nvPr/>
        </p:nvSpPr>
        <p:spPr>
          <a:xfrm>
            <a:off x="788655" y="1980186"/>
            <a:ext cx="856826" cy="769441"/>
          </a:xfrm>
          <a:prstGeom prst="rect">
            <a:avLst/>
          </a:prstGeom>
          <a:noFill/>
        </p:spPr>
        <p:txBody>
          <a:bodyPr wrap="square" rtlCol="0" anchor="ctr">
            <a:spAutoFit/>
          </a:bodyPr>
          <a:lstStyle/>
          <a:p>
            <a:pPr algn="ctr"/>
            <a:r>
              <a:rPr lang="en-GB" sz="4400" dirty="0">
                <a:solidFill>
                  <a:schemeClr val="bg1"/>
                </a:solidFill>
              </a:rPr>
              <a:t>1</a:t>
            </a:r>
          </a:p>
        </p:txBody>
      </p:sp>
      <p:sp>
        <p:nvSpPr>
          <p:cNvPr id="30" name="TextBox 29">
            <a:extLst>
              <a:ext uri="{FF2B5EF4-FFF2-40B4-BE49-F238E27FC236}">
                <a16:creationId xmlns:a16="http://schemas.microsoft.com/office/drawing/2014/main" id="{2E520A68-69E1-301F-731B-71B74837F687}"/>
              </a:ext>
            </a:extLst>
          </p:cNvPr>
          <p:cNvSpPr txBox="1"/>
          <p:nvPr/>
        </p:nvSpPr>
        <p:spPr>
          <a:xfrm>
            <a:off x="10803796" y="2933205"/>
            <a:ext cx="856826" cy="769441"/>
          </a:xfrm>
          <a:prstGeom prst="rect">
            <a:avLst/>
          </a:prstGeom>
          <a:noFill/>
        </p:spPr>
        <p:txBody>
          <a:bodyPr wrap="square" rtlCol="0" anchor="ctr">
            <a:spAutoFit/>
          </a:bodyPr>
          <a:lstStyle/>
          <a:p>
            <a:pPr algn="ctr"/>
            <a:r>
              <a:rPr lang="en-GB" sz="4400" dirty="0">
                <a:solidFill>
                  <a:schemeClr val="bg1"/>
                </a:solidFill>
              </a:rPr>
              <a:t>2</a:t>
            </a:r>
          </a:p>
        </p:txBody>
      </p:sp>
      <p:sp>
        <p:nvSpPr>
          <p:cNvPr id="31" name="TextBox 30">
            <a:extLst>
              <a:ext uri="{FF2B5EF4-FFF2-40B4-BE49-F238E27FC236}">
                <a16:creationId xmlns:a16="http://schemas.microsoft.com/office/drawing/2014/main" id="{697F8047-214A-B287-2ADD-D25DED898A7E}"/>
              </a:ext>
            </a:extLst>
          </p:cNvPr>
          <p:cNvSpPr txBox="1"/>
          <p:nvPr/>
        </p:nvSpPr>
        <p:spPr>
          <a:xfrm>
            <a:off x="10803796" y="4792552"/>
            <a:ext cx="856826" cy="769441"/>
          </a:xfrm>
          <a:prstGeom prst="rect">
            <a:avLst/>
          </a:prstGeom>
          <a:noFill/>
        </p:spPr>
        <p:txBody>
          <a:bodyPr wrap="square" rtlCol="0" anchor="ctr">
            <a:spAutoFit/>
          </a:bodyPr>
          <a:lstStyle/>
          <a:p>
            <a:pPr algn="ctr"/>
            <a:r>
              <a:rPr lang="en-GB" sz="4400" dirty="0">
                <a:solidFill>
                  <a:schemeClr val="bg1"/>
                </a:solidFill>
              </a:rPr>
              <a:t>4</a:t>
            </a:r>
          </a:p>
        </p:txBody>
      </p:sp>
      <p:sp>
        <p:nvSpPr>
          <p:cNvPr id="32" name="TextBox 31">
            <a:extLst>
              <a:ext uri="{FF2B5EF4-FFF2-40B4-BE49-F238E27FC236}">
                <a16:creationId xmlns:a16="http://schemas.microsoft.com/office/drawing/2014/main" id="{25912045-AA86-2478-0D4D-A6B92EA03D1F}"/>
              </a:ext>
            </a:extLst>
          </p:cNvPr>
          <p:cNvSpPr txBox="1"/>
          <p:nvPr/>
        </p:nvSpPr>
        <p:spPr>
          <a:xfrm>
            <a:off x="799394" y="3837974"/>
            <a:ext cx="856826" cy="769441"/>
          </a:xfrm>
          <a:prstGeom prst="rect">
            <a:avLst/>
          </a:prstGeom>
          <a:noFill/>
        </p:spPr>
        <p:txBody>
          <a:bodyPr wrap="square" rtlCol="0" anchor="ctr">
            <a:spAutoFit/>
          </a:bodyPr>
          <a:lstStyle/>
          <a:p>
            <a:pPr algn="ctr"/>
            <a:r>
              <a:rPr lang="en-GB" sz="4400" dirty="0">
                <a:solidFill>
                  <a:schemeClr val="bg1"/>
                </a:solidFill>
              </a:rPr>
              <a:t>3</a:t>
            </a:r>
          </a:p>
        </p:txBody>
      </p:sp>
      <p:sp>
        <p:nvSpPr>
          <p:cNvPr id="33" name="TextBox 32">
            <a:extLst>
              <a:ext uri="{FF2B5EF4-FFF2-40B4-BE49-F238E27FC236}">
                <a16:creationId xmlns:a16="http://schemas.microsoft.com/office/drawing/2014/main" id="{13938B9A-F98D-E0CA-8C99-2F62D52660EF}"/>
              </a:ext>
            </a:extLst>
          </p:cNvPr>
          <p:cNvSpPr txBox="1"/>
          <p:nvPr/>
        </p:nvSpPr>
        <p:spPr>
          <a:xfrm>
            <a:off x="799394" y="5697996"/>
            <a:ext cx="856826" cy="769441"/>
          </a:xfrm>
          <a:prstGeom prst="rect">
            <a:avLst/>
          </a:prstGeom>
          <a:noFill/>
        </p:spPr>
        <p:txBody>
          <a:bodyPr wrap="square" rtlCol="0" anchor="ctr">
            <a:spAutoFit/>
          </a:bodyPr>
          <a:lstStyle/>
          <a:p>
            <a:pPr algn="ctr"/>
            <a:r>
              <a:rPr lang="en-GB" sz="4400" dirty="0">
                <a:solidFill>
                  <a:schemeClr val="bg1"/>
                </a:solidFill>
              </a:rPr>
              <a:t>5</a:t>
            </a:r>
          </a:p>
        </p:txBody>
      </p:sp>
      <p:sp>
        <p:nvSpPr>
          <p:cNvPr id="36" name="Text Placeholder 3">
            <a:extLst>
              <a:ext uri="{FF2B5EF4-FFF2-40B4-BE49-F238E27FC236}">
                <a16:creationId xmlns:a16="http://schemas.microsoft.com/office/drawing/2014/main" id="{09F56711-2C6C-DF3A-9508-8C73C770F03D}"/>
              </a:ext>
            </a:extLst>
          </p:cNvPr>
          <p:cNvSpPr>
            <a:spLocks noGrp="1"/>
          </p:cNvSpPr>
          <p:nvPr>
            <p:ph type="body" sz="quarter" idx="16"/>
          </p:nvPr>
        </p:nvSpPr>
        <p:spPr>
          <a:xfrm>
            <a:off x="798381" y="457125"/>
            <a:ext cx="9574344" cy="803654"/>
          </a:xfrm>
        </p:spPr>
        <p:txBody>
          <a:bodyPr/>
          <a:lstStyle/>
          <a:p>
            <a:r>
              <a:rPr lang="en-US" sz="3200" dirty="0"/>
              <a:t>Wichtige Definitionen und Konzepte </a:t>
            </a:r>
            <a:r>
              <a:rPr lang="en-US" sz="2800" b="0" i="1" dirty="0">
                <a:solidFill>
                  <a:srgbClr val="A555A1"/>
                </a:solidFill>
              </a:rPr>
              <a:t>zum Verständnis</a:t>
            </a:r>
            <a:r>
              <a:rPr lang="en-US" sz="3200" dirty="0"/>
              <a:t> von </a:t>
            </a:r>
            <a:r>
              <a:rPr lang="en-US" sz="2800" b="0" i="1" dirty="0">
                <a:solidFill>
                  <a:srgbClr val="A555A1"/>
                </a:solidFill>
              </a:rPr>
              <a:t>INCLUDE ME+ und digitaler Mediation</a:t>
            </a:r>
          </a:p>
          <a:p>
            <a:endParaRPr lang="en-US" sz="2800" b="0" i="1" dirty="0">
              <a:solidFill>
                <a:srgbClr val="A555A1"/>
              </a:solidFill>
            </a:endParaRPr>
          </a:p>
        </p:txBody>
      </p:sp>
    </p:spTree>
    <p:extLst>
      <p:ext uri="{BB962C8B-B14F-4D97-AF65-F5344CB8AC3E}">
        <p14:creationId xmlns:p14="http://schemas.microsoft.com/office/powerpoint/2010/main" val="2352819561"/>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E4BA1B2CFB2AF4BB85E9392498C6327" ma:contentTypeVersion="15" ma:contentTypeDescription="Create a new document." ma:contentTypeScope="" ma:versionID="c7fb1fb7b994e44c97fcc379bb3798fa">
  <xsd:schema xmlns:xsd="http://www.w3.org/2001/XMLSchema" xmlns:xs="http://www.w3.org/2001/XMLSchema" xmlns:p="http://schemas.microsoft.com/office/2006/metadata/properties" xmlns:ns1="http://schemas.microsoft.com/sharepoint/v3" xmlns:ns2="da7d0479-407a-45eb-ac7c-e651a3f79639" xmlns:ns3="aaedbaee-2e57-4075-9bc7-bbae780e6340" targetNamespace="http://schemas.microsoft.com/office/2006/metadata/properties" ma:root="true" ma:fieldsID="7c2a7f994d795667b1b0d18105e4c84f" ns1:_="" ns2:_="" ns3:_="">
    <xsd:import namespace="http://schemas.microsoft.com/sharepoint/v3"/>
    <xsd:import namespace="da7d0479-407a-45eb-ac7c-e651a3f79639"/>
    <xsd:import namespace="aaedbaee-2e57-4075-9bc7-bbae780e6340"/>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SearchPropertie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1:_ip_UnifiedCompliancePolicyProperties" minOccurs="0"/>
                <xsd:element ref="ns1:_ip_UnifiedCompliancePolicyUIAction"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a7d0479-407a-45eb-ac7c-e651a3f7963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74c7f1cd-3441-4252-b5a9-d6dec0dca5c6"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aedbaee-2e57-4075-9bc7-bbae780e6340"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d9e805b3-5862-4e21-af14-20cc8c74b6a3}" ma:internalName="TaxCatchAll" ma:showField="CatchAllData" ma:web="aaedbaee-2e57-4075-9bc7-bbae780e634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aaedbaee-2e57-4075-9bc7-bbae780e6340" xsi:nil="true"/>
    <lcf76f155ced4ddcb4097134ff3c332f xmlns="da7d0479-407a-45eb-ac7c-e651a3f79639">
      <Terms xmlns="http://schemas.microsoft.com/office/infopath/2007/PartnerControls"/>
    </lcf76f155ced4ddcb4097134ff3c332f>
    <_ip_UnifiedCompliancePolicyUIAction xmlns="http://schemas.microsoft.com/sharepoint/v3" xsi:nil="true"/>
    <_ip_UnifiedCompliancePolicyProperties xmlns="http://schemas.microsoft.com/sharepoint/v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9F19336-BFB7-449D-AC8D-26EF91A245D0}"/>
</file>

<file path=customXml/itemProps2.xml><?xml version="1.0" encoding="utf-8"?>
<ds:datastoreItem xmlns:ds="http://schemas.openxmlformats.org/officeDocument/2006/customXml" ds:itemID="{18493282-AB5E-4EC9-86E9-F7983609826F}">
  <ds:schemaRefs>
    <ds:schemaRef ds:uri="aaedbaee-2e57-4075-9bc7-bbae780e6340"/>
    <ds:schemaRef ds:uri="da7d0479-407a-45eb-ac7c-e651a3f79639"/>
    <ds:schemaRef ds:uri="http://schemas.microsoft.com/office/2006/metadata/properties"/>
    <ds:schemaRef ds:uri="http://schemas.microsoft.com/office/infopath/2007/PartnerControls"/>
    <ds:schemaRef ds:uri="http://schemas.microsoft.com/sharepoint/v3"/>
  </ds:schemaRefs>
</ds:datastoreItem>
</file>

<file path=customXml/itemProps3.xml><?xml version="1.0" encoding="utf-8"?>
<ds:datastoreItem xmlns:ds="http://schemas.openxmlformats.org/officeDocument/2006/customXml" ds:itemID="{DBAD40EE-85F7-445C-ACDD-C3C8960F698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5292</Words>
  <Application>Microsoft Office PowerPoint</Application>
  <PresentationFormat>Widescreen</PresentationFormat>
  <Paragraphs>449</Paragraphs>
  <Slides>52</Slides>
  <Notes>9</Notes>
  <HiddenSlides>0</HiddenSlides>
  <MMClips>3</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52</vt:i4>
      </vt:variant>
    </vt:vector>
  </HeadingPairs>
  <TitlesOfParts>
    <vt:vector size="61" baseType="lpstr">
      <vt:lpstr>Abadi</vt:lpstr>
      <vt:lpstr>Aharoni</vt:lpstr>
      <vt:lpstr>Arial</vt:lpstr>
      <vt:lpstr>Calibri</vt:lpstr>
      <vt:lpstr>Montserrat</vt:lpstr>
      <vt:lpstr>Montserrat Light</vt:lpstr>
      <vt:lpstr>Wingdings</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docId:47576CAF7D36C5E651D33D41BCC90C2E</cp:keywords>
  <cp:lastModifiedBy>Sanja Ivandic</cp:lastModifiedBy>
  <cp:revision>33</cp:revision>
  <dcterms:created xsi:type="dcterms:W3CDTF">2020-10-14T13:32:04Z</dcterms:created>
  <dcterms:modified xsi:type="dcterms:W3CDTF">2026-07-15T18:53:11Z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0x0101007E4BA1B2CFB2AF4BB85E9392498C6327</vt:lpwstr>
  </property>
  <property fmtid="{D5CDD505-2E9C-101B-9397-08002B2CF9AE}" pid="3" name="MediaServiceImageTags">
    <vt:lpwstr/>
  </property>
</Properties>
</file>