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57"/>
  </p:notesMasterIdLst>
  <p:sldIdLst>
    <p:sldId id="256" r:id="rId5"/>
    <p:sldId id="257" r:id="rId6"/>
    <p:sldId id="259" r:id="rId7"/>
    <p:sldId id="263" r:id="rId8"/>
    <p:sldId id="264" r:id="rId9"/>
    <p:sldId id="258" r:id="rId10"/>
    <p:sldId id="265" r:id="rId11"/>
    <p:sldId id="266" r:id="rId12"/>
    <p:sldId id="267" r:id="rId13"/>
    <p:sldId id="268" r:id="rId14"/>
    <p:sldId id="272" r:id="rId15"/>
    <p:sldId id="273" r:id="rId16"/>
    <p:sldId id="274" r:id="rId17"/>
    <p:sldId id="275" r:id="rId18"/>
    <p:sldId id="279" r:id="rId19"/>
    <p:sldId id="355" r:id="rId20"/>
    <p:sldId id="284" r:id="rId21"/>
    <p:sldId id="285" r:id="rId22"/>
    <p:sldId id="286" r:id="rId23"/>
    <p:sldId id="287" r:id="rId24"/>
    <p:sldId id="288" r:id="rId25"/>
    <p:sldId id="289" r:id="rId26"/>
    <p:sldId id="290" r:id="rId27"/>
    <p:sldId id="291" r:id="rId28"/>
    <p:sldId id="292" r:id="rId29"/>
    <p:sldId id="294" r:id="rId30"/>
    <p:sldId id="295" r:id="rId31"/>
    <p:sldId id="297" r:id="rId32"/>
    <p:sldId id="298" r:id="rId33"/>
    <p:sldId id="301" r:id="rId34"/>
    <p:sldId id="302" r:id="rId35"/>
    <p:sldId id="303" r:id="rId36"/>
    <p:sldId id="304" r:id="rId37"/>
    <p:sldId id="305" r:id="rId38"/>
    <p:sldId id="306" r:id="rId39"/>
    <p:sldId id="356" r:id="rId40"/>
    <p:sldId id="308" r:id="rId41"/>
    <p:sldId id="309" r:id="rId42"/>
    <p:sldId id="310" r:id="rId43"/>
    <p:sldId id="311" r:id="rId44"/>
    <p:sldId id="312" r:id="rId45"/>
    <p:sldId id="323" r:id="rId46"/>
    <p:sldId id="324" r:id="rId47"/>
    <p:sldId id="327" r:id="rId48"/>
    <p:sldId id="357" r:id="rId49"/>
    <p:sldId id="333" r:id="rId50"/>
    <p:sldId id="334" r:id="rId51"/>
    <p:sldId id="335" r:id="rId52"/>
    <p:sldId id="336" r:id="rId53"/>
    <p:sldId id="337" r:id="rId54"/>
    <p:sldId id="338" r:id="rId55"/>
    <p:sldId id="4314" r:id="rId56"/>
  </p:sldIdLst>
  <p:sldSz cx="18288000" cy="10287000"/>
  <p:notesSz cx="6858000" cy="9144000"/>
  <p:embeddedFontLst>
    <p:embeddedFont>
      <p:font typeface="Calibri (MS)" panose="020B0604020202020204" charset="0"/>
      <p:regular r:id="rId58"/>
    </p:embeddedFont>
    <p:embeddedFont>
      <p:font typeface="Calibri (MS) Bold" panose="020B0604020202020204" charset="0"/>
      <p:regular r:id="rId59"/>
    </p:embeddedFont>
    <p:embeddedFont>
      <p:font typeface="Calibri (MS) Bold Italics" panose="020B0604020202020204" charset="0"/>
      <p:regular r:id="rId60"/>
    </p:embeddedFont>
    <p:embeddedFont>
      <p:font typeface="Calibri (MS) Italics" panose="020B0604020202020204" charset="0"/>
      <p:regular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0" d="100"/>
          <a:sy n="50" d="100"/>
        </p:scale>
        <p:origin x="864"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7731"/>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1.fntdata"/><Relationship Id="rId5" Type="http://schemas.openxmlformats.org/officeDocument/2006/relationships/slide" Target="slides/slide1.xml"/><Relationship Id="rId61" Type="http://schemas.openxmlformats.org/officeDocument/2006/relationships/font" Target="fonts/font4.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2.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3.fntdata"/><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30.04.2026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Zum Bearbeiten der Master-Textformate hier klicken</a:t>
            </a:r>
          </a:p>
          <a:p>
            <a:pPr lvl="1"/>
            <a:r>
              <a:rPr lang="en-US"/>
              <a:t>Zweite Ebene</a:t>
            </a:r>
          </a:p>
          <a:p>
            <a:pPr lvl="2"/>
            <a:r>
              <a:rPr lang="en-US"/>
              <a:t>Dritte Ebene</a:t>
            </a:r>
          </a:p>
          <a:p>
            <a:pPr lvl="3"/>
            <a:r>
              <a:rPr lang="en-US"/>
              <a:t>Vierte Ebene</a:t>
            </a:r>
          </a:p>
          <a:p>
            <a:pPr lvl="4"/>
            <a:r>
              <a:rPr lang="en-US"/>
              <a:t>Fünfte Ebene</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sv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8748096" y="-361219"/>
            <a:ext cx="9173799" cy="990600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pic>
        <p:nvPicPr>
          <p:cNvPr id="15" name="Graphic 14">
            <a:extLst>
              <a:ext uri="{FF2B5EF4-FFF2-40B4-BE49-F238E27FC236}">
                <a16:creationId xmlns:a16="http://schemas.microsoft.com/office/drawing/2014/main" id="{F45D63EB-A832-43C0-7D01-D44C89B6D8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144001" y="1356830"/>
            <a:ext cx="11836070" cy="7958736"/>
          </a:xfrm>
          <a:prstGeom prst="rect">
            <a:avLst/>
          </a:prstGeom>
        </p:spPr>
      </p:pic>
      <p:sp>
        <p:nvSpPr>
          <p:cNvPr id="12" name="Freeform 11">
            <a:extLst>
              <a:ext uri="{FF2B5EF4-FFF2-40B4-BE49-F238E27FC236}">
                <a16:creationId xmlns:a16="http://schemas.microsoft.com/office/drawing/2014/main" id="{0532DF0D-D7FD-72B7-24C4-8E8E48CFAFB4}"/>
              </a:ext>
            </a:extLst>
          </p:cNvPr>
          <p:cNvSpPr/>
          <p:nvPr userDrawn="1"/>
        </p:nvSpPr>
        <p:spPr>
          <a:xfrm>
            <a:off x="1181825" y="6814103"/>
            <a:ext cx="8813801" cy="1168013"/>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sz="2700"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12813830" y="3387675"/>
            <a:ext cx="4793229" cy="1096710"/>
          </a:xfrm>
          <a:prstGeom prst="rect">
            <a:avLst/>
          </a:prstGeom>
        </p:spPr>
        <p:txBody>
          <a:bodyPr anchor="ctr">
            <a:normAutofit/>
          </a:bodyPr>
          <a:lstStyle>
            <a:lvl1pPr marL="0" indent="0" algn="r">
              <a:buNone/>
              <a:defRPr sz="42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12813830" y="2173311"/>
            <a:ext cx="4793228" cy="1255887"/>
          </a:xfrm>
          <a:prstGeom prst="rect">
            <a:avLst/>
          </a:prstGeom>
        </p:spPr>
        <p:txBody>
          <a:bodyPr anchor="ctr">
            <a:normAutofit/>
          </a:bodyPr>
          <a:lstStyle>
            <a:lvl1pPr marL="0" indent="0" algn="r">
              <a:buNone/>
              <a:defRPr sz="75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55426" y="6814103"/>
            <a:ext cx="8813801" cy="1168013"/>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sz="2700"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905492" y="7063084"/>
            <a:ext cx="6621866" cy="1019018"/>
          </a:xfrm>
          <a:prstGeom prst="rect">
            <a:avLst/>
          </a:prstGeom>
        </p:spPr>
        <p:txBody>
          <a:bodyPr>
            <a:noAutofit/>
          </a:bodyPr>
          <a:lstStyle>
            <a:lvl1pPr marL="0" indent="0" algn="l">
              <a:buNone/>
              <a:defRPr sz="4200" b="0" i="0">
                <a:solidFill>
                  <a:schemeClr val="bg1"/>
                </a:solidFill>
                <a:latin typeface="+mn-lt"/>
              </a:defRPr>
            </a:lvl1pPr>
          </a:lstStyle>
          <a:p>
            <a:pPr lvl="0"/>
            <a:r>
              <a:rPr lang="en-US" dirty="0" err="1"/>
              <a:t>www.website.eu</a:t>
            </a:r>
            <a:endParaRPr lang="en-US" dirty="0"/>
          </a:p>
        </p:txBody>
      </p:sp>
      <p:pic>
        <p:nvPicPr>
          <p:cNvPr id="7" name="Picture 6">
            <a:extLst>
              <a:ext uri="{FF2B5EF4-FFF2-40B4-BE49-F238E27FC236}">
                <a16:creationId xmlns:a16="http://schemas.microsoft.com/office/drawing/2014/main" id="{AFF3C74A-F2F2-7C1A-DF0C-62E6C606F8C2}"/>
              </a:ext>
            </a:extLst>
          </p:cNvPr>
          <p:cNvPicPr>
            <a:picLocks noChangeAspect="1"/>
          </p:cNvPicPr>
          <p:nvPr userDrawn="1"/>
        </p:nvPicPr>
        <p:blipFill>
          <a:blip r:embed="rId3"/>
          <a:stretch>
            <a:fillRect/>
          </a:stretch>
        </p:blipFill>
        <p:spPr>
          <a:xfrm>
            <a:off x="416604" y="1132500"/>
            <a:ext cx="7110753" cy="3459285"/>
          </a:xfrm>
          <a:prstGeom prst="rect">
            <a:avLst/>
          </a:prstGeom>
        </p:spPr>
      </p:pic>
      <p:grpSp>
        <p:nvGrpSpPr>
          <p:cNvPr id="9" name="Group 8">
            <a:extLst>
              <a:ext uri="{FF2B5EF4-FFF2-40B4-BE49-F238E27FC236}">
                <a16:creationId xmlns:a16="http://schemas.microsoft.com/office/drawing/2014/main" id="{815076C4-1CE2-9E29-0CA3-0077E2F22AF5}"/>
              </a:ext>
            </a:extLst>
          </p:cNvPr>
          <p:cNvGrpSpPr/>
          <p:nvPr userDrawn="1"/>
        </p:nvGrpSpPr>
        <p:grpSpPr>
          <a:xfrm>
            <a:off x="632288" y="8620067"/>
            <a:ext cx="10326915" cy="1128113"/>
            <a:chOff x="5715" y="85250"/>
            <a:chExt cx="6885355" cy="752658"/>
          </a:xfrm>
        </p:grpSpPr>
        <p:sp>
          <p:nvSpPr>
            <p:cNvPr id="10" name="Rectangle 9">
              <a:extLst>
                <a:ext uri="{FF2B5EF4-FFF2-40B4-BE49-F238E27FC236}">
                  <a16:creationId xmlns:a16="http://schemas.microsoft.com/office/drawing/2014/main" id="{2D9B1246-E3A9-1A98-5B9C-5E8BB95751DB}"/>
                </a:ext>
              </a:extLst>
            </p:cNvPr>
            <p:cNvSpPr/>
            <p:nvPr userDrawn="1"/>
          </p:nvSpPr>
          <p:spPr>
            <a:xfrm>
              <a:off x="5715" y="85250"/>
              <a:ext cx="1255395" cy="253428"/>
            </a:xfrm>
            <a:prstGeom prst="rect">
              <a:avLst/>
            </a:prstGeom>
          </p:spPr>
          <p:txBody>
            <a:bodyPr wrap="square">
              <a:spAutoFit/>
            </a:bodyPr>
            <a:lstStyle/>
            <a:p>
              <a:pPr hangingPunct="0">
                <a:lnSpc>
                  <a:spcPts val="1080"/>
                </a:lnSpc>
              </a:pPr>
              <a:r>
                <a:rPr lang="en-US" sz="1200" b="1" kern="120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65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grey and black sign with a person in a circle&#10;&#10;Description automatically generated">
              <a:extLst>
                <a:ext uri="{FF2B5EF4-FFF2-40B4-BE49-F238E27FC236}">
                  <a16:creationId xmlns:a16="http://schemas.microsoft.com/office/drawing/2014/main" id="{DF13301E-0861-3040-4B9E-319EDF31116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13" name="Picture 12" descr="Co-funded by the European Union logo in png for web usage">
              <a:extLst>
                <a:ext uri="{FF2B5EF4-FFF2-40B4-BE49-F238E27FC236}">
                  <a16:creationId xmlns:a16="http://schemas.microsoft.com/office/drawing/2014/main" id="{86599E16-F3A9-CFE6-1937-CD9F0057554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14" name="Rectangle 13">
              <a:extLst>
                <a:ext uri="{FF2B5EF4-FFF2-40B4-BE49-F238E27FC236}">
                  <a16:creationId xmlns:a16="http://schemas.microsoft.com/office/drawing/2014/main" id="{4CA65B8A-FB86-478F-C5F6-BC1F4C899F73}"/>
                </a:ext>
              </a:extLst>
            </p:cNvPr>
            <p:cNvSpPr/>
            <p:nvPr userDrawn="1"/>
          </p:nvSpPr>
          <p:spPr>
            <a:xfrm>
              <a:off x="2760854" y="397960"/>
              <a:ext cx="4130216" cy="439948"/>
            </a:xfrm>
            <a:prstGeom prst="rect">
              <a:avLst/>
            </a:prstGeom>
          </p:spPr>
          <p:txBody>
            <a:bodyPr wrap="square">
              <a:spAutoFit/>
            </a:bodyPr>
            <a:lstStyle/>
            <a:p>
              <a:pPr algn="just" hangingPunct="0">
                <a:lnSpc>
                  <a:spcPts val="1140"/>
                </a:lnSpc>
              </a:pPr>
              <a:r>
                <a:rPr lang="de-DE" sz="1125"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IE" sz="165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456269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Zum Bearbeiten des Master-Titelstils hier klicken</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hier, um die Master-Textstile zu bearbeiten</a:t>
            </a:r>
          </a:p>
          <a:p>
            <a:pPr lvl="1"/>
            <a:r>
              <a:rPr lang="en-US"/>
              <a:t>Zweite Ebene</a:t>
            </a:r>
          </a:p>
          <a:p>
            <a:pPr lvl="2"/>
            <a:r>
              <a:rPr lang="en-US"/>
              <a:t>Dritte Ebene</a:t>
            </a:r>
          </a:p>
          <a:p>
            <a:pPr lvl="3"/>
            <a:r>
              <a:rPr lang="en-US"/>
              <a:t>Vierte Ebene</a:t>
            </a:r>
          </a:p>
          <a:p>
            <a:pPr lvl="4"/>
            <a:r>
              <a:rPr lang="en-US"/>
              <a:t>Fünfte Ebene</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4/30/2026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jpe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https://sobrief.com/books/the-panama-papers" TargetMode="External"/><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hyperlink" Target="https://sobrief.com/books/the-panama-papers" TargetMode="External"/><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hyperlink" Target="https://eic.network/" TargetMode="External"/><Relationship Id="rId2" Type="http://schemas.openxmlformats.org/officeDocument/2006/relationships/hyperlink" Target="https://www.journalismfund.eu/" TargetMode="Externa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hyperlink" Target="https://hostwriter.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hyperlink" Target="https://forbiddenstories.org/about-us/mission/our-mission/" TargetMode="External"/><Relationship Id="rId4" Type="http://schemas.openxmlformats.org/officeDocument/2006/relationships/hyperlink" Target="https://en.wikipedia.org/wiki/The_Daphne_Projec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outsidemagazine.ie" TargetMode="External"/><Relationship Id="rId5" Type="http://schemas.openxmlformats.org/officeDocument/2006/relationships/image" Target="../media/image26.png"/><Relationship Id="rId4" Type="http://schemas.openxmlformats.org/officeDocument/2006/relationships/image" Target="../media/image9.svg"/></Relationships>
</file>

<file path=ppt/slides/_rels/slide1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europa.eu/eurobarometer/surveys/detail/2966" TargetMode="External"/><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hyperlink" Target="https://datajournalism.com/read/handbook/verification-3"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hyperlink" Target="https://europa.eu/eurobarometer/surveys/detail/2966" TargetMode="Externa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datajournalism.com/read/handbook/verification-3" TargetMode="External"/><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digital-strategy.ec.europa.eu/en/library/2018-code-practice-disinformation" TargetMode="Externa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hyperlink" Target="https://edmo.eu" TargetMode="External"/><Relationship Id="rId4" Type="http://schemas.openxmlformats.org/officeDocument/2006/relationships/hyperlink" Target="https://digital-strategy.ec.europa.eu/en/library/2022-strengthened-code-practice-disinformatio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uvsdisinfo.eu" TargetMode="Externa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hyperlink" Target="https://www.eeas.europa.eu/node/59644_en" TargetMode="External"/><Relationship Id="rId4" Type="http://schemas.openxmlformats.org/officeDocument/2006/relationships/hyperlink" Target="https://www.eeas.europa.eu/eeas/euvsdisinfo-how-debunk-over-6500-disinformation-cases-four-years_en"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playlist?list=PL12X50gJBPRoxFWCaofWntrPj3DgDB5Jh" TargetMode="Externa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hyperlink" Target="https://www.dw.com/en/fact-check-how-to-spot-fake-news-ahead-of-eu-elections/a-69046888" TargetMode="External"/><Relationship Id="rId5" Type="http://schemas.openxmlformats.org/officeDocument/2006/relationships/hyperlink" Target="https://blog.x.com/en_us/topics/product/2021/introducing-birdwatch-a-community-based-approach-to-misinformation" TargetMode="External"/><Relationship Id="rId4" Type="http://schemas.openxmlformats.org/officeDocument/2006/relationships/hyperlink" Target="https://www.truly.media/"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getbadnews.com/en" TargetMode="External"/><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hyperlink" Target="https://behavioralscientist.org/a-new-way-to-inoculate-people-against-misinformation/" TargetMode="Externa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hyperlink" Target="https://datajournalism.com/read/handbook/verification-3#:~:text=The%20latest%20edition%20of%20the,Verification%20Handbook%20for%20Investigative%20Reportin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hyperlink" Target="https://euvsdisinfo.eu"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www.icmpd.org/file/download/48386/file/How0does0the0media0on0both0sides0of0the0Mediterranean0report0on0migration_0EN" TargetMode="External"/><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s://commission.europa.eu/strategy-and-policy/priorities-2019-2024/new-push-european-democracy/conference-future-europe_en" TargetMode="External"/><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5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www.youtube.com/@IncludeMeMedia" TargetMode="External"/><Relationship Id="rId2" Type="http://schemas.openxmlformats.org/officeDocument/2006/relationships/hyperlink" Target="https://www.instagram.com/includememedia" TargetMode="External"/><Relationship Id="rId1" Type="http://schemas.openxmlformats.org/officeDocument/2006/relationships/slideLayout" Target="../slideLayouts/slideLayout12.xml"/><Relationship Id="rId5" Type="http://schemas.openxmlformats.org/officeDocument/2006/relationships/hyperlink" Target="https://www.facebook.com/includememedia" TargetMode="External"/><Relationship Id="rId4" Type="http://schemas.openxmlformats.org/officeDocument/2006/relationships/hyperlink" Target="https://www.linkedin.com/company/include-me-media"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sobrief.com/books/the-panama-papers" TargetMode="External"/><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sobrief.com/books/the-panama-papers" TargetMode="External"/><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5772" y="193413"/>
            <a:ext cx="6956685" cy="3384333"/>
          </a:xfrm>
          <a:custGeom>
            <a:avLst/>
            <a:gdLst/>
            <a:ahLst/>
            <a:cxnLst/>
            <a:rect l="l" t="t" r="r" b="b"/>
            <a:pathLst>
              <a:path w="6956685" h="3384333">
                <a:moveTo>
                  <a:pt x="0" y="0"/>
                </a:moveTo>
                <a:lnTo>
                  <a:pt x="6956686" y="0"/>
                </a:lnTo>
                <a:lnTo>
                  <a:pt x="6956686" y="3384333"/>
                </a:lnTo>
                <a:lnTo>
                  <a:pt x="0" y="338433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rot="-5400000">
            <a:off x="4358362" y="3408158"/>
            <a:ext cx="5004274" cy="5403692"/>
            <a:chOff x="0" y="0"/>
            <a:chExt cx="6672366" cy="7204922"/>
          </a:xfrm>
        </p:grpSpPr>
        <p:sp>
          <p:nvSpPr>
            <p:cNvPr id="4" name="Freeform 4"/>
            <p:cNvSpPr/>
            <p:nvPr/>
          </p:nvSpPr>
          <p:spPr>
            <a:xfrm>
              <a:off x="0" y="0"/>
              <a:ext cx="6672326" cy="7204964"/>
            </a:xfrm>
            <a:custGeom>
              <a:avLst/>
              <a:gdLst/>
              <a:ahLst/>
              <a:cxnLst/>
              <a:rect l="l" t="t" r="r" b="b"/>
              <a:pathLst>
                <a:path w="6672326" h="7204964">
                  <a:moveTo>
                    <a:pt x="0" y="0"/>
                  </a:moveTo>
                  <a:lnTo>
                    <a:pt x="6672326" y="0"/>
                  </a:lnTo>
                  <a:lnTo>
                    <a:pt x="6672326" y="3680587"/>
                  </a:lnTo>
                  <a:lnTo>
                    <a:pt x="6665341" y="3680587"/>
                  </a:lnTo>
                  <a:cubicBezTo>
                    <a:pt x="6672326" y="3743325"/>
                    <a:pt x="6672326" y="3805936"/>
                    <a:pt x="6672326" y="3868674"/>
                  </a:cubicBezTo>
                  <a:cubicBezTo>
                    <a:pt x="6672326" y="5714365"/>
                    <a:pt x="5181854" y="7204964"/>
                    <a:pt x="3336163" y="7204964"/>
                  </a:cubicBezTo>
                  <a:cubicBezTo>
                    <a:pt x="1490472" y="7204964"/>
                    <a:pt x="0" y="5707380"/>
                    <a:pt x="0" y="3868674"/>
                  </a:cubicBezTo>
                  <a:cubicBezTo>
                    <a:pt x="0" y="3805936"/>
                    <a:pt x="0" y="3736340"/>
                    <a:pt x="6985" y="3680587"/>
                  </a:cubicBezTo>
                  <a:lnTo>
                    <a:pt x="0" y="3680587"/>
                  </a:lnTo>
                  <a:lnTo>
                    <a:pt x="0" y="0"/>
                  </a:lnTo>
                  <a:close/>
                </a:path>
              </a:pathLst>
            </a:custGeom>
            <a:solidFill>
              <a:srgbClr val="0C4659"/>
            </a:solidFill>
          </p:spPr>
          <p:txBody>
            <a:bodyPr/>
            <a:lstStyle/>
            <a:p>
              <a:endParaRPr lang="de-DE"/>
            </a:p>
          </p:txBody>
        </p:sp>
      </p:grpSp>
      <p:grpSp>
        <p:nvGrpSpPr>
          <p:cNvPr id="5" name="Group 5"/>
          <p:cNvGrpSpPr/>
          <p:nvPr/>
        </p:nvGrpSpPr>
        <p:grpSpPr>
          <a:xfrm>
            <a:off x="-59641" y="3607864"/>
            <a:ext cx="7122099" cy="5004272"/>
            <a:chOff x="0" y="0"/>
            <a:chExt cx="9496132" cy="6672362"/>
          </a:xfrm>
        </p:grpSpPr>
        <p:sp>
          <p:nvSpPr>
            <p:cNvPr id="6" name="Freeform 6"/>
            <p:cNvSpPr/>
            <p:nvPr/>
          </p:nvSpPr>
          <p:spPr>
            <a:xfrm>
              <a:off x="0" y="0"/>
              <a:ext cx="9496171" cy="6672326"/>
            </a:xfrm>
            <a:custGeom>
              <a:avLst/>
              <a:gdLst/>
              <a:ahLst/>
              <a:cxnLst/>
              <a:rect l="l" t="t" r="r" b="b"/>
              <a:pathLst>
                <a:path w="9496171" h="6672326">
                  <a:moveTo>
                    <a:pt x="0" y="0"/>
                  </a:moveTo>
                  <a:lnTo>
                    <a:pt x="9496171" y="0"/>
                  </a:lnTo>
                  <a:lnTo>
                    <a:pt x="9496171" y="6672326"/>
                  </a:lnTo>
                  <a:lnTo>
                    <a:pt x="0" y="6672326"/>
                  </a:lnTo>
                  <a:close/>
                </a:path>
              </a:pathLst>
            </a:custGeom>
            <a:solidFill>
              <a:srgbClr val="0C4659"/>
            </a:solidFill>
          </p:spPr>
          <p:txBody>
            <a:bodyPr/>
            <a:lstStyle/>
            <a:p>
              <a:endParaRPr lang="de-DE"/>
            </a:p>
          </p:txBody>
        </p:sp>
      </p:grpSp>
      <p:grpSp>
        <p:nvGrpSpPr>
          <p:cNvPr id="7" name="Group 7"/>
          <p:cNvGrpSpPr/>
          <p:nvPr/>
        </p:nvGrpSpPr>
        <p:grpSpPr>
          <a:xfrm>
            <a:off x="772979" y="8909493"/>
            <a:ext cx="1614313" cy="414729"/>
            <a:chOff x="0" y="0"/>
            <a:chExt cx="2152417" cy="552972"/>
          </a:xfrm>
        </p:grpSpPr>
        <p:sp>
          <p:nvSpPr>
            <p:cNvPr id="8" name="Freeform 8"/>
            <p:cNvSpPr/>
            <p:nvPr/>
          </p:nvSpPr>
          <p:spPr>
            <a:xfrm>
              <a:off x="0" y="0"/>
              <a:ext cx="2152417" cy="552972"/>
            </a:xfrm>
            <a:custGeom>
              <a:avLst/>
              <a:gdLst/>
              <a:ahLst/>
              <a:cxnLst/>
              <a:rect l="l" t="t" r="r" b="b"/>
              <a:pathLst>
                <a:path w="2152417" h="552972">
                  <a:moveTo>
                    <a:pt x="0" y="0"/>
                  </a:moveTo>
                  <a:lnTo>
                    <a:pt x="2152417" y="0"/>
                  </a:lnTo>
                  <a:lnTo>
                    <a:pt x="2152417" y="552972"/>
                  </a:lnTo>
                  <a:lnTo>
                    <a:pt x="0" y="552972"/>
                  </a:lnTo>
                  <a:close/>
                </a:path>
              </a:pathLst>
            </a:custGeom>
            <a:solidFill>
              <a:srgbClr val="000000">
                <a:alpha val="0"/>
              </a:srgbClr>
            </a:solidFill>
          </p:spPr>
          <p:txBody>
            <a:bodyPr/>
            <a:lstStyle/>
            <a:p>
              <a:endParaRPr lang="de-DE"/>
            </a:p>
          </p:txBody>
        </p:sp>
        <p:sp>
          <p:nvSpPr>
            <p:cNvPr id="9" name="TextBox 9"/>
            <p:cNvSpPr txBox="1"/>
            <p:nvPr/>
          </p:nvSpPr>
          <p:spPr>
            <a:xfrm>
              <a:off x="0" y="19050"/>
              <a:ext cx="2152417" cy="533922"/>
            </a:xfrm>
            <a:prstGeom prst="rect">
              <a:avLst/>
            </a:prstGeom>
          </p:spPr>
          <p:txBody>
            <a:bodyPr lIns="0" tIns="0" rIns="0" bIns="0" rtlCol="0" anchor="t"/>
            <a:lstStyle/>
            <a:p>
              <a:pPr algn="ctr">
                <a:lnSpc>
                  <a:spcPts val="1080"/>
                </a:lnSpc>
              </a:pPr>
              <a:r>
                <a:rPr lang="en-US" sz="1200" b="1">
                  <a:solidFill>
                    <a:srgbClr val="000000"/>
                  </a:solidFill>
                  <a:latin typeface="Calibri (MS) Bold"/>
                  <a:ea typeface="Calibri (MS) Bold"/>
                  <a:cs typeface="Calibri (MS) Bold"/>
                  <a:sym typeface="Calibri (MS) Bold"/>
                </a:rPr>
                <a:t>Diese Ressource unterliegt der Lizenz CC BY 4.0</a:t>
              </a:r>
            </a:p>
          </p:txBody>
        </p:sp>
      </p:grpSp>
      <p:sp>
        <p:nvSpPr>
          <p:cNvPr id="10" name="Freeform 10" descr="A grey and black sign with a person in a circle  Description automatically generated"/>
          <p:cNvSpPr/>
          <p:nvPr/>
        </p:nvSpPr>
        <p:spPr>
          <a:xfrm>
            <a:off x="738960" y="9360139"/>
            <a:ext cx="1614313" cy="561540"/>
          </a:xfrm>
          <a:custGeom>
            <a:avLst/>
            <a:gdLst/>
            <a:ahLst/>
            <a:cxnLst/>
            <a:rect l="l" t="t" r="r" b="b"/>
            <a:pathLst>
              <a:path w="1614313" h="561540">
                <a:moveTo>
                  <a:pt x="0" y="0"/>
                </a:moveTo>
                <a:lnTo>
                  <a:pt x="1614313" y="0"/>
                </a:lnTo>
                <a:lnTo>
                  <a:pt x="1614313" y="561540"/>
                </a:lnTo>
                <a:lnTo>
                  <a:pt x="0" y="561540"/>
                </a:lnTo>
                <a:lnTo>
                  <a:pt x="0" y="0"/>
                </a:lnTo>
                <a:close/>
              </a:path>
            </a:pathLst>
          </a:custGeom>
          <a:blipFill>
            <a:blip r:embed="rId3" cstate="screen">
              <a:extLst>
                <a:ext uri="{28A0092B-C50C-407E-A947-70E740481C1C}">
                  <a14:useLocalDpi xmlns:a14="http://schemas.microsoft.com/office/drawing/2010/main"/>
                </a:ext>
              </a:extLst>
            </a:blip>
            <a:stretch>
              <a:fillRect t="-291" b="-291"/>
            </a:stretch>
          </a:blipFill>
        </p:spPr>
        <p:txBody>
          <a:bodyPr/>
          <a:lstStyle/>
          <a:p>
            <a:endParaRPr lang="de-DE"/>
          </a:p>
        </p:txBody>
      </p:sp>
      <p:sp>
        <p:nvSpPr>
          <p:cNvPr id="11" name="Freeform 11" descr="Co-funded by the European Union logo in png for web usage"/>
          <p:cNvSpPr/>
          <p:nvPr/>
        </p:nvSpPr>
        <p:spPr>
          <a:xfrm>
            <a:off x="2571912" y="9324222"/>
            <a:ext cx="3031909" cy="633374"/>
          </a:xfrm>
          <a:custGeom>
            <a:avLst/>
            <a:gdLst/>
            <a:ahLst/>
            <a:cxnLst/>
            <a:rect l="l" t="t" r="r" b="b"/>
            <a:pathLst>
              <a:path w="3031909" h="633374">
                <a:moveTo>
                  <a:pt x="0" y="0"/>
                </a:moveTo>
                <a:lnTo>
                  <a:pt x="3031909" y="0"/>
                </a:lnTo>
                <a:lnTo>
                  <a:pt x="3031909" y="633374"/>
                </a:lnTo>
                <a:lnTo>
                  <a:pt x="0" y="633374"/>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12" name="Group 12"/>
          <p:cNvGrpSpPr/>
          <p:nvPr/>
        </p:nvGrpSpPr>
        <p:grpSpPr>
          <a:xfrm>
            <a:off x="5934556" y="9357431"/>
            <a:ext cx="5946348" cy="600165"/>
            <a:chOff x="0" y="0"/>
            <a:chExt cx="7928465" cy="800220"/>
          </a:xfrm>
        </p:grpSpPr>
        <p:sp>
          <p:nvSpPr>
            <p:cNvPr id="13" name="Freeform 13"/>
            <p:cNvSpPr/>
            <p:nvPr/>
          </p:nvSpPr>
          <p:spPr>
            <a:xfrm>
              <a:off x="0" y="0"/>
              <a:ext cx="7928465" cy="800220"/>
            </a:xfrm>
            <a:custGeom>
              <a:avLst/>
              <a:gdLst/>
              <a:ahLst/>
              <a:cxnLst/>
              <a:rect l="l" t="t" r="r" b="b"/>
              <a:pathLst>
                <a:path w="7928465" h="800220">
                  <a:moveTo>
                    <a:pt x="0" y="0"/>
                  </a:moveTo>
                  <a:lnTo>
                    <a:pt x="7928465" y="0"/>
                  </a:lnTo>
                  <a:lnTo>
                    <a:pt x="7928465" y="800220"/>
                  </a:lnTo>
                  <a:lnTo>
                    <a:pt x="0" y="800220"/>
                  </a:lnTo>
                  <a:close/>
                </a:path>
              </a:pathLst>
            </a:custGeom>
            <a:solidFill>
              <a:srgbClr val="000000">
                <a:alpha val="0"/>
              </a:srgbClr>
            </a:solidFill>
          </p:spPr>
          <p:txBody>
            <a:bodyPr/>
            <a:lstStyle/>
            <a:p>
              <a:endParaRPr lang="de-DE"/>
            </a:p>
          </p:txBody>
        </p:sp>
        <p:sp>
          <p:nvSpPr>
            <p:cNvPr id="14" name="TextBox 14"/>
            <p:cNvSpPr txBox="1"/>
            <p:nvPr/>
          </p:nvSpPr>
          <p:spPr>
            <a:xfrm>
              <a:off x="0" y="-9525"/>
              <a:ext cx="7928465" cy="809745"/>
            </a:xfrm>
            <a:prstGeom prst="rect">
              <a:avLst/>
            </a:prstGeom>
          </p:spPr>
          <p:txBody>
            <a:bodyPr lIns="0" tIns="0" rIns="0" bIns="0" rtlCol="0" anchor="t"/>
            <a:lstStyle/>
            <a:p>
              <a:pPr algn="just">
                <a:lnSpc>
                  <a:spcPts val="1140"/>
                </a:lnSpc>
              </a:pPr>
              <a:r>
                <a:rPr lang="de-DE" sz="1125" dirty="0">
                  <a:solidFill>
                    <a:srgbClr val="0C4659"/>
                  </a:solidFill>
                  <a:latin typeface="Calibri (MS)"/>
                  <a:ea typeface="Calibri (MS)"/>
                  <a:cs typeface="Calibri (MS)"/>
                  <a:sym typeface="Calibri (MS)"/>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US" sz="1125" dirty="0">
                <a:solidFill>
                  <a:srgbClr val="0C4659"/>
                </a:solidFill>
                <a:latin typeface="Calibri (MS)"/>
                <a:ea typeface="Calibri (MS)"/>
                <a:cs typeface="Calibri (MS)"/>
                <a:sym typeface="Calibri (MS)"/>
              </a:endParaRPr>
            </a:p>
          </p:txBody>
        </p:sp>
      </p:grpSp>
      <p:grpSp>
        <p:nvGrpSpPr>
          <p:cNvPr id="15" name="Group 15"/>
          <p:cNvGrpSpPr/>
          <p:nvPr/>
        </p:nvGrpSpPr>
        <p:grpSpPr>
          <a:xfrm>
            <a:off x="12129210" y="9068598"/>
            <a:ext cx="10051052" cy="1218402"/>
            <a:chOff x="0" y="0"/>
            <a:chExt cx="13401402" cy="1624536"/>
          </a:xfrm>
        </p:grpSpPr>
        <p:sp>
          <p:nvSpPr>
            <p:cNvPr id="16" name="Freeform 16"/>
            <p:cNvSpPr/>
            <p:nvPr/>
          </p:nvSpPr>
          <p:spPr>
            <a:xfrm>
              <a:off x="0" y="0"/>
              <a:ext cx="13401421" cy="1624457"/>
            </a:xfrm>
            <a:custGeom>
              <a:avLst/>
              <a:gdLst/>
              <a:ahLst/>
              <a:cxnLst/>
              <a:rect l="l" t="t" r="r" b="b"/>
              <a:pathLst>
                <a:path w="13401421" h="1624457">
                  <a:moveTo>
                    <a:pt x="13401421" y="0"/>
                  </a:moveTo>
                  <a:lnTo>
                    <a:pt x="11751691" y="0"/>
                  </a:lnTo>
                  <a:lnTo>
                    <a:pt x="2771013" y="0"/>
                  </a:lnTo>
                  <a:lnTo>
                    <a:pt x="1121410" y="0"/>
                  </a:lnTo>
                  <a:cubicBezTo>
                    <a:pt x="503936" y="0"/>
                    <a:pt x="0" y="395052"/>
                    <a:pt x="0" y="878998"/>
                  </a:cubicBezTo>
                  <a:lnTo>
                    <a:pt x="0" y="1624457"/>
                  </a:lnTo>
                  <a:lnTo>
                    <a:pt x="1649730" y="1624457"/>
                  </a:lnTo>
                  <a:lnTo>
                    <a:pt x="11714988" y="1624457"/>
                  </a:lnTo>
                  <a:lnTo>
                    <a:pt x="13364718" y="1624457"/>
                  </a:lnTo>
                  <a:lnTo>
                    <a:pt x="13364718" y="323249"/>
                  </a:lnTo>
                  <a:cubicBezTo>
                    <a:pt x="13364718" y="255419"/>
                    <a:pt x="13369037" y="188385"/>
                    <a:pt x="13377672" y="122411"/>
                  </a:cubicBezTo>
                  <a:close/>
                </a:path>
              </a:pathLst>
            </a:custGeom>
            <a:solidFill>
              <a:srgbClr val="3FB5A1"/>
            </a:solidFill>
          </p:spPr>
          <p:txBody>
            <a:bodyPr/>
            <a:lstStyle/>
            <a:p>
              <a:endParaRPr lang="de-DE"/>
            </a:p>
          </p:txBody>
        </p:sp>
      </p:grpSp>
      <p:grpSp>
        <p:nvGrpSpPr>
          <p:cNvPr id="17" name="Group 17"/>
          <p:cNvGrpSpPr/>
          <p:nvPr/>
        </p:nvGrpSpPr>
        <p:grpSpPr>
          <a:xfrm>
            <a:off x="12595935" y="9363802"/>
            <a:ext cx="7294418" cy="1019017"/>
            <a:chOff x="0" y="0"/>
            <a:chExt cx="9725890" cy="1358690"/>
          </a:xfrm>
        </p:grpSpPr>
        <p:sp>
          <p:nvSpPr>
            <p:cNvPr id="18" name="Freeform 18"/>
            <p:cNvSpPr/>
            <p:nvPr/>
          </p:nvSpPr>
          <p:spPr>
            <a:xfrm>
              <a:off x="0" y="0"/>
              <a:ext cx="9725890" cy="1358690"/>
            </a:xfrm>
            <a:custGeom>
              <a:avLst/>
              <a:gdLst/>
              <a:ahLst/>
              <a:cxnLst/>
              <a:rect l="l" t="t" r="r" b="b"/>
              <a:pathLst>
                <a:path w="9725890" h="1358690">
                  <a:moveTo>
                    <a:pt x="0" y="0"/>
                  </a:moveTo>
                  <a:lnTo>
                    <a:pt x="9725890" y="0"/>
                  </a:lnTo>
                  <a:lnTo>
                    <a:pt x="9725890" y="1358690"/>
                  </a:lnTo>
                  <a:lnTo>
                    <a:pt x="0" y="1358690"/>
                  </a:lnTo>
                  <a:close/>
                </a:path>
              </a:pathLst>
            </a:custGeom>
            <a:solidFill>
              <a:srgbClr val="000000">
                <a:alpha val="0"/>
              </a:srgbClr>
            </a:solidFill>
          </p:spPr>
          <p:txBody>
            <a:bodyPr/>
            <a:lstStyle/>
            <a:p>
              <a:endParaRPr lang="de-DE"/>
            </a:p>
          </p:txBody>
        </p:sp>
        <p:sp>
          <p:nvSpPr>
            <p:cNvPr id="19" name="TextBox 19"/>
            <p:cNvSpPr txBox="1"/>
            <p:nvPr/>
          </p:nvSpPr>
          <p:spPr>
            <a:xfrm>
              <a:off x="0" y="-19050"/>
              <a:ext cx="9725890" cy="1377740"/>
            </a:xfrm>
            <a:prstGeom prst="rect">
              <a:avLst/>
            </a:prstGeom>
          </p:spPr>
          <p:txBody>
            <a:bodyPr lIns="0" tIns="0" rIns="0" bIns="0" rtlCol="0" anchor="t"/>
            <a:lstStyle/>
            <a:p>
              <a:pPr algn="l">
                <a:lnSpc>
                  <a:spcPts val="3888"/>
                </a:lnSpc>
              </a:pPr>
              <a:r>
                <a:rPr lang="en-US" sz="3600">
                  <a:solidFill>
                    <a:srgbClr val="FFFFFF"/>
                  </a:solidFill>
                  <a:latin typeface="Calibri (MS)"/>
                  <a:ea typeface="Calibri (MS)"/>
                  <a:cs typeface="Calibri (MS)"/>
                  <a:sym typeface="Calibri (MS)"/>
                </a:rPr>
                <a:t>www.includememedia.eu</a:t>
              </a:r>
            </a:p>
          </p:txBody>
        </p:sp>
      </p:grpSp>
      <p:grpSp>
        <p:nvGrpSpPr>
          <p:cNvPr id="20" name="Group 20"/>
          <p:cNvGrpSpPr/>
          <p:nvPr/>
        </p:nvGrpSpPr>
        <p:grpSpPr>
          <a:xfrm>
            <a:off x="772979" y="5331908"/>
            <a:ext cx="8306529" cy="2557065"/>
            <a:chOff x="0" y="0"/>
            <a:chExt cx="11075372" cy="3409420"/>
          </a:xfrm>
        </p:grpSpPr>
        <p:sp>
          <p:nvSpPr>
            <p:cNvPr id="21" name="Freeform 21"/>
            <p:cNvSpPr/>
            <p:nvPr/>
          </p:nvSpPr>
          <p:spPr>
            <a:xfrm>
              <a:off x="0" y="0"/>
              <a:ext cx="11075372" cy="3409420"/>
            </a:xfrm>
            <a:custGeom>
              <a:avLst/>
              <a:gdLst/>
              <a:ahLst/>
              <a:cxnLst/>
              <a:rect l="l" t="t" r="r" b="b"/>
              <a:pathLst>
                <a:path w="11075372" h="3409420">
                  <a:moveTo>
                    <a:pt x="0" y="0"/>
                  </a:moveTo>
                  <a:lnTo>
                    <a:pt x="11075372" y="0"/>
                  </a:lnTo>
                  <a:lnTo>
                    <a:pt x="11075372" y="3409420"/>
                  </a:lnTo>
                  <a:lnTo>
                    <a:pt x="0" y="3409420"/>
                  </a:lnTo>
                  <a:close/>
                </a:path>
              </a:pathLst>
            </a:custGeom>
            <a:solidFill>
              <a:srgbClr val="000000">
                <a:alpha val="0"/>
              </a:srgbClr>
            </a:solidFill>
          </p:spPr>
          <p:txBody>
            <a:bodyPr/>
            <a:lstStyle/>
            <a:p>
              <a:endParaRPr lang="de-DE"/>
            </a:p>
          </p:txBody>
        </p:sp>
        <p:sp>
          <p:nvSpPr>
            <p:cNvPr id="22" name="TextBox 22"/>
            <p:cNvSpPr txBox="1"/>
            <p:nvPr/>
          </p:nvSpPr>
          <p:spPr>
            <a:xfrm>
              <a:off x="0" y="-28575"/>
              <a:ext cx="11075372" cy="3437995"/>
            </a:xfrm>
            <a:prstGeom prst="rect">
              <a:avLst/>
            </a:prstGeom>
          </p:spPr>
          <p:txBody>
            <a:bodyPr lIns="0" tIns="0" rIns="0" bIns="0" rtlCol="0" anchor="t"/>
            <a:lstStyle/>
            <a:p>
              <a:pPr algn="l">
                <a:lnSpc>
                  <a:spcPts val="5184"/>
                </a:lnSpc>
              </a:pPr>
              <a:r>
                <a:rPr lang="en-US" sz="4800" b="1" dirty="0">
                  <a:solidFill>
                    <a:srgbClr val="FFFFFF"/>
                  </a:solidFill>
                  <a:latin typeface="Calibri (MS) Bold"/>
                  <a:ea typeface="Calibri (MS) Bold"/>
                  <a:cs typeface="Calibri (MS) Bold"/>
                  <a:sym typeface="Calibri (MS) Bold"/>
                </a:rPr>
                <a:t>Mediennarrative &amp; grenzüberschreitender Dialog</a:t>
              </a:r>
            </a:p>
            <a:p>
              <a:pPr algn="l">
                <a:lnSpc>
                  <a:spcPts val="5184"/>
                </a:lnSpc>
              </a:pPr>
              <a:endParaRPr lang="en-US" sz="4800" b="1" dirty="0">
                <a:solidFill>
                  <a:srgbClr val="FFFFFF"/>
                </a:solidFill>
                <a:latin typeface="Calibri (MS) Bold"/>
                <a:ea typeface="Calibri (MS) Bold"/>
                <a:cs typeface="Calibri (MS) Bold"/>
                <a:sym typeface="Calibri (MS) Bold"/>
              </a:endParaRPr>
            </a:p>
            <a:p>
              <a:pPr algn="l">
                <a:lnSpc>
                  <a:spcPts val="3888"/>
                </a:lnSpc>
              </a:pPr>
              <a:r>
                <a:rPr lang="en-US" sz="3600" b="1" dirty="0">
                  <a:solidFill>
                    <a:srgbClr val="FFFFFF"/>
                  </a:solidFill>
                  <a:latin typeface="Calibri (MS) Bold"/>
                  <a:ea typeface="Calibri (MS) Bold"/>
                  <a:cs typeface="Calibri (MS) Bold"/>
                  <a:sym typeface="Calibri (MS) Bold"/>
                </a:rPr>
                <a:t>Entwickelt von Outside Media &amp; Knowledge</a:t>
              </a:r>
            </a:p>
          </p:txBody>
        </p:sp>
      </p:grpSp>
      <p:grpSp>
        <p:nvGrpSpPr>
          <p:cNvPr id="23" name="Group 23"/>
          <p:cNvGrpSpPr/>
          <p:nvPr/>
        </p:nvGrpSpPr>
        <p:grpSpPr>
          <a:xfrm>
            <a:off x="772979" y="4285878"/>
            <a:ext cx="7634946" cy="1330834"/>
            <a:chOff x="0" y="0"/>
            <a:chExt cx="10179928" cy="1774446"/>
          </a:xfrm>
        </p:grpSpPr>
        <p:sp>
          <p:nvSpPr>
            <p:cNvPr id="24" name="Freeform 24"/>
            <p:cNvSpPr/>
            <p:nvPr/>
          </p:nvSpPr>
          <p:spPr>
            <a:xfrm>
              <a:off x="0" y="0"/>
              <a:ext cx="10179928" cy="1774446"/>
            </a:xfrm>
            <a:custGeom>
              <a:avLst/>
              <a:gdLst/>
              <a:ahLst/>
              <a:cxnLst/>
              <a:rect l="l" t="t" r="r" b="b"/>
              <a:pathLst>
                <a:path w="10179928" h="1774446">
                  <a:moveTo>
                    <a:pt x="0" y="0"/>
                  </a:moveTo>
                  <a:lnTo>
                    <a:pt x="10179928" y="0"/>
                  </a:lnTo>
                  <a:lnTo>
                    <a:pt x="10179928" y="1774446"/>
                  </a:lnTo>
                  <a:lnTo>
                    <a:pt x="0" y="1774446"/>
                  </a:lnTo>
                  <a:close/>
                </a:path>
              </a:pathLst>
            </a:custGeom>
            <a:solidFill>
              <a:srgbClr val="000000">
                <a:alpha val="0"/>
              </a:srgbClr>
            </a:solidFill>
          </p:spPr>
          <p:txBody>
            <a:bodyPr/>
            <a:lstStyle/>
            <a:p>
              <a:endParaRPr lang="de-DE"/>
            </a:p>
          </p:txBody>
        </p:sp>
        <p:sp>
          <p:nvSpPr>
            <p:cNvPr id="25" name="TextBox 25"/>
            <p:cNvSpPr txBox="1"/>
            <p:nvPr/>
          </p:nvSpPr>
          <p:spPr>
            <a:xfrm>
              <a:off x="0" y="-66675"/>
              <a:ext cx="10179928" cy="1841121"/>
            </a:xfrm>
            <a:prstGeom prst="rect">
              <a:avLst/>
            </a:prstGeom>
          </p:spPr>
          <p:txBody>
            <a:bodyPr lIns="0" tIns="0" rIns="0" bIns="0" rtlCol="0" anchor="t"/>
            <a:lstStyle/>
            <a:p>
              <a:pPr algn="l">
                <a:lnSpc>
                  <a:spcPts val="7128"/>
                </a:lnSpc>
              </a:pPr>
              <a:r>
                <a:rPr lang="en-US" sz="6600" b="1">
                  <a:solidFill>
                    <a:srgbClr val="F0C049"/>
                  </a:solidFill>
                  <a:latin typeface="Calibri (MS) Bold"/>
                  <a:ea typeface="Calibri (MS) Bold"/>
                  <a:cs typeface="Calibri (MS) Bold"/>
                  <a:sym typeface="Calibri (MS) Bold"/>
                </a:rPr>
                <a:t>Modul 2</a:t>
              </a:r>
            </a:p>
          </p:txBody>
        </p:sp>
      </p:grpSp>
      <p:grpSp>
        <p:nvGrpSpPr>
          <p:cNvPr id="26" name="Group 26"/>
          <p:cNvGrpSpPr/>
          <p:nvPr/>
        </p:nvGrpSpPr>
        <p:grpSpPr>
          <a:xfrm rot="5376333">
            <a:off x="9985259" y="-894941"/>
            <a:ext cx="6587510" cy="10180799"/>
            <a:chOff x="0" y="0"/>
            <a:chExt cx="635989" cy="982902"/>
          </a:xfrm>
        </p:grpSpPr>
        <p:sp>
          <p:nvSpPr>
            <p:cNvPr id="27" name="Freeform 27" descr="A group of people in a library giving each other a high five  Description automatically generated"/>
            <p:cNvSpPr/>
            <p:nvPr/>
          </p:nvSpPr>
          <p:spPr>
            <a:xfrm rot="-5400000">
              <a:off x="-173457" y="173457"/>
              <a:ext cx="982902" cy="635989"/>
            </a:xfrm>
            <a:custGeom>
              <a:avLst/>
              <a:gdLst/>
              <a:ahLst/>
              <a:cxnLst/>
              <a:rect l="l" t="t" r="r" b="b"/>
              <a:pathLst>
                <a:path w="982902" h="635989">
                  <a:moveTo>
                    <a:pt x="19070" y="212110"/>
                  </a:moveTo>
                  <a:cubicBezTo>
                    <a:pt x="7556" y="244716"/>
                    <a:pt x="0" y="281784"/>
                    <a:pt x="0" y="318165"/>
                  </a:cubicBezTo>
                  <a:cubicBezTo>
                    <a:pt x="0" y="354548"/>
                    <a:pt x="6478" y="389556"/>
                    <a:pt x="17991" y="421818"/>
                  </a:cubicBezTo>
                  <a:cubicBezTo>
                    <a:pt x="18351" y="422506"/>
                    <a:pt x="18351" y="423192"/>
                    <a:pt x="18710" y="423878"/>
                  </a:cubicBezTo>
                  <a:cubicBezTo>
                    <a:pt x="64765" y="545035"/>
                    <a:pt x="186379" y="634273"/>
                    <a:pt x="332281" y="635989"/>
                  </a:cubicBezTo>
                  <a:lnTo>
                    <a:pt x="982903" y="635989"/>
                  </a:lnTo>
                  <a:lnTo>
                    <a:pt x="982903" y="0"/>
                  </a:lnTo>
                  <a:lnTo>
                    <a:pt x="332764" y="0"/>
                  </a:lnTo>
                  <a:cubicBezTo>
                    <a:pt x="185661" y="1716"/>
                    <a:pt x="64045" y="89580"/>
                    <a:pt x="19070" y="212110"/>
                  </a:cubicBez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de-DE"/>
            </a:p>
          </p:txBody>
        </p:sp>
      </p:grpSp>
      <p:sp>
        <p:nvSpPr>
          <p:cNvPr id="28" name="Freeform 28"/>
          <p:cNvSpPr/>
          <p:nvPr/>
        </p:nvSpPr>
        <p:spPr>
          <a:xfrm flipH="1">
            <a:off x="11629383" y="3702318"/>
            <a:ext cx="8121089" cy="5460732"/>
          </a:xfrm>
          <a:custGeom>
            <a:avLst/>
            <a:gdLst/>
            <a:ahLst/>
            <a:cxnLst/>
            <a:rect l="l" t="t" r="r" b="b"/>
            <a:pathLst>
              <a:path w="8121089" h="5460732">
                <a:moveTo>
                  <a:pt x="8121089" y="0"/>
                </a:moveTo>
                <a:lnTo>
                  <a:pt x="0" y="0"/>
                </a:lnTo>
                <a:lnTo>
                  <a:pt x="0" y="5460732"/>
                </a:lnTo>
                <a:lnTo>
                  <a:pt x="8121089" y="5460732"/>
                </a:lnTo>
                <a:lnTo>
                  <a:pt x="8121089" y="0"/>
                </a:lnTo>
                <a:close/>
              </a:path>
            </a:pathLst>
          </a:custGeom>
          <a:blipFill>
            <a:blip>
              <a:extLst>
                <a:ext uri="{96DAC541-7B7A-43D3-8B79-37D633B846F1}">
                  <asvg:svgBlip xmlns:asvg="http://schemas.microsoft.com/office/drawing/2016/SVG/main" r:embed="rId6"/>
                </a:ext>
              </a:extLst>
            </a:blip>
            <a:stretch>
              <a:fillRect l="-79" r="-79"/>
            </a:stretch>
          </a:blipFill>
        </p:spPr>
        <p:txBody>
          <a:bodyPr/>
          <a:lstStyle/>
          <a:p>
            <a:endParaRPr lang="de-D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293960"/>
            <a:ext cx="11171611" cy="5774877"/>
            <a:chOff x="0" y="0"/>
            <a:chExt cx="14895482" cy="7699836"/>
          </a:xfrm>
        </p:grpSpPr>
        <p:sp>
          <p:nvSpPr>
            <p:cNvPr id="4" name="Freeform 4"/>
            <p:cNvSpPr/>
            <p:nvPr/>
          </p:nvSpPr>
          <p:spPr>
            <a:xfrm>
              <a:off x="0" y="0"/>
              <a:ext cx="14895481" cy="7699836"/>
            </a:xfrm>
            <a:custGeom>
              <a:avLst/>
              <a:gdLst/>
              <a:ahLst/>
              <a:cxnLst/>
              <a:rect l="l" t="t" r="r" b="b"/>
              <a:pathLst>
                <a:path w="14895481" h="7699836">
                  <a:moveTo>
                    <a:pt x="0" y="0"/>
                  </a:moveTo>
                  <a:lnTo>
                    <a:pt x="14895481" y="0"/>
                  </a:lnTo>
                  <a:lnTo>
                    <a:pt x="14895481" y="7699836"/>
                  </a:lnTo>
                  <a:lnTo>
                    <a:pt x="0" y="7699836"/>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7728411"/>
            </a:xfrm>
            <a:prstGeom prst="rect">
              <a:avLst/>
            </a:prstGeom>
          </p:spPr>
          <p:txBody>
            <a:bodyPr lIns="0" tIns="0" rIns="0" bIns="0" rtlCol="0" anchor="t"/>
            <a:lstStyle/>
            <a:p>
              <a:pPr algn="l">
                <a:lnSpc>
                  <a:spcPts val="3240"/>
                </a:lnSpc>
              </a:pPr>
              <a:r>
                <a:rPr lang="en-US" sz="3000">
                  <a:solidFill>
                    <a:srgbClr val="0C4659"/>
                  </a:solidFill>
                  <a:latin typeface="Calibri (MS)"/>
                  <a:ea typeface="Calibri (MS)"/>
                  <a:cs typeface="Calibri (MS)"/>
                  <a:sym typeface="Calibri (MS)"/>
                </a:rPr>
                <a:t>Digitale Tools haben die grenzüberschreitende Berichterstattung revolutioniert. Verschlüsselte Kommunikationsplattformen und der Datenaustausch über die Cloud ermöglichen es Journalisten in Paris, Rom und Budapest, </a:t>
              </a:r>
              <a:r>
                <a:rPr lang="en-US" sz="3000" b="1">
                  <a:solidFill>
                    <a:srgbClr val="0C4659"/>
                  </a:solidFill>
                  <a:latin typeface="Calibri (MS) Bold"/>
                  <a:ea typeface="Calibri (MS) Bold"/>
                  <a:cs typeface="Calibri (MS) Bold"/>
                  <a:sym typeface="Calibri (MS) Bold"/>
                </a:rPr>
                <a:t>gleichzeitig und sicher </a:t>
              </a:r>
              <a:r>
                <a:rPr lang="en-US" sz="3000">
                  <a:solidFill>
                    <a:srgbClr val="0C4659"/>
                  </a:solidFill>
                  <a:latin typeface="Calibri (MS)"/>
                  <a:ea typeface="Calibri (MS)"/>
                  <a:cs typeface="Calibri (MS)"/>
                  <a:sym typeface="Calibri (MS)"/>
                </a:rPr>
                <a:t>an derselben Recherche zu arbeiten (</a:t>
              </a:r>
              <a:r>
                <a:rPr lang="en-US" sz="3000" u="sng">
                  <a:solidFill>
                    <a:srgbClr val="0C4659"/>
                  </a:solidFill>
                  <a:latin typeface="Calibri (MS)"/>
                  <a:ea typeface="Calibri (MS)"/>
                  <a:cs typeface="Calibri (MS)"/>
                  <a:sym typeface="Calibri (MS)"/>
                  <a:hlinkClick r:id="rId3" tooltip="https://sobrief.com/books/the-panama-papers"/>
                </a:rPr>
                <a:t>sobrief.com</a:t>
              </a:r>
              <a:r>
                <a:rPr lang="en-US" sz="3000">
                  <a:solidFill>
                    <a:srgbClr val="0C4659"/>
                  </a:solidFill>
                  <a:latin typeface="Calibri (MS)"/>
                  <a:ea typeface="Calibri (MS)"/>
                  <a:cs typeface="Calibri (MS)"/>
                  <a:sym typeface="Calibri (MS)"/>
                </a:rPr>
                <a:t>). </a:t>
              </a:r>
            </a:p>
            <a:p>
              <a:pPr algn="l">
                <a:lnSpc>
                  <a:spcPts val="3240"/>
                </a:lnSpc>
              </a:pPr>
              <a:endParaRPr lang="en-US" sz="3000">
                <a:solidFill>
                  <a:srgbClr val="0C4659"/>
                </a:solidFill>
                <a:latin typeface="Calibri (MS)"/>
                <a:ea typeface="Calibri (MS)"/>
                <a:cs typeface="Calibri (MS)"/>
                <a:sym typeface="Calibri (MS)"/>
              </a:endParaRPr>
            </a:p>
            <a:p>
              <a:pPr algn="l">
                <a:lnSpc>
                  <a:spcPts val="3240"/>
                </a:lnSpc>
              </a:pPr>
              <a:r>
                <a:rPr lang="en-US" sz="3000">
                  <a:solidFill>
                    <a:srgbClr val="0C4659"/>
                  </a:solidFill>
                  <a:latin typeface="Calibri (MS)"/>
                  <a:ea typeface="Calibri (MS)"/>
                  <a:cs typeface="Calibri (MS)"/>
                  <a:sym typeface="Calibri (MS)"/>
                </a:rPr>
                <a:t>Tools für virtuelle Besprechungen ermöglichen wöchentliche Redaktionsgespräche über Zeitzonen hinweg. Kollaborationssoftware (von verschlüsselten Chat-Apps bis hin zu Plattformen für gemeinsam genutzte Dokumente) ermöglicht es Teams, Recherchen zu koordinieren, Ergebnisse zu vergleichen und Veröffentlichungsstrategien in Echtzeit zu planen – etwas, das in der vordigitalen Ära viel schwieriger war. </a:t>
              </a:r>
            </a:p>
            <a:p>
              <a:pPr algn="l">
                <a:lnSpc>
                  <a:spcPts val="3240"/>
                </a:lnSpc>
              </a:pPr>
              <a:endParaRPr lang="en-US" sz="3000">
                <a:solidFill>
                  <a:srgbClr val="0C4659"/>
                </a:solidFill>
                <a:latin typeface="Calibri (MS)"/>
                <a:ea typeface="Calibri (MS)"/>
                <a:cs typeface="Calibri (MS)"/>
                <a:sym typeface="Calibri (MS)"/>
              </a:endParaRPr>
            </a:p>
            <a:p>
              <a:pPr algn="l">
                <a:lnSpc>
                  <a:spcPts val="3240"/>
                </a:lnSpc>
              </a:pPr>
              <a:r>
                <a:rPr lang="en-US" sz="3000" b="1">
                  <a:solidFill>
                    <a:srgbClr val="0C4659"/>
                  </a:solidFill>
                  <a:latin typeface="Calibri (MS) Bold"/>
                  <a:ea typeface="Calibri (MS) Bold"/>
                  <a:cs typeface="Calibri (MS) Bold"/>
                  <a:sym typeface="Calibri (MS) Bold"/>
                </a:rPr>
                <a:t>Soziale Medien </a:t>
              </a:r>
              <a:r>
                <a:rPr lang="en-US" sz="3000">
                  <a:solidFill>
                    <a:srgbClr val="0C4659"/>
                  </a:solidFill>
                  <a:latin typeface="Calibri (MS)"/>
                  <a:ea typeface="Calibri (MS)"/>
                  <a:cs typeface="Calibri (MS)"/>
                  <a:sym typeface="Calibri (MS)"/>
                </a:rPr>
                <a:t>helfen Reportern zudem dabei, grenzüberschreitend Quellen und Geschichten zu finden, indem sie sie mit Communities und anderen Journalisten weltweit vernetzen.</a:t>
              </a: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433589"/>
            <a:ext cx="11146622" cy="1377955"/>
            <a:chOff x="0" y="-229966"/>
            <a:chExt cx="14862163" cy="1837274"/>
          </a:xfrm>
        </p:grpSpPr>
        <p:sp>
          <p:nvSpPr>
            <p:cNvPr id="8" name="Freeform 8"/>
            <p:cNvSpPr/>
            <p:nvPr/>
          </p:nvSpPr>
          <p:spPr>
            <a:xfrm>
              <a:off x="0" y="0"/>
              <a:ext cx="14844680" cy="1607308"/>
            </a:xfrm>
            <a:custGeom>
              <a:avLst/>
              <a:gdLst/>
              <a:ahLst/>
              <a:cxnLst/>
              <a:rect l="l" t="t" r="r" b="b"/>
              <a:pathLst>
                <a:path w="14844680" h="1607308">
                  <a:moveTo>
                    <a:pt x="0" y="0"/>
                  </a:moveTo>
                  <a:lnTo>
                    <a:pt x="14844680" y="0"/>
                  </a:lnTo>
                  <a:lnTo>
                    <a:pt x="14844680"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17483" y="-229966"/>
              <a:ext cx="14844680" cy="1664459"/>
            </a:xfrm>
            <a:prstGeom prst="rect">
              <a:avLst/>
            </a:prstGeom>
          </p:spPr>
          <p:txBody>
            <a:bodyPr lIns="0" tIns="0" rIns="0" bIns="0" rtlCol="0" anchor="t"/>
            <a:lstStyle/>
            <a:p>
              <a:pPr algn="l">
                <a:lnSpc>
                  <a:spcPts val="5832"/>
                </a:lnSpc>
              </a:pPr>
              <a:r>
                <a:rPr lang="en-US" sz="5400" b="1" spc="-70" dirty="0" err="1">
                  <a:solidFill>
                    <a:srgbClr val="0C4659"/>
                  </a:solidFill>
                  <a:latin typeface="Calibri (MS) Bold"/>
                  <a:ea typeface="Calibri (MS) Bold"/>
                  <a:cs typeface="Calibri (MS) Bold"/>
                  <a:sym typeface="Calibri (MS) Bold"/>
                </a:rPr>
                <a:t>Digitale</a:t>
              </a:r>
              <a:r>
                <a:rPr lang="en-US" sz="5400" b="1" spc="-70" dirty="0">
                  <a:solidFill>
                    <a:srgbClr val="0C4659"/>
                  </a:solidFill>
                  <a:latin typeface="Calibri (MS) Bold"/>
                  <a:ea typeface="Calibri (MS) Bold"/>
                  <a:cs typeface="Calibri (MS) Bold"/>
                  <a:sym typeface="Calibri (MS) Bold"/>
                </a:rPr>
                <a:t> Medien </a:t>
              </a:r>
              <a:r>
                <a:rPr lang="en-US" sz="5400" b="1" spc="-70" dirty="0" err="1">
                  <a:solidFill>
                    <a:srgbClr val="0C4659"/>
                  </a:solidFill>
                  <a:latin typeface="Calibri (MS) Bold"/>
                  <a:ea typeface="Calibri (MS) Bold"/>
                  <a:cs typeface="Calibri (MS) Bold"/>
                  <a:sym typeface="Calibri (MS) Bold"/>
                </a:rPr>
                <a:t>als</a:t>
              </a:r>
              <a:r>
                <a:rPr lang="en-US" sz="5400" b="1" spc="-70" dirty="0">
                  <a:solidFill>
                    <a:srgbClr val="0C4659"/>
                  </a:solidFill>
                  <a:latin typeface="Calibri (MS) Bold"/>
                  <a:ea typeface="Calibri (MS) Bold"/>
                  <a:cs typeface="Calibri (MS) Bold"/>
                  <a:sym typeface="Calibri (MS) Bold"/>
                </a:rPr>
                <a:t> Motor der Zusammenarbeit</a:t>
              </a:r>
            </a:p>
          </p:txBody>
        </p:sp>
      </p:grpSp>
      <p:sp>
        <p:nvSpPr>
          <p:cNvPr id="10" name="AutoShape 10"/>
          <p:cNvSpPr/>
          <p:nvPr/>
        </p:nvSpPr>
        <p:spPr>
          <a:xfrm>
            <a:off x="6150777" y="2019300"/>
            <a:ext cx="11146622" cy="0"/>
          </a:xfrm>
          <a:prstGeom prst="line">
            <a:avLst/>
          </a:prstGeom>
          <a:ln w="19050" cap="rnd">
            <a:solidFill>
              <a:srgbClr val="3FB5A1"/>
            </a:solidFill>
            <a:prstDash val="solid"/>
            <a:headEnd type="none" w="sm" len="sm"/>
            <a:tailEnd type="none" w="sm" len="sm"/>
          </a:ln>
        </p:spPr>
        <p:txBody>
          <a:bodyPr/>
          <a:lstStyle/>
          <a:p>
            <a:endParaRPr lang="de-DE" dirty="0"/>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EE4F27"/>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864049" y="6443460"/>
            <a:ext cx="4581447" cy="2759757"/>
            <a:chOff x="0" y="0"/>
            <a:chExt cx="6108596" cy="3679676"/>
          </a:xfrm>
        </p:grpSpPr>
        <p:sp>
          <p:nvSpPr>
            <p:cNvPr id="15" name="Freeform 15"/>
            <p:cNvSpPr/>
            <p:nvPr/>
          </p:nvSpPr>
          <p:spPr>
            <a:xfrm>
              <a:off x="0" y="0"/>
              <a:ext cx="6108596" cy="3679676"/>
            </a:xfrm>
            <a:custGeom>
              <a:avLst/>
              <a:gdLst/>
              <a:ahLst/>
              <a:cxnLst/>
              <a:rect l="l" t="t" r="r" b="b"/>
              <a:pathLst>
                <a:path w="6108596" h="3679676">
                  <a:moveTo>
                    <a:pt x="0" y="0"/>
                  </a:moveTo>
                  <a:lnTo>
                    <a:pt x="6108596" y="0"/>
                  </a:lnTo>
                  <a:lnTo>
                    <a:pt x="6108596"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6108596" cy="3755876"/>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Grenzüberschreitender Journalismus und Storytelling – Vielfältige Perspektiven vereinen</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1</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0" y="703531"/>
            <a:ext cx="6738374" cy="4539549"/>
            <a:chOff x="0" y="0"/>
            <a:chExt cx="8984499" cy="6052732"/>
          </a:xfrm>
        </p:grpSpPr>
        <p:sp>
          <p:nvSpPr>
            <p:cNvPr id="4" name="Freeform 4"/>
            <p:cNvSpPr/>
            <p:nvPr/>
          </p:nvSpPr>
          <p:spPr>
            <a:xfrm>
              <a:off x="0" y="0"/>
              <a:ext cx="8984517" cy="6052820"/>
            </a:xfrm>
            <a:custGeom>
              <a:avLst/>
              <a:gdLst/>
              <a:ahLst/>
              <a:cxnLst/>
              <a:rect l="l" t="t" r="r" b="b"/>
              <a:pathLst>
                <a:path w="8984517" h="6052820">
                  <a:moveTo>
                    <a:pt x="0" y="0"/>
                  </a:moveTo>
                  <a:lnTo>
                    <a:pt x="5627130" y="0"/>
                  </a:lnTo>
                  <a:lnTo>
                    <a:pt x="5627130" y="6350"/>
                  </a:lnTo>
                  <a:cubicBezTo>
                    <a:pt x="5686895" y="0"/>
                    <a:pt x="5746527" y="0"/>
                    <a:pt x="5806292" y="0"/>
                  </a:cubicBezTo>
                  <a:cubicBezTo>
                    <a:pt x="7564562" y="0"/>
                    <a:pt x="8984517" y="1352042"/>
                    <a:pt x="8984517" y="3026410"/>
                  </a:cubicBezTo>
                  <a:cubicBezTo>
                    <a:pt x="8984517" y="4700778"/>
                    <a:pt x="7557891" y="6052820"/>
                    <a:pt x="5806292" y="6052820"/>
                  </a:cubicBezTo>
                  <a:cubicBezTo>
                    <a:pt x="5746527" y="6052820"/>
                    <a:pt x="5680225" y="6052820"/>
                    <a:pt x="5627130" y="6046470"/>
                  </a:cubicBezTo>
                  <a:lnTo>
                    <a:pt x="5627130" y="6052820"/>
                  </a:lnTo>
                  <a:lnTo>
                    <a:pt x="0" y="6052820"/>
                  </a:lnTo>
                  <a:lnTo>
                    <a:pt x="0" y="0"/>
                  </a:lnTo>
                  <a:close/>
                </a:path>
              </a:pathLst>
            </a:custGeom>
            <a:solidFill>
              <a:srgbClr val="EE4F27"/>
            </a:solidFill>
          </p:spPr>
          <p:txBody>
            <a:bodyPr/>
            <a:lstStyle/>
            <a:p>
              <a:endParaRPr lang="de-DE"/>
            </a:p>
          </p:txBody>
        </p:sp>
      </p:grpSp>
      <p:sp>
        <p:nvSpPr>
          <p:cNvPr id="5" name="AutoShape 5"/>
          <p:cNvSpPr/>
          <p:nvPr/>
        </p:nvSpPr>
        <p:spPr>
          <a:xfrm>
            <a:off x="1028768" y="2354181"/>
            <a:ext cx="4675549" cy="33338"/>
          </a:xfrm>
          <a:prstGeom prst="line">
            <a:avLst/>
          </a:prstGeom>
          <a:ln w="19050" cap="rnd">
            <a:solidFill>
              <a:srgbClr val="FFFFFF"/>
            </a:solidFill>
            <a:prstDash val="solid"/>
            <a:headEnd type="none" w="sm" len="sm"/>
            <a:tailEnd type="none" w="sm" len="sm"/>
          </a:ln>
        </p:spPr>
        <p:txBody>
          <a:bodyPr/>
          <a:lstStyle/>
          <a:p>
            <a:endParaRPr lang="de-DE"/>
          </a:p>
        </p:txBody>
      </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7273821" y="571500"/>
            <a:ext cx="9985479" cy="7565969"/>
            <a:chOff x="0" y="0"/>
            <a:chExt cx="13313972" cy="10087959"/>
          </a:xfrm>
        </p:grpSpPr>
        <p:sp>
          <p:nvSpPr>
            <p:cNvPr id="8" name="Freeform 8"/>
            <p:cNvSpPr/>
            <p:nvPr/>
          </p:nvSpPr>
          <p:spPr>
            <a:xfrm>
              <a:off x="0" y="0"/>
              <a:ext cx="13313972" cy="10087959"/>
            </a:xfrm>
            <a:custGeom>
              <a:avLst/>
              <a:gdLst/>
              <a:ahLst/>
              <a:cxnLst/>
              <a:rect l="l" t="t" r="r" b="b"/>
              <a:pathLst>
                <a:path w="13313972" h="10087959">
                  <a:moveTo>
                    <a:pt x="0" y="0"/>
                  </a:moveTo>
                  <a:lnTo>
                    <a:pt x="13313972" y="0"/>
                  </a:lnTo>
                  <a:lnTo>
                    <a:pt x="13313972" y="10087959"/>
                  </a:lnTo>
                  <a:lnTo>
                    <a:pt x="0" y="10087959"/>
                  </a:lnTo>
                  <a:close/>
                </a:path>
              </a:pathLst>
            </a:custGeom>
            <a:solidFill>
              <a:srgbClr val="000000">
                <a:alpha val="0"/>
              </a:srgbClr>
            </a:solidFill>
          </p:spPr>
          <p:txBody>
            <a:bodyPr/>
            <a:lstStyle/>
            <a:p>
              <a:endParaRPr lang="de-DE" sz="2800"/>
            </a:p>
          </p:txBody>
        </p:sp>
        <p:sp>
          <p:nvSpPr>
            <p:cNvPr id="9" name="TextBox 9"/>
            <p:cNvSpPr txBox="1"/>
            <p:nvPr/>
          </p:nvSpPr>
          <p:spPr>
            <a:xfrm>
              <a:off x="0" y="-28575"/>
              <a:ext cx="13313972" cy="10116534"/>
            </a:xfrm>
            <a:prstGeom prst="rect">
              <a:avLst/>
            </a:prstGeom>
          </p:spPr>
          <p:txBody>
            <a:bodyPr lIns="0" tIns="0" rIns="0" bIns="0" rtlCol="0" anchor="t"/>
            <a:lstStyle/>
            <a:p>
              <a:pPr algn="l">
                <a:lnSpc>
                  <a:spcPts val="3240"/>
                </a:lnSpc>
              </a:pPr>
              <a:r>
                <a:rPr lang="en-US" sz="2800" dirty="0">
                  <a:solidFill>
                    <a:srgbClr val="0C4659"/>
                  </a:solidFill>
                  <a:latin typeface="Calibri (MS)"/>
                  <a:ea typeface="Calibri (MS)"/>
                  <a:cs typeface="Calibri (MS)"/>
                  <a:sym typeface="Calibri (MS)"/>
                </a:rPr>
                <a:t>Medienwissenschaftler stellen fest, dass grenzüberschreitender Journalismus nicht nur die Berichterstattung erweitert, sondern auch die Genauigkeit verbessert.</a:t>
              </a:r>
            </a:p>
            <a:p>
              <a:pPr algn="l">
                <a:lnSpc>
                  <a:spcPts val="3240"/>
                </a:lnSpc>
              </a:pPr>
              <a:endParaRPr lang="en-US" sz="2800" dirty="0">
                <a:solidFill>
                  <a:srgbClr val="0C4659"/>
                </a:solidFill>
                <a:latin typeface="Calibri (MS)"/>
                <a:ea typeface="Calibri (MS)"/>
                <a:cs typeface="Calibri (MS)"/>
                <a:sym typeface="Calibri (MS)"/>
              </a:endParaRPr>
            </a:p>
            <a:p>
              <a:pPr algn="l">
                <a:lnSpc>
                  <a:spcPts val="3240"/>
                </a:lnSpc>
              </a:pPr>
              <a:r>
                <a:rPr lang="en-US" sz="2800" dirty="0">
                  <a:solidFill>
                    <a:srgbClr val="0C4659"/>
                  </a:solidFill>
                  <a:latin typeface="Calibri (MS)"/>
                  <a:ea typeface="Calibri (MS)"/>
                  <a:cs typeface="Calibri (MS)"/>
                  <a:sym typeface="Calibri (MS)"/>
                </a:rPr>
                <a:t>Wenn Journalisten mit unterschiedlichem Hintergrund gegenseitig Fakten prüfen und lokales Wissen einbringen, werden Fehler aufgedeckt und Vorurteile ausgeglichen. </a:t>
              </a:r>
            </a:p>
            <a:p>
              <a:pPr algn="l">
                <a:lnSpc>
                  <a:spcPts val="3240"/>
                </a:lnSpc>
              </a:pPr>
              <a:endParaRPr lang="en-US" sz="2800" dirty="0">
                <a:solidFill>
                  <a:srgbClr val="0C4659"/>
                </a:solidFill>
                <a:latin typeface="Calibri (MS)"/>
                <a:ea typeface="Calibri (MS)"/>
                <a:cs typeface="Calibri (MS)"/>
                <a:sym typeface="Calibri (MS)"/>
              </a:endParaRPr>
            </a:p>
            <a:p>
              <a:pPr algn="l">
                <a:lnSpc>
                  <a:spcPts val="3240"/>
                </a:lnSpc>
              </a:pPr>
              <a:r>
                <a:rPr lang="en-US" sz="2800" dirty="0">
                  <a:solidFill>
                    <a:srgbClr val="0C4659"/>
                  </a:solidFill>
                  <a:latin typeface="Calibri (MS)"/>
                  <a:ea typeface="Calibri (MS)"/>
                  <a:cs typeface="Calibri (MS)"/>
                  <a:sym typeface="Calibri (MS)"/>
                </a:rPr>
                <a:t>Die europäische Medienexpertin Brigitte </a:t>
              </a:r>
              <a:r>
                <a:rPr lang="en-US" sz="2800" dirty="0" err="1">
                  <a:solidFill>
                    <a:srgbClr val="0C4659"/>
                  </a:solidFill>
                  <a:latin typeface="Calibri (MS)"/>
                  <a:ea typeface="Calibri (MS)"/>
                  <a:cs typeface="Calibri (MS)"/>
                  <a:sym typeface="Calibri (MS)"/>
                </a:rPr>
                <a:t>Alfter </a:t>
              </a:r>
              <a:r>
                <a:rPr lang="en-US" sz="2800" dirty="0">
                  <a:solidFill>
                    <a:srgbClr val="0C4659"/>
                  </a:solidFill>
                  <a:latin typeface="Calibri (MS)"/>
                  <a:ea typeface="Calibri (MS)"/>
                  <a:cs typeface="Calibri (MS)"/>
                  <a:sym typeface="Calibri (MS)"/>
                </a:rPr>
                <a:t>argumentiert, dass Journalisten </a:t>
              </a:r>
              <a:r>
                <a:rPr lang="en-US" sz="2800" i="1" dirty="0">
                  <a:solidFill>
                    <a:srgbClr val="0C4659"/>
                  </a:solidFill>
                  <a:latin typeface="Calibri (MS) Italics"/>
                  <a:ea typeface="Calibri (MS) Italics"/>
                  <a:cs typeface="Calibri (MS) Italics"/>
                  <a:sym typeface="Calibri (MS) Italics"/>
                </a:rPr>
                <a:t>„lernen</a:t>
              </a:r>
              <a:r>
                <a:rPr lang="en-US" sz="2800" dirty="0">
                  <a:solidFill>
                    <a:srgbClr val="0C4659"/>
                  </a:solidFill>
                  <a:latin typeface="Calibri (MS)"/>
                  <a:ea typeface="Calibri (MS)"/>
                  <a:cs typeface="Calibri (MS)"/>
                  <a:sym typeface="Calibri (MS)"/>
                </a:rPr>
                <a:t> müssen</a:t>
              </a:r>
              <a:r>
                <a:rPr lang="en-US" sz="2800" i="1" dirty="0">
                  <a:solidFill>
                    <a:srgbClr val="0C4659"/>
                  </a:solidFill>
                  <a:latin typeface="Calibri (MS) Italics"/>
                  <a:ea typeface="Calibri (MS) Italics"/>
                  <a:cs typeface="Calibri (MS) Italics"/>
                  <a:sym typeface="Calibri (MS) Italics"/>
                </a:rPr>
                <a:t>, systematisch grenzüberschreitend zusammenzuarbeiten, wenn sie die europäischen Realitäten angemessen abbilden wollen“.</a:t>
              </a:r>
              <a:r>
                <a:rPr lang="en-US" sz="2800" dirty="0">
                  <a:solidFill>
                    <a:srgbClr val="0C4659"/>
                  </a:solidFill>
                  <a:latin typeface="Calibri (MS)"/>
                  <a:ea typeface="Calibri (MS)"/>
                  <a:cs typeface="Calibri (MS)"/>
                  <a:sym typeface="Calibri (MS)"/>
                </a:rPr>
                <a:t> </a:t>
              </a:r>
            </a:p>
            <a:p>
              <a:pPr algn="l">
                <a:lnSpc>
                  <a:spcPts val="3240"/>
                </a:lnSpc>
              </a:pPr>
              <a:endParaRPr lang="en-US" sz="2800" dirty="0">
                <a:solidFill>
                  <a:srgbClr val="0C4659"/>
                </a:solidFill>
                <a:latin typeface="Calibri (MS)"/>
                <a:ea typeface="Calibri (MS)"/>
                <a:cs typeface="Calibri (MS)"/>
                <a:sym typeface="Calibri (MS)"/>
              </a:endParaRPr>
            </a:p>
            <a:p>
              <a:pPr algn="l">
                <a:lnSpc>
                  <a:spcPts val="3240"/>
                </a:lnSpc>
              </a:pPr>
              <a:r>
                <a:rPr lang="en-US" sz="2800" dirty="0">
                  <a:solidFill>
                    <a:srgbClr val="0C4659"/>
                  </a:solidFill>
                  <a:latin typeface="Calibri (MS)"/>
                  <a:ea typeface="Calibri (MS)"/>
                  <a:cs typeface="Calibri (MS)"/>
                  <a:sym typeface="Calibri (MS)"/>
                </a:rPr>
                <a:t>Durch die Zusammenführung von Reporter*innen aus Ost und West, Nord und Süd können grenzüberschreitende Teams einseitige Darstellungen hinterfragen. </a:t>
              </a:r>
            </a:p>
            <a:p>
              <a:pPr algn="l">
                <a:lnSpc>
                  <a:spcPts val="3240"/>
                </a:lnSpc>
              </a:pPr>
              <a:endParaRPr lang="en-US" sz="2800" dirty="0">
                <a:solidFill>
                  <a:srgbClr val="0C4659"/>
                </a:solidFill>
                <a:latin typeface="Calibri (MS)"/>
                <a:ea typeface="Calibri (MS)"/>
                <a:cs typeface="Calibri (MS)"/>
                <a:sym typeface="Calibri (MS)"/>
              </a:endParaRPr>
            </a:p>
            <a:p>
              <a:pPr algn="l">
                <a:lnSpc>
                  <a:spcPts val="3240"/>
                </a:lnSpc>
              </a:pPr>
              <a:r>
                <a:rPr lang="en-US" sz="2800" dirty="0">
                  <a:solidFill>
                    <a:srgbClr val="0C4659"/>
                  </a:solidFill>
                  <a:latin typeface="Calibri (MS)"/>
                  <a:ea typeface="Calibri (MS)"/>
                  <a:cs typeface="Calibri (MS)"/>
                  <a:sym typeface="Calibri (MS)"/>
                </a:rPr>
                <a:t>Dieser Ansatz schafft zudem </a:t>
              </a:r>
              <a:r>
                <a:rPr lang="en-US" sz="2800" b="1" dirty="0">
                  <a:solidFill>
                    <a:srgbClr val="0C4659"/>
                  </a:solidFill>
                  <a:latin typeface="Calibri (MS) Bold"/>
                  <a:ea typeface="Calibri (MS) Bold"/>
                  <a:cs typeface="Calibri (MS) Bold"/>
                  <a:sym typeface="Calibri (MS) Bold"/>
                </a:rPr>
                <a:t>Vertrauen</a:t>
              </a:r>
              <a:r>
                <a:rPr lang="en-US" sz="2800" dirty="0">
                  <a:solidFill>
                    <a:srgbClr val="0C4659"/>
                  </a:solidFill>
                  <a:latin typeface="Calibri (MS)"/>
                  <a:ea typeface="Calibri (MS)"/>
                  <a:cs typeface="Calibri (MS)"/>
                  <a:sym typeface="Calibri (MS)"/>
                </a:rPr>
                <a:t>: Das Publikum vertraut einer Geschichte, die von einem Zusammenschluss internationaler Medien berichtet wird, eher als einer einzelnen Redaktion, da dies auf gründliche Überprüfung und umfassende Kontrolle hindeutet.</a:t>
              </a:r>
            </a:p>
            <a:p>
              <a:pPr algn="l">
                <a:lnSpc>
                  <a:spcPts val="3240"/>
                </a:lnSpc>
              </a:pPr>
              <a:endParaRPr lang="en-US" sz="2800" dirty="0">
                <a:solidFill>
                  <a:srgbClr val="0C4659"/>
                </a:solidFill>
                <a:latin typeface="Calibri (MS)"/>
                <a:ea typeface="Calibri (MS)"/>
                <a:cs typeface="Calibri (MS)"/>
                <a:sym typeface="Calibri (MS)"/>
              </a:endParaRPr>
            </a:p>
            <a:p>
              <a:pPr algn="l">
                <a:lnSpc>
                  <a:spcPts val="3240"/>
                </a:lnSpc>
              </a:pPr>
              <a:r>
                <a:rPr lang="en-US" sz="2800" dirty="0">
                  <a:solidFill>
                    <a:srgbClr val="0C4659"/>
                  </a:solidFill>
                  <a:latin typeface="Calibri (MS)"/>
                  <a:ea typeface="Calibri (MS)"/>
                  <a:cs typeface="Calibri (MS)"/>
                  <a:sym typeface="Calibri (MS)"/>
                </a:rPr>
                <a:t>(QUELLE: ​ (</a:t>
              </a:r>
              <a:r>
                <a:rPr lang="en-US" sz="2800" u="sng" dirty="0">
                  <a:solidFill>
                    <a:srgbClr val="0C4659"/>
                  </a:solidFill>
                  <a:latin typeface="Calibri (MS)"/>
                  <a:ea typeface="Calibri (MS)"/>
                  <a:cs typeface="Calibri (MS)"/>
                  <a:sym typeface="Calibri (MS)"/>
                  <a:hlinkClick r:id="rId3" tooltip="https://sobrief.com/books/the-panama-papers"/>
                </a:rPr>
                <a:t>sobrief.com</a:t>
              </a:r>
              <a:r>
                <a:rPr lang="en-US" sz="2800" u="sng" dirty="0">
                  <a:solidFill>
                    <a:srgbClr val="0C4659"/>
                  </a:solidFill>
                  <a:latin typeface="Calibri (MS)"/>
                  <a:ea typeface="Calibri (MS)"/>
                  <a:cs typeface="Calibri (MS)"/>
                  <a:sym typeface="Calibri (MS)"/>
                </a:rPr>
                <a:t>)</a:t>
              </a:r>
              <a:r>
                <a:rPr lang="en-US" sz="2800" dirty="0">
                  <a:solidFill>
                    <a:srgbClr val="0C4659"/>
                  </a:solidFill>
                  <a:latin typeface="Calibri (MS)"/>
                  <a:ea typeface="Calibri (MS)"/>
                  <a:cs typeface="Calibri (MS)"/>
                  <a:sym typeface="Calibri (MS)"/>
                </a:rPr>
                <a:t>. </a:t>
              </a:r>
            </a:p>
          </p:txBody>
        </p:sp>
      </p:grpSp>
      <p:grpSp>
        <p:nvGrpSpPr>
          <p:cNvPr id="10" name="Group 10"/>
          <p:cNvGrpSpPr/>
          <p:nvPr/>
        </p:nvGrpSpPr>
        <p:grpSpPr>
          <a:xfrm>
            <a:off x="709816" y="1157944"/>
            <a:ext cx="5386184" cy="1081937"/>
            <a:chOff x="0" y="0"/>
            <a:chExt cx="7181578" cy="1442583"/>
          </a:xfrm>
        </p:grpSpPr>
        <p:sp>
          <p:nvSpPr>
            <p:cNvPr id="11" name="Freeform 11"/>
            <p:cNvSpPr/>
            <p:nvPr/>
          </p:nvSpPr>
          <p:spPr>
            <a:xfrm>
              <a:off x="0" y="0"/>
              <a:ext cx="7181578" cy="1442583"/>
            </a:xfrm>
            <a:custGeom>
              <a:avLst/>
              <a:gdLst/>
              <a:ahLst/>
              <a:cxnLst/>
              <a:rect l="l" t="t" r="r" b="b"/>
              <a:pathLst>
                <a:path w="7181578" h="1442583">
                  <a:moveTo>
                    <a:pt x="0" y="0"/>
                  </a:moveTo>
                  <a:lnTo>
                    <a:pt x="7181578" y="0"/>
                  </a:lnTo>
                  <a:lnTo>
                    <a:pt x="7181578" y="1442583"/>
                  </a:lnTo>
                  <a:lnTo>
                    <a:pt x="0" y="1442583"/>
                  </a:lnTo>
                  <a:close/>
                </a:path>
              </a:pathLst>
            </a:custGeom>
            <a:solidFill>
              <a:srgbClr val="000000">
                <a:alpha val="0"/>
              </a:srgbClr>
            </a:solidFill>
          </p:spPr>
          <p:txBody>
            <a:bodyPr/>
            <a:lstStyle/>
            <a:p>
              <a:endParaRPr lang="de-DE"/>
            </a:p>
          </p:txBody>
        </p:sp>
        <p:sp>
          <p:nvSpPr>
            <p:cNvPr id="12" name="TextBox 12"/>
            <p:cNvSpPr txBox="1"/>
            <p:nvPr/>
          </p:nvSpPr>
          <p:spPr>
            <a:xfrm>
              <a:off x="0" y="-57150"/>
              <a:ext cx="7181578" cy="1499733"/>
            </a:xfrm>
            <a:prstGeom prst="rect">
              <a:avLst/>
            </a:prstGeom>
          </p:spPr>
          <p:txBody>
            <a:bodyPr lIns="0" tIns="0" rIns="0" bIns="0" rtlCol="0" anchor="t"/>
            <a:lstStyle/>
            <a:p>
              <a:pPr algn="l">
                <a:lnSpc>
                  <a:spcPts val="5832"/>
                </a:lnSpc>
              </a:pPr>
              <a:r>
                <a:rPr lang="en-US" sz="5400" b="1" spc="-70" dirty="0" err="1">
                  <a:solidFill>
                    <a:srgbClr val="F0C049"/>
                  </a:solidFill>
                  <a:latin typeface="Calibri (MS) Bold"/>
                  <a:ea typeface="Calibri (MS) Bold"/>
                  <a:cs typeface="Calibri (MS) Bold"/>
                  <a:sym typeface="Calibri (MS) Bold"/>
                </a:rPr>
                <a:t>Expertenmeinung</a:t>
              </a:r>
              <a:endParaRPr lang="en-US" sz="5400" b="1" spc="-70" dirty="0">
                <a:solidFill>
                  <a:srgbClr val="F0C049"/>
                </a:solidFill>
                <a:latin typeface="Calibri (MS) Bold"/>
                <a:ea typeface="Calibri (MS) Bold"/>
                <a:cs typeface="Calibri (MS) Bold"/>
                <a:sym typeface="Calibri (MS) Bold"/>
              </a:endParaRPr>
            </a:p>
          </p:txBody>
        </p:sp>
      </p:grpSp>
      <p:grpSp>
        <p:nvGrpSpPr>
          <p:cNvPr id="13" name="Group 13"/>
          <p:cNvGrpSpPr/>
          <p:nvPr/>
        </p:nvGrpSpPr>
        <p:grpSpPr>
          <a:xfrm>
            <a:off x="709816" y="2500640"/>
            <a:ext cx="5386184" cy="2139375"/>
            <a:chOff x="0" y="0"/>
            <a:chExt cx="7181578" cy="2852500"/>
          </a:xfrm>
        </p:grpSpPr>
        <p:sp>
          <p:nvSpPr>
            <p:cNvPr id="14" name="Freeform 14"/>
            <p:cNvSpPr/>
            <p:nvPr/>
          </p:nvSpPr>
          <p:spPr>
            <a:xfrm>
              <a:off x="0" y="0"/>
              <a:ext cx="7181578" cy="2852500"/>
            </a:xfrm>
            <a:custGeom>
              <a:avLst/>
              <a:gdLst/>
              <a:ahLst/>
              <a:cxnLst/>
              <a:rect l="l" t="t" r="r" b="b"/>
              <a:pathLst>
                <a:path w="7181578" h="2852500">
                  <a:moveTo>
                    <a:pt x="0" y="0"/>
                  </a:moveTo>
                  <a:lnTo>
                    <a:pt x="7181578" y="0"/>
                  </a:lnTo>
                  <a:lnTo>
                    <a:pt x="7181578" y="2852500"/>
                  </a:lnTo>
                  <a:lnTo>
                    <a:pt x="0" y="2852500"/>
                  </a:lnTo>
                  <a:close/>
                </a:path>
              </a:pathLst>
            </a:custGeom>
            <a:solidFill>
              <a:srgbClr val="000000">
                <a:alpha val="0"/>
              </a:srgbClr>
            </a:solidFill>
          </p:spPr>
          <p:txBody>
            <a:bodyPr/>
            <a:lstStyle/>
            <a:p>
              <a:endParaRPr lang="de-DE"/>
            </a:p>
          </p:txBody>
        </p:sp>
        <p:sp>
          <p:nvSpPr>
            <p:cNvPr id="15" name="TextBox 15"/>
            <p:cNvSpPr txBox="1"/>
            <p:nvPr/>
          </p:nvSpPr>
          <p:spPr>
            <a:xfrm>
              <a:off x="0" y="-9525"/>
              <a:ext cx="7181578" cy="2862025"/>
            </a:xfrm>
            <a:prstGeom prst="rect">
              <a:avLst/>
            </a:prstGeom>
          </p:spPr>
          <p:txBody>
            <a:bodyPr lIns="0" tIns="0" rIns="0" bIns="0" rtlCol="0" anchor="t"/>
            <a:lstStyle/>
            <a:p>
              <a:pPr algn="l">
                <a:lnSpc>
                  <a:spcPts val="4794"/>
                </a:lnSpc>
              </a:pPr>
              <a:r>
                <a:rPr lang="en-US" sz="4700">
                  <a:solidFill>
                    <a:srgbClr val="FFFFFF"/>
                  </a:solidFill>
                  <a:latin typeface="Calibri (MS)"/>
                  <a:ea typeface="Calibri (MS)"/>
                  <a:cs typeface="Calibri (MS)"/>
                  <a:sym typeface="Calibri (MS)"/>
                </a:rPr>
                <a:t>Zusammenarbeit stärkt die Wahrheit Expertenkommentar</a:t>
              </a:r>
            </a:p>
          </p:txBody>
        </p:sp>
      </p:grpSp>
      <p:grpSp>
        <p:nvGrpSpPr>
          <p:cNvPr id="16" name="Group 16"/>
          <p:cNvGrpSpPr/>
          <p:nvPr/>
        </p:nvGrpSpPr>
        <p:grpSpPr>
          <a:xfrm rot="10799999">
            <a:off x="1028768" y="4812574"/>
            <a:ext cx="5228263" cy="5470339"/>
            <a:chOff x="0" y="0"/>
            <a:chExt cx="768184" cy="803752"/>
          </a:xfrm>
        </p:grpSpPr>
        <p:sp>
          <p:nvSpPr>
            <p:cNvPr id="17" name="Freeform 17"/>
            <p:cNvSpPr/>
            <p:nvPr/>
          </p:nvSpPr>
          <p:spPr>
            <a:xfrm rot="-10800000">
              <a:off x="0" y="0"/>
              <a:ext cx="768184" cy="803752"/>
            </a:xfrm>
            <a:custGeom>
              <a:avLst/>
              <a:gdLst/>
              <a:ahLst/>
              <a:cxnLst/>
              <a:rect l="l" t="t" r="r" b="b"/>
              <a:pathLst>
                <a:path w="768184" h="803752">
                  <a:moveTo>
                    <a:pt x="511985" y="19069"/>
                  </a:moveTo>
                  <a:cubicBezTo>
                    <a:pt x="472602" y="7555"/>
                    <a:pt x="427829" y="0"/>
                    <a:pt x="383885" y="0"/>
                  </a:cubicBezTo>
                  <a:cubicBezTo>
                    <a:pt x="339941" y="0"/>
                    <a:pt x="297655" y="6477"/>
                    <a:pt x="258688" y="17991"/>
                  </a:cubicBezTo>
                  <a:cubicBezTo>
                    <a:pt x="257857" y="18350"/>
                    <a:pt x="257029" y="18350"/>
                    <a:pt x="256200" y="18710"/>
                  </a:cubicBezTo>
                  <a:cubicBezTo>
                    <a:pt x="109859" y="64765"/>
                    <a:pt x="2073" y="186379"/>
                    <a:pt x="0" y="328301"/>
                  </a:cubicBezTo>
                  <a:lnTo>
                    <a:pt x="0" y="803752"/>
                  </a:lnTo>
                  <a:lnTo>
                    <a:pt x="768184" y="803752"/>
                  </a:lnTo>
                  <a:lnTo>
                    <a:pt x="768184" y="328654"/>
                  </a:lnTo>
                  <a:cubicBezTo>
                    <a:pt x="766112" y="185660"/>
                    <a:pt x="659984" y="64045"/>
                    <a:pt x="511985" y="19069"/>
                  </a:cubicBez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5417815" y="251886"/>
            <a:ext cx="8795991" cy="9647719"/>
            <a:chOff x="0" y="0"/>
            <a:chExt cx="11727988" cy="12863625"/>
          </a:xfrm>
        </p:grpSpPr>
        <p:sp>
          <p:nvSpPr>
            <p:cNvPr id="3" name="Freeform 3"/>
            <p:cNvSpPr/>
            <p:nvPr/>
          </p:nvSpPr>
          <p:spPr>
            <a:xfrm>
              <a:off x="0" y="0"/>
              <a:ext cx="11727986" cy="12863624"/>
            </a:xfrm>
            <a:custGeom>
              <a:avLst/>
              <a:gdLst/>
              <a:ahLst/>
              <a:cxnLst/>
              <a:rect l="l" t="t" r="r" b="b"/>
              <a:pathLst>
                <a:path w="11727986" h="12863624">
                  <a:moveTo>
                    <a:pt x="0" y="0"/>
                  </a:moveTo>
                  <a:lnTo>
                    <a:pt x="11727986" y="0"/>
                  </a:lnTo>
                  <a:lnTo>
                    <a:pt x="11727986" y="6571285"/>
                  </a:lnTo>
                  <a:lnTo>
                    <a:pt x="11715797" y="6571285"/>
                  </a:lnTo>
                  <a:cubicBezTo>
                    <a:pt x="11727986" y="6683180"/>
                    <a:pt x="11727986" y="6795075"/>
                    <a:pt x="11727986" y="6907115"/>
                  </a:cubicBezTo>
                  <a:cubicBezTo>
                    <a:pt x="11727986" y="10202478"/>
                    <a:pt x="9108239" y="12863624"/>
                    <a:pt x="5863993" y="12863624"/>
                  </a:cubicBezTo>
                  <a:cubicBezTo>
                    <a:pt x="2619747" y="12863624"/>
                    <a:pt x="0" y="10189949"/>
                    <a:pt x="0" y="6907115"/>
                  </a:cubicBezTo>
                  <a:cubicBezTo>
                    <a:pt x="0" y="6795219"/>
                    <a:pt x="0" y="6670795"/>
                    <a:pt x="12189" y="6571285"/>
                  </a:cubicBezTo>
                  <a:lnTo>
                    <a:pt x="0" y="6571285"/>
                  </a:lnTo>
                  <a:lnTo>
                    <a:pt x="0" y="0"/>
                  </a:lnTo>
                  <a:close/>
                </a:path>
              </a:pathLst>
            </a:custGeom>
            <a:solidFill>
              <a:srgbClr val="EE4F27"/>
            </a:solidFill>
          </p:spPr>
          <p:txBody>
            <a:bodyPr/>
            <a:lstStyle/>
            <a:p>
              <a:endParaRPr lang="de-DE"/>
            </a:p>
          </p:txBody>
        </p:sp>
      </p:grpSp>
      <p:grpSp>
        <p:nvGrpSpPr>
          <p:cNvPr id="4" name="Group 4"/>
          <p:cNvGrpSpPr/>
          <p:nvPr/>
        </p:nvGrpSpPr>
        <p:grpSpPr>
          <a:xfrm rot="-5400000">
            <a:off x="1465856" y="-788105"/>
            <a:ext cx="8795991" cy="11727703"/>
            <a:chOff x="0" y="0"/>
            <a:chExt cx="11727988" cy="15636937"/>
          </a:xfrm>
        </p:grpSpPr>
        <p:sp>
          <p:nvSpPr>
            <p:cNvPr id="5" name="Freeform 5"/>
            <p:cNvSpPr/>
            <p:nvPr/>
          </p:nvSpPr>
          <p:spPr>
            <a:xfrm>
              <a:off x="0" y="0"/>
              <a:ext cx="11727986" cy="15636935"/>
            </a:xfrm>
            <a:custGeom>
              <a:avLst/>
              <a:gdLst/>
              <a:ahLst/>
              <a:cxnLst/>
              <a:rect l="l" t="t" r="r" b="b"/>
              <a:pathLst>
                <a:path w="11727986" h="15636935">
                  <a:moveTo>
                    <a:pt x="0" y="0"/>
                  </a:moveTo>
                  <a:lnTo>
                    <a:pt x="11727986" y="0"/>
                  </a:lnTo>
                  <a:lnTo>
                    <a:pt x="11727986" y="7988010"/>
                  </a:lnTo>
                  <a:lnTo>
                    <a:pt x="11715797" y="7988010"/>
                  </a:lnTo>
                  <a:cubicBezTo>
                    <a:pt x="11727986" y="8124029"/>
                    <a:pt x="11727986" y="8260049"/>
                    <a:pt x="11727986" y="8396243"/>
                  </a:cubicBezTo>
                  <a:cubicBezTo>
                    <a:pt x="11727986" y="12402064"/>
                    <a:pt x="9108239" y="15636935"/>
                    <a:pt x="5863993" y="15636935"/>
                  </a:cubicBezTo>
                  <a:cubicBezTo>
                    <a:pt x="2619747" y="15636935"/>
                    <a:pt x="0" y="12386834"/>
                    <a:pt x="0" y="8396243"/>
                  </a:cubicBezTo>
                  <a:cubicBezTo>
                    <a:pt x="0" y="8260224"/>
                    <a:pt x="0" y="8108974"/>
                    <a:pt x="12189" y="7988010"/>
                  </a:cubicBezTo>
                  <a:lnTo>
                    <a:pt x="0" y="7988010"/>
                  </a:lnTo>
                  <a:lnTo>
                    <a:pt x="0" y="0"/>
                  </a:lnTo>
                  <a:close/>
                </a:path>
              </a:pathLst>
            </a:custGeom>
            <a:solidFill>
              <a:srgbClr val="EE4F27"/>
            </a:solidFill>
          </p:spPr>
          <p:txBody>
            <a:bodyPr/>
            <a:lstStyle/>
            <a:p>
              <a:endParaRPr lang="de-DE"/>
            </a:p>
          </p:txBody>
        </p:sp>
      </p:grpSp>
      <p:grpSp>
        <p:nvGrpSpPr>
          <p:cNvPr id="6" name="Group 6"/>
          <p:cNvGrpSpPr/>
          <p:nvPr/>
        </p:nvGrpSpPr>
        <p:grpSpPr>
          <a:xfrm>
            <a:off x="1219200" y="1298293"/>
            <a:ext cx="10721666" cy="7842628"/>
            <a:chOff x="0" y="0"/>
            <a:chExt cx="14295554" cy="10456837"/>
          </a:xfrm>
        </p:grpSpPr>
        <p:sp>
          <p:nvSpPr>
            <p:cNvPr id="7" name="Freeform 7"/>
            <p:cNvSpPr/>
            <p:nvPr/>
          </p:nvSpPr>
          <p:spPr>
            <a:xfrm>
              <a:off x="0" y="0"/>
              <a:ext cx="14295554" cy="10456837"/>
            </a:xfrm>
            <a:custGeom>
              <a:avLst/>
              <a:gdLst/>
              <a:ahLst/>
              <a:cxnLst/>
              <a:rect l="l" t="t" r="r" b="b"/>
              <a:pathLst>
                <a:path w="14295554" h="10456837">
                  <a:moveTo>
                    <a:pt x="0" y="0"/>
                  </a:moveTo>
                  <a:lnTo>
                    <a:pt x="14295554" y="0"/>
                  </a:lnTo>
                  <a:lnTo>
                    <a:pt x="14295554" y="10456837"/>
                  </a:lnTo>
                  <a:lnTo>
                    <a:pt x="0" y="10456837"/>
                  </a:lnTo>
                  <a:close/>
                </a:path>
              </a:pathLst>
            </a:custGeom>
            <a:solidFill>
              <a:srgbClr val="F0C049">
                <a:alpha val="0"/>
              </a:srgbClr>
            </a:solidFill>
          </p:spPr>
          <p:txBody>
            <a:bodyPr/>
            <a:lstStyle/>
            <a:p>
              <a:endParaRPr lang="de-DE" sz="2800"/>
            </a:p>
          </p:txBody>
        </p:sp>
        <p:sp>
          <p:nvSpPr>
            <p:cNvPr id="8" name="TextBox 8"/>
            <p:cNvSpPr txBox="1"/>
            <p:nvPr/>
          </p:nvSpPr>
          <p:spPr>
            <a:xfrm>
              <a:off x="0" y="-66675"/>
              <a:ext cx="14295554" cy="10523512"/>
            </a:xfrm>
            <a:prstGeom prst="rect">
              <a:avLst/>
            </a:prstGeom>
          </p:spPr>
          <p:txBody>
            <a:bodyPr lIns="0" tIns="0" rIns="0" bIns="0" rtlCol="0" anchor="ctr"/>
            <a:lstStyle/>
            <a:p>
              <a:pPr algn="l">
                <a:lnSpc>
                  <a:spcPts val="4838"/>
                </a:lnSpc>
              </a:pPr>
              <a:r>
                <a:rPr lang="en-US" sz="2800" b="1" dirty="0">
                  <a:solidFill>
                    <a:srgbClr val="F0C049"/>
                  </a:solidFill>
                  <a:latin typeface="Calibri (MS) Bold"/>
                  <a:ea typeface="Calibri (MS) Bold"/>
                  <a:cs typeface="Calibri (MS) Bold"/>
                  <a:sym typeface="Calibri (MS) Bold"/>
                </a:rPr>
                <a:t>Konkrete Initiativen – Netzwerke und Kooperationen </a:t>
              </a:r>
            </a:p>
            <a:p>
              <a:pPr algn="l">
                <a:lnSpc>
                  <a:spcPts val="3455"/>
                </a:lnSpc>
              </a:pPr>
              <a:endParaRPr lang="en-US" sz="2800" b="1" dirty="0">
                <a:solidFill>
                  <a:srgbClr val="F0C049"/>
                </a:solidFill>
                <a:latin typeface="Calibri (MS) Bold"/>
                <a:ea typeface="Calibri (MS) Bold"/>
                <a:cs typeface="Calibri (MS) Bold"/>
                <a:sym typeface="Calibri (MS) Bold"/>
              </a:endParaRPr>
            </a:p>
            <a:p>
              <a:pPr algn="l">
                <a:lnSpc>
                  <a:spcPts val="3455"/>
                </a:lnSpc>
              </a:pPr>
              <a:r>
                <a:rPr lang="en-US" sz="2800" b="1" dirty="0">
                  <a:solidFill>
                    <a:srgbClr val="FFFFFF"/>
                  </a:solidFill>
                  <a:latin typeface="Calibri (MS) Bold"/>
                  <a:ea typeface="Calibri (MS) Bold"/>
                  <a:cs typeface="Calibri (MS) Bold"/>
                  <a:sym typeface="Calibri (MS) Bold"/>
                </a:rPr>
                <a:t>Mittlerweile gibt es formelle Netzwerke, die grenzüberschreitendes Storytelling in Europa fördern:</a:t>
              </a:r>
            </a:p>
            <a:p>
              <a:pPr marL="647700" lvl="1" indent="-323850" algn="l">
                <a:lnSpc>
                  <a:spcPts val="3455"/>
                </a:lnSpc>
                <a:buFont typeface="Arial"/>
                <a:buChar char="•"/>
              </a:pPr>
              <a:r>
                <a:rPr lang="en-US" sz="2800" b="1" dirty="0">
                  <a:solidFill>
                    <a:schemeClr val="accent5">
                      <a:lumMod val="40000"/>
                      <a:lumOff val="60000"/>
                    </a:schemeClr>
                  </a:solidFill>
                  <a:latin typeface="Calibri (MS) Bold"/>
                  <a:ea typeface="Calibri (MS) Bold"/>
                  <a:cs typeface="Calibri (MS) Bold"/>
                  <a:sym typeface="Calibri (MS) Bold"/>
                  <a:hlinkClick r:id="rId2">
                    <a:extLst>
                      <a:ext uri="{A12FA001-AC4F-418D-AE19-62706E023703}">
                        <ahyp:hlinkClr xmlns:ahyp="http://schemas.microsoft.com/office/drawing/2018/hyperlinkcolor" val="tx"/>
                      </a:ext>
                    </a:extLst>
                  </a:hlinkClick>
                </a:rPr>
                <a:t>Journalismfund.eu </a:t>
              </a:r>
              <a:r>
                <a:rPr lang="en-US" sz="2800" b="1" dirty="0">
                  <a:solidFill>
                    <a:srgbClr val="FFFFFF"/>
                  </a:solidFill>
                  <a:latin typeface="Calibri (MS) Bold"/>
                  <a:ea typeface="Calibri (MS) Bold"/>
                  <a:cs typeface="Calibri (MS) Bold"/>
                  <a:sym typeface="Calibri (MS) Bold"/>
                </a:rPr>
                <a:t>– </a:t>
              </a:r>
              <a:r>
                <a:rPr lang="en-US" sz="2800" dirty="0">
                  <a:solidFill>
                    <a:srgbClr val="FFFFFF"/>
                  </a:solidFill>
                  <a:latin typeface="Calibri (MS)"/>
                  <a:ea typeface="Calibri (MS)"/>
                  <a:cs typeface="Calibri (MS)"/>
                  <a:sym typeface="Calibri (MS)"/>
                </a:rPr>
                <a:t>vergibt Fördermittel an investigative Teams, denen Mitglieder aus mindestens zwei verschiedenen Ländern angehören, und ermöglicht so Projekte, die sich einzelne Medienunternehmen nicht leisten könnten.</a:t>
              </a:r>
            </a:p>
            <a:p>
              <a:pPr marL="647700" lvl="1" indent="-323850" algn="l">
                <a:lnSpc>
                  <a:spcPts val="3455"/>
                </a:lnSpc>
                <a:buFont typeface="Arial"/>
                <a:buChar char="•"/>
              </a:pPr>
              <a:r>
                <a:rPr lang="en-US" sz="2800" b="1" dirty="0">
                  <a:solidFill>
                    <a:schemeClr val="accent5">
                      <a:lumMod val="40000"/>
                      <a:lumOff val="60000"/>
                    </a:schemeClr>
                  </a:solidFill>
                  <a:latin typeface="Calibri (MS) Bold"/>
                  <a:ea typeface="Calibri (MS) Bold"/>
                  <a:cs typeface="Calibri (MS) Bold"/>
                  <a:sym typeface="Calibri (MS) Bold"/>
                  <a:hlinkClick r:id="rId3">
                    <a:extLst>
                      <a:ext uri="{A12FA001-AC4F-418D-AE19-62706E023703}">
                        <ahyp:hlinkClr xmlns:ahyp="http://schemas.microsoft.com/office/drawing/2018/hyperlinkcolor" val="tx"/>
                      </a:ext>
                    </a:extLst>
                  </a:hlinkClick>
                </a:rPr>
                <a:t>European Investigative Collaborations (EIC) </a:t>
              </a:r>
              <a:r>
                <a:rPr lang="en-US" sz="2800" b="1" dirty="0">
                  <a:solidFill>
                    <a:srgbClr val="FFFFFF"/>
                  </a:solidFill>
                  <a:latin typeface="Calibri (MS) Bold"/>
                  <a:ea typeface="Calibri (MS) Bold"/>
                  <a:cs typeface="Calibri (MS) Bold"/>
                  <a:sym typeface="Calibri (MS) Bold"/>
                </a:rPr>
                <a:t>– </a:t>
              </a:r>
              <a:r>
                <a:rPr lang="en-US" sz="2800" dirty="0">
                  <a:solidFill>
                    <a:srgbClr val="FFFFFF"/>
                  </a:solidFill>
                  <a:latin typeface="Calibri (MS)"/>
                  <a:ea typeface="Calibri (MS)"/>
                  <a:cs typeface="Calibri (MS)"/>
                  <a:sym typeface="Calibri (MS)"/>
                </a:rPr>
                <a:t>ein Netzwerk europäischer Medien, das gemeinsam Recherchen zu Themen wie Waffenhandel oder Steuervermeidung durch Unternehmen veröffentlicht.</a:t>
              </a:r>
            </a:p>
            <a:p>
              <a:pPr marL="647700" lvl="1" indent="-323850" algn="l">
                <a:lnSpc>
                  <a:spcPts val="3455"/>
                </a:lnSpc>
                <a:buFont typeface="Arial"/>
                <a:buChar char="•"/>
              </a:pPr>
              <a:r>
                <a:rPr lang="en-US" sz="2800" b="1" dirty="0">
                  <a:solidFill>
                    <a:schemeClr val="accent5">
                      <a:lumMod val="40000"/>
                      <a:lumOff val="60000"/>
                    </a:schemeClr>
                  </a:solidFill>
                  <a:latin typeface="Calibri (MS) Bold"/>
                  <a:ea typeface="Calibri (MS) Bold"/>
                  <a:cs typeface="Calibri (MS) Bold"/>
                  <a:sym typeface="Calibri (MS) Bold"/>
                  <a:hlinkClick r:id="rId4">
                    <a:extLst>
                      <a:ext uri="{A12FA001-AC4F-418D-AE19-62706E023703}">
                        <ahyp:hlinkClr xmlns:ahyp="http://schemas.microsoft.com/office/drawing/2018/hyperlinkcolor" val="tx"/>
                      </a:ext>
                    </a:extLst>
                  </a:hlinkClick>
                </a:rPr>
                <a:t>Hostwriter </a:t>
              </a:r>
              <a:r>
                <a:rPr lang="en-US" sz="2800" b="1" dirty="0">
                  <a:solidFill>
                    <a:srgbClr val="FFFFFF"/>
                  </a:solidFill>
                  <a:latin typeface="Calibri (MS) Bold"/>
                  <a:ea typeface="Calibri (MS) Bold"/>
                  <a:cs typeface="Calibri (MS) Bold"/>
                  <a:sym typeface="Calibri (MS) Bold"/>
                </a:rPr>
                <a:t>– </a:t>
              </a:r>
              <a:r>
                <a:rPr lang="en-US" sz="2800" dirty="0">
                  <a:solidFill>
                    <a:srgbClr val="FFFFFF"/>
                  </a:solidFill>
                  <a:latin typeface="Calibri (MS)"/>
                  <a:ea typeface="Calibri (MS)"/>
                  <a:cs typeface="Calibri (MS)"/>
                  <a:sym typeface="Calibri (MS)"/>
                </a:rPr>
                <a:t>eine Online-Plattform, die über 5.000 Journalisten weltweit miteinander vernetzt und Reportern hilft, Kollegen in anderen Ländern für Kooperationen zu finden oder Unterstützung vor Ort zu suchen. Solche Netzwerke veranschaulichen einen lösungsorientierten Ansatz: Anstatt sich über isolierte Medien zu beklagen, bauen sie aktiv Brücken zwischen den Geschichtenerzählern.</a:t>
              </a:r>
            </a:p>
            <a:p>
              <a:pPr algn="l">
                <a:lnSpc>
                  <a:spcPts val="3628"/>
                </a:lnSpc>
              </a:pPr>
              <a:endParaRPr lang="en-US" sz="2800" dirty="0">
                <a:solidFill>
                  <a:srgbClr val="FFFFFF"/>
                </a:solidFill>
                <a:latin typeface="Calibri (MS)"/>
                <a:ea typeface="Calibri (MS)"/>
                <a:cs typeface="Calibri (MS)"/>
                <a:sym typeface="Calibri (MS)"/>
              </a:endParaRPr>
            </a:p>
          </p:txBody>
        </p:sp>
      </p:grpSp>
      <p:grpSp>
        <p:nvGrpSpPr>
          <p:cNvPr id="9" name="Group 9"/>
          <p:cNvGrpSpPr/>
          <p:nvPr/>
        </p:nvGrpSpPr>
        <p:grpSpPr>
          <a:xfrm rot="5376333">
            <a:off x="11642533" y="2710337"/>
            <a:ext cx="6840355" cy="6623081"/>
            <a:chOff x="0" y="0"/>
            <a:chExt cx="660400" cy="639423"/>
          </a:xfrm>
        </p:grpSpPr>
        <p:sp>
          <p:nvSpPr>
            <p:cNvPr id="10" name="Freeform 10"/>
            <p:cNvSpPr/>
            <p:nvPr/>
          </p:nvSpPr>
          <p:spPr>
            <a:xfrm rot="-5400000">
              <a:off x="10488" y="-10488"/>
              <a:ext cx="639423" cy="660400"/>
            </a:xfrm>
            <a:custGeom>
              <a:avLst/>
              <a:gdLst/>
              <a:ahLst/>
              <a:cxnLst/>
              <a:rect l="l" t="t" r="r" b="b"/>
              <a:pathLst>
                <a:path w="639423" h="660400">
                  <a:moveTo>
                    <a:pt x="19069" y="220252"/>
                  </a:moveTo>
                  <a:cubicBezTo>
                    <a:pt x="7556" y="254109"/>
                    <a:pt x="0" y="292600"/>
                    <a:pt x="0" y="330377"/>
                  </a:cubicBezTo>
                  <a:cubicBezTo>
                    <a:pt x="0" y="368156"/>
                    <a:pt x="6477" y="404509"/>
                    <a:pt x="17991" y="438009"/>
                  </a:cubicBezTo>
                  <a:cubicBezTo>
                    <a:pt x="18351" y="438722"/>
                    <a:pt x="18351" y="439435"/>
                    <a:pt x="18710" y="440147"/>
                  </a:cubicBezTo>
                  <a:cubicBezTo>
                    <a:pt x="64765" y="565955"/>
                    <a:pt x="186379" y="658618"/>
                    <a:pt x="324651" y="660400"/>
                  </a:cubicBezTo>
                  <a:lnTo>
                    <a:pt x="639424" y="660400"/>
                  </a:lnTo>
                  <a:lnTo>
                    <a:pt x="639424" y="0"/>
                  </a:lnTo>
                  <a:lnTo>
                    <a:pt x="324885" y="0"/>
                  </a:lnTo>
                  <a:cubicBezTo>
                    <a:pt x="185660" y="1782"/>
                    <a:pt x="64045" y="93019"/>
                    <a:pt x="19069" y="220252"/>
                  </a:cubicBez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3" name="Freeform 3"/>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4" name="Group 4"/>
          <p:cNvGrpSpPr/>
          <p:nvPr/>
        </p:nvGrpSpPr>
        <p:grpSpPr>
          <a:xfrm>
            <a:off x="8513428" y="1123263"/>
            <a:ext cx="8887065" cy="8162898"/>
            <a:chOff x="0" y="0"/>
            <a:chExt cx="11849420" cy="10883864"/>
          </a:xfrm>
        </p:grpSpPr>
        <p:sp>
          <p:nvSpPr>
            <p:cNvPr id="5" name="Freeform 5"/>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3FB5A1"/>
            </a:solidFill>
          </p:spPr>
          <p:txBody>
            <a:bodyPr/>
            <a:lstStyle/>
            <a:p>
              <a:endParaRPr lang="de-DE"/>
            </a:p>
          </p:txBody>
        </p:sp>
      </p:grpSp>
      <p:grpSp>
        <p:nvGrpSpPr>
          <p:cNvPr id="6" name="Group 6"/>
          <p:cNvGrpSpPr/>
          <p:nvPr/>
        </p:nvGrpSpPr>
        <p:grpSpPr>
          <a:xfrm>
            <a:off x="716077" y="1123249"/>
            <a:ext cx="8887065" cy="8162898"/>
            <a:chOff x="0" y="0"/>
            <a:chExt cx="11849420" cy="10883864"/>
          </a:xfrm>
        </p:grpSpPr>
        <p:sp>
          <p:nvSpPr>
            <p:cNvPr id="7" name="Freeform 7"/>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3FB5A1"/>
            </a:solidFill>
          </p:spPr>
          <p:txBody>
            <a:bodyPr/>
            <a:lstStyle/>
            <a:p>
              <a:endParaRPr lang="de-DE"/>
            </a:p>
          </p:txBody>
        </p:sp>
      </p:grpSp>
      <p:grpSp>
        <p:nvGrpSpPr>
          <p:cNvPr id="8" name="Group 8"/>
          <p:cNvGrpSpPr/>
          <p:nvPr/>
        </p:nvGrpSpPr>
        <p:grpSpPr>
          <a:xfrm>
            <a:off x="716078" y="1123249"/>
            <a:ext cx="16684416" cy="8162898"/>
            <a:chOff x="0" y="0"/>
            <a:chExt cx="22245888" cy="10883864"/>
          </a:xfrm>
        </p:grpSpPr>
        <p:sp>
          <p:nvSpPr>
            <p:cNvPr id="9" name="Freeform 9"/>
            <p:cNvSpPr/>
            <p:nvPr/>
          </p:nvSpPr>
          <p:spPr>
            <a:xfrm>
              <a:off x="0" y="0"/>
              <a:ext cx="22245955" cy="10883900"/>
            </a:xfrm>
            <a:custGeom>
              <a:avLst/>
              <a:gdLst/>
              <a:ahLst/>
              <a:cxnLst/>
              <a:rect l="l" t="t" r="r" b="b"/>
              <a:pathLst>
                <a:path w="22245955" h="10883900">
                  <a:moveTo>
                    <a:pt x="22245828" y="10883900"/>
                  </a:moveTo>
                  <a:lnTo>
                    <a:pt x="5680202" y="10883900"/>
                  </a:lnTo>
                  <a:cubicBezTo>
                    <a:pt x="2544953" y="10883900"/>
                    <a:pt x="0" y="9497568"/>
                    <a:pt x="0" y="7789545"/>
                  </a:cubicBezTo>
                  <a:lnTo>
                    <a:pt x="0" y="0"/>
                  </a:lnTo>
                  <a:lnTo>
                    <a:pt x="18377663" y="0"/>
                  </a:lnTo>
                  <a:cubicBezTo>
                    <a:pt x="20515453" y="0"/>
                    <a:pt x="22245955" y="942721"/>
                    <a:pt x="22245955" y="2107311"/>
                  </a:cubicBezTo>
                  <a:lnTo>
                    <a:pt x="22245955" y="10883900"/>
                  </a:lnTo>
                  <a:close/>
                </a:path>
              </a:pathLst>
            </a:custGeom>
            <a:solidFill>
              <a:srgbClr val="3FB5A1"/>
            </a:solidFill>
          </p:spPr>
          <p:txBody>
            <a:bodyPr/>
            <a:lstStyle/>
            <a:p>
              <a:endParaRPr lang="de-DE"/>
            </a:p>
          </p:txBody>
        </p:sp>
      </p:grpSp>
      <p:grpSp>
        <p:nvGrpSpPr>
          <p:cNvPr id="10" name="Group 10"/>
          <p:cNvGrpSpPr/>
          <p:nvPr/>
        </p:nvGrpSpPr>
        <p:grpSpPr>
          <a:xfrm>
            <a:off x="-2225285" y="403485"/>
            <a:ext cx="7445092" cy="1313218"/>
            <a:chOff x="0" y="0"/>
            <a:chExt cx="9926790" cy="1750958"/>
          </a:xfrm>
        </p:grpSpPr>
        <p:sp>
          <p:nvSpPr>
            <p:cNvPr id="11" name="Freeform 11"/>
            <p:cNvSpPr/>
            <p:nvPr/>
          </p:nvSpPr>
          <p:spPr>
            <a:xfrm>
              <a:off x="0" y="0"/>
              <a:ext cx="9926701" cy="1750949"/>
            </a:xfrm>
            <a:custGeom>
              <a:avLst/>
              <a:gdLst/>
              <a:ahLst/>
              <a:cxnLst/>
              <a:rect l="l" t="t" r="r" b="b"/>
              <a:pathLst>
                <a:path w="9926701" h="1750949">
                  <a:moveTo>
                    <a:pt x="0" y="0"/>
                  </a:moveTo>
                  <a:lnTo>
                    <a:pt x="8979535" y="0"/>
                  </a:lnTo>
                  <a:cubicBezTo>
                    <a:pt x="9501124" y="0"/>
                    <a:pt x="9926701" y="425704"/>
                    <a:pt x="9926701" y="947420"/>
                  </a:cubicBezTo>
                  <a:lnTo>
                    <a:pt x="9926701" y="1750949"/>
                  </a:lnTo>
                  <a:lnTo>
                    <a:pt x="30988" y="1750949"/>
                  </a:lnTo>
                  <a:lnTo>
                    <a:pt x="30988" y="348361"/>
                  </a:lnTo>
                  <a:cubicBezTo>
                    <a:pt x="30988" y="275336"/>
                    <a:pt x="27305" y="203073"/>
                    <a:pt x="20066" y="131953"/>
                  </a:cubicBezTo>
                  <a:lnTo>
                    <a:pt x="0" y="0"/>
                  </a:lnTo>
                  <a:close/>
                </a:path>
              </a:pathLst>
            </a:custGeom>
            <a:solidFill>
              <a:srgbClr val="EE4F27"/>
            </a:solidFill>
          </p:spPr>
          <p:txBody>
            <a:bodyPr/>
            <a:lstStyle/>
            <a:p>
              <a:endParaRPr lang="de-DE"/>
            </a:p>
          </p:txBody>
        </p:sp>
      </p:grpSp>
      <p:grpSp>
        <p:nvGrpSpPr>
          <p:cNvPr id="12" name="Group 12"/>
          <p:cNvGrpSpPr/>
          <p:nvPr/>
        </p:nvGrpSpPr>
        <p:grpSpPr>
          <a:xfrm>
            <a:off x="1390412" y="582686"/>
            <a:ext cx="3293621" cy="1081937"/>
            <a:chOff x="0" y="0"/>
            <a:chExt cx="4391494" cy="1442583"/>
          </a:xfrm>
        </p:grpSpPr>
        <p:sp>
          <p:nvSpPr>
            <p:cNvPr id="13" name="Freeform 13"/>
            <p:cNvSpPr/>
            <p:nvPr/>
          </p:nvSpPr>
          <p:spPr>
            <a:xfrm>
              <a:off x="0" y="0"/>
              <a:ext cx="4391494" cy="1442583"/>
            </a:xfrm>
            <a:custGeom>
              <a:avLst/>
              <a:gdLst/>
              <a:ahLst/>
              <a:cxnLst/>
              <a:rect l="l" t="t" r="r" b="b"/>
              <a:pathLst>
                <a:path w="4391494" h="1442583">
                  <a:moveTo>
                    <a:pt x="0" y="0"/>
                  </a:moveTo>
                  <a:lnTo>
                    <a:pt x="4391494" y="0"/>
                  </a:lnTo>
                  <a:lnTo>
                    <a:pt x="4391494" y="1442583"/>
                  </a:lnTo>
                  <a:lnTo>
                    <a:pt x="0" y="1442583"/>
                  </a:lnTo>
                  <a:close/>
                </a:path>
              </a:pathLst>
            </a:custGeom>
            <a:solidFill>
              <a:srgbClr val="000000">
                <a:alpha val="0"/>
              </a:srgbClr>
            </a:solidFill>
          </p:spPr>
          <p:txBody>
            <a:bodyPr/>
            <a:lstStyle/>
            <a:p>
              <a:endParaRPr lang="de-DE"/>
            </a:p>
          </p:txBody>
        </p:sp>
        <p:sp>
          <p:nvSpPr>
            <p:cNvPr id="14" name="TextBox 14"/>
            <p:cNvSpPr txBox="1"/>
            <p:nvPr/>
          </p:nvSpPr>
          <p:spPr>
            <a:xfrm>
              <a:off x="0" y="-57150"/>
              <a:ext cx="4391494" cy="1499733"/>
            </a:xfrm>
            <a:prstGeom prst="rect">
              <a:avLst/>
            </a:prstGeom>
          </p:spPr>
          <p:txBody>
            <a:bodyPr lIns="0" tIns="0" rIns="0" bIns="0" rtlCol="0" anchor="ctr"/>
            <a:lstStyle/>
            <a:p>
              <a:pPr algn="l">
                <a:lnSpc>
                  <a:spcPts val="5832"/>
                </a:lnSpc>
              </a:pPr>
              <a:r>
                <a:rPr lang="en-US" sz="5400">
                  <a:solidFill>
                    <a:srgbClr val="FFFFFF"/>
                  </a:solidFill>
                  <a:latin typeface="Calibri (MS)"/>
                  <a:ea typeface="Calibri (MS)"/>
                  <a:cs typeface="Calibri (MS)"/>
                  <a:sym typeface="Calibri (MS)"/>
                </a:rPr>
                <a:t>Fallstudie:</a:t>
              </a:r>
            </a:p>
          </p:txBody>
        </p:sp>
      </p:grpSp>
      <p:sp>
        <p:nvSpPr>
          <p:cNvPr id="15" name="Freeform 15"/>
          <p:cNvSpPr/>
          <p:nvPr/>
        </p:nvSpPr>
        <p:spPr>
          <a:xfrm>
            <a:off x="356122" y="750083"/>
            <a:ext cx="719910" cy="620023"/>
          </a:xfrm>
          <a:custGeom>
            <a:avLst/>
            <a:gdLst/>
            <a:ahLst/>
            <a:cxnLst/>
            <a:rect l="l" t="t" r="r" b="b"/>
            <a:pathLst>
              <a:path w="719910" h="620023">
                <a:moveTo>
                  <a:pt x="0" y="0"/>
                </a:moveTo>
                <a:lnTo>
                  <a:pt x="719911" y="0"/>
                </a:lnTo>
                <a:lnTo>
                  <a:pt x="719911" y="620023"/>
                </a:lnTo>
                <a:lnTo>
                  <a:pt x="0" y="6200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de-DE"/>
          </a:p>
        </p:txBody>
      </p:sp>
      <p:grpSp>
        <p:nvGrpSpPr>
          <p:cNvPr id="16" name="Group 16"/>
          <p:cNvGrpSpPr/>
          <p:nvPr/>
        </p:nvGrpSpPr>
        <p:grpSpPr>
          <a:xfrm>
            <a:off x="1497261" y="2270047"/>
            <a:ext cx="15257775" cy="6233402"/>
            <a:chOff x="0" y="0"/>
            <a:chExt cx="20343700" cy="8311203"/>
          </a:xfrm>
        </p:grpSpPr>
        <p:sp>
          <p:nvSpPr>
            <p:cNvPr id="17" name="Freeform 17"/>
            <p:cNvSpPr/>
            <p:nvPr/>
          </p:nvSpPr>
          <p:spPr>
            <a:xfrm>
              <a:off x="0" y="0"/>
              <a:ext cx="20343699" cy="8311204"/>
            </a:xfrm>
            <a:custGeom>
              <a:avLst/>
              <a:gdLst/>
              <a:ahLst/>
              <a:cxnLst/>
              <a:rect l="l" t="t" r="r" b="b"/>
              <a:pathLst>
                <a:path w="20343699" h="8311204">
                  <a:moveTo>
                    <a:pt x="0" y="0"/>
                  </a:moveTo>
                  <a:lnTo>
                    <a:pt x="20343699" y="0"/>
                  </a:lnTo>
                  <a:lnTo>
                    <a:pt x="20343699" y="8311204"/>
                  </a:lnTo>
                  <a:lnTo>
                    <a:pt x="0" y="8311204"/>
                  </a:lnTo>
                  <a:close/>
                </a:path>
              </a:pathLst>
            </a:custGeom>
            <a:solidFill>
              <a:srgbClr val="3FB5A1">
                <a:alpha val="0"/>
              </a:srgbClr>
            </a:solidFill>
          </p:spPr>
          <p:txBody>
            <a:bodyPr/>
            <a:lstStyle/>
            <a:p>
              <a:endParaRPr lang="de-DE"/>
            </a:p>
          </p:txBody>
        </p:sp>
        <p:sp>
          <p:nvSpPr>
            <p:cNvPr id="18" name="TextBox 18"/>
            <p:cNvSpPr txBox="1"/>
            <p:nvPr/>
          </p:nvSpPr>
          <p:spPr>
            <a:xfrm>
              <a:off x="0" y="-47625"/>
              <a:ext cx="20343700" cy="8358828"/>
            </a:xfrm>
            <a:prstGeom prst="rect">
              <a:avLst/>
            </a:prstGeom>
          </p:spPr>
          <p:txBody>
            <a:bodyPr lIns="0" tIns="0" rIns="0" bIns="0" rtlCol="0" anchor="t"/>
            <a:lstStyle/>
            <a:p>
              <a:pPr algn="l">
                <a:lnSpc>
                  <a:spcPts val="5183"/>
                </a:lnSpc>
              </a:pPr>
              <a:r>
                <a:rPr lang="en-US" sz="2800" b="1" i="1" dirty="0">
                  <a:solidFill>
                    <a:schemeClr val="accent5">
                      <a:lumMod val="40000"/>
                      <a:lumOff val="60000"/>
                    </a:schemeClr>
                  </a:solidFill>
                  <a:latin typeface="Calibri (MS) Bold Italics"/>
                  <a:ea typeface="Calibri (MS) Bold Italics"/>
                  <a:cs typeface="Calibri (MS) Bold Italics"/>
                  <a:sym typeface="Calibri (MS) Bold Italics"/>
                  <a:hlinkClick r:id="rId4">
                    <a:extLst>
                      <a:ext uri="{A12FA001-AC4F-418D-AE19-62706E023703}">
                        <ahyp:hlinkClr xmlns:ahyp="http://schemas.microsoft.com/office/drawing/2018/hyperlinkcolor" val="tx"/>
                      </a:ext>
                    </a:extLst>
                  </a:hlinkClick>
                </a:rPr>
                <a:t>Das Daphne-Projekt</a:t>
              </a:r>
              <a:endParaRPr lang="en-US" sz="2800" b="1" i="1" dirty="0">
                <a:solidFill>
                  <a:schemeClr val="accent5">
                    <a:lumMod val="40000"/>
                    <a:lumOff val="60000"/>
                  </a:schemeClr>
                </a:solidFill>
                <a:latin typeface="Calibri (MS) Bold Italics"/>
                <a:ea typeface="Calibri (MS) Bold Italics"/>
                <a:cs typeface="Calibri (MS) Bold Italics"/>
                <a:sym typeface="Calibri (MS) Bold Italics"/>
              </a:endParaRPr>
            </a:p>
            <a:p>
              <a:pPr algn="l">
                <a:lnSpc>
                  <a:spcPts val="3240"/>
                </a:lnSpc>
              </a:pPr>
              <a:endParaRPr lang="en-US" sz="2800" b="1" i="1" dirty="0">
                <a:solidFill>
                  <a:srgbClr val="FFFFFF"/>
                </a:solidFill>
                <a:latin typeface="Calibri (MS) Bold Italics"/>
                <a:ea typeface="Calibri (MS) Bold Italics"/>
                <a:cs typeface="Calibri (MS) Bold Italics"/>
                <a:sym typeface="Calibri (MS) Bold Italics"/>
              </a:endParaRPr>
            </a:p>
            <a:p>
              <a:pPr algn="l">
                <a:lnSpc>
                  <a:spcPts val="3240"/>
                </a:lnSpc>
              </a:pPr>
              <a:r>
                <a:rPr lang="en-US" sz="2800" dirty="0">
                  <a:solidFill>
                    <a:srgbClr val="FFFFFF"/>
                  </a:solidFill>
                  <a:latin typeface="Calibri (MS)"/>
                  <a:ea typeface="Calibri (MS)"/>
                  <a:cs typeface="Calibri (MS)"/>
                  <a:sym typeface="Calibri (MS)"/>
                </a:rPr>
                <a:t>Grenzüberschreitender Journalismus war auch eine Triebkraft für Solidarität und Gerechtigkeit. Nachdem die maltesische Investigativjournalistin Daphne Caruana Galizia 2017 ermordet wurde, gründeten</a:t>
              </a:r>
              <a:r>
                <a:rPr lang="en-US" sz="2800" b="1" dirty="0">
                  <a:solidFill>
                    <a:srgbClr val="FFFFFF"/>
                  </a:solidFill>
                  <a:latin typeface="Calibri (MS) Bold"/>
                  <a:ea typeface="Calibri (MS) Bold"/>
                  <a:cs typeface="Calibri (MS) Bold"/>
                  <a:sym typeface="Calibri (MS) Bold"/>
                </a:rPr>
                <a:t> 45 Journalisten aus 18 internationalen Medien </a:t>
              </a:r>
              <a:r>
                <a:rPr lang="en-US" sz="2800" i="1" dirty="0">
                  <a:solidFill>
                    <a:srgbClr val="FFFFFF"/>
                  </a:solidFill>
                  <a:latin typeface="Calibri (MS) Italics"/>
                  <a:ea typeface="Calibri (MS) Italics"/>
                  <a:cs typeface="Calibri (MS) Italics"/>
                  <a:sym typeface="Calibri (MS) Italics"/>
                </a:rPr>
                <a:t>das Daphne-Projekt, </a:t>
              </a:r>
              <a:r>
                <a:rPr lang="en-US" sz="2800" dirty="0">
                  <a:solidFill>
                    <a:srgbClr val="FFFFFF"/>
                  </a:solidFill>
                  <a:latin typeface="Calibri (MS)"/>
                  <a:ea typeface="Calibri (MS)"/>
                  <a:cs typeface="Calibri (MS)"/>
                  <a:sym typeface="Calibri (MS)"/>
                </a:rPr>
                <a:t>um ihre Arbeit fortzusetzen. </a:t>
              </a:r>
            </a:p>
            <a:p>
              <a:pPr algn="l">
                <a:lnSpc>
                  <a:spcPts val="3240"/>
                </a:lnSpc>
              </a:pPr>
              <a:endParaRPr lang="en-US" sz="2800" dirty="0">
                <a:solidFill>
                  <a:srgbClr val="FFFFFF"/>
                </a:solidFill>
                <a:latin typeface="Calibri (MS)"/>
                <a:ea typeface="Calibri (MS)"/>
                <a:cs typeface="Calibri (MS)"/>
                <a:sym typeface="Calibri (MS)"/>
              </a:endParaRPr>
            </a:p>
            <a:p>
              <a:pPr algn="l">
                <a:lnSpc>
                  <a:spcPts val="3240"/>
                </a:lnSpc>
              </a:pPr>
              <a:r>
                <a:rPr lang="en-US" sz="2800" dirty="0">
                  <a:solidFill>
                    <a:srgbClr val="FFFFFF"/>
                  </a:solidFill>
                  <a:latin typeface="Calibri (MS)"/>
                  <a:ea typeface="Calibri (MS)"/>
                  <a:cs typeface="Calibri (MS)"/>
                  <a:sym typeface="Calibri (MS)"/>
                </a:rPr>
                <a:t>Unter der Koordination der NGO Forbidden Stories teilten sie Daphnes unvollendete Recherchen und veröffentlichten Berichte über Korruption, die andernfalls möglicherweise unterdrückt worden wären. </a:t>
              </a:r>
            </a:p>
            <a:p>
              <a:pPr algn="l">
                <a:lnSpc>
                  <a:spcPts val="3240"/>
                </a:lnSpc>
              </a:pPr>
              <a:endParaRPr lang="en-US" sz="2800" dirty="0">
                <a:solidFill>
                  <a:srgbClr val="FFFFFF"/>
                </a:solidFill>
                <a:latin typeface="Calibri (MS)"/>
                <a:ea typeface="Calibri (MS)"/>
                <a:cs typeface="Calibri (MS)"/>
                <a:sym typeface="Calibri (MS)"/>
              </a:endParaRPr>
            </a:p>
            <a:p>
              <a:pPr algn="l">
                <a:lnSpc>
                  <a:spcPts val="3240"/>
                </a:lnSpc>
              </a:pPr>
              <a:r>
                <a:rPr lang="en-US" sz="2800" dirty="0">
                  <a:solidFill>
                    <a:srgbClr val="FFFFFF"/>
                  </a:solidFill>
                  <a:latin typeface="Calibri (MS)"/>
                  <a:ea typeface="Calibri (MS)"/>
                  <a:cs typeface="Calibri (MS)"/>
                  <a:sym typeface="Calibri (MS)"/>
                </a:rPr>
                <a:t>Diese gemeinsame Initiative sendete eine starke Botschaft: Einen Journalisten zum Schweigen zu bringen, würde die Geschichte nicht auslöschen. Durch grenzüberschreitende Zusammenarbeit stellten die Reporter Rechenschaftspflicht sicher und hielten die Öffentlichkeit auf dem Laufenden. </a:t>
              </a:r>
              <a:r>
                <a:rPr lang="en-US" sz="2800" i="1" dirty="0">
                  <a:solidFill>
                    <a:srgbClr val="FFFFFF"/>
                  </a:solidFill>
                  <a:latin typeface="Calibri (MS) Italics"/>
                  <a:ea typeface="Calibri (MS) Italics"/>
                  <a:cs typeface="Calibri (MS) Italics"/>
                  <a:sym typeface="Calibri (MS) Italics"/>
                </a:rPr>
                <a:t>Das Daphne-Projekt </a:t>
              </a:r>
              <a:r>
                <a:rPr lang="en-US" sz="2800" dirty="0">
                  <a:solidFill>
                    <a:srgbClr val="FFFFFF"/>
                  </a:solidFill>
                  <a:latin typeface="Calibri (MS)"/>
                  <a:ea typeface="Calibri (MS)"/>
                  <a:cs typeface="Calibri (MS)"/>
                  <a:sym typeface="Calibri (MS)"/>
                </a:rPr>
                <a:t>veranschaulicht, wie grenzüberschreitendes Storytelling die Pressefreiheit wahren und </a:t>
              </a:r>
              <a:r>
                <a:rPr lang="en-US" sz="2800" b="1" dirty="0">
                  <a:solidFill>
                    <a:srgbClr val="FFFFFF"/>
                  </a:solidFill>
                  <a:latin typeface="Calibri (MS) Bold"/>
                  <a:ea typeface="Calibri (MS) Bold"/>
                  <a:cs typeface="Calibri (MS) Bold"/>
                  <a:sym typeface="Calibri (MS) Bold"/>
                </a:rPr>
                <a:t>Stimmen verstärken</a:t>
              </a:r>
              <a:r>
                <a:rPr lang="en-US" sz="2800" dirty="0">
                  <a:solidFill>
                    <a:srgbClr val="FFFFFF"/>
                  </a:solidFill>
                  <a:latin typeface="Calibri (MS)"/>
                  <a:ea typeface="Calibri (MS)"/>
                  <a:cs typeface="Calibri (MS)"/>
                  <a:sym typeface="Calibri (MS)"/>
                </a:rPr>
                <a:t> kann, die gefährliche Akteure zu unterdrücken versuchen. </a:t>
              </a:r>
            </a:p>
            <a:p>
              <a:pPr algn="l">
                <a:lnSpc>
                  <a:spcPts val="3240"/>
                </a:lnSpc>
              </a:pPr>
              <a:endParaRPr lang="en-US" sz="2800" dirty="0">
                <a:solidFill>
                  <a:srgbClr val="FFFFFF"/>
                </a:solidFill>
                <a:latin typeface="Calibri (MS)"/>
                <a:ea typeface="Calibri (MS)"/>
                <a:cs typeface="Calibri (MS)"/>
                <a:sym typeface="Calibri (MS)"/>
              </a:endParaRPr>
            </a:p>
          </p:txBody>
        </p:sp>
      </p:grpSp>
      <p:sp>
        <p:nvSpPr>
          <p:cNvPr id="20" name="TextBox 19">
            <a:extLst>
              <a:ext uri="{FF2B5EF4-FFF2-40B4-BE49-F238E27FC236}">
                <a16:creationId xmlns:a16="http://schemas.microsoft.com/office/drawing/2014/main" id="{9AC76BF9-FFDB-1D0A-6E9A-F02674E81F98}"/>
              </a:ext>
            </a:extLst>
          </p:cNvPr>
          <p:cNvSpPr txBox="1"/>
          <p:nvPr/>
        </p:nvSpPr>
        <p:spPr>
          <a:xfrm>
            <a:off x="8652370" y="502058"/>
            <a:ext cx="8609231" cy="1323439"/>
          </a:xfrm>
          <a:prstGeom prst="rect">
            <a:avLst/>
          </a:prstGeom>
          <a:solidFill>
            <a:schemeClr val="accent5">
              <a:lumMod val="75000"/>
            </a:schemeClr>
          </a:solidFill>
        </p:spPr>
        <p:txBody>
          <a:bodyPr wrap="square">
            <a:spAutoFit/>
          </a:bodyPr>
          <a:lstStyle/>
          <a:p>
            <a:r>
              <a:rPr lang="en-US" sz="2000" b="0" i="1" dirty="0">
                <a:solidFill>
                  <a:schemeClr val="bg1"/>
                </a:solidFill>
                <a:effectLst/>
              </a:rPr>
              <a:t>„Forbidden Stories hat sich zum Ziel gesetzt, den Zugang zu Informationen von öffentlichem Interesse zu gewährleisten und gleichzeitig Verbrechen und Gewalt gegen Journalisten zu verhindern</a:t>
            </a:r>
            <a:r>
              <a:rPr lang="en-US" sz="2000" i="1" dirty="0">
                <a:solidFill>
                  <a:schemeClr val="bg1"/>
                </a:solidFill>
              </a:rPr>
              <a:t>.“ (QUELLE:</a:t>
            </a:r>
            <a:r>
              <a:rPr lang="en-US" sz="2000" i="1" dirty="0">
                <a:solidFill>
                  <a:schemeClr val="accent1">
                    <a:lumMod val="40000"/>
                    <a:lumOff val="60000"/>
                  </a:schemeClr>
                </a:solidFill>
                <a:hlinkClick r:id="rId5">
                  <a:extLst>
                    <a:ext uri="{A12FA001-AC4F-418D-AE19-62706E023703}">
                      <ahyp:hlinkClr xmlns:ahyp="http://schemas.microsoft.com/office/drawing/2018/hyperlinkcolor" val="tx"/>
                    </a:ext>
                  </a:extLst>
                </a:hlinkClick>
              </a:rPr>
              <a:t> https://forbiddenstories.org/about-us/mission/our-mission/</a:t>
            </a:r>
            <a:r>
              <a:rPr lang="en-US" sz="2000" i="1" dirty="0">
                <a:solidFill>
                  <a:schemeClr val="accent1">
                    <a:lumMod val="40000"/>
                    <a:lumOff val="60000"/>
                  </a:schemeClr>
                </a:solidFill>
              </a:rPr>
              <a:t>) </a:t>
            </a:r>
            <a:endParaRPr lang="de-DE" sz="2000" i="1" dirty="0">
              <a:solidFill>
                <a:schemeClr val="accent1">
                  <a:lumMod val="40000"/>
                  <a:lumOff val="60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sp>
        <p:nvSpPr>
          <p:cNvPr id="3" name="Freeform 3"/>
          <p:cNvSpPr/>
          <p:nvPr/>
        </p:nvSpPr>
        <p:spPr>
          <a:xfrm flipH="1">
            <a:off x="-1865502" y="-85981"/>
            <a:ext cx="7322969" cy="4924065"/>
          </a:xfrm>
          <a:custGeom>
            <a:avLst/>
            <a:gdLst/>
            <a:ahLst/>
            <a:cxnLst/>
            <a:rect l="l" t="t" r="r" b="b"/>
            <a:pathLst>
              <a:path w="7322969" h="4924065">
                <a:moveTo>
                  <a:pt x="7322969" y="0"/>
                </a:moveTo>
                <a:lnTo>
                  <a:pt x="0" y="0"/>
                </a:lnTo>
                <a:lnTo>
                  <a:pt x="0" y="4924065"/>
                </a:lnTo>
                <a:lnTo>
                  <a:pt x="7322969" y="4924065"/>
                </a:lnTo>
                <a:lnTo>
                  <a:pt x="7322969" y="0"/>
                </a:lnTo>
                <a:close/>
              </a:path>
            </a:pathLst>
          </a:custGeom>
          <a:blipFill>
            <a:blip>
              <a:extLst>
                <a:ext uri="{96DAC541-7B7A-43D3-8B79-37D633B846F1}">
                  <asvg:svgBlip xmlns:asvg="http://schemas.microsoft.com/office/drawing/2016/SVG/main" r:embed="rId4"/>
                </a:ext>
              </a:extLst>
            </a:blip>
            <a:stretch>
              <a:fillRect l="-138" r="-138"/>
            </a:stretch>
          </a:blipFill>
        </p:spPr>
        <p:txBody>
          <a:bodyPr/>
          <a:lstStyle/>
          <a:p>
            <a:endParaRPr lang="de-DE"/>
          </a:p>
        </p:txBody>
      </p:sp>
      <p:sp>
        <p:nvSpPr>
          <p:cNvPr id="4" name="Freeform 4"/>
          <p:cNvSpPr/>
          <p:nvPr/>
        </p:nvSpPr>
        <p:spPr>
          <a:xfrm>
            <a:off x="346568" y="1248138"/>
            <a:ext cx="8342992" cy="6065963"/>
          </a:xfrm>
          <a:custGeom>
            <a:avLst/>
            <a:gdLst/>
            <a:ahLst/>
            <a:cxnLst/>
            <a:rect l="l" t="t" r="r" b="b"/>
            <a:pathLst>
              <a:path w="8342992" h="6065963">
                <a:moveTo>
                  <a:pt x="0" y="0"/>
                </a:moveTo>
                <a:lnTo>
                  <a:pt x="8342992" y="0"/>
                </a:lnTo>
                <a:lnTo>
                  <a:pt x="8342992" y="6065963"/>
                </a:lnTo>
                <a:lnTo>
                  <a:pt x="0" y="6065963"/>
                </a:lnTo>
                <a:lnTo>
                  <a:pt x="0" y="0"/>
                </a:lnTo>
                <a:close/>
              </a:path>
            </a:pathLst>
          </a:custGeom>
          <a:blipFill>
            <a:blip r:embed="rId5" cstate="screen">
              <a:extLst>
                <a:ext uri="{28A0092B-C50C-407E-A947-70E740481C1C}">
                  <a14:useLocalDpi xmlns:a14="http://schemas.microsoft.com/office/drawing/2010/main"/>
                </a:ext>
              </a:extLst>
            </a:blip>
            <a:stretch>
              <a:fillRect l="-1" r="-1"/>
            </a:stretch>
          </a:blipFill>
        </p:spPr>
        <p:txBody>
          <a:bodyPr/>
          <a:lstStyle/>
          <a:p>
            <a:endParaRPr lang="de-DE"/>
          </a:p>
        </p:txBody>
      </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1132067" y="7424124"/>
            <a:ext cx="6237927" cy="2313111"/>
            <a:chOff x="0" y="0"/>
            <a:chExt cx="8317236" cy="3084148"/>
          </a:xfrm>
        </p:grpSpPr>
        <p:sp>
          <p:nvSpPr>
            <p:cNvPr id="8" name="Freeform 8"/>
            <p:cNvSpPr/>
            <p:nvPr/>
          </p:nvSpPr>
          <p:spPr>
            <a:xfrm>
              <a:off x="0" y="0"/>
              <a:ext cx="8317236" cy="3084148"/>
            </a:xfrm>
            <a:custGeom>
              <a:avLst/>
              <a:gdLst/>
              <a:ahLst/>
              <a:cxnLst/>
              <a:rect l="l" t="t" r="r" b="b"/>
              <a:pathLst>
                <a:path w="8317236" h="3084148">
                  <a:moveTo>
                    <a:pt x="0" y="0"/>
                  </a:moveTo>
                  <a:lnTo>
                    <a:pt x="8317236" y="0"/>
                  </a:lnTo>
                  <a:lnTo>
                    <a:pt x="8317236" y="3084148"/>
                  </a:lnTo>
                  <a:lnTo>
                    <a:pt x="0" y="3084148"/>
                  </a:lnTo>
                  <a:close/>
                </a:path>
              </a:pathLst>
            </a:custGeom>
            <a:solidFill>
              <a:srgbClr val="000000">
                <a:alpha val="0"/>
              </a:srgbClr>
            </a:solidFill>
          </p:spPr>
          <p:txBody>
            <a:bodyPr/>
            <a:lstStyle/>
            <a:p>
              <a:endParaRPr lang="de-DE"/>
            </a:p>
          </p:txBody>
        </p:sp>
        <p:sp>
          <p:nvSpPr>
            <p:cNvPr id="9" name="TextBox 9"/>
            <p:cNvSpPr txBox="1"/>
            <p:nvPr/>
          </p:nvSpPr>
          <p:spPr>
            <a:xfrm>
              <a:off x="0" y="-28575"/>
              <a:ext cx="8317236" cy="3112723"/>
            </a:xfrm>
            <a:prstGeom prst="rect">
              <a:avLst/>
            </a:prstGeom>
          </p:spPr>
          <p:txBody>
            <a:bodyPr lIns="0" tIns="0" rIns="0" bIns="0" rtlCol="0" anchor="t"/>
            <a:lstStyle/>
            <a:p>
              <a:pPr algn="l">
                <a:lnSpc>
                  <a:spcPts val="4320"/>
                </a:lnSpc>
              </a:pPr>
              <a:r>
                <a:rPr lang="en-US" sz="4000">
                  <a:solidFill>
                    <a:srgbClr val="0C4659"/>
                  </a:solidFill>
                  <a:latin typeface="Calibri (MS)"/>
                  <a:ea typeface="Calibri (MS)"/>
                  <a:cs typeface="Calibri (MS)"/>
                  <a:sym typeface="Calibri (MS)"/>
                </a:rPr>
                <a:t>Beispiel für eine Medienkooperation</a:t>
              </a:r>
              <a:r>
                <a:rPr lang="en-US" sz="4000" b="1">
                  <a:solidFill>
                    <a:srgbClr val="0C4659"/>
                  </a:solidFill>
                  <a:latin typeface="Calibri (MS) Bold"/>
                  <a:ea typeface="Calibri (MS) Bold"/>
                  <a:cs typeface="Calibri (MS) Bold"/>
                  <a:sym typeface="Calibri (MS) Bold"/>
                </a:rPr>
                <a:t> </a:t>
              </a:r>
            </a:p>
            <a:p>
              <a:pPr algn="l">
                <a:lnSpc>
                  <a:spcPts val="5832"/>
                </a:lnSpc>
              </a:pPr>
              <a:r>
                <a:rPr lang="en-US" sz="5400" b="1" i="1">
                  <a:solidFill>
                    <a:srgbClr val="0C4659"/>
                  </a:solidFill>
                  <a:latin typeface="Calibri (MS) Bold Italics"/>
                  <a:ea typeface="Calibri (MS) Bold Italics"/>
                  <a:cs typeface="Calibri (MS) Bold Italics"/>
                  <a:sym typeface="Calibri (MS) Bold Italics"/>
                </a:rPr>
                <a:t>Outside Multicultural Magazine</a:t>
              </a:r>
            </a:p>
          </p:txBody>
        </p:sp>
      </p:grpSp>
      <p:sp>
        <p:nvSpPr>
          <p:cNvPr id="10" name="AutoShape 10"/>
          <p:cNvSpPr/>
          <p:nvPr/>
        </p:nvSpPr>
        <p:spPr>
          <a:xfrm flipV="1">
            <a:off x="-100569" y="7286265"/>
            <a:ext cx="4948113" cy="4509"/>
          </a:xfrm>
          <a:prstGeom prst="line">
            <a:avLst/>
          </a:prstGeom>
          <a:ln w="19050" cap="rnd">
            <a:solidFill>
              <a:srgbClr val="3FB5A1"/>
            </a:solidFill>
            <a:prstDash val="solid"/>
            <a:headEnd type="none" w="sm" len="sm"/>
            <a:tailEnd type="none" w="sm" len="sm"/>
          </a:ln>
        </p:spPr>
        <p:txBody>
          <a:bodyPr/>
          <a:lstStyle/>
          <a:p>
            <a:endParaRPr lang="de-DE"/>
          </a:p>
        </p:txBody>
      </p:sp>
      <p:sp>
        <p:nvSpPr>
          <p:cNvPr id="12" name="TextBox 12"/>
          <p:cNvSpPr txBox="1"/>
          <p:nvPr/>
        </p:nvSpPr>
        <p:spPr>
          <a:xfrm>
            <a:off x="8777662" y="998368"/>
            <a:ext cx="8543049" cy="9028113"/>
          </a:xfrm>
          <a:prstGeom prst="rect">
            <a:avLst/>
          </a:prstGeom>
        </p:spPr>
        <p:txBody>
          <a:bodyPr lIns="0" tIns="0" rIns="0" bIns="0" rtlCol="0" anchor="t">
            <a:spAutoFit/>
          </a:bodyPr>
          <a:lstStyle/>
          <a:p>
            <a:pPr algn="l">
              <a:lnSpc>
                <a:spcPts val="3239"/>
              </a:lnSpc>
            </a:pPr>
            <a:r>
              <a:rPr lang="en-US" sz="2800" b="1" dirty="0">
                <a:solidFill>
                  <a:srgbClr val="083F59"/>
                </a:solidFill>
                <a:latin typeface="Calibri (MS) Bold"/>
                <a:ea typeface="Calibri (MS) Bold"/>
                <a:cs typeface="Calibri (MS) Bold"/>
                <a:sym typeface="Calibri (MS) Bold"/>
              </a:rPr>
              <a:t>„Geschichten sollten reisen, genau wie Menschen.“ </a:t>
            </a:r>
            <a:r>
              <a:rPr lang="en-US" sz="2800" dirty="0">
                <a:solidFill>
                  <a:srgbClr val="083F59"/>
                </a:solidFill>
                <a:latin typeface="Calibri (MS)"/>
                <a:ea typeface="Calibri (MS)"/>
                <a:cs typeface="Calibri (MS)"/>
                <a:sym typeface="Calibri (MS)"/>
              </a:rPr>
              <a:t>Das ist die Philosophie hinter </a:t>
            </a:r>
            <a:r>
              <a:rPr lang="en-US" sz="2800" i="1" u="sng" dirty="0">
                <a:solidFill>
                  <a:srgbClr val="083F59"/>
                </a:solidFill>
                <a:latin typeface="Calibri (MS) Italics"/>
                <a:ea typeface="Calibri (MS) Italics"/>
                <a:cs typeface="Calibri (MS) Italics"/>
                <a:sym typeface="Calibri (MS) Italics"/>
                <a:hlinkClick r:id="rId6" tooltip="https://www.outsidemagazine.ie"/>
              </a:rPr>
              <a:t>dem Outside Multicultural Magazine</a:t>
            </a:r>
            <a:r>
              <a:rPr lang="en-US" sz="2800" dirty="0">
                <a:solidFill>
                  <a:srgbClr val="083F59"/>
                </a:solidFill>
                <a:latin typeface="Calibri (MS)"/>
                <a:ea typeface="Calibri (MS)"/>
                <a:cs typeface="Calibri (MS)"/>
                <a:sym typeface="Calibri (MS)"/>
              </a:rPr>
              <a:t>, einem EU-basierten Medienprojekt, das die Stimmen von Migranten, Minderheiten und mehrsprachigen Geschichtenerzählern in ganz Europa verstärkt.</a:t>
            </a:r>
          </a:p>
          <a:p>
            <a:pPr algn="l">
              <a:lnSpc>
                <a:spcPts val="3239"/>
              </a:lnSpc>
            </a:pPr>
            <a:endParaRPr lang="en-US" sz="2800" dirty="0">
              <a:solidFill>
                <a:srgbClr val="083F59"/>
              </a:solidFill>
              <a:latin typeface="Calibri (MS)"/>
              <a:ea typeface="Calibri (MS)"/>
              <a:cs typeface="Calibri (MS)"/>
              <a:sym typeface="Calibri (MS)"/>
            </a:endParaRPr>
          </a:p>
          <a:p>
            <a:pPr algn="l">
              <a:lnSpc>
                <a:spcPts val="3239"/>
              </a:lnSpc>
            </a:pPr>
            <a:r>
              <a:rPr lang="en-US" sz="2800" dirty="0">
                <a:solidFill>
                  <a:srgbClr val="083F59"/>
                </a:solidFill>
                <a:latin typeface="Calibri (MS)"/>
                <a:ea typeface="Calibri (MS)"/>
                <a:cs typeface="Calibri (MS)"/>
                <a:sym typeface="Calibri (MS)"/>
              </a:rPr>
              <a:t>Zum Redaktionsteam gehören Mitwirkende aus Irland, Bosnien, Nigeria, Italien, Deutschland, Bosnien und Herzegowina und darüber hinaus – sie arbeiten remote daran, zweisprachige Inhalte zu erstellen, die Lebenserfahrungen widerspiegeln, die in den Mainstream-Medien oft unberücksichtigt bleiben.</a:t>
            </a:r>
          </a:p>
          <a:p>
            <a:pPr algn="l">
              <a:lnSpc>
                <a:spcPts val="3239"/>
              </a:lnSpc>
            </a:pPr>
            <a:endParaRPr lang="en-US" sz="2800" dirty="0">
              <a:solidFill>
                <a:srgbClr val="083F59"/>
              </a:solidFill>
              <a:latin typeface="Calibri (MS)"/>
              <a:ea typeface="Calibri (MS)"/>
              <a:cs typeface="Calibri (MS)"/>
              <a:sym typeface="Calibri (MS)"/>
            </a:endParaRPr>
          </a:p>
          <a:p>
            <a:pPr algn="l">
              <a:lnSpc>
                <a:spcPts val="3239"/>
              </a:lnSpc>
            </a:pPr>
            <a:r>
              <a:rPr lang="en-US" sz="2800" dirty="0">
                <a:solidFill>
                  <a:srgbClr val="083F59"/>
                </a:solidFill>
                <a:latin typeface="Calibri (MS)"/>
                <a:ea typeface="Calibri (MS)"/>
                <a:cs typeface="Calibri (MS)"/>
                <a:sym typeface="Calibri (MS)"/>
              </a:rPr>
              <a:t>„Wenn wir gemeinsam Geschichten schreiben, übersetzen wir nicht nur Sprache. Wir übersetzen Kontext, Nuancen und Emotionen“, sagt ein mitwirkender Redakteur. </a:t>
            </a:r>
          </a:p>
          <a:p>
            <a:pPr algn="l">
              <a:lnSpc>
                <a:spcPts val="3239"/>
              </a:lnSpc>
            </a:pPr>
            <a:endParaRPr lang="en-US" sz="2800" dirty="0">
              <a:solidFill>
                <a:srgbClr val="083F59"/>
              </a:solidFill>
              <a:latin typeface="Calibri (MS)"/>
              <a:ea typeface="Calibri (MS)"/>
              <a:cs typeface="Calibri (MS)"/>
              <a:sym typeface="Calibri (MS)"/>
            </a:endParaRPr>
          </a:p>
          <a:p>
            <a:pPr algn="l">
              <a:lnSpc>
                <a:spcPts val="3239"/>
              </a:lnSpc>
            </a:pPr>
            <a:r>
              <a:rPr lang="en-US" sz="2800" dirty="0">
                <a:solidFill>
                  <a:srgbClr val="083F59"/>
                </a:solidFill>
                <a:latin typeface="Calibri (MS)"/>
                <a:ea typeface="Calibri (MS)"/>
                <a:cs typeface="Calibri (MS)"/>
                <a:sym typeface="Calibri (MS)"/>
              </a:rPr>
              <a:t>„Ein Artikel über die Unterbringung von Flüchtlingen ist nicht nur ein Thema eines einzelnen Landes – wir gestalten ihn mit gemeinsamen Erkenntnissen aus verschiedenen Regionen.“</a:t>
            </a:r>
          </a:p>
        </p:txBody>
      </p:sp>
      <p:pic>
        <p:nvPicPr>
          <p:cNvPr id="14" name="Picture 13">
            <a:extLst>
              <a:ext uri="{FF2B5EF4-FFF2-40B4-BE49-F238E27FC236}">
                <a16:creationId xmlns:a16="http://schemas.microsoft.com/office/drawing/2014/main" id="{872E0B81-4064-ECE4-48A7-D8BCC023BC9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64808" y="1984736"/>
            <a:ext cx="4948113" cy="357674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3" name="Freeform 3"/>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4" name="Group 4"/>
          <p:cNvGrpSpPr/>
          <p:nvPr/>
        </p:nvGrpSpPr>
        <p:grpSpPr>
          <a:xfrm>
            <a:off x="8513428" y="1123263"/>
            <a:ext cx="8887065" cy="8162898"/>
            <a:chOff x="0" y="0"/>
            <a:chExt cx="11849420" cy="10883864"/>
          </a:xfrm>
        </p:grpSpPr>
        <p:sp>
          <p:nvSpPr>
            <p:cNvPr id="5" name="Freeform 5"/>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0070C0"/>
            </a:solidFill>
          </p:spPr>
          <p:txBody>
            <a:bodyPr/>
            <a:lstStyle/>
            <a:p>
              <a:endParaRPr lang="de-DE"/>
            </a:p>
          </p:txBody>
        </p:sp>
      </p:grpSp>
      <p:grpSp>
        <p:nvGrpSpPr>
          <p:cNvPr id="6" name="Group 6"/>
          <p:cNvGrpSpPr/>
          <p:nvPr/>
        </p:nvGrpSpPr>
        <p:grpSpPr>
          <a:xfrm>
            <a:off x="716077" y="1123249"/>
            <a:ext cx="8887065" cy="8162898"/>
            <a:chOff x="0" y="0"/>
            <a:chExt cx="11849420" cy="10883864"/>
          </a:xfrm>
        </p:grpSpPr>
        <p:sp>
          <p:nvSpPr>
            <p:cNvPr id="7" name="Freeform 7"/>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0070C0"/>
            </a:solidFill>
          </p:spPr>
          <p:txBody>
            <a:bodyPr/>
            <a:lstStyle/>
            <a:p>
              <a:endParaRPr lang="de-DE"/>
            </a:p>
          </p:txBody>
        </p:sp>
      </p:grpSp>
      <p:grpSp>
        <p:nvGrpSpPr>
          <p:cNvPr id="8" name="Group 8"/>
          <p:cNvGrpSpPr/>
          <p:nvPr/>
        </p:nvGrpSpPr>
        <p:grpSpPr>
          <a:xfrm>
            <a:off x="716078" y="1123249"/>
            <a:ext cx="16684416" cy="8162898"/>
            <a:chOff x="0" y="0"/>
            <a:chExt cx="22245888" cy="10883864"/>
          </a:xfrm>
        </p:grpSpPr>
        <p:sp>
          <p:nvSpPr>
            <p:cNvPr id="9" name="Freeform 9"/>
            <p:cNvSpPr/>
            <p:nvPr/>
          </p:nvSpPr>
          <p:spPr>
            <a:xfrm>
              <a:off x="0" y="0"/>
              <a:ext cx="22245955" cy="10883900"/>
            </a:xfrm>
            <a:custGeom>
              <a:avLst/>
              <a:gdLst/>
              <a:ahLst/>
              <a:cxnLst/>
              <a:rect l="l" t="t" r="r" b="b"/>
              <a:pathLst>
                <a:path w="22245955" h="10883900">
                  <a:moveTo>
                    <a:pt x="22245828" y="10883900"/>
                  </a:moveTo>
                  <a:lnTo>
                    <a:pt x="5680202" y="10883900"/>
                  </a:lnTo>
                  <a:cubicBezTo>
                    <a:pt x="2544953" y="10883900"/>
                    <a:pt x="0" y="9497568"/>
                    <a:pt x="0" y="7789545"/>
                  </a:cubicBezTo>
                  <a:lnTo>
                    <a:pt x="0" y="0"/>
                  </a:lnTo>
                  <a:lnTo>
                    <a:pt x="18377663" y="0"/>
                  </a:lnTo>
                  <a:cubicBezTo>
                    <a:pt x="20515453" y="0"/>
                    <a:pt x="22245955" y="942721"/>
                    <a:pt x="22245955" y="2107311"/>
                  </a:cubicBezTo>
                  <a:lnTo>
                    <a:pt x="22245955" y="10883900"/>
                  </a:lnTo>
                  <a:close/>
                </a:path>
              </a:pathLst>
            </a:custGeom>
            <a:solidFill>
              <a:srgbClr val="0070C0"/>
            </a:solidFill>
          </p:spPr>
          <p:txBody>
            <a:bodyPr/>
            <a:lstStyle/>
            <a:p>
              <a:endParaRPr lang="de-DE"/>
            </a:p>
          </p:txBody>
        </p:sp>
      </p:grpSp>
      <p:grpSp>
        <p:nvGrpSpPr>
          <p:cNvPr id="10" name="Group 10"/>
          <p:cNvGrpSpPr/>
          <p:nvPr/>
        </p:nvGrpSpPr>
        <p:grpSpPr>
          <a:xfrm>
            <a:off x="-3006469" y="403485"/>
            <a:ext cx="7445092" cy="1313218"/>
            <a:chOff x="0" y="0"/>
            <a:chExt cx="9926790" cy="1750958"/>
          </a:xfrm>
        </p:grpSpPr>
        <p:sp>
          <p:nvSpPr>
            <p:cNvPr id="11" name="Freeform 11"/>
            <p:cNvSpPr/>
            <p:nvPr/>
          </p:nvSpPr>
          <p:spPr>
            <a:xfrm>
              <a:off x="0" y="0"/>
              <a:ext cx="9926701" cy="1750949"/>
            </a:xfrm>
            <a:custGeom>
              <a:avLst/>
              <a:gdLst/>
              <a:ahLst/>
              <a:cxnLst/>
              <a:rect l="l" t="t" r="r" b="b"/>
              <a:pathLst>
                <a:path w="9926701" h="1750949">
                  <a:moveTo>
                    <a:pt x="0" y="0"/>
                  </a:moveTo>
                  <a:lnTo>
                    <a:pt x="8979535" y="0"/>
                  </a:lnTo>
                  <a:cubicBezTo>
                    <a:pt x="9501124" y="0"/>
                    <a:pt x="9926701" y="425704"/>
                    <a:pt x="9926701" y="947420"/>
                  </a:cubicBezTo>
                  <a:lnTo>
                    <a:pt x="9926701" y="1750949"/>
                  </a:lnTo>
                  <a:lnTo>
                    <a:pt x="30988" y="1750949"/>
                  </a:lnTo>
                  <a:lnTo>
                    <a:pt x="30988" y="348361"/>
                  </a:lnTo>
                  <a:cubicBezTo>
                    <a:pt x="30988" y="275336"/>
                    <a:pt x="27305" y="203073"/>
                    <a:pt x="20066" y="131953"/>
                  </a:cubicBezTo>
                  <a:lnTo>
                    <a:pt x="0" y="0"/>
                  </a:lnTo>
                  <a:close/>
                </a:path>
              </a:pathLst>
            </a:custGeom>
            <a:solidFill>
              <a:srgbClr val="EE4F27"/>
            </a:solidFill>
          </p:spPr>
          <p:txBody>
            <a:bodyPr/>
            <a:lstStyle/>
            <a:p>
              <a:endParaRPr lang="de-DE"/>
            </a:p>
          </p:txBody>
        </p:sp>
      </p:grpSp>
      <p:grpSp>
        <p:nvGrpSpPr>
          <p:cNvPr id="12" name="Group 12"/>
          <p:cNvGrpSpPr/>
          <p:nvPr/>
        </p:nvGrpSpPr>
        <p:grpSpPr>
          <a:xfrm>
            <a:off x="1468686" y="2165193"/>
            <a:ext cx="15286350" cy="7007382"/>
            <a:chOff x="0" y="0"/>
            <a:chExt cx="20381800" cy="9343176"/>
          </a:xfrm>
        </p:grpSpPr>
        <p:sp>
          <p:nvSpPr>
            <p:cNvPr id="13" name="Freeform 13"/>
            <p:cNvSpPr/>
            <p:nvPr/>
          </p:nvSpPr>
          <p:spPr>
            <a:xfrm>
              <a:off x="0" y="0"/>
              <a:ext cx="20381801" cy="9343176"/>
            </a:xfrm>
            <a:custGeom>
              <a:avLst/>
              <a:gdLst/>
              <a:ahLst/>
              <a:cxnLst/>
              <a:rect l="l" t="t" r="r" b="b"/>
              <a:pathLst>
                <a:path w="20381801" h="9343176">
                  <a:moveTo>
                    <a:pt x="0" y="0"/>
                  </a:moveTo>
                  <a:lnTo>
                    <a:pt x="20381801" y="0"/>
                  </a:lnTo>
                  <a:lnTo>
                    <a:pt x="20381801" y="9343176"/>
                  </a:lnTo>
                  <a:lnTo>
                    <a:pt x="0" y="9343176"/>
                  </a:lnTo>
                  <a:close/>
                </a:path>
              </a:pathLst>
            </a:custGeom>
            <a:solidFill>
              <a:srgbClr val="0070C0">
                <a:alpha val="0"/>
              </a:srgbClr>
            </a:solidFill>
          </p:spPr>
          <p:txBody>
            <a:bodyPr/>
            <a:lstStyle/>
            <a:p>
              <a:endParaRPr lang="de-DE" sz="2800"/>
            </a:p>
          </p:txBody>
        </p:sp>
        <p:sp>
          <p:nvSpPr>
            <p:cNvPr id="14" name="TextBox 14"/>
            <p:cNvSpPr txBox="1"/>
            <p:nvPr/>
          </p:nvSpPr>
          <p:spPr>
            <a:xfrm>
              <a:off x="0" y="-28575"/>
              <a:ext cx="20381800" cy="9371751"/>
            </a:xfrm>
            <a:prstGeom prst="rect">
              <a:avLst/>
            </a:prstGeom>
          </p:spPr>
          <p:txBody>
            <a:bodyPr lIns="0" tIns="0" rIns="0" bIns="0" rtlCol="0" anchor="t"/>
            <a:lstStyle/>
            <a:p>
              <a:pPr algn="l">
                <a:lnSpc>
                  <a:spcPts val="3240"/>
                </a:lnSpc>
              </a:pPr>
              <a:r>
                <a:rPr lang="en-US" sz="2800" b="1" i="1" dirty="0">
                  <a:solidFill>
                    <a:srgbClr val="FFFFFF"/>
                  </a:solidFill>
                  <a:latin typeface="Calibri (MS) Bold Italics"/>
                  <a:ea typeface="Calibri (MS) Bold Italics"/>
                  <a:cs typeface="Calibri (MS) Bold Italics"/>
                  <a:sym typeface="Calibri (MS) Bold Italics"/>
                </a:rPr>
                <a:t>Praktische Übung zum Selberausprobieren:</a:t>
              </a:r>
            </a:p>
            <a:p>
              <a:pPr algn="l">
                <a:lnSpc>
                  <a:spcPts val="3240"/>
                </a:lnSpc>
              </a:pPr>
              <a:endParaRPr lang="en-US" sz="2800" b="1" i="1" dirty="0">
                <a:solidFill>
                  <a:srgbClr val="FFFFFF"/>
                </a:solidFill>
                <a:latin typeface="Calibri (MS) Bold Italics"/>
                <a:ea typeface="Calibri (MS) Bold Italics"/>
                <a:cs typeface="Calibri (MS) Bold Italics"/>
                <a:sym typeface="Calibri (MS) Bold Italics"/>
              </a:endParaRPr>
            </a:p>
            <a:p>
              <a:pPr algn="l">
                <a:lnSpc>
                  <a:spcPts val="3240"/>
                </a:lnSpc>
              </a:pPr>
              <a:r>
                <a:rPr lang="en-US" sz="2800" i="1" dirty="0">
                  <a:solidFill>
                    <a:srgbClr val="FFFFFF"/>
                  </a:solidFill>
                  <a:latin typeface="Calibri (MS) Italics"/>
                  <a:ea typeface="Calibri (MS) Italics"/>
                  <a:cs typeface="Calibri (MS) Italics"/>
                  <a:sym typeface="Calibri (MS) Italics"/>
                </a:rPr>
                <a:t>Vergleich der grenzüberschreitenden Berichterstattung </a:t>
              </a:r>
              <a:r>
                <a:rPr lang="en-US" sz="2800" dirty="0">
                  <a:solidFill>
                    <a:srgbClr val="FFFFFF"/>
                  </a:solidFill>
                  <a:latin typeface="Calibri (MS)"/>
                  <a:ea typeface="Calibri (MS)"/>
                  <a:cs typeface="Calibri (MS)"/>
                  <a:sym typeface="Calibri (MS)"/>
                </a:rPr>
                <a:t>– Wählen Sie eine wichtige Nachricht aus, die mehr als ein europäisches Land betrifft (zum Beispiel eine neue EU-Richtlinie, eine Klimaprotestbewegung oder eine Unternehmensfusion). </a:t>
              </a:r>
            </a:p>
            <a:p>
              <a:pPr algn="l">
                <a:lnSpc>
                  <a:spcPts val="3240"/>
                </a:lnSpc>
              </a:pPr>
              <a:endParaRPr lang="en-US" sz="2800" dirty="0">
                <a:solidFill>
                  <a:srgbClr val="FFFFFF"/>
                </a:solidFill>
                <a:latin typeface="Calibri (MS)"/>
                <a:ea typeface="Calibri (MS)"/>
                <a:cs typeface="Calibri (MS)"/>
                <a:sym typeface="Calibri (MS)"/>
              </a:endParaRPr>
            </a:p>
            <a:p>
              <a:pPr algn="l">
                <a:lnSpc>
                  <a:spcPts val="3240"/>
                </a:lnSpc>
              </a:pPr>
              <a:r>
                <a:rPr lang="en-US" sz="2800" dirty="0">
                  <a:solidFill>
                    <a:srgbClr val="FFFFFF"/>
                  </a:solidFill>
                  <a:latin typeface="Calibri (MS)"/>
                  <a:ea typeface="Calibri (MS)"/>
                  <a:cs typeface="Calibri (MS)"/>
                  <a:sym typeface="Calibri (MS)"/>
                </a:rPr>
                <a:t>Suchen Sie Artikel dazu aus Nachrichtenquellen zweier verschiedener Länder.</a:t>
              </a:r>
            </a:p>
            <a:p>
              <a:pPr algn="l">
                <a:lnSpc>
                  <a:spcPts val="3240"/>
                </a:lnSpc>
              </a:pPr>
              <a:endParaRPr lang="en-US" sz="2800" dirty="0">
                <a:solidFill>
                  <a:srgbClr val="FFFFFF"/>
                </a:solidFill>
                <a:latin typeface="Calibri (MS)"/>
                <a:ea typeface="Calibri (MS)"/>
                <a:cs typeface="Calibri (MS)"/>
                <a:sym typeface="Calibri (MS)"/>
              </a:endParaRPr>
            </a:p>
            <a:p>
              <a:pPr algn="l">
                <a:lnSpc>
                  <a:spcPts val="3240"/>
                </a:lnSpc>
              </a:pPr>
              <a:r>
                <a:rPr lang="en-US" sz="2800" b="1" dirty="0">
                  <a:solidFill>
                    <a:srgbClr val="FFFFFF"/>
                  </a:solidFill>
                  <a:latin typeface="Calibri (MS) Bold"/>
                  <a:ea typeface="Calibri (MS) Bold"/>
                  <a:cs typeface="Calibri (MS) Bold"/>
                  <a:sym typeface="Calibri (MS) Bold"/>
                </a:rPr>
                <a:t> Vergleichen Sie:</a:t>
              </a:r>
            </a:p>
            <a:p>
              <a:pPr marL="647703" lvl="1" indent="-323852" algn="l">
                <a:lnSpc>
                  <a:spcPts val="3240"/>
                </a:lnSpc>
                <a:buFont typeface="Arial"/>
                <a:buChar char="•"/>
              </a:pPr>
              <a:r>
                <a:rPr lang="en-US" sz="2800" dirty="0">
                  <a:solidFill>
                    <a:srgbClr val="FFFFFF"/>
                  </a:solidFill>
                  <a:latin typeface="Calibri (MS)"/>
                  <a:ea typeface="Calibri (MS)"/>
                  <a:cs typeface="Calibri (MS)"/>
                  <a:sym typeface="Calibri (MS)"/>
                </a:rPr>
                <a:t>Inwiefern unterscheiden sich die Darstellungen oder Schwerpunkte? (Gibt es länderspezifische Blickwinkel?)</a:t>
              </a:r>
            </a:p>
            <a:p>
              <a:pPr marL="647703" lvl="1" indent="-323852" algn="l">
                <a:lnSpc>
                  <a:spcPts val="3240"/>
                </a:lnSpc>
                <a:buFont typeface="Arial"/>
                <a:buChar char="•"/>
              </a:pPr>
              <a:r>
                <a:rPr lang="en-US" sz="2800" dirty="0">
                  <a:solidFill>
                    <a:srgbClr val="FFFFFF"/>
                  </a:solidFill>
                  <a:latin typeface="Calibri (MS)"/>
                  <a:ea typeface="Calibri (MS)"/>
                  <a:cs typeface="Calibri (MS)"/>
                  <a:sym typeface="Calibri (MS)"/>
                </a:rPr>
                <a:t>Was erfahren Sie aus einer Quelle, was die andere ausgelassen hat? Reflektieren Sie darüber, wie das Lesen verschiedener Perspektiven Ihr Verständnis verändert hat. Stellen Sie sich dann vor, Sie wären ein Journalist, der den Auftrag hat, einen einzigen Artikel zu schreiben, der für beide Zielgruppen Sinn ergibt. Welche Elemente würden Sie einbeziehen, um diese Perspektiven zu vereinen? Diskutieren Sie, wie diese Übung den Wert des grenzüberschreitenden Journalismus bei der Vermittlung eines umfassenderen Bildes hervorhebt.</a:t>
              </a:r>
            </a:p>
          </p:txBody>
        </p:sp>
      </p:grpSp>
      <p:grpSp>
        <p:nvGrpSpPr>
          <p:cNvPr id="15" name="Group 15"/>
          <p:cNvGrpSpPr/>
          <p:nvPr/>
        </p:nvGrpSpPr>
        <p:grpSpPr>
          <a:xfrm>
            <a:off x="1390412" y="582686"/>
            <a:ext cx="3293621" cy="1081937"/>
            <a:chOff x="0" y="0"/>
            <a:chExt cx="4391494" cy="1442583"/>
          </a:xfrm>
        </p:grpSpPr>
        <p:sp>
          <p:nvSpPr>
            <p:cNvPr id="16" name="Freeform 16"/>
            <p:cNvSpPr/>
            <p:nvPr/>
          </p:nvSpPr>
          <p:spPr>
            <a:xfrm>
              <a:off x="0" y="0"/>
              <a:ext cx="4391494" cy="1442583"/>
            </a:xfrm>
            <a:custGeom>
              <a:avLst/>
              <a:gdLst/>
              <a:ahLst/>
              <a:cxnLst/>
              <a:rect l="l" t="t" r="r" b="b"/>
              <a:pathLst>
                <a:path w="4391494" h="1442583">
                  <a:moveTo>
                    <a:pt x="0" y="0"/>
                  </a:moveTo>
                  <a:lnTo>
                    <a:pt x="4391494" y="0"/>
                  </a:lnTo>
                  <a:lnTo>
                    <a:pt x="4391494" y="1442583"/>
                  </a:lnTo>
                  <a:lnTo>
                    <a:pt x="0" y="1442583"/>
                  </a:lnTo>
                  <a:close/>
                </a:path>
              </a:pathLst>
            </a:custGeom>
            <a:solidFill>
              <a:srgbClr val="000000">
                <a:alpha val="0"/>
              </a:srgbClr>
            </a:solidFill>
          </p:spPr>
          <p:txBody>
            <a:bodyPr/>
            <a:lstStyle/>
            <a:p>
              <a:endParaRPr lang="de-DE"/>
            </a:p>
          </p:txBody>
        </p:sp>
        <p:sp>
          <p:nvSpPr>
            <p:cNvPr id="17" name="TextBox 17"/>
            <p:cNvSpPr txBox="1"/>
            <p:nvPr/>
          </p:nvSpPr>
          <p:spPr>
            <a:xfrm>
              <a:off x="0" y="-57150"/>
              <a:ext cx="4391494" cy="1499733"/>
            </a:xfrm>
            <a:prstGeom prst="rect">
              <a:avLst/>
            </a:prstGeom>
          </p:spPr>
          <p:txBody>
            <a:bodyPr lIns="0" tIns="0" rIns="0" bIns="0" rtlCol="0" anchor="ctr"/>
            <a:lstStyle/>
            <a:p>
              <a:pPr algn="l">
                <a:lnSpc>
                  <a:spcPts val="5832"/>
                </a:lnSpc>
              </a:pPr>
              <a:r>
                <a:rPr lang="en-US" sz="5400">
                  <a:solidFill>
                    <a:srgbClr val="FFFFFF"/>
                  </a:solidFill>
                  <a:latin typeface="Calibri (MS)"/>
                  <a:ea typeface="Calibri (MS)"/>
                  <a:cs typeface="Calibri (MS)"/>
                  <a:sym typeface="Calibri (MS)"/>
                </a:rPr>
                <a:t>Aktivität</a:t>
              </a:r>
            </a:p>
          </p:txBody>
        </p:sp>
      </p:grpSp>
      <p:sp>
        <p:nvSpPr>
          <p:cNvPr id="18" name="Freeform 18"/>
          <p:cNvSpPr/>
          <p:nvPr/>
        </p:nvSpPr>
        <p:spPr>
          <a:xfrm>
            <a:off x="239803" y="750083"/>
            <a:ext cx="952549" cy="620023"/>
          </a:xfrm>
          <a:custGeom>
            <a:avLst/>
            <a:gdLst/>
            <a:ahLst/>
            <a:cxnLst/>
            <a:rect l="l" t="t" r="r" b="b"/>
            <a:pathLst>
              <a:path w="952549" h="620023">
                <a:moveTo>
                  <a:pt x="0" y="0"/>
                </a:moveTo>
                <a:lnTo>
                  <a:pt x="952549" y="0"/>
                </a:lnTo>
                <a:lnTo>
                  <a:pt x="952549" y="620023"/>
                </a:lnTo>
                <a:lnTo>
                  <a:pt x="0" y="6200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de-D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4D7B8-5945-26C4-DE29-88987927071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77E5199-2564-4A3D-122E-5673A4945DEF}"/>
              </a:ext>
            </a:extLst>
          </p:cNvPr>
          <p:cNvGrpSpPr/>
          <p:nvPr/>
        </p:nvGrpSpPr>
        <p:grpSpPr>
          <a:xfrm rot="-5400000">
            <a:off x="2895117" y="554074"/>
            <a:ext cx="7584666" cy="8191800"/>
            <a:chOff x="0" y="0"/>
            <a:chExt cx="10112888" cy="10922400"/>
          </a:xfrm>
        </p:grpSpPr>
        <p:sp>
          <p:nvSpPr>
            <p:cNvPr id="3" name="Freeform 3">
              <a:extLst>
                <a:ext uri="{FF2B5EF4-FFF2-40B4-BE49-F238E27FC236}">
                  <a16:creationId xmlns:a16="http://schemas.microsoft.com/office/drawing/2014/main" id="{E728ABDF-E8CE-C5B8-D790-646608EDE4C7}"/>
                </a:ext>
              </a:extLst>
            </p:cNvPr>
            <p:cNvSpPr/>
            <p:nvPr/>
          </p:nvSpPr>
          <p:spPr>
            <a:xfrm>
              <a:off x="0" y="0"/>
              <a:ext cx="10112883" cy="10922381"/>
            </a:xfrm>
            <a:custGeom>
              <a:avLst/>
              <a:gdLst/>
              <a:ahLst/>
              <a:cxnLst/>
              <a:rect l="l" t="t" r="r" b="b"/>
              <a:pathLst>
                <a:path w="10112883" h="10922381">
                  <a:moveTo>
                    <a:pt x="0" y="0"/>
                  </a:moveTo>
                  <a:lnTo>
                    <a:pt x="10112883" y="0"/>
                  </a:lnTo>
                  <a:lnTo>
                    <a:pt x="10112883" y="5579618"/>
                  </a:lnTo>
                  <a:lnTo>
                    <a:pt x="10102342" y="5579618"/>
                  </a:lnTo>
                  <a:cubicBezTo>
                    <a:pt x="10112883" y="5674614"/>
                    <a:pt x="10112883" y="5769737"/>
                    <a:pt x="10112883" y="5864733"/>
                  </a:cubicBezTo>
                  <a:cubicBezTo>
                    <a:pt x="10112883" y="8662797"/>
                    <a:pt x="7853807" y="10922381"/>
                    <a:pt x="5056378" y="10922381"/>
                  </a:cubicBezTo>
                  <a:cubicBezTo>
                    <a:pt x="2258949" y="10922381"/>
                    <a:pt x="0" y="8652256"/>
                    <a:pt x="0" y="5864733"/>
                  </a:cubicBezTo>
                  <a:cubicBezTo>
                    <a:pt x="0" y="5769737"/>
                    <a:pt x="0" y="5664073"/>
                    <a:pt x="10541" y="5579618"/>
                  </a:cubicBezTo>
                  <a:lnTo>
                    <a:pt x="0" y="5579618"/>
                  </a:lnTo>
                  <a:lnTo>
                    <a:pt x="0" y="0"/>
                  </a:lnTo>
                  <a:close/>
                </a:path>
              </a:pathLst>
            </a:custGeom>
            <a:solidFill>
              <a:srgbClr val="0C4659"/>
            </a:solidFill>
          </p:spPr>
          <p:txBody>
            <a:bodyPr/>
            <a:lstStyle/>
            <a:p>
              <a:endParaRPr lang="de-DE"/>
            </a:p>
          </p:txBody>
        </p:sp>
      </p:grpSp>
      <p:grpSp>
        <p:nvGrpSpPr>
          <p:cNvPr id="4" name="Group 4">
            <a:extLst>
              <a:ext uri="{FF2B5EF4-FFF2-40B4-BE49-F238E27FC236}">
                <a16:creationId xmlns:a16="http://schemas.microsoft.com/office/drawing/2014/main" id="{BF7E590F-25BD-D8EE-E1B1-953E0B40AD84}"/>
              </a:ext>
            </a:extLst>
          </p:cNvPr>
          <p:cNvGrpSpPr/>
          <p:nvPr/>
        </p:nvGrpSpPr>
        <p:grpSpPr>
          <a:xfrm rot="-5400000">
            <a:off x="303567" y="554076"/>
            <a:ext cx="7584666" cy="8191800"/>
            <a:chOff x="0" y="0"/>
            <a:chExt cx="10112888" cy="10922400"/>
          </a:xfrm>
        </p:grpSpPr>
        <p:sp>
          <p:nvSpPr>
            <p:cNvPr id="5" name="Freeform 5">
              <a:extLst>
                <a:ext uri="{FF2B5EF4-FFF2-40B4-BE49-F238E27FC236}">
                  <a16:creationId xmlns:a16="http://schemas.microsoft.com/office/drawing/2014/main" id="{C8235584-655E-C903-43A1-0C6AEBA1E8AF}"/>
                </a:ext>
              </a:extLst>
            </p:cNvPr>
            <p:cNvSpPr/>
            <p:nvPr/>
          </p:nvSpPr>
          <p:spPr>
            <a:xfrm>
              <a:off x="0" y="0"/>
              <a:ext cx="10112883" cy="10922381"/>
            </a:xfrm>
            <a:custGeom>
              <a:avLst/>
              <a:gdLst/>
              <a:ahLst/>
              <a:cxnLst/>
              <a:rect l="l" t="t" r="r" b="b"/>
              <a:pathLst>
                <a:path w="10112883" h="10922381">
                  <a:moveTo>
                    <a:pt x="0" y="0"/>
                  </a:moveTo>
                  <a:lnTo>
                    <a:pt x="10112883" y="0"/>
                  </a:lnTo>
                  <a:lnTo>
                    <a:pt x="10112883" y="5579618"/>
                  </a:lnTo>
                  <a:lnTo>
                    <a:pt x="10102342" y="5579618"/>
                  </a:lnTo>
                  <a:cubicBezTo>
                    <a:pt x="10112883" y="5674614"/>
                    <a:pt x="10112883" y="5769737"/>
                    <a:pt x="10112883" y="5864733"/>
                  </a:cubicBezTo>
                  <a:cubicBezTo>
                    <a:pt x="10112883" y="8662797"/>
                    <a:pt x="7853807" y="10922381"/>
                    <a:pt x="5056378" y="10922381"/>
                  </a:cubicBezTo>
                  <a:cubicBezTo>
                    <a:pt x="2258949" y="10922381"/>
                    <a:pt x="0" y="8652256"/>
                    <a:pt x="0" y="5864733"/>
                  </a:cubicBezTo>
                  <a:cubicBezTo>
                    <a:pt x="0" y="5769737"/>
                    <a:pt x="0" y="5664073"/>
                    <a:pt x="10541" y="5579618"/>
                  </a:cubicBezTo>
                  <a:lnTo>
                    <a:pt x="0" y="5579618"/>
                  </a:lnTo>
                  <a:lnTo>
                    <a:pt x="0" y="0"/>
                  </a:lnTo>
                  <a:close/>
                </a:path>
              </a:pathLst>
            </a:custGeom>
            <a:solidFill>
              <a:srgbClr val="0C4659"/>
            </a:solidFill>
          </p:spPr>
          <p:txBody>
            <a:bodyPr/>
            <a:lstStyle/>
            <a:p>
              <a:endParaRPr lang="de-DE"/>
            </a:p>
          </p:txBody>
        </p:sp>
      </p:grpSp>
      <p:grpSp>
        <p:nvGrpSpPr>
          <p:cNvPr id="6" name="Group 6">
            <a:extLst>
              <a:ext uri="{FF2B5EF4-FFF2-40B4-BE49-F238E27FC236}">
                <a16:creationId xmlns:a16="http://schemas.microsoft.com/office/drawing/2014/main" id="{A127968F-AA07-3CCA-4952-CC4076C693BA}"/>
              </a:ext>
            </a:extLst>
          </p:cNvPr>
          <p:cNvGrpSpPr/>
          <p:nvPr/>
        </p:nvGrpSpPr>
        <p:grpSpPr>
          <a:xfrm>
            <a:off x="2575135" y="3628874"/>
            <a:ext cx="7812737" cy="90736"/>
            <a:chOff x="0" y="0"/>
            <a:chExt cx="10416982" cy="120982"/>
          </a:xfrm>
        </p:grpSpPr>
        <p:sp>
          <p:nvSpPr>
            <p:cNvPr id="7" name="Freeform 7">
              <a:extLst>
                <a:ext uri="{FF2B5EF4-FFF2-40B4-BE49-F238E27FC236}">
                  <a16:creationId xmlns:a16="http://schemas.microsoft.com/office/drawing/2014/main" id="{2670FBD7-04B3-9868-A3F5-5E7D4D1D308D}"/>
                </a:ext>
              </a:extLst>
            </p:cNvPr>
            <p:cNvSpPr/>
            <p:nvPr/>
          </p:nvSpPr>
          <p:spPr>
            <a:xfrm>
              <a:off x="24511" y="24511"/>
              <a:ext cx="10368026" cy="72009"/>
            </a:xfrm>
            <a:custGeom>
              <a:avLst/>
              <a:gdLst/>
              <a:ahLst/>
              <a:cxnLst/>
              <a:rect l="l" t="t" r="r" b="b"/>
              <a:pathLst>
                <a:path w="10368026" h="72009">
                  <a:moveTo>
                    <a:pt x="0" y="0"/>
                  </a:moveTo>
                  <a:lnTo>
                    <a:pt x="10368026" y="0"/>
                  </a:lnTo>
                  <a:lnTo>
                    <a:pt x="10368026" y="72009"/>
                  </a:lnTo>
                  <a:lnTo>
                    <a:pt x="0" y="72009"/>
                  </a:lnTo>
                  <a:close/>
                </a:path>
              </a:pathLst>
            </a:custGeom>
            <a:solidFill>
              <a:srgbClr val="3FB5A1"/>
            </a:solidFill>
          </p:spPr>
          <p:txBody>
            <a:bodyPr/>
            <a:lstStyle/>
            <a:p>
              <a:endParaRPr lang="de-DE"/>
            </a:p>
          </p:txBody>
        </p:sp>
        <p:sp>
          <p:nvSpPr>
            <p:cNvPr id="8" name="Freeform 8">
              <a:extLst>
                <a:ext uri="{FF2B5EF4-FFF2-40B4-BE49-F238E27FC236}">
                  <a16:creationId xmlns:a16="http://schemas.microsoft.com/office/drawing/2014/main" id="{6FCD202C-8871-8DE0-6A03-0047B1C66E1C}"/>
                </a:ext>
              </a:extLst>
            </p:cNvPr>
            <p:cNvSpPr/>
            <p:nvPr/>
          </p:nvSpPr>
          <p:spPr>
            <a:xfrm>
              <a:off x="0" y="0"/>
              <a:ext cx="10417048" cy="121031"/>
            </a:xfrm>
            <a:custGeom>
              <a:avLst/>
              <a:gdLst/>
              <a:ahLst/>
              <a:cxnLst/>
              <a:rect l="l" t="t" r="r" b="b"/>
              <a:pathLst>
                <a:path w="10417048" h="121031">
                  <a:moveTo>
                    <a:pt x="24511" y="0"/>
                  </a:moveTo>
                  <a:lnTo>
                    <a:pt x="10392537" y="0"/>
                  </a:lnTo>
                  <a:cubicBezTo>
                    <a:pt x="10406126" y="0"/>
                    <a:pt x="10417048" y="10922"/>
                    <a:pt x="10417048" y="24511"/>
                  </a:cubicBezTo>
                  <a:lnTo>
                    <a:pt x="10417048" y="96520"/>
                  </a:lnTo>
                  <a:cubicBezTo>
                    <a:pt x="10417048" y="110109"/>
                    <a:pt x="10406126" y="121031"/>
                    <a:pt x="10392537" y="121031"/>
                  </a:cubicBezTo>
                  <a:lnTo>
                    <a:pt x="24511" y="121031"/>
                  </a:lnTo>
                  <a:cubicBezTo>
                    <a:pt x="10922" y="121031"/>
                    <a:pt x="0" y="109982"/>
                    <a:pt x="0" y="96520"/>
                  </a:cubicBezTo>
                  <a:lnTo>
                    <a:pt x="0" y="24511"/>
                  </a:lnTo>
                  <a:cubicBezTo>
                    <a:pt x="0" y="10922"/>
                    <a:pt x="10922" y="0"/>
                    <a:pt x="24511" y="0"/>
                  </a:cubicBezTo>
                  <a:moveTo>
                    <a:pt x="24511" y="49022"/>
                  </a:moveTo>
                  <a:lnTo>
                    <a:pt x="24511" y="24511"/>
                  </a:lnTo>
                  <a:lnTo>
                    <a:pt x="49022" y="24511"/>
                  </a:lnTo>
                  <a:lnTo>
                    <a:pt x="49022" y="96520"/>
                  </a:lnTo>
                  <a:lnTo>
                    <a:pt x="24511" y="96520"/>
                  </a:lnTo>
                  <a:lnTo>
                    <a:pt x="24511" y="72009"/>
                  </a:lnTo>
                  <a:lnTo>
                    <a:pt x="10392537" y="72009"/>
                  </a:lnTo>
                  <a:lnTo>
                    <a:pt x="10392537" y="96520"/>
                  </a:lnTo>
                  <a:lnTo>
                    <a:pt x="10368026" y="96520"/>
                  </a:lnTo>
                  <a:lnTo>
                    <a:pt x="10368026" y="24511"/>
                  </a:lnTo>
                  <a:lnTo>
                    <a:pt x="10392537" y="24511"/>
                  </a:lnTo>
                  <a:lnTo>
                    <a:pt x="10392537" y="49022"/>
                  </a:lnTo>
                  <a:lnTo>
                    <a:pt x="24511" y="49022"/>
                  </a:lnTo>
                  <a:close/>
                </a:path>
              </a:pathLst>
            </a:custGeom>
            <a:solidFill>
              <a:srgbClr val="3FB5A1"/>
            </a:solidFill>
          </p:spPr>
          <p:txBody>
            <a:bodyPr/>
            <a:lstStyle/>
            <a:p>
              <a:endParaRPr lang="de-DE"/>
            </a:p>
          </p:txBody>
        </p:sp>
      </p:grpSp>
      <p:grpSp>
        <p:nvGrpSpPr>
          <p:cNvPr id="9" name="Group 9">
            <a:extLst>
              <a:ext uri="{FF2B5EF4-FFF2-40B4-BE49-F238E27FC236}">
                <a16:creationId xmlns:a16="http://schemas.microsoft.com/office/drawing/2014/main" id="{EF53F7C2-1155-E554-A0D1-6A03013E508B}"/>
              </a:ext>
            </a:extLst>
          </p:cNvPr>
          <p:cNvGrpSpPr/>
          <p:nvPr/>
        </p:nvGrpSpPr>
        <p:grpSpPr>
          <a:xfrm>
            <a:off x="691322" y="1954984"/>
            <a:ext cx="3100359" cy="2719131"/>
            <a:chOff x="0" y="0"/>
            <a:chExt cx="4133812" cy="3625508"/>
          </a:xfrm>
        </p:grpSpPr>
        <p:sp>
          <p:nvSpPr>
            <p:cNvPr id="10" name="Freeform 10">
              <a:extLst>
                <a:ext uri="{FF2B5EF4-FFF2-40B4-BE49-F238E27FC236}">
                  <a16:creationId xmlns:a16="http://schemas.microsoft.com/office/drawing/2014/main" id="{83A04655-CE29-DE83-69BB-1F51D9EEA069}"/>
                </a:ext>
              </a:extLst>
            </p:cNvPr>
            <p:cNvSpPr/>
            <p:nvPr/>
          </p:nvSpPr>
          <p:spPr>
            <a:xfrm>
              <a:off x="0" y="0"/>
              <a:ext cx="4133812" cy="3625508"/>
            </a:xfrm>
            <a:custGeom>
              <a:avLst/>
              <a:gdLst/>
              <a:ahLst/>
              <a:cxnLst/>
              <a:rect l="l" t="t" r="r" b="b"/>
              <a:pathLst>
                <a:path w="4133812" h="3625508">
                  <a:moveTo>
                    <a:pt x="0" y="0"/>
                  </a:moveTo>
                  <a:lnTo>
                    <a:pt x="4133812" y="0"/>
                  </a:lnTo>
                  <a:lnTo>
                    <a:pt x="4133812" y="3625508"/>
                  </a:lnTo>
                  <a:lnTo>
                    <a:pt x="0" y="3625508"/>
                  </a:lnTo>
                  <a:close/>
                </a:path>
              </a:pathLst>
            </a:custGeom>
            <a:solidFill>
              <a:srgbClr val="000000">
                <a:alpha val="0"/>
              </a:srgbClr>
            </a:solidFill>
          </p:spPr>
          <p:txBody>
            <a:bodyPr/>
            <a:lstStyle/>
            <a:p>
              <a:endParaRPr lang="de-DE"/>
            </a:p>
          </p:txBody>
        </p:sp>
        <p:sp>
          <p:nvSpPr>
            <p:cNvPr id="11" name="TextBox 11">
              <a:extLst>
                <a:ext uri="{FF2B5EF4-FFF2-40B4-BE49-F238E27FC236}">
                  <a16:creationId xmlns:a16="http://schemas.microsoft.com/office/drawing/2014/main" id="{65B64F5A-1A9C-C3C9-C023-0DF592CD89F8}"/>
                </a:ext>
              </a:extLst>
            </p:cNvPr>
            <p:cNvSpPr txBox="1"/>
            <p:nvPr/>
          </p:nvSpPr>
          <p:spPr>
            <a:xfrm>
              <a:off x="0" y="-123825"/>
              <a:ext cx="4133812" cy="3749333"/>
            </a:xfrm>
            <a:prstGeom prst="rect">
              <a:avLst/>
            </a:prstGeom>
          </p:spPr>
          <p:txBody>
            <a:bodyPr lIns="0" tIns="0" rIns="0" bIns="0" rtlCol="0" anchor="t"/>
            <a:lstStyle/>
            <a:p>
              <a:pPr algn="l">
                <a:lnSpc>
                  <a:spcPts val="14580"/>
                </a:lnSpc>
              </a:pPr>
              <a:r>
                <a:rPr lang="en-US" sz="13500" dirty="0">
                  <a:solidFill>
                    <a:srgbClr val="FFFFFF"/>
                  </a:solidFill>
                  <a:latin typeface="Calibri (MS)"/>
                  <a:ea typeface="Calibri (MS)"/>
                  <a:cs typeface="Calibri (MS)"/>
                  <a:sym typeface="Calibri (MS)"/>
                </a:rPr>
                <a:t>02</a:t>
              </a:r>
            </a:p>
          </p:txBody>
        </p:sp>
      </p:grpSp>
      <p:grpSp>
        <p:nvGrpSpPr>
          <p:cNvPr id="12" name="Group 12">
            <a:extLst>
              <a:ext uri="{FF2B5EF4-FFF2-40B4-BE49-F238E27FC236}">
                <a16:creationId xmlns:a16="http://schemas.microsoft.com/office/drawing/2014/main" id="{1A0E61EB-5C3C-D966-24C5-ADE5C70C029E}"/>
              </a:ext>
            </a:extLst>
          </p:cNvPr>
          <p:cNvGrpSpPr/>
          <p:nvPr/>
        </p:nvGrpSpPr>
        <p:grpSpPr>
          <a:xfrm>
            <a:off x="742645" y="4119424"/>
            <a:ext cx="6889098" cy="4599633"/>
            <a:chOff x="0" y="0"/>
            <a:chExt cx="9185464" cy="6132844"/>
          </a:xfrm>
        </p:grpSpPr>
        <p:sp>
          <p:nvSpPr>
            <p:cNvPr id="13" name="Freeform 13">
              <a:extLst>
                <a:ext uri="{FF2B5EF4-FFF2-40B4-BE49-F238E27FC236}">
                  <a16:creationId xmlns:a16="http://schemas.microsoft.com/office/drawing/2014/main" id="{8687A853-4262-2D5D-8EDA-B5C765B5AEFE}"/>
                </a:ext>
              </a:extLst>
            </p:cNvPr>
            <p:cNvSpPr/>
            <p:nvPr/>
          </p:nvSpPr>
          <p:spPr>
            <a:xfrm>
              <a:off x="0" y="0"/>
              <a:ext cx="9185464" cy="6132844"/>
            </a:xfrm>
            <a:custGeom>
              <a:avLst/>
              <a:gdLst/>
              <a:ahLst/>
              <a:cxnLst/>
              <a:rect l="l" t="t" r="r" b="b"/>
              <a:pathLst>
                <a:path w="9185464" h="6132844">
                  <a:moveTo>
                    <a:pt x="0" y="0"/>
                  </a:moveTo>
                  <a:lnTo>
                    <a:pt x="9185464" y="0"/>
                  </a:lnTo>
                  <a:lnTo>
                    <a:pt x="9185464" y="6132844"/>
                  </a:lnTo>
                  <a:lnTo>
                    <a:pt x="0" y="6132844"/>
                  </a:lnTo>
                  <a:close/>
                </a:path>
              </a:pathLst>
            </a:custGeom>
            <a:solidFill>
              <a:srgbClr val="000000">
                <a:alpha val="0"/>
              </a:srgbClr>
            </a:solidFill>
          </p:spPr>
          <p:txBody>
            <a:bodyPr/>
            <a:lstStyle/>
            <a:p>
              <a:endParaRPr lang="de-DE"/>
            </a:p>
          </p:txBody>
        </p:sp>
        <p:sp>
          <p:nvSpPr>
            <p:cNvPr id="14" name="TextBox 14">
              <a:extLst>
                <a:ext uri="{FF2B5EF4-FFF2-40B4-BE49-F238E27FC236}">
                  <a16:creationId xmlns:a16="http://schemas.microsoft.com/office/drawing/2014/main" id="{21731AE1-E9C3-0265-DD90-50CBE6237F7D}"/>
                </a:ext>
              </a:extLst>
            </p:cNvPr>
            <p:cNvSpPr txBox="1"/>
            <p:nvPr/>
          </p:nvSpPr>
          <p:spPr>
            <a:xfrm>
              <a:off x="0" y="-28575"/>
              <a:ext cx="9185464" cy="6161419"/>
            </a:xfrm>
            <a:prstGeom prst="rect">
              <a:avLst/>
            </a:prstGeom>
          </p:spPr>
          <p:txBody>
            <a:bodyPr lIns="0" tIns="0" rIns="0" bIns="0" rtlCol="0" anchor="t"/>
            <a:lstStyle/>
            <a:p>
              <a:pPr algn="l">
                <a:lnSpc>
                  <a:spcPts val="5184"/>
                </a:lnSpc>
              </a:pPr>
              <a:r>
                <a:rPr lang="en-US" sz="4800" b="1" dirty="0">
                  <a:solidFill>
                    <a:srgbClr val="FFFFFF"/>
                  </a:solidFill>
                  <a:latin typeface="Calibri (MS) Bold"/>
                  <a:ea typeface="Calibri (MS) Bold"/>
                  <a:cs typeface="Calibri (MS) Bold"/>
                  <a:sym typeface="Calibri (MS) Bold"/>
                </a:rPr>
                <a:t>Die Rolle digitaler Medien bei der Bekämpfung von Falschinformationen im politischen Diskurs in Europa</a:t>
              </a:r>
            </a:p>
          </p:txBody>
        </p:sp>
      </p:grpSp>
      <p:grpSp>
        <p:nvGrpSpPr>
          <p:cNvPr id="15" name="Group 15">
            <a:extLst>
              <a:ext uri="{FF2B5EF4-FFF2-40B4-BE49-F238E27FC236}">
                <a16:creationId xmlns:a16="http://schemas.microsoft.com/office/drawing/2014/main" id="{F7F8FBE3-6DD7-38CC-B978-C045F8B7DA12}"/>
              </a:ext>
            </a:extLst>
          </p:cNvPr>
          <p:cNvGrpSpPr/>
          <p:nvPr/>
        </p:nvGrpSpPr>
        <p:grpSpPr>
          <a:xfrm rot="5376333">
            <a:off x="10005134" y="1084171"/>
            <a:ext cx="6840355" cy="9897957"/>
            <a:chOff x="0" y="0"/>
            <a:chExt cx="660400" cy="955595"/>
          </a:xfrm>
        </p:grpSpPr>
        <p:sp>
          <p:nvSpPr>
            <p:cNvPr id="16" name="Freeform 16">
              <a:extLst>
                <a:ext uri="{FF2B5EF4-FFF2-40B4-BE49-F238E27FC236}">
                  <a16:creationId xmlns:a16="http://schemas.microsoft.com/office/drawing/2014/main" id="{8E75E460-C843-9E0D-8525-7A9482E8A3CF}"/>
                </a:ext>
              </a:extLst>
            </p:cNvPr>
            <p:cNvSpPr/>
            <p:nvPr/>
          </p:nvSpPr>
          <p:spPr>
            <a:xfrm rot="-5339463">
              <a:off x="-148186" y="139236"/>
              <a:ext cx="961923" cy="672061"/>
            </a:xfrm>
            <a:custGeom>
              <a:avLst/>
              <a:gdLst/>
              <a:ahLst/>
              <a:cxnLst/>
              <a:rect l="l" t="t" r="r" b="b"/>
              <a:pathLst>
                <a:path w="961923" h="672061">
                  <a:moveTo>
                    <a:pt x="17792" y="236708"/>
                  </a:moveTo>
                  <a:cubicBezTo>
                    <a:pt x="6877" y="270763"/>
                    <a:pt x="0" y="309381"/>
                    <a:pt x="666" y="347153"/>
                  </a:cubicBezTo>
                  <a:cubicBezTo>
                    <a:pt x="1331" y="384926"/>
                    <a:pt x="8447" y="421158"/>
                    <a:pt x="20549" y="454450"/>
                  </a:cubicBezTo>
                  <a:cubicBezTo>
                    <a:pt x="20921" y="455158"/>
                    <a:pt x="20933" y="455870"/>
                    <a:pt x="21305" y="456576"/>
                  </a:cubicBezTo>
                  <a:cubicBezTo>
                    <a:pt x="69569" y="581553"/>
                    <a:pt x="192795" y="672060"/>
                    <a:pt x="338099" y="671283"/>
                  </a:cubicBezTo>
                  <a:lnTo>
                    <a:pt x="961924" y="660297"/>
                  </a:lnTo>
                  <a:lnTo>
                    <a:pt x="950295" y="0"/>
                  </a:lnTo>
                  <a:lnTo>
                    <a:pt x="326934" y="10978"/>
                  </a:lnTo>
                  <a:cubicBezTo>
                    <a:pt x="180511" y="15339"/>
                    <a:pt x="60521" y="108703"/>
                    <a:pt x="17792" y="236708"/>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sp>
        <p:nvSpPr>
          <p:cNvPr id="17" name="Freeform 17">
            <a:extLst>
              <a:ext uri="{FF2B5EF4-FFF2-40B4-BE49-F238E27FC236}">
                <a16:creationId xmlns:a16="http://schemas.microsoft.com/office/drawing/2014/main" id="{0E760511-4588-25C5-803F-40E531FFAFB5}"/>
              </a:ext>
            </a:extLst>
          </p:cNvPr>
          <p:cNvSpPr/>
          <p:nvPr/>
        </p:nvSpPr>
        <p:spPr>
          <a:xfrm flipH="1">
            <a:off x="8935800" y="-192363"/>
            <a:ext cx="6412402" cy="4311788"/>
          </a:xfrm>
          <a:custGeom>
            <a:avLst/>
            <a:gdLst/>
            <a:ahLst/>
            <a:cxnLst/>
            <a:rect l="l" t="t" r="r" b="b"/>
            <a:pathLst>
              <a:path w="6412402" h="4311788">
                <a:moveTo>
                  <a:pt x="6412402" y="0"/>
                </a:moveTo>
                <a:lnTo>
                  <a:pt x="0" y="0"/>
                </a:lnTo>
                <a:lnTo>
                  <a:pt x="0" y="4311788"/>
                </a:lnTo>
                <a:lnTo>
                  <a:pt x="6412402" y="4311788"/>
                </a:lnTo>
                <a:lnTo>
                  <a:pt x="6412402" y="0"/>
                </a:lnTo>
                <a:close/>
              </a:path>
            </a:pathLst>
          </a:custGeom>
          <a:blipFill>
            <a:blip>
              <a:extLst>
                <a:ext uri="{96DAC541-7B7A-43D3-8B79-37D633B846F1}">
                  <asvg:svgBlip xmlns:asvg="http://schemas.microsoft.com/office/drawing/2016/SVG/main" r:embed="rId3"/>
                </a:ext>
              </a:extLst>
            </a:blip>
            <a:stretch>
              <a:fillRect l="-97" r="-97"/>
            </a:stretch>
          </a:blipFill>
        </p:spPr>
        <p:txBody>
          <a:bodyPr/>
          <a:lstStyle/>
          <a:p>
            <a:endParaRPr lang="de-DE"/>
          </a:p>
        </p:txBody>
      </p:sp>
    </p:spTree>
    <p:extLst>
      <p:ext uri="{BB962C8B-B14F-4D97-AF65-F5344CB8AC3E}">
        <p14:creationId xmlns:p14="http://schemas.microsoft.com/office/powerpoint/2010/main" val="2410072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293960"/>
            <a:ext cx="11171611" cy="6556008"/>
            <a:chOff x="0" y="0"/>
            <a:chExt cx="14895482" cy="8741343"/>
          </a:xfrm>
        </p:grpSpPr>
        <p:sp>
          <p:nvSpPr>
            <p:cNvPr id="4" name="Freeform 4"/>
            <p:cNvSpPr/>
            <p:nvPr/>
          </p:nvSpPr>
          <p:spPr>
            <a:xfrm>
              <a:off x="0" y="0"/>
              <a:ext cx="14895481" cy="8741344"/>
            </a:xfrm>
            <a:custGeom>
              <a:avLst/>
              <a:gdLst/>
              <a:ahLst/>
              <a:cxnLst/>
              <a:rect l="l" t="t" r="r" b="b"/>
              <a:pathLst>
                <a:path w="14895481" h="8741344">
                  <a:moveTo>
                    <a:pt x="0" y="0"/>
                  </a:moveTo>
                  <a:lnTo>
                    <a:pt x="14895481" y="0"/>
                  </a:lnTo>
                  <a:lnTo>
                    <a:pt x="14895481" y="8741344"/>
                  </a:lnTo>
                  <a:lnTo>
                    <a:pt x="0" y="8741344"/>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8769918"/>
            </a:xfrm>
            <a:prstGeom prst="rect">
              <a:avLst/>
            </a:prstGeom>
          </p:spPr>
          <p:txBody>
            <a:bodyPr lIns="0" tIns="0" rIns="0" bIns="0" rtlCol="0" anchor="t"/>
            <a:lstStyle/>
            <a:p>
              <a:pPr algn="l">
                <a:lnSpc>
                  <a:spcPts val="3240"/>
                </a:lnSpc>
              </a:pPr>
              <a:r>
                <a:rPr lang="en-US" sz="3000" dirty="0">
                  <a:solidFill>
                    <a:srgbClr val="0C4659"/>
                  </a:solidFill>
                  <a:latin typeface="Calibri (MS)"/>
                  <a:ea typeface="Calibri (MS)"/>
                  <a:cs typeface="Calibri (MS)"/>
                  <a:sym typeface="Calibri (MS)"/>
                </a:rPr>
                <a:t>Im digitalen Kontext verbreiten sich Falschinformationen (falsche oder irreführende Informationen) rasend schnell in den europäischen Online-Räumen und sind oft schneller als die Wahrheit. </a:t>
              </a:r>
            </a:p>
            <a:p>
              <a:pPr algn="l">
                <a:lnSpc>
                  <a:spcPts val="3240"/>
                </a:lnSpc>
              </a:pPr>
              <a:endParaRPr lang="en-US" sz="3000" dirty="0">
                <a:solidFill>
                  <a:srgbClr val="0C4659"/>
                </a:solidFill>
                <a:latin typeface="Calibri (MS)"/>
                <a:ea typeface="Calibri (MS)"/>
                <a:cs typeface="Calibri (MS)"/>
                <a:sym typeface="Calibri (MS)"/>
              </a:endParaRPr>
            </a:p>
            <a:p>
              <a:pPr algn="l">
                <a:lnSpc>
                  <a:spcPts val="3240"/>
                </a:lnSpc>
              </a:pPr>
              <a:r>
                <a:rPr lang="en-US" sz="3000" dirty="0">
                  <a:solidFill>
                    <a:srgbClr val="0C4659"/>
                  </a:solidFill>
                  <a:latin typeface="Calibri (MS)"/>
                  <a:ea typeface="Calibri (MS)"/>
                  <a:cs typeface="Calibri (MS)"/>
                  <a:sym typeface="Calibri (MS)"/>
                </a:rPr>
                <a:t>Soziale Medien, Messaging-Apps und sogar Suchalgorithmen können </a:t>
              </a:r>
              <a:r>
                <a:rPr lang="en-US" sz="3000" dirty="0" err="1">
                  <a:solidFill>
                    <a:srgbClr val="0C4659"/>
                  </a:solidFill>
                  <a:latin typeface="Calibri (MS)"/>
                  <a:ea typeface="Calibri (MS)"/>
                  <a:cs typeface="Calibri (MS)"/>
                  <a:sym typeface="Calibri (MS)"/>
                </a:rPr>
                <a:t>Gerüchte </a:t>
              </a:r>
              <a:r>
                <a:rPr lang="en-US" sz="3000" dirty="0">
                  <a:solidFill>
                    <a:srgbClr val="0C4659"/>
                  </a:solidFill>
                  <a:latin typeface="Calibri (MS)"/>
                  <a:ea typeface="Calibri (MS)"/>
                  <a:cs typeface="Calibri (MS)"/>
                  <a:sym typeface="Calibri (MS)"/>
                </a:rPr>
                <a:t>und Fake News verstärken und so die öffentliche Meinung und den politischen Diskurs beeinflussen. Die europäischen Gesellschaften spüren negative Auswirkungen, die sich auf alle Lebensbereiche erstrecken: von der Politik über die Bürgerbeteiligung bis hin zu Verschwörungstheorien über Gesundheit und Wissenschaft. </a:t>
              </a:r>
            </a:p>
            <a:p>
              <a:pPr algn="l">
                <a:lnSpc>
                  <a:spcPts val="3240"/>
                </a:lnSpc>
              </a:pPr>
              <a:endParaRPr lang="en-US" sz="3000" dirty="0">
                <a:solidFill>
                  <a:srgbClr val="0C4659"/>
                </a:solidFill>
                <a:latin typeface="Calibri (MS)"/>
                <a:ea typeface="Calibri (MS)"/>
                <a:cs typeface="Calibri (MS)"/>
                <a:sym typeface="Calibri (MS)"/>
              </a:endParaRPr>
            </a:p>
            <a:p>
              <a:pPr algn="l">
                <a:lnSpc>
                  <a:spcPts val="3240"/>
                </a:lnSpc>
              </a:pPr>
              <a:r>
                <a:rPr lang="en-US" sz="3000" dirty="0">
                  <a:solidFill>
                    <a:srgbClr val="0C4659"/>
                  </a:solidFill>
                  <a:latin typeface="Calibri (MS)"/>
                  <a:ea typeface="Calibri (MS)"/>
                  <a:cs typeface="Calibri (MS)"/>
                  <a:sym typeface="Calibri (MS)"/>
                </a:rPr>
                <a:t>Laut EU-Umfragen ist eine überwältigende Mehrheit der Europäer besorgt, dass Desinformation im Internet eine </a:t>
              </a:r>
              <a:r>
                <a:rPr lang="en-US" sz="3000" b="1" dirty="0">
                  <a:solidFill>
                    <a:srgbClr val="0C4659"/>
                  </a:solidFill>
                  <a:latin typeface="Calibri (MS) Bold"/>
                  <a:ea typeface="Calibri (MS) Bold"/>
                  <a:cs typeface="Calibri (MS) Bold"/>
                  <a:sym typeface="Calibri (MS) Bold"/>
                </a:rPr>
                <a:t>Bedrohung für die Demokratie </a:t>
              </a:r>
              <a:r>
                <a:rPr lang="en-US" sz="3000" dirty="0">
                  <a:solidFill>
                    <a:srgbClr val="0C4659"/>
                  </a:solidFill>
                  <a:latin typeface="Calibri (MS)"/>
                  <a:ea typeface="Calibri (MS)"/>
                  <a:cs typeface="Calibri (MS)"/>
                  <a:sym typeface="Calibri (MS)"/>
                </a:rPr>
                <a:t>und den sozialen Zusammenhalt darstellt. Da Inhalte online leicht geteilt werden können, kann eine in einem Land gepostete Falschmeldung schnell in vielen Sprachen verbreitet werden.</a:t>
              </a:r>
            </a:p>
            <a:p>
              <a:pPr algn="l">
                <a:lnSpc>
                  <a:spcPts val="2592"/>
                </a:lnSpc>
              </a:pPr>
              <a:endParaRPr lang="en-US" sz="3000" dirty="0">
                <a:solidFill>
                  <a:srgbClr val="0C4659"/>
                </a:solidFill>
                <a:latin typeface="Calibri (MS)"/>
                <a:ea typeface="Calibri (MS)"/>
                <a:cs typeface="Calibri (MS)"/>
                <a:sym typeface="Calibri (MS)"/>
              </a:endParaRPr>
            </a:p>
            <a:p>
              <a:pPr algn="l">
                <a:lnSpc>
                  <a:spcPts val="2592"/>
                </a:lnSpc>
              </a:pPr>
              <a:r>
                <a:rPr lang="en-US" sz="2400" dirty="0">
                  <a:solidFill>
                    <a:srgbClr val="0C4659"/>
                  </a:solidFill>
                  <a:latin typeface="Calibri (MS)"/>
                  <a:ea typeface="Calibri (MS)"/>
                  <a:cs typeface="Calibri (MS)"/>
                  <a:sym typeface="Calibri (MS)"/>
                </a:rPr>
                <a:t>(QUELLEN:</a:t>
              </a:r>
              <a:r>
                <a:rPr lang="en-US" sz="2400" u="sng" dirty="0">
                  <a:solidFill>
                    <a:srgbClr val="0C4659"/>
                  </a:solidFill>
                  <a:latin typeface="Calibri (MS)"/>
                  <a:ea typeface="Calibri (MS)"/>
                  <a:cs typeface="Calibri (MS)"/>
                  <a:sym typeface="Calibri (MS)"/>
                  <a:hlinkClick r:id="rId3" tooltip="https://europa.eu/eurobarometer/surveys/detail/2966"/>
                </a:rPr>
                <a:t> https://europa.eu/eurobarometer/surveys/detail/2966 </a:t>
              </a:r>
              <a:r>
                <a:rPr lang="en-US" sz="2400" dirty="0">
                  <a:solidFill>
                    <a:srgbClr val="0C4659"/>
                  </a:solidFill>
                  <a:latin typeface="Calibri (MS)"/>
                  <a:ea typeface="Calibri (MS)"/>
                  <a:cs typeface="Calibri (MS)"/>
                  <a:sym typeface="Calibri (MS)"/>
                </a:rPr>
                <a:t>; </a:t>
              </a:r>
              <a:r>
                <a:rPr lang="en-US" sz="2400" u="sng" dirty="0">
                  <a:solidFill>
                    <a:srgbClr val="0C4659"/>
                  </a:solidFill>
                  <a:latin typeface="Calibri (MS)"/>
                  <a:ea typeface="Calibri (MS)"/>
                  <a:cs typeface="Calibri (MS)"/>
                  <a:sym typeface="Calibri (MS)"/>
                  <a:hlinkClick r:id="rId4" tooltip="https://datajournalism.com/read/handbook/verification-3"/>
                </a:rPr>
                <a:t>datajournalism.com</a:t>
              </a:r>
              <a:r>
                <a:rPr lang="en-US" sz="2400" dirty="0">
                  <a:solidFill>
                    <a:srgbClr val="0C4659"/>
                  </a:solidFill>
                  <a:latin typeface="Calibri (MS)"/>
                  <a:ea typeface="Calibri (MS)"/>
                  <a:cs typeface="Calibri (MS)"/>
                  <a:sym typeface="Calibri (MS)"/>
                </a:rPr>
                <a:t>).</a:t>
              </a: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240328"/>
            <a:ext cx="11133510" cy="1618841"/>
            <a:chOff x="0" y="-551147"/>
            <a:chExt cx="14844680" cy="2158455"/>
          </a:xfrm>
        </p:grpSpPr>
        <p:sp>
          <p:nvSpPr>
            <p:cNvPr id="8" name="Freeform 8"/>
            <p:cNvSpPr/>
            <p:nvPr/>
          </p:nvSpPr>
          <p:spPr>
            <a:xfrm>
              <a:off x="0" y="0"/>
              <a:ext cx="14844680" cy="1607308"/>
            </a:xfrm>
            <a:custGeom>
              <a:avLst/>
              <a:gdLst/>
              <a:ahLst/>
              <a:cxnLst/>
              <a:rect l="l" t="t" r="r" b="b"/>
              <a:pathLst>
                <a:path w="14844680" h="1607308">
                  <a:moveTo>
                    <a:pt x="0" y="0"/>
                  </a:moveTo>
                  <a:lnTo>
                    <a:pt x="14844680" y="0"/>
                  </a:lnTo>
                  <a:lnTo>
                    <a:pt x="14844680"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551147"/>
              <a:ext cx="14844680" cy="1664459"/>
            </a:xfrm>
            <a:prstGeom prst="rect">
              <a:avLst/>
            </a:prstGeom>
          </p:spPr>
          <p:txBody>
            <a:bodyPr lIns="0" tIns="0" rIns="0" bIns="0" rtlCol="0" anchor="t"/>
            <a:lstStyle/>
            <a:p>
              <a:pPr algn="l">
                <a:lnSpc>
                  <a:spcPts val="5832"/>
                </a:lnSpc>
              </a:pPr>
              <a:r>
                <a:rPr lang="en-US" sz="5400" b="1" spc="-221" dirty="0">
                  <a:solidFill>
                    <a:srgbClr val="0C4659"/>
                  </a:solidFill>
                  <a:latin typeface="Calibri (MS) Bold"/>
                  <a:ea typeface="Calibri (MS) Bold"/>
                  <a:cs typeface="Calibri (MS) Bold"/>
                  <a:sym typeface="Calibri (MS) Bold"/>
                </a:rPr>
                <a:t>Die </a:t>
              </a:r>
              <a:r>
                <a:rPr lang="en-US" sz="5400" b="1" spc="-221" dirty="0" err="1">
                  <a:solidFill>
                    <a:srgbClr val="0C4659"/>
                  </a:solidFill>
                  <a:latin typeface="Calibri (MS) Bold"/>
                  <a:ea typeface="Calibri (MS) Bold"/>
                  <a:cs typeface="Calibri (MS) Bold"/>
                  <a:sym typeface="Calibri (MS) Bold"/>
                </a:rPr>
                <a:t>Herausforderung</a:t>
              </a:r>
              <a:r>
                <a:rPr lang="en-US" sz="5400" b="1" spc="-221" dirty="0">
                  <a:solidFill>
                    <a:srgbClr val="0C4659"/>
                  </a:solidFill>
                  <a:latin typeface="Calibri (MS) Bold"/>
                  <a:ea typeface="Calibri (MS) Bold"/>
                  <a:cs typeface="Calibri (MS) Bold"/>
                  <a:sym typeface="Calibri (MS) Bold"/>
                </a:rPr>
                <a:t> </a:t>
              </a:r>
              <a:r>
                <a:rPr lang="en-US" sz="5400" b="1" spc="-221" dirty="0" err="1">
                  <a:solidFill>
                    <a:srgbClr val="0C4659"/>
                  </a:solidFill>
                  <a:latin typeface="Calibri (MS) Bold"/>
                  <a:ea typeface="Calibri (MS) Bold"/>
                  <a:cs typeface="Calibri (MS) Bold"/>
                  <a:sym typeface="Calibri (MS) Bold"/>
                </a:rPr>
                <a:t>durch</a:t>
              </a:r>
              <a:r>
                <a:rPr lang="en-US" sz="5400" b="1" spc="-221" dirty="0">
                  <a:solidFill>
                    <a:srgbClr val="0C4659"/>
                  </a:solidFill>
                  <a:latin typeface="Calibri (MS) Bold"/>
                  <a:ea typeface="Calibri (MS) Bold"/>
                  <a:cs typeface="Calibri (MS) Bold"/>
                  <a:sym typeface="Calibri (MS) Bold"/>
                </a:rPr>
                <a:t> </a:t>
              </a:r>
              <a:r>
                <a:rPr lang="en-US" sz="5400" b="1" spc="-221" dirty="0" err="1">
                  <a:solidFill>
                    <a:srgbClr val="0C4659"/>
                  </a:solidFill>
                  <a:latin typeface="Calibri (MS) Bold"/>
                  <a:ea typeface="Calibri (MS) Bold"/>
                  <a:cs typeface="Calibri (MS) Bold"/>
                  <a:sym typeface="Calibri (MS) Bold"/>
                </a:rPr>
                <a:t>Falschinformationen</a:t>
              </a:r>
              <a:r>
                <a:rPr lang="en-US" sz="5400" b="1" spc="-221" dirty="0">
                  <a:solidFill>
                    <a:srgbClr val="0C4659"/>
                  </a:solidFill>
                  <a:latin typeface="Calibri (MS) Bold"/>
                  <a:ea typeface="Calibri (MS) Bold"/>
                  <a:cs typeface="Calibri (MS) Bold"/>
                  <a:sym typeface="Calibri (MS) Bold"/>
                </a:rPr>
                <a:t> in Europa</a:t>
              </a:r>
            </a:p>
          </p:txBody>
        </p:sp>
      </p:grpSp>
      <p:sp>
        <p:nvSpPr>
          <p:cNvPr id="10" name="AutoShape 10"/>
          <p:cNvSpPr/>
          <p:nvPr/>
        </p:nvSpPr>
        <p:spPr>
          <a:xfrm>
            <a:off x="6112678" y="1802019"/>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0070C0"/>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864049" y="6443460"/>
            <a:ext cx="4581447" cy="2839548"/>
            <a:chOff x="0" y="0"/>
            <a:chExt cx="6108596" cy="3786065"/>
          </a:xfrm>
        </p:grpSpPr>
        <p:sp>
          <p:nvSpPr>
            <p:cNvPr id="15" name="Freeform 15"/>
            <p:cNvSpPr/>
            <p:nvPr/>
          </p:nvSpPr>
          <p:spPr>
            <a:xfrm>
              <a:off x="0" y="0"/>
              <a:ext cx="6108596" cy="3786065"/>
            </a:xfrm>
            <a:custGeom>
              <a:avLst/>
              <a:gdLst/>
              <a:ahLst/>
              <a:cxnLst/>
              <a:rect l="l" t="t" r="r" b="b"/>
              <a:pathLst>
                <a:path w="6108596" h="3786065">
                  <a:moveTo>
                    <a:pt x="0" y="0"/>
                  </a:moveTo>
                  <a:lnTo>
                    <a:pt x="6108596" y="0"/>
                  </a:lnTo>
                  <a:lnTo>
                    <a:pt x="6108596" y="3786065"/>
                  </a:lnTo>
                  <a:lnTo>
                    <a:pt x="0" y="3786065"/>
                  </a:lnTo>
                  <a:close/>
                </a:path>
              </a:pathLst>
            </a:custGeom>
            <a:solidFill>
              <a:srgbClr val="000000">
                <a:alpha val="0"/>
              </a:srgbClr>
            </a:solidFill>
          </p:spPr>
          <p:txBody>
            <a:bodyPr/>
            <a:lstStyle/>
            <a:p>
              <a:endParaRPr lang="de-DE"/>
            </a:p>
          </p:txBody>
        </p:sp>
        <p:sp>
          <p:nvSpPr>
            <p:cNvPr id="16" name="TextBox 16"/>
            <p:cNvSpPr txBox="1"/>
            <p:nvPr/>
          </p:nvSpPr>
          <p:spPr>
            <a:xfrm>
              <a:off x="0" y="-76200"/>
              <a:ext cx="6108596" cy="3862265"/>
            </a:xfrm>
            <a:prstGeom prst="rect">
              <a:avLst/>
            </a:prstGeom>
          </p:spPr>
          <p:txBody>
            <a:bodyPr lIns="0" tIns="0" rIns="0" bIns="0" rtlCol="0" anchor="t"/>
            <a:lstStyle/>
            <a:p>
              <a:pPr algn="ctr">
                <a:lnSpc>
                  <a:spcPts val="4200"/>
                </a:lnSpc>
              </a:pPr>
              <a:r>
                <a:rPr lang="en-US" sz="3500" dirty="0">
                  <a:solidFill>
                    <a:srgbClr val="FFFFFF"/>
                  </a:solidFill>
                  <a:latin typeface="Calibri (MS)"/>
                  <a:ea typeface="Calibri (MS)"/>
                  <a:cs typeface="Calibri (MS)"/>
                  <a:sym typeface="Calibri (MS)"/>
                </a:rPr>
                <a:t>Die Rolle der digitalen Medien bei der Bekämpfung von Falschinformationen im politischen Diskurs in Europa</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2</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sp>
        <p:nvSpPr>
          <p:cNvPr id="3" name="AutoShape 3"/>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4" name="Group 4"/>
          <p:cNvGrpSpPr/>
          <p:nvPr/>
        </p:nvGrpSpPr>
        <p:grpSpPr>
          <a:xfrm>
            <a:off x="6125790" y="342101"/>
            <a:ext cx="11133510" cy="1205481"/>
            <a:chOff x="0" y="0"/>
            <a:chExt cx="14844680" cy="1607308"/>
          </a:xfrm>
        </p:grpSpPr>
        <p:sp>
          <p:nvSpPr>
            <p:cNvPr id="5" name="Freeform 5"/>
            <p:cNvSpPr/>
            <p:nvPr/>
          </p:nvSpPr>
          <p:spPr>
            <a:xfrm>
              <a:off x="0" y="0"/>
              <a:ext cx="14844680" cy="1607308"/>
            </a:xfrm>
            <a:custGeom>
              <a:avLst/>
              <a:gdLst/>
              <a:ahLst/>
              <a:cxnLst/>
              <a:rect l="l" t="t" r="r" b="b"/>
              <a:pathLst>
                <a:path w="14844680" h="1607308">
                  <a:moveTo>
                    <a:pt x="0" y="0"/>
                  </a:moveTo>
                  <a:lnTo>
                    <a:pt x="14844680" y="0"/>
                  </a:lnTo>
                  <a:lnTo>
                    <a:pt x="14844680" y="1607308"/>
                  </a:lnTo>
                  <a:lnTo>
                    <a:pt x="0" y="1607308"/>
                  </a:lnTo>
                  <a:close/>
                </a:path>
              </a:pathLst>
            </a:custGeom>
            <a:solidFill>
              <a:srgbClr val="000000">
                <a:alpha val="0"/>
              </a:srgbClr>
            </a:solidFill>
          </p:spPr>
          <p:txBody>
            <a:bodyPr/>
            <a:lstStyle/>
            <a:p>
              <a:endParaRPr lang="de-DE"/>
            </a:p>
          </p:txBody>
        </p:sp>
        <p:sp>
          <p:nvSpPr>
            <p:cNvPr id="6" name="TextBox 6"/>
            <p:cNvSpPr txBox="1"/>
            <p:nvPr/>
          </p:nvSpPr>
          <p:spPr>
            <a:xfrm>
              <a:off x="0" y="-57150"/>
              <a:ext cx="14844680" cy="1664458"/>
            </a:xfrm>
            <a:prstGeom prst="rect">
              <a:avLst/>
            </a:prstGeom>
          </p:spPr>
          <p:txBody>
            <a:bodyPr lIns="0" tIns="0" rIns="0" bIns="0" rtlCol="0" anchor="t"/>
            <a:lstStyle/>
            <a:p>
              <a:pPr algn="l">
                <a:lnSpc>
                  <a:spcPts val="5832"/>
                </a:lnSpc>
              </a:pPr>
              <a:r>
                <a:rPr lang="en-US" sz="5400" b="1" spc="-221" dirty="0">
                  <a:solidFill>
                    <a:srgbClr val="0C4659"/>
                  </a:solidFill>
                  <a:latin typeface="Calibri (MS) Bold"/>
                  <a:ea typeface="Calibri (MS) Bold"/>
                  <a:cs typeface="Calibri (MS) Bold"/>
                  <a:sym typeface="Calibri (MS) Bold"/>
                </a:rPr>
                <a:t>Die </a:t>
              </a:r>
              <a:r>
                <a:rPr lang="en-US" sz="5400" b="1" spc="-221" dirty="0" err="1">
                  <a:solidFill>
                    <a:srgbClr val="0C4659"/>
                  </a:solidFill>
                  <a:latin typeface="Calibri (MS) Bold"/>
                  <a:ea typeface="Calibri (MS) Bold"/>
                  <a:cs typeface="Calibri (MS) Bold"/>
                  <a:sym typeface="Calibri (MS) Bold"/>
                </a:rPr>
                <a:t>Herausforderung</a:t>
              </a:r>
              <a:r>
                <a:rPr lang="en-US" sz="5400" b="1" spc="-221" dirty="0">
                  <a:solidFill>
                    <a:srgbClr val="0C4659"/>
                  </a:solidFill>
                  <a:latin typeface="Calibri (MS) Bold"/>
                  <a:ea typeface="Calibri (MS) Bold"/>
                  <a:cs typeface="Calibri (MS) Bold"/>
                  <a:sym typeface="Calibri (MS) Bold"/>
                </a:rPr>
                <a:t> </a:t>
              </a:r>
              <a:r>
                <a:rPr lang="en-US" sz="5400" b="1" spc="-221" dirty="0" err="1">
                  <a:solidFill>
                    <a:srgbClr val="0C4659"/>
                  </a:solidFill>
                  <a:latin typeface="Calibri (MS) Bold"/>
                  <a:ea typeface="Calibri (MS) Bold"/>
                  <a:cs typeface="Calibri (MS) Bold"/>
                  <a:sym typeface="Calibri (MS) Bold"/>
                </a:rPr>
                <a:t>durch</a:t>
              </a:r>
              <a:r>
                <a:rPr lang="en-US" sz="5400" b="1" spc="-221" dirty="0">
                  <a:solidFill>
                    <a:srgbClr val="0C4659"/>
                  </a:solidFill>
                  <a:latin typeface="Calibri (MS) Bold"/>
                  <a:ea typeface="Calibri (MS) Bold"/>
                  <a:cs typeface="Calibri (MS) Bold"/>
                  <a:sym typeface="Calibri (MS) Bold"/>
                </a:rPr>
                <a:t> </a:t>
              </a:r>
              <a:r>
                <a:rPr lang="en-US" sz="5400" b="1" spc="-221" dirty="0" err="1">
                  <a:solidFill>
                    <a:srgbClr val="0C4659"/>
                  </a:solidFill>
                  <a:latin typeface="Calibri (MS) Bold"/>
                  <a:ea typeface="Calibri (MS) Bold"/>
                  <a:cs typeface="Calibri (MS) Bold"/>
                  <a:sym typeface="Calibri (MS) Bold"/>
                </a:rPr>
                <a:t>Falschinformationen</a:t>
              </a:r>
              <a:r>
                <a:rPr lang="en-US" sz="5400" b="1" spc="-221" dirty="0">
                  <a:solidFill>
                    <a:srgbClr val="0C4659"/>
                  </a:solidFill>
                  <a:latin typeface="Calibri (MS) Bold"/>
                  <a:ea typeface="Calibri (MS) Bold"/>
                  <a:cs typeface="Calibri (MS) Bold"/>
                  <a:sym typeface="Calibri (MS) Bold"/>
                </a:rPr>
                <a:t> in Europa</a:t>
              </a:r>
            </a:p>
          </p:txBody>
        </p:sp>
      </p:grpSp>
      <p:sp>
        <p:nvSpPr>
          <p:cNvPr id="7" name="AutoShape 7"/>
          <p:cNvSpPr/>
          <p:nvPr/>
        </p:nvSpPr>
        <p:spPr>
          <a:xfrm>
            <a:off x="6112678" y="1802019"/>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8" name="Group 8"/>
          <p:cNvGrpSpPr/>
          <p:nvPr/>
        </p:nvGrpSpPr>
        <p:grpSpPr>
          <a:xfrm rot="-10800000">
            <a:off x="587400" y="3264096"/>
            <a:ext cx="5134744" cy="7022904"/>
            <a:chOff x="0" y="0"/>
            <a:chExt cx="6846326" cy="9363872"/>
          </a:xfrm>
        </p:grpSpPr>
        <p:sp>
          <p:nvSpPr>
            <p:cNvPr id="9" name="Freeform 9"/>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0070C0"/>
            </a:solidFill>
          </p:spPr>
          <p:txBody>
            <a:bodyPr/>
            <a:lstStyle/>
            <a:p>
              <a:endParaRPr lang="de-DE"/>
            </a:p>
          </p:txBody>
        </p:sp>
      </p:grpSp>
      <p:sp>
        <p:nvSpPr>
          <p:cNvPr id="10" name="AutoShape 10"/>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1" name="Group 11"/>
          <p:cNvGrpSpPr/>
          <p:nvPr/>
        </p:nvGrpSpPr>
        <p:grpSpPr>
          <a:xfrm>
            <a:off x="864049" y="6443460"/>
            <a:ext cx="4581447" cy="2839548"/>
            <a:chOff x="0" y="0"/>
            <a:chExt cx="6108596" cy="3786065"/>
          </a:xfrm>
        </p:grpSpPr>
        <p:sp>
          <p:nvSpPr>
            <p:cNvPr id="12" name="Freeform 12"/>
            <p:cNvSpPr/>
            <p:nvPr/>
          </p:nvSpPr>
          <p:spPr>
            <a:xfrm>
              <a:off x="0" y="0"/>
              <a:ext cx="6108596" cy="3786065"/>
            </a:xfrm>
            <a:custGeom>
              <a:avLst/>
              <a:gdLst/>
              <a:ahLst/>
              <a:cxnLst/>
              <a:rect l="l" t="t" r="r" b="b"/>
              <a:pathLst>
                <a:path w="6108596" h="3786065">
                  <a:moveTo>
                    <a:pt x="0" y="0"/>
                  </a:moveTo>
                  <a:lnTo>
                    <a:pt x="6108596" y="0"/>
                  </a:lnTo>
                  <a:lnTo>
                    <a:pt x="6108596" y="3786065"/>
                  </a:lnTo>
                  <a:lnTo>
                    <a:pt x="0" y="3786065"/>
                  </a:lnTo>
                  <a:close/>
                </a:path>
              </a:pathLst>
            </a:custGeom>
            <a:solidFill>
              <a:srgbClr val="000000">
                <a:alpha val="0"/>
              </a:srgbClr>
            </a:solidFill>
          </p:spPr>
          <p:txBody>
            <a:bodyPr/>
            <a:lstStyle/>
            <a:p>
              <a:endParaRPr lang="de-DE"/>
            </a:p>
          </p:txBody>
        </p:sp>
        <p:sp>
          <p:nvSpPr>
            <p:cNvPr id="13" name="TextBox 13"/>
            <p:cNvSpPr txBox="1"/>
            <p:nvPr/>
          </p:nvSpPr>
          <p:spPr>
            <a:xfrm>
              <a:off x="0" y="-76200"/>
              <a:ext cx="6108596" cy="3862265"/>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Die Rolle digitaler Medien bei der Bekämpfung von Falschinformationen im politischen Diskurs in Europa</a:t>
              </a:r>
            </a:p>
          </p:txBody>
        </p:sp>
      </p:grpSp>
      <p:grpSp>
        <p:nvGrpSpPr>
          <p:cNvPr id="14" name="Group 14"/>
          <p:cNvGrpSpPr/>
          <p:nvPr/>
        </p:nvGrpSpPr>
        <p:grpSpPr>
          <a:xfrm>
            <a:off x="816997" y="4944582"/>
            <a:ext cx="4675550" cy="1210196"/>
            <a:chOff x="0" y="0"/>
            <a:chExt cx="6234066" cy="1613595"/>
          </a:xfrm>
        </p:grpSpPr>
        <p:sp>
          <p:nvSpPr>
            <p:cNvPr id="15" name="Freeform 15"/>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6" name="TextBox 16"/>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2</a:t>
              </a:r>
            </a:p>
          </p:txBody>
        </p:sp>
      </p:grpSp>
      <p:sp>
        <p:nvSpPr>
          <p:cNvPr id="17" name="Freeform 17" descr="The graph shows that according to EU respondents, 13% have been exposed to very often to fake news in the last 7 days and 22% often"/>
          <p:cNvSpPr/>
          <p:nvPr/>
        </p:nvSpPr>
        <p:spPr>
          <a:xfrm>
            <a:off x="5854452" y="2547436"/>
            <a:ext cx="12006989" cy="4637310"/>
          </a:xfrm>
          <a:custGeom>
            <a:avLst/>
            <a:gdLst/>
            <a:ahLst/>
            <a:cxnLst/>
            <a:rect l="l" t="t" r="r" b="b"/>
            <a:pathLst>
              <a:path w="12006989" h="4637310">
                <a:moveTo>
                  <a:pt x="0" y="0"/>
                </a:moveTo>
                <a:lnTo>
                  <a:pt x="12006989" y="0"/>
                </a:lnTo>
                <a:lnTo>
                  <a:pt x="12006989" y="4637311"/>
                </a:lnTo>
                <a:lnTo>
                  <a:pt x="0" y="4637311"/>
                </a:lnTo>
                <a:lnTo>
                  <a:pt x="0" y="0"/>
                </a:lnTo>
                <a:close/>
              </a:path>
            </a:pathLst>
          </a:custGeom>
          <a:blipFill>
            <a:blip r:embed="rId3"/>
            <a:stretch>
              <a:fillRect/>
            </a:stretch>
          </a:blipFill>
        </p:spPr>
        <p:txBody>
          <a:bodyPr/>
          <a:lstStyle/>
          <a:p>
            <a:endParaRPr lang="de-DE"/>
          </a:p>
        </p:txBody>
      </p:sp>
      <p:grpSp>
        <p:nvGrpSpPr>
          <p:cNvPr id="18" name="Group 18"/>
          <p:cNvGrpSpPr/>
          <p:nvPr/>
        </p:nvGrpSpPr>
        <p:grpSpPr>
          <a:xfrm>
            <a:off x="6125789" y="7383461"/>
            <a:ext cx="11171611" cy="1422344"/>
            <a:chOff x="0" y="0"/>
            <a:chExt cx="14895482" cy="1896459"/>
          </a:xfrm>
        </p:grpSpPr>
        <p:sp>
          <p:nvSpPr>
            <p:cNvPr id="19" name="Freeform 19"/>
            <p:cNvSpPr/>
            <p:nvPr/>
          </p:nvSpPr>
          <p:spPr>
            <a:xfrm>
              <a:off x="0" y="0"/>
              <a:ext cx="14895481" cy="1896459"/>
            </a:xfrm>
            <a:custGeom>
              <a:avLst/>
              <a:gdLst/>
              <a:ahLst/>
              <a:cxnLst/>
              <a:rect l="l" t="t" r="r" b="b"/>
              <a:pathLst>
                <a:path w="14895481" h="1896459">
                  <a:moveTo>
                    <a:pt x="0" y="0"/>
                  </a:moveTo>
                  <a:lnTo>
                    <a:pt x="14895481" y="0"/>
                  </a:lnTo>
                  <a:lnTo>
                    <a:pt x="14895481" y="1896459"/>
                  </a:lnTo>
                  <a:lnTo>
                    <a:pt x="0" y="1896459"/>
                  </a:lnTo>
                  <a:close/>
                </a:path>
              </a:pathLst>
            </a:custGeom>
            <a:solidFill>
              <a:srgbClr val="000000">
                <a:alpha val="0"/>
              </a:srgbClr>
            </a:solidFill>
          </p:spPr>
          <p:txBody>
            <a:bodyPr/>
            <a:lstStyle/>
            <a:p>
              <a:endParaRPr lang="de-DE"/>
            </a:p>
          </p:txBody>
        </p:sp>
        <p:sp>
          <p:nvSpPr>
            <p:cNvPr id="20" name="TextBox 20"/>
            <p:cNvSpPr txBox="1"/>
            <p:nvPr/>
          </p:nvSpPr>
          <p:spPr>
            <a:xfrm>
              <a:off x="0" y="-28575"/>
              <a:ext cx="14895482" cy="1925034"/>
            </a:xfrm>
            <a:prstGeom prst="rect">
              <a:avLst/>
            </a:prstGeom>
          </p:spPr>
          <p:txBody>
            <a:bodyPr lIns="0" tIns="0" rIns="0" bIns="0" rtlCol="0" anchor="t"/>
            <a:lstStyle/>
            <a:p>
              <a:pPr algn="l">
                <a:lnSpc>
                  <a:spcPts val="3240"/>
                </a:lnSpc>
              </a:pPr>
              <a:r>
                <a:rPr lang="en-US" sz="3000" i="1">
                  <a:solidFill>
                    <a:srgbClr val="0C4659"/>
                  </a:solidFill>
                  <a:latin typeface="Calibri (MS) Italics"/>
                  <a:ea typeface="Calibri (MS) Italics"/>
                  <a:cs typeface="Calibri (MS) Italics"/>
                  <a:sym typeface="Calibri (MS) Italics"/>
                </a:rPr>
                <a:t>Wie oft glauben Sie, dass Sie in den letzten 7 Tagen persönlich mit Desinformation und Fake News konfrontiert wurden?</a:t>
              </a:r>
            </a:p>
            <a:p>
              <a:pPr algn="l">
                <a:lnSpc>
                  <a:spcPts val="3240"/>
                </a:lnSpc>
              </a:pPr>
              <a:endParaRPr lang="en-US" sz="3000" i="1">
                <a:solidFill>
                  <a:srgbClr val="0C4659"/>
                </a:solidFill>
                <a:latin typeface="Calibri (MS) Italics"/>
                <a:ea typeface="Calibri (MS) Italics"/>
                <a:cs typeface="Calibri (MS) Italics"/>
                <a:sym typeface="Calibri (MS) Italics"/>
              </a:endParaRPr>
            </a:p>
          </p:txBody>
        </p:sp>
      </p:grpSp>
      <p:grpSp>
        <p:nvGrpSpPr>
          <p:cNvPr id="21" name="Group 21"/>
          <p:cNvGrpSpPr/>
          <p:nvPr/>
        </p:nvGrpSpPr>
        <p:grpSpPr>
          <a:xfrm>
            <a:off x="587400" y="0"/>
            <a:ext cx="5134744" cy="4944582"/>
            <a:chOff x="0" y="0"/>
            <a:chExt cx="768184" cy="739735"/>
          </a:xfrm>
        </p:grpSpPr>
        <p:sp>
          <p:nvSpPr>
            <p:cNvPr id="22" name="Freeform 22"/>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de-DE"/>
            </a:p>
          </p:txBody>
        </p:sp>
      </p:grpSp>
      <p:sp>
        <p:nvSpPr>
          <p:cNvPr id="24" name="TextBox 23">
            <a:extLst>
              <a:ext uri="{FF2B5EF4-FFF2-40B4-BE49-F238E27FC236}">
                <a16:creationId xmlns:a16="http://schemas.microsoft.com/office/drawing/2014/main" id="{BBF82EF5-9877-751F-9128-12A467208AC3}"/>
              </a:ext>
            </a:extLst>
          </p:cNvPr>
          <p:cNvSpPr txBox="1"/>
          <p:nvPr/>
        </p:nvSpPr>
        <p:spPr>
          <a:xfrm>
            <a:off x="6286186" y="9098342"/>
            <a:ext cx="9157648" cy="369332"/>
          </a:xfrm>
          <a:prstGeom prst="rect">
            <a:avLst/>
          </a:prstGeom>
          <a:noFill/>
        </p:spPr>
        <p:txBody>
          <a:bodyPr wrap="square">
            <a:spAutoFit/>
          </a:bodyPr>
          <a:lstStyle/>
          <a:p>
            <a:r>
              <a:rPr lang="en-US" sz="1800" dirty="0">
                <a:solidFill>
                  <a:srgbClr val="0C4659"/>
                </a:solidFill>
                <a:latin typeface="Calibri (MS)"/>
                <a:ea typeface="Calibri (MS)"/>
                <a:cs typeface="Calibri (MS)"/>
                <a:sym typeface="Calibri (MS)"/>
              </a:rPr>
              <a:t>QUELLE:</a:t>
            </a:r>
            <a:r>
              <a:rPr lang="en-US" sz="1800" u="sng" dirty="0">
                <a:solidFill>
                  <a:srgbClr val="0C4659"/>
                </a:solidFill>
                <a:latin typeface="Calibri (MS)"/>
                <a:ea typeface="Calibri (MS)"/>
                <a:cs typeface="Calibri (MS)"/>
                <a:sym typeface="Calibri (MS)"/>
                <a:hlinkClick r:id="rId5" tooltip="https://europa.eu/eurobarometer/surveys/detail/2966"/>
              </a:rPr>
              <a:t> https://europa.eu/eurobarometer/surveys/detail/2966</a:t>
            </a:r>
            <a:r>
              <a:rPr lang="en-US" sz="1800" dirty="0">
                <a:solidFill>
                  <a:srgbClr val="0C4659"/>
                </a:solidFill>
                <a:latin typeface="Calibri (MS)"/>
                <a:ea typeface="Calibri (MS)"/>
                <a:cs typeface="Calibri (MS)"/>
                <a:sym typeface="Calibri (MS)"/>
              </a:rPr>
              <a:t> </a:t>
            </a:r>
            <a:endParaRPr lang="de-DE"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293960"/>
            <a:ext cx="11171611" cy="7460883"/>
            <a:chOff x="0" y="0"/>
            <a:chExt cx="14895482" cy="9947843"/>
          </a:xfrm>
        </p:grpSpPr>
        <p:sp>
          <p:nvSpPr>
            <p:cNvPr id="4" name="Freeform 4"/>
            <p:cNvSpPr/>
            <p:nvPr/>
          </p:nvSpPr>
          <p:spPr>
            <a:xfrm>
              <a:off x="0" y="0"/>
              <a:ext cx="14895481" cy="9947844"/>
            </a:xfrm>
            <a:custGeom>
              <a:avLst/>
              <a:gdLst/>
              <a:ahLst/>
              <a:cxnLst/>
              <a:rect l="l" t="t" r="r" b="b"/>
              <a:pathLst>
                <a:path w="14895481" h="9947844">
                  <a:moveTo>
                    <a:pt x="0" y="0"/>
                  </a:moveTo>
                  <a:lnTo>
                    <a:pt x="14895481" y="0"/>
                  </a:lnTo>
                  <a:lnTo>
                    <a:pt x="14895481" y="9947844"/>
                  </a:lnTo>
                  <a:lnTo>
                    <a:pt x="0" y="9947844"/>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9976418"/>
            </a:xfrm>
            <a:prstGeom prst="rect">
              <a:avLst/>
            </a:prstGeom>
          </p:spPr>
          <p:txBody>
            <a:bodyPr lIns="0" tIns="0" rIns="0" bIns="0" rtlCol="0" anchor="t"/>
            <a:lstStyle/>
            <a:p>
              <a:pPr algn="l">
                <a:lnSpc>
                  <a:spcPts val="3240"/>
                </a:lnSpc>
              </a:pPr>
              <a:r>
                <a:rPr lang="en-US" sz="3000" b="1">
                  <a:solidFill>
                    <a:srgbClr val="0C4659"/>
                  </a:solidFill>
                  <a:latin typeface="Calibri (MS) Bold"/>
                  <a:ea typeface="Calibri (MS) Bold"/>
                  <a:cs typeface="Calibri (MS) Bold"/>
                  <a:sym typeface="Calibri (MS) Bold"/>
                </a:rPr>
                <a:t>Digitale Medienplattformen sind von Natur aus global. </a:t>
              </a:r>
            </a:p>
            <a:p>
              <a:pPr algn="l">
                <a:lnSpc>
                  <a:spcPts val="3240"/>
                </a:lnSpc>
              </a:pPr>
              <a:endParaRPr lang="en-US" sz="3000" b="1">
                <a:solidFill>
                  <a:srgbClr val="0C4659"/>
                </a:solidFill>
                <a:latin typeface="Calibri (MS) Bold"/>
                <a:ea typeface="Calibri (MS) Bold"/>
                <a:cs typeface="Calibri (MS) Bold"/>
                <a:sym typeface="Calibri (MS) Bold"/>
              </a:endParaRPr>
            </a:p>
            <a:p>
              <a:pPr algn="l">
                <a:lnSpc>
                  <a:spcPts val="3240"/>
                </a:lnSpc>
              </a:pPr>
              <a:r>
                <a:rPr lang="en-US" sz="3000" b="1">
                  <a:solidFill>
                    <a:srgbClr val="0C4659"/>
                  </a:solidFill>
                  <a:latin typeface="Calibri (MS) Bold"/>
                  <a:ea typeface="Calibri (MS) Bold"/>
                  <a:cs typeface="Calibri (MS) Bold"/>
                  <a:sym typeface="Calibri (MS) Bold"/>
                </a:rPr>
                <a:t>Eine reißerische Falschmeldung oder ein manipuliertes Bild bleibt nicht auf den Ort beschränkt, an dem es entstanden ist:</a:t>
              </a:r>
            </a:p>
            <a:p>
              <a:pPr algn="l">
                <a:lnSpc>
                  <a:spcPts val="3240"/>
                </a:lnSpc>
              </a:pPr>
              <a:endParaRPr lang="en-US" sz="3000" b="1">
                <a:solidFill>
                  <a:srgbClr val="0C4659"/>
                </a:solidFill>
                <a:latin typeface="Calibri (MS) Bold"/>
                <a:ea typeface="Calibri (MS) Bold"/>
                <a:cs typeface="Calibri (MS) Bold"/>
                <a:sym typeface="Calibri (MS) Bold"/>
              </a:endParaRPr>
            </a:p>
            <a:p>
              <a:pPr marL="647703" lvl="1" indent="-323852" algn="l">
                <a:lnSpc>
                  <a:spcPts val="3240"/>
                </a:lnSpc>
                <a:buFont typeface="Arial"/>
                <a:buChar char="•"/>
              </a:pPr>
              <a:r>
                <a:rPr lang="en-US" sz="3000" b="1">
                  <a:solidFill>
                    <a:srgbClr val="0C4659"/>
                  </a:solidFill>
                  <a:latin typeface="Calibri (MS) Bold"/>
                  <a:ea typeface="Calibri (MS) Bold"/>
                  <a:cs typeface="Calibri (MS) Bold"/>
                  <a:sym typeface="Calibri (MS) Bold"/>
                </a:rPr>
                <a:t>Übersetzung: </a:t>
              </a:r>
              <a:r>
                <a:rPr lang="en-US" sz="3000">
                  <a:solidFill>
                    <a:srgbClr val="0C4659"/>
                  </a:solidFill>
                  <a:latin typeface="Calibri (MS)"/>
                  <a:ea typeface="Calibri (MS)"/>
                  <a:cs typeface="Calibri (MS)"/>
                  <a:sym typeface="Calibri (MS)"/>
                </a:rPr>
                <a:t>Irreführende Inhalte werden oft übersetzt (oder enthalten nur wenig Text), sodass sie sich über Sprachgemeinschaften hinweg verbreiten. So kann beispielsweise eine falsche Darstellung der EU-Politik in einer Facebook-Gruppe der Diaspora erscheinen und kurz darauf auch in anderen.</a:t>
              </a:r>
            </a:p>
            <a:p>
              <a:pPr marL="647703" lvl="1" indent="-323852" algn="l">
                <a:lnSpc>
                  <a:spcPts val="3240"/>
                </a:lnSpc>
                <a:buFont typeface="Arial"/>
                <a:buChar char="•"/>
              </a:pPr>
              <a:r>
                <a:rPr lang="en-US" sz="3000" b="1">
                  <a:solidFill>
                    <a:srgbClr val="0C4659"/>
                  </a:solidFill>
                  <a:latin typeface="Calibri (MS) Bold"/>
                  <a:ea typeface="Calibri (MS) Bold"/>
                  <a:cs typeface="Calibri (MS) Bold"/>
                  <a:sym typeface="Calibri (MS) Bold"/>
                </a:rPr>
                <a:t>Bots und koordinierte Netzwerke: </a:t>
              </a:r>
              <a:r>
                <a:rPr lang="en-US" sz="3000">
                  <a:solidFill>
                    <a:srgbClr val="0C4659"/>
                  </a:solidFill>
                  <a:latin typeface="Calibri (MS)"/>
                  <a:ea typeface="Calibri (MS)"/>
                  <a:cs typeface="Calibri (MS)"/>
                  <a:sym typeface="Calibri (MS)"/>
                </a:rPr>
                <a:t>Böswillige Akteure nutzen automatisierte Social-Media-Konten (Bots), um dieselben falschen Nachrichten gleichzeitig in mehreren Ländern zu verbreiten.</a:t>
              </a:r>
            </a:p>
            <a:p>
              <a:pPr marL="647703" lvl="1" indent="-323852" algn="l">
                <a:lnSpc>
                  <a:spcPts val="3240"/>
                </a:lnSpc>
                <a:buFont typeface="Arial"/>
                <a:buChar char="•"/>
              </a:pPr>
              <a:r>
                <a:rPr lang="en-US" sz="3000" b="1">
                  <a:solidFill>
                    <a:srgbClr val="0C4659"/>
                  </a:solidFill>
                  <a:latin typeface="Calibri (MS) Bold"/>
                  <a:ea typeface="Calibri (MS) Bold"/>
                  <a:cs typeface="Calibri (MS) Bold"/>
                  <a:sym typeface="Calibri (MS) Bold"/>
                </a:rPr>
                <a:t>Algorithmische Verstärkung: </a:t>
              </a:r>
              <a:r>
                <a:rPr lang="en-US" sz="3000">
                  <a:solidFill>
                    <a:srgbClr val="0C4659"/>
                  </a:solidFill>
                  <a:latin typeface="Calibri (MS)"/>
                  <a:ea typeface="Calibri (MS)"/>
                  <a:cs typeface="Calibri (MS)"/>
                  <a:sym typeface="Calibri (MS)"/>
                </a:rPr>
                <a:t>Plattformen wie YouTube oder X können ansprechende (oft provokative) Inhalte algorithmisch über ihr Herkunftsland hinaus bewerben. Das bedeutet, dass eine in Land A erfundene Lüge in Land B zum Trend werden kann, selbst wenn sie völlig falsch ist.</a:t>
              </a:r>
            </a:p>
            <a:p>
              <a:pPr algn="l">
                <a:lnSpc>
                  <a:spcPts val="3240"/>
                </a:lnSpc>
              </a:pPr>
              <a:endParaRPr lang="en-US" sz="3000">
                <a:solidFill>
                  <a:srgbClr val="0C4659"/>
                </a:solidFill>
                <a:latin typeface="Calibri (MS)"/>
                <a:ea typeface="Calibri (MS)"/>
                <a:cs typeface="Calibri (MS)"/>
                <a:sym typeface="Calibri (MS)"/>
              </a:endParaRPr>
            </a:p>
            <a:p>
              <a:pPr algn="l">
                <a:lnSpc>
                  <a:spcPts val="2592"/>
                </a:lnSpc>
              </a:pPr>
              <a:endParaRPr lang="en-US" sz="300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284416"/>
            <a:ext cx="11133510" cy="1574753"/>
            <a:chOff x="0" y="-492363"/>
            <a:chExt cx="14844680" cy="2099671"/>
          </a:xfrm>
        </p:grpSpPr>
        <p:sp>
          <p:nvSpPr>
            <p:cNvPr id="8" name="Freeform 8"/>
            <p:cNvSpPr/>
            <p:nvPr/>
          </p:nvSpPr>
          <p:spPr>
            <a:xfrm>
              <a:off x="0" y="0"/>
              <a:ext cx="14844680" cy="1607308"/>
            </a:xfrm>
            <a:custGeom>
              <a:avLst/>
              <a:gdLst/>
              <a:ahLst/>
              <a:cxnLst/>
              <a:rect l="l" t="t" r="r" b="b"/>
              <a:pathLst>
                <a:path w="14844680" h="1607308">
                  <a:moveTo>
                    <a:pt x="0" y="0"/>
                  </a:moveTo>
                  <a:lnTo>
                    <a:pt x="14844680" y="0"/>
                  </a:lnTo>
                  <a:lnTo>
                    <a:pt x="14844680"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492363"/>
              <a:ext cx="14844680" cy="1664459"/>
            </a:xfrm>
            <a:prstGeom prst="rect">
              <a:avLst/>
            </a:prstGeom>
          </p:spPr>
          <p:txBody>
            <a:bodyPr lIns="0" tIns="0" rIns="0" bIns="0" rtlCol="0" anchor="t"/>
            <a:lstStyle/>
            <a:p>
              <a:pPr algn="l">
                <a:lnSpc>
                  <a:spcPts val="5832"/>
                </a:lnSpc>
              </a:pPr>
              <a:r>
                <a:rPr lang="en-US" sz="5400" b="1" dirty="0">
                  <a:solidFill>
                    <a:srgbClr val="0C4659"/>
                  </a:solidFill>
                  <a:latin typeface="Calibri (MS) Bold"/>
                  <a:ea typeface="Calibri (MS) Bold"/>
                  <a:cs typeface="Calibri (MS) Bold"/>
                  <a:sym typeface="Calibri (MS) Bold"/>
                </a:rPr>
                <a:t>Wie </a:t>
              </a:r>
              <a:r>
                <a:rPr lang="en-US" sz="5400" b="1" dirty="0" err="1">
                  <a:solidFill>
                    <a:srgbClr val="0C4659"/>
                  </a:solidFill>
                  <a:latin typeface="Calibri (MS) Bold"/>
                  <a:ea typeface="Calibri (MS) Bold"/>
                  <a:cs typeface="Calibri (MS) Bold"/>
                  <a:sym typeface="Calibri (MS) Bold"/>
                </a:rPr>
                <a:t>Falschinformationen</a:t>
              </a:r>
              <a:r>
                <a:rPr lang="en-US" sz="5400" b="1" dirty="0">
                  <a:solidFill>
                    <a:srgbClr val="0C4659"/>
                  </a:solidFill>
                  <a:latin typeface="Calibri (MS) Bold"/>
                  <a:ea typeface="Calibri (MS) Bold"/>
                  <a:cs typeface="Calibri (MS) Bold"/>
                  <a:sym typeface="Calibri (MS) Bold"/>
                </a:rPr>
                <a:t> </a:t>
              </a:r>
              <a:r>
                <a:rPr lang="en-US" sz="5400" b="1" dirty="0" err="1">
                  <a:solidFill>
                    <a:srgbClr val="0C4659"/>
                  </a:solidFill>
                  <a:latin typeface="Calibri (MS) Bold"/>
                  <a:ea typeface="Calibri (MS) Bold"/>
                  <a:cs typeface="Calibri (MS) Bold"/>
                  <a:sym typeface="Calibri (MS) Bold"/>
                </a:rPr>
                <a:t>Grenzen</a:t>
              </a:r>
              <a:r>
                <a:rPr lang="en-US" sz="5400" b="1" dirty="0">
                  <a:solidFill>
                    <a:srgbClr val="0C4659"/>
                  </a:solidFill>
                  <a:latin typeface="Calibri (MS) Bold"/>
                  <a:ea typeface="Calibri (MS) Bold"/>
                  <a:cs typeface="Calibri (MS) Bold"/>
                  <a:sym typeface="Calibri (MS) Bold"/>
                </a:rPr>
                <a:t> </a:t>
              </a:r>
              <a:r>
                <a:rPr lang="en-US" sz="5400" b="1" dirty="0" err="1">
                  <a:solidFill>
                    <a:srgbClr val="0C4659"/>
                  </a:solidFill>
                  <a:latin typeface="Calibri (MS) Bold"/>
                  <a:ea typeface="Calibri (MS) Bold"/>
                  <a:cs typeface="Calibri (MS) Bold"/>
                  <a:sym typeface="Calibri (MS) Bold"/>
                </a:rPr>
                <a:t>überschreiten</a:t>
              </a:r>
              <a:endParaRPr lang="en-US" sz="5400" b="1" dirty="0">
                <a:solidFill>
                  <a:srgbClr val="0C4659"/>
                </a:solidFill>
                <a:latin typeface="Calibri (MS) Bold"/>
                <a:ea typeface="Calibri (MS) Bold"/>
                <a:cs typeface="Calibri (MS) Bold"/>
                <a:sym typeface="Calibri (MS) Bold"/>
              </a:endParaRPr>
            </a:p>
          </p:txBody>
        </p:sp>
      </p:grpSp>
      <p:sp>
        <p:nvSpPr>
          <p:cNvPr id="10" name="AutoShape 10"/>
          <p:cNvSpPr/>
          <p:nvPr/>
        </p:nvSpPr>
        <p:spPr>
          <a:xfrm>
            <a:off x="6112678" y="1802019"/>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0070C0"/>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864049" y="6443460"/>
            <a:ext cx="4581447" cy="2839548"/>
            <a:chOff x="0" y="0"/>
            <a:chExt cx="6108596" cy="3786065"/>
          </a:xfrm>
        </p:grpSpPr>
        <p:sp>
          <p:nvSpPr>
            <p:cNvPr id="15" name="Freeform 15"/>
            <p:cNvSpPr/>
            <p:nvPr/>
          </p:nvSpPr>
          <p:spPr>
            <a:xfrm>
              <a:off x="0" y="0"/>
              <a:ext cx="6108596" cy="3786065"/>
            </a:xfrm>
            <a:custGeom>
              <a:avLst/>
              <a:gdLst/>
              <a:ahLst/>
              <a:cxnLst/>
              <a:rect l="l" t="t" r="r" b="b"/>
              <a:pathLst>
                <a:path w="6108596" h="3786065">
                  <a:moveTo>
                    <a:pt x="0" y="0"/>
                  </a:moveTo>
                  <a:lnTo>
                    <a:pt x="6108596" y="0"/>
                  </a:lnTo>
                  <a:lnTo>
                    <a:pt x="6108596" y="3786065"/>
                  </a:lnTo>
                  <a:lnTo>
                    <a:pt x="0" y="3786065"/>
                  </a:lnTo>
                  <a:close/>
                </a:path>
              </a:pathLst>
            </a:custGeom>
            <a:solidFill>
              <a:srgbClr val="000000">
                <a:alpha val="0"/>
              </a:srgbClr>
            </a:solidFill>
          </p:spPr>
          <p:txBody>
            <a:bodyPr/>
            <a:lstStyle/>
            <a:p>
              <a:endParaRPr lang="de-DE"/>
            </a:p>
          </p:txBody>
        </p:sp>
        <p:sp>
          <p:nvSpPr>
            <p:cNvPr id="16" name="TextBox 16"/>
            <p:cNvSpPr txBox="1"/>
            <p:nvPr/>
          </p:nvSpPr>
          <p:spPr>
            <a:xfrm>
              <a:off x="0" y="-76200"/>
              <a:ext cx="6108596" cy="3862265"/>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Die Rolle digitaler Medien bei der Bekämpfung von Falschinformationen im europäischen politischen Diskurs</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2</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3101279" y="3827052"/>
            <a:ext cx="3300081" cy="5782994"/>
            <a:chOff x="0" y="0"/>
            <a:chExt cx="4400108" cy="7710658"/>
          </a:xfrm>
        </p:grpSpPr>
        <p:sp>
          <p:nvSpPr>
            <p:cNvPr id="4" name="Freeform 4"/>
            <p:cNvSpPr/>
            <p:nvPr/>
          </p:nvSpPr>
          <p:spPr>
            <a:xfrm>
              <a:off x="0" y="0"/>
              <a:ext cx="4400042" cy="7710678"/>
            </a:xfrm>
            <a:custGeom>
              <a:avLst/>
              <a:gdLst/>
              <a:ahLst/>
              <a:cxnLst/>
              <a:rect l="l" t="t" r="r" b="b"/>
              <a:pathLst>
                <a:path w="4400042" h="7710678">
                  <a:moveTo>
                    <a:pt x="0" y="5506974"/>
                  </a:moveTo>
                  <a:cubicBezTo>
                    <a:pt x="0" y="6721602"/>
                    <a:pt x="982853" y="7710678"/>
                    <a:pt x="2200021" y="7710678"/>
                  </a:cubicBezTo>
                  <a:cubicBezTo>
                    <a:pt x="3417189" y="7710678"/>
                    <a:pt x="4400042" y="6726174"/>
                    <a:pt x="4400042" y="5506974"/>
                  </a:cubicBezTo>
                  <a:cubicBezTo>
                    <a:pt x="4400042" y="5465572"/>
                    <a:pt x="4400042" y="5424170"/>
                    <a:pt x="4395470" y="5382768"/>
                  </a:cubicBezTo>
                  <a:lnTo>
                    <a:pt x="4400042" y="5382768"/>
                  </a:lnTo>
                  <a:lnTo>
                    <a:pt x="4400042" y="0"/>
                  </a:lnTo>
                  <a:lnTo>
                    <a:pt x="0" y="0"/>
                  </a:lnTo>
                  <a:lnTo>
                    <a:pt x="0" y="5382768"/>
                  </a:lnTo>
                  <a:lnTo>
                    <a:pt x="4572" y="5382768"/>
                  </a:lnTo>
                  <a:cubicBezTo>
                    <a:pt x="0" y="5419598"/>
                    <a:pt x="0" y="5465572"/>
                    <a:pt x="0" y="5506974"/>
                  </a:cubicBezTo>
                  <a:close/>
                </a:path>
              </a:pathLst>
            </a:custGeom>
            <a:solidFill>
              <a:srgbClr val="EE4F27"/>
            </a:solidFill>
          </p:spPr>
          <p:txBody>
            <a:bodyPr/>
            <a:lstStyle/>
            <a:p>
              <a:endParaRPr lang="de-DE"/>
            </a:p>
          </p:txBody>
        </p:sp>
      </p:grpSp>
      <p:grpSp>
        <p:nvGrpSpPr>
          <p:cNvPr id="5" name="Group 5"/>
          <p:cNvGrpSpPr/>
          <p:nvPr/>
        </p:nvGrpSpPr>
        <p:grpSpPr>
          <a:xfrm>
            <a:off x="10468400" y="3692145"/>
            <a:ext cx="3306321" cy="5782997"/>
            <a:chOff x="0" y="0"/>
            <a:chExt cx="4408428" cy="7710662"/>
          </a:xfrm>
        </p:grpSpPr>
        <p:sp>
          <p:nvSpPr>
            <p:cNvPr id="6" name="Freeform 6"/>
            <p:cNvSpPr/>
            <p:nvPr/>
          </p:nvSpPr>
          <p:spPr>
            <a:xfrm>
              <a:off x="0" y="0"/>
              <a:ext cx="4408424" cy="7710678"/>
            </a:xfrm>
            <a:custGeom>
              <a:avLst/>
              <a:gdLst/>
              <a:ahLst/>
              <a:cxnLst/>
              <a:rect l="l" t="t" r="r" b="b"/>
              <a:pathLst>
                <a:path w="4408424" h="7710678">
                  <a:moveTo>
                    <a:pt x="0" y="5506974"/>
                  </a:moveTo>
                  <a:cubicBezTo>
                    <a:pt x="0" y="6721602"/>
                    <a:pt x="984758" y="7710678"/>
                    <a:pt x="2204212" y="7710678"/>
                  </a:cubicBezTo>
                  <a:cubicBezTo>
                    <a:pt x="3419094" y="7710678"/>
                    <a:pt x="4408424" y="6726174"/>
                    <a:pt x="4408424" y="5506974"/>
                  </a:cubicBezTo>
                  <a:cubicBezTo>
                    <a:pt x="4408424" y="5465572"/>
                    <a:pt x="4408424" y="5424170"/>
                    <a:pt x="4403852" y="5382768"/>
                  </a:cubicBezTo>
                  <a:lnTo>
                    <a:pt x="4408424" y="5382768"/>
                  </a:lnTo>
                  <a:lnTo>
                    <a:pt x="4408424" y="0"/>
                  </a:lnTo>
                  <a:lnTo>
                    <a:pt x="0" y="0"/>
                  </a:lnTo>
                  <a:lnTo>
                    <a:pt x="0" y="5382768"/>
                  </a:lnTo>
                  <a:lnTo>
                    <a:pt x="4572" y="5382768"/>
                  </a:lnTo>
                  <a:cubicBezTo>
                    <a:pt x="4572" y="5424170"/>
                    <a:pt x="0" y="5465572"/>
                    <a:pt x="0" y="5506974"/>
                  </a:cubicBezTo>
                  <a:close/>
                </a:path>
              </a:pathLst>
            </a:custGeom>
            <a:solidFill>
              <a:srgbClr val="3FB5A1">
                <a:alpha val="56078"/>
              </a:srgbClr>
            </a:solidFill>
          </p:spPr>
          <p:txBody>
            <a:bodyPr/>
            <a:lstStyle/>
            <a:p>
              <a:endParaRPr lang="de-DE"/>
            </a:p>
          </p:txBody>
        </p:sp>
      </p:grpSp>
      <p:grpSp>
        <p:nvGrpSpPr>
          <p:cNvPr id="7" name="Group 7"/>
          <p:cNvGrpSpPr/>
          <p:nvPr/>
        </p:nvGrpSpPr>
        <p:grpSpPr>
          <a:xfrm rot="-10800000">
            <a:off x="14141204" y="0"/>
            <a:ext cx="3307957" cy="5125155"/>
            <a:chOff x="0" y="0"/>
            <a:chExt cx="4410610" cy="6833540"/>
          </a:xfrm>
        </p:grpSpPr>
        <p:sp>
          <p:nvSpPr>
            <p:cNvPr id="8" name="Freeform 8"/>
            <p:cNvSpPr/>
            <p:nvPr/>
          </p:nvSpPr>
          <p:spPr>
            <a:xfrm>
              <a:off x="0" y="0"/>
              <a:ext cx="4410583" cy="6833489"/>
            </a:xfrm>
            <a:custGeom>
              <a:avLst/>
              <a:gdLst/>
              <a:ahLst/>
              <a:cxnLst/>
              <a:rect l="l" t="t" r="r" b="b"/>
              <a:pathLst>
                <a:path w="4410583" h="6833489">
                  <a:moveTo>
                    <a:pt x="0" y="0"/>
                  </a:moveTo>
                  <a:lnTo>
                    <a:pt x="4410583" y="0"/>
                  </a:lnTo>
                  <a:lnTo>
                    <a:pt x="4410583" y="6833489"/>
                  </a:lnTo>
                  <a:lnTo>
                    <a:pt x="0" y="6833489"/>
                  </a:lnTo>
                  <a:close/>
                </a:path>
              </a:pathLst>
            </a:custGeom>
            <a:solidFill>
              <a:srgbClr val="F29E38"/>
            </a:solidFill>
          </p:spPr>
          <p:txBody>
            <a:bodyPr/>
            <a:lstStyle/>
            <a:p>
              <a:endParaRPr lang="de-DE"/>
            </a:p>
          </p:txBody>
        </p:sp>
      </p:grpSp>
      <p:sp>
        <p:nvSpPr>
          <p:cNvPr id="9" name="AutoShape 9"/>
          <p:cNvSpPr/>
          <p:nvPr/>
        </p:nvSpPr>
        <p:spPr>
          <a:xfrm flipV="1">
            <a:off x="3224060" y="6498316"/>
            <a:ext cx="2994873" cy="0"/>
          </a:xfrm>
          <a:prstGeom prst="line">
            <a:avLst/>
          </a:prstGeom>
          <a:ln w="9525" cap="rnd">
            <a:solidFill>
              <a:srgbClr val="FFFFFF"/>
            </a:solidFill>
            <a:prstDash val="solid"/>
            <a:headEnd type="none" w="sm" len="sm"/>
            <a:tailEnd type="none" w="sm" len="sm"/>
          </a:ln>
        </p:spPr>
        <p:txBody>
          <a:bodyPr/>
          <a:lstStyle/>
          <a:p>
            <a:endParaRPr lang="de-DE"/>
          </a:p>
        </p:txBody>
      </p:sp>
      <p:grpSp>
        <p:nvGrpSpPr>
          <p:cNvPr id="10" name="Group 10"/>
          <p:cNvGrpSpPr/>
          <p:nvPr/>
        </p:nvGrpSpPr>
        <p:grpSpPr>
          <a:xfrm rot="-10800000">
            <a:off x="6795593" y="0"/>
            <a:ext cx="3307957" cy="4228791"/>
            <a:chOff x="0" y="0"/>
            <a:chExt cx="4410610" cy="5638388"/>
          </a:xfrm>
        </p:grpSpPr>
        <p:sp>
          <p:nvSpPr>
            <p:cNvPr id="11" name="Freeform 11"/>
            <p:cNvSpPr/>
            <p:nvPr/>
          </p:nvSpPr>
          <p:spPr>
            <a:xfrm>
              <a:off x="0" y="0"/>
              <a:ext cx="4410583" cy="5638419"/>
            </a:xfrm>
            <a:custGeom>
              <a:avLst/>
              <a:gdLst/>
              <a:ahLst/>
              <a:cxnLst/>
              <a:rect l="l" t="t" r="r" b="b"/>
              <a:pathLst>
                <a:path w="4410583" h="5638419">
                  <a:moveTo>
                    <a:pt x="0" y="0"/>
                  </a:moveTo>
                  <a:lnTo>
                    <a:pt x="4410583" y="0"/>
                  </a:lnTo>
                  <a:lnTo>
                    <a:pt x="4410583" y="5638419"/>
                  </a:lnTo>
                  <a:lnTo>
                    <a:pt x="0" y="5638419"/>
                  </a:lnTo>
                  <a:close/>
                </a:path>
              </a:pathLst>
            </a:custGeom>
            <a:solidFill>
              <a:srgbClr val="0070C0">
                <a:alpha val="71765"/>
              </a:srgbClr>
            </a:solidFill>
          </p:spPr>
          <p:txBody>
            <a:bodyPr/>
            <a:lstStyle/>
            <a:p>
              <a:endParaRPr lang="de-DE"/>
            </a:p>
          </p:txBody>
        </p:sp>
      </p:grpSp>
      <p:grpSp>
        <p:nvGrpSpPr>
          <p:cNvPr id="12" name="Group 12"/>
          <p:cNvGrpSpPr/>
          <p:nvPr/>
        </p:nvGrpSpPr>
        <p:grpSpPr>
          <a:xfrm>
            <a:off x="6795593" y="3692145"/>
            <a:ext cx="3307958" cy="4728172"/>
            <a:chOff x="0" y="0"/>
            <a:chExt cx="668560" cy="955595"/>
          </a:xfrm>
        </p:grpSpPr>
        <p:sp>
          <p:nvSpPr>
            <p:cNvPr id="13" name="Freeform 13"/>
            <p:cNvSpPr/>
            <p:nvPr/>
          </p:nvSpPr>
          <p:spPr>
            <a:xfrm>
              <a:off x="0" y="0"/>
              <a:ext cx="668560" cy="955595"/>
            </a:xfrm>
            <a:custGeom>
              <a:avLst/>
              <a:gdLst/>
              <a:ahLst/>
              <a:cxnLst/>
              <a:rect l="l" t="t" r="r" b="b"/>
              <a:pathLst>
                <a:path w="668560" h="955595">
                  <a:moveTo>
                    <a:pt x="222974" y="936526"/>
                  </a:moveTo>
                  <a:cubicBezTo>
                    <a:pt x="257249" y="948040"/>
                    <a:pt x="296216" y="955595"/>
                    <a:pt x="334460" y="955595"/>
                  </a:cubicBezTo>
                  <a:cubicBezTo>
                    <a:pt x="372706" y="955595"/>
                    <a:pt x="409507" y="949118"/>
                    <a:pt x="443421" y="937604"/>
                  </a:cubicBezTo>
                  <a:cubicBezTo>
                    <a:pt x="444144" y="937245"/>
                    <a:pt x="444865" y="937245"/>
                    <a:pt x="445587" y="936886"/>
                  </a:cubicBezTo>
                  <a:cubicBezTo>
                    <a:pt x="572949" y="890830"/>
                    <a:pt x="666757" y="769216"/>
                    <a:pt x="668560" y="623921"/>
                  </a:cubicBezTo>
                  <a:lnTo>
                    <a:pt x="668560" y="0"/>
                  </a:lnTo>
                  <a:lnTo>
                    <a:pt x="0" y="0"/>
                  </a:lnTo>
                  <a:lnTo>
                    <a:pt x="0" y="623458"/>
                  </a:lnTo>
                  <a:cubicBezTo>
                    <a:pt x="1804" y="769935"/>
                    <a:pt x="94169" y="891550"/>
                    <a:pt x="222974" y="93652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
        <p:nvSpPr>
          <p:cNvPr id="14" name="AutoShape 14"/>
          <p:cNvSpPr/>
          <p:nvPr/>
        </p:nvSpPr>
        <p:spPr>
          <a:xfrm>
            <a:off x="6927207" y="1317356"/>
            <a:ext cx="3086358" cy="9525"/>
          </a:xfrm>
          <a:prstGeom prst="line">
            <a:avLst/>
          </a:prstGeom>
          <a:ln w="9525" cap="rnd">
            <a:solidFill>
              <a:srgbClr val="FFFFFF"/>
            </a:solidFill>
            <a:prstDash val="solid"/>
            <a:headEnd type="none" w="sm" len="sm"/>
            <a:tailEnd type="none" w="sm" len="sm"/>
          </a:ln>
        </p:spPr>
        <p:txBody>
          <a:bodyPr/>
          <a:lstStyle/>
          <a:p>
            <a:endParaRPr lang="de-DE"/>
          </a:p>
        </p:txBody>
      </p:sp>
      <p:sp>
        <p:nvSpPr>
          <p:cNvPr id="15" name="AutoShape 15"/>
          <p:cNvSpPr/>
          <p:nvPr/>
        </p:nvSpPr>
        <p:spPr>
          <a:xfrm>
            <a:off x="10599359" y="6547041"/>
            <a:ext cx="3086358" cy="9525"/>
          </a:xfrm>
          <a:prstGeom prst="line">
            <a:avLst/>
          </a:prstGeom>
          <a:ln w="9525" cap="rnd">
            <a:solidFill>
              <a:srgbClr val="FFFFFF"/>
            </a:solidFill>
            <a:prstDash val="solid"/>
            <a:headEnd type="none" w="sm" len="sm"/>
            <a:tailEnd type="none" w="sm" len="sm"/>
          </a:ln>
        </p:spPr>
        <p:txBody>
          <a:bodyPr/>
          <a:lstStyle/>
          <a:p>
            <a:endParaRPr lang="de-DE"/>
          </a:p>
        </p:txBody>
      </p:sp>
      <p:sp>
        <p:nvSpPr>
          <p:cNvPr id="16" name="AutoShape 16"/>
          <p:cNvSpPr/>
          <p:nvPr/>
        </p:nvSpPr>
        <p:spPr>
          <a:xfrm>
            <a:off x="14259576" y="1261965"/>
            <a:ext cx="3086358" cy="9525"/>
          </a:xfrm>
          <a:prstGeom prst="line">
            <a:avLst/>
          </a:prstGeom>
          <a:ln w="9525" cap="rnd">
            <a:solidFill>
              <a:srgbClr val="FFFFFF"/>
            </a:solidFill>
            <a:prstDash val="solid"/>
            <a:headEnd type="none" w="sm" len="sm"/>
            <a:tailEnd type="none" w="sm" len="sm"/>
          </a:ln>
        </p:spPr>
        <p:txBody>
          <a:bodyPr/>
          <a:lstStyle/>
          <a:p>
            <a:endParaRPr lang="de-DE"/>
          </a:p>
        </p:txBody>
      </p:sp>
      <p:grpSp>
        <p:nvGrpSpPr>
          <p:cNvPr id="17" name="Group 17"/>
          <p:cNvGrpSpPr/>
          <p:nvPr/>
        </p:nvGrpSpPr>
        <p:grpSpPr>
          <a:xfrm rot="-5400000">
            <a:off x="-3131502" y="4699462"/>
            <a:ext cx="9527994" cy="1234264"/>
            <a:chOff x="0" y="0"/>
            <a:chExt cx="12703992" cy="1645686"/>
          </a:xfrm>
        </p:grpSpPr>
        <p:sp>
          <p:nvSpPr>
            <p:cNvPr id="18" name="Freeform 18"/>
            <p:cNvSpPr/>
            <p:nvPr/>
          </p:nvSpPr>
          <p:spPr>
            <a:xfrm>
              <a:off x="0" y="0"/>
              <a:ext cx="12703992" cy="1645686"/>
            </a:xfrm>
            <a:custGeom>
              <a:avLst/>
              <a:gdLst/>
              <a:ahLst/>
              <a:cxnLst/>
              <a:rect l="l" t="t" r="r" b="b"/>
              <a:pathLst>
                <a:path w="12703992" h="1645686">
                  <a:moveTo>
                    <a:pt x="0" y="0"/>
                  </a:moveTo>
                  <a:lnTo>
                    <a:pt x="12703992" y="0"/>
                  </a:lnTo>
                  <a:lnTo>
                    <a:pt x="12703992" y="1645686"/>
                  </a:lnTo>
                  <a:lnTo>
                    <a:pt x="0" y="1645686"/>
                  </a:lnTo>
                  <a:close/>
                </a:path>
              </a:pathLst>
            </a:custGeom>
            <a:solidFill>
              <a:srgbClr val="000000">
                <a:alpha val="0"/>
              </a:srgbClr>
            </a:solidFill>
          </p:spPr>
          <p:txBody>
            <a:bodyPr/>
            <a:lstStyle/>
            <a:p>
              <a:endParaRPr lang="de-DE"/>
            </a:p>
          </p:txBody>
        </p:sp>
        <p:sp>
          <p:nvSpPr>
            <p:cNvPr id="19" name="TextBox 19"/>
            <p:cNvSpPr txBox="1"/>
            <p:nvPr/>
          </p:nvSpPr>
          <p:spPr>
            <a:xfrm>
              <a:off x="0" y="-76200"/>
              <a:ext cx="12703992" cy="1721886"/>
            </a:xfrm>
            <a:prstGeom prst="rect">
              <a:avLst/>
            </a:prstGeom>
          </p:spPr>
          <p:txBody>
            <a:bodyPr lIns="0" tIns="0" rIns="0" bIns="0" rtlCol="0" anchor="t"/>
            <a:lstStyle/>
            <a:p>
              <a:pPr algn="r">
                <a:lnSpc>
                  <a:spcPts val="4680"/>
                </a:lnSpc>
              </a:pPr>
              <a:r>
                <a:rPr lang="en-US" sz="3900" b="1" spc="3120">
                  <a:solidFill>
                    <a:srgbClr val="0C4659"/>
                  </a:solidFill>
                  <a:latin typeface="Calibri (MS) Bold"/>
                  <a:ea typeface="Calibri (MS) Bold"/>
                  <a:cs typeface="Calibri (MS) Bold"/>
                  <a:sym typeface="Calibri (MS) Bold"/>
                </a:rPr>
                <a:t>INHALT</a:t>
              </a:r>
            </a:p>
          </p:txBody>
        </p:sp>
      </p:grpSp>
      <p:grpSp>
        <p:nvGrpSpPr>
          <p:cNvPr id="20" name="Group 20"/>
          <p:cNvGrpSpPr/>
          <p:nvPr/>
        </p:nvGrpSpPr>
        <p:grpSpPr>
          <a:xfrm>
            <a:off x="3224060" y="6575138"/>
            <a:ext cx="2994888" cy="2049088"/>
            <a:chOff x="0" y="0"/>
            <a:chExt cx="3993184" cy="2732117"/>
          </a:xfrm>
        </p:grpSpPr>
        <p:sp>
          <p:nvSpPr>
            <p:cNvPr id="21" name="Freeform 21"/>
            <p:cNvSpPr/>
            <p:nvPr/>
          </p:nvSpPr>
          <p:spPr>
            <a:xfrm>
              <a:off x="0" y="0"/>
              <a:ext cx="3993184" cy="2732117"/>
            </a:xfrm>
            <a:custGeom>
              <a:avLst/>
              <a:gdLst/>
              <a:ahLst/>
              <a:cxnLst/>
              <a:rect l="l" t="t" r="r" b="b"/>
              <a:pathLst>
                <a:path w="3993184" h="2732117">
                  <a:moveTo>
                    <a:pt x="0" y="0"/>
                  </a:moveTo>
                  <a:lnTo>
                    <a:pt x="3993184" y="0"/>
                  </a:lnTo>
                  <a:lnTo>
                    <a:pt x="3993184" y="2732117"/>
                  </a:lnTo>
                  <a:lnTo>
                    <a:pt x="0" y="2732117"/>
                  </a:lnTo>
                  <a:close/>
                </a:path>
              </a:pathLst>
            </a:custGeom>
            <a:solidFill>
              <a:srgbClr val="000000">
                <a:alpha val="0"/>
              </a:srgbClr>
            </a:solidFill>
          </p:spPr>
          <p:txBody>
            <a:bodyPr/>
            <a:lstStyle/>
            <a:p>
              <a:endParaRPr lang="de-DE" sz="2400"/>
            </a:p>
          </p:txBody>
        </p:sp>
        <p:sp>
          <p:nvSpPr>
            <p:cNvPr id="22" name="TextBox 22"/>
            <p:cNvSpPr txBox="1"/>
            <p:nvPr/>
          </p:nvSpPr>
          <p:spPr>
            <a:xfrm>
              <a:off x="0" y="9525"/>
              <a:ext cx="3993184" cy="2722592"/>
            </a:xfrm>
            <a:prstGeom prst="rect">
              <a:avLst/>
            </a:prstGeom>
          </p:spPr>
          <p:txBody>
            <a:bodyPr lIns="0" tIns="0" rIns="0" bIns="0" rtlCol="0" anchor="t"/>
            <a:lstStyle/>
            <a:p>
              <a:pPr algn="l">
                <a:lnSpc>
                  <a:spcPts val="2879"/>
                </a:lnSpc>
              </a:pPr>
              <a:r>
                <a:rPr lang="en-US" sz="2400" dirty="0">
                  <a:solidFill>
                    <a:srgbClr val="FFFFFF"/>
                  </a:solidFill>
                  <a:latin typeface="Calibri (MS)"/>
                  <a:ea typeface="Calibri (MS)"/>
                  <a:cs typeface="Calibri (MS)"/>
                  <a:sym typeface="Calibri (MS)"/>
                </a:rPr>
                <a:t>Grenzüberschreitender Journalismus und Storytelling – Vielfältige Perspektiven vereinen</a:t>
              </a:r>
            </a:p>
          </p:txBody>
        </p:sp>
      </p:grpSp>
      <p:grpSp>
        <p:nvGrpSpPr>
          <p:cNvPr id="23" name="Group 23"/>
          <p:cNvGrpSpPr/>
          <p:nvPr/>
        </p:nvGrpSpPr>
        <p:grpSpPr>
          <a:xfrm>
            <a:off x="3224060" y="5788948"/>
            <a:ext cx="971998" cy="907647"/>
            <a:chOff x="0" y="0"/>
            <a:chExt cx="1295998" cy="1210196"/>
          </a:xfrm>
        </p:grpSpPr>
        <p:sp>
          <p:nvSpPr>
            <p:cNvPr id="24" name="Freeform 24"/>
            <p:cNvSpPr/>
            <p:nvPr/>
          </p:nvSpPr>
          <p:spPr>
            <a:xfrm>
              <a:off x="0" y="0"/>
              <a:ext cx="1295998" cy="1210196"/>
            </a:xfrm>
            <a:custGeom>
              <a:avLst/>
              <a:gdLst/>
              <a:ahLst/>
              <a:cxnLst/>
              <a:rect l="l" t="t" r="r" b="b"/>
              <a:pathLst>
                <a:path w="1295998" h="1210196">
                  <a:moveTo>
                    <a:pt x="0" y="0"/>
                  </a:moveTo>
                  <a:lnTo>
                    <a:pt x="1295998" y="0"/>
                  </a:lnTo>
                  <a:lnTo>
                    <a:pt x="1295998" y="1210196"/>
                  </a:lnTo>
                  <a:lnTo>
                    <a:pt x="0" y="1210196"/>
                  </a:lnTo>
                  <a:close/>
                </a:path>
              </a:pathLst>
            </a:custGeom>
            <a:solidFill>
              <a:srgbClr val="000000">
                <a:alpha val="0"/>
              </a:srgbClr>
            </a:solidFill>
          </p:spPr>
          <p:txBody>
            <a:bodyPr/>
            <a:lstStyle/>
            <a:p>
              <a:endParaRPr lang="de-DE"/>
            </a:p>
          </p:txBody>
        </p:sp>
        <p:sp>
          <p:nvSpPr>
            <p:cNvPr id="25" name="TextBox 25"/>
            <p:cNvSpPr txBox="1"/>
            <p:nvPr/>
          </p:nvSpPr>
          <p:spPr>
            <a:xfrm>
              <a:off x="0" y="-95250"/>
              <a:ext cx="1295998" cy="1305446"/>
            </a:xfrm>
            <a:prstGeom prst="rect">
              <a:avLst/>
            </a:prstGeom>
          </p:spPr>
          <p:txBody>
            <a:bodyPr lIns="0" tIns="0" rIns="0" bIns="0" rtlCol="0" anchor="t"/>
            <a:lstStyle/>
            <a:p>
              <a:pPr algn="l">
                <a:lnSpc>
                  <a:spcPts val="5400"/>
                </a:lnSpc>
              </a:pPr>
              <a:r>
                <a:rPr lang="en-US" sz="4500" b="1">
                  <a:solidFill>
                    <a:srgbClr val="FFFFFF"/>
                  </a:solidFill>
                  <a:latin typeface="Calibri (MS) Bold"/>
                  <a:ea typeface="Calibri (MS) Bold"/>
                  <a:cs typeface="Calibri (MS) Bold"/>
                  <a:sym typeface="Calibri (MS) Bold"/>
                </a:rPr>
                <a:t>01</a:t>
              </a:r>
            </a:p>
          </p:txBody>
        </p:sp>
      </p:grpSp>
      <p:grpSp>
        <p:nvGrpSpPr>
          <p:cNvPr id="26" name="Group 26"/>
          <p:cNvGrpSpPr/>
          <p:nvPr/>
        </p:nvGrpSpPr>
        <p:grpSpPr>
          <a:xfrm>
            <a:off x="6952130" y="1394178"/>
            <a:ext cx="2994888" cy="2049088"/>
            <a:chOff x="0" y="0"/>
            <a:chExt cx="3993184" cy="2732117"/>
          </a:xfrm>
        </p:grpSpPr>
        <p:sp>
          <p:nvSpPr>
            <p:cNvPr id="27" name="Freeform 27"/>
            <p:cNvSpPr/>
            <p:nvPr/>
          </p:nvSpPr>
          <p:spPr>
            <a:xfrm>
              <a:off x="0" y="0"/>
              <a:ext cx="3993184" cy="2732117"/>
            </a:xfrm>
            <a:custGeom>
              <a:avLst/>
              <a:gdLst/>
              <a:ahLst/>
              <a:cxnLst/>
              <a:rect l="l" t="t" r="r" b="b"/>
              <a:pathLst>
                <a:path w="3993184" h="2732117">
                  <a:moveTo>
                    <a:pt x="0" y="0"/>
                  </a:moveTo>
                  <a:lnTo>
                    <a:pt x="3993184" y="0"/>
                  </a:lnTo>
                  <a:lnTo>
                    <a:pt x="3993184" y="2732117"/>
                  </a:lnTo>
                  <a:lnTo>
                    <a:pt x="0" y="2732117"/>
                  </a:lnTo>
                  <a:close/>
                </a:path>
              </a:pathLst>
            </a:custGeom>
            <a:solidFill>
              <a:srgbClr val="000000">
                <a:alpha val="0"/>
              </a:srgbClr>
            </a:solidFill>
          </p:spPr>
          <p:txBody>
            <a:bodyPr/>
            <a:lstStyle/>
            <a:p>
              <a:endParaRPr lang="de-DE" sz="2400"/>
            </a:p>
          </p:txBody>
        </p:sp>
        <p:sp>
          <p:nvSpPr>
            <p:cNvPr id="28" name="TextBox 28"/>
            <p:cNvSpPr txBox="1"/>
            <p:nvPr/>
          </p:nvSpPr>
          <p:spPr>
            <a:xfrm>
              <a:off x="0" y="9525"/>
              <a:ext cx="3993184" cy="2722592"/>
            </a:xfrm>
            <a:prstGeom prst="rect">
              <a:avLst/>
            </a:prstGeom>
          </p:spPr>
          <p:txBody>
            <a:bodyPr lIns="0" tIns="0" rIns="0" bIns="0" rtlCol="0" anchor="t"/>
            <a:lstStyle/>
            <a:p>
              <a:pPr algn="l">
                <a:lnSpc>
                  <a:spcPts val="2879"/>
                </a:lnSpc>
              </a:pPr>
              <a:r>
                <a:rPr lang="en-US" sz="2400">
                  <a:solidFill>
                    <a:srgbClr val="FFFFFF"/>
                  </a:solidFill>
                  <a:latin typeface="Calibri (MS)"/>
                  <a:ea typeface="Calibri (MS)"/>
                  <a:cs typeface="Calibri (MS)"/>
                  <a:sym typeface="Calibri (MS)"/>
                </a:rPr>
                <a:t>Die Rolle digitaler Medien bei der Bekämpfung von Falschinformationen im politischen Diskurs in Europa</a:t>
              </a:r>
            </a:p>
          </p:txBody>
        </p:sp>
      </p:grpSp>
      <p:grpSp>
        <p:nvGrpSpPr>
          <p:cNvPr id="29" name="Group 29"/>
          <p:cNvGrpSpPr/>
          <p:nvPr/>
        </p:nvGrpSpPr>
        <p:grpSpPr>
          <a:xfrm>
            <a:off x="6961656" y="607987"/>
            <a:ext cx="971998" cy="907647"/>
            <a:chOff x="0" y="0"/>
            <a:chExt cx="1295998" cy="1210196"/>
          </a:xfrm>
        </p:grpSpPr>
        <p:sp>
          <p:nvSpPr>
            <p:cNvPr id="30" name="Freeform 30"/>
            <p:cNvSpPr/>
            <p:nvPr/>
          </p:nvSpPr>
          <p:spPr>
            <a:xfrm>
              <a:off x="0" y="0"/>
              <a:ext cx="1295998" cy="1210196"/>
            </a:xfrm>
            <a:custGeom>
              <a:avLst/>
              <a:gdLst/>
              <a:ahLst/>
              <a:cxnLst/>
              <a:rect l="l" t="t" r="r" b="b"/>
              <a:pathLst>
                <a:path w="1295998" h="1210196">
                  <a:moveTo>
                    <a:pt x="0" y="0"/>
                  </a:moveTo>
                  <a:lnTo>
                    <a:pt x="1295998" y="0"/>
                  </a:lnTo>
                  <a:lnTo>
                    <a:pt x="1295998" y="1210196"/>
                  </a:lnTo>
                  <a:lnTo>
                    <a:pt x="0" y="1210196"/>
                  </a:lnTo>
                  <a:close/>
                </a:path>
              </a:pathLst>
            </a:custGeom>
            <a:solidFill>
              <a:srgbClr val="000000">
                <a:alpha val="0"/>
              </a:srgbClr>
            </a:solidFill>
          </p:spPr>
          <p:txBody>
            <a:bodyPr/>
            <a:lstStyle/>
            <a:p>
              <a:endParaRPr lang="de-DE"/>
            </a:p>
          </p:txBody>
        </p:sp>
        <p:sp>
          <p:nvSpPr>
            <p:cNvPr id="31" name="TextBox 31"/>
            <p:cNvSpPr txBox="1"/>
            <p:nvPr/>
          </p:nvSpPr>
          <p:spPr>
            <a:xfrm>
              <a:off x="0" y="-95250"/>
              <a:ext cx="1295998" cy="1305446"/>
            </a:xfrm>
            <a:prstGeom prst="rect">
              <a:avLst/>
            </a:prstGeom>
          </p:spPr>
          <p:txBody>
            <a:bodyPr lIns="0" tIns="0" rIns="0" bIns="0" rtlCol="0" anchor="t"/>
            <a:lstStyle/>
            <a:p>
              <a:pPr algn="l">
                <a:lnSpc>
                  <a:spcPts val="5400"/>
                </a:lnSpc>
              </a:pPr>
              <a:r>
                <a:rPr lang="en-US" sz="4500" b="1">
                  <a:solidFill>
                    <a:srgbClr val="FFFFFF"/>
                  </a:solidFill>
                  <a:latin typeface="Calibri (MS) Bold"/>
                  <a:ea typeface="Calibri (MS) Bold"/>
                  <a:cs typeface="Calibri (MS) Bold"/>
                  <a:sym typeface="Calibri (MS) Bold"/>
                </a:rPr>
                <a:t>02</a:t>
              </a:r>
            </a:p>
          </p:txBody>
        </p:sp>
      </p:grpSp>
      <p:grpSp>
        <p:nvGrpSpPr>
          <p:cNvPr id="32" name="Group 32"/>
          <p:cNvGrpSpPr/>
          <p:nvPr/>
        </p:nvGrpSpPr>
        <p:grpSpPr>
          <a:xfrm>
            <a:off x="10624281" y="6623864"/>
            <a:ext cx="2820572" cy="2049088"/>
            <a:chOff x="0" y="0"/>
            <a:chExt cx="3760763" cy="2732117"/>
          </a:xfrm>
        </p:grpSpPr>
        <p:sp>
          <p:nvSpPr>
            <p:cNvPr id="33" name="Freeform 33"/>
            <p:cNvSpPr/>
            <p:nvPr/>
          </p:nvSpPr>
          <p:spPr>
            <a:xfrm>
              <a:off x="0" y="0"/>
              <a:ext cx="3760763" cy="2732117"/>
            </a:xfrm>
            <a:custGeom>
              <a:avLst/>
              <a:gdLst/>
              <a:ahLst/>
              <a:cxnLst/>
              <a:rect l="l" t="t" r="r" b="b"/>
              <a:pathLst>
                <a:path w="3760763" h="2732117">
                  <a:moveTo>
                    <a:pt x="0" y="0"/>
                  </a:moveTo>
                  <a:lnTo>
                    <a:pt x="3760763" y="0"/>
                  </a:lnTo>
                  <a:lnTo>
                    <a:pt x="3760763" y="2732117"/>
                  </a:lnTo>
                  <a:lnTo>
                    <a:pt x="0" y="2732117"/>
                  </a:lnTo>
                  <a:close/>
                </a:path>
              </a:pathLst>
            </a:custGeom>
            <a:solidFill>
              <a:srgbClr val="000000">
                <a:alpha val="0"/>
              </a:srgbClr>
            </a:solidFill>
          </p:spPr>
          <p:txBody>
            <a:bodyPr/>
            <a:lstStyle/>
            <a:p>
              <a:endParaRPr lang="de-DE" sz="2400"/>
            </a:p>
          </p:txBody>
        </p:sp>
        <p:sp>
          <p:nvSpPr>
            <p:cNvPr id="34" name="TextBox 34"/>
            <p:cNvSpPr txBox="1"/>
            <p:nvPr/>
          </p:nvSpPr>
          <p:spPr>
            <a:xfrm>
              <a:off x="0" y="9525"/>
              <a:ext cx="3760763" cy="2722592"/>
            </a:xfrm>
            <a:prstGeom prst="rect">
              <a:avLst/>
            </a:prstGeom>
          </p:spPr>
          <p:txBody>
            <a:bodyPr lIns="0" tIns="0" rIns="0" bIns="0" rtlCol="0" anchor="t"/>
            <a:lstStyle/>
            <a:p>
              <a:pPr algn="l">
                <a:lnSpc>
                  <a:spcPts val="2879"/>
                </a:lnSpc>
              </a:pPr>
              <a:r>
                <a:rPr lang="en-US" sz="2400">
                  <a:solidFill>
                    <a:srgbClr val="FFFFFF"/>
                  </a:solidFill>
                  <a:latin typeface="Calibri (MS)"/>
                  <a:ea typeface="Calibri (MS)"/>
                  <a:cs typeface="Calibri (MS)"/>
                  <a:sym typeface="Calibri (MS)"/>
                </a:rPr>
                <a:t>Medienberichterstattung über Migration und Multikulturalismus in Europa </a:t>
              </a:r>
            </a:p>
          </p:txBody>
        </p:sp>
      </p:grpSp>
      <p:grpSp>
        <p:nvGrpSpPr>
          <p:cNvPr id="35" name="Group 35"/>
          <p:cNvGrpSpPr/>
          <p:nvPr/>
        </p:nvGrpSpPr>
        <p:grpSpPr>
          <a:xfrm>
            <a:off x="10633808" y="5837673"/>
            <a:ext cx="971998" cy="907647"/>
            <a:chOff x="0" y="0"/>
            <a:chExt cx="1295998" cy="1210196"/>
          </a:xfrm>
        </p:grpSpPr>
        <p:sp>
          <p:nvSpPr>
            <p:cNvPr id="36" name="Freeform 36"/>
            <p:cNvSpPr/>
            <p:nvPr/>
          </p:nvSpPr>
          <p:spPr>
            <a:xfrm>
              <a:off x="0" y="0"/>
              <a:ext cx="1295998" cy="1210196"/>
            </a:xfrm>
            <a:custGeom>
              <a:avLst/>
              <a:gdLst/>
              <a:ahLst/>
              <a:cxnLst/>
              <a:rect l="l" t="t" r="r" b="b"/>
              <a:pathLst>
                <a:path w="1295998" h="1210196">
                  <a:moveTo>
                    <a:pt x="0" y="0"/>
                  </a:moveTo>
                  <a:lnTo>
                    <a:pt x="1295998" y="0"/>
                  </a:lnTo>
                  <a:lnTo>
                    <a:pt x="1295998" y="1210196"/>
                  </a:lnTo>
                  <a:lnTo>
                    <a:pt x="0" y="1210196"/>
                  </a:lnTo>
                  <a:close/>
                </a:path>
              </a:pathLst>
            </a:custGeom>
            <a:solidFill>
              <a:srgbClr val="000000">
                <a:alpha val="0"/>
              </a:srgbClr>
            </a:solidFill>
          </p:spPr>
          <p:txBody>
            <a:bodyPr/>
            <a:lstStyle/>
            <a:p>
              <a:endParaRPr lang="de-DE"/>
            </a:p>
          </p:txBody>
        </p:sp>
        <p:sp>
          <p:nvSpPr>
            <p:cNvPr id="37" name="TextBox 37"/>
            <p:cNvSpPr txBox="1"/>
            <p:nvPr/>
          </p:nvSpPr>
          <p:spPr>
            <a:xfrm>
              <a:off x="0" y="-95250"/>
              <a:ext cx="1295998" cy="1305446"/>
            </a:xfrm>
            <a:prstGeom prst="rect">
              <a:avLst/>
            </a:prstGeom>
          </p:spPr>
          <p:txBody>
            <a:bodyPr lIns="0" tIns="0" rIns="0" bIns="0" rtlCol="0" anchor="t"/>
            <a:lstStyle/>
            <a:p>
              <a:pPr algn="l">
                <a:lnSpc>
                  <a:spcPts val="5400"/>
                </a:lnSpc>
              </a:pPr>
              <a:r>
                <a:rPr lang="en-US" sz="4500" b="1">
                  <a:solidFill>
                    <a:srgbClr val="FFFFFF"/>
                  </a:solidFill>
                  <a:latin typeface="Calibri (MS) Bold"/>
                  <a:ea typeface="Calibri (MS) Bold"/>
                  <a:cs typeface="Calibri (MS) Bold"/>
                  <a:sym typeface="Calibri (MS) Bold"/>
                </a:rPr>
                <a:t>03</a:t>
              </a:r>
            </a:p>
          </p:txBody>
        </p:sp>
      </p:grpSp>
      <p:grpSp>
        <p:nvGrpSpPr>
          <p:cNvPr id="38" name="Group 38"/>
          <p:cNvGrpSpPr/>
          <p:nvPr/>
        </p:nvGrpSpPr>
        <p:grpSpPr>
          <a:xfrm>
            <a:off x="14284499" y="1338787"/>
            <a:ext cx="2994888" cy="2049088"/>
            <a:chOff x="0" y="0"/>
            <a:chExt cx="3993184" cy="2732117"/>
          </a:xfrm>
        </p:grpSpPr>
        <p:sp>
          <p:nvSpPr>
            <p:cNvPr id="39" name="Freeform 39"/>
            <p:cNvSpPr/>
            <p:nvPr/>
          </p:nvSpPr>
          <p:spPr>
            <a:xfrm>
              <a:off x="0" y="0"/>
              <a:ext cx="3993184" cy="2732117"/>
            </a:xfrm>
            <a:custGeom>
              <a:avLst/>
              <a:gdLst/>
              <a:ahLst/>
              <a:cxnLst/>
              <a:rect l="l" t="t" r="r" b="b"/>
              <a:pathLst>
                <a:path w="3993184" h="2732117">
                  <a:moveTo>
                    <a:pt x="0" y="0"/>
                  </a:moveTo>
                  <a:lnTo>
                    <a:pt x="3993184" y="0"/>
                  </a:lnTo>
                  <a:lnTo>
                    <a:pt x="3993184" y="2732117"/>
                  </a:lnTo>
                  <a:lnTo>
                    <a:pt x="0" y="2732117"/>
                  </a:lnTo>
                  <a:close/>
                </a:path>
              </a:pathLst>
            </a:custGeom>
            <a:solidFill>
              <a:srgbClr val="000000">
                <a:alpha val="0"/>
              </a:srgbClr>
            </a:solidFill>
          </p:spPr>
          <p:txBody>
            <a:bodyPr/>
            <a:lstStyle/>
            <a:p>
              <a:endParaRPr lang="de-DE" sz="2400"/>
            </a:p>
          </p:txBody>
        </p:sp>
        <p:sp>
          <p:nvSpPr>
            <p:cNvPr id="40" name="TextBox 40"/>
            <p:cNvSpPr txBox="1"/>
            <p:nvPr/>
          </p:nvSpPr>
          <p:spPr>
            <a:xfrm>
              <a:off x="0" y="9525"/>
              <a:ext cx="3993184" cy="2722592"/>
            </a:xfrm>
            <a:prstGeom prst="rect">
              <a:avLst/>
            </a:prstGeom>
          </p:spPr>
          <p:txBody>
            <a:bodyPr lIns="0" tIns="0" rIns="0" bIns="0" rtlCol="0" anchor="t"/>
            <a:lstStyle/>
            <a:p>
              <a:pPr algn="l">
                <a:lnSpc>
                  <a:spcPts val="2879"/>
                </a:lnSpc>
              </a:pPr>
              <a:r>
                <a:rPr lang="en-US" sz="2400">
                  <a:solidFill>
                    <a:srgbClr val="FFFFFF"/>
                  </a:solidFill>
                  <a:latin typeface="Calibri (MS)"/>
                  <a:ea typeface="Calibri (MS)"/>
                  <a:cs typeface="Calibri (MS)"/>
                  <a:sym typeface="Calibri (MS)"/>
                </a:rPr>
                <a:t>Der Einfluss digitaler Medien auf regionale Identitäten und die europäische Integration</a:t>
              </a:r>
            </a:p>
          </p:txBody>
        </p:sp>
      </p:grpSp>
      <p:grpSp>
        <p:nvGrpSpPr>
          <p:cNvPr id="41" name="Group 41"/>
          <p:cNvGrpSpPr/>
          <p:nvPr/>
        </p:nvGrpSpPr>
        <p:grpSpPr>
          <a:xfrm>
            <a:off x="14294025" y="552597"/>
            <a:ext cx="971998" cy="963037"/>
            <a:chOff x="0" y="0"/>
            <a:chExt cx="1295998" cy="1284050"/>
          </a:xfrm>
        </p:grpSpPr>
        <p:sp>
          <p:nvSpPr>
            <p:cNvPr id="42" name="Freeform 42"/>
            <p:cNvSpPr/>
            <p:nvPr/>
          </p:nvSpPr>
          <p:spPr>
            <a:xfrm>
              <a:off x="0" y="0"/>
              <a:ext cx="1295998" cy="1284050"/>
            </a:xfrm>
            <a:custGeom>
              <a:avLst/>
              <a:gdLst/>
              <a:ahLst/>
              <a:cxnLst/>
              <a:rect l="l" t="t" r="r" b="b"/>
              <a:pathLst>
                <a:path w="1295998" h="1284050">
                  <a:moveTo>
                    <a:pt x="0" y="0"/>
                  </a:moveTo>
                  <a:lnTo>
                    <a:pt x="1295998" y="0"/>
                  </a:lnTo>
                  <a:lnTo>
                    <a:pt x="1295998" y="1284050"/>
                  </a:lnTo>
                  <a:lnTo>
                    <a:pt x="0" y="1284050"/>
                  </a:lnTo>
                  <a:close/>
                </a:path>
              </a:pathLst>
            </a:custGeom>
            <a:solidFill>
              <a:srgbClr val="000000">
                <a:alpha val="0"/>
              </a:srgbClr>
            </a:solidFill>
          </p:spPr>
          <p:txBody>
            <a:bodyPr/>
            <a:lstStyle/>
            <a:p>
              <a:endParaRPr lang="de-DE"/>
            </a:p>
          </p:txBody>
        </p:sp>
        <p:sp>
          <p:nvSpPr>
            <p:cNvPr id="43" name="TextBox 43"/>
            <p:cNvSpPr txBox="1"/>
            <p:nvPr/>
          </p:nvSpPr>
          <p:spPr>
            <a:xfrm>
              <a:off x="0" y="-95250"/>
              <a:ext cx="1295998" cy="1379300"/>
            </a:xfrm>
            <a:prstGeom prst="rect">
              <a:avLst/>
            </a:prstGeom>
          </p:spPr>
          <p:txBody>
            <a:bodyPr lIns="0" tIns="0" rIns="0" bIns="0" rtlCol="0" anchor="t"/>
            <a:lstStyle/>
            <a:p>
              <a:pPr algn="l">
                <a:lnSpc>
                  <a:spcPts val="5400"/>
                </a:lnSpc>
              </a:pPr>
              <a:r>
                <a:rPr lang="en-US" sz="4500" b="1">
                  <a:solidFill>
                    <a:srgbClr val="FFFFFF"/>
                  </a:solidFill>
                  <a:latin typeface="Calibri (MS) Bold"/>
                  <a:ea typeface="Calibri (MS) Bold"/>
                  <a:cs typeface="Calibri (MS) Bold"/>
                  <a:sym typeface="Calibri (MS) Bold"/>
                </a:rPr>
                <a:t>04</a:t>
              </a:r>
            </a:p>
          </p:txBody>
        </p:sp>
      </p:grpSp>
      <p:sp>
        <p:nvSpPr>
          <p:cNvPr id="44" name="Freeform 44"/>
          <p:cNvSpPr/>
          <p:nvPr/>
        </p:nvSpPr>
        <p:spPr>
          <a:xfrm>
            <a:off x="3101279" y="25417"/>
            <a:ext cx="3300081" cy="5582006"/>
          </a:xfrm>
          <a:custGeom>
            <a:avLst/>
            <a:gdLst/>
            <a:ahLst/>
            <a:cxnLst/>
            <a:rect l="l" t="t" r="r" b="b"/>
            <a:pathLst>
              <a:path w="3300081" h="5582006">
                <a:moveTo>
                  <a:pt x="0" y="0"/>
                </a:moveTo>
                <a:lnTo>
                  <a:pt x="3300081" y="0"/>
                </a:lnTo>
                <a:lnTo>
                  <a:pt x="3300081" y="5582006"/>
                </a:lnTo>
                <a:lnTo>
                  <a:pt x="0" y="5582006"/>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de-DE"/>
          </a:p>
        </p:txBody>
      </p:sp>
      <p:sp>
        <p:nvSpPr>
          <p:cNvPr id="45" name="Freeform 45"/>
          <p:cNvSpPr/>
          <p:nvPr/>
        </p:nvSpPr>
        <p:spPr>
          <a:xfrm>
            <a:off x="10468400" y="8145"/>
            <a:ext cx="3306321" cy="5599278"/>
          </a:xfrm>
          <a:custGeom>
            <a:avLst/>
            <a:gdLst/>
            <a:ahLst/>
            <a:cxnLst/>
            <a:rect l="l" t="t" r="r" b="b"/>
            <a:pathLst>
              <a:path w="3306321" h="5599278">
                <a:moveTo>
                  <a:pt x="0" y="0"/>
                </a:moveTo>
                <a:lnTo>
                  <a:pt x="3306321" y="0"/>
                </a:lnTo>
                <a:lnTo>
                  <a:pt x="3306321" y="5599278"/>
                </a:lnTo>
                <a:lnTo>
                  <a:pt x="0" y="559927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46" name="Group 46"/>
          <p:cNvGrpSpPr/>
          <p:nvPr/>
        </p:nvGrpSpPr>
        <p:grpSpPr>
          <a:xfrm>
            <a:off x="14141204" y="3692145"/>
            <a:ext cx="3306965" cy="4728172"/>
            <a:chOff x="0" y="0"/>
            <a:chExt cx="668360" cy="955595"/>
          </a:xfrm>
        </p:grpSpPr>
        <p:sp>
          <p:nvSpPr>
            <p:cNvPr id="47" name="Freeform 47"/>
            <p:cNvSpPr/>
            <p:nvPr/>
          </p:nvSpPr>
          <p:spPr>
            <a:xfrm>
              <a:off x="0" y="0"/>
              <a:ext cx="668360" cy="955595"/>
            </a:xfrm>
            <a:custGeom>
              <a:avLst/>
              <a:gdLst/>
              <a:ahLst/>
              <a:cxnLst/>
              <a:rect l="l" t="t" r="r" b="b"/>
              <a:pathLst>
                <a:path w="668360" h="955595">
                  <a:moveTo>
                    <a:pt x="222907" y="936526"/>
                  </a:moveTo>
                  <a:cubicBezTo>
                    <a:pt x="257172" y="948040"/>
                    <a:pt x="296127" y="955595"/>
                    <a:pt x="334360" y="955595"/>
                  </a:cubicBezTo>
                  <a:cubicBezTo>
                    <a:pt x="372594" y="955595"/>
                    <a:pt x="409385" y="949118"/>
                    <a:pt x="443288" y="937604"/>
                  </a:cubicBezTo>
                  <a:cubicBezTo>
                    <a:pt x="444011" y="937245"/>
                    <a:pt x="444732" y="937245"/>
                    <a:pt x="445453" y="936886"/>
                  </a:cubicBezTo>
                  <a:cubicBezTo>
                    <a:pt x="572777" y="890830"/>
                    <a:pt x="666556" y="769216"/>
                    <a:pt x="668360" y="623921"/>
                  </a:cubicBezTo>
                  <a:lnTo>
                    <a:pt x="668360" y="0"/>
                  </a:lnTo>
                  <a:lnTo>
                    <a:pt x="0" y="0"/>
                  </a:lnTo>
                  <a:lnTo>
                    <a:pt x="0" y="623458"/>
                  </a:lnTo>
                  <a:cubicBezTo>
                    <a:pt x="1803" y="769935"/>
                    <a:pt x="94140" y="891550"/>
                    <a:pt x="222907" y="936526"/>
                  </a:cubicBez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de-DE"/>
            </a:p>
          </p:txBody>
        </p:sp>
      </p:grpSp>
      <p:sp>
        <p:nvSpPr>
          <p:cNvPr id="48" name="AutoShape 48"/>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49" name="Freeform 49"/>
          <p:cNvSpPr/>
          <p:nvPr/>
        </p:nvSpPr>
        <p:spPr>
          <a:xfrm>
            <a:off x="3101279" y="25418"/>
            <a:ext cx="3300081" cy="5582006"/>
          </a:xfrm>
          <a:custGeom>
            <a:avLst/>
            <a:gdLst/>
            <a:ahLst/>
            <a:cxnLst/>
            <a:rect l="l" t="t" r="r" b="b"/>
            <a:pathLst>
              <a:path w="3300081" h="5582006">
                <a:moveTo>
                  <a:pt x="0" y="0"/>
                </a:moveTo>
                <a:lnTo>
                  <a:pt x="3300081" y="0"/>
                </a:lnTo>
                <a:lnTo>
                  <a:pt x="3300081" y="5582005"/>
                </a:lnTo>
                <a:lnTo>
                  <a:pt x="0" y="5582005"/>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de-DE"/>
          </a:p>
        </p:txBody>
      </p:sp>
      <p:sp>
        <p:nvSpPr>
          <p:cNvPr id="50" name="Freeform 50"/>
          <p:cNvSpPr/>
          <p:nvPr/>
        </p:nvSpPr>
        <p:spPr>
          <a:xfrm>
            <a:off x="10468400" y="0"/>
            <a:ext cx="3306321" cy="5607423"/>
          </a:xfrm>
          <a:custGeom>
            <a:avLst/>
            <a:gdLst/>
            <a:ahLst/>
            <a:cxnLst/>
            <a:rect l="l" t="t" r="r" b="b"/>
            <a:pathLst>
              <a:path w="3306321" h="5607423">
                <a:moveTo>
                  <a:pt x="0" y="0"/>
                </a:moveTo>
                <a:lnTo>
                  <a:pt x="3306321" y="0"/>
                </a:lnTo>
                <a:lnTo>
                  <a:pt x="3306321" y="5607423"/>
                </a:lnTo>
                <a:lnTo>
                  <a:pt x="0" y="5607423"/>
                </a:lnTo>
                <a:lnTo>
                  <a:pt x="0" y="0"/>
                </a:lnTo>
                <a:close/>
              </a:path>
            </a:pathLst>
          </a:custGeom>
          <a:blipFill>
            <a:blip r:embed="rId8" cstate="screen">
              <a:extLst>
                <a:ext uri="{28A0092B-C50C-407E-A947-70E740481C1C}">
                  <a14:useLocalDpi xmlns:a14="http://schemas.microsoft.com/office/drawing/2010/main"/>
                </a:ext>
              </a:extLst>
            </a:blip>
            <a:stretch>
              <a:fillRect/>
            </a:stretch>
          </a:blipFill>
        </p:spPr>
        <p:txBody>
          <a:bodyPr/>
          <a:lstStyle/>
          <a:p>
            <a:endParaRPr lang="de-D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293960"/>
            <a:ext cx="11171611" cy="5774877"/>
            <a:chOff x="0" y="0"/>
            <a:chExt cx="14895482" cy="7699836"/>
          </a:xfrm>
        </p:grpSpPr>
        <p:sp>
          <p:nvSpPr>
            <p:cNvPr id="4" name="Freeform 4"/>
            <p:cNvSpPr/>
            <p:nvPr/>
          </p:nvSpPr>
          <p:spPr>
            <a:xfrm>
              <a:off x="0" y="0"/>
              <a:ext cx="14895481" cy="7699836"/>
            </a:xfrm>
            <a:custGeom>
              <a:avLst/>
              <a:gdLst/>
              <a:ahLst/>
              <a:cxnLst/>
              <a:rect l="l" t="t" r="r" b="b"/>
              <a:pathLst>
                <a:path w="14895481" h="7699836">
                  <a:moveTo>
                    <a:pt x="0" y="0"/>
                  </a:moveTo>
                  <a:lnTo>
                    <a:pt x="14895481" y="0"/>
                  </a:lnTo>
                  <a:lnTo>
                    <a:pt x="14895481" y="7699836"/>
                  </a:lnTo>
                  <a:lnTo>
                    <a:pt x="0" y="7699836"/>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7728411"/>
            </a:xfrm>
            <a:prstGeom prst="rect">
              <a:avLst/>
            </a:prstGeom>
          </p:spPr>
          <p:txBody>
            <a:bodyPr lIns="0" tIns="0" rIns="0" bIns="0" rtlCol="0" anchor="t"/>
            <a:lstStyle/>
            <a:p>
              <a:pPr marL="647703" lvl="1" indent="-323852" algn="l">
                <a:lnSpc>
                  <a:spcPts val="3240"/>
                </a:lnSpc>
                <a:buFont typeface="Arial"/>
                <a:buChar char="•"/>
              </a:pPr>
              <a:r>
                <a:rPr lang="en-US" sz="3000" b="1">
                  <a:solidFill>
                    <a:srgbClr val="0C4659"/>
                  </a:solidFill>
                  <a:latin typeface="Calibri (MS) Bold"/>
                  <a:ea typeface="Calibri (MS) Bold"/>
                  <a:cs typeface="Calibri (MS) Bold"/>
                  <a:sym typeface="Calibri (MS) Bold"/>
                </a:rPr>
                <a:t>Diaspora und transnationale Gemeinschaften: </a:t>
              </a:r>
              <a:r>
                <a:rPr lang="en-US" sz="3000">
                  <a:solidFill>
                    <a:srgbClr val="0C4659"/>
                  </a:solidFill>
                  <a:latin typeface="Calibri (MS)"/>
                  <a:ea typeface="Calibri (MS)"/>
                  <a:cs typeface="Calibri (MS)"/>
                  <a:sym typeface="Calibri (MS)"/>
                </a:rPr>
                <a:t>Migranten- oder Diasporagemeinschaften tauschen über digitale Kanäle Nachrichten mit ihrer Heimat aus und umgekehrt. Leider können dies auch unbestätigte Geschichten sein, die Fehlinformationen zwischen Nationen verbreiten. Beispiel: Während der COVID-19-Pandemie tauchten Verschwörungstheorien (wie falsche „Heilmittel“ oder Impfstoffmythen), die auf Randwebsites in einem europäischen Land ihren Ursprung hatten, bald in WhatsApp- und Facebook-Gruppen auf dem gesamten Kontinent auf, was </a:t>
              </a:r>
              <a:r>
                <a:rPr lang="en-US" sz="3000" u="none">
                  <a:solidFill>
                    <a:srgbClr val="0C4659"/>
                  </a:solidFill>
                  <a:latin typeface="Calibri (MS)"/>
                  <a:ea typeface="Calibri (MS)"/>
                  <a:cs typeface="Calibri (MS)"/>
                  <a:sym typeface="Calibri (MS)"/>
                </a:rPr>
                <a:t>eine </a:t>
              </a:r>
              <a:r>
                <a:rPr lang="en-US" sz="3000">
                  <a:solidFill>
                    <a:srgbClr val="0C4659"/>
                  </a:solidFill>
                  <a:latin typeface="Calibri (MS)"/>
                  <a:ea typeface="Calibri (MS)"/>
                  <a:cs typeface="Calibri (MS)"/>
                  <a:sym typeface="Calibri (MS)"/>
                </a:rPr>
                <a:t>konzertierte grenzüberschreitende </a:t>
              </a:r>
              <a:r>
                <a:rPr lang="en-US" sz="3000" u="none">
                  <a:solidFill>
                    <a:srgbClr val="0C4659"/>
                  </a:solidFill>
                  <a:latin typeface="Calibri (MS)"/>
                  <a:ea typeface="Calibri (MS)"/>
                  <a:cs typeface="Calibri (MS)"/>
                  <a:sym typeface="Calibri (MS)"/>
                </a:rPr>
                <a:t>Anstrengung </a:t>
              </a:r>
              <a:r>
                <a:rPr lang="en-US" sz="3000">
                  <a:solidFill>
                    <a:srgbClr val="0C4659"/>
                  </a:solidFill>
                  <a:latin typeface="Calibri (MS)"/>
                  <a:ea typeface="Calibri (MS)"/>
                  <a:cs typeface="Calibri (MS)"/>
                  <a:sym typeface="Calibri (MS)"/>
                </a:rPr>
                <a:t>erforderte, um </a:t>
              </a:r>
              <a:r>
                <a:rPr lang="en-US" sz="3000" u="none">
                  <a:solidFill>
                    <a:srgbClr val="0C4659"/>
                  </a:solidFill>
                  <a:latin typeface="Calibri (MS)"/>
                  <a:ea typeface="Calibri (MS)"/>
                  <a:cs typeface="Calibri (MS)"/>
                  <a:sym typeface="Calibri (MS)"/>
                </a:rPr>
                <a:t>sie</a:t>
              </a:r>
              <a:r>
                <a:rPr lang="en-US" sz="3000">
                  <a:solidFill>
                    <a:srgbClr val="0C4659"/>
                  </a:solidFill>
                  <a:latin typeface="Calibri (MS)"/>
                  <a:ea typeface="Calibri (MS)"/>
                  <a:cs typeface="Calibri (MS)"/>
                  <a:sym typeface="Calibri (MS)"/>
                </a:rPr>
                <a:t> zu widerlegen</a:t>
              </a:r>
              <a:r>
                <a:rPr lang="en-US" sz="3000" u="none">
                  <a:solidFill>
                    <a:srgbClr val="0C4659"/>
                  </a:solidFill>
                  <a:latin typeface="Calibri (MS)"/>
                  <a:ea typeface="Calibri (MS)"/>
                  <a:cs typeface="Calibri (MS)"/>
                  <a:sym typeface="Calibri (MS)"/>
                </a:rPr>
                <a:t>.</a:t>
              </a:r>
            </a:p>
            <a:p>
              <a:pPr algn="l">
                <a:lnSpc>
                  <a:spcPts val="2592"/>
                </a:lnSpc>
              </a:pPr>
              <a:endParaRPr lang="en-US" sz="3000" u="none">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361283"/>
            <a:ext cx="11133510" cy="1205481"/>
            <a:chOff x="0" y="0"/>
            <a:chExt cx="14844680" cy="1607308"/>
          </a:xfrm>
        </p:grpSpPr>
        <p:sp>
          <p:nvSpPr>
            <p:cNvPr id="8" name="Freeform 8"/>
            <p:cNvSpPr/>
            <p:nvPr/>
          </p:nvSpPr>
          <p:spPr>
            <a:xfrm>
              <a:off x="0" y="0"/>
              <a:ext cx="14844680" cy="1607308"/>
            </a:xfrm>
            <a:custGeom>
              <a:avLst/>
              <a:gdLst/>
              <a:ahLst/>
              <a:cxnLst/>
              <a:rect l="l" t="t" r="r" b="b"/>
              <a:pathLst>
                <a:path w="14844680" h="1607308">
                  <a:moveTo>
                    <a:pt x="0" y="0"/>
                  </a:moveTo>
                  <a:lnTo>
                    <a:pt x="14844680" y="0"/>
                  </a:lnTo>
                  <a:lnTo>
                    <a:pt x="14844680"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1664458"/>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Wie Fehlinformationen Grenzen überschreiten</a:t>
              </a:r>
            </a:p>
          </p:txBody>
        </p:sp>
      </p:grpSp>
      <p:sp>
        <p:nvSpPr>
          <p:cNvPr id="10" name="AutoShape 10"/>
          <p:cNvSpPr/>
          <p:nvPr/>
        </p:nvSpPr>
        <p:spPr>
          <a:xfrm>
            <a:off x="6112678" y="1802019"/>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0070C0"/>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864049" y="6443460"/>
            <a:ext cx="4581447" cy="2839548"/>
            <a:chOff x="0" y="0"/>
            <a:chExt cx="6108596" cy="3786065"/>
          </a:xfrm>
        </p:grpSpPr>
        <p:sp>
          <p:nvSpPr>
            <p:cNvPr id="15" name="Freeform 15"/>
            <p:cNvSpPr/>
            <p:nvPr/>
          </p:nvSpPr>
          <p:spPr>
            <a:xfrm>
              <a:off x="0" y="0"/>
              <a:ext cx="6108596" cy="3786065"/>
            </a:xfrm>
            <a:custGeom>
              <a:avLst/>
              <a:gdLst/>
              <a:ahLst/>
              <a:cxnLst/>
              <a:rect l="l" t="t" r="r" b="b"/>
              <a:pathLst>
                <a:path w="6108596" h="3786065">
                  <a:moveTo>
                    <a:pt x="0" y="0"/>
                  </a:moveTo>
                  <a:lnTo>
                    <a:pt x="6108596" y="0"/>
                  </a:lnTo>
                  <a:lnTo>
                    <a:pt x="6108596" y="3786065"/>
                  </a:lnTo>
                  <a:lnTo>
                    <a:pt x="0" y="3786065"/>
                  </a:lnTo>
                  <a:close/>
                </a:path>
              </a:pathLst>
            </a:custGeom>
            <a:solidFill>
              <a:srgbClr val="000000">
                <a:alpha val="0"/>
              </a:srgbClr>
            </a:solidFill>
          </p:spPr>
          <p:txBody>
            <a:bodyPr/>
            <a:lstStyle/>
            <a:p>
              <a:endParaRPr lang="de-DE"/>
            </a:p>
          </p:txBody>
        </p:sp>
        <p:sp>
          <p:nvSpPr>
            <p:cNvPr id="16" name="TextBox 16"/>
            <p:cNvSpPr txBox="1"/>
            <p:nvPr/>
          </p:nvSpPr>
          <p:spPr>
            <a:xfrm>
              <a:off x="0" y="-76200"/>
              <a:ext cx="6108596" cy="3862265"/>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Die Rolle digitaler Medien bei der Bekämpfung von Fehlinformationen im politischen Diskurs in Europa</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2</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1997318"/>
            <a:ext cx="11171611" cy="7453036"/>
            <a:chOff x="0" y="-395523"/>
            <a:chExt cx="14895482" cy="9937382"/>
          </a:xfrm>
        </p:grpSpPr>
        <p:sp>
          <p:nvSpPr>
            <p:cNvPr id="4" name="Freeform 4"/>
            <p:cNvSpPr/>
            <p:nvPr/>
          </p:nvSpPr>
          <p:spPr>
            <a:xfrm>
              <a:off x="0" y="0"/>
              <a:ext cx="14895481" cy="9541859"/>
            </a:xfrm>
            <a:custGeom>
              <a:avLst/>
              <a:gdLst/>
              <a:ahLst/>
              <a:cxnLst/>
              <a:rect l="l" t="t" r="r" b="b"/>
              <a:pathLst>
                <a:path w="14895481" h="9541859">
                  <a:moveTo>
                    <a:pt x="0" y="0"/>
                  </a:moveTo>
                  <a:lnTo>
                    <a:pt x="14895481" y="0"/>
                  </a:lnTo>
                  <a:lnTo>
                    <a:pt x="14895481" y="9541859"/>
                  </a:lnTo>
                  <a:lnTo>
                    <a:pt x="0" y="9541859"/>
                  </a:lnTo>
                  <a:close/>
                </a:path>
              </a:pathLst>
            </a:custGeom>
            <a:solidFill>
              <a:srgbClr val="000000">
                <a:alpha val="0"/>
              </a:srgbClr>
            </a:solidFill>
          </p:spPr>
          <p:txBody>
            <a:bodyPr/>
            <a:lstStyle/>
            <a:p>
              <a:endParaRPr lang="de-DE"/>
            </a:p>
          </p:txBody>
        </p:sp>
        <p:sp>
          <p:nvSpPr>
            <p:cNvPr id="5" name="TextBox 5"/>
            <p:cNvSpPr txBox="1"/>
            <p:nvPr/>
          </p:nvSpPr>
          <p:spPr>
            <a:xfrm>
              <a:off x="0" y="-395523"/>
              <a:ext cx="14895482" cy="9570434"/>
            </a:xfrm>
            <a:prstGeom prst="rect">
              <a:avLst/>
            </a:prstGeom>
          </p:spPr>
          <p:txBody>
            <a:bodyPr lIns="0" tIns="0" rIns="0" bIns="0" rtlCol="0" anchor="t"/>
            <a:lstStyle/>
            <a:p>
              <a:pPr algn="l">
                <a:lnSpc>
                  <a:spcPts val="3240"/>
                </a:lnSpc>
              </a:pPr>
              <a:r>
                <a:rPr lang="en-US" sz="2400" dirty="0">
                  <a:solidFill>
                    <a:srgbClr val="0C4659"/>
                  </a:solidFill>
                  <a:latin typeface="Calibri (MS)"/>
                  <a:ea typeface="Calibri (MS)"/>
                  <a:cs typeface="Calibri (MS)"/>
                  <a:sym typeface="Calibri (MS)"/>
                </a:rPr>
                <a:t>Fehlinformationen </a:t>
              </a:r>
              <a:r>
                <a:rPr lang="en-US" sz="2400" dirty="0" err="1">
                  <a:solidFill>
                    <a:srgbClr val="0C4659"/>
                  </a:solidFill>
                  <a:latin typeface="Calibri (MS)"/>
                  <a:ea typeface="Calibri (MS)"/>
                  <a:cs typeface="Calibri (MS)"/>
                  <a:sym typeface="Calibri (MS)"/>
                </a:rPr>
                <a:t>verzerren</a:t>
              </a:r>
              <a:r>
                <a:rPr lang="en-US" sz="2400" dirty="0">
                  <a:solidFill>
                    <a:srgbClr val="0C4659"/>
                  </a:solidFill>
                  <a:latin typeface="Calibri (MS)"/>
                  <a:ea typeface="Calibri (MS)"/>
                  <a:cs typeface="Calibri (MS)"/>
                  <a:sym typeface="Calibri (MS)"/>
                </a:rPr>
                <a:t> nicht </a:t>
              </a:r>
              <a:r>
                <a:rPr lang="en-US" sz="2400" dirty="0" err="1">
                  <a:solidFill>
                    <a:srgbClr val="0C4659"/>
                  </a:solidFill>
                  <a:latin typeface="Calibri (MS)"/>
                  <a:ea typeface="Calibri (MS)"/>
                  <a:cs typeface="Calibri (MS)"/>
                  <a:sym typeface="Calibri (MS)"/>
                </a:rPr>
                <a:t>nur</a:t>
              </a:r>
              <a:r>
                <a:rPr lang="en-US" sz="2400" dirty="0">
                  <a:solidFill>
                    <a:srgbClr val="0C4659"/>
                  </a:solidFill>
                  <a:latin typeface="Calibri (MS)"/>
                  <a:ea typeface="Calibri (MS)"/>
                  <a:cs typeface="Calibri (MS)"/>
                  <a:sym typeface="Calibri (MS)"/>
                </a:rPr>
                <a:t> die </a:t>
              </a:r>
              <a:r>
                <a:rPr lang="en-US" sz="2400" dirty="0" err="1">
                  <a:solidFill>
                    <a:srgbClr val="0C4659"/>
                  </a:solidFill>
                  <a:latin typeface="Calibri (MS)"/>
                  <a:ea typeface="Calibri (MS)"/>
                  <a:cs typeface="Calibri (MS)"/>
                  <a:sym typeface="Calibri (MS)"/>
                </a:rPr>
                <a:t>Tatsachen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sondern</a:t>
              </a:r>
              <a:r>
                <a:rPr lang="en-US" sz="2400" dirty="0">
                  <a:solidFill>
                    <a:srgbClr val="0C4659"/>
                  </a:solidFill>
                  <a:latin typeface="Calibri (MS)"/>
                  <a:ea typeface="Calibri (MS)"/>
                  <a:cs typeface="Calibri (MS)"/>
                  <a:sym typeface="Calibri (MS)"/>
                </a:rPr>
                <a:t> </a:t>
              </a:r>
              <a:r>
                <a:rPr lang="en-US" sz="2400" b="1" dirty="0" err="1">
                  <a:solidFill>
                    <a:srgbClr val="0C4659"/>
                  </a:solidFill>
                  <a:latin typeface="Calibri (MS) Bold"/>
                  <a:ea typeface="Calibri (MS) Bold"/>
                  <a:cs typeface="Calibri (MS) Bold"/>
                  <a:sym typeface="Calibri (MS) Bold"/>
                </a:rPr>
                <a:t>polarisieren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auch</a:t>
              </a:r>
              <a:r>
                <a:rPr lang="en-US" sz="2400" dirty="0">
                  <a:solidFill>
                    <a:srgbClr val="0C4659"/>
                  </a:solidFill>
                  <a:latin typeface="Calibri (MS)"/>
                  <a:ea typeface="Calibri (MS)"/>
                  <a:cs typeface="Calibri (MS)"/>
                  <a:sym typeface="Calibri (MS)"/>
                </a:rPr>
                <a:t> </a:t>
              </a:r>
              <a:r>
                <a:rPr lang="en-US" sz="2400" b="1" dirty="0">
                  <a:solidFill>
                    <a:srgbClr val="0C4659"/>
                  </a:solidFill>
                  <a:latin typeface="Calibri (MS) Bold"/>
                  <a:ea typeface="Calibri (MS) Bold"/>
                  <a:cs typeface="Calibri (MS) Bold"/>
                  <a:sym typeface="Calibri (MS) Bold"/>
                </a:rPr>
                <a:t>die Gesellschaft</a:t>
              </a:r>
              <a:r>
                <a:rPr lang="en-US" sz="2400" dirty="0">
                  <a:solidFill>
                    <a:srgbClr val="0C4659"/>
                  </a:solidFill>
                  <a:latin typeface="Calibri (MS)"/>
                  <a:ea typeface="Calibri (MS)"/>
                  <a:cs typeface="Calibri (MS)"/>
                  <a:sym typeface="Calibri (MS)"/>
                </a:rPr>
                <a:t>. In der </a:t>
              </a:r>
              <a:r>
                <a:rPr lang="en-US" sz="2400" dirty="0" err="1">
                  <a:solidFill>
                    <a:srgbClr val="0C4659"/>
                  </a:solidFill>
                  <a:latin typeface="Calibri (MS)"/>
                  <a:ea typeface="Calibri (MS)"/>
                  <a:cs typeface="Calibri (MS)"/>
                  <a:sym typeface="Calibri (MS)"/>
                </a:rPr>
                <a:t>europäischen</a:t>
              </a:r>
              <a:r>
                <a:rPr lang="en-US" sz="2400" dirty="0">
                  <a:solidFill>
                    <a:srgbClr val="0C4659"/>
                  </a:solidFill>
                  <a:latin typeface="Calibri (MS)"/>
                  <a:ea typeface="Calibri (MS)"/>
                  <a:cs typeface="Calibri (MS)"/>
                  <a:sym typeface="Calibri (MS)"/>
                </a:rPr>
                <a:t> Politik </a:t>
              </a:r>
              <a:r>
                <a:rPr lang="en-US" sz="2400" dirty="0" err="1">
                  <a:solidFill>
                    <a:srgbClr val="0C4659"/>
                  </a:solidFill>
                  <a:latin typeface="Calibri (MS)"/>
                  <a:ea typeface="Calibri (MS)"/>
                  <a:cs typeface="Calibri (MS)"/>
                  <a:sym typeface="Calibri (MS)"/>
                </a:rPr>
                <a:t>wurden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falsche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oder</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irreführende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Darstellungen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genutzt</a:t>
              </a:r>
              <a:r>
                <a:rPr lang="en-US" sz="2400" dirty="0">
                  <a:solidFill>
                    <a:srgbClr val="0C4659"/>
                  </a:solidFill>
                  <a:latin typeface="Calibri (MS)"/>
                  <a:ea typeface="Calibri (MS)"/>
                  <a:cs typeface="Calibri (MS)"/>
                  <a:sym typeface="Calibri (MS)"/>
                </a:rPr>
                <a:t>, um:</a:t>
              </a:r>
            </a:p>
            <a:p>
              <a:pPr marL="647703" lvl="1" indent="-323852" algn="l">
                <a:lnSpc>
                  <a:spcPts val="3240"/>
                </a:lnSpc>
                <a:buFont typeface="Arial"/>
                <a:buChar char="•"/>
              </a:pPr>
              <a:r>
                <a:rPr lang="en-US" sz="2400" b="1" dirty="0">
                  <a:solidFill>
                    <a:srgbClr val="0C4659"/>
                  </a:solidFill>
                  <a:latin typeface="Calibri (MS) Bold"/>
                  <a:ea typeface="Calibri (MS) Bold"/>
                  <a:cs typeface="Calibri (MS) Bold"/>
                  <a:sym typeface="Calibri (MS) Bold"/>
                </a:rPr>
                <a:t>Wahlen und </a:t>
              </a:r>
              <a:r>
                <a:rPr lang="en-US" sz="2400" b="1" dirty="0" err="1">
                  <a:solidFill>
                    <a:srgbClr val="0C4659"/>
                  </a:solidFill>
                  <a:latin typeface="Calibri (MS) Bold"/>
                  <a:ea typeface="Calibri (MS) Bold"/>
                  <a:cs typeface="Calibri (MS) Bold"/>
                  <a:sym typeface="Calibri (MS) Bold"/>
                </a:rPr>
                <a:t>Referenden</a:t>
              </a:r>
              <a:r>
                <a:rPr lang="en-US" sz="2400" b="1" dirty="0">
                  <a:solidFill>
                    <a:srgbClr val="0C4659"/>
                  </a:solidFill>
                  <a:latin typeface="Calibri (MS) Bold"/>
                  <a:ea typeface="Calibri (MS) Bold"/>
                  <a:cs typeface="Calibri (MS) Bold"/>
                  <a:sym typeface="Calibri (MS) Bold"/>
                </a:rPr>
                <a:t> </a:t>
              </a:r>
              <a:r>
                <a:rPr lang="en-US" sz="2400" b="1" dirty="0" err="1">
                  <a:solidFill>
                    <a:srgbClr val="0C4659"/>
                  </a:solidFill>
                  <a:latin typeface="Calibri (MS) Bold"/>
                  <a:ea typeface="Calibri (MS) Bold"/>
                  <a:cs typeface="Calibri (MS) Bold"/>
                  <a:sym typeface="Calibri (MS) Bold"/>
                </a:rPr>
                <a:t>zu</a:t>
              </a:r>
              <a:r>
                <a:rPr lang="en-US" sz="2400" b="1" dirty="0">
                  <a:solidFill>
                    <a:srgbClr val="0C4659"/>
                  </a:solidFill>
                  <a:latin typeface="Calibri (MS) Bold"/>
                  <a:ea typeface="Calibri (MS) Bold"/>
                  <a:cs typeface="Calibri (MS) Bold"/>
                  <a:sym typeface="Calibri (MS) Bold"/>
                </a:rPr>
                <a:t> </a:t>
              </a:r>
              <a:r>
                <a:rPr lang="en-US" sz="2400" b="1" dirty="0" err="1">
                  <a:solidFill>
                    <a:srgbClr val="0C4659"/>
                  </a:solidFill>
                  <a:latin typeface="Calibri (MS) Bold"/>
                  <a:ea typeface="Calibri (MS) Bold"/>
                  <a:cs typeface="Calibri (MS) Bold"/>
                  <a:sym typeface="Calibri (MS) Bold"/>
                </a:rPr>
                <a:t>beeinflussen</a:t>
              </a:r>
              <a:r>
                <a:rPr lang="en-US" sz="2400" b="1" dirty="0">
                  <a:solidFill>
                    <a:srgbClr val="0C4659"/>
                  </a:solidFill>
                  <a:latin typeface="Calibri (MS) Bold"/>
                  <a:ea typeface="Calibri (MS) Bold"/>
                  <a:cs typeface="Calibri (MS) Bold"/>
                  <a:sym typeface="Calibri (MS) Bold"/>
                </a:rPr>
                <a:t>: </a:t>
              </a:r>
              <a:r>
                <a:rPr lang="en-US" sz="2400" dirty="0">
                  <a:solidFill>
                    <a:srgbClr val="0C4659"/>
                  </a:solidFill>
                  <a:latin typeface="Calibri (MS)"/>
                  <a:ea typeface="Calibri (MS)"/>
                  <a:cs typeface="Calibri (MS)"/>
                  <a:sym typeface="Calibri (MS)"/>
                </a:rPr>
                <a:t>z. B. </a:t>
              </a:r>
              <a:r>
                <a:rPr lang="en-US" sz="2400" dirty="0" err="1">
                  <a:solidFill>
                    <a:srgbClr val="0C4659"/>
                  </a:solidFill>
                  <a:latin typeface="Calibri (MS)"/>
                  <a:ea typeface="Calibri (MS)"/>
                  <a:cs typeface="Calibri (MS)"/>
                  <a:sym typeface="Calibri (MS)"/>
                </a:rPr>
                <a:t>können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im</a:t>
              </a:r>
              <a:r>
                <a:rPr lang="en-US" sz="2400" dirty="0">
                  <a:solidFill>
                    <a:srgbClr val="0C4659"/>
                  </a:solidFill>
                  <a:latin typeface="Calibri (MS)"/>
                  <a:ea typeface="Calibri (MS)"/>
                  <a:cs typeface="Calibri (MS)"/>
                  <a:sym typeface="Calibri (MS)"/>
                </a:rPr>
                <a:t> Vorfeld von Wahlen </a:t>
              </a:r>
              <a:r>
                <a:rPr lang="en-US" sz="2400" dirty="0" err="1">
                  <a:solidFill>
                    <a:srgbClr val="0C4659"/>
                  </a:solidFill>
                  <a:latin typeface="Calibri (MS)"/>
                  <a:ea typeface="Calibri (MS)"/>
                  <a:cs typeface="Calibri (MS)"/>
                  <a:sym typeface="Calibri (MS)"/>
                </a:rPr>
                <a:t>erfundene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Geschichten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über</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Kandidaten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oder</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Parteien</a:t>
              </a:r>
              <a:r>
                <a:rPr lang="en-US" sz="2400" dirty="0">
                  <a:solidFill>
                    <a:srgbClr val="0C4659"/>
                  </a:solidFill>
                  <a:latin typeface="Calibri (MS)"/>
                  <a:ea typeface="Calibri (MS)"/>
                  <a:cs typeface="Calibri (MS)"/>
                  <a:sym typeface="Calibri (MS)"/>
                </a:rPr>
                <a:t> die </a:t>
              </a:r>
              <a:r>
                <a:rPr lang="en-US" sz="2400" dirty="0" err="1">
                  <a:solidFill>
                    <a:srgbClr val="0C4659"/>
                  </a:solidFill>
                  <a:latin typeface="Calibri (MS)"/>
                  <a:ea typeface="Calibri (MS)"/>
                  <a:cs typeface="Calibri (MS)"/>
                  <a:sym typeface="Calibri (MS)"/>
                </a:rPr>
                <a:t>Wähler</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beeinflussen</a:t>
              </a:r>
              <a:r>
                <a:rPr lang="en-US" sz="2400" dirty="0">
                  <a:solidFill>
                    <a:srgbClr val="0C4659"/>
                  </a:solidFill>
                  <a:latin typeface="Calibri (MS)"/>
                  <a:ea typeface="Calibri (MS)"/>
                  <a:cs typeface="Calibri (MS)"/>
                  <a:sym typeface="Calibri (MS)"/>
                </a:rPr>
                <a:t>. </a:t>
              </a:r>
            </a:p>
            <a:p>
              <a:pPr marL="647703" lvl="1" indent="-323852" algn="l">
                <a:lnSpc>
                  <a:spcPts val="3240"/>
                </a:lnSpc>
                <a:buFont typeface="Arial"/>
                <a:buChar char="•"/>
              </a:pPr>
              <a:r>
                <a:rPr lang="en-US" sz="2400" b="1" dirty="0" err="1">
                  <a:solidFill>
                    <a:srgbClr val="0C4659"/>
                  </a:solidFill>
                  <a:latin typeface="Calibri (MS) Bold"/>
                  <a:ea typeface="Calibri (MS) Bold"/>
                  <a:cs typeface="Calibri (MS) Bold"/>
                  <a:sym typeface="Calibri (MS) Bold"/>
                </a:rPr>
                <a:t>Vertrauen</a:t>
              </a:r>
              <a:r>
                <a:rPr lang="en-US" sz="2400" b="1" dirty="0">
                  <a:solidFill>
                    <a:srgbClr val="0C4659"/>
                  </a:solidFill>
                  <a:latin typeface="Calibri (MS) Bold"/>
                  <a:ea typeface="Calibri (MS) Bold"/>
                  <a:cs typeface="Calibri (MS) Bold"/>
                  <a:sym typeface="Calibri (MS) Bold"/>
                </a:rPr>
                <a:t> </a:t>
              </a:r>
              <a:r>
                <a:rPr lang="en-US" sz="2400" b="1" dirty="0" err="1">
                  <a:solidFill>
                    <a:srgbClr val="0C4659"/>
                  </a:solidFill>
                  <a:latin typeface="Calibri (MS) Bold"/>
                  <a:ea typeface="Calibri (MS) Bold"/>
                  <a:cs typeface="Calibri (MS) Bold"/>
                  <a:sym typeface="Calibri (MS) Bold"/>
                </a:rPr>
                <a:t>untergraben</a:t>
              </a:r>
              <a:r>
                <a:rPr lang="en-US" sz="2400" b="1" dirty="0">
                  <a:solidFill>
                    <a:srgbClr val="0C4659"/>
                  </a:solidFill>
                  <a:latin typeface="Calibri (MS) Bold"/>
                  <a:ea typeface="Calibri (MS) Bold"/>
                  <a:cs typeface="Calibri (MS) Bold"/>
                  <a:sym typeface="Calibri (MS) Bold"/>
                </a:rPr>
                <a:t>: </a:t>
              </a:r>
              <a:r>
                <a:rPr lang="en-US" sz="2400" dirty="0" err="1">
                  <a:solidFill>
                    <a:srgbClr val="0C4659"/>
                  </a:solidFill>
                  <a:latin typeface="Calibri (MS)"/>
                  <a:ea typeface="Calibri (MS)"/>
                  <a:cs typeface="Calibri (MS)"/>
                  <a:sym typeface="Calibri (MS)"/>
                </a:rPr>
                <a:t>Wiederholte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Falschbehauptungen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können</a:t>
              </a:r>
              <a:r>
                <a:rPr lang="en-US" sz="2400" dirty="0">
                  <a:solidFill>
                    <a:srgbClr val="0C4659"/>
                  </a:solidFill>
                  <a:latin typeface="Calibri (MS)"/>
                  <a:ea typeface="Calibri (MS)"/>
                  <a:cs typeface="Calibri (MS)"/>
                  <a:sym typeface="Calibri (MS)"/>
                </a:rPr>
                <a:t> das </a:t>
              </a:r>
              <a:r>
                <a:rPr lang="en-US" sz="2400" dirty="0" err="1">
                  <a:solidFill>
                    <a:srgbClr val="0C4659"/>
                  </a:solidFill>
                  <a:latin typeface="Calibri (MS)"/>
                  <a:ea typeface="Calibri (MS)"/>
                  <a:cs typeface="Calibri (MS)"/>
                  <a:sym typeface="Calibri (MS)"/>
                </a:rPr>
                <a:t>Vertrauen</a:t>
              </a:r>
              <a:r>
                <a:rPr lang="en-US" sz="2400" dirty="0">
                  <a:solidFill>
                    <a:srgbClr val="0C4659"/>
                  </a:solidFill>
                  <a:latin typeface="Calibri (MS)"/>
                  <a:ea typeface="Calibri (MS)"/>
                  <a:cs typeface="Calibri (MS)"/>
                  <a:sym typeface="Calibri (MS)"/>
                </a:rPr>
                <a:t> der Bürger in </a:t>
              </a:r>
              <a:r>
                <a:rPr lang="en-US" sz="2400" dirty="0" err="1">
                  <a:solidFill>
                    <a:srgbClr val="0C4659"/>
                  </a:solidFill>
                  <a:latin typeface="Calibri (MS)"/>
                  <a:ea typeface="Calibri (MS)"/>
                  <a:cs typeface="Calibri (MS)"/>
                  <a:sym typeface="Calibri (MS)"/>
                </a:rPr>
                <a:t>Institutionen</a:t>
              </a:r>
              <a:r>
                <a:rPr lang="en-US" sz="2400" dirty="0">
                  <a:solidFill>
                    <a:srgbClr val="0C4659"/>
                  </a:solidFill>
                  <a:latin typeface="Calibri (MS)"/>
                  <a:ea typeface="Calibri (MS)"/>
                  <a:cs typeface="Calibri (MS)"/>
                  <a:sym typeface="Calibri (MS)"/>
                </a:rPr>
                <a:t> und Mainstream-Medien </a:t>
              </a:r>
              <a:r>
                <a:rPr lang="en-US" sz="2400" dirty="0" err="1">
                  <a:solidFill>
                    <a:srgbClr val="0C4659"/>
                  </a:solidFill>
                  <a:latin typeface="Calibri (MS)"/>
                  <a:ea typeface="Calibri (MS)"/>
                  <a:cs typeface="Calibri (MS)"/>
                  <a:sym typeface="Calibri (MS)"/>
                </a:rPr>
                <a:t>untergraben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wenn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sie</a:t>
              </a:r>
              <a:r>
                <a:rPr lang="en-US" sz="2400" dirty="0">
                  <a:solidFill>
                    <a:srgbClr val="0C4659"/>
                  </a:solidFill>
                  <a:latin typeface="Calibri (MS)"/>
                  <a:ea typeface="Calibri (MS)"/>
                  <a:cs typeface="Calibri (MS)"/>
                  <a:sym typeface="Calibri (MS)"/>
                </a:rPr>
                <a:t> nicht </a:t>
              </a:r>
              <a:r>
                <a:rPr lang="en-US" sz="2400" dirty="0" err="1">
                  <a:solidFill>
                    <a:srgbClr val="0C4659"/>
                  </a:solidFill>
                  <a:latin typeface="Calibri (MS)"/>
                  <a:ea typeface="Calibri (MS)"/>
                  <a:cs typeface="Calibri (MS)"/>
                  <a:sym typeface="Calibri (MS)"/>
                </a:rPr>
                <a:t>entkräftet</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werden</a:t>
              </a:r>
              <a:r>
                <a:rPr lang="en-US" sz="2400" dirty="0">
                  <a:solidFill>
                    <a:srgbClr val="0C4659"/>
                  </a:solidFill>
                  <a:latin typeface="Calibri (MS)"/>
                  <a:ea typeface="Calibri (MS)"/>
                  <a:cs typeface="Calibri (MS)"/>
                  <a:sym typeface="Calibri (MS)"/>
                </a:rPr>
                <a:t>.</a:t>
              </a:r>
            </a:p>
            <a:p>
              <a:pPr marL="647703" lvl="1" indent="-323852" algn="l">
                <a:lnSpc>
                  <a:spcPts val="3240"/>
                </a:lnSpc>
                <a:buFont typeface="Arial"/>
                <a:buChar char="•"/>
              </a:pPr>
              <a:r>
                <a:rPr lang="en-US" sz="2400" b="1" spc="-27" dirty="0" err="1">
                  <a:solidFill>
                    <a:srgbClr val="0C4659"/>
                  </a:solidFill>
                  <a:latin typeface="Calibri (MS) Bold"/>
                  <a:ea typeface="Calibri (MS) Bold"/>
                  <a:cs typeface="Calibri (MS) Bold"/>
                  <a:sym typeface="Calibri (MS) Bold"/>
                </a:rPr>
                <a:t>Populismus</a:t>
              </a:r>
              <a:r>
                <a:rPr lang="en-US" sz="2400" b="1" spc="-27" dirty="0">
                  <a:solidFill>
                    <a:srgbClr val="0C4659"/>
                  </a:solidFill>
                  <a:latin typeface="Calibri (MS) Bold"/>
                  <a:ea typeface="Calibri (MS) Bold"/>
                  <a:cs typeface="Calibri (MS) Bold"/>
                  <a:sym typeface="Calibri (MS) Bold"/>
                </a:rPr>
                <a:t> und </a:t>
              </a:r>
              <a:r>
                <a:rPr lang="en-US" sz="2400" b="1" spc="-27" dirty="0" err="1">
                  <a:solidFill>
                    <a:srgbClr val="0C4659"/>
                  </a:solidFill>
                  <a:latin typeface="Calibri (MS) Bold"/>
                  <a:ea typeface="Calibri (MS) Bold"/>
                  <a:cs typeface="Calibri (MS) Bold"/>
                  <a:sym typeface="Calibri (MS) Bold"/>
                </a:rPr>
                <a:t>Extremismus</a:t>
              </a:r>
              <a:r>
                <a:rPr lang="en-US" sz="2400" b="1" spc="-27" dirty="0">
                  <a:solidFill>
                    <a:srgbClr val="0C4659"/>
                  </a:solidFill>
                  <a:latin typeface="Calibri (MS) Bold"/>
                  <a:ea typeface="Calibri (MS) Bold"/>
                  <a:cs typeface="Calibri (MS) Bold"/>
                  <a:sym typeface="Calibri (MS) Bold"/>
                </a:rPr>
                <a:t> </a:t>
              </a:r>
              <a:r>
                <a:rPr lang="en-US" sz="2400" b="1" spc="-27" dirty="0" err="1">
                  <a:solidFill>
                    <a:srgbClr val="0C4659"/>
                  </a:solidFill>
                  <a:latin typeface="Calibri (MS) Bold"/>
                  <a:ea typeface="Calibri (MS) Bold"/>
                  <a:cs typeface="Calibri (MS) Bold"/>
                  <a:sym typeface="Calibri (MS) Bold"/>
                </a:rPr>
                <a:t>zu</a:t>
              </a:r>
              <a:r>
                <a:rPr lang="en-US" sz="2400" b="1" spc="-27" dirty="0">
                  <a:solidFill>
                    <a:srgbClr val="0C4659"/>
                  </a:solidFill>
                  <a:latin typeface="Calibri (MS) Bold"/>
                  <a:ea typeface="Calibri (MS) Bold"/>
                  <a:cs typeface="Calibri (MS) Bold"/>
                  <a:sym typeface="Calibri (MS) Bold"/>
                </a:rPr>
                <a:t> </a:t>
              </a:r>
              <a:r>
                <a:rPr lang="en-US" sz="2400" b="1" spc="-27" dirty="0" err="1">
                  <a:solidFill>
                    <a:srgbClr val="0C4659"/>
                  </a:solidFill>
                  <a:latin typeface="Calibri (MS) Bold"/>
                  <a:ea typeface="Calibri (MS) Bold"/>
                  <a:cs typeface="Calibri (MS) Bold"/>
                  <a:sym typeface="Calibri (MS) Bold"/>
                </a:rPr>
                <a:t>schüren</a:t>
              </a:r>
              <a:r>
                <a:rPr lang="en-US" sz="2400" b="1" spc="-27" dirty="0">
                  <a:solidFill>
                    <a:srgbClr val="0C4659"/>
                  </a:solidFill>
                  <a:latin typeface="Calibri (MS) Bold"/>
                  <a:ea typeface="Calibri (MS) Bold"/>
                  <a:cs typeface="Calibri (MS) Bold"/>
                  <a:sym typeface="Calibri (MS) Bold"/>
                </a:rPr>
                <a:t>: </a:t>
              </a:r>
              <a:r>
                <a:rPr lang="en-US" sz="2400" spc="-27" dirty="0">
                  <a:solidFill>
                    <a:srgbClr val="0C4659"/>
                  </a:solidFill>
                  <a:latin typeface="Calibri (MS)"/>
                  <a:ea typeface="Calibri (MS)"/>
                  <a:cs typeface="Calibri (MS)"/>
                  <a:sym typeface="Calibri (MS)"/>
                </a:rPr>
                <a:t>Narrative, die </a:t>
              </a:r>
              <a:r>
                <a:rPr lang="en-US" sz="2400" spc="-27" dirty="0" err="1">
                  <a:solidFill>
                    <a:srgbClr val="0C4659"/>
                  </a:solidFill>
                  <a:latin typeface="Calibri (MS)"/>
                  <a:ea typeface="Calibri (MS)"/>
                  <a:cs typeface="Calibri (MS)"/>
                  <a:sym typeface="Calibri (MS)"/>
                </a:rPr>
                <a:t>andere</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anders</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machen</a:t>
              </a:r>
              <a:r>
                <a:rPr lang="en-US" sz="2400" spc="-27" dirty="0">
                  <a:solidFill>
                    <a:srgbClr val="0C4659"/>
                  </a:solidFill>
                  <a:latin typeface="Calibri (MS)"/>
                  <a:ea typeface="Calibri (MS)"/>
                  <a:cs typeface="Calibri (MS)"/>
                  <a:sym typeface="Calibri (MS)"/>
                </a:rPr>
                <a:t> (z. B. </a:t>
              </a:r>
              <a:r>
                <a:rPr lang="en-US" sz="2400" spc="-27" dirty="0" err="1">
                  <a:solidFill>
                    <a:srgbClr val="0C4659"/>
                  </a:solidFill>
                  <a:latin typeface="Calibri (MS)"/>
                  <a:ea typeface="Calibri (MS)"/>
                  <a:cs typeface="Calibri (MS)"/>
                  <a:sym typeface="Calibri (MS)"/>
                </a:rPr>
                <a:t>falsche</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Geschichten</a:t>
              </a:r>
              <a:r>
                <a:rPr lang="en-US" sz="2400" spc="-27" dirty="0">
                  <a:solidFill>
                    <a:srgbClr val="0C4659"/>
                  </a:solidFill>
                  <a:latin typeface="Calibri (MS)"/>
                  <a:ea typeface="Calibri (MS)"/>
                  <a:cs typeface="Calibri (MS)"/>
                  <a:sym typeface="Calibri (MS)"/>
                </a:rPr>
                <a:t>, die </a:t>
              </a:r>
              <a:r>
                <a:rPr lang="en-US" sz="2400" spc="-27" dirty="0" err="1">
                  <a:solidFill>
                    <a:srgbClr val="0C4659"/>
                  </a:solidFill>
                  <a:latin typeface="Calibri (MS)"/>
                  <a:ea typeface="Calibri (MS)"/>
                  <a:cs typeface="Calibri (MS)"/>
                  <a:sym typeface="Calibri (MS)"/>
                </a:rPr>
                <a:t>Migranten</a:t>
              </a:r>
              <a:r>
                <a:rPr lang="en-US" sz="2400" spc="-27" dirty="0">
                  <a:solidFill>
                    <a:srgbClr val="0C4659"/>
                  </a:solidFill>
                  <a:latin typeface="Calibri (MS)"/>
                  <a:ea typeface="Calibri (MS)"/>
                  <a:cs typeface="Calibri (MS)"/>
                  <a:sym typeface="Calibri (MS)"/>
                </a:rPr>
                <a:t> für </a:t>
              </a:r>
              <a:r>
                <a:rPr lang="en-US" sz="2400" spc="-27" dirty="0" err="1">
                  <a:solidFill>
                    <a:srgbClr val="0C4659"/>
                  </a:solidFill>
                  <a:latin typeface="Calibri (MS)"/>
                  <a:ea typeface="Calibri (MS)"/>
                  <a:cs typeface="Calibri (MS)"/>
                  <a:sym typeface="Calibri (MS)"/>
                </a:rPr>
                <a:t>Verbrechen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oder</a:t>
              </a:r>
              <a:r>
                <a:rPr lang="en-US" sz="2400" spc="-27" dirty="0">
                  <a:solidFill>
                    <a:srgbClr val="0C4659"/>
                  </a:solidFill>
                  <a:latin typeface="Calibri (MS)"/>
                  <a:ea typeface="Calibri (MS)"/>
                  <a:cs typeface="Calibri (MS)"/>
                  <a:sym typeface="Calibri (MS)"/>
                </a:rPr>
                <a:t> EU-</a:t>
              </a:r>
              <a:r>
                <a:rPr lang="en-US" sz="2400" spc="-27" dirty="0" err="1">
                  <a:solidFill>
                    <a:srgbClr val="0C4659"/>
                  </a:solidFill>
                  <a:latin typeface="Calibri (MS)"/>
                  <a:ea typeface="Calibri (MS)"/>
                  <a:cs typeface="Calibri (MS)"/>
                  <a:sym typeface="Calibri (MS)"/>
                </a:rPr>
                <a:t>Verschwörungen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gegen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Nationen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verantwortlich</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machen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tragen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zu</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extremistischen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Argumenten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bei</a:t>
              </a:r>
              <a:r>
                <a:rPr lang="en-US" sz="2400" spc="-27" dirty="0">
                  <a:solidFill>
                    <a:srgbClr val="0C4659"/>
                  </a:solidFill>
                  <a:latin typeface="Calibri (MS)"/>
                  <a:ea typeface="Calibri (MS)"/>
                  <a:cs typeface="Calibri (MS)"/>
                  <a:sym typeface="Calibri (MS)"/>
                </a:rPr>
                <a:t>. Sie </a:t>
              </a:r>
              <a:r>
                <a:rPr lang="en-US" sz="2400" spc="-27" dirty="0" err="1">
                  <a:solidFill>
                    <a:srgbClr val="0C4659"/>
                  </a:solidFill>
                  <a:latin typeface="Calibri (MS)"/>
                  <a:ea typeface="Calibri (MS)"/>
                  <a:cs typeface="Calibri (MS)"/>
                  <a:sym typeface="Calibri (MS)"/>
                </a:rPr>
                <a:t>vereinfachen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komplexe</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Themen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zu</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sensationellen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Unwahrheiten</a:t>
              </a:r>
              <a:r>
                <a:rPr lang="en-US" sz="2400" spc="-27" dirty="0">
                  <a:solidFill>
                    <a:srgbClr val="0C4659"/>
                  </a:solidFill>
                  <a:latin typeface="Calibri (MS)"/>
                  <a:ea typeface="Calibri (MS)"/>
                  <a:cs typeface="Calibri (MS)"/>
                  <a:sym typeface="Calibri (MS)"/>
                </a:rPr>
                <a:t>, die </a:t>
              </a:r>
              <a:r>
                <a:rPr lang="en-US" sz="2400" spc="-27" dirty="0" err="1">
                  <a:solidFill>
                    <a:srgbClr val="0C4659"/>
                  </a:solidFill>
                  <a:latin typeface="Calibri (MS)"/>
                  <a:ea typeface="Calibri (MS)"/>
                  <a:cs typeface="Calibri (MS)"/>
                  <a:sym typeface="Calibri (MS)"/>
                </a:rPr>
                <a:t>sich</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schneller</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verbreiten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können</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als</a:t>
              </a:r>
              <a:r>
                <a:rPr lang="en-US" sz="2400" spc="-27" dirty="0">
                  <a:solidFill>
                    <a:srgbClr val="0C4659"/>
                  </a:solidFill>
                  <a:latin typeface="Calibri (MS)"/>
                  <a:ea typeface="Calibri (MS)"/>
                  <a:cs typeface="Calibri (MS)"/>
                  <a:sym typeface="Calibri (MS)"/>
                </a:rPr>
                <a:t> die </a:t>
              </a:r>
              <a:r>
                <a:rPr lang="en-US" sz="2400" spc="-27" dirty="0" err="1">
                  <a:solidFill>
                    <a:srgbClr val="0C4659"/>
                  </a:solidFill>
                  <a:latin typeface="Calibri (MS)"/>
                  <a:ea typeface="Calibri (MS)"/>
                  <a:cs typeface="Calibri (MS)"/>
                  <a:sym typeface="Calibri (MS)"/>
                </a:rPr>
                <a:t>differenzierte</a:t>
              </a:r>
              <a:r>
                <a:rPr lang="en-US" sz="2400" spc="-27" dirty="0">
                  <a:solidFill>
                    <a:srgbClr val="0C4659"/>
                  </a:solidFill>
                  <a:latin typeface="Calibri (MS)"/>
                  <a:ea typeface="Calibri (MS)"/>
                  <a:cs typeface="Calibri (MS)"/>
                  <a:sym typeface="Calibri (MS)"/>
                </a:rPr>
                <a:t> </a:t>
              </a:r>
              <a:r>
                <a:rPr lang="en-US" sz="2400" spc="-27" dirty="0" err="1">
                  <a:solidFill>
                    <a:srgbClr val="0C4659"/>
                  </a:solidFill>
                  <a:latin typeface="Calibri (MS)"/>
                  <a:ea typeface="Calibri (MS)"/>
                  <a:cs typeface="Calibri (MS)"/>
                  <a:sym typeface="Calibri (MS)"/>
                </a:rPr>
                <a:t>Wahrheit</a:t>
              </a:r>
              <a:r>
                <a:rPr lang="en-US" sz="2400" spc="-27" dirty="0">
                  <a:solidFill>
                    <a:srgbClr val="0C4659"/>
                  </a:solidFill>
                  <a:latin typeface="Calibri (MS)"/>
                  <a:ea typeface="Calibri (MS)"/>
                  <a:cs typeface="Calibri (MS)"/>
                  <a:sym typeface="Calibri (MS)"/>
                </a:rPr>
                <a:t>.</a:t>
              </a:r>
            </a:p>
            <a:p>
              <a:pPr marL="647703" lvl="1" indent="-323852" algn="l">
                <a:lnSpc>
                  <a:spcPts val="3240"/>
                </a:lnSpc>
                <a:buFont typeface="Arial"/>
                <a:buChar char="•"/>
              </a:pPr>
              <a:r>
                <a:rPr lang="en-US" sz="2400" b="1" dirty="0" err="1">
                  <a:solidFill>
                    <a:srgbClr val="0C4659"/>
                  </a:solidFill>
                  <a:latin typeface="Calibri (MS) Bold"/>
                  <a:ea typeface="Calibri (MS) Bold"/>
                  <a:cs typeface="Calibri (MS) Bold"/>
                  <a:sym typeface="Calibri (MS) Bold"/>
                </a:rPr>
                <a:t>Ablenken</a:t>
              </a:r>
              <a:r>
                <a:rPr lang="en-US" sz="2400" b="1" dirty="0">
                  <a:solidFill>
                    <a:srgbClr val="0C4659"/>
                  </a:solidFill>
                  <a:latin typeface="Calibri (MS) Bold"/>
                  <a:ea typeface="Calibri (MS) Bold"/>
                  <a:cs typeface="Calibri (MS) Bold"/>
                  <a:sym typeface="Calibri (MS) Bold"/>
                </a:rPr>
                <a:t> und </a:t>
              </a:r>
              <a:r>
                <a:rPr lang="en-US" sz="2400" b="1" dirty="0" err="1">
                  <a:solidFill>
                    <a:srgbClr val="0C4659"/>
                  </a:solidFill>
                  <a:latin typeface="Calibri (MS) Bold"/>
                  <a:ea typeface="Calibri (MS) Bold"/>
                  <a:cs typeface="Calibri (MS) Bold"/>
                  <a:sym typeface="Calibri (MS) Bold"/>
                </a:rPr>
                <a:t>spalten</a:t>
              </a:r>
              <a:r>
                <a:rPr lang="en-US" sz="2400" b="1" dirty="0">
                  <a:solidFill>
                    <a:srgbClr val="0C4659"/>
                  </a:solidFill>
                  <a:latin typeface="Calibri (MS) Bold"/>
                  <a:ea typeface="Calibri (MS) Bold"/>
                  <a:cs typeface="Calibri (MS) Bold"/>
                  <a:sym typeface="Calibri (MS) Bold"/>
                </a:rPr>
                <a:t>: </a:t>
              </a:r>
              <a:r>
                <a:rPr lang="en-US" sz="2400" dirty="0" err="1">
                  <a:solidFill>
                    <a:srgbClr val="0C4659"/>
                  </a:solidFill>
                  <a:latin typeface="Calibri (MS)"/>
                  <a:ea typeface="Calibri (MS)"/>
                  <a:cs typeface="Calibri (MS)"/>
                  <a:sym typeface="Calibri (MS)"/>
                </a:rPr>
                <a:t>Falschinformationen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zielen</a:t>
              </a:r>
              <a:r>
                <a:rPr lang="en-US" sz="2400" dirty="0">
                  <a:solidFill>
                    <a:srgbClr val="0C4659"/>
                  </a:solidFill>
                  <a:latin typeface="Calibri (MS)"/>
                  <a:ea typeface="Calibri (MS)"/>
                  <a:cs typeface="Calibri (MS)"/>
                  <a:sym typeface="Calibri (MS)"/>
                </a:rPr>
                <a:t> oft auf </a:t>
              </a:r>
              <a:r>
                <a:rPr lang="en-US" sz="2400" dirty="0" err="1">
                  <a:solidFill>
                    <a:srgbClr val="0C4659"/>
                  </a:solidFill>
                  <a:latin typeface="Calibri (MS)"/>
                  <a:ea typeface="Calibri (MS)"/>
                  <a:cs typeface="Calibri (MS)"/>
                  <a:sym typeface="Calibri (MS)"/>
                </a:rPr>
                <a:t>Emotionen</a:t>
              </a:r>
              <a:r>
                <a:rPr lang="en-US" sz="2400" dirty="0">
                  <a:solidFill>
                    <a:srgbClr val="0C4659"/>
                  </a:solidFill>
                  <a:latin typeface="Calibri (MS)"/>
                  <a:ea typeface="Calibri (MS)"/>
                  <a:cs typeface="Calibri (MS)"/>
                  <a:sym typeface="Calibri (MS)"/>
                </a:rPr>
                <a:t> ab. Eine </a:t>
              </a:r>
              <a:r>
                <a:rPr lang="en-US" sz="2400" dirty="0" err="1">
                  <a:solidFill>
                    <a:srgbClr val="0C4659"/>
                  </a:solidFill>
                  <a:latin typeface="Calibri (MS)"/>
                  <a:ea typeface="Calibri (MS)"/>
                  <a:cs typeface="Calibri (MS)"/>
                  <a:sym typeface="Calibri (MS)"/>
                </a:rPr>
                <a:t>schockierende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Lüge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kann</a:t>
              </a:r>
              <a:r>
                <a:rPr lang="en-US" sz="2400" dirty="0">
                  <a:solidFill>
                    <a:srgbClr val="0C4659"/>
                  </a:solidFill>
                  <a:latin typeface="Calibri (MS)"/>
                  <a:ea typeface="Calibri (MS)"/>
                  <a:cs typeface="Calibri (MS)"/>
                  <a:sym typeface="Calibri (MS)"/>
                </a:rPr>
                <a:t> Online-</a:t>
              </a:r>
              <a:r>
                <a:rPr lang="en-US" sz="2400" dirty="0" err="1">
                  <a:solidFill>
                    <a:srgbClr val="0C4659"/>
                  </a:solidFill>
                  <a:latin typeface="Calibri (MS)"/>
                  <a:ea typeface="Calibri (MS)"/>
                  <a:cs typeface="Calibri (MS)"/>
                  <a:sym typeface="Calibri (MS)"/>
                </a:rPr>
                <a:t>Diskussionen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dominieren</a:t>
              </a:r>
              <a:r>
                <a:rPr lang="en-US" sz="2400" dirty="0">
                  <a:solidFill>
                    <a:srgbClr val="0C4659"/>
                  </a:solidFill>
                  <a:latin typeface="Calibri (MS)"/>
                  <a:ea typeface="Calibri (MS)"/>
                  <a:cs typeface="Calibri (MS)"/>
                  <a:sym typeface="Calibri (MS)"/>
                </a:rPr>
                <a:t> und von den </a:t>
              </a:r>
              <a:r>
                <a:rPr lang="en-US" sz="2400" dirty="0" err="1">
                  <a:solidFill>
                    <a:srgbClr val="0C4659"/>
                  </a:solidFill>
                  <a:latin typeface="Calibri (MS)"/>
                  <a:ea typeface="Calibri (MS)"/>
                  <a:cs typeface="Calibri (MS)"/>
                  <a:sym typeface="Calibri (MS)"/>
                </a:rPr>
                <a:t>eigentlichen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Themen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ablenken</a:t>
              </a:r>
              <a:r>
                <a:rPr lang="en-US" sz="2400" dirty="0">
                  <a:solidFill>
                    <a:srgbClr val="0C4659"/>
                  </a:solidFill>
                  <a:latin typeface="Calibri (MS)"/>
                  <a:ea typeface="Calibri (MS)"/>
                  <a:cs typeface="Calibri (MS)"/>
                  <a:sym typeface="Calibri (MS)"/>
                </a:rPr>
                <a:t>. So </a:t>
              </a:r>
              <a:r>
                <a:rPr lang="en-US" sz="2400" dirty="0" err="1">
                  <a:solidFill>
                    <a:srgbClr val="0C4659"/>
                  </a:solidFill>
                  <a:latin typeface="Calibri (MS)"/>
                  <a:ea typeface="Calibri (MS)"/>
                  <a:cs typeface="Calibri (MS)"/>
                  <a:sym typeface="Calibri (MS)"/>
                </a:rPr>
                <a:t>könnte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beispielsweise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eine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erfundene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Geschichte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über</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ein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Verbrechen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eines</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Einwanderers</a:t>
              </a:r>
              <a:r>
                <a:rPr lang="en-US" sz="2400" dirty="0">
                  <a:solidFill>
                    <a:srgbClr val="0C4659"/>
                  </a:solidFill>
                  <a:latin typeface="Calibri (MS)"/>
                  <a:ea typeface="Calibri (MS)"/>
                  <a:cs typeface="Calibri (MS)"/>
                  <a:sym typeface="Calibri (MS)"/>
                </a:rPr>
                <a:t> die </a:t>
              </a:r>
              <a:r>
                <a:rPr lang="en-US" sz="2400" dirty="0" err="1">
                  <a:solidFill>
                    <a:srgbClr val="0C4659"/>
                  </a:solidFill>
                  <a:latin typeface="Calibri (MS)"/>
                  <a:ea typeface="Calibri (MS)"/>
                  <a:cs typeface="Calibri (MS)"/>
                  <a:sym typeface="Calibri (MS)"/>
                </a:rPr>
                <a:t>sachliche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Diskussion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über</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Einwanderungspolitik</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überschatten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Solche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Verzerrungen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behindern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einen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rationalen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faktenbasierten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Diskurs</a:t>
              </a:r>
              <a:r>
                <a:rPr lang="en-US" sz="2400" dirty="0">
                  <a:solidFill>
                    <a:srgbClr val="0C4659"/>
                  </a:solidFill>
                  <a:latin typeface="Calibri (MS)"/>
                  <a:ea typeface="Calibri (MS)"/>
                  <a:cs typeface="Calibri (MS)"/>
                  <a:sym typeface="Calibri (MS)"/>
                </a:rPr>
                <a:t> auf </a:t>
              </a:r>
              <a:r>
                <a:rPr lang="en-US" sz="2400" dirty="0" err="1">
                  <a:solidFill>
                    <a:srgbClr val="0C4659"/>
                  </a:solidFill>
                  <a:latin typeface="Calibri (MS)"/>
                  <a:ea typeface="Calibri (MS)"/>
                  <a:cs typeface="Calibri (MS)"/>
                  <a:sym typeface="Calibri (MS)"/>
                </a:rPr>
                <a:t>europäischer</a:t>
              </a:r>
              <a:r>
                <a:rPr lang="en-US" sz="2400" dirty="0">
                  <a:solidFill>
                    <a:srgbClr val="0C4659"/>
                  </a:solidFill>
                  <a:latin typeface="Calibri (MS)"/>
                  <a:ea typeface="Calibri (MS)"/>
                  <a:cs typeface="Calibri (MS)"/>
                  <a:sym typeface="Calibri (MS)"/>
                </a:rPr>
                <a:t> Ebene.</a:t>
              </a:r>
            </a:p>
            <a:p>
              <a:pPr algn="l">
                <a:lnSpc>
                  <a:spcPts val="3240"/>
                </a:lnSpc>
              </a:pPr>
              <a:endParaRPr lang="en-US" sz="2400" dirty="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358377"/>
            <a:ext cx="11133510" cy="1678897"/>
            <a:chOff x="0" y="-631221"/>
            <a:chExt cx="14844680" cy="2238529"/>
          </a:xfrm>
        </p:grpSpPr>
        <p:sp>
          <p:nvSpPr>
            <p:cNvPr id="8" name="Freeform 8"/>
            <p:cNvSpPr/>
            <p:nvPr/>
          </p:nvSpPr>
          <p:spPr>
            <a:xfrm>
              <a:off x="0" y="0"/>
              <a:ext cx="14844680" cy="1607308"/>
            </a:xfrm>
            <a:custGeom>
              <a:avLst/>
              <a:gdLst/>
              <a:ahLst/>
              <a:cxnLst/>
              <a:rect l="l" t="t" r="r" b="b"/>
              <a:pathLst>
                <a:path w="14844680" h="1607308">
                  <a:moveTo>
                    <a:pt x="0" y="0"/>
                  </a:moveTo>
                  <a:lnTo>
                    <a:pt x="14844680" y="0"/>
                  </a:lnTo>
                  <a:lnTo>
                    <a:pt x="14844680"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631221"/>
              <a:ext cx="14844680" cy="1664459"/>
            </a:xfrm>
            <a:prstGeom prst="rect">
              <a:avLst/>
            </a:prstGeom>
          </p:spPr>
          <p:txBody>
            <a:bodyPr lIns="0" tIns="0" rIns="0" bIns="0" rtlCol="0" anchor="t"/>
            <a:lstStyle/>
            <a:p>
              <a:pPr algn="l">
                <a:lnSpc>
                  <a:spcPts val="5832"/>
                </a:lnSpc>
              </a:pPr>
              <a:r>
                <a:rPr lang="en-US" sz="5400" b="1" dirty="0">
                  <a:solidFill>
                    <a:srgbClr val="0C4659"/>
                  </a:solidFill>
                  <a:latin typeface="Calibri (MS) Bold"/>
                  <a:ea typeface="Calibri (MS) Bold"/>
                  <a:cs typeface="Calibri (MS) Bold"/>
                  <a:sym typeface="Calibri (MS) Bold"/>
                </a:rPr>
                <a:t> Die </a:t>
              </a:r>
              <a:r>
                <a:rPr lang="en-US" sz="5400" b="1" dirty="0" err="1">
                  <a:solidFill>
                    <a:srgbClr val="0C4659"/>
                  </a:solidFill>
                  <a:latin typeface="Calibri (MS) Bold"/>
                  <a:ea typeface="Calibri (MS) Bold"/>
                  <a:cs typeface="Calibri (MS) Bold"/>
                  <a:sym typeface="Calibri (MS) Bold"/>
                </a:rPr>
                <a:t>Auswirkungen</a:t>
              </a:r>
              <a:r>
                <a:rPr lang="en-US" sz="5400" b="1" dirty="0">
                  <a:solidFill>
                    <a:srgbClr val="0C4659"/>
                  </a:solidFill>
                  <a:latin typeface="Calibri (MS) Bold"/>
                  <a:ea typeface="Calibri (MS) Bold"/>
                  <a:cs typeface="Calibri (MS) Bold"/>
                  <a:sym typeface="Calibri (MS) Bold"/>
                </a:rPr>
                <a:t> auf den </a:t>
              </a:r>
              <a:r>
                <a:rPr lang="en-US" sz="5400" b="1" dirty="0" err="1">
                  <a:solidFill>
                    <a:srgbClr val="0C4659"/>
                  </a:solidFill>
                  <a:latin typeface="Calibri (MS) Bold"/>
                  <a:ea typeface="Calibri (MS) Bold"/>
                  <a:cs typeface="Calibri (MS) Bold"/>
                  <a:sym typeface="Calibri (MS) Bold"/>
                </a:rPr>
                <a:t>politischen</a:t>
              </a:r>
              <a:r>
                <a:rPr lang="en-US" sz="5400" b="1" dirty="0">
                  <a:solidFill>
                    <a:srgbClr val="0C4659"/>
                  </a:solidFill>
                  <a:latin typeface="Calibri (MS) Bold"/>
                  <a:ea typeface="Calibri (MS) Bold"/>
                  <a:cs typeface="Calibri (MS) Bold"/>
                  <a:sym typeface="Calibri (MS) Bold"/>
                </a:rPr>
                <a:t> </a:t>
              </a:r>
              <a:r>
                <a:rPr lang="en-US" sz="5400" b="1" dirty="0" err="1">
                  <a:solidFill>
                    <a:srgbClr val="0C4659"/>
                  </a:solidFill>
                  <a:latin typeface="Calibri (MS) Bold"/>
                  <a:ea typeface="Calibri (MS) Bold"/>
                  <a:cs typeface="Calibri (MS) Bold"/>
                  <a:sym typeface="Calibri (MS) Bold"/>
                </a:rPr>
                <a:t>Diskurs</a:t>
              </a:r>
              <a:endParaRPr lang="en-US" sz="5400" b="1" dirty="0">
                <a:solidFill>
                  <a:srgbClr val="0C4659"/>
                </a:solidFill>
                <a:latin typeface="Calibri (MS) Bold"/>
                <a:ea typeface="Calibri (MS) Bold"/>
                <a:cs typeface="Calibri (MS) Bold"/>
                <a:sym typeface="Calibri (MS) Bold"/>
              </a:endParaRPr>
            </a:p>
          </p:txBody>
        </p:sp>
      </p:grpSp>
      <p:sp>
        <p:nvSpPr>
          <p:cNvPr id="10" name="AutoShape 10"/>
          <p:cNvSpPr/>
          <p:nvPr/>
        </p:nvSpPr>
        <p:spPr>
          <a:xfrm>
            <a:off x="6112678" y="1802019"/>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0070C0"/>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864049" y="6443460"/>
            <a:ext cx="4581447" cy="2839548"/>
            <a:chOff x="0" y="0"/>
            <a:chExt cx="6108596" cy="3786065"/>
          </a:xfrm>
        </p:grpSpPr>
        <p:sp>
          <p:nvSpPr>
            <p:cNvPr id="15" name="Freeform 15"/>
            <p:cNvSpPr/>
            <p:nvPr/>
          </p:nvSpPr>
          <p:spPr>
            <a:xfrm>
              <a:off x="0" y="0"/>
              <a:ext cx="6108596" cy="3786065"/>
            </a:xfrm>
            <a:custGeom>
              <a:avLst/>
              <a:gdLst/>
              <a:ahLst/>
              <a:cxnLst/>
              <a:rect l="l" t="t" r="r" b="b"/>
              <a:pathLst>
                <a:path w="6108596" h="3786065">
                  <a:moveTo>
                    <a:pt x="0" y="0"/>
                  </a:moveTo>
                  <a:lnTo>
                    <a:pt x="6108596" y="0"/>
                  </a:lnTo>
                  <a:lnTo>
                    <a:pt x="6108596" y="3786065"/>
                  </a:lnTo>
                  <a:lnTo>
                    <a:pt x="0" y="3786065"/>
                  </a:lnTo>
                  <a:close/>
                </a:path>
              </a:pathLst>
            </a:custGeom>
            <a:solidFill>
              <a:srgbClr val="000000">
                <a:alpha val="0"/>
              </a:srgbClr>
            </a:solidFill>
          </p:spPr>
          <p:txBody>
            <a:bodyPr/>
            <a:lstStyle/>
            <a:p>
              <a:endParaRPr lang="de-DE"/>
            </a:p>
          </p:txBody>
        </p:sp>
        <p:sp>
          <p:nvSpPr>
            <p:cNvPr id="16" name="TextBox 16"/>
            <p:cNvSpPr txBox="1"/>
            <p:nvPr/>
          </p:nvSpPr>
          <p:spPr>
            <a:xfrm>
              <a:off x="0" y="-76200"/>
              <a:ext cx="6108596" cy="3862265"/>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Die Rolle digitaler Medien bei der Bekämpfung von Desinformation im politischen Diskurs in Europa</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2</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404509"/>
            <a:ext cx="11171611" cy="5774877"/>
            <a:chOff x="0" y="0"/>
            <a:chExt cx="14895482" cy="7699836"/>
          </a:xfrm>
        </p:grpSpPr>
        <p:sp>
          <p:nvSpPr>
            <p:cNvPr id="4" name="Freeform 4"/>
            <p:cNvSpPr/>
            <p:nvPr/>
          </p:nvSpPr>
          <p:spPr>
            <a:xfrm>
              <a:off x="0" y="0"/>
              <a:ext cx="14895481" cy="7699836"/>
            </a:xfrm>
            <a:custGeom>
              <a:avLst/>
              <a:gdLst/>
              <a:ahLst/>
              <a:cxnLst/>
              <a:rect l="l" t="t" r="r" b="b"/>
              <a:pathLst>
                <a:path w="14895481" h="7699836">
                  <a:moveTo>
                    <a:pt x="0" y="0"/>
                  </a:moveTo>
                  <a:lnTo>
                    <a:pt x="14895481" y="0"/>
                  </a:lnTo>
                  <a:lnTo>
                    <a:pt x="14895481" y="7699836"/>
                  </a:lnTo>
                  <a:lnTo>
                    <a:pt x="0" y="7699836"/>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7728411"/>
            </a:xfrm>
            <a:prstGeom prst="rect">
              <a:avLst/>
            </a:prstGeom>
          </p:spPr>
          <p:txBody>
            <a:bodyPr lIns="0" tIns="0" rIns="0" bIns="0" rtlCol="0" anchor="t"/>
            <a:lstStyle/>
            <a:p>
              <a:pPr algn="l">
                <a:lnSpc>
                  <a:spcPts val="3240"/>
                </a:lnSpc>
              </a:pPr>
              <a:r>
                <a:rPr lang="en-US" sz="3000" dirty="0">
                  <a:solidFill>
                    <a:srgbClr val="0C4659"/>
                  </a:solidFill>
                  <a:latin typeface="Calibri (MS)"/>
                  <a:ea typeface="Calibri (MS)"/>
                  <a:cs typeface="Calibri (MS)"/>
                  <a:sym typeface="Calibri (MS)"/>
                </a:rPr>
                <a:t>Digitale Medienplattformen (Facebook, Twitter/X, YouTube, TikTok usw.) waren bisher </a:t>
              </a:r>
              <a:r>
                <a:rPr lang="en-US" sz="3000" b="1" dirty="0">
                  <a:solidFill>
                    <a:srgbClr val="0C4659"/>
                  </a:solidFill>
                  <a:latin typeface="Calibri (MS) Bold"/>
                  <a:ea typeface="Calibri (MS) Bold"/>
                  <a:cs typeface="Calibri (MS) Bold"/>
                  <a:sym typeface="Calibri (MS) Bold"/>
                </a:rPr>
                <a:t>Verbreitungskanäle </a:t>
              </a:r>
              <a:r>
                <a:rPr lang="en-US" sz="3000" dirty="0">
                  <a:solidFill>
                    <a:srgbClr val="0C4659"/>
                  </a:solidFill>
                  <a:latin typeface="Calibri (MS)"/>
                  <a:ea typeface="Calibri (MS)"/>
                  <a:cs typeface="Calibri (MS)"/>
                  <a:sym typeface="Calibri (MS)"/>
                </a:rPr>
                <a:t>für Falschinformationen, spielen aber auch eine entscheidende Rolle bei deren Bekämpfung:</a:t>
              </a:r>
            </a:p>
            <a:p>
              <a:pPr marL="647703" lvl="1" indent="-323852" algn="l">
                <a:lnSpc>
                  <a:spcPts val="3240"/>
                </a:lnSpc>
                <a:buFont typeface="Arial"/>
                <a:buChar char="•"/>
              </a:pPr>
              <a:r>
                <a:rPr lang="en-US" sz="3000" b="1" dirty="0">
                  <a:solidFill>
                    <a:srgbClr val="0C4659"/>
                  </a:solidFill>
                  <a:latin typeface="Calibri (MS) Bold"/>
                  <a:ea typeface="Calibri (MS) Bold"/>
                  <a:cs typeface="Calibri (MS) Bold"/>
                  <a:sym typeface="Calibri (MS) Bold"/>
                </a:rPr>
                <a:t>Schnelle Verbreitung: </a:t>
              </a:r>
              <a:r>
                <a:rPr lang="en-US" sz="3000" dirty="0">
                  <a:solidFill>
                    <a:srgbClr val="0C4659"/>
                  </a:solidFill>
                  <a:latin typeface="Calibri (MS)"/>
                  <a:ea typeface="Calibri (MS)"/>
                  <a:cs typeface="Calibri (MS)"/>
                  <a:sym typeface="Calibri (MS)"/>
                </a:rPr>
                <a:t>Ein falscher Nachrichtenartikel kann sich auf Facebook innerhalb weniger Stunden viral verbreiten. Der Algorithmus von YouTube spielt möglicherweise irreführende Videos automatisch ab, und Twitter-Trends können zweifelhafte Behauptungen in den Vordergrund rücken. Dies hat Technologieunternehmen und politische Entscheidungsträger dazu gezwungen, ihre Rolle in diesem Problem anzuerkennen.</a:t>
              </a:r>
            </a:p>
            <a:p>
              <a:pPr marL="647703" lvl="1" indent="-323852" algn="l">
                <a:lnSpc>
                  <a:spcPts val="3240"/>
                </a:lnSpc>
                <a:buFont typeface="Arial"/>
                <a:buChar char="•"/>
              </a:pPr>
              <a:r>
                <a:rPr lang="en-US" sz="3000" b="1" dirty="0">
                  <a:solidFill>
                    <a:srgbClr val="0C4659"/>
                  </a:solidFill>
                  <a:latin typeface="Calibri (MS) Bold"/>
                  <a:ea typeface="Calibri (MS) Bold"/>
                  <a:cs typeface="Calibri (MS) Bold"/>
                  <a:sym typeface="Calibri (MS) Bold"/>
                </a:rPr>
                <a:t>Erkennung und Reaktion: </a:t>
              </a:r>
              <a:r>
                <a:rPr lang="en-US" sz="3000" dirty="0">
                  <a:solidFill>
                    <a:srgbClr val="0C4659"/>
                  </a:solidFill>
                  <a:latin typeface="Calibri (MS)"/>
                  <a:ea typeface="Calibri (MS)"/>
                  <a:cs typeface="Calibri (MS)"/>
                  <a:sym typeface="Calibri (MS)"/>
                </a:rPr>
                <a:t>Positiv ist, dass dieselbe Geschwindigkeit auch für Korrekturen genutzt werden kann. Soziale Medien ermöglichen Reaktionen zur Faktenprüfung in Echtzeit; wenn beispielsweise ein irreführender Tweet an Popularität gewinnt, können Experten und Faktenprüfer schnell antworten oder ihn mit korrekten Informationen </a:t>
              </a:r>
              <a:r>
                <a:rPr lang="en-US" sz="3000" b="1" dirty="0">
                  <a:solidFill>
                    <a:srgbClr val="0C4659"/>
                  </a:solidFill>
                  <a:latin typeface="Calibri (MS) Bold"/>
                  <a:ea typeface="Calibri (MS) Bold"/>
                  <a:cs typeface="Calibri (MS) Bold"/>
                  <a:sym typeface="Calibri (MS) Bold"/>
                </a:rPr>
                <a:t>kennzeichnen</a:t>
              </a:r>
              <a:r>
                <a:rPr lang="en-US" sz="3000" dirty="0">
                  <a:solidFill>
                    <a:srgbClr val="0C4659"/>
                  </a:solidFill>
                  <a:latin typeface="Calibri (MS)"/>
                  <a:ea typeface="Calibri (MS)"/>
                  <a:cs typeface="Calibri (MS)"/>
                  <a:sym typeface="Calibri (MS)"/>
                </a:rPr>
                <a:t>.</a:t>
              </a:r>
            </a:p>
            <a:p>
              <a:pPr marL="647703" lvl="1" indent="-323852" algn="l">
                <a:lnSpc>
                  <a:spcPts val="3240"/>
                </a:lnSpc>
                <a:buFont typeface="Arial"/>
                <a:buChar char="•"/>
              </a:pPr>
              <a:endParaRPr lang="en-US" sz="3000" dirty="0">
                <a:solidFill>
                  <a:srgbClr val="0C4659"/>
                </a:solidFill>
                <a:latin typeface="Calibri (MS)"/>
                <a:ea typeface="Calibri (MS)"/>
                <a:cs typeface="Calibri (MS)"/>
                <a:sym typeface="Calibri (MS)"/>
              </a:endParaRPr>
            </a:p>
            <a:p>
              <a:pPr marL="323851" lvl="1">
                <a:lnSpc>
                  <a:spcPts val="3240"/>
                </a:lnSpc>
              </a:pPr>
              <a:r>
                <a:rPr lang="en-US" sz="3000" dirty="0">
                  <a:solidFill>
                    <a:srgbClr val="0C4659"/>
                  </a:solidFill>
                  <a:latin typeface="Calibri (MS)"/>
                  <a:ea typeface="Calibri (MS)"/>
                  <a:cs typeface="Calibri (MS)"/>
                  <a:sym typeface="Calibri (MS)"/>
                </a:rPr>
                <a:t>(Quelle: </a:t>
              </a:r>
              <a:r>
                <a:rPr lang="en-US" sz="3000" u="sng" dirty="0">
                  <a:solidFill>
                    <a:srgbClr val="0C4659"/>
                  </a:solidFill>
                  <a:latin typeface="Calibri (MS)"/>
                  <a:ea typeface="Calibri (MS)"/>
                  <a:cs typeface="Calibri (MS)"/>
                  <a:sym typeface="Calibri (MS)"/>
                  <a:hlinkClick r:id="rId3" tooltip="https://datajournalism.com/read/handbook/verification-3"/>
                </a:rPr>
                <a:t>datajournalism.com</a:t>
              </a:r>
              <a:r>
                <a:rPr lang="en-US" sz="3000" u="sng" dirty="0">
                  <a:solidFill>
                    <a:srgbClr val="0C4659"/>
                  </a:solidFill>
                  <a:latin typeface="Calibri (MS)"/>
                  <a:ea typeface="Calibri (MS)"/>
                  <a:cs typeface="Calibri (MS)"/>
                  <a:sym typeface="Calibri (MS)"/>
                </a:rPr>
                <a:t>)</a:t>
              </a:r>
              <a:r>
                <a:rPr lang="en-US" sz="3000" dirty="0">
                  <a:solidFill>
                    <a:srgbClr val="0C4659"/>
                  </a:solidFill>
                  <a:latin typeface="Calibri (MS)"/>
                  <a:ea typeface="Calibri (MS)"/>
                  <a:cs typeface="Calibri (MS)"/>
                  <a:sym typeface="Calibri (MS)"/>
                </a:rPr>
                <a:t>.</a:t>
              </a:r>
            </a:p>
            <a:p>
              <a:pPr marL="323851" lvl="1" algn="l">
                <a:lnSpc>
                  <a:spcPts val="3240"/>
                </a:lnSpc>
              </a:pPr>
              <a:endParaRPr lang="en-US" sz="3000" dirty="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653688"/>
            <a:ext cx="11133510" cy="1815362"/>
            <a:chOff x="0" y="0"/>
            <a:chExt cx="14844680" cy="2420483"/>
          </a:xfrm>
        </p:grpSpPr>
        <p:sp>
          <p:nvSpPr>
            <p:cNvPr id="8" name="Freeform 8"/>
            <p:cNvSpPr/>
            <p:nvPr/>
          </p:nvSpPr>
          <p:spPr>
            <a:xfrm>
              <a:off x="0" y="0"/>
              <a:ext cx="14844680" cy="2420483"/>
            </a:xfrm>
            <a:custGeom>
              <a:avLst/>
              <a:gdLst/>
              <a:ahLst/>
              <a:cxnLst/>
              <a:rect l="l" t="t" r="r" b="b"/>
              <a:pathLst>
                <a:path w="14844680" h="2420483">
                  <a:moveTo>
                    <a:pt x="0" y="0"/>
                  </a:moveTo>
                  <a:lnTo>
                    <a:pt x="14844680" y="0"/>
                  </a:lnTo>
                  <a:lnTo>
                    <a:pt x="14844680" y="2420483"/>
                  </a:lnTo>
                  <a:lnTo>
                    <a:pt x="0" y="2420483"/>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2477633"/>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Digitale Medien – Teil des Problems und der Lösung</a:t>
              </a:r>
            </a:p>
          </p:txBody>
        </p:sp>
      </p:grpSp>
      <p:sp>
        <p:nvSpPr>
          <p:cNvPr id="10" name="AutoShape 10"/>
          <p:cNvSpPr/>
          <p:nvPr/>
        </p:nvSpPr>
        <p:spPr>
          <a:xfrm>
            <a:off x="6112678" y="2095500"/>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0070C0"/>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864049" y="6443460"/>
            <a:ext cx="4581447" cy="2839548"/>
            <a:chOff x="0" y="0"/>
            <a:chExt cx="6108596" cy="3786065"/>
          </a:xfrm>
        </p:grpSpPr>
        <p:sp>
          <p:nvSpPr>
            <p:cNvPr id="15" name="Freeform 15"/>
            <p:cNvSpPr/>
            <p:nvPr/>
          </p:nvSpPr>
          <p:spPr>
            <a:xfrm>
              <a:off x="0" y="0"/>
              <a:ext cx="6108596" cy="3786065"/>
            </a:xfrm>
            <a:custGeom>
              <a:avLst/>
              <a:gdLst/>
              <a:ahLst/>
              <a:cxnLst/>
              <a:rect l="l" t="t" r="r" b="b"/>
              <a:pathLst>
                <a:path w="6108596" h="3786065">
                  <a:moveTo>
                    <a:pt x="0" y="0"/>
                  </a:moveTo>
                  <a:lnTo>
                    <a:pt x="6108596" y="0"/>
                  </a:lnTo>
                  <a:lnTo>
                    <a:pt x="6108596" y="3786065"/>
                  </a:lnTo>
                  <a:lnTo>
                    <a:pt x="0" y="3786065"/>
                  </a:lnTo>
                  <a:close/>
                </a:path>
              </a:pathLst>
            </a:custGeom>
            <a:solidFill>
              <a:srgbClr val="000000">
                <a:alpha val="0"/>
              </a:srgbClr>
            </a:solidFill>
          </p:spPr>
          <p:txBody>
            <a:bodyPr/>
            <a:lstStyle/>
            <a:p>
              <a:endParaRPr lang="de-DE"/>
            </a:p>
          </p:txBody>
        </p:sp>
        <p:sp>
          <p:nvSpPr>
            <p:cNvPr id="16" name="TextBox 16"/>
            <p:cNvSpPr txBox="1"/>
            <p:nvPr/>
          </p:nvSpPr>
          <p:spPr>
            <a:xfrm>
              <a:off x="0" y="-76200"/>
              <a:ext cx="6108596" cy="3862265"/>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Die Rolle digitaler Medien bei der Bekämpfung von Falschinformationen im politischen Diskurs in Europa</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2</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171700"/>
            <a:ext cx="11171611" cy="6337244"/>
            <a:chOff x="0" y="0"/>
            <a:chExt cx="14895482" cy="8449659"/>
          </a:xfrm>
        </p:grpSpPr>
        <p:sp>
          <p:nvSpPr>
            <p:cNvPr id="4" name="Freeform 4"/>
            <p:cNvSpPr/>
            <p:nvPr/>
          </p:nvSpPr>
          <p:spPr>
            <a:xfrm>
              <a:off x="0" y="0"/>
              <a:ext cx="14895481" cy="8449659"/>
            </a:xfrm>
            <a:custGeom>
              <a:avLst/>
              <a:gdLst/>
              <a:ahLst/>
              <a:cxnLst/>
              <a:rect l="l" t="t" r="r" b="b"/>
              <a:pathLst>
                <a:path w="14895481" h="8449659">
                  <a:moveTo>
                    <a:pt x="0" y="0"/>
                  </a:moveTo>
                  <a:lnTo>
                    <a:pt x="14895481" y="0"/>
                  </a:lnTo>
                  <a:lnTo>
                    <a:pt x="14895481" y="8449659"/>
                  </a:lnTo>
                  <a:lnTo>
                    <a:pt x="0" y="8449659"/>
                  </a:lnTo>
                  <a:close/>
                </a:path>
              </a:pathLst>
            </a:custGeom>
            <a:solidFill>
              <a:srgbClr val="000000">
                <a:alpha val="0"/>
              </a:srgbClr>
            </a:solidFill>
          </p:spPr>
          <p:txBody>
            <a:bodyPr/>
            <a:lstStyle/>
            <a:p>
              <a:endParaRPr lang="de-DE" sz="2800"/>
            </a:p>
          </p:txBody>
        </p:sp>
        <p:sp>
          <p:nvSpPr>
            <p:cNvPr id="5" name="TextBox 5"/>
            <p:cNvSpPr txBox="1"/>
            <p:nvPr/>
          </p:nvSpPr>
          <p:spPr>
            <a:xfrm>
              <a:off x="0" y="-28575"/>
              <a:ext cx="14895482" cy="8478234"/>
            </a:xfrm>
            <a:prstGeom prst="rect">
              <a:avLst/>
            </a:prstGeom>
          </p:spPr>
          <p:txBody>
            <a:bodyPr lIns="0" tIns="0" rIns="0" bIns="0" rtlCol="0" anchor="t"/>
            <a:lstStyle/>
            <a:p>
              <a:pPr marL="647703" lvl="1" indent="-323852" algn="l">
                <a:lnSpc>
                  <a:spcPts val="3240"/>
                </a:lnSpc>
                <a:buFont typeface="Arial"/>
                <a:buChar char="•"/>
              </a:pPr>
              <a:r>
                <a:rPr lang="en-US" sz="2800" b="1" dirty="0" err="1">
                  <a:solidFill>
                    <a:srgbClr val="0C4659"/>
                  </a:solidFill>
                  <a:latin typeface="Calibri (MS) Bold"/>
                  <a:ea typeface="Calibri (MS) Bold"/>
                  <a:cs typeface="Calibri (MS) Bold"/>
                  <a:sym typeface="Calibri (MS) Bold"/>
                </a:rPr>
                <a:t>Richtlinien</a:t>
              </a:r>
              <a:r>
                <a:rPr lang="en-US" sz="2800" b="1" dirty="0">
                  <a:solidFill>
                    <a:srgbClr val="0C4659"/>
                  </a:solidFill>
                  <a:latin typeface="Calibri (MS) Bold"/>
                  <a:ea typeface="Calibri (MS) Bold"/>
                  <a:cs typeface="Calibri (MS) Bold"/>
                  <a:sym typeface="Calibri (MS) Bold"/>
                </a:rPr>
                <a:t> der </a:t>
              </a:r>
              <a:r>
                <a:rPr lang="en-US" sz="2800" b="1" dirty="0" err="1">
                  <a:solidFill>
                    <a:srgbClr val="0C4659"/>
                  </a:solidFill>
                  <a:latin typeface="Calibri (MS) Bold"/>
                  <a:ea typeface="Calibri (MS) Bold"/>
                  <a:cs typeface="Calibri (MS) Bold"/>
                  <a:sym typeface="Calibri (MS) Bold"/>
                </a:rPr>
                <a:t>Plattformen</a:t>
              </a:r>
              <a:r>
                <a:rPr lang="en-US" sz="2800" b="1" dirty="0">
                  <a:solidFill>
                    <a:srgbClr val="0C4659"/>
                  </a:solidFill>
                  <a:latin typeface="Calibri (MS) Bold"/>
                  <a:ea typeface="Calibri (MS) Bold"/>
                  <a:cs typeface="Calibri (MS) Bold"/>
                  <a:sym typeface="Calibri (MS) Bold"/>
                </a:rPr>
                <a:t>: </a:t>
              </a:r>
              <a:r>
                <a:rPr lang="en-US" sz="2800" dirty="0" err="1">
                  <a:solidFill>
                    <a:srgbClr val="0C4659"/>
                  </a:solidFill>
                  <a:latin typeface="Calibri (MS)"/>
                  <a:ea typeface="Calibri (MS)"/>
                  <a:cs typeface="Calibri (MS)"/>
                  <a:sym typeface="Calibri (MS)"/>
                </a:rPr>
                <a:t>Digitale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Plattformen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führen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Maßnahmen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wie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Inhaltswarnungen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Kennzeichnungen</a:t>
              </a:r>
              <a:r>
                <a:rPr lang="en-US" sz="2800" dirty="0">
                  <a:solidFill>
                    <a:srgbClr val="0C4659"/>
                  </a:solidFill>
                  <a:latin typeface="Calibri (MS)"/>
                  <a:ea typeface="Calibri (MS)"/>
                  <a:cs typeface="Calibri (MS)"/>
                  <a:sym typeface="Calibri (MS)"/>
                </a:rPr>
                <a:t> für </a:t>
              </a:r>
              <a:r>
                <a:rPr lang="en-US" sz="2800" dirty="0" err="1">
                  <a:solidFill>
                    <a:srgbClr val="0C4659"/>
                  </a:solidFill>
                  <a:latin typeface="Calibri (MS)"/>
                  <a:ea typeface="Calibri (MS)"/>
                  <a:cs typeface="Calibri (MS)"/>
                  <a:sym typeface="Calibri (MS)"/>
                </a:rPr>
                <a:t>Faktenchecks</a:t>
              </a:r>
              <a:r>
                <a:rPr lang="en-US" sz="2800" dirty="0">
                  <a:solidFill>
                    <a:srgbClr val="0C4659"/>
                  </a:solidFill>
                  <a:latin typeface="Calibri (MS)"/>
                  <a:ea typeface="Calibri (MS)"/>
                  <a:cs typeface="Calibri (MS)"/>
                  <a:sym typeface="Calibri (MS)"/>
                </a:rPr>
                <a:t> und </a:t>
              </a:r>
              <a:r>
                <a:rPr lang="en-US" sz="2800" dirty="0" err="1">
                  <a:solidFill>
                    <a:srgbClr val="0C4659"/>
                  </a:solidFill>
                  <a:latin typeface="Calibri (MS)"/>
                  <a:ea typeface="Calibri (MS)"/>
                  <a:cs typeface="Calibri (MS)"/>
                  <a:sym typeface="Calibri (MS)"/>
                </a:rPr>
                <a:t>Anpassungen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ihrer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Algorithmen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ein</a:t>
              </a:r>
              <a:r>
                <a:rPr lang="en-US" sz="2800" dirty="0">
                  <a:solidFill>
                    <a:srgbClr val="0C4659"/>
                  </a:solidFill>
                  <a:latin typeface="Calibri (MS)"/>
                  <a:ea typeface="Calibri (MS)"/>
                  <a:cs typeface="Calibri (MS)"/>
                  <a:sym typeface="Calibri (MS)"/>
                </a:rPr>
                <a:t>, um </a:t>
              </a:r>
              <a:r>
                <a:rPr lang="en-US" sz="2800" b="1" dirty="0">
                  <a:solidFill>
                    <a:srgbClr val="0C4659"/>
                  </a:solidFill>
                  <a:latin typeface="Calibri (MS) Bold"/>
                  <a:ea typeface="Calibri (MS) Bold"/>
                  <a:cs typeface="Calibri (MS) Bold"/>
                  <a:sym typeface="Calibri (MS) Bold"/>
                </a:rPr>
                <a:t>die </a:t>
              </a:r>
              <a:r>
                <a:rPr lang="en-US" sz="2800" b="1" dirty="0" err="1">
                  <a:solidFill>
                    <a:srgbClr val="0C4659"/>
                  </a:solidFill>
                  <a:latin typeface="Calibri (MS) Bold"/>
                  <a:ea typeface="Calibri (MS) Bold"/>
                  <a:cs typeface="Calibri (MS) Bold"/>
                  <a:sym typeface="Calibri (MS) Bold"/>
                </a:rPr>
                <a:t>Verbreitung</a:t>
              </a:r>
              <a:r>
                <a:rPr lang="en-US" sz="2800" b="1" dirty="0">
                  <a:solidFill>
                    <a:srgbClr val="0C4659"/>
                  </a:solidFill>
                  <a:latin typeface="Calibri (MS) Bold"/>
                  <a:ea typeface="Calibri (MS) Bold"/>
                  <a:cs typeface="Calibri (MS) Bold"/>
                  <a:sym typeface="Calibri (MS) Bold"/>
                </a:rPr>
                <a:t> von </a:t>
              </a:r>
              <a:r>
                <a:rPr lang="en-US" sz="2800" b="1" dirty="0" err="1">
                  <a:solidFill>
                    <a:srgbClr val="0C4659"/>
                  </a:solidFill>
                  <a:latin typeface="Calibri (MS) Bold"/>
                  <a:ea typeface="Calibri (MS) Bold"/>
                  <a:cs typeface="Calibri (MS) Bold"/>
                  <a:sym typeface="Calibri (MS) Bold"/>
                </a:rPr>
                <a:t>Falschinformationen</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einzudämmen</a:t>
              </a:r>
              <a:r>
                <a:rPr lang="en-US" sz="2800" dirty="0">
                  <a:solidFill>
                    <a:srgbClr val="0C4659"/>
                  </a:solidFill>
                  <a:latin typeface="Calibri (MS)"/>
                  <a:ea typeface="Calibri (MS)"/>
                  <a:cs typeface="Calibri (MS)"/>
                  <a:sym typeface="Calibri (MS)"/>
                </a:rPr>
                <a:t>. So </a:t>
              </a:r>
              <a:r>
                <a:rPr lang="en-US" sz="2800" dirty="0" err="1">
                  <a:solidFill>
                    <a:srgbClr val="0C4659"/>
                  </a:solidFill>
                  <a:latin typeface="Calibri (MS)"/>
                  <a:ea typeface="Calibri (MS)"/>
                  <a:cs typeface="Calibri (MS)"/>
                  <a:sym typeface="Calibri (MS)"/>
                </a:rPr>
                <a:t>experimentierte</a:t>
              </a:r>
              <a:r>
                <a:rPr lang="en-US" sz="2800" dirty="0">
                  <a:solidFill>
                    <a:srgbClr val="0C4659"/>
                  </a:solidFill>
                  <a:latin typeface="Calibri (MS)"/>
                  <a:ea typeface="Calibri (MS)"/>
                  <a:cs typeface="Calibri (MS)"/>
                  <a:sym typeface="Calibri (MS)"/>
                </a:rPr>
                <a:t> Twitter (</a:t>
              </a:r>
              <a:r>
                <a:rPr lang="en-US" sz="2800" dirty="0" err="1">
                  <a:solidFill>
                    <a:srgbClr val="0C4659"/>
                  </a:solidFill>
                  <a:latin typeface="Calibri (MS)"/>
                  <a:ea typeface="Calibri (MS)"/>
                  <a:cs typeface="Calibri (MS)"/>
                  <a:sym typeface="Calibri (MS)"/>
                </a:rPr>
                <a:t>vor</a:t>
              </a:r>
              <a:r>
                <a:rPr lang="en-US" sz="2800" dirty="0">
                  <a:solidFill>
                    <a:srgbClr val="0C4659"/>
                  </a:solidFill>
                  <a:latin typeface="Calibri (MS)"/>
                  <a:ea typeface="Calibri (MS)"/>
                  <a:cs typeface="Calibri (MS)"/>
                  <a:sym typeface="Calibri (MS)"/>
                </a:rPr>
                <a:t> 2023) </a:t>
              </a:r>
              <a:r>
                <a:rPr lang="en-US" sz="2800" dirty="0" err="1">
                  <a:solidFill>
                    <a:srgbClr val="0C4659"/>
                  </a:solidFill>
                  <a:latin typeface="Calibri (MS)"/>
                  <a:ea typeface="Calibri (MS)"/>
                  <a:cs typeface="Calibri (MS)"/>
                  <a:sym typeface="Calibri (MS)"/>
                </a:rPr>
                <a:t>beispielsweise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mit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Aufforderungen</a:t>
              </a:r>
              <a:r>
                <a:rPr lang="en-US" sz="2800" dirty="0">
                  <a:solidFill>
                    <a:srgbClr val="0C4659"/>
                  </a:solidFill>
                  <a:latin typeface="Calibri (MS)"/>
                  <a:ea typeface="Calibri (MS)"/>
                  <a:cs typeface="Calibri (MS)"/>
                  <a:sym typeface="Calibri (MS)"/>
                </a:rPr>
                <a:t> („Lies den Artikel, bevor du </a:t>
              </a:r>
              <a:r>
                <a:rPr lang="en-US" sz="2800" dirty="0" err="1">
                  <a:solidFill>
                    <a:srgbClr val="0C4659"/>
                  </a:solidFill>
                  <a:latin typeface="Calibri (MS)"/>
                  <a:ea typeface="Calibri (MS)"/>
                  <a:cs typeface="Calibri (MS)"/>
                  <a:sym typeface="Calibri (MS)"/>
                </a:rPr>
                <a:t>ihn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retweetest</a:t>
              </a:r>
              <a:r>
                <a:rPr lang="en-US" sz="2800" dirty="0">
                  <a:solidFill>
                    <a:srgbClr val="0C4659"/>
                  </a:solidFill>
                  <a:latin typeface="Calibri (MS)"/>
                  <a:ea typeface="Calibri (MS)"/>
                  <a:cs typeface="Calibri (MS)"/>
                  <a:sym typeface="Calibri (MS)"/>
                </a:rPr>
                <a:t>“), um das </a:t>
              </a:r>
              <a:r>
                <a:rPr lang="en-US" sz="2800" dirty="0" err="1">
                  <a:solidFill>
                    <a:srgbClr val="0C4659"/>
                  </a:solidFill>
                  <a:latin typeface="Calibri (MS)"/>
                  <a:ea typeface="Calibri (MS)"/>
                  <a:cs typeface="Calibri (MS)"/>
                  <a:sym typeface="Calibri (MS)"/>
                </a:rPr>
                <a:t>unkritische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Teilen</a:t>
              </a:r>
              <a:r>
                <a:rPr lang="en-US" sz="2800" dirty="0">
                  <a:solidFill>
                    <a:srgbClr val="0C4659"/>
                  </a:solidFill>
                  <a:latin typeface="Calibri (MS)"/>
                  <a:ea typeface="Calibri (MS)"/>
                  <a:cs typeface="Calibri (MS)"/>
                  <a:sym typeface="Calibri (MS)"/>
                </a:rPr>
                <a:t> von </a:t>
              </a:r>
              <a:r>
                <a:rPr lang="en-US" sz="2800" dirty="0" err="1">
                  <a:solidFill>
                    <a:srgbClr val="0C4659"/>
                  </a:solidFill>
                  <a:latin typeface="Calibri (MS)"/>
                  <a:ea typeface="Calibri (MS)"/>
                  <a:cs typeface="Calibri (MS)"/>
                  <a:sym typeface="Calibri (MS)"/>
                </a:rPr>
                <a:t>Schlagzeilen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einzudämmen</a:t>
              </a:r>
              <a:r>
                <a:rPr lang="en-US" sz="2800" dirty="0">
                  <a:solidFill>
                    <a:srgbClr val="0C4659"/>
                  </a:solidFill>
                  <a:latin typeface="Calibri (MS)"/>
                  <a:ea typeface="Calibri (MS)"/>
                  <a:cs typeface="Calibri (MS)"/>
                  <a:sym typeface="Calibri (MS)"/>
                </a:rPr>
                <a:t>. Facebook und YouTube </a:t>
              </a:r>
              <a:r>
                <a:rPr lang="en-US" sz="2800" dirty="0" err="1">
                  <a:solidFill>
                    <a:srgbClr val="0C4659"/>
                  </a:solidFill>
                  <a:latin typeface="Calibri (MS)"/>
                  <a:ea typeface="Calibri (MS)"/>
                  <a:cs typeface="Calibri (MS)"/>
                  <a:sym typeface="Calibri (MS)"/>
                </a:rPr>
                <a:t>haben</a:t>
              </a:r>
              <a:r>
                <a:rPr lang="en-US" sz="2800" dirty="0">
                  <a:solidFill>
                    <a:srgbClr val="0C4659"/>
                  </a:solidFill>
                  <a:latin typeface="Calibri (MS)"/>
                  <a:ea typeface="Calibri (MS)"/>
                  <a:cs typeface="Calibri (MS)"/>
                  <a:sym typeface="Calibri (MS)"/>
                </a:rPr>
                <a:t> die </a:t>
              </a:r>
              <a:r>
                <a:rPr lang="en-US" sz="2800" dirty="0" err="1">
                  <a:solidFill>
                    <a:srgbClr val="0C4659"/>
                  </a:solidFill>
                  <a:latin typeface="Calibri (MS)"/>
                  <a:ea typeface="Calibri (MS)"/>
                  <a:cs typeface="Calibri (MS)"/>
                  <a:sym typeface="Calibri (MS)"/>
                </a:rPr>
                <a:t>Löschung</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nachweislich</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falscher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schädlicher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Inhalte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wie</a:t>
              </a:r>
              <a:r>
                <a:rPr lang="en-US" sz="2800" dirty="0">
                  <a:solidFill>
                    <a:srgbClr val="0C4659"/>
                  </a:solidFill>
                  <a:latin typeface="Calibri (MS)"/>
                  <a:ea typeface="Calibri (MS)"/>
                  <a:cs typeface="Calibri (MS)"/>
                  <a:sym typeface="Calibri (MS)"/>
                </a:rPr>
                <a:t> COVID-</a:t>
              </a:r>
              <a:r>
                <a:rPr lang="en-US" sz="2800" dirty="0" err="1">
                  <a:solidFill>
                    <a:srgbClr val="0C4659"/>
                  </a:solidFill>
                  <a:latin typeface="Calibri (MS)"/>
                  <a:ea typeface="Calibri (MS)"/>
                  <a:cs typeface="Calibri (MS)"/>
                  <a:sym typeface="Calibri (MS)"/>
                </a:rPr>
                <a:t>Desinformation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verstärkt</a:t>
              </a:r>
              <a:r>
                <a:rPr lang="en-US" sz="2800" dirty="0">
                  <a:solidFill>
                    <a:srgbClr val="0C4659"/>
                  </a:solidFill>
                  <a:latin typeface="Calibri (MS)"/>
                  <a:ea typeface="Calibri (MS)"/>
                  <a:cs typeface="Calibri (MS)"/>
                  <a:sym typeface="Calibri (MS)"/>
                </a:rPr>
                <a:t>, oft in Zusammenarbeit </a:t>
              </a:r>
              <a:r>
                <a:rPr lang="en-US" sz="2800" dirty="0" err="1">
                  <a:solidFill>
                    <a:srgbClr val="0C4659"/>
                  </a:solidFill>
                  <a:latin typeface="Calibri (MS)"/>
                  <a:ea typeface="Calibri (MS)"/>
                  <a:cs typeface="Calibri (MS)"/>
                  <a:sym typeface="Calibri (MS)"/>
                </a:rPr>
                <a:t>mit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Faktenprüfungsorganisationen</a:t>
              </a:r>
              <a:r>
                <a:rPr lang="en-US" sz="2800" dirty="0">
                  <a:solidFill>
                    <a:srgbClr val="0C4659"/>
                  </a:solidFill>
                  <a:latin typeface="Calibri (MS)"/>
                  <a:ea typeface="Calibri (MS)"/>
                  <a:cs typeface="Calibri (MS)"/>
                  <a:sym typeface="Calibri (MS)"/>
                </a:rPr>
                <a:t>.</a:t>
              </a:r>
            </a:p>
            <a:p>
              <a:pPr marL="647703" lvl="1" indent="-323852" algn="l">
                <a:lnSpc>
                  <a:spcPts val="3240"/>
                </a:lnSpc>
                <a:buFont typeface="Arial"/>
                <a:buChar char="•"/>
              </a:pPr>
              <a:r>
                <a:rPr lang="en-US" sz="2800" b="1" dirty="0" err="1">
                  <a:solidFill>
                    <a:srgbClr val="0C4659"/>
                  </a:solidFill>
                  <a:latin typeface="Calibri (MS) Bold"/>
                  <a:ea typeface="Calibri (MS) Bold"/>
                  <a:cs typeface="Calibri (MS) Bold"/>
                  <a:sym typeface="Calibri (MS) Bold"/>
                </a:rPr>
                <a:t>Öffentliches</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Bewusstsein</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durch</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digitale</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Kampagnen</a:t>
              </a:r>
              <a:r>
                <a:rPr lang="en-US" sz="2800" b="1" dirty="0">
                  <a:solidFill>
                    <a:srgbClr val="0C4659"/>
                  </a:solidFill>
                  <a:latin typeface="Calibri (MS) Bold"/>
                  <a:ea typeface="Calibri (MS) Bold"/>
                  <a:cs typeface="Calibri (MS) Bold"/>
                  <a:sym typeface="Calibri (MS) Bold"/>
                </a:rPr>
                <a:t>: </a:t>
              </a:r>
              <a:r>
                <a:rPr lang="en-US" sz="2800" dirty="0" err="1">
                  <a:solidFill>
                    <a:srgbClr val="0C4659"/>
                  </a:solidFill>
                  <a:latin typeface="Calibri (MS)"/>
                  <a:ea typeface="Calibri (MS)"/>
                  <a:cs typeface="Calibri (MS)"/>
                  <a:sym typeface="Calibri (MS)"/>
                </a:rPr>
                <a:t>Soziale</a:t>
              </a:r>
              <a:r>
                <a:rPr lang="en-US" sz="2800" dirty="0">
                  <a:solidFill>
                    <a:srgbClr val="0C4659"/>
                  </a:solidFill>
                  <a:latin typeface="Calibri (MS)"/>
                  <a:ea typeface="Calibri (MS)"/>
                  <a:cs typeface="Calibri (MS)"/>
                  <a:sym typeface="Calibri (MS)"/>
                </a:rPr>
                <a:t> Medien </a:t>
              </a:r>
              <a:r>
                <a:rPr lang="en-US" sz="2800" dirty="0" err="1">
                  <a:solidFill>
                    <a:srgbClr val="0C4659"/>
                  </a:solidFill>
                  <a:latin typeface="Calibri (MS)"/>
                  <a:ea typeface="Calibri (MS)"/>
                  <a:cs typeface="Calibri (MS)"/>
                  <a:sym typeface="Calibri (MS)"/>
                </a:rPr>
                <a:t>werden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auch</a:t>
              </a:r>
              <a:r>
                <a:rPr lang="en-US" sz="2800" dirty="0">
                  <a:solidFill>
                    <a:srgbClr val="0C4659"/>
                  </a:solidFill>
                  <a:latin typeface="Calibri (MS)"/>
                  <a:ea typeface="Calibri (MS)"/>
                  <a:cs typeface="Calibri (MS)"/>
                  <a:sym typeface="Calibri (MS)"/>
                </a:rPr>
                <a:t> für </a:t>
              </a:r>
              <a:r>
                <a:rPr lang="en-US" sz="2800" dirty="0" err="1">
                  <a:solidFill>
                    <a:srgbClr val="0C4659"/>
                  </a:solidFill>
                  <a:latin typeface="Calibri (MS)"/>
                  <a:ea typeface="Calibri (MS)"/>
                  <a:cs typeface="Calibri (MS)"/>
                  <a:sym typeface="Calibri (MS)"/>
                </a:rPr>
                <a:t>Aufklärungskampagnen</a:t>
              </a:r>
              <a:r>
                <a:rPr lang="en-US" sz="2800" dirty="0">
                  <a:solidFill>
                    <a:srgbClr val="0C4659"/>
                  </a:solidFill>
                  <a:latin typeface="Calibri (MS)"/>
                  <a:ea typeface="Calibri (MS)"/>
                  <a:cs typeface="Calibri (MS)"/>
                  <a:sym typeface="Calibri (MS)"/>
                </a:rPr>
                <a:t> (von NGOs </a:t>
              </a:r>
              <a:r>
                <a:rPr lang="en-US" sz="2800" dirty="0" err="1">
                  <a:solidFill>
                    <a:srgbClr val="0C4659"/>
                  </a:solidFill>
                  <a:latin typeface="Calibri (MS)"/>
                  <a:ea typeface="Calibri (MS)"/>
                  <a:cs typeface="Calibri (MS)"/>
                  <a:sym typeface="Calibri (MS)"/>
                </a:rPr>
                <a:t>oder</a:t>
              </a:r>
              <a:r>
                <a:rPr lang="en-US" sz="2800" dirty="0">
                  <a:solidFill>
                    <a:srgbClr val="0C4659"/>
                  </a:solidFill>
                  <a:latin typeface="Calibri (MS)"/>
                  <a:ea typeface="Calibri (MS)"/>
                  <a:cs typeface="Calibri (MS)"/>
                  <a:sym typeface="Calibri (MS)"/>
                </a:rPr>
                <a:t> der EU) </a:t>
              </a:r>
              <a:r>
                <a:rPr lang="en-US" sz="2800" dirty="0" err="1">
                  <a:solidFill>
                    <a:srgbClr val="0C4659"/>
                  </a:solidFill>
                  <a:latin typeface="Calibri (MS)"/>
                  <a:ea typeface="Calibri (MS)"/>
                  <a:cs typeface="Calibri (MS)"/>
                  <a:sym typeface="Calibri (MS)"/>
                </a:rPr>
                <a:t>genutzt</a:t>
              </a:r>
              <a:r>
                <a:rPr lang="en-US" sz="2800" dirty="0">
                  <a:solidFill>
                    <a:srgbClr val="0C4659"/>
                  </a:solidFill>
                  <a:latin typeface="Calibri (MS)"/>
                  <a:ea typeface="Calibri (MS)"/>
                  <a:cs typeface="Calibri (MS)"/>
                  <a:sym typeface="Calibri (MS)"/>
                </a:rPr>
                <a:t>, um </a:t>
              </a:r>
              <a:r>
                <a:rPr lang="en-US" sz="2800" dirty="0" err="1">
                  <a:solidFill>
                    <a:srgbClr val="0C4659"/>
                  </a:solidFill>
                  <a:latin typeface="Calibri (MS)"/>
                  <a:ea typeface="Calibri (MS)"/>
                  <a:cs typeface="Calibri (MS)"/>
                  <a:sym typeface="Calibri (MS)"/>
                </a:rPr>
                <a:t>Nutzern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beizubringen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wie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sie</a:t>
              </a:r>
              <a:r>
                <a:rPr lang="en-US" sz="2800" dirty="0">
                  <a:solidFill>
                    <a:srgbClr val="0C4659"/>
                  </a:solidFill>
                  <a:latin typeface="Calibri (MS)"/>
                  <a:ea typeface="Calibri (MS)"/>
                  <a:cs typeface="Calibri (MS)"/>
                  <a:sym typeface="Calibri (MS)"/>
                </a:rPr>
                <a:t> Fake News </a:t>
              </a:r>
              <a:r>
                <a:rPr lang="en-US" sz="2800" dirty="0" err="1">
                  <a:solidFill>
                    <a:srgbClr val="0C4659"/>
                  </a:solidFill>
                  <a:latin typeface="Calibri (MS)"/>
                  <a:ea typeface="Calibri (MS)"/>
                  <a:cs typeface="Calibri (MS)"/>
                  <a:sym typeface="Calibri (MS)"/>
                </a:rPr>
                <a:t>erkennen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können</a:t>
              </a:r>
              <a:r>
                <a:rPr lang="en-US" sz="2800" dirty="0">
                  <a:solidFill>
                    <a:srgbClr val="0C4659"/>
                  </a:solidFill>
                  <a:latin typeface="Calibri (MS)"/>
                  <a:ea typeface="Calibri (MS)"/>
                  <a:cs typeface="Calibri (MS)"/>
                  <a:sym typeface="Calibri (MS)"/>
                </a:rPr>
                <a:t>. So </a:t>
              </a:r>
              <a:r>
                <a:rPr lang="en-US" sz="2800" dirty="0" err="1">
                  <a:solidFill>
                    <a:srgbClr val="0C4659"/>
                  </a:solidFill>
                  <a:latin typeface="Calibri (MS)"/>
                  <a:ea typeface="Calibri (MS)"/>
                  <a:cs typeface="Calibri (MS)"/>
                  <a:sym typeface="Calibri (MS)"/>
                </a:rPr>
                <a:t>haben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beispielsweise</a:t>
              </a:r>
              <a:r>
                <a:rPr lang="en-US" sz="2800" dirty="0">
                  <a:solidFill>
                    <a:srgbClr val="0C4659"/>
                  </a:solidFill>
                  <a:latin typeface="Calibri (MS)"/>
                  <a:ea typeface="Calibri (MS)"/>
                  <a:cs typeface="Calibri (MS)"/>
                  <a:sym typeface="Calibri (MS)"/>
                </a:rPr>
                <a:t> die Social-Media-Kampagnen der </a:t>
              </a:r>
              <a:r>
                <a:rPr lang="en-US" sz="2800" dirty="0" err="1">
                  <a:solidFill>
                    <a:srgbClr val="0C4659"/>
                  </a:solidFill>
                  <a:latin typeface="Calibri (MS)"/>
                  <a:ea typeface="Calibri (MS)"/>
                  <a:cs typeface="Calibri (MS)"/>
                  <a:sym typeface="Calibri (MS)"/>
                </a:rPr>
                <a:t>Europäischen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Kommission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kritisches</a:t>
              </a:r>
              <a:r>
                <a:rPr lang="en-US" sz="2800" dirty="0">
                  <a:solidFill>
                    <a:srgbClr val="0C4659"/>
                  </a:solidFill>
                  <a:latin typeface="Calibri (MS)"/>
                  <a:ea typeface="Calibri (MS)"/>
                  <a:cs typeface="Calibri (MS)"/>
                  <a:sym typeface="Calibri (MS)"/>
                </a:rPr>
                <a:t> Denken </a:t>
              </a:r>
              <a:r>
                <a:rPr lang="en-US" sz="2800" dirty="0" err="1">
                  <a:solidFill>
                    <a:srgbClr val="0C4659"/>
                  </a:solidFill>
                  <a:latin typeface="Calibri (MS)"/>
                  <a:ea typeface="Calibri (MS)"/>
                  <a:cs typeface="Calibri (MS)"/>
                  <a:sym typeface="Calibri (MS)"/>
                </a:rPr>
                <a:t>gefördert</a:t>
              </a:r>
              <a:r>
                <a:rPr lang="en-US" sz="2800" dirty="0">
                  <a:solidFill>
                    <a:srgbClr val="0C4659"/>
                  </a:solidFill>
                  <a:latin typeface="Calibri (MS)"/>
                  <a:ea typeface="Calibri (MS)"/>
                  <a:cs typeface="Calibri (MS)"/>
                  <a:sym typeface="Calibri (MS)"/>
                </a:rPr>
                <a:t> und auf </a:t>
              </a:r>
              <a:r>
                <a:rPr lang="en-US" sz="2800" dirty="0" err="1">
                  <a:solidFill>
                    <a:srgbClr val="0C4659"/>
                  </a:solidFill>
                  <a:latin typeface="Calibri (MS)"/>
                  <a:ea typeface="Calibri (MS)"/>
                  <a:cs typeface="Calibri (MS)"/>
                  <a:sym typeface="Calibri (MS)"/>
                </a:rPr>
                <a:t>Ressourcen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wie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Faktencheck</a:t>
              </a:r>
              <a:r>
                <a:rPr lang="en-US" sz="2800" dirty="0">
                  <a:solidFill>
                    <a:srgbClr val="0C4659"/>
                  </a:solidFill>
                  <a:latin typeface="Calibri (MS)"/>
                  <a:ea typeface="Calibri (MS)"/>
                  <a:cs typeface="Calibri (MS)"/>
                  <a:sym typeface="Calibri (MS)"/>
                </a:rPr>
                <a:t>-Portale </a:t>
              </a:r>
              <a:r>
                <a:rPr lang="en-US" sz="2800" dirty="0" err="1">
                  <a:solidFill>
                    <a:srgbClr val="0C4659"/>
                  </a:solidFill>
                  <a:latin typeface="Calibri (MS)"/>
                  <a:ea typeface="Calibri (MS)"/>
                  <a:cs typeface="Calibri (MS)"/>
                  <a:sym typeface="Calibri (MS)"/>
                </a:rPr>
                <a:t>hingewiesen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Während</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digitale</a:t>
              </a:r>
              <a:r>
                <a:rPr lang="en-US" sz="2800" dirty="0">
                  <a:solidFill>
                    <a:srgbClr val="0C4659"/>
                  </a:solidFill>
                  <a:latin typeface="Calibri (MS)"/>
                  <a:ea typeface="Calibri (MS)"/>
                  <a:cs typeface="Calibri (MS)"/>
                  <a:sym typeface="Calibri (MS)"/>
                </a:rPr>
                <a:t> Medien also die </a:t>
              </a:r>
              <a:r>
                <a:rPr lang="en-US" sz="2800" dirty="0" err="1">
                  <a:solidFill>
                    <a:srgbClr val="0C4659"/>
                  </a:solidFill>
                  <a:latin typeface="Calibri (MS)"/>
                  <a:ea typeface="Calibri (MS)"/>
                  <a:cs typeface="Calibri (MS)"/>
                  <a:sym typeface="Calibri (MS)"/>
                </a:rPr>
                <a:t>Flut</a:t>
              </a:r>
              <a:r>
                <a:rPr lang="en-US" sz="2800" dirty="0">
                  <a:solidFill>
                    <a:srgbClr val="0C4659"/>
                  </a:solidFill>
                  <a:latin typeface="Calibri (MS)"/>
                  <a:ea typeface="Calibri (MS)"/>
                  <a:cs typeface="Calibri (MS)"/>
                  <a:sym typeface="Calibri (MS)"/>
                </a:rPr>
                <a:t> an </a:t>
              </a:r>
              <a:r>
                <a:rPr lang="en-US" sz="2800" dirty="0" err="1">
                  <a:solidFill>
                    <a:srgbClr val="0C4659"/>
                  </a:solidFill>
                  <a:latin typeface="Calibri (MS)"/>
                  <a:ea typeface="Calibri (MS)"/>
                  <a:cs typeface="Calibri (MS)"/>
                  <a:sym typeface="Calibri (MS)"/>
                </a:rPr>
                <a:t>Falschinformationen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ermöglicht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haben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bieten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sie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bei</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verantwortungsvollem</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Einsatz</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auch</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Werkzeuge</a:t>
              </a:r>
              <a:r>
                <a:rPr lang="en-US" sz="2800" dirty="0">
                  <a:solidFill>
                    <a:srgbClr val="0C4659"/>
                  </a:solidFill>
                  <a:latin typeface="Calibri (MS)"/>
                  <a:ea typeface="Calibri (MS)"/>
                  <a:cs typeface="Calibri (MS)"/>
                  <a:sym typeface="Calibri (MS)"/>
                </a:rPr>
                <a:t>, um </a:t>
              </a:r>
              <a:r>
                <a:rPr lang="en-US" sz="2800" dirty="0" err="1">
                  <a:solidFill>
                    <a:srgbClr val="0C4659"/>
                  </a:solidFill>
                  <a:latin typeface="Calibri (MS)"/>
                  <a:ea typeface="Calibri (MS)"/>
                  <a:cs typeface="Calibri (MS)"/>
                  <a:sym typeface="Calibri (MS)"/>
                </a:rPr>
                <a:t>diese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Flut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einzudämmen</a:t>
              </a:r>
              <a:r>
                <a:rPr lang="en-US" sz="2800" dirty="0">
                  <a:solidFill>
                    <a:srgbClr val="0C4659"/>
                  </a:solidFill>
                  <a:latin typeface="Calibri (MS)"/>
                  <a:ea typeface="Calibri (MS)"/>
                  <a:cs typeface="Calibri (MS)"/>
                  <a:sym typeface="Calibri (MS)"/>
                </a:rPr>
                <a:t>.</a:t>
              </a:r>
            </a:p>
            <a:p>
              <a:pPr algn="l">
                <a:lnSpc>
                  <a:spcPts val="3240"/>
                </a:lnSpc>
              </a:pPr>
              <a:endParaRPr lang="en-US" sz="2800" dirty="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196488"/>
            <a:ext cx="11133510" cy="1975212"/>
            <a:chOff x="0" y="0"/>
            <a:chExt cx="14844680" cy="2633616"/>
          </a:xfrm>
        </p:grpSpPr>
        <p:sp>
          <p:nvSpPr>
            <p:cNvPr id="8" name="Freeform 8"/>
            <p:cNvSpPr/>
            <p:nvPr/>
          </p:nvSpPr>
          <p:spPr>
            <a:xfrm>
              <a:off x="0" y="0"/>
              <a:ext cx="14844680" cy="2420483"/>
            </a:xfrm>
            <a:custGeom>
              <a:avLst/>
              <a:gdLst/>
              <a:ahLst/>
              <a:cxnLst/>
              <a:rect l="l" t="t" r="r" b="b"/>
              <a:pathLst>
                <a:path w="14844680" h="2420483">
                  <a:moveTo>
                    <a:pt x="0" y="0"/>
                  </a:moveTo>
                  <a:lnTo>
                    <a:pt x="14844680" y="0"/>
                  </a:lnTo>
                  <a:lnTo>
                    <a:pt x="14844680" y="2420483"/>
                  </a:lnTo>
                  <a:lnTo>
                    <a:pt x="0" y="2420483"/>
                  </a:lnTo>
                  <a:close/>
                </a:path>
              </a:pathLst>
            </a:custGeom>
            <a:solidFill>
              <a:srgbClr val="000000">
                <a:alpha val="0"/>
              </a:srgbClr>
            </a:solidFill>
          </p:spPr>
          <p:txBody>
            <a:bodyPr/>
            <a:lstStyle/>
            <a:p>
              <a:endParaRPr lang="de-DE"/>
            </a:p>
          </p:txBody>
        </p:sp>
        <p:sp>
          <p:nvSpPr>
            <p:cNvPr id="9" name="TextBox 9"/>
            <p:cNvSpPr txBox="1"/>
            <p:nvPr/>
          </p:nvSpPr>
          <p:spPr>
            <a:xfrm>
              <a:off x="0" y="155984"/>
              <a:ext cx="14844680" cy="2477632"/>
            </a:xfrm>
            <a:prstGeom prst="rect">
              <a:avLst/>
            </a:prstGeom>
          </p:spPr>
          <p:txBody>
            <a:bodyPr lIns="0" tIns="0" rIns="0" bIns="0" rtlCol="0" anchor="t"/>
            <a:lstStyle/>
            <a:p>
              <a:pPr algn="l">
                <a:lnSpc>
                  <a:spcPts val="5832"/>
                </a:lnSpc>
              </a:pPr>
              <a:r>
                <a:rPr lang="en-US" sz="5400" b="1" dirty="0" err="1">
                  <a:solidFill>
                    <a:srgbClr val="0C4659"/>
                  </a:solidFill>
                  <a:latin typeface="Calibri (MS) Bold"/>
                  <a:ea typeface="Calibri (MS) Bold"/>
                  <a:cs typeface="Calibri (MS) Bold"/>
                  <a:sym typeface="Calibri (MS) Bold"/>
                </a:rPr>
                <a:t>Digitale</a:t>
              </a:r>
              <a:r>
                <a:rPr lang="en-US" sz="5400" b="1" dirty="0">
                  <a:solidFill>
                    <a:srgbClr val="0C4659"/>
                  </a:solidFill>
                  <a:latin typeface="Calibri (MS) Bold"/>
                  <a:ea typeface="Calibri (MS) Bold"/>
                  <a:cs typeface="Calibri (MS) Bold"/>
                  <a:sym typeface="Calibri (MS) Bold"/>
                </a:rPr>
                <a:t> Medien – Teil des Problems und der </a:t>
              </a:r>
              <a:r>
                <a:rPr lang="en-US" sz="5400" b="1" dirty="0" err="1">
                  <a:solidFill>
                    <a:srgbClr val="0C4659"/>
                  </a:solidFill>
                  <a:latin typeface="Calibri (MS) Bold"/>
                  <a:ea typeface="Calibri (MS) Bold"/>
                  <a:cs typeface="Calibri (MS) Bold"/>
                  <a:sym typeface="Calibri (MS) Bold"/>
                </a:rPr>
                <a:t>Lösung</a:t>
              </a:r>
              <a:endParaRPr lang="en-US" sz="5400" b="1" dirty="0">
                <a:solidFill>
                  <a:srgbClr val="0C4659"/>
                </a:solidFill>
                <a:latin typeface="Calibri (MS) Bold"/>
                <a:ea typeface="Calibri (MS) Bold"/>
                <a:cs typeface="Calibri (MS) Bold"/>
                <a:sym typeface="Calibri (MS) Bold"/>
              </a:endParaRPr>
            </a:p>
          </p:txBody>
        </p:sp>
      </p:grpSp>
      <p:sp>
        <p:nvSpPr>
          <p:cNvPr id="10" name="AutoShape 10"/>
          <p:cNvSpPr/>
          <p:nvPr/>
        </p:nvSpPr>
        <p:spPr>
          <a:xfrm>
            <a:off x="6112678" y="1866900"/>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0070C0"/>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864049" y="6443460"/>
            <a:ext cx="4581447" cy="2839548"/>
            <a:chOff x="0" y="0"/>
            <a:chExt cx="6108596" cy="3786065"/>
          </a:xfrm>
        </p:grpSpPr>
        <p:sp>
          <p:nvSpPr>
            <p:cNvPr id="15" name="Freeform 15"/>
            <p:cNvSpPr/>
            <p:nvPr/>
          </p:nvSpPr>
          <p:spPr>
            <a:xfrm>
              <a:off x="0" y="0"/>
              <a:ext cx="6108596" cy="3786065"/>
            </a:xfrm>
            <a:custGeom>
              <a:avLst/>
              <a:gdLst/>
              <a:ahLst/>
              <a:cxnLst/>
              <a:rect l="l" t="t" r="r" b="b"/>
              <a:pathLst>
                <a:path w="6108596" h="3786065">
                  <a:moveTo>
                    <a:pt x="0" y="0"/>
                  </a:moveTo>
                  <a:lnTo>
                    <a:pt x="6108596" y="0"/>
                  </a:lnTo>
                  <a:lnTo>
                    <a:pt x="6108596" y="3786065"/>
                  </a:lnTo>
                  <a:lnTo>
                    <a:pt x="0" y="3786065"/>
                  </a:lnTo>
                  <a:close/>
                </a:path>
              </a:pathLst>
            </a:custGeom>
            <a:solidFill>
              <a:srgbClr val="000000">
                <a:alpha val="0"/>
              </a:srgbClr>
            </a:solidFill>
          </p:spPr>
          <p:txBody>
            <a:bodyPr/>
            <a:lstStyle/>
            <a:p>
              <a:endParaRPr lang="de-DE"/>
            </a:p>
          </p:txBody>
        </p:sp>
        <p:sp>
          <p:nvSpPr>
            <p:cNvPr id="16" name="TextBox 16"/>
            <p:cNvSpPr txBox="1"/>
            <p:nvPr/>
          </p:nvSpPr>
          <p:spPr>
            <a:xfrm>
              <a:off x="0" y="-76200"/>
              <a:ext cx="6108596" cy="3862265"/>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Die Rolle digitaler Medien bei der Bekämpfung von Desinformation im politischen Diskurs in Europa</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2</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095500"/>
            <a:ext cx="11171611" cy="6746819"/>
            <a:chOff x="0" y="0"/>
            <a:chExt cx="14895482" cy="8995759"/>
          </a:xfrm>
        </p:grpSpPr>
        <p:sp>
          <p:nvSpPr>
            <p:cNvPr id="4" name="Freeform 4"/>
            <p:cNvSpPr/>
            <p:nvPr/>
          </p:nvSpPr>
          <p:spPr>
            <a:xfrm>
              <a:off x="0" y="0"/>
              <a:ext cx="14895481" cy="8995759"/>
            </a:xfrm>
            <a:custGeom>
              <a:avLst/>
              <a:gdLst/>
              <a:ahLst/>
              <a:cxnLst/>
              <a:rect l="l" t="t" r="r" b="b"/>
              <a:pathLst>
                <a:path w="14895481" h="8995759">
                  <a:moveTo>
                    <a:pt x="0" y="0"/>
                  </a:moveTo>
                  <a:lnTo>
                    <a:pt x="14895481" y="0"/>
                  </a:lnTo>
                  <a:lnTo>
                    <a:pt x="14895481" y="8995759"/>
                  </a:lnTo>
                  <a:lnTo>
                    <a:pt x="0" y="8995759"/>
                  </a:lnTo>
                  <a:close/>
                </a:path>
              </a:pathLst>
            </a:custGeom>
            <a:solidFill>
              <a:srgbClr val="000000">
                <a:alpha val="0"/>
              </a:srgbClr>
            </a:solidFill>
          </p:spPr>
          <p:txBody>
            <a:bodyPr/>
            <a:lstStyle/>
            <a:p>
              <a:endParaRPr lang="de-DE" sz="2800"/>
            </a:p>
          </p:txBody>
        </p:sp>
        <p:sp>
          <p:nvSpPr>
            <p:cNvPr id="5" name="TextBox 5"/>
            <p:cNvSpPr txBox="1"/>
            <p:nvPr/>
          </p:nvSpPr>
          <p:spPr>
            <a:xfrm>
              <a:off x="0" y="-28575"/>
              <a:ext cx="14895482" cy="9024334"/>
            </a:xfrm>
            <a:prstGeom prst="rect">
              <a:avLst/>
            </a:prstGeom>
          </p:spPr>
          <p:txBody>
            <a:bodyPr lIns="0" tIns="0" rIns="0" bIns="0" rtlCol="0" anchor="t"/>
            <a:lstStyle/>
            <a:p>
              <a:pPr algn="l">
                <a:lnSpc>
                  <a:spcPts val="3240"/>
                </a:lnSpc>
              </a:pPr>
              <a:r>
                <a:rPr lang="en-US" sz="2800" b="1" dirty="0" err="1">
                  <a:solidFill>
                    <a:srgbClr val="0C4659"/>
                  </a:solidFill>
                  <a:latin typeface="Calibri (MS) Bold"/>
                  <a:ea typeface="Calibri (MS) Bold"/>
                  <a:cs typeface="Calibri (MS) Bold"/>
                  <a:sym typeface="Calibri (MS) Bold"/>
                </a:rPr>
                <a:t>Europäische</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Institutionen</a:t>
              </a:r>
              <a:r>
                <a:rPr lang="en-US" sz="2800" b="1" dirty="0">
                  <a:solidFill>
                    <a:srgbClr val="0C4659"/>
                  </a:solidFill>
                  <a:latin typeface="Calibri (MS) Bold"/>
                  <a:ea typeface="Calibri (MS) Bold"/>
                  <a:cs typeface="Calibri (MS) Bold"/>
                  <a:sym typeface="Calibri (MS) Bold"/>
                </a:rPr>
                <a:t> und </a:t>
              </a:r>
              <a:r>
                <a:rPr lang="en-US" sz="2800" b="1" dirty="0" err="1">
                  <a:solidFill>
                    <a:srgbClr val="0C4659"/>
                  </a:solidFill>
                  <a:latin typeface="Calibri (MS) Bold"/>
                  <a:ea typeface="Calibri (MS) Bold"/>
                  <a:cs typeface="Calibri (MS) Bold"/>
                  <a:sym typeface="Calibri (MS) Bold"/>
                </a:rPr>
                <a:t>Kooperationsinitiativen</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haben</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sich</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aktiv</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mit</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Falschinformationen</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im</a:t>
              </a:r>
              <a:r>
                <a:rPr lang="en-US" sz="2800" b="1" dirty="0">
                  <a:solidFill>
                    <a:srgbClr val="0C4659"/>
                  </a:solidFill>
                  <a:latin typeface="Calibri (MS) Bold"/>
                  <a:ea typeface="Calibri (MS) Bold"/>
                  <a:cs typeface="Calibri (MS) Bold"/>
                  <a:sym typeface="Calibri (MS) Bold"/>
                </a:rPr>
                <a:t> Internet </a:t>
              </a:r>
              <a:r>
                <a:rPr lang="en-US" sz="2800" b="1" dirty="0" err="1">
                  <a:solidFill>
                    <a:srgbClr val="0C4659"/>
                  </a:solidFill>
                  <a:latin typeface="Calibri (MS) Bold"/>
                  <a:ea typeface="Calibri (MS) Bold"/>
                  <a:cs typeface="Calibri (MS) Bold"/>
                  <a:sym typeface="Calibri (MS) Bold"/>
                </a:rPr>
                <a:t>befasst</a:t>
              </a:r>
              <a:r>
                <a:rPr lang="en-US" sz="2800" b="1" dirty="0">
                  <a:solidFill>
                    <a:srgbClr val="0C4659"/>
                  </a:solidFill>
                  <a:latin typeface="Calibri (MS) Bold"/>
                  <a:ea typeface="Calibri (MS) Bold"/>
                  <a:cs typeface="Calibri (MS) Bold"/>
                  <a:sym typeface="Calibri (MS) Bold"/>
                </a:rPr>
                <a:t>: </a:t>
              </a:r>
            </a:p>
            <a:p>
              <a:pPr marL="647703" lvl="1" indent="-323852" algn="l">
                <a:lnSpc>
                  <a:spcPts val="3240"/>
                </a:lnSpc>
                <a:buFont typeface="Arial"/>
                <a:buChar char="•"/>
              </a:pPr>
              <a:r>
                <a:rPr lang="en-US" sz="2800" b="1" u="sng" spc="-129" dirty="0">
                  <a:solidFill>
                    <a:srgbClr val="0C4659"/>
                  </a:solidFill>
                  <a:latin typeface="Calibri (MS) Bold"/>
                  <a:ea typeface="Calibri (MS) Bold"/>
                  <a:cs typeface="Calibri (MS) Bold"/>
                  <a:sym typeface="Calibri (MS) Bold"/>
                  <a:hlinkClick r:id="rId3" tooltip="https://digital-strategy.ec.europa.eu/en/library/2018-code-practice-disinformation"/>
                </a:rPr>
                <a:t>EU-</a:t>
              </a:r>
              <a:r>
                <a:rPr lang="en-US" sz="2800" b="1" u="sng" spc="-129" dirty="0" err="1">
                  <a:solidFill>
                    <a:srgbClr val="0C4659"/>
                  </a:solidFill>
                  <a:latin typeface="Calibri (MS) Bold"/>
                  <a:ea typeface="Calibri (MS) Bold"/>
                  <a:cs typeface="Calibri (MS) Bold"/>
                  <a:sym typeface="Calibri (MS) Bold"/>
                  <a:hlinkClick r:id="rId3" tooltip="https://digital-strategy.ec.europa.eu/en/library/2018-code-practice-disinformation"/>
                </a:rPr>
                <a:t>Verhaltenskodex</a:t>
              </a:r>
              <a:r>
                <a:rPr lang="en-US" sz="2800" b="1" u="sng" spc="-129" dirty="0">
                  <a:solidFill>
                    <a:srgbClr val="0C4659"/>
                  </a:solidFill>
                  <a:latin typeface="Calibri (MS) Bold"/>
                  <a:ea typeface="Calibri (MS) Bold"/>
                  <a:cs typeface="Calibri (MS) Bold"/>
                  <a:sym typeface="Calibri (MS) Bold"/>
                  <a:hlinkClick r:id="rId3" tooltip="https://digital-strategy.ec.europa.eu/en/library/2018-code-practice-disinformation"/>
                </a:rPr>
                <a:t> </a:t>
              </a:r>
              <a:r>
                <a:rPr lang="en-US" sz="2800" b="1" u="sng" spc="-129" dirty="0" err="1">
                  <a:solidFill>
                    <a:srgbClr val="0C4659"/>
                  </a:solidFill>
                  <a:latin typeface="Calibri (MS) Bold"/>
                  <a:ea typeface="Calibri (MS) Bold"/>
                  <a:cs typeface="Calibri (MS) Bold"/>
                  <a:sym typeface="Calibri (MS) Bold"/>
                  <a:hlinkClick r:id="rId3" tooltip="https://digital-strategy.ec.europa.eu/en/library/2018-code-practice-disinformation"/>
                </a:rPr>
                <a:t>gegen</a:t>
              </a:r>
              <a:r>
                <a:rPr lang="en-US" sz="2800" b="1" u="sng" spc="-129" dirty="0">
                  <a:solidFill>
                    <a:srgbClr val="0C4659"/>
                  </a:solidFill>
                  <a:latin typeface="Calibri (MS) Bold"/>
                  <a:ea typeface="Calibri (MS) Bold"/>
                  <a:cs typeface="Calibri (MS) Bold"/>
                  <a:sym typeface="Calibri (MS) Bold"/>
                  <a:hlinkClick r:id="rId3" tooltip="https://digital-strategy.ec.europa.eu/en/library/2018-code-practice-disinformation"/>
                </a:rPr>
                <a:t> </a:t>
              </a:r>
              <a:r>
                <a:rPr lang="en-US" sz="2800" b="1" u="sng" spc="-129" dirty="0" err="1">
                  <a:solidFill>
                    <a:srgbClr val="0C4659"/>
                  </a:solidFill>
                  <a:latin typeface="Calibri (MS) Bold"/>
                  <a:ea typeface="Calibri (MS) Bold"/>
                  <a:cs typeface="Calibri (MS) Bold"/>
                  <a:sym typeface="Calibri (MS) Bold"/>
                  <a:hlinkClick r:id="rId3" tooltip="https://digital-strategy.ec.europa.eu/en/library/2018-code-practice-disinformation"/>
                </a:rPr>
                <a:t>Desinformation</a:t>
              </a:r>
              <a:r>
                <a:rPr lang="en-US" sz="2800" b="1" spc="-129" dirty="0">
                  <a:solidFill>
                    <a:srgbClr val="0C4659"/>
                  </a:solidFill>
                  <a:latin typeface="Calibri (MS) Bold"/>
                  <a:ea typeface="Calibri (MS) Bold"/>
                  <a:cs typeface="Calibri (MS) Bold"/>
                  <a:sym typeface="Calibri (MS) Bold"/>
                </a:rPr>
                <a:t>: </a:t>
              </a:r>
              <a:r>
                <a:rPr lang="en-US" sz="2800" spc="-129" dirty="0" err="1">
                  <a:solidFill>
                    <a:srgbClr val="0C4659"/>
                  </a:solidFill>
                  <a:latin typeface="Calibri (MS)"/>
                  <a:ea typeface="Calibri (MS)"/>
                  <a:cs typeface="Calibri (MS)"/>
                  <a:sym typeface="Calibri (MS)"/>
                </a:rPr>
                <a:t>Im</a:t>
              </a:r>
              <a:r>
                <a:rPr lang="en-US" sz="2800" spc="-129" dirty="0">
                  <a:solidFill>
                    <a:srgbClr val="0C4659"/>
                  </a:solidFill>
                  <a:latin typeface="Calibri (MS)"/>
                  <a:ea typeface="Calibri (MS)"/>
                  <a:cs typeface="Calibri (MS)"/>
                  <a:sym typeface="Calibri (MS)"/>
                </a:rPr>
                <a:t> Jahr 2018 hat die EU </a:t>
              </a:r>
              <a:r>
                <a:rPr lang="en-US" sz="2800" spc="-129" dirty="0" err="1">
                  <a:solidFill>
                    <a:srgbClr val="0C4659"/>
                  </a:solidFill>
                  <a:latin typeface="Calibri (MS)"/>
                  <a:ea typeface="Calibri (MS)"/>
                  <a:cs typeface="Calibri (MS)"/>
                  <a:sym typeface="Calibri (MS)"/>
                </a:rPr>
                <a:t>einen</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freiwilligen</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Kodex</a:t>
              </a:r>
              <a:r>
                <a:rPr lang="en-US" sz="2800" spc="-129" dirty="0">
                  <a:solidFill>
                    <a:srgbClr val="0C4659"/>
                  </a:solidFill>
                  <a:latin typeface="Calibri (MS)"/>
                  <a:ea typeface="Calibri (MS)"/>
                  <a:cs typeface="Calibri (MS)"/>
                  <a:sym typeface="Calibri (MS)"/>
                </a:rPr>
                <a:t> auf den Weg </a:t>
              </a:r>
              <a:r>
                <a:rPr lang="en-US" sz="2800" spc="-129" dirty="0" err="1">
                  <a:solidFill>
                    <a:srgbClr val="0C4659"/>
                  </a:solidFill>
                  <a:latin typeface="Calibri (MS)"/>
                  <a:ea typeface="Calibri (MS)"/>
                  <a:cs typeface="Calibri (MS)"/>
                  <a:sym typeface="Calibri (MS)"/>
                </a:rPr>
                <a:t>gebracht</a:t>
              </a:r>
              <a:r>
                <a:rPr lang="en-US" sz="2800" spc="-129" dirty="0">
                  <a:solidFill>
                    <a:srgbClr val="0C4659"/>
                  </a:solidFill>
                  <a:latin typeface="Calibri (MS)"/>
                  <a:ea typeface="Calibri (MS)"/>
                  <a:cs typeface="Calibri (MS)"/>
                  <a:sym typeface="Calibri (MS)"/>
                </a:rPr>
                <a:t>, in dem </a:t>
              </a:r>
              <a:r>
                <a:rPr lang="en-US" sz="2800" spc="-129" dirty="0" err="1">
                  <a:solidFill>
                    <a:srgbClr val="0C4659"/>
                  </a:solidFill>
                  <a:latin typeface="Calibri (MS)"/>
                  <a:ea typeface="Calibri (MS)"/>
                  <a:cs typeface="Calibri (MS)"/>
                  <a:sym typeface="Calibri (MS)"/>
                </a:rPr>
                <a:t>sich</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große</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Technologieplattformen</a:t>
              </a:r>
              <a:r>
                <a:rPr lang="en-US" sz="2800" spc="-129" dirty="0">
                  <a:solidFill>
                    <a:srgbClr val="0C4659"/>
                  </a:solidFill>
                  <a:latin typeface="Calibri (MS)"/>
                  <a:ea typeface="Calibri (MS)"/>
                  <a:cs typeface="Calibri (MS)"/>
                  <a:sym typeface="Calibri (MS)"/>
                </a:rPr>
                <a:t> (Facebook, Google, Twitter </a:t>
              </a:r>
              <a:r>
                <a:rPr lang="en-US" sz="2800" spc="-129" dirty="0" err="1">
                  <a:solidFill>
                    <a:srgbClr val="0C4659"/>
                  </a:solidFill>
                  <a:latin typeface="Calibri (MS)"/>
                  <a:ea typeface="Calibri (MS)"/>
                  <a:cs typeface="Calibri (MS)"/>
                  <a:sym typeface="Calibri (MS)"/>
                </a:rPr>
                <a:t>usw</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bereit</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erklärt</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haben</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Maßnahmen</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gegen</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Desinformation</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zu</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ergreifen</a:t>
              </a:r>
              <a:r>
                <a:rPr lang="en-US" sz="2800" spc="-129" dirty="0">
                  <a:solidFill>
                    <a:srgbClr val="0C4659"/>
                  </a:solidFill>
                  <a:latin typeface="Calibri (MS)"/>
                  <a:ea typeface="Calibri (MS)"/>
                  <a:cs typeface="Calibri (MS)"/>
                  <a:sym typeface="Calibri (MS)"/>
                </a:rPr>
                <a:t> – </a:t>
              </a:r>
              <a:r>
                <a:rPr lang="en-US" sz="2800" spc="-129" dirty="0" err="1">
                  <a:solidFill>
                    <a:srgbClr val="0C4659"/>
                  </a:solidFill>
                  <a:latin typeface="Calibri (MS)"/>
                  <a:ea typeface="Calibri (MS)"/>
                  <a:cs typeface="Calibri (MS)"/>
                  <a:sym typeface="Calibri (MS)"/>
                </a:rPr>
                <a:t>beispielsweise</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durch</a:t>
              </a:r>
              <a:r>
                <a:rPr lang="en-US" sz="2800" spc="-129" dirty="0">
                  <a:solidFill>
                    <a:srgbClr val="0C4659"/>
                  </a:solidFill>
                  <a:latin typeface="Calibri (MS)"/>
                  <a:ea typeface="Calibri (MS)"/>
                  <a:cs typeface="Calibri (MS)"/>
                  <a:sym typeface="Calibri (MS)"/>
                </a:rPr>
                <a:t> die </a:t>
              </a:r>
              <a:r>
                <a:rPr lang="en-US" sz="2800" spc="-129" dirty="0" err="1">
                  <a:solidFill>
                    <a:srgbClr val="0C4659"/>
                  </a:solidFill>
                  <a:latin typeface="Calibri (MS)"/>
                  <a:ea typeface="Calibri (MS)"/>
                  <a:cs typeface="Calibri (MS)"/>
                  <a:sym typeface="Calibri (MS)"/>
                </a:rPr>
                <a:t>Demonetarisierung</a:t>
              </a:r>
              <a:r>
                <a:rPr lang="en-US" sz="2800" spc="-129" dirty="0">
                  <a:solidFill>
                    <a:srgbClr val="0C4659"/>
                  </a:solidFill>
                  <a:latin typeface="Calibri (MS)"/>
                  <a:ea typeface="Calibri (MS)"/>
                  <a:cs typeface="Calibri (MS)"/>
                  <a:sym typeface="Calibri (MS)"/>
                </a:rPr>
                <a:t> von Fake News (</a:t>
              </a:r>
              <a:r>
                <a:rPr lang="en-US" sz="2800" spc="-129" dirty="0" err="1">
                  <a:solidFill>
                    <a:srgbClr val="0C4659"/>
                  </a:solidFill>
                  <a:latin typeface="Calibri (MS)"/>
                  <a:ea typeface="Calibri (MS)"/>
                  <a:cs typeface="Calibri (MS)"/>
                  <a:sym typeface="Calibri (MS)"/>
                </a:rPr>
                <a:t>Entzug</a:t>
              </a:r>
              <a:r>
                <a:rPr lang="en-US" sz="2800" spc="-129" dirty="0">
                  <a:solidFill>
                    <a:srgbClr val="0C4659"/>
                  </a:solidFill>
                  <a:latin typeface="Calibri (MS)"/>
                  <a:ea typeface="Calibri (MS)"/>
                  <a:cs typeface="Calibri (MS)"/>
                  <a:sym typeface="Calibri (MS)"/>
                </a:rPr>
                <a:t> von </a:t>
              </a:r>
              <a:r>
                <a:rPr lang="en-US" sz="2800" spc="-129" dirty="0" err="1">
                  <a:solidFill>
                    <a:srgbClr val="0C4659"/>
                  </a:solidFill>
                  <a:latin typeface="Calibri (MS)"/>
                  <a:ea typeface="Calibri (MS)"/>
                  <a:cs typeface="Calibri (MS)"/>
                  <a:sym typeface="Calibri (MS)"/>
                </a:rPr>
                <a:t>Werbeeinnahmen</a:t>
              </a:r>
              <a:r>
                <a:rPr lang="en-US" sz="2800" spc="-129" dirty="0">
                  <a:solidFill>
                    <a:srgbClr val="0C4659"/>
                  </a:solidFill>
                  <a:latin typeface="Calibri (MS)"/>
                  <a:ea typeface="Calibri (MS)"/>
                  <a:cs typeface="Calibri (MS)"/>
                  <a:sym typeface="Calibri (MS)"/>
                </a:rPr>
                <a:t>) und die </a:t>
              </a:r>
              <a:r>
                <a:rPr lang="en-US" sz="2800" spc="-129" dirty="0" err="1">
                  <a:solidFill>
                    <a:srgbClr val="0C4659"/>
                  </a:solidFill>
                  <a:latin typeface="Calibri (MS)"/>
                  <a:ea typeface="Calibri (MS)"/>
                  <a:cs typeface="Calibri (MS)"/>
                  <a:sym typeface="Calibri (MS)"/>
                </a:rPr>
                <a:t>Hervorhebung</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seriöser</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Inhalte</a:t>
              </a:r>
              <a:r>
                <a:rPr lang="en-US" sz="2800" spc="-129" dirty="0">
                  <a:solidFill>
                    <a:srgbClr val="0C4659"/>
                  </a:solidFill>
                  <a:latin typeface="Calibri (MS)"/>
                  <a:ea typeface="Calibri (MS)"/>
                  <a:cs typeface="Calibri (MS)"/>
                  <a:sym typeface="Calibri (MS)"/>
                </a:rPr>
                <a:t>. Dieser </a:t>
              </a:r>
              <a:r>
                <a:rPr lang="en-US" sz="2800" spc="-129" dirty="0" err="1">
                  <a:solidFill>
                    <a:srgbClr val="0C4659"/>
                  </a:solidFill>
                  <a:latin typeface="Calibri (MS)"/>
                  <a:ea typeface="Calibri (MS)"/>
                  <a:cs typeface="Calibri (MS)"/>
                  <a:sym typeface="Calibri (MS)"/>
                </a:rPr>
                <a:t>Kodex</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wurde</a:t>
              </a:r>
              <a:r>
                <a:rPr lang="en-US" sz="2800" u="sng" spc="-129" dirty="0">
                  <a:solidFill>
                    <a:srgbClr val="0C4659"/>
                  </a:solidFill>
                  <a:latin typeface="Calibri (MS)"/>
                  <a:ea typeface="Calibri (MS)"/>
                  <a:cs typeface="Calibri (MS)"/>
                  <a:sym typeface="Calibri (MS)"/>
                  <a:hlinkClick r:id="rId4" tooltip="https://digital-strategy.ec.europa.eu/en/library/2022-strengthened-code-practice-disinformation"/>
                </a:rPr>
                <a:t> 2022 </a:t>
              </a:r>
              <a:r>
                <a:rPr lang="en-US" sz="2800" spc="-129" dirty="0" err="1">
                  <a:solidFill>
                    <a:srgbClr val="0C4659"/>
                  </a:solidFill>
                  <a:latin typeface="Calibri (MS)"/>
                  <a:ea typeface="Calibri (MS)"/>
                  <a:cs typeface="Calibri (MS)"/>
                  <a:sym typeface="Calibri (MS)"/>
                </a:rPr>
                <a:t>durch</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verbindlichere</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Maßnahmen</a:t>
              </a:r>
              <a:r>
                <a:rPr lang="en-US" sz="2800" spc="-129" dirty="0">
                  <a:solidFill>
                    <a:srgbClr val="0C4659"/>
                  </a:solidFill>
                  <a:latin typeface="Calibri (MS)"/>
                  <a:ea typeface="Calibri (MS)"/>
                  <a:cs typeface="Calibri (MS)"/>
                  <a:sym typeface="Calibri (MS)"/>
                </a:rPr>
                <a:t> und </a:t>
              </a:r>
              <a:r>
                <a:rPr lang="en-US" sz="2800" spc="-129" dirty="0" err="1">
                  <a:solidFill>
                    <a:srgbClr val="0C4659"/>
                  </a:solidFill>
                  <a:latin typeface="Calibri (MS)"/>
                  <a:ea typeface="Calibri (MS)"/>
                  <a:cs typeface="Calibri (MS)"/>
                  <a:sym typeface="Calibri (MS)"/>
                </a:rPr>
                <a:t>Transparenzanforderungen</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im</a:t>
              </a:r>
              <a:r>
                <a:rPr lang="en-US" sz="2800" spc="-129" dirty="0">
                  <a:solidFill>
                    <a:srgbClr val="0C4659"/>
                  </a:solidFill>
                  <a:latin typeface="Calibri (MS)"/>
                  <a:ea typeface="Calibri (MS)"/>
                  <a:cs typeface="Calibri (MS)"/>
                  <a:sym typeface="Calibri (MS)"/>
                </a:rPr>
                <a:t> Zusammenhang </a:t>
              </a:r>
              <a:r>
                <a:rPr lang="en-US" sz="2800" spc="-129" dirty="0" err="1">
                  <a:solidFill>
                    <a:srgbClr val="0C4659"/>
                  </a:solidFill>
                  <a:latin typeface="Calibri (MS)"/>
                  <a:ea typeface="Calibri (MS)"/>
                  <a:cs typeface="Calibri (MS)"/>
                  <a:sym typeface="Calibri (MS)"/>
                </a:rPr>
                <a:t>mit</a:t>
              </a:r>
              <a:r>
                <a:rPr lang="en-US" sz="2800" spc="-129" dirty="0">
                  <a:solidFill>
                    <a:srgbClr val="0C4659"/>
                  </a:solidFill>
                  <a:latin typeface="Calibri (MS)"/>
                  <a:ea typeface="Calibri (MS)"/>
                  <a:cs typeface="Calibri (MS)"/>
                  <a:sym typeface="Calibri (MS)"/>
                </a:rPr>
                <a:t> dem </a:t>
              </a:r>
              <a:r>
                <a:rPr lang="en-US" sz="2800" spc="-129" dirty="0" err="1">
                  <a:solidFill>
                    <a:srgbClr val="0C4659"/>
                  </a:solidFill>
                  <a:latin typeface="Calibri (MS)"/>
                  <a:ea typeface="Calibri (MS)"/>
                  <a:cs typeface="Calibri (MS)"/>
                  <a:sym typeface="Calibri (MS)"/>
                </a:rPr>
                <a:t>neuen</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Gesetz</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über</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digitale</a:t>
              </a:r>
              <a:r>
                <a:rPr lang="en-US" sz="2800" spc="-129" dirty="0">
                  <a:solidFill>
                    <a:srgbClr val="0C4659"/>
                  </a:solidFill>
                  <a:latin typeface="Calibri (MS)"/>
                  <a:ea typeface="Calibri (MS)"/>
                  <a:cs typeface="Calibri (MS)"/>
                  <a:sym typeface="Calibri (MS)"/>
                </a:rPr>
                <a:t> </a:t>
              </a:r>
              <a:r>
                <a:rPr lang="en-US" sz="2800" spc="-129" dirty="0" err="1">
                  <a:solidFill>
                    <a:srgbClr val="0C4659"/>
                  </a:solidFill>
                  <a:latin typeface="Calibri (MS)"/>
                  <a:ea typeface="Calibri (MS)"/>
                  <a:cs typeface="Calibri (MS)"/>
                  <a:sym typeface="Calibri (MS)"/>
                </a:rPr>
                <a:t>Dienste</a:t>
              </a:r>
              <a:r>
                <a:rPr lang="en-US" sz="2800" spc="-129" dirty="0">
                  <a:solidFill>
                    <a:srgbClr val="0C4659"/>
                  </a:solidFill>
                  <a:latin typeface="Calibri (MS)"/>
                  <a:ea typeface="Calibri (MS)"/>
                  <a:cs typeface="Calibri (MS)"/>
                  <a:sym typeface="Calibri (MS)"/>
                </a:rPr>
                <a:t> (Digital Services Act) </a:t>
              </a:r>
              <a:r>
                <a:rPr lang="en-US" sz="2800" u="sng" spc="-129" dirty="0" err="1">
                  <a:solidFill>
                    <a:srgbClr val="0C4659"/>
                  </a:solidFill>
                  <a:latin typeface="Calibri (MS)"/>
                  <a:ea typeface="Calibri (MS)"/>
                  <a:cs typeface="Calibri (MS)"/>
                  <a:sym typeface="Calibri (MS)"/>
                  <a:hlinkClick r:id="rId4" tooltip="https://digital-strategy.ec.europa.eu/en/library/2022-strengthened-code-practice-disinformation"/>
                </a:rPr>
                <a:t>verschärft</a:t>
              </a:r>
              <a:r>
                <a:rPr lang="en-US" sz="2800" spc="-129" dirty="0">
                  <a:solidFill>
                    <a:srgbClr val="0C4659"/>
                  </a:solidFill>
                  <a:latin typeface="Calibri (MS)"/>
                  <a:ea typeface="Calibri (MS)"/>
                  <a:cs typeface="Calibri (MS)"/>
                  <a:sym typeface="Calibri (MS)"/>
                </a:rPr>
                <a:t>. </a:t>
              </a:r>
            </a:p>
            <a:p>
              <a:pPr marL="647703" lvl="1" indent="-323852" algn="l">
                <a:lnSpc>
                  <a:spcPts val="3240"/>
                </a:lnSpc>
                <a:buFont typeface="Arial"/>
                <a:buChar char="•"/>
              </a:pPr>
              <a:r>
                <a:rPr lang="en-US" sz="2800" b="1" u="sng" dirty="0" err="1">
                  <a:solidFill>
                    <a:srgbClr val="0C4659"/>
                  </a:solidFill>
                  <a:latin typeface="Calibri (MS) Bold"/>
                  <a:ea typeface="Calibri (MS) Bold"/>
                  <a:cs typeface="Calibri (MS) Bold"/>
                  <a:sym typeface="Calibri (MS) Bold"/>
                  <a:hlinkClick r:id="rId5" tooltip="https://edmo.eu"/>
                </a:rPr>
                <a:t>Europäisches</a:t>
              </a:r>
              <a:r>
                <a:rPr lang="en-US" sz="2800" b="1" u="sng" dirty="0">
                  <a:solidFill>
                    <a:srgbClr val="0C4659"/>
                  </a:solidFill>
                  <a:latin typeface="Calibri (MS) Bold"/>
                  <a:ea typeface="Calibri (MS) Bold"/>
                  <a:cs typeface="Calibri (MS) Bold"/>
                  <a:sym typeface="Calibri (MS) Bold"/>
                  <a:hlinkClick r:id="rId5" tooltip="https://edmo.eu"/>
                </a:rPr>
                <a:t> </a:t>
              </a:r>
              <a:r>
                <a:rPr lang="en-US" sz="2800" b="1" u="sng" dirty="0" err="1">
                  <a:solidFill>
                    <a:srgbClr val="0C4659"/>
                  </a:solidFill>
                  <a:latin typeface="Calibri (MS) Bold"/>
                  <a:ea typeface="Calibri (MS) Bold"/>
                  <a:cs typeface="Calibri (MS) Bold"/>
                  <a:sym typeface="Calibri (MS) Bold"/>
                  <a:hlinkClick r:id="rId5" tooltip="https://edmo.eu"/>
                </a:rPr>
                <a:t>Observatorium</a:t>
              </a:r>
              <a:r>
                <a:rPr lang="en-US" sz="2800" b="1" u="sng" dirty="0">
                  <a:solidFill>
                    <a:srgbClr val="0C4659"/>
                  </a:solidFill>
                  <a:latin typeface="Calibri (MS) Bold"/>
                  <a:ea typeface="Calibri (MS) Bold"/>
                  <a:cs typeface="Calibri (MS) Bold"/>
                  <a:sym typeface="Calibri (MS) Bold"/>
                  <a:hlinkClick r:id="rId5" tooltip="https://edmo.eu"/>
                </a:rPr>
                <a:t> für </a:t>
              </a:r>
              <a:r>
                <a:rPr lang="en-US" sz="2800" b="1" u="sng" dirty="0" err="1">
                  <a:solidFill>
                    <a:srgbClr val="0C4659"/>
                  </a:solidFill>
                  <a:latin typeface="Calibri (MS) Bold"/>
                  <a:ea typeface="Calibri (MS) Bold"/>
                  <a:cs typeface="Calibri (MS) Bold"/>
                  <a:sym typeface="Calibri (MS) Bold"/>
                  <a:hlinkClick r:id="rId5" tooltip="https://edmo.eu"/>
                </a:rPr>
                <a:t>digitale</a:t>
              </a:r>
              <a:r>
                <a:rPr lang="en-US" sz="2800" b="1" u="sng" dirty="0">
                  <a:solidFill>
                    <a:srgbClr val="0C4659"/>
                  </a:solidFill>
                  <a:latin typeface="Calibri (MS) Bold"/>
                  <a:ea typeface="Calibri (MS) Bold"/>
                  <a:cs typeface="Calibri (MS) Bold"/>
                  <a:sym typeface="Calibri (MS) Bold"/>
                  <a:hlinkClick r:id="rId5" tooltip="https://edmo.eu"/>
                </a:rPr>
                <a:t> Medien (EDMO): </a:t>
              </a:r>
              <a:r>
                <a:rPr lang="en-US" sz="2800" dirty="0">
                  <a:solidFill>
                    <a:srgbClr val="0C4659"/>
                  </a:solidFill>
                  <a:latin typeface="Calibri (MS)"/>
                  <a:ea typeface="Calibri (MS)"/>
                  <a:cs typeface="Calibri (MS)"/>
                  <a:sym typeface="Calibri (MS)"/>
                </a:rPr>
                <a:t>Das 2020 </a:t>
              </a:r>
              <a:r>
                <a:rPr lang="en-US" sz="2800" dirty="0" err="1">
                  <a:solidFill>
                    <a:srgbClr val="0C4659"/>
                  </a:solidFill>
                  <a:latin typeface="Calibri (MS)"/>
                  <a:ea typeface="Calibri (MS)"/>
                  <a:cs typeface="Calibri (MS)"/>
                  <a:sym typeface="Calibri (MS)"/>
                </a:rPr>
                <a:t>gegründete</a:t>
              </a:r>
              <a:r>
                <a:rPr lang="en-US" sz="2800" dirty="0">
                  <a:solidFill>
                    <a:srgbClr val="0C4659"/>
                  </a:solidFill>
                  <a:latin typeface="Calibri (MS)"/>
                  <a:ea typeface="Calibri (MS)"/>
                  <a:cs typeface="Calibri (MS)"/>
                  <a:sym typeface="Calibri (MS)"/>
                </a:rPr>
                <a:t> EDMO </a:t>
              </a:r>
              <a:r>
                <a:rPr lang="en-US" sz="2800" dirty="0" err="1">
                  <a:solidFill>
                    <a:srgbClr val="0C4659"/>
                  </a:solidFill>
                  <a:latin typeface="Calibri (MS)"/>
                  <a:ea typeface="Calibri (MS)"/>
                  <a:cs typeface="Calibri (MS)"/>
                  <a:sym typeface="Calibri (MS)"/>
                </a:rPr>
                <a:t>ist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eine</a:t>
              </a:r>
              <a:r>
                <a:rPr lang="en-US" sz="2800" dirty="0">
                  <a:solidFill>
                    <a:srgbClr val="0C4659"/>
                  </a:solidFill>
                  <a:latin typeface="Calibri (MS)"/>
                  <a:ea typeface="Calibri (MS)"/>
                  <a:cs typeface="Calibri (MS)"/>
                  <a:sym typeface="Calibri (MS)"/>
                </a:rPr>
                <a:t> von der EU </a:t>
              </a:r>
              <a:r>
                <a:rPr lang="en-US" sz="2800" dirty="0" err="1">
                  <a:solidFill>
                    <a:srgbClr val="0C4659"/>
                  </a:solidFill>
                  <a:latin typeface="Calibri (MS)"/>
                  <a:ea typeface="Calibri (MS)"/>
                  <a:cs typeface="Calibri (MS)"/>
                  <a:sym typeface="Calibri (MS)"/>
                </a:rPr>
                <a:t>unterstützte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Drehscheibe</a:t>
              </a:r>
              <a:r>
                <a:rPr lang="en-US" sz="2800" dirty="0">
                  <a:solidFill>
                    <a:srgbClr val="0C4659"/>
                  </a:solidFill>
                  <a:latin typeface="Calibri (MS)"/>
                  <a:ea typeface="Calibri (MS)"/>
                  <a:cs typeface="Calibri (MS)"/>
                  <a:sym typeface="Calibri (MS)"/>
                </a:rPr>
                <a:t>, die </a:t>
              </a:r>
              <a:r>
                <a:rPr lang="en-US" sz="2800" dirty="0" err="1">
                  <a:solidFill>
                    <a:srgbClr val="0C4659"/>
                  </a:solidFill>
                  <a:latin typeface="Calibri (MS)"/>
                  <a:ea typeface="Calibri (MS)"/>
                  <a:cs typeface="Calibri (MS)"/>
                  <a:sym typeface="Calibri (MS)"/>
                </a:rPr>
                <a:t>Faktenprüfer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akademische</a:t>
              </a:r>
              <a:r>
                <a:rPr lang="en-US" sz="2800" dirty="0">
                  <a:solidFill>
                    <a:srgbClr val="0C4659"/>
                  </a:solidFill>
                  <a:latin typeface="Calibri (MS)"/>
                  <a:ea typeface="Calibri (MS)"/>
                  <a:cs typeface="Calibri (MS)"/>
                  <a:sym typeface="Calibri (MS)"/>
                </a:rPr>
                <a:t> Forscher und </a:t>
              </a:r>
              <a:r>
                <a:rPr lang="en-US" sz="2800" dirty="0" err="1">
                  <a:solidFill>
                    <a:srgbClr val="0C4659"/>
                  </a:solidFill>
                  <a:latin typeface="Calibri (MS)"/>
                  <a:ea typeface="Calibri (MS)"/>
                  <a:cs typeface="Calibri (MS)"/>
                  <a:sym typeface="Calibri (MS)"/>
                </a:rPr>
                <a:t>Medienorganisationen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aus</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ganz</a:t>
              </a:r>
              <a:r>
                <a:rPr lang="en-US" sz="2800" dirty="0">
                  <a:solidFill>
                    <a:srgbClr val="0C4659"/>
                  </a:solidFill>
                  <a:latin typeface="Calibri (MS)"/>
                  <a:ea typeface="Calibri (MS)"/>
                  <a:cs typeface="Calibri (MS)"/>
                  <a:sym typeface="Calibri (MS)"/>
                </a:rPr>
                <a:t> Europa </a:t>
              </a:r>
              <a:r>
                <a:rPr lang="en-US" sz="2800" dirty="0" err="1">
                  <a:solidFill>
                    <a:srgbClr val="0C4659"/>
                  </a:solidFill>
                  <a:latin typeface="Calibri (MS)"/>
                  <a:ea typeface="Calibri (MS)"/>
                  <a:cs typeface="Calibri (MS)"/>
                  <a:sym typeface="Calibri (MS)"/>
                </a:rPr>
                <a:t>zusammenbringt</a:t>
              </a:r>
              <a:r>
                <a:rPr lang="en-US" sz="2800" dirty="0">
                  <a:solidFill>
                    <a:srgbClr val="0C4659"/>
                  </a:solidFill>
                  <a:latin typeface="Calibri (MS)"/>
                  <a:ea typeface="Calibri (MS)"/>
                  <a:cs typeface="Calibri (MS)"/>
                  <a:sym typeface="Calibri (MS)"/>
                </a:rPr>
                <a:t>. Es </a:t>
              </a:r>
              <a:r>
                <a:rPr lang="en-US" sz="2800" dirty="0" err="1">
                  <a:solidFill>
                    <a:srgbClr val="0C4659"/>
                  </a:solidFill>
                  <a:latin typeface="Calibri (MS)"/>
                  <a:ea typeface="Calibri (MS)"/>
                  <a:cs typeface="Calibri (MS)"/>
                  <a:sym typeface="Calibri (MS)"/>
                </a:rPr>
                <a:t>unterstützt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ein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Netzwerk</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nationaler</a:t>
              </a:r>
              <a:r>
                <a:rPr lang="en-US" sz="2800" dirty="0">
                  <a:solidFill>
                    <a:srgbClr val="0C4659"/>
                  </a:solidFill>
                  <a:latin typeface="Calibri (MS)"/>
                  <a:ea typeface="Calibri (MS)"/>
                  <a:cs typeface="Calibri (MS)"/>
                  <a:sym typeface="Calibri (MS)"/>
                </a:rPr>
                <a:t>/</a:t>
              </a:r>
              <a:r>
                <a:rPr lang="en-US" sz="2800" dirty="0" err="1">
                  <a:solidFill>
                    <a:srgbClr val="0C4659"/>
                  </a:solidFill>
                  <a:latin typeface="Calibri (MS)"/>
                  <a:ea typeface="Calibri (MS)"/>
                  <a:cs typeface="Calibri (MS)"/>
                  <a:sym typeface="Calibri (MS)"/>
                </a:rPr>
                <a:t>regionaler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Drehscheiben</a:t>
              </a:r>
              <a:r>
                <a:rPr lang="en-US" sz="2800" dirty="0">
                  <a:solidFill>
                    <a:srgbClr val="0C4659"/>
                  </a:solidFill>
                  <a:latin typeface="Calibri (MS)"/>
                  <a:ea typeface="Calibri (MS)"/>
                  <a:cs typeface="Calibri (MS)"/>
                  <a:sym typeface="Calibri (MS)"/>
                </a:rPr>
                <a:t>, die Trends </a:t>
              </a:r>
              <a:r>
                <a:rPr lang="en-US" sz="2800" dirty="0" err="1">
                  <a:solidFill>
                    <a:srgbClr val="0C4659"/>
                  </a:solidFill>
                  <a:latin typeface="Calibri (MS)"/>
                  <a:ea typeface="Calibri (MS)"/>
                  <a:cs typeface="Calibri (MS)"/>
                  <a:sym typeface="Calibri (MS)"/>
                </a:rPr>
                <a:t>bei</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Falschinformationen</a:t>
              </a:r>
              <a:r>
                <a:rPr lang="en-US" sz="2800" dirty="0">
                  <a:solidFill>
                    <a:srgbClr val="0C4659"/>
                  </a:solidFill>
                  <a:latin typeface="Calibri (MS)"/>
                  <a:ea typeface="Calibri (MS)"/>
                  <a:cs typeface="Calibri (MS)"/>
                  <a:sym typeface="Calibri (MS)"/>
                </a:rPr>
                <a:t> in </a:t>
              </a:r>
              <a:r>
                <a:rPr lang="en-US" sz="2800" dirty="0" err="1">
                  <a:solidFill>
                    <a:srgbClr val="0C4659"/>
                  </a:solidFill>
                  <a:latin typeface="Calibri (MS)"/>
                  <a:ea typeface="Calibri (MS)"/>
                  <a:cs typeface="Calibri (MS)"/>
                  <a:sym typeface="Calibri (MS)"/>
                </a:rPr>
                <a:t>ihren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jeweiligen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Sprachen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beobachten</a:t>
              </a:r>
              <a:r>
                <a:rPr lang="en-US" sz="2800" dirty="0">
                  <a:solidFill>
                    <a:srgbClr val="0C4659"/>
                  </a:solidFill>
                  <a:latin typeface="Calibri (MS)"/>
                  <a:ea typeface="Calibri (MS)"/>
                  <a:cs typeface="Calibri (MS)"/>
                  <a:sym typeface="Calibri (MS)"/>
                </a:rPr>
                <a:t> und </a:t>
              </a:r>
              <a:r>
                <a:rPr lang="en-US" sz="2800" dirty="0" err="1">
                  <a:solidFill>
                    <a:srgbClr val="0C4659"/>
                  </a:solidFill>
                  <a:latin typeface="Calibri (MS)"/>
                  <a:ea typeface="Calibri (MS)"/>
                  <a:cs typeface="Calibri (MS)"/>
                  <a:sym typeface="Calibri (MS)"/>
                </a:rPr>
                <a:t>analysieren</a:t>
              </a:r>
              <a:r>
                <a:rPr lang="en-US" sz="2800" dirty="0">
                  <a:solidFill>
                    <a:srgbClr val="0C4659"/>
                  </a:solidFill>
                  <a:latin typeface="Calibri (MS)"/>
                  <a:ea typeface="Calibri (MS)"/>
                  <a:cs typeface="Calibri (MS)"/>
                  <a:sym typeface="Calibri (MS)"/>
                </a:rPr>
                <a:t> und </a:t>
              </a:r>
              <a:r>
                <a:rPr lang="en-US" sz="2800" dirty="0" err="1">
                  <a:solidFill>
                    <a:srgbClr val="0C4659"/>
                  </a:solidFill>
                  <a:latin typeface="Calibri (MS)"/>
                  <a:ea typeface="Calibri (MS)"/>
                  <a:cs typeface="Calibri (MS)"/>
                  <a:sym typeface="Calibri (MS)"/>
                </a:rPr>
                <a:t>anschließend</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ihre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Ergebnisse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austauschen</a:t>
              </a:r>
              <a:r>
                <a:rPr lang="en-US" sz="2800" dirty="0">
                  <a:solidFill>
                    <a:srgbClr val="0C4659"/>
                  </a:solidFill>
                  <a:latin typeface="Calibri (MS)"/>
                  <a:ea typeface="Calibri (MS)"/>
                  <a:cs typeface="Calibri (MS)"/>
                  <a:sym typeface="Calibri (MS)"/>
                </a:rPr>
                <a:t>. Dank dieses </a:t>
              </a:r>
              <a:r>
                <a:rPr lang="en-US" sz="2800" dirty="0" err="1">
                  <a:solidFill>
                    <a:srgbClr val="0C4659"/>
                  </a:solidFill>
                  <a:latin typeface="Calibri (MS)"/>
                  <a:ea typeface="Calibri (MS)"/>
                  <a:cs typeface="Calibri (MS)"/>
                  <a:sym typeface="Calibri (MS)"/>
                </a:rPr>
                <a:t>grenzüberschreitenden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Netzwerks</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kann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eine</a:t>
              </a:r>
              <a:r>
                <a:rPr lang="en-US" sz="2800" dirty="0">
                  <a:solidFill>
                    <a:srgbClr val="0C4659"/>
                  </a:solidFill>
                  <a:latin typeface="Calibri (MS)"/>
                  <a:ea typeface="Calibri (MS)"/>
                  <a:cs typeface="Calibri (MS)"/>
                  <a:sym typeface="Calibri (MS)"/>
                </a:rPr>
                <a:t> in </a:t>
              </a:r>
              <a:r>
                <a:rPr lang="en-US" sz="2800" dirty="0" err="1">
                  <a:solidFill>
                    <a:srgbClr val="0C4659"/>
                  </a:solidFill>
                  <a:latin typeface="Calibri (MS)"/>
                  <a:ea typeface="Calibri (MS)"/>
                  <a:cs typeface="Calibri (MS)"/>
                  <a:sym typeface="Calibri (MS)"/>
                </a:rPr>
                <a:t>einem</a:t>
              </a:r>
              <a:r>
                <a:rPr lang="en-US" sz="2800" dirty="0">
                  <a:solidFill>
                    <a:srgbClr val="0C4659"/>
                  </a:solidFill>
                  <a:latin typeface="Calibri (MS)"/>
                  <a:ea typeface="Calibri (MS)"/>
                  <a:cs typeface="Calibri (MS)"/>
                  <a:sym typeface="Calibri (MS)"/>
                </a:rPr>
                <a:t> Land </a:t>
              </a:r>
              <a:r>
                <a:rPr lang="en-US" sz="2800" dirty="0" err="1">
                  <a:solidFill>
                    <a:srgbClr val="0C4659"/>
                  </a:solidFill>
                  <a:latin typeface="Calibri (MS)"/>
                  <a:ea typeface="Calibri (MS)"/>
                  <a:cs typeface="Calibri (MS)"/>
                  <a:sym typeface="Calibri (MS)"/>
                </a:rPr>
                <a:t>entdeckte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Falschmeldung</a:t>
              </a:r>
              <a:r>
                <a:rPr lang="en-US" sz="2800" dirty="0">
                  <a:solidFill>
                    <a:srgbClr val="0C4659"/>
                  </a:solidFill>
                  <a:latin typeface="Calibri (MS)"/>
                  <a:ea typeface="Calibri (MS)"/>
                  <a:cs typeface="Calibri (MS)"/>
                  <a:sym typeface="Calibri (MS)"/>
                </a:rPr>
                <a:t> schnell an </a:t>
              </a:r>
              <a:r>
                <a:rPr lang="en-US" sz="2800" dirty="0" err="1">
                  <a:solidFill>
                    <a:srgbClr val="0C4659"/>
                  </a:solidFill>
                  <a:latin typeface="Calibri (MS)"/>
                  <a:ea typeface="Calibri (MS)"/>
                  <a:cs typeface="Calibri (MS)"/>
                  <a:sym typeface="Calibri (MS)"/>
                </a:rPr>
                <a:t>andere</a:t>
              </a:r>
              <a:r>
                <a:rPr lang="en-US" sz="2800" dirty="0">
                  <a:solidFill>
                    <a:srgbClr val="0C4659"/>
                  </a:solidFill>
                  <a:latin typeface="Calibri (MS)"/>
                  <a:ea typeface="Calibri (MS)"/>
                  <a:cs typeface="Calibri (MS)"/>
                  <a:sym typeface="Calibri (MS)"/>
                </a:rPr>
                <a:t> Länder </a:t>
              </a:r>
              <a:r>
                <a:rPr lang="en-US" sz="2800" dirty="0" err="1">
                  <a:solidFill>
                    <a:srgbClr val="0C4659"/>
                  </a:solidFill>
                  <a:latin typeface="Calibri (MS)"/>
                  <a:ea typeface="Calibri (MS)"/>
                  <a:cs typeface="Calibri (MS)"/>
                  <a:sym typeface="Calibri (MS)"/>
                </a:rPr>
                <a:t>weitergeleitet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werden</a:t>
              </a:r>
              <a:r>
                <a:rPr lang="en-US" sz="2800" dirty="0">
                  <a:solidFill>
                    <a:srgbClr val="0C4659"/>
                  </a:solidFill>
                  <a:latin typeface="Calibri (MS)"/>
                  <a:ea typeface="Calibri (MS)"/>
                  <a:cs typeface="Calibri (MS)"/>
                  <a:sym typeface="Calibri (MS)"/>
                </a:rPr>
                <a:t>. </a:t>
              </a:r>
            </a:p>
            <a:p>
              <a:pPr algn="l">
                <a:lnSpc>
                  <a:spcPts val="3240"/>
                </a:lnSpc>
              </a:pPr>
              <a:endParaRPr lang="en-US" sz="2800" dirty="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266700"/>
            <a:ext cx="11133510" cy="1815362"/>
            <a:chOff x="0" y="0"/>
            <a:chExt cx="14844680" cy="2420483"/>
          </a:xfrm>
        </p:grpSpPr>
        <p:sp>
          <p:nvSpPr>
            <p:cNvPr id="8" name="Freeform 8"/>
            <p:cNvSpPr/>
            <p:nvPr/>
          </p:nvSpPr>
          <p:spPr>
            <a:xfrm>
              <a:off x="0" y="0"/>
              <a:ext cx="14844680" cy="2420483"/>
            </a:xfrm>
            <a:custGeom>
              <a:avLst/>
              <a:gdLst/>
              <a:ahLst/>
              <a:cxnLst/>
              <a:rect l="l" t="t" r="r" b="b"/>
              <a:pathLst>
                <a:path w="14844680" h="2420483">
                  <a:moveTo>
                    <a:pt x="0" y="0"/>
                  </a:moveTo>
                  <a:lnTo>
                    <a:pt x="14844680" y="0"/>
                  </a:lnTo>
                  <a:lnTo>
                    <a:pt x="14844680" y="2420483"/>
                  </a:lnTo>
                  <a:lnTo>
                    <a:pt x="0" y="2420483"/>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2477633"/>
            </a:xfrm>
            <a:prstGeom prst="rect">
              <a:avLst/>
            </a:prstGeom>
          </p:spPr>
          <p:txBody>
            <a:bodyPr lIns="0" tIns="0" rIns="0" bIns="0" rtlCol="0" anchor="t"/>
            <a:lstStyle/>
            <a:p>
              <a:pPr algn="l">
                <a:lnSpc>
                  <a:spcPts val="5832"/>
                </a:lnSpc>
              </a:pPr>
              <a:r>
                <a:rPr lang="en-US" sz="5400" b="1" dirty="0" err="1">
                  <a:solidFill>
                    <a:srgbClr val="0C4659"/>
                  </a:solidFill>
                  <a:latin typeface="Calibri (MS) Bold"/>
                  <a:ea typeface="Calibri (MS) Bold"/>
                  <a:cs typeface="Calibri (MS) Bold"/>
                  <a:sym typeface="Calibri (MS) Bold"/>
                </a:rPr>
                <a:t>Europäische</a:t>
              </a:r>
              <a:r>
                <a:rPr lang="en-US" sz="5400" b="1" dirty="0">
                  <a:solidFill>
                    <a:srgbClr val="0C4659"/>
                  </a:solidFill>
                  <a:latin typeface="Calibri (MS) Bold"/>
                  <a:ea typeface="Calibri (MS) Bold"/>
                  <a:cs typeface="Calibri (MS) Bold"/>
                  <a:sym typeface="Calibri (MS) Bold"/>
                </a:rPr>
                <a:t> </a:t>
              </a:r>
              <a:r>
                <a:rPr lang="en-US" sz="5400" b="1" dirty="0" err="1">
                  <a:solidFill>
                    <a:srgbClr val="0C4659"/>
                  </a:solidFill>
                  <a:latin typeface="Calibri (MS) Bold"/>
                  <a:ea typeface="Calibri (MS) Bold"/>
                  <a:cs typeface="Calibri (MS) Bold"/>
                  <a:sym typeface="Calibri (MS) Bold"/>
                </a:rPr>
                <a:t>Initiativen</a:t>
              </a:r>
              <a:r>
                <a:rPr lang="en-US" sz="5400" b="1" dirty="0">
                  <a:solidFill>
                    <a:srgbClr val="0C4659"/>
                  </a:solidFill>
                  <a:latin typeface="Calibri (MS) Bold"/>
                  <a:ea typeface="Calibri (MS) Bold"/>
                  <a:cs typeface="Calibri (MS) Bold"/>
                  <a:sym typeface="Calibri (MS) Bold"/>
                </a:rPr>
                <a:t> – </a:t>
              </a:r>
              <a:r>
                <a:rPr lang="en-US" sz="5400" b="1" dirty="0" err="1">
                  <a:solidFill>
                    <a:srgbClr val="0C4659"/>
                  </a:solidFill>
                  <a:latin typeface="Calibri (MS) Bold"/>
                  <a:ea typeface="Calibri (MS) Bold"/>
                  <a:cs typeface="Calibri (MS) Bold"/>
                  <a:sym typeface="Calibri (MS) Bold"/>
                </a:rPr>
                <a:t>Gemeinsam</a:t>
              </a:r>
              <a:r>
                <a:rPr lang="en-US" sz="5400" b="1" dirty="0">
                  <a:solidFill>
                    <a:srgbClr val="0C4659"/>
                  </a:solidFill>
                  <a:latin typeface="Calibri (MS) Bold"/>
                  <a:ea typeface="Calibri (MS) Bold"/>
                  <a:cs typeface="Calibri (MS) Bold"/>
                  <a:sym typeface="Calibri (MS) Bold"/>
                </a:rPr>
                <a:t> </a:t>
              </a:r>
              <a:r>
                <a:rPr lang="en-US" sz="5400" b="1" dirty="0" err="1">
                  <a:solidFill>
                    <a:srgbClr val="0C4659"/>
                  </a:solidFill>
                  <a:latin typeface="Calibri (MS) Bold"/>
                  <a:ea typeface="Calibri (MS) Bold"/>
                  <a:cs typeface="Calibri (MS) Bold"/>
                  <a:sym typeface="Calibri (MS) Bold"/>
                </a:rPr>
                <a:t>gegen</a:t>
              </a:r>
              <a:r>
                <a:rPr lang="en-US" sz="5400" b="1" dirty="0">
                  <a:solidFill>
                    <a:srgbClr val="0C4659"/>
                  </a:solidFill>
                  <a:latin typeface="Calibri (MS) Bold"/>
                  <a:ea typeface="Calibri (MS) Bold"/>
                  <a:cs typeface="Calibri (MS) Bold"/>
                  <a:sym typeface="Calibri (MS) Bold"/>
                </a:rPr>
                <a:t> Fake News </a:t>
              </a:r>
            </a:p>
          </p:txBody>
        </p:sp>
      </p:grpSp>
      <p:sp>
        <p:nvSpPr>
          <p:cNvPr id="10" name="AutoShape 10"/>
          <p:cNvSpPr/>
          <p:nvPr/>
        </p:nvSpPr>
        <p:spPr>
          <a:xfrm>
            <a:off x="6112678" y="1866900"/>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0070C0"/>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864049" y="6443460"/>
            <a:ext cx="4581447" cy="2839548"/>
            <a:chOff x="0" y="0"/>
            <a:chExt cx="6108596" cy="3786065"/>
          </a:xfrm>
        </p:grpSpPr>
        <p:sp>
          <p:nvSpPr>
            <p:cNvPr id="15" name="Freeform 15"/>
            <p:cNvSpPr/>
            <p:nvPr/>
          </p:nvSpPr>
          <p:spPr>
            <a:xfrm>
              <a:off x="0" y="0"/>
              <a:ext cx="6108596" cy="3786065"/>
            </a:xfrm>
            <a:custGeom>
              <a:avLst/>
              <a:gdLst/>
              <a:ahLst/>
              <a:cxnLst/>
              <a:rect l="l" t="t" r="r" b="b"/>
              <a:pathLst>
                <a:path w="6108596" h="3786065">
                  <a:moveTo>
                    <a:pt x="0" y="0"/>
                  </a:moveTo>
                  <a:lnTo>
                    <a:pt x="6108596" y="0"/>
                  </a:lnTo>
                  <a:lnTo>
                    <a:pt x="6108596" y="3786065"/>
                  </a:lnTo>
                  <a:lnTo>
                    <a:pt x="0" y="3786065"/>
                  </a:lnTo>
                  <a:close/>
                </a:path>
              </a:pathLst>
            </a:custGeom>
            <a:solidFill>
              <a:srgbClr val="000000">
                <a:alpha val="0"/>
              </a:srgbClr>
            </a:solidFill>
          </p:spPr>
          <p:txBody>
            <a:bodyPr/>
            <a:lstStyle/>
            <a:p>
              <a:endParaRPr lang="de-DE"/>
            </a:p>
          </p:txBody>
        </p:sp>
        <p:sp>
          <p:nvSpPr>
            <p:cNvPr id="16" name="TextBox 16"/>
            <p:cNvSpPr txBox="1"/>
            <p:nvPr/>
          </p:nvSpPr>
          <p:spPr>
            <a:xfrm>
              <a:off x="0" y="-76200"/>
              <a:ext cx="6108596" cy="3862265"/>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Die Rolle der digitalen Medien bei der Bekämpfung von Desinformation im politischen Diskurs in Europa</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2</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171700"/>
            <a:ext cx="11171611" cy="6746819"/>
            <a:chOff x="0" y="0"/>
            <a:chExt cx="14895482" cy="8995759"/>
          </a:xfrm>
        </p:grpSpPr>
        <p:sp>
          <p:nvSpPr>
            <p:cNvPr id="4" name="Freeform 4"/>
            <p:cNvSpPr/>
            <p:nvPr/>
          </p:nvSpPr>
          <p:spPr>
            <a:xfrm>
              <a:off x="0" y="0"/>
              <a:ext cx="14895481" cy="8995759"/>
            </a:xfrm>
            <a:custGeom>
              <a:avLst/>
              <a:gdLst/>
              <a:ahLst/>
              <a:cxnLst/>
              <a:rect l="l" t="t" r="r" b="b"/>
              <a:pathLst>
                <a:path w="14895481" h="8995759">
                  <a:moveTo>
                    <a:pt x="0" y="0"/>
                  </a:moveTo>
                  <a:lnTo>
                    <a:pt x="14895481" y="0"/>
                  </a:lnTo>
                  <a:lnTo>
                    <a:pt x="14895481" y="8995759"/>
                  </a:lnTo>
                  <a:lnTo>
                    <a:pt x="0" y="8995759"/>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9024334"/>
            </a:xfrm>
            <a:prstGeom prst="rect">
              <a:avLst/>
            </a:prstGeom>
          </p:spPr>
          <p:txBody>
            <a:bodyPr lIns="0" tIns="0" rIns="0" bIns="0" rtlCol="0" anchor="t"/>
            <a:lstStyle/>
            <a:p>
              <a:pPr marL="647703" lvl="1" indent="-323852" algn="l">
                <a:lnSpc>
                  <a:spcPts val="3240"/>
                </a:lnSpc>
                <a:buFont typeface="Arial"/>
                <a:buChar char="•"/>
              </a:pPr>
              <a:r>
                <a:rPr lang="en-US" sz="3000" u="sng" dirty="0">
                  <a:solidFill>
                    <a:srgbClr val="0C4659"/>
                  </a:solidFill>
                  <a:latin typeface="Calibri (MS)"/>
                  <a:ea typeface="Calibri (MS)"/>
                  <a:cs typeface="Calibri (MS)"/>
                  <a:sym typeface="Calibri (MS)"/>
                  <a:hlinkClick r:id="rId3" tooltip="https://euvsdisinfo.eu"/>
                </a:rPr>
                <a:t>EU vs </a:t>
              </a:r>
              <a:r>
                <a:rPr lang="en-US" sz="3000" u="sng" dirty="0" err="1">
                  <a:solidFill>
                    <a:srgbClr val="0C4659"/>
                  </a:solidFill>
                  <a:latin typeface="Calibri (MS)"/>
                  <a:ea typeface="Calibri (MS)"/>
                  <a:cs typeface="Calibri (MS)"/>
                  <a:sym typeface="Calibri (MS)"/>
                  <a:hlinkClick r:id="rId3" tooltip="https://euvsdisinfo.eu"/>
                </a:rPr>
                <a:t>Disinfo</a:t>
              </a:r>
              <a:r>
                <a:rPr lang="en-US" sz="3000" dirty="0">
                  <a:solidFill>
                    <a:srgbClr val="0C4659"/>
                  </a:solidFill>
                  <a:latin typeface="Calibri (MS)"/>
                  <a:ea typeface="Calibri (MS)"/>
                  <a:cs typeface="Calibri (MS)"/>
                  <a:sym typeface="Calibri (MS)"/>
                </a:rPr>
                <a:t>: Eine Initiative des </a:t>
              </a:r>
              <a:r>
                <a:rPr lang="en-US" sz="3000" dirty="0" err="1">
                  <a:solidFill>
                    <a:srgbClr val="0C4659"/>
                  </a:solidFill>
                  <a:latin typeface="Calibri (MS)"/>
                  <a:ea typeface="Calibri (MS)"/>
                  <a:cs typeface="Calibri (MS)"/>
                  <a:sym typeface="Calibri (MS)"/>
                </a:rPr>
                <a:t>Europäischen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Auswärtigen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Dienstes</a:t>
              </a:r>
              <a:r>
                <a:rPr lang="en-US" sz="3000" dirty="0">
                  <a:solidFill>
                    <a:srgbClr val="0C4659"/>
                  </a:solidFill>
                  <a:latin typeface="Calibri (MS)"/>
                  <a:ea typeface="Calibri (MS)"/>
                  <a:cs typeface="Calibri (MS)"/>
                  <a:sym typeface="Calibri (MS)"/>
                </a:rPr>
                <a:t>, die </a:t>
              </a:r>
              <a:r>
                <a:rPr lang="en-US" sz="3000" dirty="0" err="1">
                  <a:solidFill>
                    <a:srgbClr val="0C4659"/>
                  </a:solidFill>
                  <a:latin typeface="Calibri (MS)"/>
                  <a:ea typeface="Calibri (MS)"/>
                  <a:cs typeface="Calibri (MS)"/>
                  <a:sym typeface="Calibri (MS)"/>
                </a:rPr>
                <a:t>sich</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ursprünglich</a:t>
              </a:r>
              <a:r>
                <a:rPr lang="en-US" sz="3000" dirty="0">
                  <a:solidFill>
                    <a:srgbClr val="0C4659"/>
                  </a:solidFill>
                  <a:latin typeface="Calibri (MS)"/>
                  <a:ea typeface="Calibri (MS)"/>
                  <a:cs typeface="Calibri (MS)"/>
                  <a:sym typeface="Calibri (MS)"/>
                </a:rPr>
                <a:t> auf die </a:t>
              </a:r>
              <a:r>
                <a:rPr lang="en-US" sz="3000" dirty="0" err="1">
                  <a:solidFill>
                    <a:srgbClr val="0C4659"/>
                  </a:solidFill>
                  <a:latin typeface="Calibri (MS)"/>
                  <a:ea typeface="Calibri (MS)"/>
                  <a:cs typeface="Calibri (MS)"/>
                  <a:sym typeface="Calibri (MS)"/>
                </a:rPr>
                <a:t>Bekämpfung</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kremlfreundlicher</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Desinformation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konzentrierte</a:t>
              </a:r>
              <a:r>
                <a:rPr lang="en-US" sz="3000" dirty="0">
                  <a:solidFill>
                    <a:srgbClr val="0C4659"/>
                  </a:solidFill>
                  <a:latin typeface="Calibri (MS)"/>
                  <a:ea typeface="Calibri (MS)"/>
                  <a:cs typeface="Calibri (MS)"/>
                  <a:sym typeface="Calibri (MS)"/>
                </a:rPr>
                <a:t> und </a:t>
              </a:r>
              <a:r>
                <a:rPr lang="en-US" sz="3000" dirty="0" err="1">
                  <a:solidFill>
                    <a:srgbClr val="0C4659"/>
                  </a:solidFill>
                  <a:latin typeface="Calibri (MS)"/>
                  <a:ea typeface="Calibri (MS)"/>
                  <a:cs typeface="Calibri (MS)"/>
                  <a:sym typeface="Calibri (MS)"/>
                </a:rPr>
                <a:t>eine</a:t>
              </a:r>
              <a:r>
                <a:rPr lang="en-US" sz="3000" dirty="0">
                  <a:solidFill>
                    <a:srgbClr val="0C4659"/>
                  </a:solidFill>
                  <a:latin typeface="Calibri (MS)"/>
                  <a:ea typeface="Calibri (MS)"/>
                  <a:cs typeface="Calibri (MS)"/>
                  <a:sym typeface="Calibri (MS)"/>
                </a:rPr>
                <a:t> Online-</a:t>
              </a:r>
              <a:r>
                <a:rPr lang="en-US" sz="3000" dirty="0" err="1">
                  <a:solidFill>
                    <a:srgbClr val="0C4659"/>
                  </a:solidFill>
                  <a:latin typeface="Calibri (MS)"/>
                  <a:ea typeface="Calibri (MS)"/>
                  <a:cs typeface="Calibri (MS)"/>
                  <a:sym typeface="Calibri (MS)"/>
                </a:rPr>
                <a:t>Datenbank</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mit</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widerlegten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Falschmeldungen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unterhält</a:t>
              </a:r>
              <a:r>
                <a:rPr lang="en-US" sz="3000" dirty="0">
                  <a:solidFill>
                    <a:srgbClr val="0C4659"/>
                  </a:solidFill>
                  <a:latin typeface="Calibri (MS)"/>
                  <a:ea typeface="Calibri (MS)"/>
                  <a:cs typeface="Calibri (MS)"/>
                  <a:sym typeface="Calibri (MS)"/>
                </a:rPr>
                <a:t>. Bis 2021 </a:t>
              </a:r>
              <a:r>
                <a:rPr lang="en-US" sz="3000" dirty="0" err="1">
                  <a:solidFill>
                    <a:srgbClr val="0C4659"/>
                  </a:solidFill>
                  <a:latin typeface="Calibri (MS)"/>
                  <a:ea typeface="Calibri (MS)"/>
                  <a:cs typeface="Calibri (MS)"/>
                  <a:sym typeface="Calibri (MS)"/>
                </a:rPr>
                <a:t>hatte</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sie</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Tausende</a:t>
              </a:r>
              <a:r>
                <a:rPr lang="en-US" sz="3000" dirty="0">
                  <a:solidFill>
                    <a:srgbClr val="0C4659"/>
                  </a:solidFill>
                  <a:latin typeface="Calibri (MS)"/>
                  <a:ea typeface="Calibri (MS)"/>
                  <a:cs typeface="Calibri (MS)"/>
                  <a:sym typeface="Calibri (MS)"/>
                </a:rPr>
                <a:t> von </a:t>
              </a:r>
              <a:r>
                <a:rPr lang="en-US" sz="3000" dirty="0" err="1">
                  <a:solidFill>
                    <a:srgbClr val="0C4659"/>
                  </a:solidFill>
                  <a:latin typeface="Calibri (MS)"/>
                  <a:ea typeface="Calibri (MS)"/>
                  <a:cs typeface="Calibri (MS)"/>
                  <a:sym typeface="Calibri (MS)"/>
                </a:rPr>
                <a:t>Desinformationsfällen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gesammelt</a:t>
              </a:r>
              <a:r>
                <a:rPr lang="en-US" sz="3000" dirty="0">
                  <a:solidFill>
                    <a:srgbClr val="0C4659"/>
                  </a:solidFill>
                  <a:latin typeface="Calibri (MS)"/>
                  <a:ea typeface="Calibri (MS)"/>
                  <a:cs typeface="Calibri (MS)"/>
                  <a:sym typeface="Calibri (MS)"/>
                </a:rPr>
                <a:t>, die </a:t>
              </a:r>
              <a:r>
                <a:rPr lang="en-US" sz="3000" dirty="0" err="1">
                  <a:solidFill>
                    <a:srgbClr val="0C4659"/>
                  </a:solidFill>
                  <a:latin typeface="Calibri (MS)"/>
                  <a:ea typeface="Calibri (MS)"/>
                  <a:cs typeface="Calibri (MS)"/>
                  <a:sym typeface="Calibri (MS)"/>
                </a:rPr>
                <a:t>sich</a:t>
              </a:r>
              <a:r>
                <a:rPr lang="en-US" sz="3000" dirty="0">
                  <a:solidFill>
                    <a:srgbClr val="0C4659"/>
                  </a:solidFill>
                  <a:latin typeface="Calibri (MS)"/>
                  <a:ea typeface="Calibri (MS)"/>
                  <a:cs typeface="Calibri (MS)"/>
                  <a:sym typeface="Calibri (MS)"/>
                </a:rPr>
                <a:t> an </a:t>
              </a:r>
              <a:r>
                <a:rPr lang="en-US" sz="3000" dirty="0" err="1">
                  <a:solidFill>
                    <a:srgbClr val="0C4659"/>
                  </a:solidFill>
                  <a:latin typeface="Calibri (MS)"/>
                  <a:ea typeface="Calibri (MS)"/>
                  <a:cs typeface="Calibri (MS)"/>
                  <a:sym typeface="Calibri (MS)"/>
                </a:rPr>
                <a:t>ein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europäisches</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Publikum</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richteten</a:t>
              </a:r>
              <a:r>
                <a:rPr lang="en-US" sz="3000" dirty="0">
                  <a:solidFill>
                    <a:srgbClr val="0C4659"/>
                  </a:solidFill>
                  <a:latin typeface="Calibri (MS)"/>
                  <a:ea typeface="Calibri (MS)"/>
                  <a:cs typeface="Calibri (MS)"/>
                  <a:sym typeface="Calibri (MS)"/>
                </a:rPr>
                <a:t>, und </a:t>
              </a:r>
              <a:r>
                <a:rPr lang="en-US" sz="3000" dirty="0" err="1">
                  <a:solidFill>
                    <a:srgbClr val="0C4659"/>
                  </a:solidFill>
                  <a:latin typeface="Calibri (MS)"/>
                  <a:ea typeface="Calibri (MS)"/>
                  <a:cs typeface="Calibri (MS)"/>
                  <a:sym typeface="Calibri (MS)"/>
                </a:rPr>
                <a:t>dabei</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gängige</a:t>
              </a:r>
              <a:r>
                <a:rPr lang="en-US" sz="3000" dirty="0">
                  <a:solidFill>
                    <a:srgbClr val="0C4659"/>
                  </a:solidFill>
                  <a:latin typeface="Calibri (MS)"/>
                  <a:ea typeface="Calibri (MS)"/>
                  <a:cs typeface="Calibri (MS)"/>
                  <a:sym typeface="Calibri (MS)"/>
                </a:rPr>
                <a:t> Taktiken (z. B. </a:t>
              </a:r>
              <a:r>
                <a:rPr lang="en-US" sz="3000" dirty="0" err="1">
                  <a:solidFill>
                    <a:srgbClr val="0C4659"/>
                  </a:solidFill>
                  <a:latin typeface="Calibri (MS)"/>
                  <a:ea typeface="Calibri (MS)"/>
                  <a:cs typeface="Calibri (MS)"/>
                  <a:sym typeface="Calibri (MS)"/>
                </a:rPr>
                <a:t>Verschwörungserzählungen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aufgedeckt</a:t>
              </a:r>
              <a:r>
                <a:rPr lang="en-US" sz="3000" dirty="0">
                  <a:solidFill>
                    <a:srgbClr val="0C4659"/>
                  </a:solidFill>
                  <a:latin typeface="Calibri (MS)"/>
                  <a:ea typeface="Calibri (MS)"/>
                  <a:cs typeface="Calibri (MS)"/>
                  <a:sym typeface="Calibri (MS)"/>
                </a:rPr>
                <a:t>. Sie </a:t>
              </a:r>
              <a:r>
                <a:rPr lang="en-US" sz="3000" dirty="0" err="1">
                  <a:solidFill>
                    <a:srgbClr val="0C4659"/>
                  </a:solidFill>
                  <a:latin typeface="Calibri (MS)"/>
                  <a:ea typeface="Calibri (MS)"/>
                  <a:cs typeface="Calibri (MS)"/>
                  <a:sym typeface="Calibri (MS)"/>
                </a:rPr>
                <a:t>veröffentlicht</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regelmäßig</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Trendberichte</a:t>
              </a:r>
              <a:r>
                <a:rPr lang="en-US" sz="3000" dirty="0">
                  <a:solidFill>
                    <a:srgbClr val="0C4659"/>
                  </a:solidFill>
                  <a:latin typeface="Calibri (MS)"/>
                  <a:ea typeface="Calibri (MS)"/>
                  <a:cs typeface="Calibri (MS)"/>
                  <a:sym typeface="Calibri (MS)"/>
                </a:rPr>
                <a:t> und Artikel, die Mythen </a:t>
              </a:r>
              <a:r>
                <a:rPr lang="en-US" sz="3000" dirty="0" err="1">
                  <a:solidFill>
                    <a:srgbClr val="0C4659"/>
                  </a:solidFill>
                  <a:latin typeface="Calibri (MS)"/>
                  <a:ea typeface="Calibri (MS)"/>
                  <a:cs typeface="Calibri (MS)"/>
                  <a:sym typeface="Calibri (MS)"/>
                </a:rPr>
                <a:t>entlarven</a:t>
              </a:r>
              <a:r>
                <a:rPr lang="en-US" sz="3000" dirty="0">
                  <a:solidFill>
                    <a:srgbClr val="0C4659"/>
                  </a:solidFill>
                  <a:latin typeface="Calibri (MS)"/>
                  <a:ea typeface="Calibri (MS)"/>
                  <a:cs typeface="Calibri (MS)"/>
                  <a:sym typeface="Calibri (MS)"/>
                </a:rPr>
                <a:t>, und </a:t>
              </a:r>
              <a:r>
                <a:rPr lang="en-US" sz="3000" dirty="0" err="1">
                  <a:solidFill>
                    <a:srgbClr val="0C4659"/>
                  </a:solidFill>
                  <a:latin typeface="Calibri (MS)"/>
                  <a:ea typeface="Calibri (MS)"/>
                  <a:cs typeface="Calibri (MS)"/>
                  <a:sym typeface="Calibri (MS)"/>
                </a:rPr>
                <a:t>fungiert</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damit</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effektiv</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als</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grenzüberschreitende</a:t>
              </a:r>
              <a:r>
                <a:rPr lang="en-US" sz="3000" dirty="0">
                  <a:solidFill>
                    <a:srgbClr val="0C4659"/>
                  </a:solidFill>
                  <a:latin typeface="Calibri (MS)"/>
                  <a:ea typeface="Calibri (MS)"/>
                  <a:cs typeface="Calibri (MS)"/>
                  <a:sym typeface="Calibri (MS)"/>
                </a:rPr>
                <a:t> Quelle für </a:t>
              </a:r>
              <a:r>
                <a:rPr lang="en-US" sz="3000" dirty="0" err="1">
                  <a:solidFill>
                    <a:srgbClr val="0C4659"/>
                  </a:solidFill>
                  <a:latin typeface="Calibri (MS)"/>
                  <a:ea typeface="Calibri (MS)"/>
                  <a:cs typeface="Calibri (MS)"/>
                  <a:sym typeface="Calibri (MS)"/>
                </a:rPr>
                <a:t>Faktenchecks</a:t>
              </a:r>
              <a:r>
                <a:rPr lang="en-US" sz="3000" dirty="0">
                  <a:solidFill>
                    <a:srgbClr val="0C4659"/>
                  </a:solidFill>
                  <a:latin typeface="Calibri (MS)"/>
                  <a:ea typeface="Calibri (MS)"/>
                  <a:cs typeface="Calibri (MS)"/>
                  <a:sym typeface="Calibri (MS)"/>
                </a:rPr>
                <a:t>. (QUELLE:</a:t>
              </a:r>
              <a:r>
                <a:rPr lang="en-US" sz="3000" u="sng" dirty="0">
                  <a:solidFill>
                    <a:srgbClr val="0C4659"/>
                  </a:solidFill>
                  <a:latin typeface="Calibri (MS)"/>
                  <a:ea typeface="Calibri (MS)"/>
                  <a:cs typeface="Calibri (MS)"/>
                  <a:sym typeface="Calibri (MS)"/>
                  <a:hlinkClick r:id="rId4" tooltip="https://www.eeas.europa.eu/eeas/euvsdisinfo-how-debunk-over-6500-disinformation-cases-four-years_en"/>
                </a:rPr>
                <a:t> https://www.eeas.europa.eu/eeas/euvsdisinfo-how-debunk-over-6500-disinformation-cases-four-years_en</a:t>
              </a:r>
              <a:r>
                <a:rPr lang="en-US" sz="3000" dirty="0">
                  <a:solidFill>
                    <a:srgbClr val="0C4659"/>
                  </a:solidFill>
                  <a:latin typeface="Calibri (MS)"/>
                  <a:ea typeface="Calibri (MS)"/>
                  <a:cs typeface="Calibri (MS)"/>
                  <a:sym typeface="Calibri (MS)"/>
                </a:rPr>
                <a:t>)  </a:t>
              </a:r>
            </a:p>
            <a:p>
              <a:pPr marL="647703" lvl="1" indent="-323852" algn="l">
                <a:lnSpc>
                  <a:spcPts val="3240"/>
                </a:lnSpc>
                <a:buFont typeface="Arial"/>
                <a:buChar char="•"/>
              </a:pPr>
              <a:r>
                <a:rPr lang="en-US" sz="3000" dirty="0">
                  <a:solidFill>
                    <a:srgbClr val="0C4659"/>
                  </a:solidFill>
                  <a:latin typeface="Calibri (MS)"/>
                  <a:ea typeface="Calibri (MS)"/>
                  <a:cs typeface="Calibri (MS)"/>
                  <a:sym typeface="Calibri (MS)"/>
                </a:rPr>
                <a:t>Schnellwarnsystem</a:t>
              </a:r>
              <a:r>
                <a:rPr lang="en-US" sz="3000" u="sng" dirty="0">
                  <a:solidFill>
                    <a:srgbClr val="0C4659"/>
                  </a:solidFill>
                  <a:latin typeface="Calibri (MS)"/>
                  <a:ea typeface="Calibri (MS)"/>
                  <a:cs typeface="Calibri (MS)"/>
                  <a:sym typeface="Calibri (MS)"/>
                  <a:hlinkClick r:id="rId5" tooltip="https://www.eeas.europa.eu/node/59644_en"/>
                </a:rPr>
                <a:t>https://www.eeas.europa.eu/node/59644_en</a:t>
              </a:r>
              <a:r>
                <a:rPr lang="en-US" sz="3000" dirty="0">
                  <a:solidFill>
                    <a:srgbClr val="0C4659"/>
                  </a:solidFill>
                  <a:latin typeface="Calibri (MS)"/>
                  <a:ea typeface="Calibri (MS)"/>
                  <a:cs typeface="Calibri (MS)"/>
                  <a:sym typeface="Calibri (MS)"/>
                </a:rPr>
                <a:t>: Die EU hat </a:t>
              </a:r>
              <a:r>
                <a:rPr lang="en-US" sz="3000" dirty="0" err="1">
                  <a:solidFill>
                    <a:srgbClr val="0C4659"/>
                  </a:solidFill>
                  <a:latin typeface="Calibri (MS)"/>
                  <a:ea typeface="Calibri (MS)"/>
                  <a:cs typeface="Calibri (MS)"/>
                  <a:sym typeface="Calibri (MS)"/>
                </a:rPr>
                <a:t>ein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Schnellwarnsystem</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zwischen</a:t>
              </a:r>
              <a:r>
                <a:rPr lang="en-US" sz="3000" dirty="0">
                  <a:solidFill>
                    <a:srgbClr val="0C4659"/>
                  </a:solidFill>
                  <a:latin typeface="Calibri (MS)"/>
                  <a:ea typeface="Calibri (MS)"/>
                  <a:cs typeface="Calibri (MS)"/>
                  <a:sym typeface="Calibri (MS)"/>
                </a:rPr>
                <a:t> den </a:t>
              </a:r>
              <a:r>
                <a:rPr lang="en-US" sz="3000" dirty="0" err="1">
                  <a:solidFill>
                    <a:srgbClr val="0C4659"/>
                  </a:solidFill>
                  <a:latin typeface="Calibri (MS)"/>
                  <a:ea typeface="Calibri (MS)"/>
                  <a:cs typeface="Calibri (MS)"/>
                  <a:sym typeface="Calibri (MS)"/>
                </a:rPr>
                <a:t>Behörden</a:t>
              </a:r>
              <a:r>
                <a:rPr lang="en-US" sz="3000" dirty="0">
                  <a:solidFill>
                    <a:srgbClr val="0C4659"/>
                  </a:solidFill>
                  <a:latin typeface="Calibri (MS)"/>
                  <a:ea typeface="Calibri (MS)"/>
                  <a:cs typeface="Calibri (MS)"/>
                  <a:sym typeface="Calibri (MS)"/>
                </a:rPr>
                <a:t> der </a:t>
              </a:r>
              <a:r>
                <a:rPr lang="en-US" sz="3000" dirty="0" err="1">
                  <a:solidFill>
                    <a:srgbClr val="0C4659"/>
                  </a:solidFill>
                  <a:latin typeface="Calibri (MS)"/>
                  <a:ea typeface="Calibri (MS)"/>
                  <a:cs typeface="Calibri (MS)"/>
                  <a:sym typeface="Calibri (MS)"/>
                </a:rPr>
                <a:t>Mitgliedstaaten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eingerichtet</a:t>
              </a:r>
              <a:r>
                <a:rPr lang="en-US" sz="3000" dirty="0">
                  <a:solidFill>
                    <a:srgbClr val="0C4659"/>
                  </a:solidFill>
                  <a:latin typeface="Calibri (MS)"/>
                  <a:ea typeface="Calibri (MS)"/>
                  <a:cs typeface="Calibri (MS)"/>
                  <a:sym typeface="Calibri (MS)"/>
                </a:rPr>
                <a:t>, um </a:t>
              </a:r>
              <a:r>
                <a:rPr lang="en-US" sz="3000" dirty="0" err="1">
                  <a:solidFill>
                    <a:srgbClr val="0C4659"/>
                  </a:solidFill>
                  <a:latin typeface="Calibri (MS)"/>
                  <a:ea typeface="Calibri (MS)"/>
                  <a:cs typeface="Calibri (MS)"/>
                  <a:sym typeface="Calibri (MS)"/>
                </a:rPr>
                <a:t>Informationen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über</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Desinformationskampagnen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insbesondere</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im</a:t>
              </a:r>
              <a:r>
                <a:rPr lang="en-US" sz="3000" dirty="0">
                  <a:solidFill>
                    <a:srgbClr val="0C4659"/>
                  </a:solidFill>
                  <a:latin typeface="Calibri (MS)"/>
                  <a:ea typeface="Calibri (MS)"/>
                  <a:cs typeface="Calibri (MS)"/>
                  <a:sym typeface="Calibri (MS)"/>
                </a:rPr>
                <a:t> Zusammenhang </a:t>
              </a:r>
              <a:r>
                <a:rPr lang="en-US" sz="3000" dirty="0" err="1">
                  <a:solidFill>
                    <a:srgbClr val="0C4659"/>
                  </a:solidFill>
                  <a:latin typeface="Calibri (MS)"/>
                  <a:ea typeface="Calibri (MS)"/>
                  <a:cs typeface="Calibri (MS)"/>
                  <a:sym typeface="Calibri (MS)"/>
                </a:rPr>
                <a:t>mit</a:t>
              </a:r>
              <a:r>
                <a:rPr lang="en-US" sz="3000" dirty="0">
                  <a:solidFill>
                    <a:srgbClr val="0C4659"/>
                  </a:solidFill>
                  <a:latin typeface="Calibri (MS)"/>
                  <a:ea typeface="Calibri (MS)"/>
                  <a:cs typeface="Calibri (MS)"/>
                  <a:sym typeface="Calibri (MS)"/>
                </a:rPr>
                <a:t> Wahlen, in </a:t>
              </a:r>
              <a:r>
                <a:rPr lang="en-US" sz="3000" dirty="0" err="1">
                  <a:solidFill>
                    <a:srgbClr val="0C4659"/>
                  </a:solidFill>
                  <a:latin typeface="Calibri (MS)"/>
                  <a:ea typeface="Calibri (MS)"/>
                  <a:cs typeface="Calibri (MS)"/>
                  <a:sym typeface="Calibri (MS)"/>
                </a:rPr>
                <a:t>Echtzeit</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auszutauschen</a:t>
              </a:r>
              <a:r>
                <a:rPr lang="en-US" sz="3000" dirty="0">
                  <a:solidFill>
                    <a:srgbClr val="0C4659"/>
                  </a:solidFill>
                  <a:latin typeface="Calibri (MS)"/>
                  <a:ea typeface="Calibri (MS)"/>
                  <a:cs typeface="Calibri (MS)"/>
                  <a:sym typeface="Calibri (MS)"/>
                </a:rPr>
                <a:t>. Wenn </a:t>
              </a:r>
              <a:r>
                <a:rPr lang="en-US" sz="3000" dirty="0" err="1">
                  <a:solidFill>
                    <a:srgbClr val="0C4659"/>
                  </a:solidFill>
                  <a:latin typeface="Calibri (MS)"/>
                  <a:ea typeface="Calibri (MS)"/>
                  <a:cs typeface="Calibri (MS)"/>
                  <a:sym typeface="Calibri (MS)"/>
                </a:rPr>
                <a:t>bei</a:t>
              </a:r>
              <a:r>
                <a:rPr lang="en-US" sz="3000" dirty="0">
                  <a:solidFill>
                    <a:srgbClr val="0C4659"/>
                  </a:solidFill>
                  <a:latin typeface="Calibri (MS)"/>
                  <a:ea typeface="Calibri (MS)"/>
                  <a:cs typeface="Calibri (MS)"/>
                  <a:sym typeface="Calibri (MS)"/>
                </a:rPr>
                <a:t> den Wahlen in </a:t>
              </a:r>
              <a:r>
                <a:rPr lang="en-US" sz="3000" dirty="0" err="1">
                  <a:solidFill>
                    <a:srgbClr val="0C4659"/>
                  </a:solidFill>
                  <a:latin typeface="Calibri (MS)"/>
                  <a:ea typeface="Calibri (MS)"/>
                  <a:cs typeface="Calibri (MS)"/>
                  <a:sym typeface="Calibri (MS)"/>
                </a:rPr>
                <a:t>einem</a:t>
              </a:r>
              <a:r>
                <a:rPr lang="en-US" sz="3000" dirty="0">
                  <a:solidFill>
                    <a:srgbClr val="0C4659"/>
                  </a:solidFill>
                  <a:latin typeface="Calibri (MS)"/>
                  <a:ea typeface="Calibri (MS)"/>
                  <a:cs typeface="Calibri (MS)"/>
                  <a:sym typeface="Calibri (MS)"/>
                </a:rPr>
                <a:t> Land </a:t>
              </a:r>
              <a:r>
                <a:rPr lang="en-US" sz="3000" dirty="0" err="1">
                  <a:solidFill>
                    <a:srgbClr val="0C4659"/>
                  </a:solidFill>
                  <a:latin typeface="Calibri (MS)"/>
                  <a:ea typeface="Calibri (MS)"/>
                  <a:cs typeface="Calibri (MS)"/>
                  <a:sym typeface="Calibri (MS)"/>
                </a:rPr>
                <a:t>eine</a:t>
              </a:r>
              <a:r>
                <a:rPr lang="en-US" sz="3000" dirty="0">
                  <a:solidFill>
                    <a:srgbClr val="0C4659"/>
                  </a:solidFill>
                  <a:latin typeface="Calibri (MS)"/>
                  <a:ea typeface="Calibri (MS)"/>
                  <a:cs typeface="Calibri (MS)"/>
                  <a:sym typeface="Calibri (MS)"/>
                </a:rPr>
                <a:t> Welle </a:t>
              </a:r>
              <a:r>
                <a:rPr lang="en-US" sz="3000" dirty="0" err="1">
                  <a:solidFill>
                    <a:srgbClr val="0C4659"/>
                  </a:solidFill>
                  <a:latin typeface="Calibri (MS)"/>
                  <a:ea typeface="Calibri (MS)"/>
                  <a:cs typeface="Calibri (MS)"/>
                  <a:sym typeface="Calibri (MS)"/>
                </a:rPr>
                <a:t>falscher</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Nachrichten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auftritt</a:t>
              </a:r>
              <a:r>
                <a:rPr lang="en-US" sz="3000" dirty="0">
                  <a:solidFill>
                    <a:srgbClr val="0C4659"/>
                  </a:solidFill>
                  <a:latin typeface="Calibri (MS)"/>
                  <a:ea typeface="Calibri (MS)"/>
                  <a:cs typeface="Calibri (MS)"/>
                  <a:sym typeface="Calibri (MS)"/>
                </a:rPr>
                <a:t> (z. B. </a:t>
              </a:r>
              <a:r>
                <a:rPr lang="en-US" sz="3000" dirty="0" err="1">
                  <a:solidFill>
                    <a:srgbClr val="0C4659"/>
                  </a:solidFill>
                  <a:latin typeface="Calibri (MS)"/>
                  <a:ea typeface="Calibri (MS)"/>
                  <a:cs typeface="Calibri (MS)"/>
                  <a:sym typeface="Calibri (MS)"/>
                </a:rPr>
                <a:t>über</a:t>
              </a:r>
              <a:r>
                <a:rPr lang="en-US" sz="3000" dirty="0">
                  <a:solidFill>
                    <a:srgbClr val="0C4659"/>
                  </a:solidFill>
                  <a:latin typeface="Calibri (MS)"/>
                  <a:ea typeface="Calibri (MS)"/>
                  <a:cs typeface="Calibri (MS)"/>
                  <a:sym typeface="Calibri (MS)"/>
                </a:rPr>
                <a:t> Facebook), </a:t>
              </a:r>
              <a:r>
                <a:rPr lang="en-US" sz="3000" dirty="0" err="1">
                  <a:solidFill>
                    <a:srgbClr val="0C4659"/>
                  </a:solidFill>
                  <a:latin typeface="Calibri (MS)"/>
                  <a:ea typeface="Calibri (MS)"/>
                  <a:cs typeface="Calibri (MS)"/>
                  <a:sym typeface="Calibri (MS)"/>
                </a:rPr>
                <a:t>werden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andere</a:t>
              </a:r>
              <a:r>
                <a:rPr lang="en-US" sz="3000" dirty="0">
                  <a:solidFill>
                    <a:srgbClr val="0C4659"/>
                  </a:solidFill>
                  <a:latin typeface="Calibri (MS)"/>
                  <a:ea typeface="Calibri (MS)"/>
                  <a:cs typeface="Calibri (MS)"/>
                  <a:sym typeface="Calibri (MS)"/>
                </a:rPr>
                <a:t> Länder </a:t>
              </a:r>
              <a:r>
                <a:rPr lang="en-US" sz="3000" dirty="0" err="1">
                  <a:solidFill>
                    <a:srgbClr val="0C4659"/>
                  </a:solidFill>
                  <a:latin typeface="Calibri (MS)"/>
                  <a:ea typeface="Calibri (MS)"/>
                  <a:cs typeface="Calibri (MS)"/>
                  <a:sym typeface="Calibri (MS)"/>
                </a:rPr>
                <a:t>alarmiert</a:t>
              </a:r>
              <a:r>
                <a:rPr lang="en-US" sz="3000" dirty="0">
                  <a:solidFill>
                    <a:srgbClr val="0C4659"/>
                  </a:solidFill>
                  <a:latin typeface="Calibri (MS)"/>
                  <a:ea typeface="Calibri (MS)"/>
                  <a:cs typeface="Calibri (MS)"/>
                  <a:sym typeface="Calibri (MS)"/>
                </a:rPr>
                <a:t>, auf </a:t>
              </a:r>
              <a:r>
                <a:rPr lang="en-US" sz="3000" dirty="0" err="1">
                  <a:solidFill>
                    <a:srgbClr val="0C4659"/>
                  </a:solidFill>
                  <a:latin typeface="Calibri (MS)"/>
                  <a:ea typeface="Calibri (MS)"/>
                  <a:cs typeface="Calibri (MS)"/>
                  <a:sym typeface="Calibri (MS)"/>
                </a:rPr>
                <a:t>ähnliche</a:t>
              </a:r>
              <a:r>
                <a:rPr lang="en-US" sz="3000" dirty="0">
                  <a:solidFill>
                    <a:srgbClr val="0C4659"/>
                  </a:solidFill>
                  <a:latin typeface="Calibri (MS)"/>
                  <a:ea typeface="Calibri (MS)"/>
                  <a:cs typeface="Calibri (MS)"/>
                  <a:sym typeface="Calibri (MS)"/>
                </a:rPr>
                <a:t> Muster </a:t>
              </a:r>
              <a:r>
                <a:rPr lang="en-US" sz="3000" dirty="0" err="1">
                  <a:solidFill>
                    <a:srgbClr val="0C4659"/>
                  </a:solidFill>
                  <a:latin typeface="Calibri (MS)"/>
                  <a:ea typeface="Calibri (MS)"/>
                  <a:cs typeface="Calibri (MS)"/>
                  <a:sym typeface="Calibri (MS)"/>
                </a:rPr>
                <a:t>zu</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achten</a:t>
              </a:r>
              <a:r>
                <a:rPr lang="en-US" sz="3000" dirty="0">
                  <a:solidFill>
                    <a:srgbClr val="0C4659"/>
                  </a:solidFill>
                  <a:latin typeface="Calibri (MS)"/>
                  <a:ea typeface="Calibri (MS)"/>
                  <a:cs typeface="Calibri (MS)"/>
                  <a:sym typeface="Calibri (MS)"/>
                </a:rPr>
                <a:t>. </a:t>
              </a:r>
            </a:p>
            <a:p>
              <a:pPr algn="l">
                <a:lnSpc>
                  <a:spcPts val="3240"/>
                </a:lnSpc>
              </a:pPr>
              <a:endParaRPr lang="en-US" sz="3000" dirty="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342900"/>
            <a:ext cx="11133510" cy="1815362"/>
            <a:chOff x="0" y="0"/>
            <a:chExt cx="14844680" cy="2420483"/>
          </a:xfrm>
        </p:grpSpPr>
        <p:sp>
          <p:nvSpPr>
            <p:cNvPr id="8" name="Freeform 8"/>
            <p:cNvSpPr/>
            <p:nvPr/>
          </p:nvSpPr>
          <p:spPr>
            <a:xfrm>
              <a:off x="0" y="0"/>
              <a:ext cx="14844680" cy="2420483"/>
            </a:xfrm>
            <a:custGeom>
              <a:avLst/>
              <a:gdLst/>
              <a:ahLst/>
              <a:cxnLst/>
              <a:rect l="l" t="t" r="r" b="b"/>
              <a:pathLst>
                <a:path w="14844680" h="2420483">
                  <a:moveTo>
                    <a:pt x="0" y="0"/>
                  </a:moveTo>
                  <a:lnTo>
                    <a:pt x="14844680" y="0"/>
                  </a:lnTo>
                  <a:lnTo>
                    <a:pt x="14844680" y="2420483"/>
                  </a:lnTo>
                  <a:lnTo>
                    <a:pt x="0" y="2420483"/>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2477633"/>
            </a:xfrm>
            <a:prstGeom prst="rect">
              <a:avLst/>
            </a:prstGeom>
          </p:spPr>
          <p:txBody>
            <a:bodyPr lIns="0" tIns="0" rIns="0" bIns="0" rtlCol="0" anchor="t"/>
            <a:lstStyle/>
            <a:p>
              <a:pPr algn="l">
                <a:lnSpc>
                  <a:spcPts val="5832"/>
                </a:lnSpc>
              </a:pPr>
              <a:r>
                <a:rPr lang="en-US" sz="5400" b="1" dirty="0" err="1">
                  <a:solidFill>
                    <a:srgbClr val="0C4659"/>
                  </a:solidFill>
                  <a:latin typeface="Calibri (MS) Bold"/>
                  <a:ea typeface="Calibri (MS) Bold"/>
                  <a:cs typeface="Calibri (MS) Bold"/>
                  <a:sym typeface="Calibri (MS) Bold"/>
                </a:rPr>
                <a:t>Europäische</a:t>
              </a:r>
              <a:r>
                <a:rPr lang="en-US" sz="5400" b="1" dirty="0">
                  <a:solidFill>
                    <a:srgbClr val="0C4659"/>
                  </a:solidFill>
                  <a:latin typeface="Calibri (MS) Bold"/>
                  <a:ea typeface="Calibri (MS) Bold"/>
                  <a:cs typeface="Calibri (MS) Bold"/>
                  <a:sym typeface="Calibri (MS) Bold"/>
                </a:rPr>
                <a:t> </a:t>
              </a:r>
              <a:r>
                <a:rPr lang="en-US" sz="5400" b="1" dirty="0" err="1">
                  <a:solidFill>
                    <a:srgbClr val="0C4659"/>
                  </a:solidFill>
                  <a:latin typeface="Calibri (MS) Bold"/>
                  <a:ea typeface="Calibri (MS) Bold"/>
                  <a:cs typeface="Calibri (MS) Bold"/>
                  <a:sym typeface="Calibri (MS) Bold"/>
                </a:rPr>
                <a:t>Initiativen</a:t>
              </a:r>
              <a:r>
                <a:rPr lang="en-US" sz="5400" b="1" dirty="0">
                  <a:solidFill>
                    <a:srgbClr val="0C4659"/>
                  </a:solidFill>
                  <a:latin typeface="Calibri (MS) Bold"/>
                  <a:ea typeface="Calibri (MS) Bold"/>
                  <a:cs typeface="Calibri (MS) Bold"/>
                  <a:sym typeface="Calibri (MS) Bold"/>
                </a:rPr>
                <a:t> – </a:t>
              </a:r>
              <a:r>
                <a:rPr lang="en-US" sz="5400" b="1" dirty="0" err="1">
                  <a:solidFill>
                    <a:srgbClr val="0C4659"/>
                  </a:solidFill>
                  <a:latin typeface="Calibri (MS) Bold"/>
                  <a:ea typeface="Calibri (MS) Bold"/>
                  <a:cs typeface="Calibri (MS) Bold"/>
                  <a:sym typeface="Calibri (MS) Bold"/>
                </a:rPr>
                <a:t>Gemeinsam</a:t>
              </a:r>
              <a:r>
                <a:rPr lang="en-US" sz="5400" b="1" dirty="0">
                  <a:solidFill>
                    <a:srgbClr val="0C4659"/>
                  </a:solidFill>
                  <a:latin typeface="Calibri (MS) Bold"/>
                  <a:ea typeface="Calibri (MS) Bold"/>
                  <a:cs typeface="Calibri (MS) Bold"/>
                  <a:sym typeface="Calibri (MS) Bold"/>
                </a:rPr>
                <a:t> </a:t>
              </a:r>
              <a:r>
                <a:rPr lang="en-US" sz="5400" b="1" dirty="0" err="1">
                  <a:solidFill>
                    <a:srgbClr val="0C4659"/>
                  </a:solidFill>
                  <a:latin typeface="Calibri (MS) Bold"/>
                  <a:ea typeface="Calibri (MS) Bold"/>
                  <a:cs typeface="Calibri (MS) Bold"/>
                  <a:sym typeface="Calibri (MS) Bold"/>
                </a:rPr>
                <a:t>gegen</a:t>
              </a:r>
              <a:r>
                <a:rPr lang="en-US" sz="5400" b="1" dirty="0">
                  <a:solidFill>
                    <a:srgbClr val="0C4659"/>
                  </a:solidFill>
                  <a:latin typeface="Calibri (MS) Bold"/>
                  <a:ea typeface="Calibri (MS) Bold"/>
                  <a:cs typeface="Calibri (MS) Bold"/>
                  <a:sym typeface="Calibri (MS) Bold"/>
                </a:rPr>
                <a:t> Fake News </a:t>
              </a:r>
            </a:p>
          </p:txBody>
        </p:sp>
      </p:grpSp>
      <p:sp>
        <p:nvSpPr>
          <p:cNvPr id="10" name="AutoShape 10"/>
          <p:cNvSpPr/>
          <p:nvPr/>
        </p:nvSpPr>
        <p:spPr>
          <a:xfrm>
            <a:off x="6112678" y="1866900"/>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0070C0"/>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864049" y="6443460"/>
            <a:ext cx="4581447" cy="2839548"/>
            <a:chOff x="0" y="0"/>
            <a:chExt cx="6108596" cy="3786065"/>
          </a:xfrm>
        </p:grpSpPr>
        <p:sp>
          <p:nvSpPr>
            <p:cNvPr id="15" name="Freeform 15"/>
            <p:cNvSpPr/>
            <p:nvPr/>
          </p:nvSpPr>
          <p:spPr>
            <a:xfrm>
              <a:off x="0" y="0"/>
              <a:ext cx="6108596" cy="3786065"/>
            </a:xfrm>
            <a:custGeom>
              <a:avLst/>
              <a:gdLst/>
              <a:ahLst/>
              <a:cxnLst/>
              <a:rect l="l" t="t" r="r" b="b"/>
              <a:pathLst>
                <a:path w="6108596" h="3786065">
                  <a:moveTo>
                    <a:pt x="0" y="0"/>
                  </a:moveTo>
                  <a:lnTo>
                    <a:pt x="6108596" y="0"/>
                  </a:lnTo>
                  <a:lnTo>
                    <a:pt x="6108596" y="3786065"/>
                  </a:lnTo>
                  <a:lnTo>
                    <a:pt x="0" y="3786065"/>
                  </a:lnTo>
                  <a:close/>
                </a:path>
              </a:pathLst>
            </a:custGeom>
            <a:solidFill>
              <a:srgbClr val="000000">
                <a:alpha val="0"/>
              </a:srgbClr>
            </a:solidFill>
          </p:spPr>
          <p:txBody>
            <a:bodyPr/>
            <a:lstStyle/>
            <a:p>
              <a:endParaRPr lang="de-DE"/>
            </a:p>
          </p:txBody>
        </p:sp>
        <p:sp>
          <p:nvSpPr>
            <p:cNvPr id="16" name="TextBox 16"/>
            <p:cNvSpPr txBox="1"/>
            <p:nvPr/>
          </p:nvSpPr>
          <p:spPr>
            <a:xfrm>
              <a:off x="0" y="-76200"/>
              <a:ext cx="6108596" cy="3862265"/>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Die Rolle digitaler Medien bei der Bekämpfung von Fehlinformationen im politischen Diskurs in Europa</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2</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4847544" y="1490401"/>
            <a:ext cx="12230385" cy="7920299"/>
            <a:chOff x="0" y="0"/>
            <a:chExt cx="16307180" cy="10560398"/>
          </a:xfrm>
        </p:grpSpPr>
        <p:sp>
          <p:nvSpPr>
            <p:cNvPr id="4" name="Freeform 4"/>
            <p:cNvSpPr/>
            <p:nvPr/>
          </p:nvSpPr>
          <p:spPr>
            <a:xfrm>
              <a:off x="0" y="0"/>
              <a:ext cx="16307180" cy="10560399"/>
            </a:xfrm>
            <a:custGeom>
              <a:avLst/>
              <a:gdLst/>
              <a:ahLst/>
              <a:cxnLst/>
              <a:rect l="l" t="t" r="r" b="b"/>
              <a:pathLst>
                <a:path w="16307180" h="10560399">
                  <a:moveTo>
                    <a:pt x="0" y="0"/>
                  </a:moveTo>
                  <a:lnTo>
                    <a:pt x="16307180" y="0"/>
                  </a:lnTo>
                  <a:lnTo>
                    <a:pt x="16307180" y="10560399"/>
                  </a:lnTo>
                  <a:lnTo>
                    <a:pt x="0" y="10560399"/>
                  </a:lnTo>
                  <a:close/>
                </a:path>
              </a:pathLst>
            </a:custGeom>
            <a:solidFill>
              <a:srgbClr val="000000">
                <a:alpha val="0"/>
              </a:srgbClr>
            </a:solidFill>
          </p:spPr>
          <p:txBody>
            <a:bodyPr/>
            <a:lstStyle/>
            <a:p>
              <a:endParaRPr lang="de-DE" sz="2800"/>
            </a:p>
          </p:txBody>
        </p:sp>
        <p:sp>
          <p:nvSpPr>
            <p:cNvPr id="5" name="TextBox 5"/>
            <p:cNvSpPr txBox="1"/>
            <p:nvPr/>
          </p:nvSpPr>
          <p:spPr>
            <a:xfrm>
              <a:off x="0" y="-66675"/>
              <a:ext cx="16307180" cy="10627073"/>
            </a:xfrm>
            <a:prstGeom prst="rect">
              <a:avLst/>
            </a:prstGeom>
          </p:spPr>
          <p:txBody>
            <a:bodyPr lIns="0" tIns="0" rIns="0" bIns="0" rtlCol="0" anchor="t"/>
            <a:lstStyle/>
            <a:p>
              <a:pPr algn="l">
                <a:lnSpc>
                  <a:spcPts val="3600"/>
                </a:lnSpc>
              </a:pPr>
              <a:r>
                <a:rPr lang="en-US" sz="2800" dirty="0" err="1">
                  <a:solidFill>
                    <a:srgbClr val="0C4659"/>
                  </a:solidFill>
                  <a:latin typeface="Calibri (MS)"/>
                  <a:ea typeface="Calibri (MS)"/>
                  <a:cs typeface="Calibri (MS)"/>
                  <a:sym typeface="Calibri (MS)"/>
                </a:rPr>
                <a:t>Faktenprüfungsorganisationen </a:t>
              </a:r>
              <a:r>
                <a:rPr lang="en-US" sz="2800" dirty="0">
                  <a:solidFill>
                    <a:srgbClr val="0C4659"/>
                  </a:solidFill>
                  <a:latin typeface="Calibri (MS)"/>
                  <a:ea typeface="Calibri (MS)"/>
                  <a:cs typeface="Calibri (MS)"/>
                  <a:sym typeface="Calibri (MS)"/>
                </a:rPr>
                <a:t>sind in Europa zu Vorreitern im Kampf gegen digitale Desinformation geworden. Gruppen wie Full Fact (Großbritannien), </a:t>
              </a:r>
              <a:r>
                <a:rPr lang="en-US" sz="2800" dirty="0" err="1">
                  <a:solidFill>
                    <a:srgbClr val="0C4659"/>
                  </a:solidFill>
                  <a:latin typeface="Calibri (MS)"/>
                  <a:ea typeface="Calibri (MS)"/>
                  <a:cs typeface="Calibri (MS)"/>
                  <a:sym typeface="Calibri (MS)"/>
                </a:rPr>
                <a:t>Correctiv </a:t>
              </a:r>
              <a:r>
                <a:rPr lang="en-US" sz="2800" dirty="0">
                  <a:solidFill>
                    <a:srgbClr val="0C4659"/>
                  </a:solidFill>
                  <a:latin typeface="Calibri (MS)"/>
                  <a:ea typeface="Calibri (MS)"/>
                  <a:cs typeface="Calibri (MS)"/>
                  <a:sym typeface="Calibri (MS)"/>
                </a:rPr>
                <a:t>(Deutschland), </a:t>
              </a:r>
              <a:r>
                <a:rPr lang="en-US" sz="2800" dirty="0" err="1">
                  <a:solidFill>
                    <a:srgbClr val="0C4659"/>
                  </a:solidFill>
                  <a:latin typeface="Calibri (MS)"/>
                  <a:ea typeface="Calibri (MS)"/>
                  <a:cs typeface="Calibri (MS)"/>
                  <a:sym typeface="Calibri (MS)"/>
                </a:rPr>
                <a:t>Pagella Politica </a:t>
              </a:r>
              <a:r>
                <a:rPr lang="en-US" sz="2800" dirty="0">
                  <a:solidFill>
                    <a:srgbClr val="0C4659"/>
                  </a:solidFill>
                  <a:latin typeface="Calibri (MS)"/>
                  <a:ea typeface="Calibri (MS)"/>
                  <a:cs typeface="Calibri (MS)"/>
                  <a:sym typeface="Calibri (MS)"/>
                </a:rPr>
                <a:t>(Italien) und viele andere arbeiten mittlerweile grenzüberschreitend zusammen.</a:t>
              </a:r>
            </a:p>
            <a:p>
              <a:pPr algn="l">
                <a:lnSpc>
                  <a:spcPts val="3600"/>
                </a:lnSpc>
              </a:pPr>
              <a:endParaRPr lang="en-US" sz="2800" dirty="0">
                <a:solidFill>
                  <a:srgbClr val="0C4659"/>
                </a:solidFill>
                <a:latin typeface="Calibri (MS)"/>
                <a:ea typeface="Calibri (MS)"/>
                <a:cs typeface="Calibri (MS)"/>
                <a:sym typeface="Calibri (MS)"/>
              </a:endParaRPr>
            </a:p>
            <a:p>
              <a:pPr algn="l">
                <a:lnSpc>
                  <a:spcPts val="3600"/>
                </a:lnSpc>
              </a:pPr>
              <a:r>
                <a:rPr lang="en-US" sz="2800" b="1" dirty="0">
                  <a:solidFill>
                    <a:srgbClr val="0C4659"/>
                  </a:solidFill>
                  <a:latin typeface="Calibri (MS) Bold"/>
                  <a:ea typeface="Calibri (MS) Bold"/>
                  <a:cs typeface="Calibri (MS) Bold"/>
                  <a:sym typeface="Calibri (MS) Bold"/>
                </a:rPr>
                <a:t>Sie nutzen digitale Medien, um: </a:t>
              </a:r>
            </a:p>
            <a:p>
              <a:pPr marL="647703" lvl="1" indent="-323852" algn="l">
                <a:lnSpc>
                  <a:spcPts val="3600"/>
                </a:lnSpc>
                <a:buFont typeface="Arial"/>
                <a:buChar char="•"/>
              </a:pPr>
              <a:r>
                <a:rPr lang="en-US" sz="2800" b="1" dirty="0">
                  <a:solidFill>
                    <a:srgbClr val="0C4659"/>
                  </a:solidFill>
                  <a:latin typeface="Calibri (MS) Bold"/>
                  <a:ea typeface="Calibri (MS) Bold"/>
                  <a:cs typeface="Calibri (MS) Bold"/>
                  <a:sym typeface="Calibri (MS) Bold"/>
                </a:rPr>
                <a:t>Falschmeldungen in Echtzeit zu entlarven: </a:t>
              </a:r>
              <a:r>
                <a:rPr lang="en-US" sz="2800" dirty="0">
                  <a:solidFill>
                    <a:srgbClr val="0C4659"/>
                  </a:solidFill>
                  <a:latin typeface="Calibri (MS)"/>
                  <a:ea typeface="Calibri (MS)"/>
                  <a:cs typeface="Calibri (MS)"/>
                  <a:sym typeface="Calibri (MS)"/>
                </a:rPr>
                <a:t>Sie veröffentlichen Artikel, Tweets und Videos, in denen sie virale Behauptungen untersuchen. Wichtig ist, dass sie diese Inhalte für die Online-Verbreitung </a:t>
              </a:r>
              <a:r>
                <a:rPr lang="en-US" sz="2800" dirty="0" err="1">
                  <a:solidFill>
                    <a:srgbClr val="0C4659"/>
                  </a:solidFill>
                  <a:latin typeface="Calibri (MS)"/>
                  <a:ea typeface="Calibri (MS)"/>
                  <a:cs typeface="Calibri (MS)"/>
                  <a:sym typeface="Calibri (MS)"/>
                </a:rPr>
                <a:t>optimieren </a:t>
              </a:r>
              <a:r>
                <a:rPr lang="en-US" sz="2800" dirty="0">
                  <a:solidFill>
                    <a:srgbClr val="0C4659"/>
                  </a:solidFill>
                  <a:latin typeface="Calibri (MS)"/>
                  <a:ea typeface="Calibri (MS)"/>
                  <a:cs typeface="Calibri (MS)"/>
                  <a:sym typeface="Calibri (MS)"/>
                </a:rPr>
                <a:t>– z. B. Infografiken oder kurze Erklärvideos, die schnell vermitteln, warum eine im Umlauf befindliche Behauptung falsch ist. </a:t>
              </a:r>
            </a:p>
            <a:p>
              <a:pPr marL="647703" lvl="1" indent="-323852" algn="l">
                <a:lnSpc>
                  <a:spcPts val="3600"/>
                </a:lnSpc>
                <a:buFont typeface="Arial"/>
                <a:buChar char="•"/>
              </a:pPr>
              <a:r>
                <a:rPr lang="en-US" sz="2800" b="1" dirty="0">
                  <a:solidFill>
                    <a:srgbClr val="0C4659"/>
                  </a:solidFill>
                  <a:latin typeface="Calibri (MS) Bold"/>
                  <a:ea typeface="Calibri (MS) Bold"/>
                  <a:cs typeface="Calibri (MS) Bold"/>
                  <a:sym typeface="Calibri (MS) Bold"/>
                </a:rPr>
                <a:t>Über Netzwerke zusammenarbeiten: </a:t>
              </a:r>
              <a:r>
                <a:rPr lang="en-US" sz="2800" dirty="0">
                  <a:solidFill>
                    <a:srgbClr val="0C4659"/>
                  </a:solidFill>
                  <a:latin typeface="Calibri (MS)"/>
                  <a:ea typeface="Calibri (MS)"/>
                  <a:cs typeface="Calibri (MS)"/>
                  <a:sym typeface="Calibri (MS)"/>
                </a:rPr>
                <a:t>Viele sind Teil europaweiter Koalitionen (z. B. das International Fact-Checking Network oder der von der EU finanzierte Fact-Checking-Hub). Wenn eine Gruppe eine Meldung widerlegt, die auch anderswo relevant ist, teilt sie ihre Recherchen, damit andere sie übersetzen oder anpassen können. Ein Beispiel ist die COVID-19 #CoronaVirusFacts Alliance, die weltweit über 100 Faktenprüfer (darunter viele EU-Teams) zusammenbrachte, um ihre Entlarvungen zu bündeln und Doppelarbeit zu vermeiden. </a:t>
              </a:r>
            </a:p>
            <a:p>
              <a:pPr algn="l">
                <a:lnSpc>
                  <a:spcPts val="3600"/>
                </a:lnSpc>
              </a:pPr>
              <a:endParaRPr lang="en-US" sz="2800" dirty="0">
                <a:solidFill>
                  <a:srgbClr val="0C4659"/>
                </a:solidFill>
                <a:latin typeface="Calibri (MS)"/>
                <a:ea typeface="Calibri (MS)"/>
                <a:cs typeface="Calibri (MS)"/>
                <a:sym typeface="Calibri (MS)"/>
              </a:endParaRPr>
            </a:p>
          </p:txBody>
        </p:sp>
      </p:grpSp>
      <p:grpSp>
        <p:nvGrpSpPr>
          <p:cNvPr id="6" name="Group 6"/>
          <p:cNvGrpSpPr/>
          <p:nvPr/>
        </p:nvGrpSpPr>
        <p:grpSpPr>
          <a:xfrm>
            <a:off x="1197571" y="606063"/>
            <a:ext cx="14302204" cy="1205481"/>
            <a:chOff x="0" y="0"/>
            <a:chExt cx="19069605" cy="1607308"/>
          </a:xfrm>
        </p:grpSpPr>
        <p:sp>
          <p:nvSpPr>
            <p:cNvPr id="7" name="Freeform 7"/>
            <p:cNvSpPr/>
            <p:nvPr/>
          </p:nvSpPr>
          <p:spPr>
            <a:xfrm>
              <a:off x="0" y="0"/>
              <a:ext cx="19069605" cy="1607308"/>
            </a:xfrm>
            <a:custGeom>
              <a:avLst/>
              <a:gdLst/>
              <a:ahLst/>
              <a:cxnLst/>
              <a:rect l="l" t="t" r="r" b="b"/>
              <a:pathLst>
                <a:path w="19069605" h="1607308">
                  <a:moveTo>
                    <a:pt x="0" y="0"/>
                  </a:moveTo>
                  <a:lnTo>
                    <a:pt x="19069605" y="0"/>
                  </a:lnTo>
                  <a:lnTo>
                    <a:pt x="19069605" y="1607308"/>
                  </a:lnTo>
                  <a:lnTo>
                    <a:pt x="0" y="1607308"/>
                  </a:lnTo>
                  <a:close/>
                </a:path>
              </a:pathLst>
            </a:custGeom>
            <a:solidFill>
              <a:srgbClr val="000000">
                <a:alpha val="0"/>
              </a:srgbClr>
            </a:solidFill>
          </p:spPr>
          <p:txBody>
            <a:bodyPr/>
            <a:lstStyle/>
            <a:p>
              <a:endParaRPr lang="de-DE"/>
            </a:p>
          </p:txBody>
        </p:sp>
        <p:sp>
          <p:nvSpPr>
            <p:cNvPr id="8" name="TextBox 8"/>
            <p:cNvSpPr txBox="1"/>
            <p:nvPr/>
          </p:nvSpPr>
          <p:spPr>
            <a:xfrm>
              <a:off x="0" y="-57150"/>
              <a:ext cx="19069605" cy="1664458"/>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Die Rolle von Faktenprüfern und Redaktionen </a:t>
              </a:r>
            </a:p>
          </p:txBody>
        </p:sp>
      </p:grpSp>
      <p:sp>
        <p:nvSpPr>
          <p:cNvPr id="9" name="AutoShape 9"/>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10" name="AutoShape 10"/>
          <p:cNvSpPr/>
          <p:nvPr/>
        </p:nvSpPr>
        <p:spPr>
          <a:xfrm flipV="1">
            <a:off x="-100569" y="1635797"/>
            <a:ext cx="4948113" cy="4509"/>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799999">
            <a:off x="843914" y="2147626"/>
            <a:ext cx="3432130" cy="8139374"/>
            <a:chOff x="0" y="0"/>
            <a:chExt cx="774244" cy="1836137"/>
          </a:xfrm>
        </p:grpSpPr>
        <p:sp>
          <p:nvSpPr>
            <p:cNvPr id="12" name="Freeform 12"/>
            <p:cNvSpPr/>
            <p:nvPr/>
          </p:nvSpPr>
          <p:spPr>
            <a:xfrm rot="-10800000">
              <a:off x="0" y="0"/>
              <a:ext cx="774244" cy="1836137"/>
            </a:xfrm>
            <a:custGeom>
              <a:avLst/>
              <a:gdLst/>
              <a:ahLst/>
              <a:cxnLst/>
              <a:rect l="l" t="t" r="r" b="b"/>
              <a:pathLst>
                <a:path w="774244" h="1836137">
                  <a:moveTo>
                    <a:pt x="516023" y="19069"/>
                  </a:moveTo>
                  <a:cubicBezTo>
                    <a:pt x="476330" y="7555"/>
                    <a:pt x="431203" y="0"/>
                    <a:pt x="386914" y="0"/>
                  </a:cubicBezTo>
                  <a:cubicBezTo>
                    <a:pt x="342622" y="0"/>
                    <a:pt x="300003" y="6477"/>
                    <a:pt x="260728" y="17991"/>
                  </a:cubicBezTo>
                  <a:cubicBezTo>
                    <a:pt x="259891" y="18350"/>
                    <a:pt x="259056" y="18350"/>
                    <a:pt x="258221" y="18710"/>
                  </a:cubicBezTo>
                  <a:cubicBezTo>
                    <a:pt x="110726" y="64765"/>
                    <a:pt x="2089" y="186379"/>
                    <a:pt x="0" y="351233"/>
                  </a:cubicBezTo>
                  <a:lnTo>
                    <a:pt x="0" y="1836137"/>
                  </a:lnTo>
                  <a:lnTo>
                    <a:pt x="774244" y="1836137"/>
                  </a:lnTo>
                  <a:lnTo>
                    <a:pt x="774244" y="352335"/>
                  </a:lnTo>
                  <a:cubicBezTo>
                    <a:pt x="772155" y="185660"/>
                    <a:pt x="665190" y="64045"/>
                    <a:pt x="516023" y="19069"/>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4847544" y="2147626"/>
            <a:ext cx="12230385" cy="5774877"/>
            <a:chOff x="0" y="0"/>
            <a:chExt cx="16307180" cy="7699836"/>
          </a:xfrm>
        </p:grpSpPr>
        <p:sp>
          <p:nvSpPr>
            <p:cNvPr id="4" name="Freeform 4"/>
            <p:cNvSpPr/>
            <p:nvPr/>
          </p:nvSpPr>
          <p:spPr>
            <a:xfrm>
              <a:off x="0" y="0"/>
              <a:ext cx="16307180" cy="7699836"/>
            </a:xfrm>
            <a:custGeom>
              <a:avLst/>
              <a:gdLst/>
              <a:ahLst/>
              <a:cxnLst/>
              <a:rect l="l" t="t" r="r" b="b"/>
              <a:pathLst>
                <a:path w="16307180" h="7699836">
                  <a:moveTo>
                    <a:pt x="0" y="0"/>
                  </a:moveTo>
                  <a:lnTo>
                    <a:pt x="16307180" y="0"/>
                  </a:lnTo>
                  <a:lnTo>
                    <a:pt x="16307180" y="7699836"/>
                  </a:lnTo>
                  <a:lnTo>
                    <a:pt x="0" y="7699836"/>
                  </a:lnTo>
                  <a:close/>
                </a:path>
              </a:pathLst>
            </a:custGeom>
            <a:solidFill>
              <a:srgbClr val="000000">
                <a:alpha val="0"/>
              </a:srgbClr>
            </a:solidFill>
          </p:spPr>
          <p:txBody>
            <a:bodyPr/>
            <a:lstStyle/>
            <a:p>
              <a:endParaRPr lang="de-DE"/>
            </a:p>
          </p:txBody>
        </p:sp>
        <p:sp>
          <p:nvSpPr>
            <p:cNvPr id="5" name="TextBox 5"/>
            <p:cNvSpPr txBox="1"/>
            <p:nvPr/>
          </p:nvSpPr>
          <p:spPr>
            <a:xfrm>
              <a:off x="0" y="-66675"/>
              <a:ext cx="16307180" cy="7766511"/>
            </a:xfrm>
            <a:prstGeom prst="rect">
              <a:avLst/>
            </a:prstGeom>
          </p:spPr>
          <p:txBody>
            <a:bodyPr lIns="0" tIns="0" rIns="0" bIns="0" rtlCol="0" anchor="t"/>
            <a:lstStyle/>
            <a:p>
              <a:pPr marL="647703" lvl="1" indent="-323852" algn="l">
                <a:lnSpc>
                  <a:spcPts val="3600"/>
                </a:lnSpc>
                <a:buFont typeface="Arial"/>
                <a:buChar char="•"/>
              </a:pPr>
              <a:r>
                <a:rPr lang="en-US" sz="3000" b="1" dirty="0">
                  <a:solidFill>
                    <a:srgbClr val="0C4659"/>
                  </a:solidFill>
                  <a:latin typeface="Calibri (MS) Bold"/>
                  <a:ea typeface="Calibri (MS) Bold"/>
                  <a:cs typeface="Calibri (MS) Bold"/>
                  <a:sym typeface="Calibri (MS) Bold"/>
                </a:rPr>
                <a:t>Forderung nach Rechenschaftspflicht: </a:t>
              </a:r>
              <a:r>
                <a:rPr lang="en-US" sz="3000" dirty="0">
                  <a:solidFill>
                    <a:srgbClr val="0C4659"/>
                  </a:solidFill>
                  <a:latin typeface="Calibri (MS)"/>
                  <a:ea typeface="Calibri (MS)"/>
                  <a:cs typeface="Calibri (MS)"/>
                  <a:sym typeface="Calibri (MS)"/>
                </a:rPr>
                <a:t>Faktenprüfer arbeiten häufig mit Social-Media-Unternehmen zusammen – sie melden wiederkehrende </a:t>
              </a:r>
              <a:r>
                <a:rPr lang="en-US" sz="3000" dirty="0" err="1">
                  <a:solidFill>
                    <a:srgbClr val="0C4659"/>
                  </a:solidFill>
                  <a:latin typeface="Calibri (MS)"/>
                  <a:ea typeface="Calibri (MS)"/>
                  <a:cs typeface="Calibri (MS)"/>
                  <a:sym typeface="Calibri (MS)"/>
                </a:rPr>
                <a:t>Verbreiter von Falschinformationen </a:t>
              </a:r>
              <a:r>
                <a:rPr lang="en-US" sz="3000" dirty="0">
                  <a:solidFill>
                    <a:srgbClr val="0C4659"/>
                  </a:solidFill>
                  <a:latin typeface="Calibri (MS)"/>
                  <a:ea typeface="Calibri (MS)"/>
                  <a:cs typeface="Calibri (MS)"/>
                  <a:sym typeface="Calibri (MS)"/>
                </a:rPr>
                <a:t>oder fordern, dass bestimmte besonders schädliche Falschmeldungen gemäß den Plattformrichtlinien entfernt werden. In Europa haben einige Redaktionen damit begonnen, Faktenprüfer „einzubinden“, die direkt in redaktionelle Entscheidungen einfließen, um eine unbeabsichtigte Verbreitung von Falschinformationen zu vermeiden. </a:t>
              </a:r>
            </a:p>
            <a:p>
              <a:pPr marL="647703" lvl="1" indent="-323852" algn="l">
                <a:lnSpc>
                  <a:spcPts val="3600"/>
                </a:lnSpc>
                <a:buFont typeface="Arial"/>
                <a:buChar char="•"/>
              </a:pPr>
              <a:r>
                <a:rPr lang="en-US" sz="3000" b="1" dirty="0">
                  <a:solidFill>
                    <a:srgbClr val="0C4659"/>
                  </a:solidFill>
                  <a:latin typeface="Calibri (MS) Bold"/>
                  <a:ea typeface="Calibri (MS) Bold"/>
                  <a:cs typeface="Calibri (MS) Bold"/>
                  <a:sym typeface="Calibri (MS) Bold"/>
                </a:rPr>
                <a:t>Medienkompetenzförderung: </a:t>
              </a:r>
              <a:r>
                <a:rPr lang="en-US" sz="3000" dirty="0">
                  <a:solidFill>
                    <a:srgbClr val="0C4659"/>
                  </a:solidFill>
                  <a:latin typeface="Calibri (MS)"/>
                  <a:ea typeface="Calibri (MS)"/>
                  <a:cs typeface="Calibri (MS)"/>
                  <a:sym typeface="Calibri (MS)"/>
                </a:rPr>
                <a:t>Sie entlarven nicht nur, sie klären auch auf. </a:t>
              </a:r>
              <a:r>
                <a:rPr lang="en-US" sz="3000" dirty="0" err="1">
                  <a:solidFill>
                    <a:srgbClr val="0C4659"/>
                  </a:solidFill>
                  <a:latin typeface="Calibri (MS)"/>
                  <a:ea typeface="Calibri (MS)"/>
                  <a:cs typeface="Calibri (MS)"/>
                  <a:sym typeface="Calibri (MS)"/>
                </a:rPr>
                <a:t>Organisationen </a:t>
              </a:r>
              <a:r>
                <a:rPr lang="en-US" sz="3000" dirty="0">
                  <a:solidFill>
                    <a:srgbClr val="0C4659"/>
                  </a:solidFill>
                  <a:latin typeface="Calibri (MS)"/>
                  <a:ea typeface="Calibri (MS)"/>
                  <a:cs typeface="Calibri (MS)"/>
                  <a:sym typeface="Calibri (MS)"/>
                </a:rPr>
                <a:t>veranstalten Workshops oder erstellen Online-Quizze, um Bürgern beizubringen, wie sie gefälschte Konten oder manipulierte Bilder erkennen können. So bietet beispielsweise die Rubrik „Les Décodeurs“ der französischen Zeitung Le Monde Tutorials zur Quellenüberprüfung an. </a:t>
              </a:r>
            </a:p>
            <a:p>
              <a:pPr algn="l">
                <a:lnSpc>
                  <a:spcPts val="3600"/>
                </a:lnSpc>
              </a:pPr>
              <a:endParaRPr lang="en-US" sz="3000" dirty="0">
                <a:solidFill>
                  <a:srgbClr val="0C4659"/>
                </a:solidFill>
                <a:latin typeface="Calibri (MS)"/>
                <a:ea typeface="Calibri (MS)"/>
                <a:cs typeface="Calibri (MS)"/>
                <a:sym typeface="Calibri (MS)"/>
              </a:endParaRPr>
            </a:p>
          </p:txBody>
        </p:sp>
      </p:grpSp>
      <p:grpSp>
        <p:nvGrpSpPr>
          <p:cNvPr id="6" name="Group 6"/>
          <p:cNvGrpSpPr/>
          <p:nvPr/>
        </p:nvGrpSpPr>
        <p:grpSpPr>
          <a:xfrm>
            <a:off x="1197571" y="606063"/>
            <a:ext cx="14302204" cy="1205481"/>
            <a:chOff x="0" y="0"/>
            <a:chExt cx="19069605" cy="1607308"/>
          </a:xfrm>
        </p:grpSpPr>
        <p:sp>
          <p:nvSpPr>
            <p:cNvPr id="7" name="Freeform 7"/>
            <p:cNvSpPr/>
            <p:nvPr/>
          </p:nvSpPr>
          <p:spPr>
            <a:xfrm>
              <a:off x="0" y="0"/>
              <a:ext cx="19069605" cy="1607308"/>
            </a:xfrm>
            <a:custGeom>
              <a:avLst/>
              <a:gdLst/>
              <a:ahLst/>
              <a:cxnLst/>
              <a:rect l="l" t="t" r="r" b="b"/>
              <a:pathLst>
                <a:path w="19069605" h="1607308">
                  <a:moveTo>
                    <a:pt x="0" y="0"/>
                  </a:moveTo>
                  <a:lnTo>
                    <a:pt x="19069605" y="0"/>
                  </a:lnTo>
                  <a:lnTo>
                    <a:pt x="19069605" y="1607308"/>
                  </a:lnTo>
                  <a:lnTo>
                    <a:pt x="0" y="1607308"/>
                  </a:lnTo>
                  <a:close/>
                </a:path>
              </a:pathLst>
            </a:custGeom>
            <a:solidFill>
              <a:srgbClr val="000000">
                <a:alpha val="0"/>
              </a:srgbClr>
            </a:solidFill>
          </p:spPr>
          <p:txBody>
            <a:bodyPr/>
            <a:lstStyle/>
            <a:p>
              <a:endParaRPr lang="de-DE"/>
            </a:p>
          </p:txBody>
        </p:sp>
        <p:sp>
          <p:nvSpPr>
            <p:cNvPr id="8" name="TextBox 8"/>
            <p:cNvSpPr txBox="1"/>
            <p:nvPr/>
          </p:nvSpPr>
          <p:spPr>
            <a:xfrm>
              <a:off x="0" y="-57150"/>
              <a:ext cx="19069605" cy="1664458"/>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Die Rolle von Faktenprüfern und Redaktionen </a:t>
              </a:r>
            </a:p>
          </p:txBody>
        </p:sp>
      </p:grpSp>
      <p:sp>
        <p:nvSpPr>
          <p:cNvPr id="9" name="AutoShape 9"/>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10" name="AutoShape 10"/>
          <p:cNvSpPr/>
          <p:nvPr/>
        </p:nvSpPr>
        <p:spPr>
          <a:xfrm flipV="1">
            <a:off x="-100569" y="1635797"/>
            <a:ext cx="4948113" cy="4509"/>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799999">
            <a:off x="843914" y="2147626"/>
            <a:ext cx="3432130" cy="8139374"/>
            <a:chOff x="0" y="0"/>
            <a:chExt cx="774244" cy="1836137"/>
          </a:xfrm>
        </p:grpSpPr>
        <p:sp>
          <p:nvSpPr>
            <p:cNvPr id="12" name="Freeform 12"/>
            <p:cNvSpPr/>
            <p:nvPr/>
          </p:nvSpPr>
          <p:spPr>
            <a:xfrm rot="-10800000">
              <a:off x="0" y="0"/>
              <a:ext cx="774244" cy="1836137"/>
            </a:xfrm>
            <a:custGeom>
              <a:avLst/>
              <a:gdLst/>
              <a:ahLst/>
              <a:cxnLst/>
              <a:rect l="l" t="t" r="r" b="b"/>
              <a:pathLst>
                <a:path w="774244" h="1836137">
                  <a:moveTo>
                    <a:pt x="516023" y="19069"/>
                  </a:moveTo>
                  <a:cubicBezTo>
                    <a:pt x="476330" y="7555"/>
                    <a:pt x="431203" y="0"/>
                    <a:pt x="386914" y="0"/>
                  </a:cubicBezTo>
                  <a:cubicBezTo>
                    <a:pt x="342622" y="0"/>
                    <a:pt x="300003" y="6477"/>
                    <a:pt x="260728" y="17991"/>
                  </a:cubicBezTo>
                  <a:cubicBezTo>
                    <a:pt x="259891" y="18350"/>
                    <a:pt x="259056" y="18350"/>
                    <a:pt x="258221" y="18710"/>
                  </a:cubicBezTo>
                  <a:cubicBezTo>
                    <a:pt x="110726" y="64765"/>
                    <a:pt x="2089" y="186379"/>
                    <a:pt x="0" y="351233"/>
                  </a:cubicBezTo>
                  <a:lnTo>
                    <a:pt x="0" y="1836137"/>
                  </a:lnTo>
                  <a:lnTo>
                    <a:pt x="774244" y="1836137"/>
                  </a:lnTo>
                  <a:lnTo>
                    <a:pt x="774244" y="352335"/>
                  </a:lnTo>
                  <a:cubicBezTo>
                    <a:pt x="772155" y="185660"/>
                    <a:pt x="665190" y="64045"/>
                    <a:pt x="516023" y="19069"/>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1197571" y="2147626"/>
            <a:ext cx="15880357" cy="7463099"/>
            <a:chOff x="0" y="0"/>
            <a:chExt cx="21173810" cy="9950798"/>
          </a:xfrm>
        </p:grpSpPr>
        <p:sp>
          <p:nvSpPr>
            <p:cNvPr id="4" name="Freeform 4"/>
            <p:cNvSpPr/>
            <p:nvPr/>
          </p:nvSpPr>
          <p:spPr>
            <a:xfrm>
              <a:off x="0" y="0"/>
              <a:ext cx="21173810" cy="9950799"/>
            </a:xfrm>
            <a:custGeom>
              <a:avLst/>
              <a:gdLst/>
              <a:ahLst/>
              <a:cxnLst/>
              <a:rect l="l" t="t" r="r" b="b"/>
              <a:pathLst>
                <a:path w="21173810" h="9950799">
                  <a:moveTo>
                    <a:pt x="0" y="0"/>
                  </a:moveTo>
                  <a:lnTo>
                    <a:pt x="21173810" y="0"/>
                  </a:lnTo>
                  <a:lnTo>
                    <a:pt x="21173810" y="9950799"/>
                  </a:lnTo>
                  <a:lnTo>
                    <a:pt x="0" y="9950799"/>
                  </a:lnTo>
                  <a:close/>
                </a:path>
              </a:pathLst>
            </a:custGeom>
            <a:solidFill>
              <a:srgbClr val="000000">
                <a:alpha val="0"/>
              </a:srgbClr>
            </a:solidFill>
          </p:spPr>
          <p:txBody>
            <a:bodyPr/>
            <a:lstStyle/>
            <a:p>
              <a:endParaRPr lang="de-DE"/>
            </a:p>
          </p:txBody>
        </p:sp>
        <p:sp>
          <p:nvSpPr>
            <p:cNvPr id="5" name="TextBox 5"/>
            <p:cNvSpPr txBox="1"/>
            <p:nvPr/>
          </p:nvSpPr>
          <p:spPr>
            <a:xfrm>
              <a:off x="0" y="-66675"/>
              <a:ext cx="21173810" cy="10017473"/>
            </a:xfrm>
            <a:prstGeom prst="rect">
              <a:avLst/>
            </a:prstGeom>
          </p:spPr>
          <p:txBody>
            <a:bodyPr lIns="0" tIns="0" rIns="0" bIns="0" rtlCol="0" anchor="t"/>
            <a:lstStyle/>
            <a:p>
              <a:pPr algn="l">
                <a:lnSpc>
                  <a:spcPts val="3600"/>
                </a:lnSpc>
              </a:pPr>
              <a:r>
                <a:rPr lang="en-US" sz="3000" dirty="0">
                  <a:solidFill>
                    <a:srgbClr val="0C4659"/>
                  </a:solidFill>
                  <a:latin typeface="Calibri (MS)"/>
                  <a:ea typeface="Calibri (MS)"/>
                  <a:cs typeface="Calibri (MS)"/>
                  <a:sym typeface="Calibri (MS)"/>
                </a:rPr>
                <a:t>Trotz dieser gewaltigen Herausforderung werden über digitale Medien zahlreiche lösungsorientierte Methoden eingesetzt, um Falschinformationen entgegenzuwirken: </a:t>
              </a:r>
            </a:p>
            <a:p>
              <a:pPr marL="647703" lvl="1" indent="-323852" algn="l">
                <a:lnSpc>
                  <a:spcPts val="3600"/>
                </a:lnSpc>
                <a:buFont typeface="Arial"/>
                <a:buChar char="•"/>
              </a:pPr>
              <a:r>
                <a:rPr lang="en-US" sz="3000" b="1" dirty="0">
                  <a:solidFill>
                    <a:srgbClr val="0C4659"/>
                  </a:solidFill>
                  <a:latin typeface="Calibri (MS) Bold"/>
                  <a:ea typeface="Calibri (MS) Bold"/>
                  <a:cs typeface="Calibri (MS) Bold"/>
                  <a:sym typeface="Calibri (MS) Bold"/>
                </a:rPr>
                <a:t>Prebunking-Kampagnen: </a:t>
              </a:r>
              <a:r>
                <a:rPr lang="en-US" sz="3000" dirty="0">
                  <a:solidFill>
                    <a:srgbClr val="0C4659"/>
                  </a:solidFill>
                  <a:latin typeface="Calibri (MS)"/>
                  <a:ea typeface="Calibri (MS)"/>
                  <a:cs typeface="Calibri (MS)"/>
                  <a:sym typeface="Calibri (MS)"/>
                </a:rPr>
                <a:t>Anstatt nur zu reagieren, werden die Menschen </a:t>
              </a:r>
              <a:r>
                <a:rPr lang="en-US" sz="3000" dirty="0" err="1">
                  <a:solidFill>
                    <a:srgbClr val="0C4659"/>
                  </a:solidFill>
                  <a:latin typeface="Calibri (MS)"/>
                  <a:ea typeface="Calibri (MS)"/>
                  <a:cs typeface="Calibri (MS)"/>
                  <a:sym typeface="Calibri (MS)"/>
                </a:rPr>
                <a:t>beim Prebunking </a:t>
              </a:r>
              <a:r>
                <a:rPr lang="en-US" sz="3000" dirty="0">
                  <a:solidFill>
                    <a:srgbClr val="0C4659"/>
                  </a:solidFill>
                  <a:latin typeface="Calibri (MS)"/>
                  <a:ea typeface="Calibri (MS)"/>
                  <a:cs typeface="Calibri (MS)"/>
                  <a:sym typeface="Calibri (MS)"/>
                </a:rPr>
                <a:t>vorab einer milden Dosis von Desinformationstaktiken ausgesetzt, wie eine Art „Impfung“ für den Geist. Im Jahr 2022 führten Forscher und Googles Jigsaw-Abteilung in Osteuropa </a:t>
              </a:r>
              <a:r>
                <a:rPr lang="en-US" sz="3000" dirty="0">
                  <a:solidFill>
                    <a:srgbClr val="0C4659"/>
                  </a:solidFill>
                  <a:latin typeface="Calibri (MS)"/>
                  <a:ea typeface="Calibri (MS)"/>
                  <a:cs typeface="Calibri (MS)"/>
                  <a:sym typeface="Calibri (MS)"/>
                  <a:hlinkClick r:id="rId3"/>
                </a:rPr>
                <a:t>YouTube-Werbekampagnen</a:t>
              </a:r>
              <a:r>
                <a:rPr lang="en-US" sz="3000" dirty="0">
                  <a:solidFill>
                    <a:srgbClr val="0C4659"/>
                  </a:solidFill>
                  <a:latin typeface="Calibri (MS)"/>
                  <a:ea typeface="Calibri (MS)"/>
                  <a:cs typeface="Calibri (MS)"/>
                  <a:sym typeface="Calibri (MS)"/>
                </a:rPr>
                <a:t> durch, in denen kurze Videos gezeigt wurden, die erklären, wie Propaganda und Manipulation funktionieren. Diese Prebunking-Videos führten dazu, dass die Zuschauer späteren Fake News gegenüber skeptischer waren. Dieser innovative Einsatz digitaler Medien trägt dazu bei, die Öffentlichkeit zu immunisieren. </a:t>
              </a:r>
            </a:p>
            <a:p>
              <a:pPr marL="647703" lvl="1" indent="-323852" algn="l">
                <a:lnSpc>
                  <a:spcPts val="3600"/>
                </a:lnSpc>
                <a:buFont typeface="Arial"/>
                <a:buChar char="•"/>
              </a:pPr>
              <a:r>
                <a:rPr lang="en-US" sz="3000" b="1" dirty="0">
                  <a:solidFill>
                    <a:srgbClr val="0C4659"/>
                  </a:solidFill>
                  <a:latin typeface="Calibri (MS) Bold"/>
                  <a:ea typeface="Calibri (MS) Bold"/>
                  <a:cs typeface="Calibri (MS) Bold"/>
                  <a:sym typeface="Calibri (MS) Bold"/>
                </a:rPr>
                <a:t>Crowdsourced Verification: </a:t>
              </a:r>
              <a:r>
                <a:rPr lang="en-US" sz="3000" dirty="0">
                  <a:solidFill>
                    <a:srgbClr val="0C4659"/>
                  </a:solidFill>
                  <a:latin typeface="Calibri (MS)"/>
                  <a:ea typeface="Calibri (MS)"/>
                  <a:cs typeface="Calibri (MS)"/>
                  <a:sym typeface="Calibri (MS)"/>
                </a:rPr>
                <a:t>Initiativen wie </a:t>
              </a:r>
              <a:r>
                <a:rPr lang="en-US" sz="3000" dirty="0">
                  <a:solidFill>
                    <a:srgbClr val="0C4659"/>
                  </a:solidFill>
                  <a:latin typeface="Calibri (MS)"/>
                  <a:ea typeface="Calibri (MS)"/>
                  <a:cs typeface="Calibri (MS)"/>
                  <a:sym typeface="Calibri (MS)"/>
                  <a:hlinkClick r:id="rId4"/>
                </a:rPr>
                <a:t>Truly Media </a:t>
              </a:r>
              <a:r>
                <a:rPr lang="en-US" sz="3000" dirty="0">
                  <a:solidFill>
                    <a:srgbClr val="0C4659"/>
                  </a:solidFill>
                  <a:latin typeface="Calibri (MS)"/>
                  <a:ea typeface="Calibri (MS)"/>
                  <a:cs typeface="Calibri (MS)"/>
                  <a:sym typeface="Calibri (MS)"/>
                </a:rPr>
                <a:t>(eine kollaborative Verifizierungsplattform) oder </a:t>
              </a:r>
              <a:r>
                <a:rPr lang="en-US" sz="3000" dirty="0">
                  <a:solidFill>
                    <a:srgbClr val="0C4659"/>
                  </a:solidFill>
                  <a:latin typeface="Calibri (MS)"/>
                  <a:ea typeface="Calibri (MS)"/>
                  <a:cs typeface="Calibri (MS)"/>
                  <a:sym typeface="Calibri (MS)"/>
                  <a:hlinkClick r:id="rId5"/>
                </a:rPr>
                <a:t>Twitter’s Community Notes (ehemals Birdwatch) </a:t>
              </a:r>
              <a:r>
                <a:rPr lang="en-US" sz="3000" dirty="0">
                  <a:solidFill>
                    <a:srgbClr val="0C4659"/>
                  </a:solidFill>
                  <a:latin typeface="Calibri (MS)"/>
                  <a:ea typeface="Calibri (MS)"/>
                  <a:cs typeface="Calibri (MS)"/>
                  <a:sym typeface="Calibri (MS)"/>
                </a:rPr>
                <a:t>ermöglichen es den Nutzern selbst, bei der Faktenprüfung zu helfen und zweifelhaften Beiträgen Kontext hinzuzufügen. In der EU war die Kampagne „Facts Against Fake“ ein Beispiel dafür. Lesen Sie zum Beispiel diesen Artikel:</a:t>
              </a:r>
              <a:r>
                <a:rPr lang="en-US" sz="3000" dirty="0">
                  <a:solidFill>
                    <a:srgbClr val="0C4659"/>
                  </a:solidFill>
                  <a:latin typeface="Calibri (MS)"/>
                  <a:ea typeface="Calibri (MS)"/>
                  <a:cs typeface="Calibri (MS)"/>
                  <a:sym typeface="Calibri (MS)"/>
                  <a:hlinkClick r:id="rId6"/>
                </a:rPr>
                <a:t> https://www.dw.com/en/fact-check-how-to-spot-fake-news-ahead-of-eu-elections/a-69046888 </a:t>
              </a:r>
              <a:r>
                <a:rPr lang="en-US" sz="3000" dirty="0">
                  <a:solidFill>
                    <a:srgbClr val="0C4659"/>
                  </a:solidFill>
                  <a:latin typeface="Calibri (MS)"/>
                  <a:ea typeface="Calibri (MS)"/>
                  <a:cs typeface="Calibri (MS)"/>
                  <a:sym typeface="Calibri (MS)"/>
                </a:rPr>
                <a:t>. </a:t>
              </a:r>
            </a:p>
            <a:p>
              <a:pPr algn="l">
                <a:lnSpc>
                  <a:spcPts val="3600"/>
                </a:lnSpc>
              </a:pPr>
              <a:endParaRPr lang="en-US" sz="3000" dirty="0">
                <a:solidFill>
                  <a:srgbClr val="0C4659"/>
                </a:solidFill>
                <a:latin typeface="Calibri (MS)"/>
                <a:ea typeface="Calibri (MS)"/>
                <a:cs typeface="Calibri (MS)"/>
                <a:sym typeface="Calibri (MS)"/>
              </a:endParaRPr>
            </a:p>
          </p:txBody>
        </p:sp>
      </p:grpSp>
      <p:grpSp>
        <p:nvGrpSpPr>
          <p:cNvPr id="6" name="Group 6"/>
          <p:cNvGrpSpPr/>
          <p:nvPr/>
        </p:nvGrpSpPr>
        <p:grpSpPr>
          <a:xfrm>
            <a:off x="1197571" y="606063"/>
            <a:ext cx="14302204" cy="1205481"/>
            <a:chOff x="0" y="0"/>
            <a:chExt cx="19069605" cy="1607308"/>
          </a:xfrm>
        </p:grpSpPr>
        <p:sp>
          <p:nvSpPr>
            <p:cNvPr id="7" name="Freeform 7"/>
            <p:cNvSpPr/>
            <p:nvPr/>
          </p:nvSpPr>
          <p:spPr>
            <a:xfrm>
              <a:off x="0" y="0"/>
              <a:ext cx="19069605" cy="1607308"/>
            </a:xfrm>
            <a:custGeom>
              <a:avLst/>
              <a:gdLst/>
              <a:ahLst/>
              <a:cxnLst/>
              <a:rect l="l" t="t" r="r" b="b"/>
              <a:pathLst>
                <a:path w="19069605" h="1607308">
                  <a:moveTo>
                    <a:pt x="0" y="0"/>
                  </a:moveTo>
                  <a:lnTo>
                    <a:pt x="19069605" y="0"/>
                  </a:lnTo>
                  <a:lnTo>
                    <a:pt x="19069605" y="1607308"/>
                  </a:lnTo>
                  <a:lnTo>
                    <a:pt x="0" y="1607308"/>
                  </a:lnTo>
                  <a:close/>
                </a:path>
              </a:pathLst>
            </a:custGeom>
            <a:solidFill>
              <a:srgbClr val="000000">
                <a:alpha val="0"/>
              </a:srgbClr>
            </a:solidFill>
          </p:spPr>
          <p:txBody>
            <a:bodyPr/>
            <a:lstStyle/>
            <a:p>
              <a:endParaRPr lang="de-DE"/>
            </a:p>
          </p:txBody>
        </p:sp>
        <p:sp>
          <p:nvSpPr>
            <p:cNvPr id="8" name="TextBox 8"/>
            <p:cNvSpPr txBox="1"/>
            <p:nvPr/>
          </p:nvSpPr>
          <p:spPr>
            <a:xfrm>
              <a:off x="0" y="-57150"/>
              <a:ext cx="19069605" cy="1664458"/>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Lösungsorientierte Ansätze in den digitalen Medien </a:t>
              </a:r>
            </a:p>
          </p:txBody>
        </p:sp>
      </p:grpSp>
      <p:sp>
        <p:nvSpPr>
          <p:cNvPr id="9" name="AutoShape 9"/>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10" name="AutoShape 10"/>
          <p:cNvSpPr/>
          <p:nvPr/>
        </p:nvSpPr>
        <p:spPr>
          <a:xfrm flipV="1">
            <a:off x="-100569" y="2019300"/>
            <a:ext cx="4948113" cy="4509"/>
          </a:xfrm>
          <a:prstGeom prst="line">
            <a:avLst/>
          </a:prstGeom>
          <a:ln w="19050" cap="rnd">
            <a:solidFill>
              <a:srgbClr val="3FB5A1"/>
            </a:solidFill>
            <a:prstDash val="solid"/>
            <a:headEnd type="none" w="sm" len="sm"/>
            <a:tailEnd type="none" w="sm" len="sm"/>
          </a:ln>
        </p:spPr>
        <p:txBody>
          <a:bodyPr/>
          <a:lstStyle/>
          <a:p>
            <a:endParaRPr lang="de-D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1197571" y="1757017"/>
            <a:ext cx="15880357" cy="5824883"/>
            <a:chOff x="0" y="-66675"/>
            <a:chExt cx="21173810" cy="7766511"/>
          </a:xfrm>
        </p:grpSpPr>
        <p:sp>
          <p:nvSpPr>
            <p:cNvPr id="4" name="Freeform 4"/>
            <p:cNvSpPr/>
            <p:nvPr/>
          </p:nvSpPr>
          <p:spPr>
            <a:xfrm>
              <a:off x="0" y="0"/>
              <a:ext cx="21173810" cy="7699836"/>
            </a:xfrm>
            <a:custGeom>
              <a:avLst/>
              <a:gdLst/>
              <a:ahLst/>
              <a:cxnLst/>
              <a:rect l="l" t="t" r="r" b="b"/>
              <a:pathLst>
                <a:path w="21173810" h="7699836">
                  <a:moveTo>
                    <a:pt x="0" y="0"/>
                  </a:moveTo>
                  <a:lnTo>
                    <a:pt x="21173810" y="0"/>
                  </a:lnTo>
                  <a:lnTo>
                    <a:pt x="21173810" y="7699836"/>
                  </a:lnTo>
                  <a:lnTo>
                    <a:pt x="0" y="7699836"/>
                  </a:lnTo>
                  <a:close/>
                </a:path>
              </a:pathLst>
            </a:custGeom>
            <a:solidFill>
              <a:srgbClr val="000000">
                <a:alpha val="0"/>
              </a:srgbClr>
            </a:solidFill>
          </p:spPr>
          <p:txBody>
            <a:bodyPr/>
            <a:lstStyle/>
            <a:p>
              <a:endParaRPr lang="de-DE"/>
            </a:p>
          </p:txBody>
        </p:sp>
        <p:sp>
          <p:nvSpPr>
            <p:cNvPr id="5" name="TextBox 5"/>
            <p:cNvSpPr txBox="1"/>
            <p:nvPr/>
          </p:nvSpPr>
          <p:spPr>
            <a:xfrm>
              <a:off x="0" y="-66675"/>
              <a:ext cx="21173810" cy="7766511"/>
            </a:xfrm>
            <a:prstGeom prst="rect">
              <a:avLst/>
            </a:prstGeom>
          </p:spPr>
          <p:txBody>
            <a:bodyPr lIns="0" tIns="0" rIns="0" bIns="0" rtlCol="0" anchor="t"/>
            <a:lstStyle/>
            <a:p>
              <a:pPr marL="647703" lvl="1" indent="-323852" algn="l">
                <a:lnSpc>
                  <a:spcPts val="3600"/>
                </a:lnSpc>
                <a:buFont typeface="Arial"/>
                <a:buChar char="•"/>
              </a:pPr>
              <a:r>
                <a:rPr lang="en-US" sz="2800" b="1" dirty="0">
                  <a:solidFill>
                    <a:srgbClr val="0C4659"/>
                  </a:solidFill>
                  <a:latin typeface="Calibri (MS) Bold"/>
                  <a:ea typeface="Calibri (MS) Bold"/>
                  <a:cs typeface="Calibri (MS) Bold"/>
                  <a:sym typeface="Calibri (MS) Bold"/>
                </a:rPr>
                <a:t>Gesetzliche Rahmenbedingungen: </a:t>
              </a:r>
              <a:r>
                <a:rPr lang="en-US" sz="2800" dirty="0">
                  <a:solidFill>
                    <a:srgbClr val="0C4659"/>
                  </a:solidFill>
                  <a:latin typeface="Calibri (MS)"/>
                  <a:ea typeface="Calibri (MS)"/>
                  <a:cs typeface="Calibri (MS)"/>
                  <a:sym typeface="Calibri (MS)"/>
                </a:rPr>
                <a:t>Auch wenn es sich dabei nicht um „digitale Medien“ im eigentlichen Sinne handelt, verpflichten neue Gesetze wie der Digital Services Act (DSA) Plattformen dazu, transparenter zu sein und mehr Verantwortung für Risiken im Zusammenhang mit Inhalten, einschließlich Desinformation, zu übernehmen. Gemäß dem DSA müssen sehr große Plattformen systemische Risiken bewerten und mindern – was zu robusteren Systemen geführt hat, um schädliche Falschinformationen in den Feeds der Nutzer in der EU zu kennzeichnen und zu reduzieren. Diese regulatorischen Maßnahmen gehen Hand in Hand mit den Bemühungen der digitalen Medien, einen sichereren Informationsraum zu schaffen. </a:t>
              </a:r>
            </a:p>
            <a:p>
              <a:pPr marL="647703" lvl="1" indent="-323852">
                <a:lnSpc>
                  <a:spcPts val="3600"/>
                </a:lnSpc>
                <a:buFont typeface="Arial"/>
                <a:buChar char="•"/>
              </a:pPr>
              <a:r>
                <a:rPr lang="en-US" sz="2800" b="1" dirty="0">
                  <a:solidFill>
                    <a:srgbClr val="0C4659"/>
                  </a:solidFill>
                  <a:latin typeface="Calibri (MS) Bold"/>
                  <a:ea typeface="Calibri (MS) Bold"/>
                  <a:cs typeface="Calibri (MS) Bold"/>
                  <a:sym typeface="Calibri (MS) Bold"/>
                </a:rPr>
                <a:t>Spiele und Herausforderungen zur Medienkompetenz: </a:t>
              </a:r>
              <a:r>
                <a:rPr lang="en-US" sz="2800" dirty="0">
                  <a:solidFill>
                    <a:srgbClr val="0C4659"/>
                  </a:solidFill>
                  <a:latin typeface="Calibri (MS)"/>
                  <a:ea typeface="Calibri (MS)"/>
                  <a:cs typeface="Calibri (MS)"/>
                  <a:sym typeface="Calibri (MS)"/>
                </a:rPr>
                <a:t>NGOs und Pädagogen nutzen digitale Tools, um Menschen dazu anzuregen, Fälschungen zu erkennen. </a:t>
              </a:r>
              <a:r>
                <a:rPr lang="en-US" sz="2800" dirty="0">
                  <a:solidFill>
                    <a:srgbClr val="0C4659"/>
                  </a:solidFill>
                  <a:latin typeface="Calibri (MS)"/>
                  <a:ea typeface="Calibri (MS)"/>
                  <a:cs typeface="Calibri (MS)"/>
                  <a:sym typeface="Calibri (MS)"/>
                  <a:hlinkClick r:id="rId3"/>
                </a:rPr>
                <a:t>Das Online-Spiel „Bad </a:t>
              </a:r>
              <a:r>
                <a:rPr lang="en-US" sz="2800" dirty="0">
                  <a:solidFill>
                    <a:srgbClr val="0C4659"/>
                  </a:solidFill>
                  <a:latin typeface="Calibri (MS)"/>
                  <a:ea typeface="Calibri (MS)"/>
                  <a:cs typeface="Calibri (MS)"/>
                  <a:sym typeface="Calibri (MS)"/>
                </a:rPr>
                <a:t>News“ (in mehreren europäischen Sprachen verfügbar) lässt Spieler beispielsweise in die Rolle eines Erstellers von Fake News schlüpfen, um zu lernen, wie Fehlinformationen funktionieren – eine unterhaltsame, interaktive Methode, um versierte Medienkonsumenten zu fördern. </a:t>
              </a:r>
            </a:p>
            <a:p>
              <a:pPr marL="647703" lvl="1" indent="-323852" algn="l">
                <a:lnSpc>
                  <a:spcPts val="3600"/>
                </a:lnSpc>
                <a:buFont typeface="Arial"/>
                <a:buChar char="•"/>
              </a:pPr>
              <a:endParaRPr lang="en-US" sz="2800" dirty="0">
                <a:solidFill>
                  <a:srgbClr val="0C4659"/>
                </a:solidFill>
                <a:latin typeface="Calibri (MS)"/>
                <a:ea typeface="Calibri (MS)"/>
                <a:cs typeface="Calibri (MS)"/>
                <a:sym typeface="Calibri (MS)"/>
              </a:endParaRPr>
            </a:p>
            <a:p>
              <a:pPr algn="l">
                <a:lnSpc>
                  <a:spcPts val="3600"/>
                </a:lnSpc>
              </a:pPr>
              <a:endParaRPr lang="en-US" sz="2800" dirty="0">
                <a:solidFill>
                  <a:srgbClr val="0C4659"/>
                </a:solidFill>
                <a:latin typeface="Calibri (MS)"/>
                <a:ea typeface="Calibri (MS)"/>
                <a:cs typeface="Calibri (MS)"/>
                <a:sym typeface="Calibri (MS)"/>
              </a:endParaRPr>
            </a:p>
          </p:txBody>
        </p:sp>
      </p:grpSp>
      <p:grpSp>
        <p:nvGrpSpPr>
          <p:cNvPr id="6" name="Group 6"/>
          <p:cNvGrpSpPr/>
          <p:nvPr/>
        </p:nvGrpSpPr>
        <p:grpSpPr>
          <a:xfrm>
            <a:off x="1197571" y="265460"/>
            <a:ext cx="14302204" cy="1205481"/>
            <a:chOff x="0" y="0"/>
            <a:chExt cx="19069605" cy="1607308"/>
          </a:xfrm>
        </p:grpSpPr>
        <p:sp>
          <p:nvSpPr>
            <p:cNvPr id="7" name="Freeform 7"/>
            <p:cNvSpPr/>
            <p:nvPr/>
          </p:nvSpPr>
          <p:spPr>
            <a:xfrm>
              <a:off x="0" y="0"/>
              <a:ext cx="19069605" cy="1607308"/>
            </a:xfrm>
            <a:custGeom>
              <a:avLst/>
              <a:gdLst/>
              <a:ahLst/>
              <a:cxnLst/>
              <a:rect l="l" t="t" r="r" b="b"/>
              <a:pathLst>
                <a:path w="19069605" h="1607308">
                  <a:moveTo>
                    <a:pt x="0" y="0"/>
                  </a:moveTo>
                  <a:lnTo>
                    <a:pt x="19069605" y="0"/>
                  </a:lnTo>
                  <a:lnTo>
                    <a:pt x="19069605" y="1607308"/>
                  </a:lnTo>
                  <a:lnTo>
                    <a:pt x="0" y="1607308"/>
                  </a:lnTo>
                  <a:close/>
                </a:path>
              </a:pathLst>
            </a:custGeom>
            <a:solidFill>
              <a:srgbClr val="000000">
                <a:alpha val="0"/>
              </a:srgbClr>
            </a:solidFill>
          </p:spPr>
          <p:txBody>
            <a:bodyPr/>
            <a:lstStyle/>
            <a:p>
              <a:endParaRPr lang="de-DE"/>
            </a:p>
          </p:txBody>
        </p:sp>
        <p:sp>
          <p:nvSpPr>
            <p:cNvPr id="8" name="TextBox 8"/>
            <p:cNvSpPr txBox="1"/>
            <p:nvPr/>
          </p:nvSpPr>
          <p:spPr>
            <a:xfrm>
              <a:off x="0" y="-57150"/>
              <a:ext cx="19069605" cy="1664458"/>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Lösungsorientierte Ansätze in den digitalen Medien </a:t>
              </a:r>
            </a:p>
          </p:txBody>
        </p:sp>
      </p:grpSp>
      <p:sp>
        <p:nvSpPr>
          <p:cNvPr id="9" name="AutoShape 9"/>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10" name="AutoShape 10"/>
          <p:cNvSpPr/>
          <p:nvPr/>
        </p:nvSpPr>
        <p:spPr>
          <a:xfrm flipV="1">
            <a:off x="-100569" y="1674188"/>
            <a:ext cx="4948113" cy="4509"/>
          </a:xfrm>
          <a:prstGeom prst="line">
            <a:avLst/>
          </a:prstGeom>
          <a:ln w="19050" cap="rnd">
            <a:solidFill>
              <a:srgbClr val="3FB5A1"/>
            </a:solidFill>
            <a:prstDash val="solid"/>
            <a:headEnd type="none" w="sm" len="sm"/>
            <a:tailEnd type="none" w="sm" len="sm"/>
          </a:ln>
        </p:spPr>
        <p:txBody>
          <a:bodyPr/>
          <a:lstStyle/>
          <a:p>
            <a:endParaRPr lang="de-DE"/>
          </a:p>
        </p:txBody>
      </p:sp>
      <p:pic>
        <p:nvPicPr>
          <p:cNvPr id="12" name="Picture 11">
            <a:extLst>
              <a:ext uri="{FF2B5EF4-FFF2-40B4-BE49-F238E27FC236}">
                <a16:creationId xmlns:a16="http://schemas.microsoft.com/office/drawing/2014/main" id="{A35D6428-6502-83ED-E533-886DF013FB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344400" y="7581900"/>
            <a:ext cx="3453152" cy="221476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4" name="TextBox 13">
            <a:extLst>
              <a:ext uri="{FF2B5EF4-FFF2-40B4-BE49-F238E27FC236}">
                <a16:creationId xmlns:a16="http://schemas.microsoft.com/office/drawing/2014/main" id="{7BC125BC-F9BC-5B11-6340-D06A9E35BDD6}"/>
              </a:ext>
            </a:extLst>
          </p:cNvPr>
          <p:cNvSpPr txBox="1"/>
          <p:nvPr/>
        </p:nvSpPr>
        <p:spPr>
          <a:xfrm>
            <a:off x="1736533" y="7734300"/>
            <a:ext cx="9205414" cy="1938992"/>
          </a:xfrm>
          <a:prstGeom prst="rect">
            <a:avLst/>
          </a:prstGeom>
          <a:noFill/>
        </p:spPr>
        <p:txBody>
          <a:bodyPr wrap="square">
            <a:spAutoFit/>
          </a:bodyPr>
          <a:lstStyle/>
          <a:p>
            <a:r>
              <a:rPr lang="en-US" sz="2000" b="0" i="1" dirty="0">
                <a:solidFill>
                  <a:schemeClr val="accent5">
                    <a:lumMod val="50000"/>
                  </a:schemeClr>
                </a:solidFill>
                <a:effectLst/>
                <a:latin typeface="GT-Pressura-Mono"/>
              </a:rPr>
              <a:t>„Wissenschaftler, die gemeinsam mit uns an der Entwicklung dieses Spiels gearbeitet haben, stellten fest, dass das Spielen von Bad News die Fähigkeit der Menschen verbessert, Manipulationstechniken in Social-Media-Beiträgen zu erkennen, ihr Selbstvertrauen beim Erkennen solcher Techniken stärkt und ihre Bereitschaft verringert, manipulative Inhalte mit Menschen in ihrem Netzwerk zu teilen. Mehr über die wissenschaftlichen Hintergründe des Spiels erfahren Sie </a:t>
            </a:r>
            <a:r>
              <a:rPr lang="en-US" sz="2000" b="0" i="1" u="none" strike="noStrike" cap="all" dirty="0">
                <a:solidFill>
                  <a:schemeClr val="accent5">
                    <a:lumMod val="50000"/>
                  </a:schemeClr>
                </a:solidFill>
                <a:effectLst/>
                <a:latin typeface="GT-Pressura-Mono"/>
                <a:hlinkClick r:id="rId5">
                  <a:extLst>
                    <a:ext uri="{A12FA001-AC4F-418D-AE19-62706E023703}">
                      <ahyp:hlinkClr xmlns:ahyp="http://schemas.microsoft.com/office/drawing/2018/hyperlinkcolor" val="tx"/>
                    </a:ext>
                  </a:extLst>
                </a:hlinkClick>
              </a:rPr>
              <a:t>hier</a:t>
            </a:r>
            <a:r>
              <a:rPr lang="en-US" sz="2000" b="0" i="1" dirty="0">
                <a:solidFill>
                  <a:schemeClr val="accent5">
                    <a:lumMod val="50000"/>
                  </a:schemeClr>
                </a:solidFill>
                <a:effectLst/>
                <a:latin typeface="GT-Pressura-Mono"/>
              </a:rPr>
              <a:t>.“</a:t>
            </a:r>
            <a:endParaRPr lang="de-DE" sz="2000" i="1" dirty="0">
              <a:solidFill>
                <a:schemeClr val="accent5">
                  <a:lumMod val="50000"/>
                </a:schemeClr>
              </a:solidFill>
            </a:endParaRPr>
          </a:p>
        </p:txBody>
      </p:sp>
      <p:sp>
        <p:nvSpPr>
          <p:cNvPr id="16" name="TextBox 15">
            <a:extLst>
              <a:ext uri="{FF2B5EF4-FFF2-40B4-BE49-F238E27FC236}">
                <a16:creationId xmlns:a16="http://schemas.microsoft.com/office/drawing/2014/main" id="{4DBBF99D-93C2-2D58-0836-94401CAB9EC8}"/>
              </a:ext>
            </a:extLst>
          </p:cNvPr>
          <p:cNvSpPr txBox="1"/>
          <p:nvPr/>
        </p:nvSpPr>
        <p:spPr>
          <a:xfrm>
            <a:off x="1842564" y="9666898"/>
            <a:ext cx="9205414" cy="369332"/>
          </a:xfrm>
          <a:prstGeom prst="rect">
            <a:avLst/>
          </a:prstGeom>
          <a:noFill/>
        </p:spPr>
        <p:txBody>
          <a:bodyPr wrap="square">
            <a:spAutoFit/>
          </a:bodyPr>
          <a:lstStyle/>
          <a:p>
            <a:r>
              <a:rPr lang="de-DE" dirty="0"/>
              <a:t>QUELLE:</a:t>
            </a:r>
            <a:r>
              <a:rPr lang="de-DE" dirty="0">
                <a:hlinkClick r:id="rId3"/>
              </a:rPr>
              <a:t> https://www.getbadnews.com/en</a:t>
            </a:r>
            <a:r>
              <a:rPr lang="de-DE"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rot="5400000">
            <a:off x="12014149" y="-932294"/>
            <a:ext cx="4769265" cy="7805095"/>
            <a:chOff x="0" y="0"/>
            <a:chExt cx="6359020" cy="10406793"/>
          </a:xfrm>
        </p:grpSpPr>
        <p:sp>
          <p:nvSpPr>
            <p:cNvPr id="4" name="Freeform 4"/>
            <p:cNvSpPr/>
            <p:nvPr/>
          </p:nvSpPr>
          <p:spPr>
            <a:xfrm>
              <a:off x="0" y="0"/>
              <a:ext cx="6359017" cy="10406793"/>
            </a:xfrm>
            <a:custGeom>
              <a:avLst/>
              <a:gdLst/>
              <a:ahLst/>
              <a:cxnLst/>
              <a:rect l="l" t="t" r="r" b="b"/>
              <a:pathLst>
                <a:path w="6359017" h="10406793">
                  <a:moveTo>
                    <a:pt x="6359017" y="0"/>
                  </a:moveTo>
                  <a:lnTo>
                    <a:pt x="6359017" y="6792132"/>
                  </a:lnTo>
                  <a:lnTo>
                    <a:pt x="6352413" y="6792132"/>
                  </a:lnTo>
                  <a:cubicBezTo>
                    <a:pt x="6359017" y="6856385"/>
                    <a:pt x="6359017" y="6920773"/>
                    <a:pt x="6359017" y="6985025"/>
                  </a:cubicBezTo>
                  <a:cubicBezTo>
                    <a:pt x="6359017" y="8878002"/>
                    <a:pt x="4938522" y="10406793"/>
                    <a:pt x="3179445" y="10406793"/>
                  </a:cubicBezTo>
                  <a:cubicBezTo>
                    <a:pt x="1420368" y="10406793"/>
                    <a:pt x="0" y="8870893"/>
                    <a:pt x="0" y="6985026"/>
                  </a:cubicBezTo>
                  <a:cubicBezTo>
                    <a:pt x="0" y="6920773"/>
                    <a:pt x="0" y="6849276"/>
                    <a:pt x="6604" y="6792133"/>
                  </a:cubicBezTo>
                  <a:lnTo>
                    <a:pt x="0" y="6792133"/>
                  </a:lnTo>
                  <a:lnTo>
                    <a:pt x="0" y="0"/>
                  </a:lnTo>
                  <a:close/>
                </a:path>
              </a:pathLst>
            </a:custGeom>
            <a:solidFill>
              <a:srgbClr val="4174BA"/>
            </a:solidFill>
          </p:spPr>
          <p:txBody>
            <a:bodyPr/>
            <a:lstStyle/>
            <a:p>
              <a:endParaRPr lang="de-DE"/>
            </a:p>
          </p:txBody>
        </p:sp>
      </p:grpSp>
      <p:sp>
        <p:nvSpPr>
          <p:cNvPr id="5" name="AutoShape 5"/>
          <p:cNvSpPr/>
          <p:nvPr/>
        </p:nvSpPr>
        <p:spPr>
          <a:xfrm flipV="1">
            <a:off x="12573408" y="2538086"/>
            <a:ext cx="4518241" cy="0"/>
          </a:xfrm>
          <a:prstGeom prst="line">
            <a:avLst/>
          </a:prstGeom>
          <a:ln w="19050" cap="rnd">
            <a:solidFill>
              <a:srgbClr val="FFFFFF"/>
            </a:solidFill>
            <a:prstDash val="solid"/>
            <a:headEnd type="none" w="sm" len="sm"/>
            <a:tailEnd type="none" w="sm" len="sm"/>
          </a:ln>
        </p:spPr>
        <p:txBody>
          <a:bodyPr/>
          <a:lstStyle/>
          <a:p>
            <a:endParaRPr lang="de-DE"/>
          </a:p>
        </p:txBody>
      </p:sp>
      <p:grpSp>
        <p:nvGrpSpPr>
          <p:cNvPr id="6" name="Group 6"/>
          <p:cNvGrpSpPr/>
          <p:nvPr/>
        </p:nvGrpSpPr>
        <p:grpSpPr>
          <a:xfrm>
            <a:off x="12052050" y="2708808"/>
            <a:ext cx="5039600" cy="2748327"/>
            <a:chOff x="0" y="0"/>
            <a:chExt cx="6719466" cy="3664436"/>
          </a:xfrm>
        </p:grpSpPr>
        <p:sp>
          <p:nvSpPr>
            <p:cNvPr id="7" name="Freeform 7"/>
            <p:cNvSpPr/>
            <p:nvPr/>
          </p:nvSpPr>
          <p:spPr>
            <a:xfrm>
              <a:off x="0" y="0"/>
              <a:ext cx="6719466" cy="3664436"/>
            </a:xfrm>
            <a:custGeom>
              <a:avLst/>
              <a:gdLst/>
              <a:ahLst/>
              <a:cxnLst/>
              <a:rect l="l" t="t" r="r" b="b"/>
              <a:pathLst>
                <a:path w="6719466" h="3664436">
                  <a:moveTo>
                    <a:pt x="0" y="0"/>
                  </a:moveTo>
                  <a:lnTo>
                    <a:pt x="6719466" y="0"/>
                  </a:lnTo>
                  <a:lnTo>
                    <a:pt x="6719466" y="3664436"/>
                  </a:lnTo>
                  <a:lnTo>
                    <a:pt x="0" y="3664436"/>
                  </a:lnTo>
                  <a:close/>
                </a:path>
              </a:pathLst>
            </a:custGeom>
            <a:solidFill>
              <a:srgbClr val="000000">
                <a:alpha val="0"/>
              </a:srgbClr>
            </a:solidFill>
          </p:spPr>
          <p:txBody>
            <a:bodyPr/>
            <a:lstStyle/>
            <a:p>
              <a:endParaRPr lang="de-DE"/>
            </a:p>
          </p:txBody>
        </p:sp>
        <p:sp>
          <p:nvSpPr>
            <p:cNvPr id="8" name="TextBox 8"/>
            <p:cNvSpPr txBox="1"/>
            <p:nvPr/>
          </p:nvSpPr>
          <p:spPr>
            <a:xfrm>
              <a:off x="0" y="38100"/>
              <a:ext cx="6719466" cy="3626336"/>
            </a:xfrm>
            <a:prstGeom prst="rect">
              <a:avLst/>
            </a:prstGeom>
          </p:spPr>
          <p:txBody>
            <a:bodyPr lIns="0" tIns="0" rIns="0" bIns="0" rtlCol="0" anchor="t"/>
            <a:lstStyle/>
            <a:p>
              <a:pPr algn="r">
                <a:lnSpc>
                  <a:spcPts val="3780"/>
                </a:lnSpc>
              </a:pPr>
              <a:r>
                <a:rPr lang="en-US" sz="4200" b="1" dirty="0">
                  <a:solidFill>
                    <a:srgbClr val="FFFFFF"/>
                  </a:solidFill>
                  <a:latin typeface="Calibri (MS) Bold"/>
                  <a:ea typeface="Calibri (MS) Bold"/>
                  <a:cs typeface="Calibri (MS) Bold"/>
                  <a:sym typeface="Calibri (MS) Bold"/>
                </a:rPr>
                <a:t>Medienberichte und grenzüberschreitender Dialog</a:t>
              </a:r>
            </a:p>
            <a:p>
              <a:pPr algn="r">
                <a:lnSpc>
                  <a:spcPts val="3780"/>
                </a:lnSpc>
              </a:pPr>
              <a:endParaRPr lang="en-US" sz="4200" b="1" dirty="0">
                <a:solidFill>
                  <a:srgbClr val="FFFFFF"/>
                </a:solidFill>
                <a:latin typeface="Calibri (MS) Bold"/>
                <a:ea typeface="Calibri (MS) Bold"/>
                <a:cs typeface="Calibri (MS) Bold"/>
                <a:sym typeface="Calibri (MS) Bold"/>
              </a:endParaRPr>
            </a:p>
          </p:txBody>
        </p:sp>
      </p:grpSp>
      <p:grpSp>
        <p:nvGrpSpPr>
          <p:cNvPr id="9" name="Group 9"/>
          <p:cNvGrpSpPr/>
          <p:nvPr/>
        </p:nvGrpSpPr>
        <p:grpSpPr>
          <a:xfrm>
            <a:off x="13409934" y="1212586"/>
            <a:ext cx="3681715" cy="1325500"/>
            <a:chOff x="0" y="0"/>
            <a:chExt cx="4908954" cy="1767334"/>
          </a:xfrm>
        </p:grpSpPr>
        <p:sp>
          <p:nvSpPr>
            <p:cNvPr id="10" name="Freeform 10"/>
            <p:cNvSpPr/>
            <p:nvPr/>
          </p:nvSpPr>
          <p:spPr>
            <a:xfrm>
              <a:off x="0" y="0"/>
              <a:ext cx="4908954" cy="1767334"/>
            </a:xfrm>
            <a:custGeom>
              <a:avLst/>
              <a:gdLst/>
              <a:ahLst/>
              <a:cxnLst/>
              <a:rect l="l" t="t" r="r" b="b"/>
              <a:pathLst>
                <a:path w="4908954" h="1767334">
                  <a:moveTo>
                    <a:pt x="0" y="0"/>
                  </a:moveTo>
                  <a:lnTo>
                    <a:pt x="4908954" y="0"/>
                  </a:lnTo>
                  <a:lnTo>
                    <a:pt x="4908954" y="1767334"/>
                  </a:lnTo>
                  <a:lnTo>
                    <a:pt x="0" y="1767334"/>
                  </a:lnTo>
                  <a:close/>
                </a:path>
              </a:pathLst>
            </a:custGeom>
            <a:solidFill>
              <a:srgbClr val="000000">
                <a:alpha val="0"/>
              </a:srgbClr>
            </a:solidFill>
          </p:spPr>
          <p:txBody>
            <a:bodyPr/>
            <a:lstStyle/>
            <a:p>
              <a:endParaRPr lang="de-DE"/>
            </a:p>
          </p:txBody>
        </p:sp>
        <p:sp>
          <p:nvSpPr>
            <p:cNvPr id="11" name="TextBox 11"/>
            <p:cNvSpPr txBox="1"/>
            <p:nvPr/>
          </p:nvSpPr>
          <p:spPr>
            <a:xfrm>
              <a:off x="0" y="-142875"/>
              <a:ext cx="4908954" cy="1910209"/>
            </a:xfrm>
            <a:prstGeom prst="rect">
              <a:avLst/>
            </a:prstGeom>
          </p:spPr>
          <p:txBody>
            <a:bodyPr lIns="0" tIns="0" rIns="0" bIns="0" rtlCol="0" anchor="t"/>
            <a:lstStyle/>
            <a:p>
              <a:pPr algn="r">
                <a:lnSpc>
                  <a:spcPts val="7920"/>
                </a:lnSpc>
              </a:pPr>
              <a:r>
                <a:rPr lang="en-US" sz="6600" b="1">
                  <a:solidFill>
                    <a:srgbClr val="FFFFFF"/>
                  </a:solidFill>
                  <a:latin typeface="Calibri (MS) Bold"/>
                  <a:ea typeface="Calibri (MS) Bold"/>
                  <a:cs typeface="Calibri (MS) Bold"/>
                  <a:sym typeface="Calibri (MS) Bold"/>
                </a:rPr>
                <a:t>Überblick</a:t>
              </a:r>
            </a:p>
          </p:txBody>
        </p:sp>
      </p:grpSp>
      <p:grpSp>
        <p:nvGrpSpPr>
          <p:cNvPr id="12" name="Group 12"/>
          <p:cNvGrpSpPr/>
          <p:nvPr/>
        </p:nvGrpSpPr>
        <p:grpSpPr>
          <a:xfrm>
            <a:off x="1039541" y="6411362"/>
            <a:ext cx="16042276" cy="3177945"/>
            <a:chOff x="0" y="0"/>
            <a:chExt cx="21389702" cy="4237260"/>
          </a:xfrm>
        </p:grpSpPr>
        <p:sp>
          <p:nvSpPr>
            <p:cNvPr id="13" name="Freeform 13"/>
            <p:cNvSpPr/>
            <p:nvPr/>
          </p:nvSpPr>
          <p:spPr>
            <a:xfrm>
              <a:off x="0" y="0"/>
              <a:ext cx="21389702" cy="4237260"/>
            </a:xfrm>
            <a:custGeom>
              <a:avLst/>
              <a:gdLst/>
              <a:ahLst/>
              <a:cxnLst/>
              <a:rect l="l" t="t" r="r" b="b"/>
              <a:pathLst>
                <a:path w="21389702" h="4237260">
                  <a:moveTo>
                    <a:pt x="0" y="0"/>
                  </a:moveTo>
                  <a:lnTo>
                    <a:pt x="21389702" y="0"/>
                  </a:lnTo>
                  <a:lnTo>
                    <a:pt x="21389702" y="4237260"/>
                  </a:lnTo>
                  <a:lnTo>
                    <a:pt x="0" y="4237260"/>
                  </a:lnTo>
                  <a:close/>
                </a:path>
              </a:pathLst>
            </a:custGeom>
            <a:solidFill>
              <a:srgbClr val="000000">
                <a:alpha val="0"/>
              </a:srgbClr>
            </a:solidFill>
          </p:spPr>
          <p:txBody>
            <a:bodyPr/>
            <a:lstStyle/>
            <a:p>
              <a:endParaRPr lang="de-DE"/>
            </a:p>
          </p:txBody>
        </p:sp>
        <p:sp>
          <p:nvSpPr>
            <p:cNvPr id="14" name="TextBox 14"/>
            <p:cNvSpPr txBox="1"/>
            <p:nvPr/>
          </p:nvSpPr>
          <p:spPr>
            <a:xfrm>
              <a:off x="0" y="-66675"/>
              <a:ext cx="21389702" cy="4303935"/>
            </a:xfrm>
            <a:prstGeom prst="rect">
              <a:avLst/>
            </a:prstGeom>
          </p:spPr>
          <p:txBody>
            <a:bodyPr lIns="0" tIns="0" rIns="0" bIns="0" rtlCol="0" anchor="t"/>
            <a:lstStyle/>
            <a:p>
              <a:pPr algn="just">
                <a:lnSpc>
                  <a:spcPts val="3600"/>
                </a:lnSpc>
              </a:pPr>
              <a:r>
                <a:rPr lang="en-US" sz="3000" dirty="0">
                  <a:solidFill>
                    <a:srgbClr val="0C4659"/>
                  </a:solidFill>
                  <a:latin typeface="+mj-lt"/>
                  <a:ea typeface="Calibri (MS) Bold"/>
                  <a:cs typeface="Calibri (MS) Bold"/>
                  <a:sym typeface="Calibri (MS) Bold"/>
                </a:rPr>
                <a:t>Dieses Modul untersucht, wie digitale Medien regionale Narrative und das interkulturelle Verständnis in einem vernetzten Europa beeinflussen. Es untersucht, wie Journalisten, Pädagogen und Akteure der Zivilgesellschaft Medien nutzen, um:</a:t>
              </a:r>
            </a:p>
            <a:p>
              <a:pPr algn="just">
                <a:lnSpc>
                  <a:spcPts val="3600"/>
                </a:lnSpc>
              </a:pPr>
              <a:endParaRPr lang="en-US" sz="3000" dirty="0">
                <a:solidFill>
                  <a:srgbClr val="0C4659"/>
                </a:solidFill>
                <a:latin typeface="+mj-lt"/>
                <a:ea typeface="Calibri (MS) Bold"/>
                <a:cs typeface="Calibri (MS) Bold"/>
                <a:sym typeface="Calibri (MS) Bold"/>
              </a:endParaRPr>
            </a:p>
            <a:p>
              <a:pPr marL="457200" indent="-457200" algn="just">
                <a:lnSpc>
                  <a:spcPts val="3600"/>
                </a:lnSpc>
                <a:buFont typeface="Arial" panose="020B0604020202020204" pitchFamily="34" charset="0"/>
                <a:buChar char="•"/>
              </a:pPr>
              <a:r>
                <a:rPr lang="en-US" sz="3000" dirty="0">
                  <a:solidFill>
                    <a:srgbClr val="0C4659"/>
                  </a:solidFill>
                  <a:latin typeface="+mj-lt"/>
                  <a:ea typeface="Calibri (MS) Bold"/>
                  <a:cs typeface="Calibri (MS) Bold"/>
                  <a:sym typeface="Calibri (MS) Bold"/>
                </a:rPr>
                <a:t>nationale und regionale Gräben zu überbrücken, </a:t>
              </a:r>
            </a:p>
            <a:p>
              <a:pPr marL="457200" indent="-457200" algn="just">
                <a:lnSpc>
                  <a:spcPts val="3600"/>
                </a:lnSpc>
                <a:buFont typeface="Arial" panose="020B0604020202020204" pitchFamily="34" charset="0"/>
                <a:buChar char="•"/>
              </a:pPr>
              <a:r>
                <a:rPr lang="en-US" sz="3000" dirty="0">
                  <a:solidFill>
                    <a:srgbClr val="0C4659"/>
                  </a:solidFill>
                  <a:latin typeface="+mj-lt"/>
                  <a:ea typeface="Calibri (MS) Bold"/>
                  <a:cs typeface="Calibri (MS) Bold"/>
                  <a:sym typeface="Calibri (MS) Bold"/>
                </a:rPr>
                <a:t>Fehlinformationen und ausgrenzenden Narrativen entgegenzuwirken,</a:t>
              </a:r>
            </a:p>
            <a:p>
              <a:pPr marL="457200" indent="-457200" algn="just">
                <a:lnSpc>
                  <a:spcPts val="3600"/>
                </a:lnSpc>
                <a:buFont typeface="Arial" panose="020B0604020202020204" pitchFamily="34" charset="0"/>
                <a:buChar char="•"/>
              </a:pPr>
              <a:r>
                <a:rPr lang="en-US" sz="3000" dirty="0">
                  <a:solidFill>
                    <a:srgbClr val="0C4659"/>
                  </a:solidFill>
                  <a:latin typeface="+mj-lt"/>
                  <a:ea typeface="Calibri (MS) Bold"/>
                  <a:cs typeface="Calibri (MS) Bold"/>
                  <a:sym typeface="Calibri (MS) Bold"/>
                </a:rPr>
                <a:t>multikulturelle Realitäten widerzuspiegeln,</a:t>
              </a:r>
            </a:p>
            <a:p>
              <a:pPr marL="457200" indent="-457200" algn="just">
                <a:lnSpc>
                  <a:spcPts val="3600"/>
                </a:lnSpc>
                <a:buFont typeface="Arial" panose="020B0604020202020204" pitchFamily="34" charset="0"/>
                <a:buChar char="•"/>
              </a:pPr>
              <a:r>
                <a:rPr lang="en-US" sz="3000" dirty="0">
                  <a:solidFill>
                    <a:srgbClr val="0C4659"/>
                  </a:solidFill>
                  <a:latin typeface="+mj-lt"/>
                  <a:ea typeface="Calibri (MS) Bold"/>
                  <a:cs typeface="Calibri (MS) Bold"/>
                  <a:sym typeface="Calibri (MS) Bold"/>
                </a:rPr>
                <a:t>zu einem demokratischen und inklusiven digitalen Raum beizutragen.</a:t>
              </a:r>
            </a:p>
            <a:p>
              <a:pPr algn="just">
                <a:lnSpc>
                  <a:spcPts val="3600"/>
                </a:lnSpc>
              </a:pPr>
              <a:endParaRPr lang="en-US" sz="3000" dirty="0">
                <a:solidFill>
                  <a:srgbClr val="0C4659"/>
                </a:solidFill>
                <a:latin typeface="+mj-lt"/>
                <a:ea typeface="Calibri (MS) Bold"/>
                <a:cs typeface="Calibri (MS) Bold"/>
                <a:sym typeface="Calibri (MS) Bold"/>
              </a:endParaRPr>
            </a:p>
            <a:p>
              <a:pPr algn="just">
                <a:lnSpc>
                  <a:spcPts val="3240"/>
                </a:lnSpc>
              </a:pPr>
              <a:endParaRPr lang="en-US" sz="3000" dirty="0">
                <a:solidFill>
                  <a:srgbClr val="0C4659"/>
                </a:solidFill>
                <a:latin typeface="Calibri (MS)"/>
                <a:ea typeface="Calibri (MS)"/>
                <a:cs typeface="Calibri (MS)"/>
                <a:sym typeface="Calibri (MS)"/>
              </a:endParaRPr>
            </a:p>
          </p:txBody>
        </p:sp>
      </p:grpSp>
      <p:sp>
        <p:nvSpPr>
          <p:cNvPr id="15" name="AutoShape 15"/>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16" name="Group 16"/>
          <p:cNvGrpSpPr/>
          <p:nvPr/>
        </p:nvGrpSpPr>
        <p:grpSpPr>
          <a:xfrm rot="-5379430">
            <a:off x="3489625" y="-2342728"/>
            <a:ext cx="4880116" cy="11830378"/>
            <a:chOff x="0" y="0"/>
            <a:chExt cx="660400" cy="1600942"/>
          </a:xfrm>
        </p:grpSpPr>
        <p:sp>
          <p:nvSpPr>
            <p:cNvPr id="17" name="Freeform 17" descr="A group of women sitting at a table with laptops  AI-generated content may be incorrect."/>
            <p:cNvSpPr/>
            <p:nvPr/>
          </p:nvSpPr>
          <p:spPr>
            <a:xfrm rot="5400000">
              <a:off x="-470271" y="470271"/>
              <a:ext cx="1600942" cy="660400"/>
            </a:xfrm>
            <a:custGeom>
              <a:avLst/>
              <a:gdLst/>
              <a:ahLst/>
              <a:cxnLst/>
              <a:rect l="l" t="t" r="r" b="b"/>
              <a:pathLst>
                <a:path w="1600942" h="660400">
                  <a:moveTo>
                    <a:pt x="1581873" y="440148"/>
                  </a:moveTo>
                  <a:cubicBezTo>
                    <a:pt x="1593387" y="406291"/>
                    <a:pt x="1600942" y="367800"/>
                    <a:pt x="1600942" y="330022"/>
                  </a:cubicBezTo>
                  <a:cubicBezTo>
                    <a:pt x="1600942" y="292243"/>
                    <a:pt x="1594465" y="255891"/>
                    <a:pt x="1582951" y="222391"/>
                  </a:cubicBezTo>
                  <a:cubicBezTo>
                    <a:pt x="1582592" y="221677"/>
                    <a:pt x="1582592" y="220965"/>
                    <a:pt x="1582232" y="220252"/>
                  </a:cubicBezTo>
                  <a:cubicBezTo>
                    <a:pt x="1536177" y="94445"/>
                    <a:pt x="1414563" y="1782"/>
                    <a:pt x="1254933" y="0"/>
                  </a:cubicBezTo>
                  <a:lnTo>
                    <a:pt x="0" y="0"/>
                  </a:lnTo>
                  <a:lnTo>
                    <a:pt x="0" y="660400"/>
                  </a:lnTo>
                  <a:lnTo>
                    <a:pt x="1254002" y="660400"/>
                  </a:lnTo>
                  <a:cubicBezTo>
                    <a:pt x="1415282" y="658618"/>
                    <a:pt x="1536897" y="567381"/>
                    <a:pt x="1581873" y="440148"/>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3" name="Freeform 3"/>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4" name="Group 4"/>
          <p:cNvGrpSpPr/>
          <p:nvPr/>
        </p:nvGrpSpPr>
        <p:grpSpPr>
          <a:xfrm>
            <a:off x="8513428" y="1123263"/>
            <a:ext cx="8887065" cy="8162898"/>
            <a:chOff x="0" y="0"/>
            <a:chExt cx="11849420" cy="10883864"/>
          </a:xfrm>
        </p:grpSpPr>
        <p:sp>
          <p:nvSpPr>
            <p:cNvPr id="5" name="Freeform 5"/>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EE4F27"/>
            </a:solidFill>
          </p:spPr>
          <p:txBody>
            <a:bodyPr/>
            <a:lstStyle/>
            <a:p>
              <a:endParaRPr lang="de-DE"/>
            </a:p>
          </p:txBody>
        </p:sp>
      </p:grpSp>
      <p:grpSp>
        <p:nvGrpSpPr>
          <p:cNvPr id="6" name="Group 6"/>
          <p:cNvGrpSpPr/>
          <p:nvPr/>
        </p:nvGrpSpPr>
        <p:grpSpPr>
          <a:xfrm>
            <a:off x="716077" y="1123249"/>
            <a:ext cx="8887065" cy="8162898"/>
            <a:chOff x="0" y="0"/>
            <a:chExt cx="11849420" cy="10883864"/>
          </a:xfrm>
        </p:grpSpPr>
        <p:sp>
          <p:nvSpPr>
            <p:cNvPr id="7" name="Freeform 7"/>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EE4F27"/>
            </a:solidFill>
          </p:spPr>
          <p:txBody>
            <a:bodyPr/>
            <a:lstStyle/>
            <a:p>
              <a:endParaRPr lang="de-DE"/>
            </a:p>
          </p:txBody>
        </p:sp>
      </p:grpSp>
      <p:grpSp>
        <p:nvGrpSpPr>
          <p:cNvPr id="8" name="Group 8"/>
          <p:cNvGrpSpPr/>
          <p:nvPr/>
        </p:nvGrpSpPr>
        <p:grpSpPr>
          <a:xfrm>
            <a:off x="716078" y="1171602"/>
            <a:ext cx="16684416" cy="8162898"/>
            <a:chOff x="0" y="0"/>
            <a:chExt cx="22245888" cy="10883864"/>
          </a:xfrm>
        </p:grpSpPr>
        <p:sp>
          <p:nvSpPr>
            <p:cNvPr id="9" name="Freeform 9"/>
            <p:cNvSpPr/>
            <p:nvPr/>
          </p:nvSpPr>
          <p:spPr>
            <a:xfrm>
              <a:off x="0" y="0"/>
              <a:ext cx="22245955" cy="10883900"/>
            </a:xfrm>
            <a:custGeom>
              <a:avLst/>
              <a:gdLst/>
              <a:ahLst/>
              <a:cxnLst/>
              <a:rect l="l" t="t" r="r" b="b"/>
              <a:pathLst>
                <a:path w="22245955" h="10883900">
                  <a:moveTo>
                    <a:pt x="22245828" y="10883900"/>
                  </a:moveTo>
                  <a:lnTo>
                    <a:pt x="5680202" y="10883900"/>
                  </a:lnTo>
                  <a:cubicBezTo>
                    <a:pt x="2544953" y="10883900"/>
                    <a:pt x="0" y="9497568"/>
                    <a:pt x="0" y="7789545"/>
                  </a:cubicBezTo>
                  <a:lnTo>
                    <a:pt x="0" y="0"/>
                  </a:lnTo>
                  <a:lnTo>
                    <a:pt x="18377663" y="0"/>
                  </a:lnTo>
                  <a:cubicBezTo>
                    <a:pt x="20515453" y="0"/>
                    <a:pt x="22245955" y="942721"/>
                    <a:pt x="22245955" y="2107311"/>
                  </a:cubicBezTo>
                  <a:lnTo>
                    <a:pt x="22245955" y="10883900"/>
                  </a:lnTo>
                  <a:close/>
                </a:path>
              </a:pathLst>
            </a:custGeom>
            <a:solidFill>
              <a:srgbClr val="EE4F27"/>
            </a:solidFill>
          </p:spPr>
          <p:txBody>
            <a:bodyPr/>
            <a:lstStyle/>
            <a:p>
              <a:endParaRPr lang="de-DE"/>
            </a:p>
          </p:txBody>
        </p:sp>
      </p:grpSp>
      <p:grpSp>
        <p:nvGrpSpPr>
          <p:cNvPr id="10" name="Group 10"/>
          <p:cNvGrpSpPr/>
          <p:nvPr/>
        </p:nvGrpSpPr>
        <p:grpSpPr>
          <a:xfrm>
            <a:off x="-3006469" y="403485"/>
            <a:ext cx="7445092" cy="1313218"/>
            <a:chOff x="0" y="0"/>
            <a:chExt cx="9926790" cy="1750958"/>
          </a:xfrm>
        </p:grpSpPr>
        <p:sp>
          <p:nvSpPr>
            <p:cNvPr id="11" name="Freeform 11"/>
            <p:cNvSpPr/>
            <p:nvPr/>
          </p:nvSpPr>
          <p:spPr>
            <a:xfrm>
              <a:off x="0" y="0"/>
              <a:ext cx="9926701" cy="1750949"/>
            </a:xfrm>
            <a:custGeom>
              <a:avLst/>
              <a:gdLst/>
              <a:ahLst/>
              <a:cxnLst/>
              <a:rect l="l" t="t" r="r" b="b"/>
              <a:pathLst>
                <a:path w="9926701" h="1750949">
                  <a:moveTo>
                    <a:pt x="0" y="0"/>
                  </a:moveTo>
                  <a:lnTo>
                    <a:pt x="8979535" y="0"/>
                  </a:lnTo>
                  <a:cubicBezTo>
                    <a:pt x="9501124" y="0"/>
                    <a:pt x="9926701" y="425704"/>
                    <a:pt x="9926701" y="947420"/>
                  </a:cubicBezTo>
                  <a:lnTo>
                    <a:pt x="9926701" y="1750949"/>
                  </a:lnTo>
                  <a:lnTo>
                    <a:pt x="30988" y="1750949"/>
                  </a:lnTo>
                  <a:lnTo>
                    <a:pt x="30988" y="348361"/>
                  </a:lnTo>
                  <a:cubicBezTo>
                    <a:pt x="30988" y="275336"/>
                    <a:pt x="27305" y="203073"/>
                    <a:pt x="20066" y="131953"/>
                  </a:cubicBezTo>
                  <a:lnTo>
                    <a:pt x="0" y="0"/>
                  </a:lnTo>
                  <a:close/>
                </a:path>
              </a:pathLst>
            </a:custGeom>
            <a:solidFill>
              <a:srgbClr val="0070C0"/>
            </a:solidFill>
          </p:spPr>
          <p:txBody>
            <a:bodyPr/>
            <a:lstStyle/>
            <a:p>
              <a:endParaRPr lang="de-DE"/>
            </a:p>
          </p:txBody>
        </p:sp>
      </p:grpSp>
      <p:grpSp>
        <p:nvGrpSpPr>
          <p:cNvPr id="12" name="Group 12"/>
          <p:cNvGrpSpPr/>
          <p:nvPr/>
        </p:nvGrpSpPr>
        <p:grpSpPr>
          <a:xfrm>
            <a:off x="1468686" y="2095500"/>
            <a:ext cx="15286350" cy="7007382"/>
            <a:chOff x="0" y="0"/>
            <a:chExt cx="20381800" cy="9343176"/>
          </a:xfrm>
        </p:grpSpPr>
        <p:sp>
          <p:nvSpPr>
            <p:cNvPr id="13" name="Freeform 13"/>
            <p:cNvSpPr/>
            <p:nvPr/>
          </p:nvSpPr>
          <p:spPr>
            <a:xfrm>
              <a:off x="0" y="0"/>
              <a:ext cx="20381801" cy="9343176"/>
            </a:xfrm>
            <a:custGeom>
              <a:avLst/>
              <a:gdLst/>
              <a:ahLst/>
              <a:cxnLst/>
              <a:rect l="l" t="t" r="r" b="b"/>
              <a:pathLst>
                <a:path w="20381801" h="9343176">
                  <a:moveTo>
                    <a:pt x="0" y="0"/>
                  </a:moveTo>
                  <a:lnTo>
                    <a:pt x="20381801" y="0"/>
                  </a:lnTo>
                  <a:lnTo>
                    <a:pt x="20381801" y="9343176"/>
                  </a:lnTo>
                  <a:lnTo>
                    <a:pt x="0" y="9343176"/>
                  </a:lnTo>
                  <a:close/>
                </a:path>
              </a:pathLst>
            </a:custGeom>
            <a:solidFill>
              <a:srgbClr val="EE4F27">
                <a:alpha val="0"/>
              </a:srgbClr>
            </a:solidFill>
          </p:spPr>
          <p:txBody>
            <a:bodyPr/>
            <a:lstStyle/>
            <a:p>
              <a:endParaRPr lang="de-DE"/>
            </a:p>
          </p:txBody>
        </p:sp>
        <p:sp>
          <p:nvSpPr>
            <p:cNvPr id="14" name="TextBox 14"/>
            <p:cNvSpPr txBox="1"/>
            <p:nvPr/>
          </p:nvSpPr>
          <p:spPr>
            <a:xfrm>
              <a:off x="0" y="-28575"/>
              <a:ext cx="20381800" cy="9371751"/>
            </a:xfrm>
            <a:prstGeom prst="rect">
              <a:avLst/>
            </a:prstGeom>
          </p:spPr>
          <p:txBody>
            <a:bodyPr lIns="0" tIns="0" rIns="0" bIns="0" rtlCol="0" anchor="t"/>
            <a:lstStyle/>
            <a:p>
              <a:pPr algn="l">
                <a:lnSpc>
                  <a:spcPts val="3240"/>
                </a:lnSpc>
              </a:pPr>
              <a:r>
                <a:rPr lang="en-US" sz="2800" b="1" dirty="0">
                  <a:solidFill>
                    <a:srgbClr val="FFFFFF"/>
                  </a:solidFill>
                  <a:latin typeface="Calibri (MS) Bold"/>
                  <a:ea typeface="Calibri (MS) Bold"/>
                  <a:cs typeface="Calibri (MS) Bold"/>
                  <a:sym typeface="Calibri (MS) Bold"/>
                </a:rPr>
                <a:t>Challenge „Denke wie ein Faktenprüfer“. </a:t>
              </a:r>
            </a:p>
            <a:p>
              <a:pPr algn="l">
                <a:lnSpc>
                  <a:spcPts val="3240"/>
                </a:lnSpc>
              </a:pPr>
              <a:endParaRPr lang="en-US" sz="2800" b="1" dirty="0">
                <a:solidFill>
                  <a:srgbClr val="FFFFFF"/>
                </a:solidFill>
                <a:latin typeface="Calibri (MS) Bold"/>
                <a:ea typeface="Calibri (MS) Bold"/>
                <a:cs typeface="Calibri (MS) Bold"/>
                <a:sym typeface="Calibri (MS) Bold"/>
              </a:endParaRPr>
            </a:p>
            <a:p>
              <a:pPr algn="l">
                <a:lnSpc>
                  <a:spcPts val="3240"/>
                </a:lnSpc>
              </a:pPr>
              <a:r>
                <a:rPr lang="en-US" sz="2800" dirty="0">
                  <a:solidFill>
                    <a:srgbClr val="FFFFFF"/>
                  </a:solidFill>
                  <a:latin typeface="Calibri (MS)"/>
                  <a:ea typeface="Calibri (MS)"/>
                  <a:cs typeface="Calibri (MS)"/>
                  <a:sym typeface="Calibri (MS)"/>
                </a:rPr>
                <a:t>Ziel ist es, die Fähigkeiten zur Überprüfung mithilfe digitaler Tools zu trainieren: </a:t>
              </a:r>
            </a:p>
            <a:p>
              <a:pPr marL="647703" lvl="1" indent="-323852" algn="l">
                <a:lnSpc>
                  <a:spcPts val="3240"/>
                </a:lnSpc>
                <a:buAutoNum type="arabicPeriod"/>
              </a:pPr>
              <a:r>
                <a:rPr lang="en-US" sz="2800" b="1" dirty="0">
                  <a:solidFill>
                    <a:srgbClr val="FFFFFF"/>
                  </a:solidFill>
                  <a:latin typeface="Calibri (MS) Bold"/>
                  <a:ea typeface="Calibri (MS) Bold"/>
                  <a:cs typeface="Calibri (MS) Bold"/>
                  <a:sym typeface="Calibri (MS) Bold"/>
                </a:rPr>
                <a:t>Finde eine Behauptung: </a:t>
              </a:r>
              <a:r>
                <a:rPr lang="en-US" sz="2800" dirty="0">
                  <a:solidFill>
                    <a:srgbClr val="FFFFFF"/>
                  </a:solidFill>
                  <a:latin typeface="Calibri (MS)"/>
                  <a:ea typeface="Calibri (MS)"/>
                  <a:cs typeface="Calibri (MS)"/>
                  <a:sym typeface="Calibri (MS)"/>
                </a:rPr>
                <a:t>Gehe auf eine Social-Media-Plattform oder eine Nachrichtenseite und suche eine virale Behauptung oder Schlagzeile, die zweifelhaft oder extrem klingt. (Zum Beispiel: „EU will Privatfahrzeuge bis 2025 verbieten!“ oder eine dramatische Statistik, die jemand auf Twitter geteilt hat.) </a:t>
              </a:r>
            </a:p>
            <a:p>
              <a:pPr marL="647703" lvl="1" indent="-323852" algn="l">
                <a:lnSpc>
                  <a:spcPts val="3240"/>
                </a:lnSpc>
                <a:buAutoNum type="arabicPeriod"/>
              </a:pPr>
              <a:r>
                <a:rPr lang="en-US" sz="2800" b="1" dirty="0">
                  <a:solidFill>
                    <a:srgbClr val="FFFFFF"/>
                  </a:solidFill>
                  <a:latin typeface="Calibri (MS) Bold"/>
                  <a:ea typeface="Calibri (MS) Bold"/>
                  <a:cs typeface="Calibri (MS) Bold"/>
                  <a:sym typeface="Calibri (MS) Bold"/>
                </a:rPr>
                <a:t>Überprüfen Sie die Behauptung mit digitalen Tools: </a:t>
              </a:r>
              <a:r>
                <a:rPr lang="en-US" sz="2800" dirty="0">
                  <a:solidFill>
                    <a:srgbClr val="FFFFFF"/>
                  </a:solidFill>
                  <a:latin typeface="Calibri (MS)"/>
                  <a:ea typeface="Calibri (MS)"/>
                  <a:cs typeface="Calibri (MS)"/>
                  <a:sym typeface="Calibri (MS)"/>
                </a:rPr>
                <a:t>Verwenden Sie mindestens zwei Überprüfungsmethoden: </a:t>
              </a:r>
            </a:p>
            <a:p>
              <a:pPr marL="1295406" lvl="2" indent="-431802" algn="l">
                <a:lnSpc>
                  <a:spcPts val="3240"/>
                </a:lnSpc>
                <a:buFont typeface="Arial"/>
                <a:buChar char="⚬"/>
              </a:pPr>
              <a:r>
                <a:rPr lang="en-US" sz="2800" dirty="0">
                  <a:solidFill>
                    <a:srgbClr val="FFFFFF"/>
                  </a:solidFill>
                  <a:latin typeface="Calibri (MS)"/>
                  <a:ea typeface="Calibri (MS)"/>
                  <a:cs typeface="Calibri (MS)"/>
                  <a:sym typeface="Calibri (MS)"/>
                </a:rPr>
                <a:t>Führen Sie eine umgekehrte Bildersuche durch, wenn ein Bild beteiligt ist (z. B. mit Google Images oder </a:t>
              </a:r>
              <a:r>
                <a:rPr lang="en-US" sz="2800" dirty="0" err="1">
                  <a:solidFill>
                    <a:srgbClr val="FFFFFF"/>
                  </a:solidFill>
                  <a:latin typeface="Calibri (MS)"/>
                  <a:ea typeface="Calibri (MS)"/>
                  <a:cs typeface="Calibri (MS)"/>
                  <a:sym typeface="Calibri (MS)"/>
                </a:rPr>
                <a:t>TinEye</a:t>
              </a:r>
              <a:r>
                <a:rPr lang="en-US" sz="2800" dirty="0">
                  <a:solidFill>
                    <a:srgbClr val="FFFFFF"/>
                  </a:solidFill>
                  <a:latin typeface="Calibri (MS)"/>
                  <a:ea typeface="Calibri (MS)"/>
                  <a:cs typeface="Calibri (MS)"/>
                  <a:sym typeface="Calibri (MS)"/>
                </a:rPr>
                <a:t>), um zu prüfen, ob das Bild alt oder manipuliert ist. </a:t>
              </a:r>
            </a:p>
            <a:p>
              <a:pPr marL="1295406" lvl="2" indent="-431802" algn="l">
                <a:lnSpc>
                  <a:spcPts val="3240"/>
                </a:lnSpc>
                <a:buFont typeface="Arial"/>
                <a:buChar char="⚬"/>
              </a:pPr>
              <a:r>
                <a:rPr lang="en-US" sz="2800" dirty="0">
                  <a:solidFill>
                    <a:srgbClr val="FFFFFF"/>
                  </a:solidFill>
                  <a:latin typeface="Calibri (MS)"/>
                  <a:ea typeface="Calibri (MS)"/>
                  <a:cs typeface="Calibri (MS)"/>
                  <a:sym typeface="Calibri (MS)"/>
                </a:rPr>
                <a:t>Überprüfen Sie Faktencheck-Websites (wie EUvsDisinfo, Snopes oder einen lokalen Faktenchecker), um zu sehen, ob die Behauptung bereits untersucht wurde. </a:t>
              </a:r>
            </a:p>
            <a:p>
              <a:pPr marL="1295406" lvl="2" indent="-431802" algn="l">
                <a:lnSpc>
                  <a:spcPts val="3240"/>
                </a:lnSpc>
                <a:buFont typeface="Arial"/>
                <a:buChar char="⚬"/>
              </a:pPr>
              <a:r>
                <a:rPr lang="en-US" sz="2800" dirty="0">
                  <a:solidFill>
                    <a:srgbClr val="FFFFFF"/>
                  </a:solidFill>
                  <a:latin typeface="Calibri (MS)"/>
                  <a:ea typeface="Calibri (MS)"/>
                  <a:cs typeface="Calibri (MS)"/>
                  <a:sym typeface="Calibri (MS)"/>
                </a:rPr>
                <a:t>Suchen Sie nach der ursprünglichen Quelle der Nachricht (berichtet eine bekannte, glaubwürdige Nachrichtenagentur darüber oder ist es nur ein beliebiger Blog?). </a:t>
              </a:r>
            </a:p>
            <a:p>
              <a:pPr marL="1295406" lvl="2" indent="-431802" algn="l">
                <a:lnSpc>
                  <a:spcPts val="3240"/>
                </a:lnSpc>
                <a:buFont typeface="Arial"/>
                <a:buChar char="⚬"/>
              </a:pPr>
              <a:r>
                <a:rPr lang="en-US" sz="2800" dirty="0">
                  <a:solidFill>
                    <a:srgbClr val="FFFFFF"/>
                  </a:solidFill>
                  <a:latin typeface="Calibri (MS)"/>
                  <a:ea typeface="Calibri (MS)"/>
                  <a:cs typeface="Calibri (MS)"/>
                  <a:sym typeface="Calibri (MS)"/>
                </a:rPr>
                <a:t>Verwenden Sie WHOIS oder andere Domain-Abfragen, wenn es sich um eine verdächtige Website handelt, um herauszufinden, wer dahintersteckt.</a:t>
              </a:r>
            </a:p>
            <a:p>
              <a:pPr algn="l">
                <a:lnSpc>
                  <a:spcPts val="3240"/>
                </a:lnSpc>
              </a:pPr>
              <a:endParaRPr lang="en-US" sz="2800" dirty="0">
                <a:solidFill>
                  <a:srgbClr val="FFFFFF"/>
                </a:solidFill>
                <a:latin typeface="Calibri (MS)"/>
                <a:ea typeface="Calibri (MS)"/>
                <a:cs typeface="Calibri (MS)"/>
                <a:sym typeface="Calibri (MS)"/>
              </a:endParaRPr>
            </a:p>
          </p:txBody>
        </p:sp>
      </p:grpSp>
      <p:grpSp>
        <p:nvGrpSpPr>
          <p:cNvPr id="15" name="Group 15"/>
          <p:cNvGrpSpPr/>
          <p:nvPr/>
        </p:nvGrpSpPr>
        <p:grpSpPr>
          <a:xfrm>
            <a:off x="1390412" y="582686"/>
            <a:ext cx="3293621" cy="1081937"/>
            <a:chOff x="0" y="0"/>
            <a:chExt cx="4391494" cy="1442583"/>
          </a:xfrm>
        </p:grpSpPr>
        <p:sp>
          <p:nvSpPr>
            <p:cNvPr id="16" name="Freeform 16"/>
            <p:cNvSpPr/>
            <p:nvPr/>
          </p:nvSpPr>
          <p:spPr>
            <a:xfrm>
              <a:off x="0" y="0"/>
              <a:ext cx="4391494" cy="1442583"/>
            </a:xfrm>
            <a:custGeom>
              <a:avLst/>
              <a:gdLst/>
              <a:ahLst/>
              <a:cxnLst/>
              <a:rect l="l" t="t" r="r" b="b"/>
              <a:pathLst>
                <a:path w="4391494" h="1442583">
                  <a:moveTo>
                    <a:pt x="0" y="0"/>
                  </a:moveTo>
                  <a:lnTo>
                    <a:pt x="4391494" y="0"/>
                  </a:lnTo>
                  <a:lnTo>
                    <a:pt x="4391494" y="1442583"/>
                  </a:lnTo>
                  <a:lnTo>
                    <a:pt x="0" y="1442583"/>
                  </a:lnTo>
                  <a:close/>
                </a:path>
              </a:pathLst>
            </a:custGeom>
            <a:solidFill>
              <a:srgbClr val="000000">
                <a:alpha val="0"/>
              </a:srgbClr>
            </a:solidFill>
          </p:spPr>
          <p:txBody>
            <a:bodyPr/>
            <a:lstStyle/>
            <a:p>
              <a:endParaRPr lang="de-DE"/>
            </a:p>
          </p:txBody>
        </p:sp>
        <p:sp>
          <p:nvSpPr>
            <p:cNvPr id="17" name="TextBox 17"/>
            <p:cNvSpPr txBox="1"/>
            <p:nvPr/>
          </p:nvSpPr>
          <p:spPr>
            <a:xfrm>
              <a:off x="0" y="-57150"/>
              <a:ext cx="4391494" cy="1499733"/>
            </a:xfrm>
            <a:prstGeom prst="rect">
              <a:avLst/>
            </a:prstGeom>
          </p:spPr>
          <p:txBody>
            <a:bodyPr lIns="0" tIns="0" rIns="0" bIns="0" rtlCol="0" anchor="ctr"/>
            <a:lstStyle/>
            <a:p>
              <a:pPr algn="l">
                <a:lnSpc>
                  <a:spcPts val="5832"/>
                </a:lnSpc>
              </a:pPr>
              <a:r>
                <a:rPr lang="en-US" sz="5400">
                  <a:solidFill>
                    <a:srgbClr val="FFFFFF"/>
                  </a:solidFill>
                  <a:latin typeface="Calibri (MS)"/>
                  <a:ea typeface="Calibri (MS)"/>
                  <a:cs typeface="Calibri (MS)"/>
                  <a:sym typeface="Calibri (MS)"/>
                </a:rPr>
                <a:t>Aktivität</a:t>
              </a:r>
            </a:p>
          </p:txBody>
        </p:sp>
      </p:grpSp>
      <p:sp>
        <p:nvSpPr>
          <p:cNvPr id="18" name="Freeform 18"/>
          <p:cNvSpPr/>
          <p:nvPr/>
        </p:nvSpPr>
        <p:spPr>
          <a:xfrm>
            <a:off x="239803" y="750083"/>
            <a:ext cx="952549" cy="620023"/>
          </a:xfrm>
          <a:custGeom>
            <a:avLst/>
            <a:gdLst/>
            <a:ahLst/>
            <a:cxnLst/>
            <a:rect l="l" t="t" r="r" b="b"/>
            <a:pathLst>
              <a:path w="952549" h="620023">
                <a:moveTo>
                  <a:pt x="0" y="0"/>
                </a:moveTo>
                <a:lnTo>
                  <a:pt x="952549" y="0"/>
                </a:lnTo>
                <a:lnTo>
                  <a:pt x="952549" y="620023"/>
                </a:lnTo>
                <a:lnTo>
                  <a:pt x="0" y="6200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de-DE"/>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3" name="Freeform 3"/>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4" name="Group 4"/>
          <p:cNvGrpSpPr/>
          <p:nvPr/>
        </p:nvGrpSpPr>
        <p:grpSpPr>
          <a:xfrm>
            <a:off x="8513428" y="1123263"/>
            <a:ext cx="8887065" cy="8162898"/>
            <a:chOff x="0" y="0"/>
            <a:chExt cx="11849420" cy="10883864"/>
          </a:xfrm>
        </p:grpSpPr>
        <p:sp>
          <p:nvSpPr>
            <p:cNvPr id="5" name="Freeform 5"/>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EE4F27"/>
            </a:solidFill>
          </p:spPr>
          <p:txBody>
            <a:bodyPr/>
            <a:lstStyle/>
            <a:p>
              <a:endParaRPr lang="de-DE"/>
            </a:p>
          </p:txBody>
        </p:sp>
      </p:grpSp>
      <p:grpSp>
        <p:nvGrpSpPr>
          <p:cNvPr id="6" name="Group 6"/>
          <p:cNvGrpSpPr/>
          <p:nvPr/>
        </p:nvGrpSpPr>
        <p:grpSpPr>
          <a:xfrm>
            <a:off x="716077" y="1123249"/>
            <a:ext cx="8887065" cy="8162898"/>
            <a:chOff x="0" y="0"/>
            <a:chExt cx="11849420" cy="10883864"/>
          </a:xfrm>
        </p:grpSpPr>
        <p:sp>
          <p:nvSpPr>
            <p:cNvPr id="7" name="Freeform 7"/>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EE4F27"/>
            </a:solidFill>
          </p:spPr>
          <p:txBody>
            <a:bodyPr/>
            <a:lstStyle/>
            <a:p>
              <a:endParaRPr lang="de-DE"/>
            </a:p>
          </p:txBody>
        </p:sp>
      </p:grpSp>
      <p:grpSp>
        <p:nvGrpSpPr>
          <p:cNvPr id="8" name="Group 8"/>
          <p:cNvGrpSpPr/>
          <p:nvPr/>
        </p:nvGrpSpPr>
        <p:grpSpPr>
          <a:xfrm>
            <a:off x="716078" y="1123249"/>
            <a:ext cx="16684416" cy="8162898"/>
            <a:chOff x="0" y="0"/>
            <a:chExt cx="22245888" cy="10883864"/>
          </a:xfrm>
        </p:grpSpPr>
        <p:sp>
          <p:nvSpPr>
            <p:cNvPr id="9" name="Freeform 9"/>
            <p:cNvSpPr/>
            <p:nvPr/>
          </p:nvSpPr>
          <p:spPr>
            <a:xfrm>
              <a:off x="0" y="0"/>
              <a:ext cx="22245955" cy="10883900"/>
            </a:xfrm>
            <a:custGeom>
              <a:avLst/>
              <a:gdLst/>
              <a:ahLst/>
              <a:cxnLst/>
              <a:rect l="l" t="t" r="r" b="b"/>
              <a:pathLst>
                <a:path w="22245955" h="10883900">
                  <a:moveTo>
                    <a:pt x="22245828" y="10883900"/>
                  </a:moveTo>
                  <a:lnTo>
                    <a:pt x="5680202" y="10883900"/>
                  </a:lnTo>
                  <a:cubicBezTo>
                    <a:pt x="2544953" y="10883900"/>
                    <a:pt x="0" y="9497568"/>
                    <a:pt x="0" y="7789545"/>
                  </a:cubicBezTo>
                  <a:lnTo>
                    <a:pt x="0" y="0"/>
                  </a:lnTo>
                  <a:lnTo>
                    <a:pt x="18377663" y="0"/>
                  </a:lnTo>
                  <a:cubicBezTo>
                    <a:pt x="20515453" y="0"/>
                    <a:pt x="22245955" y="942721"/>
                    <a:pt x="22245955" y="2107311"/>
                  </a:cubicBezTo>
                  <a:lnTo>
                    <a:pt x="22245955" y="10883900"/>
                  </a:lnTo>
                  <a:close/>
                </a:path>
              </a:pathLst>
            </a:custGeom>
            <a:solidFill>
              <a:srgbClr val="EE4F27"/>
            </a:solidFill>
          </p:spPr>
          <p:txBody>
            <a:bodyPr/>
            <a:lstStyle/>
            <a:p>
              <a:endParaRPr lang="de-DE"/>
            </a:p>
          </p:txBody>
        </p:sp>
      </p:grpSp>
      <p:grpSp>
        <p:nvGrpSpPr>
          <p:cNvPr id="10" name="Group 10"/>
          <p:cNvGrpSpPr/>
          <p:nvPr/>
        </p:nvGrpSpPr>
        <p:grpSpPr>
          <a:xfrm>
            <a:off x="-3006469" y="403485"/>
            <a:ext cx="7445092" cy="1313218"/>
            <a:chOff x="0" y="0"/>
            <a:chExt cx="9926790" cy="1750958"/>
          </a:xfrm>
        </p:grpSpPr>
        <p:sp>
          <p:nvSpPr>
            <p:cNvPr id="11" name="Freeform 11"/>
            <p:cNvSpPr/>
            <p:nvPr/>
          </p:nvSpPr>
          <p:spPr>
            <a:xfrm>
              <a:off x="0" y="0"/>
              <a:ext cx="9926701" cy="1750949"/>
            </a:xfrm>
            <a:custGeom>
              <a:avLst/>
              <a:gdLst/>
              <a:ahLst/>
              <a:cxnLst/>
              <a:rect l="l" t="t" r="r" b="b"/>
              <a:pathLst>
                <a:path w="9926701" h="1750949">
                  <a:moveTo>
                    <a:pt x="0" y="0"/>
                  </a:moveTo>
                  <a:lnTo>
                    <a:pt x="8979535" y="0"/>
                  </a:lnTo>
                  <a:cubicBezTo>
                    <a:pt x="9501124" y="0"/>
                    <a:pt x="9926701" y="425704"/>
                    <a:pt x="9926701" y="947420"/>
                  </a:cubicBezTo>
                  <a:lnTo>
                    <a:pt x="9926701" y="1750949"/>
                  </a:lnTo>
                  <a:lnTo>
                    <a:pt x="30988" y="1750949"/>
                  </a:lnTo>
                  <a:lnTo>
                    <a:pt x="30988" y="348361"/>
                  </a:lnTo>
                  <a:cubicBezTo>
                    <a:pt x="30988" y="275336"/>
                    <a:pt x="27305" y="203073"/>
                    <a:pt x="20066" y="131953"/>
                  </a:cubicBezTo>
                  <a:lnTo>
                    <a:pt x="0" y="0"/>
                  </a:lnTo>
                  <a:close/>
                </a:path>
              </a:pathLst>
            </a:custGeom>
            <a:solidFill>
              <a:srgbClr val="0070C0"/>
            </a:solidFill>
          </p:spPr>
          <p:txBody>
            <a:bodyPr/>
            <a:lstStyle/>
            <a:p>
              <a:endParaRPr lang="de-DE"/>
            </a:p>
          </p:txBody>
        </p:sp>
      </p:grpSp>
      <p:grpSp>
        <p:nvGrpSpPr>
          <p:cNvPr id="12" name="Group 12"/>
          <p:cNvGrpSpPr/>
          <p:nvPr/>
        </p:nvGrpSpPr>
        <p:grpSpPr>
          <a:xfrm>
            <a:off x="1468686" y="2803581"/>
            <a:ext cx="15286350" cy="4289369"/>
            <a:chOff x="0" y="0"/>
            <a:chExt cx="20381800" cy="5719159"/>
          </a:xfrm>
        </p:grpSpPr>
        <p:sp>
          <p:nvSpPr>
            <p:cNvPr id="13" name="Freeform 13"/>
            <p:cNvSpPr/>
            <p:nvPr/>
          </p:nvSpPr>
          <p:spPr>
            <a:xfrm>
              <a:off x="0" y="0"/>
              <a:ext cx="20381801" cy="5719159"/>
            </a:xfrm>
            <a:custGeom>
              <a:avLst/>
              <a:gdLst/>
              <a:ahLst/>
              <a:cxnLst/>
              <a:rect l="l" t="t" r="r" b="b"/>
              <a:pathLst>
                <a:path w="20381801" h="5719159">
                  <a:moveTo>
                    <a:pt x="0" y="0"/>
                  </a:moveTo>
                  <a:lnTo>
                    <a:pt x="20381801" y="0"/>
                  </a:lnTo>
                  <a:lnTo>
                    <a:pt x="20381801" y="5719159"/>
                  </a:lnTo>
                  <a:lnTo>
                    <a:pt x="0" y="5719159"/>
                  </a:lnTo>
                  <a:close/>
                </a:path>
              </a:pathLst>
            </a:custGeom>
            <a:solidFill>
              <a:srgbClr val="EE4F27">
                <a:alpha val="0"/>
              </a:srgbClr>
            </a:solidFill>
          </p:spPr>
          <p:txBody>
            <a:bodyPr/>
            <a:lstStyle/>
            <a:p>
              <a:endParaRPr lang="de-DE"/>
            </a:p>
          </p:txBody>
        </p:sp>
        <p:sp>
          <p:nvSpPr>
            <p:cNvPr id="14" name="TextBox 14"/>
            <p:cNvSpPr txBox="1"/>
            <p:nvPr/>
          </p:nvSpPr>
          <p:spPr>
            <a:xfrm>
              <a:off x="0" y="-28575"/>
              <a:ext cx="20381800" cy="5747734"/>
            </a:xfrm>
            <a:prstGeom prst="rect">
              <a:avLst/>
            </a:prstGeom>
          </p:spPr>
          <p:txBody>
            <a:bodyPr lIns="0" tIns="0" rIns="0" bIns="0" rtlCol="0" anchor="t"/>
            <a:lstStyle/>
            <a:p>
              <a:pPr marL="647703" lvl="1" indent="-323852" algn="l">
                <a:lnSpc>
                  <a:spcPts val="3240"/>
                </a:lnSpc>
                <a:buAutoNum type="arabicPeriod"/>
              </a:pPr>
              <a:endParaRPr/>
            </a:p>
            <a:p>
              <a:pPr marL="647703" lvl="1" indent="-323852" algn="l">
                <a:lnSpc>
                  <a:spcPts val="3240"/>
                </a:lnSpc>
                <a:buAutoNum type="arabicPeriod"/>
              </a:pPr>
              <a:endParaRPr/>
            </a:p>
            <a:p>
              <a:pPr marL="647703" lvl="1" indent="-323852" algn="l">
                <a:lnSpc>
                  <a:spcPts val="3240"/>
                </a:lnSpc>
                <a:buAutoNum type="arabicPeriod"/>
              </a:pPr>
              <a:r>
                <a:rPr lang="en-US" sz="3000" b="1">
                  <a:solidFill>
                    <a:srgbClr val="FFFFFF"/>
                  </a:solidFill>
                  <a:latin typeface="Calibri (MS) Bold"/>
                  <a:ea typeface="Calibri (MS) Bold"/>
                  <a:cs typeface="Calibri (MS) Bold"/>
                  <a:sym typeface="Calibri (MS) Bold"/>
                </a:rPr>
                <a:t>Halte deine Ergebnisse fest: </a:t>
              </a:r>
              <a:r>
                <a:rPr lang="en-US" sz="3000">
                  <a:solidFill>
                    <a:srgbClr val="FFFFFF"/>
                  </a:solidFill>
                  <a:latin typeface="Calibri (MS)"/>
                  <a:ea typeface="Calibri (MS)"/>
                  <a:cs typeface="Calibri (MS)"/>
                  <a:sym typeface="Calibri (MS)"/>
                </a:rPr>
                <a:t>Schreibe auf, was du herausgefunden hast. War die Behauptung wahr, falsch oder gemischt? Woran hast du das erkannt? Falls sie falsch war: Welchen Schaden hätte es anrichten können, wenn die Leute daran geglaubt hätten? </a:t>
              </a:r>
            </a:p>
            <a:p>
              <a:pPr marL="647703" lvl="1" indent="-323852" algn="l">
                <a:lnSpc>
                  <a:spcPts val="3240"/>
                </a:lnSpc>
                <a:buAutoNum type="arabicPeriod"/>
              </a:pPr>
              <a:r>
                <a:rPr lang="en-US" sz="3000" b="1">
                  <a:solidFill>
                    <a:srgbClr val="FFFFFF"/>
                  </a:solidFill>
                  <a:latin typeface="Calibri (MS) Bold"/>
                  <a:ea typeface="Calibri (MS) Bold"/>
                  <a:cs typeface="Calibri (MS) Bold"/>
                  <a:sym typeface="Calibri (MS) Bold"/>
                </a:rPr>
                <a:t>Teilen und reflektieren: </a:t>
              </a:r>
              <a:r>
                <a:rPr lang="en-US" sz="3000">
                  <a:solidFill>
                    <a:srgbClr val="FFFFFF"/>
                  </a:solidFill>
                  <a:latin typeface="Calibri (MS)"/>
                  <a:ea typeface="Calibri (MS)"/>
                  <a:cs typeface="Calibri (MS)"/>
                  <a:sym typeface="Calibri (MS)"/>
                </a:rPr>
                <a:t>Besprechen Sie, wie einfach oder schwierig es war, die Behauptung zu widerlegen. Inwiefern hat das Design der digitalen Plattform Ihre Überprüfung unterstützt oder behindert (gab es beispielsweise Kennzeichnungen zur Faktenprüfung oder Kontextinformationen)? Was sagt dies über die Rolle digitaler Medienunternehmen bei der Verbreitung oder Eindämmung von Falschinformationen aus? </a:t>
              </a:r>
            </a:p>
            <a:p>
              <a:pPr marL="647703" lvl="1" indent="-323852" algn="l">
                <a:lnSpc>
                  <a:spcPts val="3240"/>
                </a:lnSpc>
                <a:buAutoNum type="arabicPeriod"/>
              </a:pPr>
              <a:r>
                <a:rPr lang="en-US" sz="3000">
                  <a:solidFill>
                    <a:srgbClr val="FFFFFF"/>
                  </a:solidFill>
                  <a:latin typeface="Calibri (MS)"/>
                  <a:ea typeface="Calibri (MS)"/>
                  <a:cs typeface="Calibri (MS)"/>
                  <a:sym typeface="Calibri (MS)"/>
                </a:rPr>
                <a:t>Durch diese Übung erleben die Lernenden hautnah die Detektivarbeit, die mit der Bekämpfung von Falschinformationen im Internet verbunden ist. </a:t>
              </a:r>
            </a:p>
          </p:txBody>
        </p:sp>
      </p:grpSp>
      <p:grpSp>
        <p:nvGrpSpPr>
          <p:cNvPr id="15" name="Group 15"/>
          <p:cNvGrpSpPr/>
          <p:nvPr/>
        </p:nvGrpSpPr>
        <p:grpSpPr>
          <a:xfrm>
            <a:off x="1390412" y="582686"/>
            <a:ext cx="3293621" cy="1081937"/>
            <a:chOff x="0" y="0"/>
            <a:chExt cx="4391494" cy="1442583"/>
          </a:xfrm>
        </p:grpSpPr>
        <p:sp>
          <p:nvSpPr>
            <p:cNvPr id="16" name="Freeform 16"/>
            <p:cNvSpPr/>
            <p:nvPr/>
          </p:nvSpPr>
          <p:spPr>
            <a:xfrm>
              <a:off x="0" y="0"/>
              <a:ext cx="4391494" cy="1442583"/>
            </a:xfrm>
            <a:custGeom>
              <a:avLst/>
              <a:gdLst/>
              <a:ahLst/>
              <a:cxnLst/>
              <a:rect l="l" t="t" r="r" b="b"/>
              <a:pathLst>
                <a:path w="4391494" h="1442583">
                  <a:moveTo>
                    <a:pt x="0" y="0"/>
                  </a:moveTo>
                  <a:lnTo>
                    <a:pt x="4391494" y="0"/>
                  </a:lnTo>
                  <a:lnTo>
                    <a:pt x="4391494" y="1442583"/>
                  </a:lnTo>
                  <a:lnTo>
                    <a:pt x="0" y="1442583"/>
                  </a:lnTo>
                  <a:close/>
                </a:path>
              </a:pathLst>
            </a:custGeom>
            <a:solidFill>
              <a:srgbClr val="000000">
                <a:alpha val="0"/>
              </a:srgbClr>
            </a:solidFill>
          </p:spPr>
          <p:txBody>
            <a:bodyPr/>
            <a:lstStyle/>
            <a:p>
              <a:endParaRPr lang="de-DE"/>
            </a:p>
          </p:txBody>
        </p:sp>
        <p:sp>
          <p:nvSpPr>
            <p:cNvPr id="17" name="TextBox 17"/>
            <p:cNvSpPr txBox="1"/>
            <p:nvPr/>
          </p:nvSpPr>
          <p:spPr>
            <a:xfrm>
              <a:off x="0" y="-57150"/>
              <a:ext cx="4391494" cy="1499733"/>
            </a:xfrm>
            <a:prstGeom prst="rect">
              <a:avLst/>
            </a:prstGeom>
          </p:spPr>
          <p:txBody>
            <a:bodyPr lIns="0" tIns="0" rIns="0" bIns="0" rtlCol="0" anchor="ctr"/>
            <a:lstStyle/>
            <a:p>
              <a:pPr algn="l">
                <a:lnSpc>
                  <a:spcPts val="5832"/>
                </a:lnSpc>
              </a:pPr>
              <a:r>
                <a:rPr lang="en-US" sz="5400">
                  <a:solidFill>
                    <a:srgbClr val="FFFFFF"/>
                  </a:solidFill>
                  <a:latin typeface="Calibri (MS)"/>
                  <a:ea typeface="Calibri (MS)"/>
                  <a:cs typeface="Calibri (MS)"/>
                  <a:sym typeface="Calibri (MS)"/>
                </a:rPr>
                <a:t>Aktivität</a:t>
              </a:r>
            </a:p>
          </p:txBody>
        </p:sp>
      </p:grpSp>
      <p:sp>
        <p:nvSpPr>
          <p:cNvPr id="18" name="Freeform 18"/>
          <p:cNvSpPr/>
          <p:nvPr/>
        </p:nvSpPr>
        <p:spPr>
          <a:xfrm>
            <a:off x="239803" y="750083"/>
            <a:ext cx="952549" cy="620023"/>
          </a:xfrm>
          <a:custGeom>
            <a:avLst/>
            <a:gdLst/>
            <a:ahLst/>
            <a:cxnLst/>
            <a:rect l="l" t="t" r="r" b="b"/>
            <a:pathLst>
              <a:path w="952549" h="620023">
                <a:moveTo>
                  <a:pt x="0" y="0"/>
                </a:moveTo>
                <a:lnTo>
                  <a:pt x="952549" y="0"/>
                </a:lnTo>
                <a:lnTo>
                  <a:pt x="952549" y="620023"/>
                </a:lnTo>
                <a:lnTo>
                  <a:pt x="0" y="6200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de-DE"/>
          </a:p>
        </p:txBody>
      </p:sp>
      <p:grpSp>
        <p:nvGrpSpPr>
          <p:cNvPr id="19" name="Group 19"/>
          <p:cNvGrpSpPr/>
          <p:nvPr/>
        </p:nvGrpSpPr>
        <p:grpSpPr>
          <a:xfrm>
            <a:off x="1028700" y="2107760"/>
            <a:ext cx="2511072" cy="1561026"/>
            <a:chOff x="0" y="0"/>
            <a:chExt cx="661352" cy="411134"/>
          </a:xfrm>
        </p:grpSpPr>
        <p:sp>
          <p:nvSpPr>
            <p:cNvPr id="20" name="Freeform 20"/>
            <p:cNvSpPr/>
            <p:nvPr/>
          </p:nvSpPr>
          <p:spPr>
            <a:xfrm>
              <a:off x="0" y="0"/>
              <a:ext cx="661352" cy="411134"/>
            </a:xfrm>
            <a:custGeom>
              <a:avLst/>
              <a:gdLst/>
              <a:ahLst/>
              <a:cxnLst/>
              <a:rect l="l" t="t" r="r" b="b"/>
              <a:pathLst>
                <a:path w="661352" h="411134">
                  <a:moveTo>
                    <a:pt x="0" y="0"/>
                  </a:moveTo>
                  <a:lnTo>
                    <a:pt x="661352" y="0"/>
                  </a:lnTo>
                  <a:lnTo>
                    <a:pt x="661352" y="411134"/>
                  </a:lnTo>
                  <a:lnTo>
                    <a:pt x="0" y="411134"/>
                  </a:lnTo>
                  <a:close/>
                </a:path>
              </a:pathLst>
            </a:custGeom>
            <a:solidFill>
              <a:srgbClr val="EE4F27"/>
            </a:solidFill>
          </p:spPr>
          <p:txBody>
            <a:bodyPr/>
            <a:lstStyle/>
            <a:p>
              <a:endParaRPr lang="de-DE"/>
            </a:p>
          </p:txBody>
        </p:sp>
        <p:sp>
          <p:nvSpPr>
            <p:cNvPr id="21" name="TextBox 21"/>
            <p:cNvSpPr txBox="1"/>
            <p:nvPr/>
          </p:nvSpPr>
          <p:spPr>
            <a:xfrm>
              <a:off x="0" y="-38100"/>
              <a:ext cx="661352" cy="449234"/>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3" name="Freeform 3"/>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4" name="Group 4"/>
          <p:cNvGrpSpPr/>
          <p:nvPr/>
        </p:nvGrpSpPr>
        <p:grpSpPr>
          <a:xfrm>
            <a:off x="8513428" y="1123263"/>
            <a:ext cx="8887065" cy="8162898"/>
            <a:chOff x="0" y="0"/>
            <a:chExt cx="11849420" cy="10883864"/>
          </a:xfrm>
        </p:grpSpPr>
        <p:sp>
          <p:nvSpPr>
            <p:cNvPr id="5" name="Freeform 5"/>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F29E38"/>
            </a:solidFill>
          </p:spPr>
          <p:txBody>
            <a:bodyPr/>
            <a:lstStyle/>
            <a:p>
              <a:endParaRPr lang="de-DE"/>
            </a:p>
          </p:txBody>
        </p:sp>
      </p:grpSp>
      <p:grpSp>
        <p:nvGrpSpPr>
          <p:cNvPr id="6" name="Group 6"/>
          <p:cNvGrpSpPr/>
          <p:nvPr/>
        </p:nvGrpSpPr>
        <p:grpSpPr>
          <a:xfrm>
            <a:off x="716077" y="1123249"/>
            <a:ext cx="8887065" cy="8162898"/>
            <a:chOff x="0" y="0"/>
            <a:chExt cx="11849420" cy="10883864"/>
          </a:xfrm>
        </p:grpSpPr>
        <p:sp>
          <p:nvSpPr>
            <p:cNvPr id="7" name="Freeform 7"/>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F29E38"/>
            </a:solidFill>
          </p:spPr>
          <p:txBody>
            <a:bodyPr/>
            <a:lstStyle/>
            <a:p>
              <a:endParaRPr lang="de-DE"/>
            </a:p>
          </p:txBody>
        </p:sp>
      </p:grpSp>
      <p:grpSp>
        <p:nvGrpSpPr>
          <p:cNvPr id="8" name="Group 8"/>
          <p:cNvGrpSpPr/>
          <p:nvPr/>
        </p:nvGrpSpPr>
        <p:grpSpPr>
          <a:xfrm>
            <a:off x="716078" y="1123249"/>
            <a:ext cx="16684416" cy="8162898"/>
            <a:chOff x="0" y="0"/>
            <a:chExt cx="22245888" cy="10883864"/>
          </a:xfrm>
        </p:grpSpPr>
        <p:sp>
          <p:nvSpPr>
            <p:cNvPr id="9" name="Freeform 9"/>
            <p:cNvSpPr/>
            <p:nvPr/>
          </p:nvSpPr>
          <p:spPr>
            <a:xfrm>
              <a:off x="0" y="0"/>
              <a:ext cx="22245955" cy="10883900"/>
            </a:xfrm>
            <a:custGeom>
              <a:avLst/>
              <a:gdLst/>
              <a:ahLst/>
              <a:cxnLst/>
              <a:rect l="l" t="t" r="r" b="b"/>
              <a:pathLst>
                <a:path w="22245955" h="10883900">
                  <a:moveTo>
                    <a:pt x="22245828" y="10883900"/>
                  </a:moveTo>
                  <a:lnTo>
                    <a:pt x="5680202" y="10883900"/>
                  </a:lnTo>
                  <a:cubicBezTo>
                    <a:pt x="2544953" y="10883900"/>
                    <a:pt x="0" y="9497568"/>
                    <a:pt x="0" y="7789545"/>
                  </a:cubicBezTo>
                  <a:lnTo>
                    <a:pt x="0" y="0"/>
                  </a:lnTo>
                  <a:lnTo>
                    <a:pt x="18377663" y="0"/>
                  </a:lnTo>
                  <a:cubicBezTo>
                    <a:pt x="20515453" y="0"/>
                    <a:pt x="22245955" y="942721"/>
                    <a:pt x="22245955" y="2107311"/>
                  </a:cubicBezTo>
                  <a:lnTo>
                    <a:pt x="22245955" y="10883900"/>
                  </a:lnTo>
                  <a:close/>
                </a:path>
              </a:pathLst>
            </a:custGeom>
            <a:solidFill>
              <a:srgbClr val="F29E38"/>
            </a:solidFill>
          </p:spPr>
          <p:txBody>
            <a:bodyPr/>
            <a:lstStyle/>
            <a:p>
              <a:endParaRPr lang="de-DE"/>
            </a:p>
          </p:txBody>
        </p:sp>
      </p:grpSp>
      <p:grpSp>
        <p:nvGrpSpPr>
          <p:cNvPr id="10" name="Group 10"/>
          <p:cNvGrpSpPr/>
          <p:nvPr/>
        </p:nvGrpSpPr>
        <p:grpSpPr>
          <a:xfrm>
            <a:off x="-23271" y="403485"/>
            <a:ext cx="8432360" cy="1313218"/>
            <a:chOff x="0" y="0"/>
            <a:chExt cx="11243146" cy="1750958"/>
          </a:xfrm>
        </p:grpSpPr>
        <p:sp>
          <p:nvSpPr>
            <p:cNvPr id="11" name="Freeform 11"/>
            <p:cNvSpPr/>
            <p:nvPr/>
          </p:nvSpPr>
          <p:spPr>
            <a:xfrm>
              <a:off x="0" y="0"/>
              <a:ext cx="11243046" cy="1750949"/>
            </a:xfrm>
            <a:custGeom>
              <a:avLst/>
              <a:gdLst/>
              <a:ahLst/>
              <a:cxnLst/>
              <a:rect l="l" t="t" r="r" b="b"/>
              <a:pathLst>
                <a:path w="11243046" h="1750949">
                  <a:moveTo>
                    <a:pt x="0" y="0"/>
                  </a:moveTo>
                  <a:lnTo>
                    <a:pt x="10170279" y="0"/>
                  </a:lnTo>
                  <a:cubicBezTo>
                    <a:pt x="10761034" y="0"/>
                    <a:pt x="11243046" y="425704"/>
                    <a:pt x="11243046" y="947420"/>
                  </a:cubicBezTo>
                  <a:lnTo>
                    <a:pt x="11243046" y="1750949"/>
                  </a:lnTo>
                  <a:lnTo>
                    <a:pt x="35097" y="1750949"/>
                  </a:lnTo>
                  <a:lnTo>
                    <a:pt x="35097" y="348361"/>
                  </a:lnTo>
                  <a:cubicBezTo>
                    <a:pt x="35097" y="275336"/>
                    <a:pt x="30926" y="203073"/>
                    <a:pt x="22727" y="131953"/>
                  </a:cubicBezTo>
                  <a:lnTo>
                    <a:pt x="0" y="0"/>
                  </a:lnTo>
                  <a:close/>
                </a:path>
              </a:pathLst>
            </a:custGeom>
            <a:solidFill>
              <a:srgbClr val="0070C0"/>
            </a:solidFill>
          </p:spPr>
          <p:txBody>
            <a:bodyPr/>
            <a:lstStyle/>
            <a:p>
              <a:endParaRPr lang="de-DE"/>
            </a:p>
          </p:txBody>
        </p:sp>
      </p:grpSp>
      <p:grpSp>
        <p:nvGrpSpPr>
          <p:cNvPr id="12" name="Group 12"/>
          <p:cNvGrpSpPr/>
          <p:nvPr/>
        </p:nvGrpSpPr>
        <p:grpSpPr>
          <a:xfrm>
            <a:off x="1390412" y="582686"/>
            <a:ext cx="7562885" cy="1081937"/>
            <a:chOff x="0" y="0"/>
            <a:chExt cx="10083846" cy="1442583"/>
          </a:xfrm>
        </p:grpSpPr>
        <p:sp>
          <p:nvSpPr>
            <p:cNvPr id="13" name="Freeform 13"/>
            <p:cNvSpPr/>
            <p:nvPr/>
          </p:nvSpPr>
          <p:spPr>
            <a:xfrm>
              <a:off x="0" y="0"/>
              <a:ext cx="10083846" cy="1442583"/>
            </a:xfrm>
            <a:custGeom>
              <a:avLst/>
              <a:gdLst/>
              <a:ahLst/>
              <a:cxnLst/>
              <a:rect l="l" t="t" r="r" b="b"/>
              <a:pathLst>
                <a:path w="10083846" h="1442583">
                  <a:moveTo>
                    <a:pt x="0" y="0"/>
                  </a:moveTo>
                  <a:lnTo>
                    <a:pt x="10083846" y="0"/>
                  </a:lnTo>
                  <a:lnTo>
                    <a:pt x="10083846" y="1442583"/>
                  </a:lnTo>
                  <a:lnTo>
                    <a:pt x="0" y="1442583"/>
                  </a:lnTo>
                  <a:close/>
                </a:path>
              </a:pathLst>
            </a:custGeom>
            <a:solidFill>
              <a:srgbClr val="000000">
                <a:alpha val="0"/>
              </a:srgbClr>
            </a:solidFill>
          </p:spPr>
          <p:txBody>
            <a:bodyPr/>
            <a:lstStyle/>
            <a:p>
              <a:endParaRPr lang="de-DE"/>
            </a:p>
          </p:txBody>
        </p:sp>
        <p:sp>
          <p:nvSpPr>
            <p:cNvPr id="14" name="TextBox 14"/>
            <p:cNvSpPr txBox="1"/>
            <p:nvPr/>
          </p:nvSpPr>
          <p:spPr>
            <a:xfrm>
              <a:off x="0" y="-57150"/>
              <a:ext cx="10083846" cy="1499733"/>
            </a:xfrm>
            <a:prstGeom prst="rect">
              <a:avLst/>
            </a:prstGeom>
          </p:spPr>
          <p:txBody>
            <a:bodyPr lIns="0" tIns="0" rIns="0" bIns="0" rtlCol="0" anchor="ctr"/>
            <a:lstStyle/>
            <a:p>
              <a:pPr algn="l">
                <a:lnSpc>
                  <a:spcPts val="5832"/>
                </a:lnSpc>
              </a:pPr>
              <a:r>
                <a:rPr lang="en-US" sz="5400">
                  <a:solidFill>
                    <a:srgbClr val="FFFFFF"/>
                  </a:solidFill>
                  <a:latin typeface="Calibri (MS)"/>
                  <a:ea typeface="Calibri (MS)"/>
                  <a:cs typeface="Calibri (MS)"/>
                  <a:sym typeface="Calibri (MS)"/>
                </a:rPr>
                <a:t> Multimedia-Ressource</a:t>
              </a:r>
            </a:p>
          </p:txBody>
        </p:sp>
      </p:grpSp>
      <p:sp>
        <p:nvSpPr>
          <p:cNvPr id="15" name="Freeform 15"/>
          <p:cNvSpPr/>
          <p:nvPr/>
        </p:nvSpPr>
        <p:spPr>
          <a:xfrm>
            <a:off x="239803" y="750083"/>
            <a:ext cx="952549" cy="620023"/>
          </a:xfrm>
          <a:custGeom>
            <a:avLst/>
            <a:gdLst/>
            <a:ahLst/>
            <a:cxnLst/>
            <a:rect l="l" t="t" r="r" b="b"/>
            <a:pathLst>
              <a:path w="952549" h="620023">
                <a:moveTo>
                  <a:pt x="0" y="0"/>
                </a:moveTo>
                <a:lnTo>
                  <a:pt x="952549" y="0"/>
                </a:lnTo>
                <a:lnTo>
                  <a:pt x="952549" y="620023"/>
                </a:lnTo>
                <a:lnTo>
                  <a:pt x="0" y="6200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de-DE"/>
          </a:p>
        </p:txBody>
      </p:sp>
      <p:grpSp>
        <p:nvGrpSpPr>
          <p:cNvPr id="16" name="Group 16"/>
          <p:cNvGrpSpPr/>
          <p:nvPr/>
        </p:nvGrpSpPr>
        <p:grpSpPr>
          <a:xfrm>
            <a:off x="1390412" y="1785937"/>
            <a:ext cx="15405011" cy="6872333"/>
            <a:chOff x="0" y="0"/>
            <a:chExt cx="20540015" cy="9163111"/>
          </a:xfrm>
        </p:grpSpPr>
        <p:sp>
          <p:nvSpPr>
            <p:cNvPr id="17" name="Freeform 17"/>
            <p:cNvSpPr/>
            <p:nvPr/>
          </p:nvSpPr>
          <p:spPr>
            <a:xfrm>
              <a:off x="0" y="0"/>
              <a:ext cx="20540014" cy="9163111"/>
            </a:xfrm>
            <a:custGeom>
              <a:avLst/>
              <a:gdLst/>
              <a:ahLst/>
              <a:cxnLst/>
              <a:rect l="l" t="t" r="r" b="b"/>
              <a:pathLst>
                <a:path w="20540014" h="9163111">
                  <a:moveTo>
                    <a:pt x="0" y="0"/>
                  </a:moveTo>
                  <a:lnTo>
                    <a:pt x="20540014" y="0"/>
                  </a:lnTo>
                  <a:lnTo>
                    <a:pt x="20540014" y="9163111"/>
                  </a:lnTo>
                  <a:lnTo>
                    <a:pt x="0" y="9163111"/>
                  </a:lnTo>
                  <a:close/>
                </a:path>
              </a:pathLst>
            </a:custGeom>
            <a:solidFill>
              <a:srgbClr val="F29E38">
                <a:alpha val="0"/>
              </a:srgbClr>
            </a:solidFill>
          </p:spPr>
          <p:txBody>
            <a:bodyPr/>
            <a:lstStyle/>
            <a:p>
              <a:endParaRPr lang="de-DE"/>
            </a:p>
          </p:txBody>
        </p:sp>
        <p:sp>
          <p:nvSpPr>
            <p:cNvPr id="18" name="TextBox 18"/>
            <p:cNvSpPr txBox="1"/>
            <p:nvPr/>
          </p:nvSpPr>
          <p:spPr>
            <a:xfrm>
              <a:off x="0" y="-66675"/>
              <a:ext cx="20540015" cy="9229786"/>
            </a:xfrm>
            <a:prstGeom prst="rect">
              <a:avLst/>
            </a:prstGeom>
          </p:spPr>
          <p:txBody>
            <a:bodyPr lIns="0" tIns="0" rIns="0" bIns="0" rtlCol="0" anchor="ctr"/>
            <a:lstStyle/>
            <a:p>
              <a:pPr algn="l">
                <a:lnSpc>
                  <a:spcPts val="4838"/>
                </a:lnSpc>
              </a:pPr>
              <a:r>
                <a:rPr lang="en-US" sz="4200" b="1" spc="-63" dirty="0">
                  <a:solidFill>
                    <a:srgbClr val="FFFFFF"/>
                  </a:solidFill>
                  <a:latin typeface="Calibri (MS) Bold"/>
                  <a:ea typeface="Calibri (MS) Bold"/>
                  <a:cs typeface="Calibri (MS) Bold"/>
                  <a:sym typeface="Calibri (MS) Bold"/>
                </a:rPr>
                <a:t>Handbuch zur Verifizierung  </a:t>
              </a:r>
            </a:p>
            <a:p>
              <a:pPr algn="l">
                <a:lnSpc>
                  <a:spcPts val="3455"/>
                </a:lnSpc>
              </a:pPr>
              <a:endParaRPr lang="en-US" sz="4200" b="1" spc="-63" dirty="0">
                <a:solidFill>
                  <a:srgbClr val="FFFFFF"/>
                </a:solidFill>
                <a:latin typeface="Calibri (MS) Bold"/>
                <a:ea typeface="Calibri (MS) Bold"/>
                <a:cs typeface="Calibri (MS) Bold"/>
                <a:sym typeface="Calibri (MS) Bold"/>
              </a:endParaRPr>
            </a:p>
            <a:p>
              <a:pPr algn="l">
                <a:lnSpc>
                  <a:spcPts val="3455"/>
                </a:lnSpc>
              </a:pPr>
              <a:r>
                <a:rPr lang="en-US" sz="3000" dirty="0">
                  <a:solidFill>
                    <a:srgbClr val="FFFFFF"/>
                  </a:solidFill>
                  <a:latin typeface="Calibri (MS)"/>
                  <a:ea typeface="Calibri (MS)"/>
                  <a:cs typeface="Calibri (MS)"/>
                  <a:sym typeface="Calibri (MS)"/>
                </a:rPr>
                <a:t>Ressource: „Verification Handbook: For Disinformation </a:t>
              </a:r>
              <a:r>
                <a:rPr lang="en-US" sz="3000" u="none" dirty="0">
                  <a:solidFill>
                    <a:srgbClr val="FFFFFF"/>
                  </a:solidFill>
                  <a:latin typeface="Calibri (MS)"/>
                  <a:ea typeface="Calibri (MS)"/>
                  <a:cs typeface="Calibri (MS)"/>
                  <a:sym typeface="Calibri (MS)"/>
                </a:rPr>
                <a:t>and </a:t>
              </a:r>
              <a:r>
                <a:rPr lang="en-US" sz="3000" dirty="0">
                  <a:solidFill>
                    <a:srgbClr val="FFFFFF"/>
                  </a:solidFill>
                  <a:latin typeface="Calibri (MS)"/>
                  <a:ea typeface="Calibri (MS)"/>
                  <a:cs typeface="Calibri (MS)"/>
                  <a:sym typeface="Calibri (MS)"/>
                </a:rPr>
                <a:t>Media Manipulation“ – European </a:t>
              </a:r>
              <a:r>
                <a:rPr lang="en-US" sz="3000" u="none" dirty="0">
                  <a:solidFill>
                    <a:srgbClr val="FFFFFF"/>
                  </a:solidFill>
                  <a:latin typeface="Calibri (MS)"/>
                  <a:ea typeface="Calibri (MS)"/>
                  <a:cs typeface="Calibri (MS)"/>
                  <a:sym typeface="Calibri (MS)"/>
                </a:rPr>
                <a:t>Journalism </a:t>
              </a:r>
              <a:r>
                <a:rPr lang="en-US" sz="3000" dirty="0">
                  <a:solidFill>
                    <a:srgbClr val="FFFFFF"/>
                  </a:solidFill>
                  <a:latin typeface="Calibri (MS)"/>
                  <a:ea typeface="Calibri (MS)"/>
                  <a:cs typeface="Calibri (MS)"/>
                  <a:sym typeface="Calibri (MS)"/>
                </a:rPr>
                <a:t>Centre. Dies ist ein kostenloses, herunterladbares E-Book (in mehreren Sprachen verfügbar), das eine Schritt-für-Schritt-Anleitung zur Überprüfung von Online-Inhalten und zur Untersuchung von Desinformation bietet. Es behandelt Techniken wie die Geolokalisierung von Bildern, die Überprüfung von Deepfake-Videos und </a:t>
              </a:r>
              <a:r>
                <a:rPr lang="en-US" sz="3000" dirty="0" err="1">
                  <a:solidFill>
                    <a:srgbClr val="FFFFFF"/>
                  </a:solidFill>
                  <a:latin typeface="Calibri (MS)"/>
                  <a:ea typeface="Calibri (MS)"/>
                  <a:cs typeface="Calibri (MS)"/>
                  <a:sym typeface="Calibri (MS)"/>
                </a:rPr>
                <a:t>die Analyse </a:t>
              </a:r>
              <a:r>
                <a:rPr lang="en-US" sz="3000" dirty="0">
                  <a:solidFill>
                    <a:srgbClr val="FFFFFF"/>
                  </a:solidFill>
                  <a:latin typeface="Calibri (MS)"/>
                  <a:ea typeface="Calibri (MS)"/>
                  <a:cs typeface="Calibri (MS)"/>
                  <a:sym typeface="Calibri (MS)"/>
                </a:rPr>
                <a:t>von Social-Media-Konten. Die neueste Ausgabe erschien zu einem kritischen Zeitpunkt und „vermittelt Journalisten das nötige Wissen, um Social-Media-Konten, Bots, ... Deepfakes sowie andere Formen der Desinformation zu untersuchen“. Lehrkräfte können Auszüge aus diesem Handbuch im Unterricht verwenden, um zu zeigen, wie Fachleute mit Fake News umgehen. Die Lernenden werden dazu ermutigt, ein Kapitel zu lesen und eine der darin beschriebenen Methoden (wie die umgekehrte Bildersuche oder die Verwendung eines Metadaten-Tools) an einem Inhalt anzuwenden, den sie online finden. </a:t>
              </a:r>
            </a:p>
            <a:p>
              <a:pPr algn="l">
                <a:lnSpc>
                  <a:spcPts val="3455"/>
                </a:lnSpc>
              </a:pPr>
              <a:endParaRPr lang="en-US" sz="3000" dirty="0">
                <a:solidFill>
                  <a:srgbClr val="FFFFFF"/>
                </a:solidFill>
                <a:latin typeface="Calibri (MS)"/>
                <a:ea typeface="Calibri (MS)"/>
                <a:cs typeface="Calibri (MS)"/>
                <a:sym typeface="Calibri (MS)"/>
              </a:endParaRPr>
            </a:p>
            <a:p>
              <a:pPr algn="l">
                <a:lnSpc>
                  <a:spcPts val="3455"/>
                </a:lnSpc>
              </a:pPr>
              <a:r>
                <a:rPr lang="en-US" sz="3000" dirty="0">
                  <a:solidFill>
                    <a:srgbClr val="FFFFFF"/>
                  </a:solidFill>
                  <a:latin typeface="Calibri (MS)"/>
                  <a:ea typeface="Calibri (MS)"/>
                  <a:cs typeface="Calibri (MS)"/>
                  <a:sym typeface="Calibri (MS)"/>
                </a:rPr>
                <a:t>QUELLE: </a:t>
              </a:r>
              <a:r>
                <a:rPr lang="en-US" sz="3000" u="sng" dirty="0">
                  <a:solidFill>
                    <a:srgbClr val="FFFFFF"/>
                  </a:solidFill>
                  <a:latin typeface="Calibri (MS)"/>
                  <a:ea typeface="Calibri (MS)"/>
                  <a:cs typeface="Calibri (MS)"/>
                  <a:sym typeface="Calibri (MS)"/>
                  <a:hlinkClick r:id="rId4" tooltip="https://datajournalism.com/read/handbook/verification-3#:~:text=The%20latest%20edition%20of%20the,Verification%20Handbook%20for%20Investigative%20Reporting"/>
                </a:rPr>
                <a:t>datajournalism.com</a:t>
              </a:r>
              <a:r>
                <a:rPr lang="en-US" sz="3000" dirty="0">
                  <a:solidFill>
                    <a:srgbClr val="FFFFFF"/>
                  </a:solidFill>
                  <a:latin typeface="Calibri (MS)"/>
                  <a:ea typeface="Calibri (MS)"/>
                  <a:cs typeface="Calibri (MS)"/>
                  <a:sym typeface="Calibri (MS)"/>
                </a:rPr>
                <a:t>.  </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3" name="Freeform 3"/>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4" name="Group 4"/>
          <p:cNvGrpSpPr/>
          <p:nvPr/>
        </p:nvGrpSpPr>
        <p:grpSpPr>
          <a:xfrm>
            <a:off x="8513428" y="1123263"/>
            <a:ext cx="8887065" cy="8162898"/>
            <a:chOff x="0" y="0"/>
            <a:chExt cx="11849420" cy="10883864"/>
          </a:xfrm>
        </p:grpSpPr>
        <p:sp>
          <p:nvSpPr>
            <p:cNvPr id="5" name="Freeform 5"/>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F29E38"/>
            </a:solidFill>
          </p:spPr>
          <p:txBody>
            <a:bodyPr/>
            <a:lstStyle/>
            <a:p>
              <a:endParaRPr lang="de-DE"/>
            </a:p>
          </p:txBody>
        </p:sp>
      </p:grpSp>
      <p:grpSp>
        <p:nvGrpSpPr>
          <p:cNvPr id="6" name="Group 6"/>
          <p:cNvGrpSpPr/>
          <p:nvPr/>
        </p:nvGrpSpPr>
        <p:grpSpPr>
          <a:xfrm>
            <a:off x="716077" y="1123249"/>
            <a:ext cx="8887065" cy="8162898"/>
            <a:chOff x="0" y="0"/>
            <a:chExt cx="11849420" cy="10883864"/>
          </a:xfrm>
        </p:grpSpPr>
        <p:sp>
          <p:nvSpPr>
            <p:cNvPr id="7" name="Freeform 7"/>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F29E38"/>
            </a:solidFill>
          </p:spPr>
          <p:txBody>
            <a:bodyPr/>
            <a:lstStyle/>
            <a:p>
              <a:endParaRPr lang="de-DE"/>
            </a:p>
          </p:txBody>
        </p:sp>
      </p:grpSp>
      <p:grpSp>
        <p:nvGrpSpPr>
          <p:cNvPr id="8" name="Group 8"/>
          <p:cNvGrpSpPr/>
          <p:nvPr/>
        </p:nvGrpSpPr>
        <p:grpSpPr>
          <a:xfrm>
            <a:off x="716078" y="1123249"/>
            <a:ext cx="16684416" cy="8162898"/>
            <a:chOff x="0" y="0"/>
            <a:chExt cx="22245888" cy="10883864"/>
          </a:xfrm>
        </p:grpSpPr>
        <p:sp>
          <p:nvSpPr>
            <p:cNvPr id="9" name="Freeform 9"/>
            <p:cNvSpPr/>
            <p:nvPr/>
          </p:nvSpPr>
          <p:spPr>
            <a:xfrm>
              <a:off x="0" y="0"/>
              <a:ext cx="22245955" cy="10883900"/>
            </a:xfrm>
            <a:custGeom>
              <a:avLst/>
              <a:gdLst/>
              <a:ahLst/>
              <a:cxnLst/>
              <a:rect l="l" t="t" r="r" b="b"/>
              <a:pathLst>
                <a:path w="22245955" h="10883900">
                  <a:moveTo>
                    <a:pt x="22245828" y="10883900"/>
                  </a:moveTo>
                  <a:lnTo>
                    <a:pt x="5680202" y="10883900"/>
                  </a:lnTo>
                  <a:cubicBezTo>
                    <a:pt x="2544953" y="10883900"/>
                    <a:pt x="0" y="9497568"/>
                    <a:pt x="0" y="7789545"/>
                  </a:cubicBezTo>
                  <a:lnTo>
                    <a:pt x="0" y="0"/>
                  </a:lnTo>
                  <a:lnTo>
                    <a:pt x="18377663" y="0"/>
                  </a:lnTo>
                  <a:cubicBezTo>
                    <a:pt x="20515453" y="0"/>
                    <a:pt x="22245955" y="942721"/>
                    <a:pt x="22245955" y="2107311"/>
                  </a:cubicBezTo>
                  <a:lnTo>
                    <a:pt x="22245955" y="10883900"/>
                  </a:lnTo>
                  <a:close/>
                </a:path>
              </a:pathLst>
            </a:custGeom>
            <a:solidFill>
              <a:srgbClr val="F29E38"/>
            </a:solidFill>
          </p:spPr>
          <p:txBody>
            <a:bodyPr/>
            <a:lstStyle/>
            <a:p>
              <a:endParaRPr lang="de-DE"/>
            </a:p>
          </p:txBody>
        </p:sp>
      </p:grpSp>
      <p:grpSp>
        <p:nvGrpSpPr>
          <p:cNvPr id="10" name="Group 10"/>
          <p:cNvGrpSpPr/>
          <p:nvPr/>
        </p:nvGrpSpPr>
        <p:grpSpPr>
          <a:xfrm>
            <a:off x="-23271" y="403485"/>
            <a:ext cx="8432360" cy="1313218"/>
            <a:chOff x="0" y="0"/>
            <a:chExt cx="11243146" cy="1750958"/>
          </a:xfrm>
        </p:grpSpPr>
        <p:sp>
          <p:nvSpPr>
            <p:cNvPr id="11" name="Freeform 11"/>
            <p:cNvSpPr/>
            <p:nvPr/>
          </p:nvSpPr>
          <p:spPr>
            <a:xfrm>
              <a:off x="0" y="0"/>
              <a:ext cx="11243046" cy="1750949"/>
            </a:xfrm>
            <a:custGeom>
              <a:avLst/>
              <a:gdLst/>
              <a:ahLst/>
              <a:cxnLst/>
              <a:rect l="l" t="t" r="r" b="b"/>
              <a:pathLst>
                <a:path w="11243046" h="1750949">
                  <a:moveTo>
                    <a:pt x="0" y="0"/>
                  </a:moveTo>
                  <a:lnTo>
                    <a:pt x="10170279" y="0"/>
                  </a:lnTo>
                  <a:cubicBezTo>
                    <a:pt x="10761034" y="0"/>
                    <a:pt x="11243046" y="425704"/>
                    <a:pt x="11243046" y="947420"/>
                  </a:cubicBezTo>
                  <a:lnTo>
                    <a:pt x="11243046" y="1750949"/>
                  </a:lnTo>
                  <a:lnTo>
                    <a:pt x="35097" y="1750949"/>
                  </a:lnTo>
                  <a:lnTo>
                    <a:pt x="35097" y="348361"/>
                  </a:lnTo>
                  <a:cubicBezTo>
                    <a:pt x="35097" y="275336"/>
                    <a:pt x="30926" y="203073"/>
                    <a:pt x="22727" y="131953"/>
                  </a:cubicBezTo>
                  <a:lnTo>
                    <a:pt x="0" y="0"/>
                  </a:lnTo>
                  <a:close/>
                </a:path>
              </a:pathLst>
            </a:custGeom>
            <a:solidFill>
              <a:srgbClr val="0070C0"/>
            </a:solidFill>
          </p:spPr>
          <p:txBody>
            <a:bodyPr/>
            <a:lstStyle/>
            <a:p>
              <a:endParaRPr lang="de-DE"/>
            </a:p>
          </p:txBody>
        </p:sp>
      </p:grpSp>
      <p:grpSp>
        <p:nvGrpSpPr>
          <p:cNvPr id="12" name="Group 12"/>
          <p:cNvGrpSpPr/>
          <p:nvPr/>
        </p:nvGrpSpPr>
        <p:grpSpPr>
          <a:xfrm>
            <a:off x="1390412" y="582686"/>
            <a:ext cx="7562885" cy="1081937"/>
            <a:chOff x="0" y="0"/>
            <a:chExt cx="10083846" cy="1442583"/>
          </a:xfrm>
        </p:grpSpPr>
        <p:sp>
          <p:nvSpPr>
            <p:cNvPr id="13" name="Freeform 13"/>
            <p:cNvSpPr/>
            <p:nvPr/>
          </p:nvSpPr>
          <p:spPr>
            <a:xfrm>
              <a:off x="0" y="0"/>
              <a:ext cx="10083846" cy="1442583"/>
            </a:xfrm>
            <a:custGeom>
              <a:avLst/>
              <a:gdLst/>
              <a:ahLst/>
              <a:cxnLst/>
              <a:rect l="l" t="t" r="r" b="b"/>
              <a:pathLst>
                <a:path w="10083846" h="1442583">
                  <a:moveTo>
                    <a:pt x="0" y="0"/>
                  </a:moveTo>
                  <a:lnTo>
                    <a:pt x="10083846" y="0"/>
                  </a:lnTo>
                  <a:lnTo>
                    <a:pt x="10083846" y="1442583"/>
                  </a:lnTo>
                  <a:lnTo>
                    <a:pt x="0" y="1442583"/>
                  </a:lnTo>
                  <a:close/>
                </a:path>
              </a:pathLst>
            </a:custGeom>
            <a:solidFill>
              <a:srgbClr val="000000">
                <a:alpha val="0"/>
              </a:srgbClr>
            </a:solidFill>
          </p:spPr>
          <p:txBody>
            <a:bodyPr/>
            <a:lstStyle/>
            <a:p>
              <a:endParaRPr lang="de-DE"/>
            </a:p>
          </p:txBody>
        </p:sp>
        <p:sp>
          <p:nvSpPr>
            <p:cNvPr id="14" name="TextBox 14"/>
            <p:cNvSpPr txBox="1"/>
            <p:nvPr/>
          </p:nvSpPr>
          <p:spPr>
            <a:xfrm>
              <a:off x="0" y="-57150"/>
              <a:ext cx="10083846" cy="1499733"/>
            </a:xfrm>
            <a:prstGeom prst="rect">
              <a:avLst/>
            </a:prstGeom>
          </p:spPr>
          <p:txBody>
            <a:bodyPr lIns="0" tIns="0" rIns="0" bIns="0" rtlCol="0" anchor="ctr"/>
            <a:lstStyle/>
            <a:p>
              <a:pPr algn="l">
                <a:lnSpc>
                  <a:spcPts val="5832"/>
                </a:lnSpc>
              </a:pPr>
              <a:r>
                <a:rPr lang="en-US" sz="5400">
                  <a:solidFill>
                    <a:srgbClr val="FFFFFF"/>
                  </a:solidFill>
                  <a:latin typeface="Calibri (MS)"/>
                  <a:ea typeface="Calibri (MS)"/>
                  <a:cs typeface="Calibri (MS)"/>
                  <a:sym typeface="Calibri (MS)"/>
                </a:rPr>
                <a:t> Multimedia-Ressource</a:t>
              </a:r>
            </a:p>
          </p:txBody>
        </p:sp>
      </p:grpSp>
      <p:sp>
        <p:nvSpPr>
          <p:cNvPr id="15" name="Freeform 15"/>
          <p:cNvSpPr/>
          <p:nvPr/>
        </p:nvSpPr>
        <p:spPr>
          <a:xfrm>
            <a:off x="239803" y="750083"/>
            <a:ext cx="952549" cy="620023"/>
          </a:xfrm>
          <a:custGeom>
            <a:avLst/>
            <a:gdLst/>
            <a:ahLst/>
            <a:cxnLst/>
            <a:rect l="l" t="t" r="r" b="b"/>
            <a:pathLst>
              <a:path w="952549" h="620023">
                <a:moveTo>
                  <a:pt x="0" y="0"/>
                </a:moveTo>
                <a:lnTo>
                  <a:pt x="952549" y="0"/>
                </a:lnTo>
                <a:lnTo>
                  <a:pt x="952549" y="620023"/>
                </a:lnTo>
                <a:lnTo>
                  <a:pt x="0" y="6200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de-DE"/>
          </a:p>
        </p:txBody>
      </p:sp>
      <p:grpSp>
        <p:nvGrpSpPr>
          <p:cNvPr id="16" name="Group 16"/>
          <p:cNvGrpSpPr/>
          <p:nvPr/>
        </p:nvGrpSpPr>
        <p:grpSpPr>
          <a:xfrm>
            <a:off x="1390412" y="1785937"/>
            <a:ext cx="15405011" cy="6872333"/>
            <a:chOff x="0" y="0"/>
            <a:chExt cx="20540015" cy="9163111"/>
          </a:xfrm>
        </p:grpSpPr>
        <p:sp>
          <p:nvSpPr>
            <p:cNvPr id="17" name="Freeform 17"/>
            <p:cNvSpPr/>
            <p:nvPr/>
          </p:nvSpPr>
          <p:spPr>
            <a:xfrm>
              <a:off x="0" y="0"/>
              <a:ext cx="20540014" cy="9163111"/>
            </a:xfrm>
            <a:custGeom>
              <a:avLst/>
              <a:gdLst/>
              <a:ahLst/>
              <a:cxnLst/>
              <a:rect l="l" t="t" r="r" b="b"/>
              <a:pathLst>
                <a:path w="20540014" h="9163111">
                  <a:moveTo>
                    <a:pt x="0" y="0"/>
                  </a:moveTo>
                  <a:lnTo>
                    <a:pt x="20540014" y="0"/>
                  </a:lnTo>
                  <a:lnTo>
                    <a:pt x="20540014" y="9163111"/>
                  </a:lnTo>
                  <a:lnTo>
                    <a:pt x="0" y="9163111"/>
                  </a:lnTo>
                  <a:close/>
                </a:path>
              </a:pathLst>
            </a:custGeom>
            <a:solidFill>
              <a:srgbClr val="F29E38">
                <a:alpha val="0"/>
              </a:srgbClr>
            </a:solidFill>
          </p:spPr>
          <p:txBody>
            <a:bodyPr/>
            <a:lstStyle/>
            <a:p>
              <a:endParaRPr lang="de-DE"/>
            </a:p>
          </p:txBody>
        </p:sp>
        <p:sp>
          <p:nvSpPr>
            <p:cNvPr id="18" name="TextBox 18"/>
            <p:cNvSpPr txBox="1"/>
            <p:nvPr/>
          </p:nvSpPr>
          <p:spPr>
            <a:xfrm>
              <a:off x="0" y="-66675"/>
              <a:ext cx="20540015" cy="9229786"/>
            </a:xfrm>
            <a:prstGeom prst="rect">
              <a:avLst/>
            </a:prstGeom>
          </p:spPr>
          <p:txBody>
            <a:bodyPr lIns="0" tIns="0" rIns="0" bIns="0" rtlCol="0" anchor="ctr"/>
            <a:lstStyle/>
            <a:p>
              <a:pPr algn="l">
                <a:lnSpc>
                  <a:spcPts val="4838"/>
                </a:lnSpc>
              </a:pPr>
              <a:r>
                <a:rPr lang="en-US" sz="4199" b="1" spc="-62">
                  <a:solidFill>
                    <a:srgbClr val="FFFFFF"/>
                  </a:solidFill>
                  <a:latin typeface="Calibri (MS) Bold"/>
                  <a:ea typeface="Calibri (MS) Bold"/>
                  <a:cs typeface="Calibri (MS) Bold"/>
                  <a:sym typeface="Calibri (MS) Bold"/>
                </a:rPr>
                <a:t>EU-Portal zur Entlarvung von Mythen </a:t>
              </a:r>
            </a:p>
            <a:p>
              <a:pPr algn="l">
                <a:lnSpc>
                  <a:spcPts val="3455"/>
                </a:lnSpc>
              </a:pPr>
              <a:endParaRPr lang="en-US" sz="4199" b="1" spc="-62">
                <a:solidFill>
                  <a:srgbClr val="FFFFFF"/>
                </a:solidFill>
                <a:latin typeface="Calibri (MS) Bold"/>
                <a:ea typeface="Calibri (MS) Bold"/>
                <a:cs typeface="Calibri (MS) Bold"/>
                <a:sym typeface="Calibri (MS) Bold"/>
              </a:endParaRPr>
            </a:p>
            <a:p>
              <a:pPr algn="l">
                <a:lnSpc>
                  <a:spcPts val="3455"/>
                </a:lnSpc>
              </a:pPr>
              <a:r>
                <a:rPr lang="en-US" sz="3000" spc="-44">
                  <a:solidFill>
                    <a:srgbClr val="FFFFFF"/>
                  </a:solidFill>
                  <a:latin typeface="Calibri (MS)"/>
                  <a:ea typeface="Calibri (MS)"/>
                  <a:cs typeface="Calibri (MS)"/>
                  <a:sym typeface="Calibri (MS)"/>
                </a:rPr>
                <a:t>Ressource: </a:t>
              </a:r>
              <a:r>
                <a:rPr lang="en-US" sz="3000" u="sng" spc="-44">
                  <a:solidFill>
                    <a:srgbClr val="FFFFFF"/>
                  </a:solidFill>
                  <a:latin typeface="Calibri (MS)"/>
                  <a:ea typeface="Calibri (MS)"/>
                  <a:cs typeface="Calibri (MS)"/>
                  <a:sym typeface="Calibri (MS)"/>
                  <a:hlinkClick r:id="rId4" tooltip="https://euvsdisinfo.eu"/>
                </a:rPr>
                <a:t>EUvsDisinfo Online-Portal </a:t>
              </a:r>
              <a:r>
                <a:rPr lang="en-US" sz="3000" spc="-44">
                  <a:solidFill>
                    <a:srgbClr val="FFFFFF"/>
                  </a:solidFill>
                  <a:latin typeface="Calibri (MS)"/>
                  <a:ea typeface="Calibri (MS)"/>
                  <a:cs typeface="Calibri (MS)"/>
                  <a:sym typeface="Calibri (MS)"/>
                </a:rPr>
                <a:t>– Dies ist eine interaktive Website, die von der EU-Taskforce gegen Desinformation betrieben wird. Sie enthält eine durchsuchbare Datenbank mit Tausenden von widerlegten Falschmeldungen, die in Europa verbreitet wurden. Nutzer können nach Stichwörtern (z. B. „NATO“, „Impfstoffe“, „Einwanderung“) suchen, um konkrete Beispiele für Desinformation zu sehen und die dahinterstehende Faktencheck-Analyse zu lesen. Das Portal präsentiert außerdem wöchentliche Trendberichte zur Desinformation, in denen erklärt wird, wie sich falsche Narrative über Ländergrenzen hinweg verbreiten. So lässt sich beispielsweise nachvollziehen, wie eine bestimmte Falschmeldung über „5G als Ursache für COVID“ in verschiedenen Sprachen auftauchte. Durch die Erkundung dieses Portals erhalten die Lernenden ein praktisches Verständnis für gängige Desinformations-Themen und die Arbeit, die in deren Bekämpfung steckt. (Falls verfügbar, zeigen Sie eine Infografik von der Website, die ein Desinformationsnetzwerk veranschaulicht, oder lassen Sie die Schüler einen Mythos ihrer Wahl nachschlagen.) </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054538" y="487062"/>
            <a:ext cx="9266346" cy="9647719"/>
            <a:chOff x="0" y="0"/>
            <a:chExt cx="11727988" cy="12863625"/>
          </a:xfrm>
        </p:grpSpPr>
        <p:sp>
          <p:nvSpPr>
            <p:cNvPr id="3" name="Freeform 3"/>
            <p:cNvSpPr/>
            <p:nvPr/>
          </p:nvSpPr>
          <p:spPr>
            <a:xfrm>
              <a:off x="0" y="0"/>
              <a:ext cx="11727986" cy="12863624"/>
            </a:xfrm>
            <a:custGeom>
              <a:avLst/>
              <a:gdLst/>
              <a:ahLst/>
              <a:cxnLst/>
              <a:rect l="l" t="t" r="r" b="b"/>
              <a:pathLst>
                <a:path w="11727986" h="12863624">
                  <a:moveTo>
                    <a:pt x="0" y="0"/>
                  </a:moveTo>
                  <a:lnTo>
                    <a:pt x="11727986" y="0"/>
                  </a:lnTo>
                  <a:lnTo>
                    <a:pt x="11727986" y="6571285"/>
                  </a:lnTo>
                  <a:lnTo>
                    <a:pt x="11715797" y="6571285"/>
                  </a:lnTo>
                  <a:cubicBezTo>
                    <a:pt x="11727986" y="6683180"/>
                    <a:pt x="11727986" y="6795075"/>
                    <a:pt x="11727986" y="6907115"/>
                  </a:cubicBezTo>
                  <a:cubicBezTo>
                    <a:pt x="11727986" y="10202478"/>
                    <a:pt x="9108239" y="12863624"/>
                    <a:pt x="5863993" y="12863624"/>
                  </a:cubicBezTo>
                  <a:cubicBezTo>
                    <a:pt x="2619747" y="12863624"/>
                    <a:pt x="0" y="10189949"/>
                    <a:pt x="0" y="6907115"/>
                  </a:cubicBezTo>
                  <a:cubicBezTo>
                    <a:pt x="0" y="6795219"/>
                    <a:pt x="0" y="6670795"/>
                    <a:pt x="12189" y="6571285"/>
                  </a:cubicBezTo>
                  <a:lnTo>
                    <a:pt x="0" y="6571285"/>
                  </a:lnTo>
                  <a:lnTo>
                    <a:pt x="0" y="0"/>
                  </a:lnTo>
                  <a:close/>
                </a:path>
              </a:pathLst>
            </a:custGeom>
            <a:solidFill>
              <a:srgbClr val="0070C0"/>
            </a:solidFill>
          </p:spPr>
          <p:txBody>
            <a:bodyPr/>
            <a:lstStyle/>
            <a:p>
              <a:endParaRPr lang="de-DE"/>
            </a:p>
          </p:txBody>
        </p:sp>
      </p:grpSp>
      <p:grpSp>
        <p:nvGrpSpPr>
          <p:cNvPr id="4" name="Group 4"/>
          <p:cNvGrpSpPr/>
          <p:nvPr/>
        </p:nvGrpSpPr>
        <p:grpSpPr>
          <a:xfrm rot="-5400000">
            <a:off x="1230677" y="-552927"/>
            <a:ext cx="9266349" cy="11727703"/>
            <a:chOff x="0" y="0"/>
            <a:chExt cx="11727988" cy="15636937"/>
          </a:xfrm>
        </p:grpSpPr>
        <p:sp>
          <p:nvSpPr>
            <p:cNvPr id="5" name="Freeform 5"/>
            <p:cNvSpPr/>
            <p:nvPr/>
          </p:nvSpPr>
          <p:spPr>
            <a:xfrm>
              <a:off x="0" y="0"/>
              <a:ext cx="11727986" cy="15636935"/>
            </a:xfrm>
            <a:custGeom>
              <a:avLst/>
              <a:gdLst/>
              <a:ahLst/>
              <a:cxnLst/>
              <a:rect l="l" t="t" r="r" b="b"/>
              <a:pathLst>
                <a:path w="11727986" h="15636935">
                  <a:moveTo>
                    <a:pt x="0" y="0"/>
                  </a:moveTo>
                  <a:lnTo>
                    <a:pt x="11727986" y="0"/>
                  </a:lnTo>
                  <a:lnTo>
                    <a:pt x="11727986" y="7988010"/>
                  </a:lnTo>
                  <a:lnTo>
                    <a:pt x="11715797" y="7988010"/>
                  </a:lnTo>
                  <a:cubicBezTo>
                    <a:pt x="11727986" y="8124029"/>
                    <a:pt x="11727986" y="8260049"/>
                    <a:pt x="11727986" y="8396243"/>
                  </a:cubicBezTo>
                  <a:cubicBezTo>
                    <a:pt x="11727986" y="12402064"/>
                    <a:pt x="9108239" y="15636935"/>
                    <a:pt x="5863993" y="15636935"/>
                  </a:cubicBezTo>
                  <a:cubicBezTo>
                    <a:pt x="2619747" y="15636935"/>
                    <a:pt x="0" y="12386834"/>
                    <a:pt x="0" y="8396243"/>
                  </a:cubicBezTo>
                  <a:cubicBezTo>
                    <a:pt x="0" y="8260224"/>
                    <a:pt x="0" y="8108974"/>
                    <a:pt x="12189" y="7988010"/>
                  </a:cubicBezTo>
                  <a:lnTo>
                    <a:pt x="0" y="7988010"/>
                  </a:lnTo>
                  <a:lnTo>
                    <a:pt x="0" y="0"/>
                  </a:lnTo>
                  <a:close/>
                </a:path>
              </a:pathLst>
            </a:custGeom>
            <a:solidFill>
              <a:srgbClr val="0070C0"/>
            </a:solidFill>
          </p:spPr>
          <p:txBody>
            <a:bodyPr/>
            <a:lstStyle/>
            <a:p>
              <a:endParaRPr lang="de-DE"/>
            </a:p>
          </p:txBody>
        </p:sp>
      </p:grpSp>
      <p:grpSp>
        <p:nvGrpSpPr>
          <p:cNvPr id="6" name="Group 6"/>
          <p:cNvGrpSpPr/>
          <p:nvPr/>
        </p:nvGrpSpPr>
        <p:grpSpPr>
          <a:xfrm>
            <a:off x="609600" y="852788"/>
            <a:ext cx="12186868" cy="8253112"/>
            <a:chOff x="0" y="-578252"/>
            <a:chExt cx="16249157" cy="11004149"/>
          </a:xfrm>
        </p:grpSpPr>
        <p:sp>
          <p:nvSpPr>
            <p:cNvPr id="7" name="Freeform 7"/>
            <p:cNvSpPr/>
            <p:nvPr/>
          </p:nvSpPr>
          <p:spPr>
            <a:xfrm>
              <a:off x="0" y="0"/>
              <a:ext cx="16249157" cy="10425897"/>
            </a:xfrm>
            <a:custGeom>
              <a:avLst/>
              <a:gdLst/>
              <a:ahLst/>
              <a:cxnLst/>
              <a:rect l="l" t="t" r="r" b="b"/>
              <a:pathLst>
                <a:path w="16249157" h="10425897">
                  <a:moveTo>
                    <a:pt x="0" y="0"/>
                  </a:moveTo>
                  <a:lnTo>
                    <a:pt x="16249157" y="0"/>
                  </a:lnTo>
                  <a:lnTo>
                    <a:pt x="16249157" y="10425897"/>
                  </a:lnTo>
                  <a:lnTo>
                    <a:pt x="0" y="10425897"/>
                  </a:lnTo>
                  <a:close/>
                </a:path>
              </a:pathLst>
            </a:custGeom>
            <a:solidFill>
              <a:srgbClr val="3FB5A1">
                <a:alpha val="0"/>
              </a:srgbClr>
            </a:solidFill>
          </p:spPr>
          <p:txBody>
            <a:bodyPr/>
            <a:lstStyle/>
            <a:p>
              <a:endParaRPr lang="de-DE"/>
            </a:p>
          </p:txBody>
        </p:sp>
        <p:sp>
          <p:nvSpPr>
            <p:cNvPr id="8" name="TextBox 8"/>
            <p:cNvSpPr txBox="1"/>
            <p:nvPr/>
          </p:nvSpPr>
          <p:spPr>
            <a:xfrm>
              <a:off x="0" y="-578252"/>
              <a:ext cx="16249156" cy="10492572"/>
            </a:xfrm>
            <a:prstGeom prst="rect">
              <a:avLst/>
            </a:prstGeom>
          </p:spPr>
          <p:txBody>
            <a:bodyPr lIns="0" tIns="0" rIns="0" bIns="0" rtlCol="0" anchor="ctr"/>
            <a:lstStyle/>
            <a:p>
              <a:pPr algn="l">
                <a:lnSpc>
                  <a:spcPts val="4838"/>
                </a:lnSpc>
              </a:pPr>
              <a:r>
                <a:rPr lang="en-US" sz="3200" b="1" spc="-62" dirty="0" err="1">
                  <a:solidFill>
                    <a:srgbClr val="F0C049"/>
                  </a:solidFill>
                  <a:latin typeface="Calibri (MS) Bold"/>
                  <a:ea typeface="Calibri (MS) Bold"/>
                  <a:cs typeface="Calibri (MS) Bold"/>
                  <a:sym typeface="Calibri (MS) Bold"/>
                </a:rPr>
                <a:t>Resilienz</a:t>
              </a:r>
              <a:r>
                <a:rPr lang="en-US" sz="3200" b="1" spc="-62" dirty="0">
                  <a:solidFill>
                    <a:srgbClr val="F0C049"/>
                  </a:solidFill>
                  <a:latin typeface="Calibri (MS) Bold"/>
                  <a:ea typeface="Calibri (MS) Bold"/>
                  <a:cs typeface="Calibri (MS) Bold"/>
                  <a:sym typeface="Calibri (MS) Bold"/>
                </a:rPr>
                <a:t> </a:t>
              </a:r>
              <a:r>
                <a:rPr lang="en-US" sz="3200" b="1" spc="-62" dirty="0" err="1">
                  <a:solidFill>
                    <a:srgbClr val="F0C049"/>
                  </a:solidFill>
                  <a:latin typeface="Calibri (MS) Bold"/>
                  <a:ea typeface="Calibri (MS) Bold"/>
                  <a:cs typeface="Calibri (MS) Bold"/>
                  <a:sym typeface="Calibri (MS) Bold"/>
                </a:rPr>
                <a:t>stärken</a:t>
              </a:r>
              <a:r>
                <a:rPr lang="en-US" sz="3200" b="1" spc="-62" dirty="0">
                  <a:solidFill>
                    <a:srgbClr val="F0C049"/>
                  </a:solidFill>
                  <a:latin typeface="Calibri (MS) Bold"/>
                  <a:ea typeface="Calibri (MS) Bold"/>
                  <a:cs typeface="Calibri (MS) Bold"/>
                  <a:sym typeface="Calibri (MS) Bold"/>
                </a:rPr>
                <a:t> – </a:t>
              </a:r>
              <a:r>
                <a:rPr lang="en-US" sz="3200" b="1" spc="-62" dirty="0" err="1">
                  <a:solidFill>
                    <a:srgbClr val="F0C049"/>
                  </a:solidFill>
                  <a:latin typeface="Calibri (MS) Bold"/>
                  <a:ea typeface="Calibri (MS) Bold"/>
                  <a:cs typeface="Calibri (MS) Bold"/>
                  <a:sym typeface="Calibri (MS) Bold"/>
                </a:rPr>
                <a:t>Medienkompetenz</a:t>
              </a:r>
              <a:r>
                <a:rPr lang="en-US" sz="3200" b="1" spc="-62" dirty="0">
                  <a:solidFill>
                    <a:srgbClr val="F0C049"/>
                  </a:solidFill>
                  <a:latin typeface="Calibri (MS) Bold"/>
                  <a:ea typeface="Calibri (MS) Bold"/>
                  <a:cs typeface="Calibri (MS) Bold"/>
                  <a:sym typeface="Calibri (MS) Bold"/>
                </a:rPr>
                <a:t> und </a:t>
              </a:r>
              <a:r>
                <a:rPr lang="en-US" sz="3200" b="1" spc="-62" dirty="0" err="1">
                  <a:solidFill>
                    <a:srgbClr val="F0C049"/>
                  </a:solidFill>
                  <a:latin typeface="Calibri (MS) Bold"/>
                  <a:ea typeface="Calibri (MS) Bold"/>
                  <a:cs typeface="Calibri (MS) Bold"/>
                  <a:sym typeface="Calibri (MS) Bold"/>
                </a:rPr>
                <a:t>kritisches</a:t>
              </a:r>
              <a:r>
                <a:rPr lang="en-US" sz="3200" b="1" spc="-62" dirty="0">
                  <a:solidFill>
                    <a:srgbClr val="F0C049"/>
                  </a:solidFill>
                  <a:latin typeface="Calibri (MS) Bold"/>
                  <a:ea typeface="Calibri (MS) Bold"/>
                  <a:cs typeface="Calibri (MS) Bold"/>
                  <a:sym typeface="Calibri (MS) Bold"/>
                </a:rPr>
                <a:t> Denken </a:t>
              </a:r>
            </a:p>
            <a:p>
              <a:pPr algn="l">
                <a:lnSpc>
                  <a:spcPts val="3456"/>
                </a:lnSpc>
              </a:pPr>
              <a:endParaRPr lang="en-US" sz="2800" spc="-45" dirty="0">
                <a:solidFill>
                  <a:srgbClr val="FFFFFF"/>
                </a:solidFill>
                <a:latin typeface="Calibri (MS)"/>
                <a:ea typeface="Calibri (MS)"/>
                <a:cs typeface="Calibri (MS)"/>
                <a:sym typeface="Calibri (MS)"/>
              </a:endParaRPr>
            </a:p>
            <a:p>
              <a:pPr algn="l">
                <a:lnSpc>
                  <a:spcPts val="3456"/>
                </a:lnSpc>
              </a:pPr>
              <a:r>
                <a:rPr lang="en-US" sz="2800" spc="-45" dirty="0" err="1">
                  <a:solidFill>
                    <a:srgbClr val="FFFFFF"/>
                  </a:solidFill>
                  <a:latin typeface="Calibri (MS)"/>
                  <a:ea typeface="Calibri (MS)"/>
                  <a:cs typeface="Calibri (MS)"/>
                  <a:sym typeface="Calibri (MS)"/>
                </a:rPr>
                <a:t>Letztendlich</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ist</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eine</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informierte</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kritische</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Öffentlichkeit</a:t>
              </a:r>
              <a:r>
                <a:rPr lang="en-US" sz="2800" spc="-45" dirty="0">
                  <a:solidFill>
                    <a:srgbClr val="FFFFFF"/>
                  </a:solidFill>
                  <a:latin typeface="Calibri (MS)"/>
                  <a:ea typeface="Calibri (MS)"/>
                  <a:cs typeface="Calibri (MS)"/>
                  <a:sym typeface="Calibri (MS)"/>
                </a:rPr>
                <a:t> die </a:t>
              </a:r>
              <a:r>
                <a:rPr lang="en-US" sz="2800" spc="-45" dirty="0" err="1">
                  <a:solidFill>
                    <a:srgbClr val="FFFFFF"/>
                  </a:solidFill>
                  <a:latin typeface="Calibri (MS)"/>
                  <a:ea typeface="Calibri (MS)"/>
                  <a:cs typeface="Calibri (MS)"/>
                  <a:sym typeface="Calibri (MS)"/>
                </a:rPr>
                <a:t>nachhaltigste</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Lösung</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gegen</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Falschinformationen</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Initiativen</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im</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Bereich</a:t>
              </a:r>
              <a:r>
                <a:rPr lang="en-US" sz="2800" spc="-45" dirty="0">
                  <a:solidFill>
                    <a:srgbClr val="FFFFFF"/>
                  </a:solidFill>
                  <a:latin typeface="Calibri (MS)"/>
                  <a:ea typeface="Calibri (MS)"/>
                  <a:cs typeface="Calibri (MS)"/>
                  <a:sym typeface="Calibri (MS)"/>
                </a:rPr>
                <a:t> der </a:t>
              </a:r>
              <a:r>
                <a:rPr lang="en-US" sz="2800" spc="-45" dirty="0" err="1">
                  <a:solidFill>
                    <a:srgbClr val="FFFFFF"/>
                  </a:solidFill>
                  <a:latin typeface="Calibri (MS)"/>
                  <a:ea typeface="Calibri (MS)"/>
                  <a:cs typeface="Calibri (MS)"/>
                  <a:sym typeface="Calibri (MS)"/>
                </a:rPr>
                <a:t>digitalen</a:t>
              </a:r>
              <a:r>
                <a:rPr lang="en-US" sz="2800" spc="-45" dirty="0">
                  <a:solidFill>
                    <a:srgbClr val="FFFFFF"/>
                  </a:solidFill>
                  <a:latin typeface="Calibri (MS)"/>
                  <a:ea typeface="Calibri (MS)"/>
                  <a:cs typeface="Calibri (MS)"/>
                  <a:sym typeface="Calibri (MS)"/>
                </a:rPr>
                <a:t> Medien in Europa </a:t>
              </a:r>
              <a:r>
                <a:rPr lang="en-US" sz="2800" spc="-45" dirty="0" err="1">
                  <a:solidFill>
                    <a:srgbClr val="FFFFFF"/>
                  </a:solidFill>
                  <a:latin typeface="Calibri (MS)"/>
                  <a:ea typeface="Calibri (MS)"/>
                  <a:cs typeface="Calibri (MS)"/>
                  <a:sym typeface="Calibri (MS)"/>
                </a:rPr>
                <a:t>legen</a:t>
              </a:r>
              <a:r>
                <a:rPr lang="en-US" sz="2800" spc="-45" dirty="0">
                  <a:solidFill>
                    <a:srgbClr val="FFFFFF"/>
                  </a:solidFill>
                  <a:latin typeface="Calibri (MS)"/>
                  <a:ea typeface="Calibri (MS)"/>
                  <a:cs typeface="Calibri (MS)"/>
                  <a:sym typeface="Calibri (MS)"/>
                </a:rPr>
                <a:t> den </a:t>
              </a:r>
              <a:r>
                <a:rPr lang="en-US" sz="2800" spc="-45" dirty="0" err="1">
                  <a:solidFill>
                    <a:srgbClr val="FFFFFF"/>
                  </a:solidFill>
                  <a:latin typeface="Calibri (MS)"/>
                  <a:ea typeface="Calibri (MS)"/>
                  <a:cs typeface="Calibri (MS)"/>
                  <a:sym typeface="Calibri (MS)"/>
                </a:rPr>
                <a:t>Schwerpunkt</a:t>
              </a:r>
              <a:r>
                <a:rPr lang="en-US" sz="2800" spc="-45" dirty="0">
                  <a:solidFill>
                    <a:srgbClr val="FFFFFF"/>
                  </a:solidFill>
                  <a:latin typeface="Calibri (MS)"/>
                  <a:ea typeface="Calibri (MS)"/>
                  <a:cs typeface="Calibri (MS)"/>
                  <a:sym typeface="Calibri (MS)"/>
                </a:rPr>
                <a:t> auf die </a:t>
              </a:r>
              <a:r>
                <a:rPr lang="en-US" sz="2800" spc="-45" dirty="0" err="1">
                  <a:solidFill>
                    <a:srgbClr val="FFFFFF"/>
                  </a:solidFill>
                  <a:latin typeface="Calibri (MS)"/>
                  <a:ea typeface="Calibri (MS)"/>
                  <a:cs typeface="Calibri (MS)"/>
                  <a:sym typeface="Calibri (MS)"/>
                </a:rPr>
                <a:t>Stärkung</a:t>
              </a:r>
              <a:r>
                <a:rPr lang="en-US" sz="2800" spc="-45" dirty="0">
                  <a:solidFill>
                    <a:srgbClr val="FFFFFF"/>
                  </a:solidFill>
                  <a:latin typeface="Calibri (MS)"/>
                  <a:ea typeface="Calibri (MS)"/>
                  <a:cs typeface="Calibri (MS)"/>
                  <a:sym typeface="Calibri (MS)"/>
                </a:rPr>
                <a:t> der </a:t>
              </a:r>
              <a:r>
                <a:rPr lang="en-US" sz="2800" spc="-45" dirty="0" err="1">
                  <a:solidFill>
                    <a:srgbClr val="FFFFFF"/>
                  </a:solidFill>
                  <a:latin typeface="Calibri (MS)"/>
                  <a:ea typeface="Calibri (MS)"/>
                  <a:cs typeface="Calibri (MS)"/>
                  <a:sym typeface="Calibri (MS)"/>
                </a:rPr>
                <a:t>Nutzer</a:t>
              </a:r>
              <a:r>
                <a:rPr lang="en-US" sz="2800" spc="-45" dirty="0">
                  <a:solidFill>
                    <a:srgbClr val="FFFFFF"/>
                  </a:solidFill>
                  <a:latin typeface="Calibri (MS)"/>
                  <a:ea typeface="Calibri (MS)"/>
                  <a:cs typeface="Calibri (MS)"/>
                  <a:sym typeface="Calibri (MS)"/>
                </a:rPr>
                <a:t>: </a:t>
              </a:r>
            </a:p>
            <a:p>
              <a:pPr marL="647702" lvl="1" indent="-323851" algn="l">
                <a:lnSpc>
                  <a:spcPts val="3456"/>
                </a:lnSpc>
                <a:buFont typeface="Arial"/>
                <a:buChar char="•"/>
              </a:pPr>
              <a:r>
                <a:rPr lang="en-US" sz="2800" b="1" spc="-45" dirty="0" err="1">
                  <a:solidFill>
                    <a:srgbClr val="FFFFFF"/>
                  </a:solidFill>
                  <a:latin typeface="Calibri (MS) Bold"/>
                  <a:ea typeface="Calibri (MS) Bold"/>
                  <a:cs typeface="Calibri (MS) Bold"/>
                  <a:sym typeface="Calibri (MS) Bold"/>
                </a:rPr>
                <a:t>Medienkompetenz</a:t>
              </a:r>
              <a:r>
                <a:rPr lang="en-US" sz="2800" b="1" spc="-45" dirty="0">
                  <a:solidFill>
                    <a:srgbClr val="FFFFFF"/>
                  </a:solidFill>
                  <a:latin typeface="Calibri (MS) Bold"/>
                  <a:ea typeface="Calibri (MS) Bold"/>
                  <a:cs typeface="Calibri (MS) Bold"/>
                  <a:sym typeface="Calibri (MS) Bold"/>
                </a:rPr>
                <a:t> in der </a:t>
              </a:r>
              <a:r>
                <a:rPr lang="en-US" sz="2800" b="1" spc="-45" dirty="0" err="1">
                  <a:solidFill>
                    <a:srgbClr val="FFFFFF"/>
                  </a:solidFill>
                  <a:latin typeface="Calibri (MS) Bold"/>
                  <a:ea typeface="Calibri (MS) Bold"/>
                  <a:cs typeface="Calibri (MS) Bold"/>
                  <a:sym typeface="Calibri (MS) Bold"/>
                </a:rPr>
                <a:t>Bildung</a:t>
              </a:r>
              <a:r>
                <a:rPr lang="en-US" sz="2800" b="1" spc="-45" dirty="0">
                  <a:solidFill>
                    <a:srgbClr val="FFFFFF"/>
                  </a:solidFill>
                  <a:latin typeface="Calibri (MS) Bold"/>
                  <a:ea typeface="Calibri (MS) Bold"/>
                  <a:cs typeface="Calibri (MS) Bold"/>
                  <a:sym typeface="Calibri (MS) Bold"/>
                </a:rPr>
                <a:t>: </a:t>
              </a:r>
              <a:r>
                <a:rPr lang="en-US" sz="2800" spc="-45" dirty="0">
                  <a:solidFill>
                    <a:srgbClr val="FFFFFF"/>
                  </a:solidFill>
                  <a:latin typeface="Calibri (MS)"/>
                  <a:ea typeface="Calibri (MS)"/>
                  <a:cs typeface="Calibri (MS)"/>
                  <a:sym typeface="Calibri (MS)"/>
                </a:rPr>
                <a:t>Viele </a:t>
              </a:r>
              <a:r>
                <a:rPr lang="en-US" sz="2800" spc="-45" dirty="0" err="1">
                  <a:solidFill>
                    <a:srgbClr val="FFFFFF"/>
                  </a:solidFill>
                  <a:latin typeface="Calibri (MS)"/>
                  <a:ea typeface="Calibri (MS)"/>
                  <a:cs typeface="Calibri (MS)"/>
                  <a:sym typeface="Calibri (MS)"/>
                </a:rPr>
                <a:t>europäische</a:t>
              </a:r>
              <a:r>
                <a:rPr lang="en-US" sz="2800" spc="-45" dirty="0">
                  <a:solidFill>
                    <a:srgbClr val="FFFFFF"/>
                  </a:solidFill>
                  <a:latin typeface="Calibri (MS)"/>
                  <a:ea typeface="Calibri (MS)"/>
                  <a:cs typeface="Calibri (MS)"/>
                  <a:sym typeface="Calibri (MS)"/>
                </a:rPr>
                <a:t> Länder </a:t>
              </a:r>
              <a:r>
                <a:rPr lang="en-US" sz="2800" spc="-45" dirty="0" err="1">
                  <a:solidFill>
                    <a:srgbClr val="FFFFFF"/>
                  </a:solidFill>
                  <a:latin typeface="Calibri (MS)"/>
                  <a:ea typeface="Calibri (MS)"/>
                  <a:cs typeface="Calibri (MS)"/>
                  <a:sym typeface="Calibri (MS)"/>
                </a:rPr>
                <a:t>haben</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digitale</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Kompetenz</a:t>
              </a:r>
              <a:r>
                <a:rPr lang="en-US" sz="2800" spc="-45" dirty="0">
                  <a:solidFill>
                    <a:srgbClr val="FFFFFF"/>
                  </a:solidFill>
                  <a:latin typeface="Calibri (MS)"/>
                  <a:ea typeface="Calibri (MS)"/>
                  <a:cs typeface="Calibri (MS)"/>
                  <a:sym typeface="Calibri (MS)"/>
                </a:rPr>
                <a:t> in die </a:t>
              </a:r>
              <a:r>
                <a:rPr lang="en-US" sz="2800" spc="-45" dirty="0" err="1">
                  <a:solidFill>
                    <a:srgbClr val="FFFFFF"/>
                  </a:solidFill>
                  <a:latin typeface="Calibri (MS)"/>
                  <a:ea typeface="Calibri (MS)"/>
                  <a:cs typeface="Calibri (MS)"/>
                  <a:sym typeface="Calibri (MS)"/>
                </a:rPr>
                <a:t>Lehrpläne</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aufgenommen</a:t>
              </a:r>
              <a:r>
                <a:rPr lang="en-US" sz="2800" spc="-45" dirty="0">
                  <a:solidFill>
                    <a:srgbClr val="FFFFFF"/>
                  </a:solidFill>
                  <a:latin typeface="Calibri (MS)"/>
                  <a:ea typeface="Calibri (MS)"/>
                  <a:cs typeface="Calibri (MS)"/>
                  <a:sym typeface="Calibri (MS)"/>
                </a:rPr>
                <a:t> und </a:t>
              </a:r>
              <a:r>
                <a:rPr lang="en-US" sz="2800" spc="-45" dirty="0" err="1">
                  <a:solidFill>
                    <a:srgbClr val="FFFFFF"/>
                  </a:solidFill>
                  <a:latin typeface="Calibri (MS)"/>
                  <a:ea typeface="Calibri (MS)"/>
                  <a:cs typeface="Calibri (MS)"/>
                  <a:sym typeface="Calibri (MS)"/>
                </a:rPr>
                <a:t>bringen</a:t>
              </a:r>
              <a:r>
                <a:rPr lang="en-US" sz="2800" spc="-45" dirty="0">
                  <a:solidFill>
                    <a:srgbClr val="FFFFFF"/>
                  </a:solidFill>
                  <a:latin typeface="Calibri (MS)"/>
                  <a:ea typeface="Calibri (MS)"/>
                  <a:cs typeface="Calibri (MS)"/>
                  <a:sym typeface="Calibri (MS)"/>
                </a:rPr>
                <a:t> den </a:t>
              </a:r>
              <a:r>
                <a:rPr lang="en-US" sz="2800" spc="-45" dirty="0" err="1">
                  <a:solidFill>
                    <a:srgbClr val="FFFFFF"/>
                  </a:solidFill>
                  <a:latin typeface="Calibri (MS)"/>
                  <a:ea typeface="Calibri (MS)"/>
                  <a:cs typeface="Calibri (MS)"/>
                  <a:sym typeface="Calibri (MS)"/>
                </a:rPr>
                <a:t>Schülern</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bei</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wie</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sie</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voreingenommene</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oder</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falsche</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Informationen</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im</a:t>
              </a:r>
              <a:r>
                <a:rPr lang="en-US" sz="2800" spc="-45" dirty="0">
                  <a:solidFill>
                    <a:srgbClr val="FFFFFF"/>
                  </a:solidFill>
                  <a:latin typeface="Calibri (MS)"/>
                  <a:ea typeface="Calibri (MS)"/>
                  <a:cs typeface="Calibri (MS)"/>
                  <a:sym typeface="Calibri (MS)"/>
                </a:rPr>
                <a:t> Internet </a:t>
              </a:r>
              <a:r>
                <a:rPr lang="en-US" sz="2800" spc="-45" dirty="0" err="1">
                  <a:solidFill>
                    <a:srgbClr val="FFFFFF"/>
                  </a:solidFill>
                  <a:latin typeface="Calibri (MS)"/>
                  <a:ea typeface="Calibri (MS)"/>
                  <a:cs typeface="Calibri (MS)"/>
                  <a:sym typeface="Calibri (MS)"/>
                </a:rPr>
                <a:t>erkennen</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können</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Finnland</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wird</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beispielsweise</a:t>
              </a:r>
              <a:r>
                <a:rPr lang="en-US" sz="2800" spc="-45" dirty="0">
                  <a:solidFill>
                    <a:srgbClr val="FFFFFF"/>
                  </a:solidFill>
                  <a:latin typeface="Calibri (MS)"/>
                  <a:ea typeface="Calibri (MS)"/>
                  <a:cs typeface="Calibri (MS)"/>
                  <a:sym typeface="Calibri (MS)"/>
                </a:rPr>
                <a:t> oft für seinen </a:t>
              </a:r>
              <a:r>
                <a:rPr lang="en-US" sz="2800" spc="-45" dirty="0" err="1">
                  <a:solidFill>
                    <a:srgbClr val="FFFFFF"/>
                  </a:solidFill>
                  <a:latin typeface="Calibri (MS)"/>
                  <a:ea typeface="Calibri (MS)"/>
                  <a:cs typeface="Calibri (MS)"/>
                  <a:sym typeface="Calibri (MS)"/>
                </a:rPr>
                <a:t>umfassenden</a:t>
              </a:r>
              <a:r>
                <a:rPr lang="en-US" sz="2800" spc="-45" dirty="0">
                  <a:solidFill>
                    <a:srgbClr val="FFFFFF"/>
                  </a:solidFill>
                  <a:latin typeface="Calibri (MS)"/>
                  <a:ea typeface="Calibri (MS)"/>
                  <a:cs typeface="Calibri (MS)"/>
                  <a:sym typeface="Calibri (MS)"/>
                </a:rPr>
                <a:t> Ansatz </a:t>
              </a:r>
              <a:r>
                <a:rPr lang="en-US" sz="2800" spc="-45" dirty="0" err="1">
                  <a:solidFill>
                    <a:srgbClr val="FFFFFF"/>
                  </a:solidFill>
                  <a:latin typeface="Calibri (MS)"/>
                  <a:ea typeface="Calibri (MS)"/>
                  <a:cs typeface="Calibri (MS)"/>
                  <a:sym typeface="Calibri (MS)"/>
                </a:rPr>
                <a:t>gelobt</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Schulkinder</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im</a:t>
              </a:r>
              <a:r>
                <a:rPr lang="en-US" sz="2800" spc="-45" dirty="0">
                  <a:solidFill>
                    <a:srgbClr val="FFFFFF"/>
                  </a:solidFill>
                  <a:latin typeface="Calibri (MS)"/>
                  <a:ea typeface="Calibri (MS)"/>
                  <a:cs typeface="Calibri (MS)"/>
                  <a:sym typeface="Calibri (MS)"/>
                </a:rPr>
                <a:t> Rahmen der </a:t>
              </a:r>
              <a:r>
                <a:rPr lang="en-US" sz="2800" spc="-45" dirty="0" err="1">
                  <a:solidFill>
                    <a:srgbClr val="FFFFFF"/>
                  </a:solidFill>
                  <a:latin typeface="Calibri (MS)"/>
                  <a:ea typeface="Calibri (MS)"/>
                  <a:cs typeface="Calibri (MS)"/>
                  <a:sym typeface="Calibri (MS)"/>
                </a:rPr>
                <a:t>politischen</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Bildung</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darin</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zu</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schulen</a:t>
              </a:r>
              <a:r>
                <a:rPr lang="en-US" sz="2800" spc="-45" dirty="0">
                  <a:solidFill>
                    <a:srgbClr val="FFFFFF"/>
                  </a:solidFill>
                  <a:latin typeface="Calibri (MS)"/>
                  <a:ea typeface="Calibri (MS)"/>
                  <a:cs typeface="Calibri (MS)"/>
                  <a:sym typeface="Calibri (MS)"/>
                </a:rPr>
                <a:t>, Fake News </a:t>
              </a:r>
              <a:r>
                <a:rPr lang="en-US" sz="2800" spc="-45" dirty="0" err="1">
                  <a:solidFill>
                    <a:srgbClr val="FFFFFF"/>
                  </a:solidFill>
                  <a:latin typeface="Calibri (MS)"/>
                  <a:ea typeface="Calibri (MS)"/>
                  <a:cs typeface="Calibri (MS)"/>
                  <a:sym typeface="Calibri (MS)"/>
                </a:rPr>
                <a:t>zu</a:t>
              </a:r>
              <a:r>
                <a:rPr lang="en-US" sz="2800" spc="-45" dirty="0">
                  <a:solidFill>
                    <a:srgbClr val="FFFFFF"/>
                  </a:solidFill>
                  <a:latin typeface="Calibri (MS)"/>
                  <a:ea typeface="Calibri (MS)"/>
                  <a:cs typeface="Calibri (MS)"/>
                  <a:sym typeface="Calibri (MS)"/>
                </a:rPr>
                <a:t> </a:t>
              </a:r>
              <a:r>
                <a:rPr lang="en-US" sz="2800" spc="-45" dirty="0" err="1">
                  <a:solidFill>
                    <a:srgbClr val="FFFFFF"/>
                  </a:solidFill>
                  <a:latin typeface="Calibri (MS)"/>
                  <a:ea typeface="Calibri (MS)"/>
                  <a:cs typeface="Calibri (MS)"/>
                  <a:sym typeface="Calibri (MS)"/>
                </a:rPr>
                <a:t>erkennen</a:t>
              </a:r>
              <a:r>
                <a:rPr lang="en-US" sz="2800" spc="-45" dirty="0">
                  <a:solidFill>
                    <a:srgbClr val="FFFFFF"/>
                  </a:solidFill>
                  <a:latin typeface="Calibri (MS)"/>
                  <a:ea typeface="Calibri (MS)"/>
                  <a:cs typeface="Calibri (MS)"/>
                  <a:sym typeface="Calibri (MS)"/>
                </a:rPr>
                <a:t>. </a:t>
              </a:r>
            </a:p>
            <a:p>
              <a:pPr marL="647700" lvl="1" indent="-323850" algn="l">
                <a:lnSpc>
                  <a:spcPts val="3455"/>
                </a:lnSpc>
                <a:buFont typeface="Arial"/>
                <a:buChar char="•"/>
              </a:pPr>
              <a:r>
                <a:rPr lang="en-US" sz="2800" b="1" spc="-44" dirty="0" err="1">
                  <a:solidFill>
                    <a:srgbClr val="FFFFFF"/>
                  </a:solidFill>
                  <a:latin typeface="Calibri (MS) Bold"/>
                  <a:ea typeface="Calibri (MS) Bold"/>
                  <a:cs typeface="Calibri (MS) Bold"/>
                  <a:sym typeface="Calibri (MS) Bold"/>
                </a:rPr>
                <a:t>Öffentliche</a:t>
              </a:r>
              <a:r>
                <a:rPr lang="en-US" sz="2800" b="1" spc="-44" dirty="0">
                  <a:solidFill>
                    <a:srgbClr val="FFFFFF"/>
                  </a:solidFill>
                  <a:latin typeface="Calibri (MS) Bold"/>
                  <a:ea typeface="Calibri (MS) Bold"/>
                  <a:cs typeface="Calibri (MS) Bold"/>
                  <a:sym typeface="Calibri (MS) Bold"/>
                </a:rPr>
                <a:t> </a:t>
              </a:r>
              <a:r>
                <a:rPr lang="en-US" sz="2800" b="1" spc="-44" dirty="0" err="1">
                  <a:solidFill>
                    <a:srgbClr val="FFFFFF"/>
                  </a:solidFill>
                  <a:latin typeface="Calibri (MS) Bold"/>
                  <a:ea typeface="Calibri (MS) Bold"/>
                  <a:cs typeface="Calibri (MS) Bold"/>
                  <a:sym typeface="Calibri (MS) Bold"/>
                </a:rPr>
                <a:t>Aufklärungskampagnen</a:t>
              </a:r>
              <a:r>
                <a:rPr lang="en-US" sz="2800" b="1" spc="-44" dirty="0">
                  <a:solidFill>
                    <a:srgbClr val="FFFFFF"/>
                  </a:solidFill>
                  <a:latin typeface="Calibri (MS) Bold"/>
                  <a:ea typeface="Calibri (MS) Bold"/>
                  <a:cs typeface="Calibri (MS) Bold"/>
                  <a:sym typeface="Calibri (MS) Bold"/>
                </a:rPr>
                <a:t>: </a:t>
              </a:r>
              <a:r>
                <a:rPr lang="en-US" sz="2800" spc="-44" dirty="0" err="1">
                  <a:solidFill>
                    <a:srgbClr val="FFFFFF"/>
                  </a:solidFill>
                  <a:latin typeface="Calibri (MS)"/>
                  <a:ea typeface="Calibri (MS)"/>
                  <a:cs typeface="Calibri (MS)"/>
                  <a:sym typeface="Calibri (MS)"/>
                </a:rPr>
                <a:t>Organisationen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starten</a:t>
              </a:r>
              <a:r>
                <a:rPr lang="en-US" sz="2800" spc="-44" dirty="0">
                  <a:solidFill>
                    <a:srgbClr val="FFFFFF"/>
                  </a:solidFill>
                  <a:latin typeface="Calibri (MS)"/>
                  <a:ea typeface="Calibri (MS)"/>
                  <a:cs typeface="Calibri (MS)"/>
                  <a:sym typeface="Calibri (MS)"/>
                </a:rPr>
                <a:t> Social-Media-</a:t>
              </a:r>
              <a:r>
                <a:rPr lang="en-US" sz="2800" spc="-44" dirty="0" err="1">
                  <a:solidFill>
                    <a:srgbClr val="FFFFFF"/>
                  </a:solidFill>
                  <a:latin typeface="Calibri (MS)"/>
                  <a:ea typeface="Calibri (MS)"/>
                  <a:cs typeface="Calibri (MS)"/>
                  <a:sym typeface="Calibri (MS)"/>
                </a:rPr>
                <a:t>Aktionen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wie</a:t>
              </a:r>
              <a:r>
                <a:rPr lang="en-US" sz="2800" spc="-44" dirty="0">
                  <a:solidFill>
                    <a:srgbClr val="FFFFFF"/>
                  </a:solidFill>
                  <a:latin typeface="Calibri (MS)"/>
                  <a:ea typeface="Calibri (MS)"/>
                  <a:cs typeface="Calibri (MS)"/>
                  <a:sym typeface="Calibri (MS)"/>
                </a:rPr>
                <a:t> #ThinkBeforeSharing und </a:t>
              </a:r>
              <a:r>
                <a:rPr lang="en-US" sz="2800" spc="-44" dirty="0" err="1">
                  <a:solidFill>
                    <a:srgbClr val="FFFFFF"/>
                  </a:solidFill>
                  <a:latin typeface="Calibri (MS)"/>
                  <a:ea typeface="Calibri (MS)"/>
                  <a:cs typeface="Calibri (MS)"/>
                  <a:sym typeface="Calibri (MS)"/>
                </a:rPr>
                <a:t>ermutigen</a:t>
              </a:r>
              <a:r>
                <a:rPr lang="en-US" sz="2800" spc="-44" dirty="0">
                  <a:solidFill>
                    <a:srgbClr val="FFFFFF"/>
                  </a:solidFill>
                  <a:latin typeface="Calibri (MS)"/>
                  <a:ea typeface="Calibri (MS)"/>
                  <a:cs typeface="Calibri (MS)"/>
                  <a:sym typeface="Calibri (MS)"/>
                </a:rPr>
                <a:t> die Menschen, </a:t>
              </a:r>
              <a:r>
                <a:rPr lang="en-US" sz="2800" spc="-44" dirty="0" err="1">
                  <a:solidFill>
                    <a:srgbClr val="FFFFFF"/>
                  </a:solidFill>
                  <a:latin typeface="Calibri (MS)"/>
                  <a:ea typeface="Calibri (MS)"/>
                  <a:cs typeface="Calibri (MS)"/>
                  <a:sym typeface="Calibri (MS)"/>
                </a:rPr>
                <a:t>inne</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zu</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halten</a:t>
              </a:r>
              <a:r>
                <a:rPr lang="en-US" sz="2800" spc="-44" dirty="0">
                  <a:solidFill>
                    <a:srgbClr val="FFFFFF"/>
                  </a:solidFill>
                  <a:latin typeface="Calibri (MS)"/>
                  <a:ea typeface="Calibri (MS)"/>
                  <a:cs typeface="Calibri (MS)"/>
                  <a:sym typeface="Calibri (MS)"/>
                </a:rPr>
                <a:t> und </a:t>
              </a:r>
              <a:r>
                <a:rPr lang="en-US" sz="2800" spc="-44" dirty="0" err="1">
                  <a:solidFill>
                    <a:srgbClr val="FFFFFF"/>
                  </a:solidFill>
                  <a:latin typeface="Calibri (MS)"/>
                  <a:ea typeface="Calibri (MS)"/>
                  <a:cs typeface="Calibri (MS)"/>
                  <a:sym typeface="Calibri (MS)"/>
                </a:rPr>
                <a:t>Inhalte</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zu</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überprüfen</a:t>
              </a:r>
              <a:r>
                <a:rPr lang="en-US" sz="2800" spc="-44" dirty="0">
                  <a:solidFill>
                    <a:srgbClr val="FFFFFF"/>
                  </a:solidFill>
                  <a:latin typeface="Calibri (MS)"/>
                  <a:ea typeface="Calibri (MS)"/>
                  <a:cs typeface="Calibri (MS)"/>
                  <a:sym typeface="Calibri (MS)"/>
                </a:rPr>
                <a:t>, bevor </a:t>
              </a:r>
              <a:r>
                <a:rPr lang="en-US" sz="2800" spc="-44" dirty="0" err="1">
                  <a:solidFill>
                    <a:srgbClr val="FFFFFF"/>
                  </a:solidFill>
                  <a:latin typeface="Calibri (MS)"/>
                  <a:ea typeface="Calibri (MS)"/>
                  <a:cs typeface="Calibri (MS)"/>
                  <a:sym typeface="Calibri (MS)"/>
                </a:rPr>
                <a:t>sie</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diese</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weiterleiten</a:t>
              </a:r>
              <a:r>
                <a:rPr lang="en-US" sz="2800" spc="-44" dirty="0">
                  <a:solidFill>
                    <a:srgbClr val="FFFFFF"/>
                  </a:solidFill>
                  <a:latin typeface="Calibri (MS)"/>
                  <a:ea typeface="Calibri (MS)"/>
                  <a:cs typeface="Calibri (MS)"/>
                  <a:sym typeface="Calibri (MS)"/>
                </a:rPr>
                <a:t>. Die Websites der </a:t>
              </a:r>
              <a:r>
                <a:rPr lang="en-US" sz="2800" spc="-44" dirty="0" err="1">
                  <a:solidFill>
                    <a:srgbClr val="FFFFFF"/>
                  </a:solidFill>
                  <a:latin typeface="Calibri (MS)"/>
                  <a:ea typeface="Calibri (MS)"/>
                  <a:cs typeface="Calibri (MS)"/>
                  <a:sym typeface="Calibri (MS)"/>
                </a:rPr>
                <a:t>Europäischen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Kommission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bieten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Quizze</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wie</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Könntest</a:t>
              </a:r>
              <a:r>
                <a:rPr lang="en-US" sz="2800" spc="-44" dirty="0">
                  <a:solidFill>
                    <a:srgbClr val="FFFFFF"/>
                  </a:solidFill>
                  <a:latin typeface="Calibri (MS)"/>
                  <a:ea typeface="Calibri (MS)"/>
                  <a:cs typeface="Calibri (MS)"/>
                  <a:sym typeface="Calibri (MS)"/>
                </a:rPr>
                <a:t> DU Fake News </a:t>
              </a:r>
              <a:r>
                <a:rPr lang="en-US" sz="2800" spc="-44" dirty="0" err="1">
                  <a:solidFill>
                    <a:srgbClr val="FFFFFF"/>
                  </a:solidFill>
                  <a:latin typeface="Calibri (MS)"/>
                  <a:ea typeface="Calibri (MS)"/>
                  <a:cs typeface="Calibri (MS)"/>
                  <a:sym typeface="Calibri (MS)"/>
                </a:rPr>
                <a:t>erkennen</a:t>
              </a:r>
              <a:r>
                <a:rPr lang="en-US" sz="2800" spc="-44" dirty="0">
                  <a:solidFill>
                    <a:srgbClr val="FFFFFF"/>
                  </a:solidFill>
                  <a:latin typeface="Calibri (MS)"/>
                  <a:ea typeface="Calibri (MS)"/>
                  <a:cs typeface="Calibri (MS)"/>
                  <a:sym typeface="Calibri (MS)"/>
                </a:rPr>
                <a:t>?“ an, um die Bürger </a:t>
              </a:r>
              <a:r>
                <a:rPr lang="en-US" sz="2800" spc="-44" dirty="0" err="1">
                  <a:solidFill>
                    <a:srgbClr val="FFFFFF"/>
                  </a:solidFill>
                  <a:latin typeface="Calibri (MS)"/>
                  <a:ea typeface="Calibri (MS)"/>
                  <a:cs typeface="Calibri (MS)"/>
                  <a:sym typeface="Calibri (MS)"/>
                </a:rPr>
                <a:t>interaktiv</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einzubinden</a:t>
              </a:r>
              <a:r>
                <a:rPr lang="en-US" sz="2800" spc="-44" dirty="0">
                  <a:solidFill>
                    <a:srgbClr val="FFFFFF"/>
                  </a:solidFill>
                  <a:latin typeface="Calibri (MS)"/>
                  <a:ea typeface="Calibri (MS)"/>
                  <a:cs typeface="Calibri (MS)"/>
                  <a:sym typeface="Calibri (MS)"/>
                </a:rPr>
                <a:t>. </a:t>
              </a:r>
            </a:p>
            <a:p>
              <a:pPr marL="647700" lvl="1" indent="-323850" algn="l">
                <a:lnSpc>
                  <a:spcPts val="3455"/>
                </a:lnSpc>
                <a:buFont typeface="Arial"/>
                <a:buChar char="•"/>
              </a:pPr>
              <a:r>
                <a:rPr lang="en-US" sz="2800" b="1" spc="-44" dirty="0" err="1">
                  <a:solidFill>
                    <a:srgbClr val="FFFFFF"/>
                  </a:solidFill>
                  <a:latin typeface="Calibri (MS) Bold"/>
                  <a:ea typeface="Calibri (MS) Bold"/>
                  <a:cs typeface="Calibri (MS) Bold"/>
                  <a:sym typeface="Calibri (MS) Bold"/>
                </a:rPr>
                <a:t>Faktenprüfung</a:t>
              </a:r>
              <a:r>
                <a:rPr lang="en-US" sz="2800" b="1" spc="-44" dirty="0">
                  <a:solidFill>
                    <a:srgbClr val="FFFFFF"/>
                  </a:solidFill>
                  <a:latin typeface="Calibri (MS) Bold"/>
                  <a:ea typeface="Calibri (MS) Bold"/>
                  <a:cs typeface="Calibri (MS) Bold"/>
                  <a:sym typeface="Calibri (MS) Bold"/>
                </a:rPr>
                <a:t> </a:t>
              </a:r>
              <a:r>
                <a:rPr lang="en-US" sz="2800" b="1" spc="-44" dirty="0" err="1">
                  <a:solidFill>
                    <a:srgbClr val="FFFFFF"/>
                  </a:solidFill>
                  <a:latin typeface="Calibri (MS) Bold"/>
                  <a:ea typeface="Calibri (MS) Bold"/>
                  <a:cs typeface="Calibri (MS) Bold"/>
                  <a:sym typeface="Calibri (MS) Bold"/>
                </a:rPr>
                <a:t>als</a:t>
              </a:r>
              <a:r>
                <a:rPr lang="en-US" sz="2800" b="1" spc="-44" dirty="0">
                  <a:solidFill>
                    <a:srgbClr val="FFFFFF"/>
                  </a:solidFill>
                  <a:latin typeface="Calibri (MS) Bold"/>
                  <a:ea typeface="Calibri (MS) Bold"/>
                  <a:cs typeface="Calibri (MS) Bold"/>
                  <a:sym typeface="Calibri (MS) Bold"/>
                </a:rPr>
                <a:t> </a:t>
              </a:r>
              <a:r>
                <a:rPr lang="en-US" sz="2800" b="1" spc="-44" dirty="0" err="1">
                  <a:solidFill>
                    <a:srgbClr val="FFFFFF"/>
                  </a:solidFill>
                  <a:latin typeface="Calibri (MS) Bold"/>
                  <a:ea typeface="Calibri (MS) Bold"/>
                  <a:cs typeface="Calibri (MS) Bold"/>
                  <a:sym typeface="Calibri (MS) Bold"/>
                </a:rPr>
                <a:t>Gewohnheit</a:t>
              </a:r>
              <a:r>
                <a:rPr lang="en-US" sz="2800" b="1" spc="-44" dirty="0">
                  <a:solidFill>
                    <a:srgbClr val="FFFFFF"/>
                  </a:solidFill>
                  <a:latin typeface="Calibri (MS) Bold"/>
                  <a:ea typeface="Calibri (MS) Bold"/>
                  <a:cs typeface="Calibri (MS) Bold"/>
                  <a:sym typeface="Calibri (MS) Bold"/>
                </a:rPr>
                <a:t>: </a:t>
              </a:r>
              <a:r>
                <a:rPr lang="en-US" sz="2800" spc="-44" dirty="0" err="1">
                  <a:solidFill>
                    <a:srgbClr val="FFFFFF"/>
                  </a:solidFill>
                  <a:latin typeface="Calibri (MS)"/>
                  <a:ea typeface="Calibri (MS)"/>
                  <a:cs typeface="Calibri (MS)"/>
                  <a:sym typeface="Calibri (MS)"/>
                </a:rPr>
                <a:t>Einige</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Nachrichtenagenturen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integrieren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mittlerweile</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regelmäßig</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Faktenprüfungsrubriken</a:t>
              </a:r>
              <a:r>
                <a:rPr lang="en-US" sz="2800" spc="-44" dirty="0">
                  <a:solidFill>
                    <a:srgbClr val="FFFFFF"/>
                  </a:solidFill>
                  <a:latin typeface="Calibri (MS)"/>
                  <a:ea typeface="Calibri (MS)"/>
                  <a:cs typeface="Calibri (MS)"/>
                  <a:sym typeface="Calibri (MS)"/>
                </a:rPr>
                <a:t> in </a:t>
              </a:r>
              <a:r>
                <a:rPr lang="en-US" sz="2800" spc="-44" dirty="0" err="1">
                  <a:solidFill>
                    <a:srgbClr val="FFFFFF"/>
                  </a:solidFill>
                  <a:latin typeface="Calibri (MS)"/>
                  <a:ea typeface="Calibri (MS)"/>
                  <a:cs typeface="Calibri (MS)"/>
                  <a:sym typeface="Calibri (MS)"/>
                </a:rPr>
                <a:t>ihre</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Sendungen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oder</a:t>
              </a:r>
              <a:r>
                <a:rPr lang="en-US" sz="2800" spc="-44" dirty="0">
                  <a:solidFill>
                    <a:srgbClr val="FFFFFF"/>
                  </a:solidFill>
                  <a:latin typeface="Calibri (MS)"/>
                  <a:ea typeface="Calibri (MS)"/>
                  <a:cs typeface="Calibri (MS)"/>
                  <a:sym typeface="Calibri (MS)"/>
                </a:rPr>
                <a:t> Newsletter (z. B. „BBC Reality Check“, „Les </a:t>
              </a:r>
              <a:r>
                <a:rPr lang="en-US" sz="2800" spc="-44" dirty="0" err="1">
                  <a:solidFill>
                    <a:srgbClr val="FFFFFF"/>
                  </a:solidFill>
                  <a:latin typeface="Calibri (MS)"/>
                  <a:ea typeface="Calibri (MS)"/>
                  <a:cs typeface="Calibri (MS)"/>
                  <a:sym typeface="Calibri (MS)"/>
                </a:rPr>
                <a:t>Observateurs</a:t>
              </a:r>
              <a:r>
                <a:rPr lang="en-US" sz="2800" spc="-44" dirty="0">
                  <a:solidFill>
                    <a:srgbClr val="FFFFFF"/>
                  </a:solidFill>
                  <a:latin typeface="Calibri (MS)"/>
                  <a:ea typeface="Calibri (MS)"/>
                  <a:cs typeface="Calibri (MS)"/>
                  <a:sym typeface="Calibri (MS)"/>
                </a:rPr>
                <a:t>“ von France24). </a:t>
              </a:r>
              <a:r>
                <a:rPr lang="en-US" sz="2800" spc="-44" dirty="0" err="1">
                  <a:solidFill>
                    <a:srgbClr val="FFFFFF"/>
                  </a:solidFill>
                  <a:latin typeface="Calibri (MS)"/>
                  <a:ea typeface="Calibri (MS)"/>
                  <a:cs typeface="Calibri (MS)"/>
                  <a:sym typeface="Calibri (MS)"/>
                </a:rPr>
                <a:t>Indem</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Faktenprüfungen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im</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täglichen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Medienkonsum</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sichtbar</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gemacht</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werden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gewöhnt</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sich</a:t>
              </a:r>
              <a:r>
                <a:rPr lang="en-US" sz="2800" spc="-44" dirty="0">
                  <a:solidFill>
                    <a:srgbClr val="FFFFFF"/>
                  </a:solidFill>
                  <a:latin typeface="Calibri (MS)"/>
                  <a:ea typeface="Calibri (MS)"/>
                  <a:cs typeface="Calibri (MS)"/>
                  <a:sym typeface="Calibri (MS)"/>
                </a:rPr>
                <a:t> die </a:t>
              </a:r>
              <a:r>
                <a:rPr lang="en-US" sz="2800" spc="-44" dirty="0" err="1">
                  <a:solidFill>
                    <a:srgbClr val="FFFFFF"/>
                  </a:solidFill>
                  <a:latin typeface="Calibri (MS)"/>
                  <a:ea typeface="Calibri (MS)"/>
                  <a:cs typeface="Calibri (MS)"/>
                  <a:sym typeface="Calibri (MS)"/>
                </a:rPr>
                <a:t>Öffentlichkeit</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daran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dass</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Behauptungen</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hinterfragt</a:t>
              </a:r>
              <a:r>
                <a:rPr lang="en-US" sz="2800" spc="-44" dirty="0">
                  <a:solidFill>
                    <a:srgbClr val="FFFFFF"/>
                  </a:solidFill>
                  <a:latin typeface="Calibri (MS)"/>
                  <a:ea typeface="Calibri (MS)"/>
                  <a:cs typeface="Calibri (MS)"/>
                  <a:sym typeface="Calibri (MS)"/>
                </a:rPr>
                <a:t> </a:t>
              </a:r>
              <a:r>
                <a:rPr lang="en-US" sz="2800" spc="-44" dirty="0" err="1">
                  <a:solidFill>
                    <a:srgbClr val="FFFFFF"/>
                  </a:solidFill>
                  <a:latin typeface="Calibri (MS)"/>
                  <a:ea typeface="Calibri (MS)"/>
                  <a:cs typeface="Calibri (MS)"/>
                  <a:sym typeface="Calibri (MS)"/>
                </a:rPr>
                <a:t>werden</a:t>
              </a:r>
              <a:r>
                <a:rPr lang="en-US" sz="2800" spc="-44" dirty="0">
                  <a:solidFill>
                    <a:srgbClr val="FFFFFF"/>
                  </a:solidFill>
                  <a:latin typeface="Calibri (MS)"/>
                  <a:ea typeface="Calibri (MS)"/>
                  <a:cs typeface="Calibri (MS)"/>
                  <a:sym typeface="Calibri (MS)"/>
                </a:rPr>
                <a:t>. </a:t>
              </a:r>
            </a:p>
          </p:txBody>
        </p:sp>
      </p:grpSp>
      <p:grpSp>
        <p:nvGrpSpPr>
          <p:cNvPr id="9" name="Group 9"/>
          <p:cNvGrpSpPr/>
          <p:nvPr/>
        </p:nvGrpSpPr>
        <p:grpSpPr>
          <a:xfrm rot="5400000">
            <a:off x="12461097" y="3615151"/>
            <a:ext cx="6840355" cy="4813452"/>
            <a:chOff x="0" y="0"/>
            <a:chExt cx="660400" cy="464713"/>
          </a:xfrm>
        </p:grpSpPr>
        <p:sp>
          <p:nvSpPr>
            <p:cNvPr id="10" name="Freeform 10"/>
            <p:cNvSpPr/>
            <p:nvPr/>
          </p:nvSpPr>
          <p:spPr>
            <a:xfrm>
              <a:off x="0" y="0"/>
              <a:ext cx="660400" cy="464713"/>
            </a:xfrm>
            <a:custGeom>
              <a:avLst/>
              <a:gdLst/>
              <a:ahLst/>
              <a:cxnLst/>
              <a:rect l="l" t="t" r="r" b="b"/>
              <a:pathLst>
                <a:path w="660400" h="464713">
                  <a:moveTo>
                    <a:pt x="220252" y="445644"/>
                  </a:moveTo>
                  <a:cubicBezTo>
                    <a:pt x="254109" y="457158"/>
                    <a:pt x="292600" y="464713"/>
                    <a:pt x="330378" y="464713"/>
                  </a:cubicBezTo>
                  <a:cubicBezTo>
                    <a:pt x="368157" y="464713"/>
                    <a:pt x="404509" y="458236"/>
                    <a:pt x="438009" y="446722"/>
                  </a:cubicBezTo>
                  <a:cubicBezTo>
                    <a:pt x="438723" y="446363"/>
                    <a:pt x="439435" y="446363"/>
                    <a:pt x="440148" y="446004"/>
                  </a:cubicBezTo>
                  <a:cubicBezTo>
                    <a:pt x="565955" y="399948"/>
                    <a:pt x="658618" y="278334"/>
                    <a:pt x="660400" y="143943"/>
                  </a:cubicBezTo>
                  <a:lnTo>
                    <a:pt x="660400" y="0"/>
                  </a:lnTo>
                  <a:lnTo>
                    <a:pt x="0" y="0"/>
                  </a:lnTo>
                  <a:lnTo>
                    <a:pt x="0" y="143836"/>
                  </a:lnTo>
                  <a:cubicBezTo>
                    <a:pt x="1782" y="279053"/>
                    <a:pt x="93019" y="400668"/>
                    <a:pt x="220252" y="445644"/>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89715" y="251886"/>
            <a:ext cx="8795991" cy="9647719"/>
            <a:chOff x="0" y="0"/>
            <a:chExt cx="11727988" cy="12863625"/>
          </a:xfrm>
        </p:grpSpPr>
        <p:sp>
          <p:nvSpPr>
            <p:cNvPr id="3" name="Freeform 3"/>
            <p:cNvSpPr/>
            <p:nvPr/>
          </p:nvSpPr>
          <p:spPr>
            <a:xfrm>
              <a:off x="0" y="0"/>
              <a:ext cx="11727986" cy="12863624"/>
            </a:xfrm>
            <a:custGeom>
              <a:avLst/>
              <a:gdLst/>
              <a:ahLst/>
              <a:cxnLst/>
              <a:rect l="l" t="t" r="r" b="b"/>
              <a:pathLst>
                <a:path w="11727986" h="12863624">
                  <a:moveTo>
                    <a:pt x="0" y="0"/>
                  </a:moveTo>
                  <a:lnTo>
                    <a:pt x="11727986" y="0"/>
                  </a:lnTo>
                  <a:lnTo>
                    <a:pt x="11727986" y="6571285"/>
                  </a:lnTo>
                  <a:lnTo>
                    <a:pt x="11715797" y="6571285"/>
                  </a:lnTo>
                  <a:cubicBezTo>
                    <a:pt x="11727986" y="6683180"/>
                    <a:pt x="11727986" y="6795075"/>
                    <a:pt x="11727986" y="6907115"/>
                  </a:cubicBezTo>
                  <a:cubicBezTo>
                    <a:pt x="11727986" y="10202478"/>
                    <a:pt x="9108239" y="12863624"/>
                    <a:pt x="5863993" y="12863624"/>
                  </a:cubicBezTo>
                  <a:cubicBezTo>
                    <a:pt x="2619747" y="12863624"/>
                    <a:pt x="0" y="10189949"/>
                    <a:pt x="0" y="6907115"/>
                  </a:cubicBezTo>
                  <a:cubicBezTo>
                    <a:pt x="0" y="6795219"/>
                    <a:pt x="0" y="6670795"/>
                    <a:pt x="12189" y="6571285"/>
                  </a:cubicBezTo>
                  <a:lnTo>
                    <a:pt x="0" y="6571285"/>
                  </a:lnTo>
                  <a:lnTo>
                    <a:pt x="0" y="0"/>
                  </a:lnTo>
                  <a:close/>
                </a:path>
              </a:pathLst>
            </a:custGeom>
            <a:solidFill>
              <a:srgbClr val="0070C0"/>
            </a:solidFill>
          </p:spPr>
          <p:txBody>
            <a:bodyPr/>
            <a:lstStyle/>
            <a:p>
              <a:endParaRPr lang="de-DE"/>
            </a:p>
          </p:txBody>
        </p:sp>
      </p:grpSp>
      <p:grpSp>
        <p:nvGrpSpPr>
          <p:cNvPr id="4" name="Group 4"/>
          <p:cNvGrpSpPr/>
          <p:nvPr/>
        </p:nvGrpSpPr>
        <p:grpSpPr>
          <a:xfrm rot="-5400000">
            <a:off x="1465856" y="-788105"/>
            <a:ext cx="8795991" cy="11727703"/>
            <a:chOff x="0" y="0"/>
            <a:chExt cx="11727988" cy="15636937"/>
          </a:xfrm>
        </p:grpSpPr>
        <p:sp>
          <p:nvSpPr>
            <p:cNvPr id="5" name="Freeform 5"/>
            <p:cNvSpPr/>
            <p:nvPr/>
          </p:nvSpPr>
          <p:spPr>
            <a:xfrm>
              <a:off x="0" y="0"/>
              <a:ext cx="11727986" cy="15636935"/>
            </a:xfrm>
            <a:custGeom>
              <a:avLst/>
              <a:gdLst/>
              <a:ahLst/>
              <a:cxnLst/>
              <a:rect l="l" t="t" r="r" b="b"/>
              <a:pathLst>
                <a:path w="11727986" h="15636935">
                  <a:moveTo>
                    <a:pt x="0" y="0"/>
                  </a:moveTo>
                  <a:lnTo>
                    <a:pt x="11727986" y="0"/>
                  </a:lnTo>
                  <a:lnTo>
                    <a:pt x="11727986" y="7988010"/>
                  </a:lnTo>
                  <a:lnTo>
                    <a:pt x="11715797" y="7988010"/>
                  </a:lnTo>
                  <a:cubicBezTo>
                    <a:pt x="11727986" y="8124029"/>
                    <a:pt x="11727986" y="8260049"/>
                    <a:pt x="11727986" y="8396243"/>
                  </a:cubicBezTo>
                  <a:cubicBezTo>
                    <a:pt x="11727986" y="12402064"/>
                    <a:pt x="9108239" y="15636935"/>
                    <a:pt x="5863993" y="15636935"/>
                  </a:cubicBezTo>
                  <a:cubicBezTo>
                    <a:pt x="2619747" y="15636935"/>
                    <a:pt x="0" y="12386834"/>
                    <a:pt x="0" y="8396243"/>
                  </a:cubicBezTo>
                  <a:cubicBezTo>
                    <a:pt x="0" y="8260224"/>
                    <a:pt x="0" y="8108974"/>
                    <a:pt x="12189" y="7988010"/>
                  </a:cubicBezTo>
                  <a:lnTo>
                    <a:pt x="0" y="7988010"/>
                  </a:lnTo>
                  <a:lnTo>
                    <a:pt x="0" y="0"/>
                  </a:lnTo>
                  <a:close/>
                </a:path>
              </a:pathLst>
            </a:custGeom>
            <a:solidFill>
              <a:srgbClr val="0070C0"/>
            </a:solidFill>
          </p:spPr>
          <p:txBody>
            <a:bodyPr/>
            <a:lstStyle/>
            <a:p>
              <a:endParaRPr lang="de-DE"/>
            </a:p>
          </p:txBody>
        </p:sp>
      </p:grpSp>
      <p:grpSp>
        <p:nvGrpSpPr>
          <p:cNvPr id="6" name="Group 6"/>
          <p:cNvGrpSpPr/>
          <p:nvPr/>
        </p:nvGrpSpPr>
        <p:grpSpPr>
          <a:xfrm>
            <a:off x="1028700" y="1604962"/>
            <a:ext cx="12186867" cy="7472362"/>
            <a:chOff x="0" y="0"/>
            <a:chExt cx="16249156" cy="9963150"/>
          </a:xfrm>
        </p:grpSpPr>
        <p:sp>
          <p:nvSpPr>
            <p:cNvPr id="7" name="Freeform 7"/>
            <p:cNvSpPr/>
            <p:nvPr/>
          </p:nvSpPr>
          <p:spPr>
            <a:xfrm>
              <a:off x="0" y="0"/>
              <a:ext cx="16249157" cy="9963150"/>
            </a:xfrm>
            <a:custGeom>
              <a:avLst/>
              <a:gdLst/>
              <a:ahLst/>
              <a:cxnLst/>
              <a:rect l="l" t="t" r="r" b="b"/>
              <a:pathLst>
                <a:path w="16249157" h="9963150">
                  <a:moveTo>
                    <a:pt x="0" y="0"/>
                  </a:moveTo>
                  <a:lnTo>
                    <a:pt x="16249157" y="0"/>
                  </a:lnTo>
                  <a:lnTo>
                    <a:pt x="16249157" y="9963150"/>
                  </a:lnTo>
                  <a:lnTo>
                    <a:pt x="0" y="9963150"/>
                  </a:lnTo>
                  <a:close/>
                </a:path>
              </a:pathLst>
            </a:custGeom>
            <a:solidFill>
              <a:srgbClr val="3FB5A1">
                <a:alpha val="0"/>
              </a:srgbClr>
            </a:solidFill>
          </p:spPr>
          <p:txBody>
            <a:bodyPr/>
            <a:lstStyle/>
            <a:p>
              <a:endParaRPr lang="de-DE"/>
            </a:p>
          </p:txBody>
        </p:sp>
        <p:sp>
          <p:nvSpPr>
            <p:cNvPr id="8" name="TextBox 8"/>
            <p:cNvSpPr txBox="1"/>
            <p:nvPr/>
          </p:nvSpPr>
          <p:spPr>
            <a:xfrm>
              <a:off x="0" y="-47625"/>
              <a:ext cx="16249156" cy="10010775"/>
            </a:xfrm>
            <a:prstGeom prst="rect">
              <a:avLst/>
            </a:prstGeom>
          </p:spPr>
          <p:txBody>
            <a:bodyPr lIns="0" tIns="0" rIns="0" bIns="0" rtlCol="0" anchor="ctr"/>
            <a:lstStyle/>
            <a:p>
              <a:pPr marL="647700" lvl="1" indent="-323850" algn="l">
                <a:lnSpc>
                  <a:spcPts val="3455"/>
                </a:lnSpc>
                <a:buFont typeface="Arial"/>
                <a:buChar char="•"/>
              </a:pPr>
              <a:r>
                <a:rPr lang="en-US" sz="3000" b="1" spc="-44">
                  <a:solidFill>
                    <a:srgbClr val="FFFFFF"/>
                  </a:solidFill>
                  <a:latin typeface="Calibri (MS) Bold"/>
                  <a:ea typeface="Calibri (MS) Bold"/>
                  <a:cs typeface="Calibri (MS) Bold"/>
                  <a:sym typeface="Calibri (MS) Bold"/>
                </a:rPr>
                <a:t>Gemeinschaftsinitiativen: </a:t>
              </a:r>
              <a:r>
                <a:rPr lang="en-US" sz="3000" spc="-44">
                  <a:solidFill>
                    <a:srgbClr val="FFFFFF"/>
                  </a:solidFill>
                  <a:latin typeface="Calibri (MS)"/>
                  <a:ea typeface="Calibri (MS)"/>
                  <a:cs typeface="Calibri (MS)"/>
                  <a:sym typeface="Calibri (MS)"/>
                </a:rPr>
                <a:t>Lokale Bibliotheken und Gemeindezentren veranstalten Workshops (vor Ort oder als Webinare) zu digitalen Kompetenzen für Senioren oder andere Gruppen, da sie erkannt haben, dass Falschinformationen oft diejenigen ins Visier nehmen, die digital weniger versiert sind. In diesen Workshops wird häufig vermittelt, wie man Quellen überprüft und nicht alles glaubt, was auf Facebook oder WhatsApp erscheint. </a:t>
              </a:r>
            </a:p>
            <a:p>
              <a:pPr marL="647700" lvl="1" indent="-323850" algn="l">
                <a:lnSpc>
                  <a:spcPts val="3455"/>
                </a:lnSpc>
                <a:buFont typeface="Arial"/>
                <a:buChar char="•"/>
              </a:pPr>
              <a:r>
                <a:rPr lang="en-US" sz="3000" b="1" spc="-44">
                  <a:solidFill>
                    <a:srgbClr val="FFFFFF"/>
                  </a:solidFill>
                  <a:latin typeface="Calibri (MS) Bold"/>
                  <a:ea typeface="Calibri (MS) Bold"/>
                  <a:cs typeface="Calibri (MS) Bold"/>
                  <a:sym typeface="Calibri (MS) Bold"/>
                </a:rPr>
                <a:t>Förderung </a:t>
              </a:r>
              <a:r>
                <a:rPr lang="en-US" sz="3000" spc="-44">
                  <a:solidFill>
                    <a:srgbClr val="FFFFFF"/>
                  </a:solidFill>
                  <a:latin typeface="Calibri (MS)"/>
                  <a:ea typeface="Calibri (MS)"/>
                  <a:cs typeface="Calibri (MS)"/>
                  <a:sym typeface="Calibri (MS)"/>
                </a:rPr>
                <a:t>von</a:t>
              </a:r>
              <a:r>
                <a:rPr lang="en-US" sz="3000" b="1" spc="-44">
                  <a:solidFill>
                    <a:srgbClr val="FFFFFF"/>
                  </a:solidFill>
                  <a:latin typeface="Calibri (MS) Bold"/>
                  <a:ea typeface="Calibri (MS) Bold"/>
                  <a:cs typeface="Calibri (MS) Bold"/>
                  <a:sym typeface="Calibri (MS) Bold"/>
                </a:rPr>
                <a:t> Qualitätsjournalismus: </a:t>
              </a:r>
              <a:r>
                <a:rPr lang="en-US" sz="3000" spc="-44">
                  <a:solidFill>
                    <a:srgbClr val="FFFFFF"/>
                  </a:solidFill>
                  <a:latin typeface="Calibri (MS)"/>
                  <a:ea typeface="Calibri (MS)"/>
                  <a:cs typeface="Calibri (MS)"/>
                  <a:sym typeface="Calibri (MS)"/>
                </a:rPr>
                <a:t>Die Unterstützung unabhängigen, qualitativ hochwertigen Journalismus (durch Abonnements, Spenden oder öffentliche Mittel) ist ein umfassenderer, aber entscheidender Bestandteil – wenn Menschen Zugang zu zuverlässigen Nachrichtenquellen haben, denen sie vertrauen, fallen sie weniger leicht auf Desinformation auf beliebigen Websites herein. Die EU hat dies anerkannt, indem sie Projekte finanziert, die lokale Medien und investigativen Journalismus stärken (was an die grenzüberschreitenden Bemühungen aus Thema 1 anknüpft). Durch die Bündelung dieser Bemühungen baut Europa schrittweise eine widerstandsfähige digitale Bürgerschaft auf, die sich mit kritischem Blick in der Flut von Online-Informationen zurechtfinden kann. </a:t>
              </a:r>
            </a:p>
            <a:p>
              <a:pPr algn="l">
                <a:lnSpc>
                  <a:spcPts val="3455"/>
                </a:lnSpc>
              </a:pPr>
              <a:endParaRPr lang="en-US" sz="3000" spc="-44">
                <a:solidFill>
                  <a:srgbClr val="FFFFFF"/>
                </a:solidFill>
                <a:latin typeface="Calibri (MS)"/>
                <a:ea typeface="Calibri (MS)"/>
                <a:cs typeface="Calibri (MS)"/>
                <a:sym typeface="Calibri (MS)"/>
              </a:endParaRPr>
            </a:p>
          </p:txBody>
        </p:sp>
      </p:grpSp>
      <p:grpSp>
        <p:nvGrpSpPr>
          <p:cNvPr id="9" name="Group 9"/>
          <p:cNvGrpSpPr/>
          <p:nvPr/>
        </p:nvGrpSpPr>
        <p:grpSpPr>
          <a:xfrm rot="5400000">
            <a:off x="12461097" y="3615151"/>
            <a:ext cx="6840355" cy="4813452"/>
            <a:chOff x="0" y="0"/>
            <a:chExt cx="660400" cy="464713"/>
          </a:xfrm>
        </p:grpSpPr>
        <p:sp>
          <p:nvSpPr>
            <p:cNvPr id="10" name="Freeform 10"/>
            <p:cNvSpPr/>
            <p:nvPr/>
          </p:nvSpPr>
          <p:spPr>
            <a:xfrm>
              <a:off x="0" y="0"/>
              <a:ext cx="660400" cy="464713"/>
            </a:xfrm>
            <a:custGeom>
              <a:avLst/>
              <a:gdLst/>
              <a:ahLst/>
              <a:cxnLst/>
              <a:rect l="l" t="t" r="r" b="b"/>
              <a:pathLst>
                <a:path w="660400" h="464713">
                  <a:moveTo>
                    <a:pt x="220252" y="445644"/>
                  </a:moveTo>
                  <a:cubicBezTo>
                    <a:pt x="254109" y="457158"/>
                    <a:pt x="292600" y="464713"/>
                    <a:pt x="330378" y="464713"/>
                  </a:cubicBezTo>
                  <a:cubicBezTo>
                    <a:pt x="368157" y="464713"/>
                    <a:pt x="404509" y="458236"/>
                    <a:pt x="438009" y="446722"/>
                  </a:cubicBezTo>
                  <a:cubicBezTo>
                    <a:pt x="438723" y="446363"/>
                    <a:pt x="439435" y="446363"/>
                    <a:pt x="440148" y="446004"/>
                  </a:cubicBezTo>
                  <a:cubicBezTo>
                    <a:pt x="565955" y="399948"/>
                    <a:pt x="658618" y="278334"/>
                    <a:pt x="660400" y="143943"/>
                  </a:cubicBezTo>
                  <a:lnTo>
                    <a:pt x="660400" y="0"/>
                  </a:lnTo>
                  <a:lnTo>
                    <a:pt x="0" y="0"/>
                  </a:lnTo>
                  <a:lnTo>
                    <a:pt x="0" y="143836"/>
                  </a:lnTo>
                  <a:cubicBezTo>
                    <a:pt x="1782" y="279053"/>
                    <a:pt x="93019" y="400668"/>
                    <a:pt x="220252" y="445644"/>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A2360-B16C-7681-8A14-F58809FC213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7EBA55C-1F2E-1608-E3AA-97A0FE391819}"/>
              </a:ext>
            </a:extLst>
          </p:cNvPr>
          <p:cNvGrpSpPr/>
          <p:nvPr/>
        </p:nvGrpSpPr>
        <p:grpSpPr>
          <a:xfrm rot="-5400000">
            <a:off x="2895117" y="554074"/>
            <a:ext cx="7584666" cy="8191800"/>
            <a:chOff x="0" y="0"/>
            <a:chExt cx="10112888" cy="10922400"/>
          </a:xfrm>
        </p:grpSpPr>
        <p:sp>
          <p:nvSpPr>
            <p:cNvPr id="3" name="Freeform 3">
              <a:extLst>
                <a:ext uri="{FF2B5EF4-FFF2-40B4-BE49-F238E27FC236}">
                  <a16:creationId xmlns:a16="http://schemas.microsoft.com/office/drawing/2014/main" id="{5DAF392B-6304-2FCA-A085-11C8335CCA94}"/>
                </a:ext>
              </a:extLst>
            </p:cNvPr>
            <p:cNvSpPr/>
            <p:nvPr/>
          </p:nvSpPr>
          <p:spPr>
            <a:xfrm>
              <a:off x="0" y="0"/>
              <a:ext cx="10112883" cy="10922381"/>
            </a:xfrm>
            <a:custGeom>
              <a:avLst/>
              <a:gdLst/>
              <a:ahLst/>
              <a:cxnLst/>
              <a:rect l="l" t="t" r="r" b="b"/>
              <a:pathLst>
                <a:path w="10112883" h="10922381">
                  <a:moveTo>
                    <a:pt x="0" y="0"/>
                  </a:moveTo>
                  <a:lnTo>
                    <a:pt x="10112883" y="0"/>
                  </a:lnTo>
                  <a:lnTo>
                    <a:pt x="10112883" y="5579618"/>
                  </a:lnTo>
                  <a:lnTo>
                    <a:pt x="10102342" y="5579618"/>
                  </a:lnTo>
                  <a:cubicBezTo>
                    <a:pt x="10112883" y="5674614"/>
                    <a:pt x="10112883" y="5769737"/>
                    <a:pt x="10112883" y="5864733"/>
                  </a:cubicBezTo>
                  <a:cubicBezTo>
                    <a:pt x="10112883" y="8662797"/>
                    <a:pt x="7853807" y="10922381"/>
                    <a:pt x="5056378" y="10922381"/>
                  </a:cubicBezTo>
                  <a:cubicBezTo>
                    <a:pt x="2258949" y="10922381"/>
                    <a:pt x="0" y="8652256"/>
                    <a:pt x="0" y="5864733"/>
                  </a:cubicBezTo>
                  <a:cubicBezTo>
                    <a:pt x="0" y="5769737"/>
                    <a:pt x="0" y="5664073"/>
                    <a:pt x="10541" y="5579618"/>
                  </a:cubicBezTo>
                  <a:lnTo>
                    <a:pt x="0" y="5579618"/>
                  </a:lnTo>
                  <a:lnTo>
                    <a:pt x="0" y="0"/>
                  </a:lnTo>
                  <a:close/>
                </a:path>
              </a:pathLst>
            </a:custGeom>
            <a:solidFill>
              <a:srgbClr val="0C4659"/>
            </a:solidFill>
          </p:spPr>
          <p:txBody>
            <a:bodyPr/>
            <a:lstStyle/>
            <a:p>
              <a:endParaRPr lang="de-DE"/>
            </a:p>
          </p:txBody>
        </p:sp>
      </p:grpSp>
      <p:grpSp>
        <p:nvGrpSpPr>
          <p:cNvPr id="4" name="Group 4">
            <a:extLst>
              <a:ext uri="{FF2B5EF4-FFF2-40B4-BE49-F238E27FC236}">
                <a16:creationId xmlns:a16="http://schemas.microsoft.com/office/drawing/2014/main" id="{5A8E17E3-38E1-11E4-01D4-76863C15C52C}"/>
              </a:ext>
            </a:extLst>
          </p:cNvPr>
          <p:cNvGrpSpPr/>
          <p:nvPr/>
        </p:nvGrpSpPr>
        <p:grpSpPr>
          <a:xfrm rot="-5400000">
            <a:off x="303567" y="554076"/>
            <a:ext cx="7584666" cy="8191800"/>
            <a:chOff x="0" y="0"/>
            <a:chExt cx="10112888" cy="10922400"/>
          </a:xfrm>
        </p:grpSpPr>
        <p:sp>
          <p:nvSpPr>
            <p:cNvPr id="5" name="Freeform 5">
              <a:extLst>
                <a:ext uri="{FF2B5EF4-FFF2-40B4-BE49-F238E27FC236}">
                  <a16:creationId xmlns:a16="http://schemas.microsoft.com/office/drawing/2014/main" id="{CEF23C91-A559-8061-3BC3-7E99E36F44DC}"/>
                </a:ext>
              </a:extLst>
            </p:cNvPr>
            <p:cNvSpPr/>
            <p:nvPr/>
          </p:nvSpPr>
          <p:spPr>
            <a:xfrm>
              <a:off x="0" y="0"/>
              <a:ext cx="10112883" cy="10922381"/>
            </a:xfrm>
            <a:custGeom>
              <a:avLst/>
              <a:gdLst/>
              <a:ahLst/>
              <a:cxnLst/>
              <a:rect l="l" t="t" r="r" b="b"/>
              <a:pathLst>
                <a:path w="10112883" h="10922381">
                  <a:moveTo>
                    <a:pt x="0" y="0"/>
                  </a:moveTo>
                  <a:lnTo>
                    <a:pt x="10112883" y="0"/>
                  </a:lnTo>
                  <a:lnTo>
                    <a:pt x="10112883" y="5579618"/>
                  </a:lnTo>
                  <a:lnTo>
                    <a:pt x="10102342" y="5579618"/>
                  </a:lnTo>
                  <a:cubicBezTo>
                    <a:pt x="10112883" y="5674614"/>
                    <a:pt x="10112883" y="5769737"/>
                    <a:pt x="10112883" y="5864733"/>
                  </a:cubicBezTo>
                  <a:cubicBezTo>
                    <a:pt x="10112883" y="8662797"/>
                    <a:pt x="7853807" y="10922381"/>
                    <a:pt x="5056378" y="10922381"/>
                  </a:cubicBezTo>
                  <a:cubicBezTo>
                    <a:pt x="2258949" y="10922381"/>
                    <a:pt x="0" y="8652256"/>
                    <a:pt x="0" y="5864733"/>
                  </a:cubicBezTo>
                  <a:cubicBezTo>
                    <a:pt x="0" y="5769737"/>
                    <a:pt x="0" y="5664073"/>
                    <a:pt x="10541" y="5579618"/>
                  </a:cubicBezTo>
                  <a:lnTo>
                    <a:pt x="0" y="5579618"/>
                  </a:lnTo>
                  <a:lnTo>
                    <a:pt x="0" y="0"/>
                  </a:lnTo>
                  <a:close/>
                </a:path>
              </a:pathLst>
            </a:custGeom>
            <a:solidFill>
              <a:srgbClr val="0C4659"/>
            </a:solidFill>
          </p:spPr>
          <p:txBody>
            <a:bodyPr/>
            <a:lstStyle/>
            <a:p>
              <a:endParaRPr lang="de-DE"/>
            </a:p>
          </p:txBody>
        </p:sp>
      </p:grpSp>
      <p:grpSp>
        <p:nvGrpSpPr>
          <p:cNvPr id="6" name="Group 6">
            <a:extLst>
              <a:ext uri="{FF2B5EF4-FFF2-40B4-BE49-F238E27FC236}">
                <a16:creationId xmlns:a16="http://schemas.microsoft.com/office/drawing/2014/main" id="{EA5C709B-A07E-F47F-F2F5-A1D0AF79439A}"/>
              </a:ext>
            </a:extLst>
          </p:cNvPr>
          <p:cNvGrpSpPr/>
          <p:nvPr/>
        </p:nvGrpSpPr>
        <p:grpSpPr>
          <a:xfrm>
            <a:off x="2575135" y="3628874"/>
            <a:ext cx="7812737" cy="90736"/>
            <a:chOff x="0" y="0"/>
            <a:chExt cx="10416982" cy="120982"/>
          </a:xfrm>
        </p:grpSpPr>
        <p:sp>
          <p:nvSpPr>
            <p:cNvPr id="7" name="Freeform 7">
              <a:extLst>
                <a:ext uri="{FF2B5EF4-FFF2-40B4-BE49-F238E27FC236}">
                  <a16:creationId xmlns:a16="http://schemas.microsoft.com/office/drawing/2014/main" id="{4CFBD6F8-F8FD-B2D5-5B89-823956B395A6}"/>
                </a:ext>
              </a:extLst>
            </p:cNvPr>
            <p:cNvSpPr/>
            <p:nvPr/>
          </p:nvSpPr>
          <p:spPr>
            <a:xfrm>
              <a:off x="24511" y="24511"/>
              <a:ext cx="10368026" cy="72009"/>
            </a:xfrm>
            <a:custGeom>
              <a:avLst/>
              <a:gdLst/>
              <a:ahLst/>
              <a:cxnLst/>
              <a:rect l="l" t="t" r="r" b="b"/>
              <a:pathLst>
                <a:path w="10368026" h="72009">
                  <a:moveTo>
                    <a:pt x="0" y="0"/>
                  </a:moveTo>
                  <a:lnTo>
                    <a:pt x="10368026" y="0"/>
                  </a:lnTo>
                  <a:lnTo>
                    <a:pt x="10368026" y="72009"/>
                  </a:lnTo>
                  <a:lnTo>
                    <a:pt x="0" y="72009"/>
                  </a:lnTo>
                  <a:close/>
                </a:path>
              </a:pathLst>
            </a:custGeom>
            <a:solidFill>
              <a:srgbClr val="3FB5A1"/>
            </a:solidFill>
          </p:spPr>
          <p:txBody>
            <a:bodyPr/>
            <a:lstStyle/>
            <a:p>
              <a:endParaRPr lang="de-DE"/>
            </a:p>
          </p:txBody>
        </p:sp>
        <p:sp>
          <p:nvSpPr>
            <p:cNvPr id="8" name="Freeform 8">
              <a:extLst>
                <a:ext uri="{FF2B5EF4-FFF2-40B4-BE49-F238E27FC236}">
                  <a16:creationId xmlns:a16="http://schemas.microsoft.com/office/drawing/2014/main" id="{D5632AF0-2B84-5ADE-5122-75CD3054B4FD}"/>
                </a:ext>
              </a:extLst>
            </p:cNvPr>
            <p:cNvSpPr/>
            <p:nvPr/>
          </p:nvSpPr>
          <p:spPr>
            <a:xfrm>
              <a:off x="0" y="0"/>
              <a:ext cx="10417048" cy="121031"/>
            </a:xfrm>
            <a:custGeom>
              <a:avLst/>
              <a:gdLst/>
              <a:ahLst/>
              <a:cxnLst/>
              <a:rect l="l" t="t" r="r" b="b"/>
              <a:pathLst>
                <a:path w="10417048" h="121031">
                  <a:moveTo>
                    <a:pt x="24511" y="0"/>
                  </a:moveTo>
                  <a:lnTo>
                    <a:pt x="10392537" y="0"/>
                  </a:lnTo>
                  <a:cubicBezTo>
                    <a:pt x="10406126" y="0"/>
                    <a:pt x="10417048" y="10922"/>
                    <a:pt x="10417048" y="24511"/>
                  </a:cubicBezTo>
                  <a:lnTo>
                    <a:pt x="10417048" y="96520"/>
                  </a:lnTo>
                  <a:cubicBezTo>
                    <a:pt x="10417048" y="110109"/>
                    <a:pt x="10406126" y="121031"/>
                    <a:pt x="10392537" y="121031"/>
                  </a:cubicBezTo>
                  <a:lnTo>
                    <a:pt x="24511" y="121031"/>
                  </a:lnTo>
                  <a:cubicBezTo>
                    <a:pt x="10922" y="121031"/>
                    <a:pt x="0" y="109982"/>
                    <a:pt x="0" y="96520"/>
                  </a:cubicBezTo>
                  <a:lnTo>
                    <a:pt x="0" y="24511"/>
                  </a:lnTo>
                  <a:cubicBezTo>
                    <a:pt x="0" y="10922"/>
                    <a:pt x="10922" y="0"/>
                    <a:pt x="24511" y="0"/>
                  </a:cubicBezTo>
                  <a:moveTo>
                    <a:pt x="24511" y="49022"/>
                  </a:moveTo>
                  <a:lnTo>
                    <a:pt x="24511" y="24511"/>
                  </a:lnTo>
                  <a:lnTo>
                    <a:pt x="49022" y="24511"/>
                  </a:lnTo>
                  <a:lnTo>
                    <a:pt x="49022" y="96520"/>
                  </a:lnTo>
                  <a:lnTo>
                    <a:pt x="24511" y="96520"/>
                  </a:lnTo>
                  <a:lnTo>
                    <a:pt x="24511" y="72009"/>
                  </a:lnTo>
                  <a:lnTo>
                    <a:pt x="10392537" y="72009"/>
                  </a:lnTo>
                  <a:lnTo>
                    <a:pt x="10392537" y="96520"/>
                  </a:lnTo>
                  <a:lnTo>
                    <a:pt x="10368026" y="96520"/>
                  </a:lnTo>
                  <a:lnTo>
                    <a:pt x="10368026" y="24511"/>
                  </a:lnTo>
                  <a:lnTo>
                    <a:pt x="10392537" y="24511"/>
                  </a:lnTo>
                  <a:lnTo>
                    <a:pt x="10392537" y="49022"/>
                  </a:lnTo>
                  <a:lnTo>
                    <a:pt x="24511" y="49022"/>
                  </a:lnTo>
                  <a:close/>
                </a:path>
              </a:pathLst>
            </a:custGeom>
            <a:solidFill>
              <a:srgbClr val="3FB5A1"/>
            </a:solidFill>
          </p:spPr>
          <p:txBody>
            <a:bodyPr/>
            <a:lstStyle/>
            <a:p>
              <a:endParaRPr lang="de-DE"/>
            </a:p>
          </p:txBody>
        </p:sp>
      </p:grpSp>
      <p:grpSp>
        <p:nvGrpSpPr>
          <p:cNvPr id="9" name="Group 9">
            <a:extLst>
              <a:ext uri="{FF2B5EF4-FFF2-40B4-BE49-F238E27FC236}">
                <a16:creationId xmlns:a16="http://schemas.microsoft.com/office/drawing/2014/main" id="{825A0427-4FED-48AA-9B3F-110F50D6EAD6}"/>
              </a:ext>
            </a:extLst>
          </p:cNvPr>
          <p:cNvGrpSpPr/>
          <p:nvPr/>
        </p:nvGrpSpPr>
        <p:grpSpPr>
          <a:xfrm>
            <a:off x="691322" y="1954984"/>
            <a:ext cx="3100359" cy="2719131"/>
            <a:chOff x="0" y="0"/>
            <a:chExt cx="4133812" cy="3625508"/>
          </a:xfrm>
        </p:grpSpPr>
        <p:sp>
          <p:nvSpPr>
            <p:cNvPr id="10" name="Freeform 10">
              <a:extLst>
                <a:ext uri="{FF2B5EF4-FFF2-40B4-BE49-F238E27FC236}">
                  <a16:creationId xmlns:a16="http://schemas.microsoft.com/office/drawing/2014/main" id="{B88EE514-9C23-92A6-1F13-B99595C953CD}"/>
                </a:ext>
              </a:extLst>
            </p:cNvPr>
            <p:cNvSpPr/>
            <p:nvPr/>
          </p:nvSpPr>
          <p:spPr>
            <a:xfrm>
              <a:off x="0" y="0"/>
              <a:ext cx="4133812" cy="3625508"/>
            </a:xfrm>
            <a:custGeom>
              <a:avLst/>
              <a:gdLst/>
              <a:ahLst/>
              <a:cxnLst/>
              <a:rect l="l" t="t" r="r" b="b"/>
              <a:pathLst>
                <a:path w="4133812" h="3625508">
                  <a:moveTo>
                    <a:pt x="0" y="0"/>
                  </a:moveTo>
                  <a:lnTo>
                    <a:pt x="4133812" y="0"/>
                  </a:lnTo>
                  <a:lnTo>
                    <a:pt x="4133812" y="3625508"/>
                  </a:lnTo>
                  <a:lnTo>
                    <a:pt x="0" y="3625508"/>
                  </a:lnTo>
                  <a:close/>
                </a:path>
              </a:pathLst>
            </a:custGeom>
            <a:solidFill>
              <a:srgbClr val="000000">
                <a:alpha val="0"/>
              </a:srgbClr>
            </a:solidFill>
          </p:spPr>
          <p:txBody>
            <a:bodyPr/>
            <a:lstStyle/>
            <a:p>
              <a:endParaRPr lang="de-DE"/>
            </a:p>
          </p:txBody>
        </p:sp>
        <p:sp>
          <p:nvSpPr>
            <p:cNvPr id="11" name="TextBox 11">
              <a:extLst>
                <a:ext uri="{FF2B5EF4-FFF2-40B4-BE49-F238E27FC236}">
                  <a16:creationId xmlns:a16="http://schemas.microsoft.com/office/drawing/2014/main" id="{9EDCCF3F-CCF2-68E7-891F-E960A0108FE5}"/>
                </a:ext>
              </a:extLst>
            </p:cNvPr>
            <p:cNvSpPr txBox="1"/>
            <p:nvPr/>
          </p:nvSpPr>
          <p:spPr>
            <a:xfrm>
              <a:off x="0" y="-123825"/>
              <a:ext cx="4133812" cy="3749333"/>
            </a:xfrm>
            <a:prstGeom prst="rect">
              <a:avLst/>
            </a:prstGeom>
          </p:spPr>
          <p:txBody>
            <a:bodyPr lIns="0" tIns="0" rIns="0" bIns="0" rtlCol="0" anchor="t"/>
            <a:lstStyle/>
            <a:p>
              <a:pPr algn="l">
                <a:lnSpc>
                  <a:spcPts val="14580"/>
                </a:lnSpc>
              </a:pPr>
              <a:r>
                <a:rPr lang="en-US" sz="13500" dirty="0">
                  <a:solidFill>
                    <a:srgbClr val="FFFFFF"/>
                  </a:solidFill>
                  <a:latin typeface="Calibri (MS)"/>
                  <a:ea typeface="Calibri (MS)"/>
                  <a:cs typeface="Calibri (MS)"/>
                  <a:sym typeface="Calibri (MS)"/>
                </a:rPr>
                <a:t>03</a:t>
              </a:r>
            </a:p>
          </p:txBody>
        </p:sp>
      </p:grpSp>
      <p:grpSp>
        <p:nvGrpSpPr>
          <p:cNvPr id="12" name="Group 12">
            <a:extLst>
              <a:ext uri="{FF2B5EF4-FFF2-40B4-BE49-F238E27FC236}">
                <a16:creationId xmlns:a16="http://schemas.microsoft.com/office/drawing/2014/main" id="{1F0900A8-4BCF-7A60-F9E4-620F7AD2B01E}"/>
              </a:ext>
            </a:extLst>
          </p:cNvPr>
          <p:cNvGrpSpPr/>
          <p:nvPr/>
        </p:nvGrpSpPr>
        <p:grpSpPr>
          <a:xfrm>
            <a:off x="742645" y="4119424"/>
            <a:ext cx="6889098" cy="4599633"/>
            <a:chOff x="0" y="0"/>
            <a:chExt cx="9185464" cy="6132844"/>
          </a:xfrm>
        </p:grpSpPr>
        <p:sp>
          <p:nvSpPr>
            <p:cNvPr id="13" name="Freeform 13">
              <a:extLst>
                <a:ext uri="{FF2B5EF4-FFF2-40B4-BE49-F238E27FC236}">
                  <a16:creationId xmlns:a16="http://schemas.microsoft.com/office/drawing/2014/main" id="{574DF4C8-82BC-F807-F995-88703FD05BE9}"/>
                </a:ext>
              </a:extLst>
            </p:cNvPr>
            <p:cNvSpPr/>
            <p:nvPr/>
          </p:nvSpPr>
          <p:spPr>
            <a:xfrm>
              <a:off x="0" y="0"/>
              <a:ext cx="9185464" cy="6132844"/>
            </a:xfrm>
            <a:custGeom>
              <a:avLst/>
              <a:gdLst/>
              <a:ahLst/>
              <a:cxnLst/>
              <a:rect l="l" t="t" r="r" b="b"/>
              <a:pathLst>
                <a:path w="9185464" h="6132844">
                  <a:moveTo>
                    <a:pt x="0" y="0"/>
                  </a:moveTo>
                  <a:lnTo>
                    <a:pt x="9185464" y="0"/>
                  </a:lnTo>
                  <a:lnTo>
                    <a:pt x="9185464" y="6132844"/>
                  </a:lnTo>
                  <a:lnTo>
                    <a:pt x="0" y="6132844"/>
                  </a:lnTo>
                  <a:close/>
                </a:path>
              </a:pathLst>
            </a:custGeom>
            <a:solidFill>
              <a:srgbClr val="000000">
                <a:alpha val="0"/>
              </a:srgbClr>
            </a:solidFill>
          </p:spPr>
          <p:txBody>
            <a:bodyPr/>
            <a:lstStyle/>
            <a:p>
              <a:endParaRPr lang="de-DE"/>
            </a:p>
          </p:txBody>
        </p:sp>
        <p:sp>
          <p:nvSpPr>
            <p:cNvPr id="14" name="TextBox 14">
              <a:extLst>
                <a:ext uri="{FF2B5EF4-FFF2-40B4-BE49-F238E27FC236}">
                  <a16:creationId xmlns:a16="http://schemas.microsoft.com/office/drawing/2014/main" id="{E1C6E74A-9D3F-DDEB-8AFA-C85B1A9997BA}"/>
                </a:ext>
              </a:extLst>
            </p:cNvPr>
            <p:cNvSpPr txBox="1"/>
            <p:nvPr/>
          </p:nvSpPr>
          <p:spPr>
            <a:xfrm>
              <a:off x="0" y="-28575"/>
              <a:ext cx="9185464" cy="6161419"/>
            </a:xfrm>
            <a:prstGeom prst="rect">
              <a:avLst/>
            </a:prstGeom>
          </p:spPr>
          <p:txBody>
            <a:bodyPr lIns="0" tIns="0" rIns="0" bIns="0" rtlCol="0" anchor="t"/>
            <a:lstStyle/>
            <a:p>
              <a:pPr algn="l">
                <a:lnSpc>
                  <a:spcPts val="5184"/>
                </a:lnSpc>
              </a:pPr>
              <a:r>
                <a:rPr lang="en-US" sz="4800" b="1" dirty="0">
                  <a:solidFill>
                    <a:srgbClr val="FFFFFF"/>
                  </a:solidFill>
                  <a:latin typeface="Calibri (MS) Bold"/>
                  <a:ea typeface="Calibri (MS) Bold"/>
                  <a:cs typeface="Calibri (MS) Bold"/>
                  <a:sym typeface="Calibri (MS) Bold"/>
                </a:rPr>
                <a:t>Medienberichterstattung über Migration und Multikulturalismus in Europa </a:t>
              </a:r>
            </a:p>
          </p:txBody>
        </p:sp>
      </p:grpSp>
      <p:grpSp>
        <p:nvGrpSpPr>
          <p:cNvPr id="15" name="Group 15">
            <a:extLst>
              <a:ext uri="{FF2B5EF4-FFF2-40B4-BE49-F238E27FC236}">
                <a16:creationId xmlns:a16="http://schemas.microsoft.com/office/drawing/2014/main" id="{759914AF-37FE-E0DC-8828-5EFC2AE258AD}"/>
              </a:ext>
            </a:extLst>
          </p:cNvPr>
          <p:cNvGrpSpPr/>
          <p:nvPr/>
        </p:nvGrpSpPr>
        <p:grpSpPr>
          <a:xfrm rot="5376333">
            <a:off x="10005134" y="1084171"/>
            <a:ext cx="6840355" cy="9897957"/>
            <a:chOff x="0" y="0"/>
            <a:chExt cx="660400" cy="955595"/>
          </a:xfrm>
        </p:grpSpPr>
        <p:sp>
          <p:nvSpPr>
            <p:cNvPr id="16" name="Freeform 16">
              <a:extLst>
                <a:ext uri="{FF2B5EF4-FFF2-40B4-BE49-F238E27FC236}">
                  <a16:creationId xmlns:a16="http://schemas.microsoft.com/office/drawing/2014/main" id="{61CBA081-8490-72BE-0FA6-95C461F39884}"/>
                </a:ext>
              </a:extLst>
            </p:cNvPr>
            <p:cNvSpPr/>
            <p:nvPr/>
          </p:nvSpPr>
          <p:spPr>
            <a:xfrm rot="-5339463">
              <a:off x="-148186" y="139236"/>
              <a:ext cx="961923" cy="672061"/>
            </a:xfrm>
            <a:custGeom>
              <a:avLst/>
              <a:gdLst/>
              <a:ahLst/>
              <a:cxnLst/>
              <a:rect l="l" t="t" r="r" b="b"/>
              <a:pathLst>
                <a:path w="961923" h="672061">
                  <a:moveTo>
                    <a:pt x="17792" y="236708"/>
                  </a:moveTo>
                  <a:cubicBezTo>
                    <a:pt x="6877" y="270763"/>
                    <a:pt x="0" y="309381"/>
                    <a:pt x="666" y="347153"/>
                  </a:cubicBezTo>
                  <a:cubicBezTo>
                    <a:pt x="1331" y="384926"/>
                    <a:pt x="8447" y="421158"/>
                    <a:pt x="20549" y="454450"/>
                  </a:cubicBezTo>
                  <a:cubicBezTo>
                    <a:pt x="20921" y="455158"/>
                    <a:pt x="20933" y="455870"/>
                    <a:pt x="21305" y="456576"/>
                  </a:cubicBezTo>
                  <a:cubicBezTo>
                    <a:pt x="69569" y="581553"/>
                    <a:pt x="192795" y="672060"/>
                    <a:pt x="338099" y="671283"/>
                  </a:cubicBezTo>
                  <a:lnTo>
                    <a:pt x="961924" y="660297"/>
                  </a:lnTo>
                  <a:lnTo>
                    <a:pt x="950295" y="0"/>
                  </a:lnTo>
                  <a:lnTo>
                    <a:pt x="326934" y="10978"/>
                  </a:lnTo>
                  <a:cubicBezTo>
                    <a:pt x="180511" y="15339"/>
                    <a:pt x="60521" y="108703"/>
                    <a:pt x="17792" y="236708"/>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sp>
        <p:nvSpPr>
          <p:cNvPr id="17" name="Freeform 17">
            <a:extLst>
              <a:ext uri="{FF2B5EF4-FFF2-40B4-BE49-F238E27FC236}">
                <a16:creationId xmlns:a16="http://schemas.microsoft.com/office/drawing/2014/main" id="{B61824DB-010C-5D4F-97E7-E9B88DDFCCC9}"/>
              </a:ext>
            </a:extLst>
          </p:cNvPr>
          <p:cNvSpPr/>
          <p:nvPr/>
        </p:nvSpPr>
        <p:spPr>
          <a:xfrm flipH="1">
            <a:off x="8935800" y="-192363"/>
            <a:ext cx="6412402" cy="4311788"/>
          </a:xfrm>
          <a:custGeom>
            <a:avLst/>
            <a:gdLst/>
            <a:ahLst/>
            <a:cxnLst/>
            <a:rect l="l" t="t" r="r" b="b"/>
            <a:pathLst>
              <a:path w="6412402" h="4311788">
                <a:moveTo>
                  <a:pt x="6412402" y="0"/>
                </a:moveTo>
                <a:lnTo>
                  <a:pt x="0" y="0"/>
                </a:lnTo>
                <a:lnTo>
                  <a:pt x="0" y="4311788"/>
                </a:lnTo>
                <a:lnTo>
                  <a:pt x="6412402" y="4311788"/>
                </a:lnTo>
                <a:lnTo>
                  <a:pt x="6412402" y="0"/>
                </a:lnTo>
                <a:close/>
              </a:path>
            </a:pathLst>
          </a:custGeom>
          <a:blipFill>
            <a:blip>
              <a:extLst>
                <a:ext uri="{96DAC541-7B7A-43D3-8B79-37D633B846F1}">
                  <asvg:svgBlip xmlns:asvg="http://schemas.microsoft.com/office/drawing/2016/SVG/main" r:embed="rId3"/>
                </a:ext>
              </a:extLst>
            </a:blip>
            <a:stretch>
              <a:fillRect l="-97" r="-97"/>
            </a:stretch>
          </a:blipFill>
        </p:spPr>
        <p:txBody>
          <a:bodyPr/>
          <a:lstStyle/>
          <a:p>
            <a:endParaRPr lang="de-DE"/>
          </a:p>
        </p:txBody>
      </p:sp>
    </p:spTree>
    <p:extLst>
      <p:ext uri="{BB962C8B-B14F-4D97-AF65-F5344CB8AC3E}">
        <p14:creationId xmlns:p14="http://schemas.microsoft.com/office/powerpoint/2010/main" val="41585027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293960"/>
            <a:ext cx="11171611" cy="6746819"/>
            <a:chOff x="0" y="0"/>
            <a:chExt cx="14895482" cy="8995759"/>
          </a:xfrm>
        </p:grpSpPr>
        <p:sp>
          <p:nvSpPr>
            <p:cNvPr id="4" name="Freeform 4"/>
            <p:cNvSpPr/>
            <p:nvPr/>
          </p:nvSpPr>
          <p:spPr>
            <a:xfrm>
              <a:off x="0" y="0"/>
              <a:ext cx="14895481" cy="8995759"/>
            </a:xfrm>
            <a:custGeom>
              <a:avLst/>
              <a:gdLst/>
              <a:ahLst/>
              <a:cxnLst/>
              <a:rect l="l" t="t" r="r" b="b"/>
              <a:pathLst>
                <a:path w="14895481" h="8995759">
                  <a:moveTo>
                    <a:pt x="0" y="0"/>
                  </a:moveTo>
                  <a:lnTo>
                    <a:pt x="14895481" y="0"/>
                  </a:lnTo>
                  <a:lnTo>
                    <a:pt x="14895481" y="8995759"/>
                  </a:lnTo>
                  <a:lnTo>
                    <a:pt x="0" y="8995759"/>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9024334"/>
            </a:xfrm>
            <a:prstGeom prst="rect">
              <a:avLst/>
            </a:prstGeom>
          </p:spPr>
          <p:txBody>
            <a:bodyPr lIns="0" tIns="0" rIns="0" bIns="0" rtlCol="0" anchor="t"/>
            <a:lstStyle/>
            <a:p>
              <a:pPr algn="l">
                <a:lnSpc>
                  <a:spcPts val="3240"/>
                </a:lnSpc>
              </a:pPr>
              <a:r>
                <a:rPr lang="en-US" sz="3000">
                  <a:solidFill>
                    <a:srgbClr val="0C4659"/>
                  </a:solidFill>
                  <a:latin typeface="Calibri (MS)"/>
                  <a:ea typeface="Calibri (MS)"/>
                  <a:cs typeface="Calibri (MS)"/>
                  <a:sym typeface="Calibri (MS)"/>
                </a:rPr>
                <a:t>Die Art und Weise, wie die Medien Migration und Multikulturalismus darstellen, hat tiefgreifende Auswirkungen auf die öffentliche Wahrnehmung und den sozialen Zusammenhalt. In Europa, einem Kontinent, der von Migrationsströmen und kultureller Vielfalt geprägt ist, können mediale Darstellungen entweder Verständnis und Inklusion fördern oder Vorurteile und Spaltung schüren. In diesem Thema wird untersucht, wie digitale Medien über Migranten, Flüchtlinge und Minderheitenkulturen berichten und warum dies von Bedeutung ist. </a:t>
              </a:r>
            </a:p>
            <a:p>
              <a:pPr algn="l">
                <a:lnSpc>
                  <a:spcPts val="3240"/>
                </a:lnSpc>
              </a:pPr>
              <a:endParaRPr lang="en-US" sz="3000">
                <a:solidFill>
                  <a:srgbClr val="0C4659"/>
                </a:solidFill>
                <a:latin typeface="Calibri (MS)"/>
                <a:ea typeface="Calibri (MS)"/>
                <a:cs typeface="Calibri (MS)"/>
                <a:sym typeface="Calibri (MS)"/>
              </a:endParaRPr>
            </a:p>
            <a:p>
              <a:pPr algn="l">
                <a:lnSpc>
                  <a:spcPts val="3240"/>
                </a:lnSpc>
              </a:pPr>
              <a:r>
                <a:rPr lang="en-US" sz="3000">
                  <a:solidFill>
                    <a:srgbClr val="0C4659"/>
                  </a:solidFill>
                  <a:latin typeface="Calibri (MS)"/>
                  <a:ea typeface="Calibri (MS)"/>
                  <a:cs typeface="Calibri (MS)"/>
                  <a:sym typeface="Calibri (MS)"/>
                </a:rPr>
                <a:t>Überlegen Sie: Geben Nachrichtenberichte Migranten selbst eine Stimme oder berichten sie nur über sie? Werden multikulturelle Gesellschaften als blühende Mosaike oder als Konfliktquellen dargestellt? Die Darstellung ist wichtig, weil sie die Geschichten prägt, die eine Gesellschaft darüber erzählt, wer „wir“ sind. Sie beeinflusst die Politik und wie einladend (oder feindselig) sich Gemeinschaften fühlen. </a:t>
              </a:r>
            </a:p>
            <a:p>
              <a:pPr algn="l">
                <a:lnSpc>
                  <a:spcPts val="3240"/>
                </a:lnSpc>
              </a:pPr>
              <a:endParaRPr lang="en-US" sz="3000">
                <a:solidFill>
                  <a:srgbClr val="0C4659"/>
                </a:solidFill>
                <a:latin typeface="Calibri (MS)"/>
                <a:ea typeface="Calibri (MS)"/>
                <a:cs typeface="Calibri (MS)"/>
                <a:sym typeface="Calibri (MS)"/>
              </a:endParaRPr>
            </a:p>
            <a:p>
              <a:pPr algn="l">
                <a:lnSpc>
                  <a:spcPts val="3240"/>
                </a:lnSpc>
              </a:pPr>
              <a:r>
                <a:rPr lang="en-US" sz="3000">
                  <a:solidFill>
                    <a:srgbClr val="0C4659"/>
                  </a:solidFill>
                  <a:latin typeface="Calibri (MS)"/>
                  <a:ea typeface="Calibri (MS)"/>
                  <a:cs typeface="Calibri (MS)"/>
                  <a:sym typeface="Calibri (MS)"/>
                </a:rPr>
                <a:t>Dieser Abschnitt beleuchtet aktuelle Muster, Herausforderungen bei der Darstellung in den Medien und positive Initiativen, die eine inklusivere Berichterstattung fördern.</a:t>
              </a: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653688"/>
            <a:ext cx="11133510" cy="1205481"/>
            <a:chOff x="0" y="0"/>
            <a:chExt cx="14844680" cy="1607308"/>
          </a:xfrm>
        </p:grpSpPr>
        <p:sp>
          <p:nvSpPr>
            <p:cNvPr id="8" name="Freeform 8"/>
            <p:cNvSpPr/>
            <p:nvPr/>
          </p:nvSpPr>
          <p:spPr>
            <a:xfrm>
              <a:off x="0" y="0"/>
              <a:ext cx="14844680" cy="1607308"/>
            </a:xfrm>
            <a:custGeom>
              <a:avLst/>
              <a:gdLst/>
              <a:ahLst/>
              <a:cxnLst/>
              <a:rect l="l" t="t" r="r" b="b"/>
              <a:pathLst>
                <a:path w="14844680" h="1607308">
                  <a:moveTo>
                    <a:pt x="0" y="0"/>
                  </a:moveTo>
                  <a:lnTo>
                    <a:pt x="14844680" y="0"/>
                  </a:lnTo>
                  <a:lnTo>
                    <a:pt x="14844680"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1664458"/>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Warum die Darstellung in den Medien wichtig ist </a:t>
              </a:r>
            </a:p>
          </p:txBody>
        </p:sp>
      </p:grpSp>
      <p:sp>
        <p:nvSpPr>
          <p:cNvPr id="10" name="AutoShape 10"/>
          <p:cNvSpPr/>
          <p:nvPr/>
        </p:nvSpPr>
        <p:spPr>
          <a:xfrm>
            <a:off x="6112678" y="1802019"/>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3FB5A1"/>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1099850" y="6443460"/>
            <a:ext cx="4109845" cy="2759757"/>
            <a:chOff x="0" y="0"/>
            <a:chExt cx="5479794" cy="3679676"/>
          </a:xfrm>
        </p:grpSpPr>
        <p:sp>
          <p:nvSpPr>
            <p:cNvPr id="15" name="Freeform 15"/>
            <p:cNvSpPr/>
            <p:nvPr/>
          </p:nvSpPr>
          <p:spPr>
            <a:xfrm>
              <a:off x="0" y="0"/>
              <a:ext cx="5479794" cy="3679676"/>
            </a:xfrm>
            <a:custGeom>
              <a:avLst/>
              <a:gdLst/>
              <a:ahLst/>
              <a:cxnLst/>
              <a:rect l="l" t="t" r="r" b="b"/>
              <a:pathLst>
                <a:path w="5479794" h="3679676">
                  <a:moveTo>
                    <a:pt x="0" y="0"/>
                  </a:moveTo>
                  <a:lnTo>
                    <a:pt x="5479794" y="0"/>
                  </a:lnTo>
                  <a:lnTo>
                    <a:pt x="5479794"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5479794" cy="3755876"/>
            </a:xfrm>
            <a:prstGeom prst="rect">
              <a:avLst/>
            </a:prstGeom>
          </p:spPr>
          <p:txBody>
            <a:bodyPr lIns="0" tIns="0" rIns="0" bIns="0" rtlCol="0" anchor="t"/>
            <a:lstStyle/>
            <a:p>
              <a:pPr algn="ctr">
                <a:lnSpc>
                  <a:spcPts val="4200"/>
                </a:lnSpc>
              </a:pPr>
              <a:r>
                <a:rPr lang="en-US" sz="3500" dirty="0">
                  <a:solidFill>
                    <a:srgbClr val="FFFFFF"/>
                  </a:solidFill>
                  <a:latin typeface="Calibri (MS)"/>
                  <a:ea typeface="Calibri (MS)"/>
                  <a:cs typeface="Calibri (MS)"/>
                  <a:sym typeface="Calibri (MS)"/>
                </a:rPr>
                <a:t>Medienrepräsentation von Migration und Multikulturalismus in Europa </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3</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1514893"/>
            <a:ext cx="11171611" cy="7565969"/>
            <a:chOff x="0" y="0"/>
            <a:chExt cx="14895482" cy="10087959"/>
          </a:xfrm>
        </p:grpSpPr>
        <p:sp>
          <p:nvSpPr>
            <p:cNvPr id="4" name="Freeform 4"/>
            <p:cNvSpPr/>
            <p:nvPr/>
          </p:nvSpPr>
          <p:spPr>
            <a:xfrm>
              <a:off x="0" y="0"/>
              <a:ext cx="14895481" cy="10087959"/>
            </a:xfrm>
            <a:custGeom>
              <a:avLst/>
              <a:gdLst/>
              <a:ahLst/>
              <a:cxnLst/>
              <a:rect l="l" t="t" r="r" b="b"/>
              <a:pathLst>
                <a:path w="14895481" h="10087959">
                  <a:moveTo>
                    <a:pt x="0" y="0"/>
                  </a:moveTo>
                  <a:lnTo>
                    <a:pt x="14895481" y="0"/>
                  </a:lnTo>
                  <a:lnTo>
                    <a:pt x="14895481" y="10087959"/>
                  </a:lnTo>
                  <a:lnTo>
                    <a:pt x="0" y="10087959"/>
                  </a:lnTo>
                  <a:close/>
                </a:path>
              </a:pathLst>
            </a:custGeom>
            <a:solidFill>
              <a:srgbClr val="000000">
                <a:alpha val="0"/>
              </a:srgbClr>
            </a:solidFill>
          </p:spPr>
          <p:txBody>
            <a:bodyPr/>
            <a:lstStyle/>
            <a:p>
              <a:endParaRPr lang="de-DE" sz="2800"/>
            </a:p>
          </p:txBody>
        </p:sp>
        <p:sp>
          <p:nvSpPr>
            <p:cNvPr id="5" name="TextBox 5"/>
            <p:cNvSpPr txBox="1"/>
            <p:nvPr/>
          </p:nvSpPr>
          <p:spPr>
            <a:xfrm>
              <a:off x="0" y="-28575"/>
              <a:ext cx="14895482" cy="10116534"/>
            </a:xfrm>
            <a:prstGeom prst="rect">
              <a:avLst/>
            </a:prstGeom>
          </p:spPr>
          <p:txBody>
            <a:bodyPr lIns="0" tIns="0" rIns="0" bIns="0" rtlCol="0" anchor="t"/>
            <a:lstStyle/>
            <a:p>
              <a:pPr algn="l">
                <a:lnSpc>
                  <a:spcPts val="3240"/>
                </a:lnSpc>
              </a:pPr>
              <a:r>
                <a:rPr lang="en-US" sz="2800" dirty="0">
                  <a:solidFill>
                    <a:srgbClr val="0C4659"/>
                  </a:solidFill>
                  <a:latin typeface="Calibri (MS)"/>
                  <a:ea typeface="Calibri (MS)"/>
                  <a:cs typeface="Calibri (MS)"/>
                  <a:sym typeface="Calibri (MS)"/>
                </a:rPr>
                <a:t>Die </a:t>
              </a:r>
              <a:r>
                <a:rPr lang="en-US" sz="2800" dirty="0" err="1">
                  <a:solidFill>
                    <a:srgbClr val="0C4659"/>
                  </a:solidFill>
                  <a:latin typeface="Calibri (MS)"/>
                  <a:ea typeface="Calibri (MS)"/>
                  <a:cs typeface="Calibri (MS)"/>
                  <a:sym typeface="Calibri (MS)"/>
                </a:rPr>
                <a:t>Berichterstattung</a:t>
              </a:r>
              <a:r>
                <a:rPr lang="en-US" sz="2800" dirty="0">
                  <a:solidFill>
                    <a:srgbClr val="0C4659"/>
                  </a:solidFill>
                  <a:latin typeface="Calibri (MS)"/>
                  <a:ea typeface="Calibri (MS)"/>
                  <a:cs typeface="Calibri (MS)"/>
                  <a:sym typeface="Calibri (MS)"/>
                </a:rPr>
                <a:t> der </a:t>
              </a:r>
              <a:r>
                <a:rPr lang="en-US" sz="2800" dirty="0" err="1">
                  <a:solidFill>
                    <a:srgbClr val="0C4659"/>
                  </a:solidFill>
                  <a:latin typeface="Calibri (MS)"/>
                  <a:ea typeface="Calibri (MS)"/>
                  <a:cs typeface="Calibri (MS)"/>
                  <a:sym typeface="Calibri (MS)"/>
                </a:rPr>
                <a:t>europäischen</a:t>
              </a:r>
              <a:r>
                <a:rPr lang="en-US" sz="2800" dirty="0">
                  <a:solidFill>
                    <a:srgbClr val="0C4659"/>
                  </a:solidFill>
                  <a:latin typeface="Calibri (MS)"/>
                  <a:ea typeface="Calibri (MS)"/>
                  <a:cs typeface="Calibri (MS)"/>
                  <a:sym typeface="Calibri (MS)"/>
                </a:rPr>
                <a:t> Medien </a:t>
              </a:r>
              <a:r>
                <a:rPr lang="en-US" sz="2800" dirty="0" err="1">
                  <a:solidFill>
                    <a:srgbClr val="0C4659"/>
                  </a:solidFill>
                  <a:latin typeface="Calibri (MS)"/>
                  <a:ea typeface="Calibri (MS)"/>
                  <a:cs typeface="Calibri (MS)"/>
                  <a:sym typeface="Calibri (MS)"/>
                </a:rPr>
                <a:t>über</a:t>
              </a:r>
              <a:r>
                <a:rPr lang="en-US" sz="2800" dirty="0">
                  <a:solidFill>
                    <a:srgbClr val="0C4659"/>
                  </a:solidFill>
                  <a:latin typeface="Calibri (MS)"/>
                  <a:ea typeface="Calibri (MS)"/>
                  <a:cs typeface="Calibri (MS)"/>
                  <a:sym typeface="Calibri (MS)"/>
                </a:rPr>
                <a:t> Migration </a:t>
              </a:r>
              <a:r>
                <a:rPr lang="en-US" sz="2800" dirty="0" err="1">
                  <a:solidFill>
                    <a:srgbClr val="0C4659"/>
                  </a:solidFill>
                  <a:latin typeface="Calibri (MS)"/>
                  <a:ea typeface="Calibri (MS)"/>
                  <a:cs typeface="Calibri (MS)"/>
                  <a:sym typeface="Calibri (MS)"/>
                </a:rPr>
                <a:t>folgt</a:t>
              </a:r>
              <a:r>
                <a:rPr lang="en-US" sz="2800" dirty="0">
                  <a:solidFill>
                    <a:srgbClr val="0C4659"/>
                  </a:solidFill>
                  <a:latin typeface="Calibri (MS)"/>
                  <a:ea typeface="Calibri (MS)"/>
                  <a:cs typeface="Calibri (MS)"/>
                  <a:sym typeface="Calibri (MS)"/>
                </a:rPr>
                <a:t> oft </a:t>
              </a:r>
              <a:r>
                <a:rPr lang="en-US" sz="2800" dirty="0" err="1">
                  <a:solidFill>
                    <a:srgbClr val="0C4659"/>
                  </a:solidFill>
                  <a:latin typeface="Calibri (MS)"/>
                  <a:ea typeface="Calibri (MS)"/>
                  <a:cs typeface="Calibri (MS)"/>
                  <a:sym typeface="Calibri (MS)"/>
                </a:rPr>
                <a:t>einigen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wenigen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allgemeinen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Narrativen</a:t>
              </a:r>
              <a:r>
                <a:rPr lang="en-US" sz="2800" dirty="0">
                  <a:solidFill>
                    <a:srgbClr val="0C4659"/>
                  </a:solidFill>
                  <a:latin typeface="Calibri (MS)"/>
                  <a:ea typeface="Calibri (MS)"/>
                  <a:cs typeface="Calibri (MS)"/>
                  <a:sym typeface="Calibri (MS)"/>
                </a:rPr>
                <a:t>: </a:t>
              </a:r>
            </a:p>
            <a:p>
              <a:pPr marL="647703" lvl="1" indent="-323852" algn="l">
                <a:lnSpc>
                  <a:spcPts val="3240"/>
                </a:lnSpc>
                <a:buFont typeface="Arial"/>
                <a:buChar char="•"/>
              </a:pPr>
              <a:r>
                <a:rPr lang="en-US" sz="2800" b="1" dirty="0" err="1">
                  <a:solidFill>
                    <a:srgbClr val="0C4659"/>
                  </a:solidFill>
                  <a:latin typeface="Calibri (MS) Bold"/>
                  <a:ea typeface="Calibri (MS) Bold"/>
                  <a:cs typeface="Calibri (MS) Bold"/>
                  <a:sym typeface="Calibri (MS) Bold"/>
                </a:rPr>
                <a:t>Krisen</a:t>
              </a:r>
              <a:r>
                <a:rPr lang="en-US" sz="2800" b="1" dirty="0">
                  <a:solidFill>
                    <a:srgbClr val="0C4659"/>
                  </a:solidFill>
                  <a:latin typeface="Calibri (MS) Bold"/>
                  <a:ea typeface="Calibri (MS) Bold"/>
                  <a:cs typeface="Calibri (MS) Bold"/>
                  <a:sym typeface="Calibri (MS) Bold"/>
                </a:rPr>
                <a:t>-/</a:t>
              </a:r>
              <a:r>
                <a:rPr lang="en-US" sz="2800" b="1" dirty="0" err="1">
                  <a:solidFill>
                    <a:srgbClr val="0C4659"/>
                  </a:solidFill>
                  <a:latin typeface="Calibri (MS) Bold"/>
                  <a:ea typeface="Calibri (MS) Bold"/>
                  <a:cs typeface="Calibri (MS) Bold"/>
                  <a:sym typeface="Calibri (MS) Bold"/>
                </a:rPr>
                <a:t>Bedrohungsnarrativ</a:t>
              </a:r>
              <a:r>
                <a:rPr lang="en-US" sz="2800" b="1" dirty="0">
                  <a:solidFill>
                    <a:srgbClr val="0C4659"/>
                  </a:solidFill>
                  <a:latin typeface="Calibri (MS) Bold"/>
                  <a:ea typeface="Calibri (MS) Bold"/>
                  <a:cs typeface="Calibri (MS) Bold"/>
                  <a:sym typeface="Calibri (MS) Bold"/>
                </a:rPr>
                <a:t>: </a:t>
              </a:r>
              <a:r>
                <a:rPr lang="en-US" sz="2800" dirty="0" err="1">
                  <a:solidFill>
                    <a:srgbClr val="0C4659"/>
                  </a:solidFill>
                  <a:latin typeface="Calibri (MS)"/>
                  <a:ea typeface="Calibri (MS)"/>
                  <a:cs typeface="Calibri (MS)"/>
                  <a:sym typeface="Calibri (MS)"/>
                </a:rPr>
                <a:t>Erreicht</a:t>
              </a:r>
              <a:r>
                <a:rPr lang="en-US" sz="2800" dirty="0">
                  <a:solidFill>
                    <a:srgbClr val="0C4659"/>
                  </a:solidFill>
                  <a:latin typeface="Calibri (MS)"/>
                  <a:ea typeface="Calibri (MS)"/>
                  <a:cs typeface="Calibri (MS)"/>
                  <a:sym typeface="Calibri (MS)"/>
                </a:rPr>
                <a:t> oft seinen </a:t>
              </a:r>
              <a:r>
                <a:rPr lang="en-US" sz="2800" dirty="0" err="1">
                  <a:solidFill>
                    <a:srgbClr val="0C4659"/>
                  </a:solidFill>
                  <a:latin typeface="Calibri (MS)"/>
                  <a:ea typeface="Calibri (MS)"/>
                  <a:cs typeface="Calibri (MS)"/>
                  <a:sym typeface="Calibri (MS)"/>
                </a:rPr>
                <a:t>Höhepunkt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bei</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Ereignissen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wie</a:t>
              </a:r>
              <a:r>
                <a:rPr lang="en-US" sz="2800" dirty="0">
                  <a:solidFill>
                    <a:srgbClr val="0C4659"/>
                  </a:solidFill>
                  <a:latin typeface="Calibri (MS)"/>
                  <a:ea typeface="Calibri (MS)"/>
                  <a:cs typeface="Calibri (MS)"/>
                  <a:sym typeface="Calibri (MS)"/>
                </a:rPr>
                <a:t> dem </a:t>
              </a:r>
              <a:r>
                <a:rPr lang="en-US" sz="2800" dirty="0" err="1">
                  <a:solidFill>
                    <a:srgbClr val="0C4659"/>
                  </a:solidFill>
                  <a:latin typeface="Calibri (MS)"/>
                  <a:ea typeface="Calibri (MS)"/>
                  <a:cs typeface="Calibri (MS)"/>
                  <a:sym typeface="Calibri (MS)"/>
                </a:rPr>
                <a:t>Flüchtlingszustrom</a:t>
              </a:r>
              <a:r>
                <a:rPr lang="en-US" sz="2800" dirty="0">
                  <a:solidFill>
                    <a:srgbClr val="0C4659"/>
                  </a:solidFill>
                  <a:latin typeface="Calibri (MS)"/>
                  <a:ea typeface="Calibri (MS)"/>
                  <a:cs typeface="Calibri (MS)"/>
                  <a:sym typeface="Calibri (MS)"/>
                </a:rPr>
                <a:t> 2015. </a:t>
              </a:r>
              <a:r>
                <a:rPr lang="en-US" sz="2800" dirty="0" err="1">
                  <a:solidFill>
                    <a:srgbClr val="0C4659"/>
                  </a:solidFill>
                  <a:latin typeface="Calibri (MS)"/>
                  <a:ea typeface="Calibri (MS)"/>
                  <a:cs typeface="Calibri (MS)"/>
                  <a:sym typeface="Calibri (MS)"/>
                </a:rPr>
                <a:t>Migranten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werden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mit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Begriffen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wie</a:t>
              </a:r>
              <a:r>
                <a:rPr lang="en-US" sz="2800" dirty="0">
                  <a:solidFill>
                    <a:srgbClr val="0C4659"/>
                  </a:solidFill>
                  <a:latin typeface="Calibri (MS)"/>
                  <a:ea typeface="Calibri (MS)"/>
                  <a:cs typeface="Calibri (MS)"/>
                  <a:sym typeface="Calibri (MS)"/>
                </a:rPr>
                <a:t> „Wellen“ </a:t>
              </a:r>
              <a:r>
                <a:rPr lang="en-US" sz="2800" dirty="0" err="1">
                  <a:solidFill>
                    <a:srgbClr val="0C4659"/>
                  </a:solidFill>
                  <a:latin typeface="Calibri (MS)"/>
                  <a:ea typeface="Calibri (MS)"/>
                  <a:cs typeface="Calibri (MS)"/>
                  <a:sym typeface="Calibri (MS)"/>
                </a:rPr>
                <a:t>oder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Fluten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beschrieben</a:t>
              </a:r>
              <a:r>
                <a:rPr lang="en-US" sz="2800" dirty="0">
                  <a:solidFill>
                    <a:srgbClr val="0C4659"/>
                  </a:solidFill>
                  <a:latin typeface="Calibri (MS)"/>
                  <a:ea typeface="Calibri (MS)"/>
                  <a:cs typeface="Calibri (MS)"/>
                  <a:sym typeface="Calibri (MS)"/>
                </a:rPr>
                <a:t> – </a:t>
              </a:r>
              <a:r>
                <a:rPr lang="en-US" sz="2800" dirty="0" err="1">
                  <a:solidFill>
                    <a:srgbClr val="0C4659"/>
                  </a:solidFill>
                  <a:latin typeface="Calibri (MS)"/>
                  <a:ea typeface="Calibri (MS)"/>
                  <a:cs typeface="Calibri (MS)"/>
                  <a:sym typeface="Calibri (MS)"/>
                </a:rPr>
                <a:t>Metaphern</a:t>
              </a:r>
              <a:r>
                <a:rPr lang="en-US" sz="2800" dirty="0">
                  <a:solidFill>
                    <a:srgbClr val="0C4659"/>
                  </a:solidFill>
                  <a:latin typeface="Calibri (MS)"/>
                  <a:ea typeface="Calibri (MS)"/>
                  <a:cs typeface="Calibri (MS)"/>
                  <a:sym typeface="Calibri (MS)"/>
                </a:rPr>
                <a:t>, die </a:t>
              </a:r>
              <a:r>
                <a:rPr lang="en-US" sz="2800" dirty="0" err="1">
                  <a:solidFill>
                    <a:srgbClr val="0C4659"/>
                  </a:solidFill>
                  <a:latin typeface="Calibri (MS)"/>
                  <a:ea typeface="Calibri (MS)"/>
                  <a:cs typeface="Calibri (MS)"/>
                  <a:sym typeface="Calibri (MS)"/>
                </a:rPr>
                <a:t>eine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bedrohliche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unkontrollierte</a:t>
              </a:r>
              <a:r>
                <a:rPr lang="en-US" sz="2800" dirty="0">
                  <a:solidFill>
                    <a:srgbClr val="0C4659"/>
                  </a:solidFill>
                  <a:latin typeface="Calibri (MS)"/>
                  <a:ea typeface="Calibri (MS)"/>
                  <a:cs typeface="Calibri (MS)"/>
                  <a:sym typeface="Calibri (MS)"/>
                </a:rPr>
                <a:t> Masse </a:t>
              </a:r>
              <a:r>
                <a:rPr lang="en-US" sz="2800" dirty="0" err="1">
                  <a:solidFill>
                    <a:srgbClr val="0C4659"/>
                  </a:solidFill>
                  <a:latin typeface="Calibri (MS)"/>
                  <a:ea typeface="Calibri (MS)"/>
                  <a:cs typeface="Calibri (MS)"/>
                  <a:sym typeface="Calibri (MS)"/>
                </a:rPr>
                <a:t>suggerieren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Schlagzeilen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konzentrieren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sich</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möglicherweise</a:t>
              </a:r>
              <a:r>
                <a:rPr lang="en-US" sz="2800" dirty="0">
                  <a:solidFill>
                    <a:srgbClr val="0C4659"/>
                  </a:solidFill>
                  <a:latin typeface="Calibri (MS)"/>
                  <a:ea typeface="Calibri (MS)"/>
                  <a:cs typeface="Calibri (MS)"/>
                  <a:sym typeface="Calibri (MS)"/>
                </a:rPr>
                <a:t> auf </a:t>
              </a:r>
              <a:r>
                <a:rPr lang="en-US" sz="2800" dirty="0" err="1">
                  <a:solidFill>
                    <a:srgbClr val="0C4659"/>
                  </a:solidFill>
                  <a:latin typeface="Calibri (MS)"/>
                  <a:ea typeface="Calibri (MS)"/>
                  <a:cs typeface="Calibri (MS)"/>
                  <a:sym typeface="Calibri (MS)"/>
                </a:rPr>
                <a:t>Grenzsicherheit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Ängste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vor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kulturellem</a:t>
              </a:r>
              <a:r>
                <a:rPr lang="en-US" sz="2800" dirty="0">
                  <a:solidFill>
                    <a:srgbClr val="0C4659"/>
                  </a:solidFill>
                  <a:latin typeface="Calibri (MS)"/>
                  <a:ea typeface="Calibri (MS)"/>
                  <a:cs typeface="Calibri (MS)"/>
                  <a:sym typeface="Calibri (MS)"/>
                </a:rPr>
                <a:t> Wandel </a:t>
              </a:r>
              <a:r>
                <a:rPr lang="en-US" sz="2800" dirty="0" err="1">
                  <a:solidFill>
                    <a:srgbClr val="0C4659"/>
                  </a:solidFill>
                  <a:latin typeface="Calibri (MS)"/>
                  <a:ea typeface="Calibri (MS)"/>
                  <a:cs typeface="Calibri (MS)"/>
                  <a:sym typeface="Calibri (MS)"/>
                </a:rPr>
                <a:t>oder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vereinzelte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Kriminalitätsfälle</a:t>
              </a:r>
              <a:r>
                <a:rPr lang="en-US" sz="2800" dirty="0">
                  <a:solidFill>
                    <a:srgbClr val="0C4659"/>
                  </a:solidFill>
                  <a:latin typeface="Calibri (MS)"/>
                  <a:ea typeface="Calibri (MS)"/>
                  <a:cs typeface="Calibri (MS)"/>
                  <a:sym typeface="Calibri (MS)"/>
                </a:rPr>
                <a:t> und </a:t>
              </a:r>
              <a:r>
                <a:rPr lang="en-US" sz="2800" dirty="0" err="1">
                  <a:solidFill>
                    <a:srgbClr val="0C4659"/>
                  </a:solidFill>
                  <a:latin typeface="Calibri (MS)"/>
                  <a:ea typeface="Calibri (MS)"/>
                  <a:cs typeface="Calibri (MS)"/>
                  <a:sym typeface="Calibri (MS)"/>
                </a:rPr>
                <a:t>stellen</a:t>
              </a:r>
              <a:r>
                <a:rPr lang="en-US" sz="2800" dirty="0">
                  <a:solidFill>
                    <a:srgbClr val="0C4659"/>
                  </a:solidFill>
                  <a:latin typeface="Calibri (MS)"/>
                  <a:ea typeface="Calibri (MS)"/>
                  <a:cs typeface="Calibri (MS)"/>
                  <a:sym typeface="Calibri (MS)"/>
                </a:rPr>
                <a:t> Migration </a:t>
              </a:r>
              <a:r>
                <a:rPr lang="en-US" sz="2800" dirty="0" err="1">
                  <a:solidFill>
                    <a:srgbClr val="0C4659"/>
                  </a:solidFill>
                  <a:latin typeface="Calibri (MS)"/>
                  <a:ea typeface="Calibri (MS)"/>
                  <a:cs typeface="Calibri (MS)"/>
                  <a:sym typeface="Calibri (MS)"/>
                </a:rPr>
                <a:t>als</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Sicherheitskrise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dar</a:t>
              </a:r>
              <a:r>
                <a:rPr lang="en-US" sz="2800" dirty="0">
                  <a:solidFill>
                    <a:srgbClr val="0C4659"/>
                  </a:solidFill>
                  <a:latin typeface="Calibri (MS)"/>
                  <a:ea typeface="Calibri (MS)"/>
                  <a:cs typeface="Calibri (MS)"/>
                  <a:sym typeface="Calibri (MS)"/>
                </a:rPr>
                <a:t>. Diese </a:t>
              </a:r>
              <a:r>
                <a:rPr lang="en-US" sz="2800" dirty="0" err="1">
                  <a:solidFill>
                    <a:srgbClr val="0C4659"/>
                  </a:solidFill>
                  <a:latin typeface="Calibri (MS)"/>
                  <a:ea typeface="Calibri (MS)"/>
                  <a:cs typeface="Calibri (MS)"/>
                  <a:sym typeface="Calibri (MS)"/>
                </a:rPr>
                <a:t>Erzählung</a:t>
              </a:r>
              <a:r>
                <a:rPr lang="en-US" sz="2800" dirty="0">
                  <a:solidFill>
                    <a:srgbClr val="0C4659"/>
                  </a:solidFill>
                  <a:latin typeface="Calibri (MS)"/>
                  <a:ea typeface="Calibri (MS)"/>
                  <a:cs typeface="Calibri (MS)"/>
                  <a:sym typeface="Calibri (MS)"/>
                </a:rPr>
                <a:t> war in </a:t>
              </a:r>
              <a:r>
                <a:rPr lang="en-US" sz="2800" dirty="0" err="1">
                  <a:solidFill>
                    <a:srgbClr val="0C4659"/>
                  </a:solidFill>
                  <a:latin typeface="Calibri (MS)"/>
                  <a:ea typeface="Calibri (MS)"/>
                  <a:cs typeface="Calibri (MS)"/>
                  <a:sym typeface="Calibri (MS)"/>
                </a:rPr>
                <a:t>Boulevardzeitungen</a:t>
              </a:r>
              <a:r>
                <a:rPr lang="en-US" sz="2800" dirty="0">
                  <a:solidFill>
                    <a:srgbClr val="0C4659"/>
                  </a:solidFill>
                  <a:latin typeface="Calibri (MS)"/>
                  <a:ea typeface="Calibri (MS)"/>
                  <a:cs typeface="Calibri (MS)"/>
                  <a:sym typeface="Calibri (MS)"/>
                </a:rPr>
                <a:t> und </a:t>
              </a:r>
              <a:r>
                <a:rPr lang="en-US" sz="2800" dirty="0" err="1">
                  <a:solidFill>
                    <a:srgbClr val="0C4659"/>
                  </a:solidFill>
                  <a:latin typeface="Calibri (MS)"/>
                  <a:ea typeface="Calibri (MS)"/>
                  <a:cs typeface="Calibri (MS)"/>
                  <a:sym typeface="Calibri (MS)"/>
                </a:rPr>
                <a:t>Teilen</a:t>
              </a:r>
              <a:r>
                <a:rPr lang="en-US" sz="2800" dirty="0">
                  <a:solidFill>
                    <a:srgbClr val="0C4659"/>
                  </a:solidFill>
                  <a:latin typeface="Calibri (MS)"/>
                  <a:ea typeface="Calibri (MS)"/>
                  <a:cs typeface="Calibri (MS)"/>
                  <a:sym typeface="Calibri (MS)"/>
                </a:rPr>
                <a:t> des </a:t>
              </a:r>
              <a:r>
                <a:rPr lang="en-US" sz="2800" dirty="0" err="1">
                  <a:solidFill>
                    <a:srgbClr val="0C4659"/>
                  </a:solidFill>
                  <a:latin typeface="Calibri (MS)"/>
                  <a:ea typeface="Calibri (MS)"/>
                  <a:cs typeface="Calibri (MS)"/>
                  <a:sym typeface="Calibri (MS)"/>
                </a:rPr>
                <a:t>politischen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Diskurses</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weit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verbreitet</a:t>
              </a:r>
              <a:r>
                <a:rPr lang="en-US" sz="2800" dirty="0">
                  <a:solidFill>
                    <a:srgbClr val="0C4659"/>
                  </a:solidFill>
                  <a:latin typeface="Calibri (MS)"/>
                  <a:ea typeface="Calibri (MS)"/>
                  <a:cs typeface="Calibri (MS)"/>
                  <a:sym typeface="Calibri (MS)"/>
                </a:rPr>
                <a:t> und </a:t>
              </a:r>
              <a:r>
                <a:rPr lang="en-US" sz="2800" dirty="0" err="1">
                  <a:solidFill>
                    <a:srgbClr val="0C4659"/>
                  </a:solidFill>
                  <a:latin typeface="Calibri (MS)"/>
                  <a:ea typeface="Calibri (MS)"/>
                  <a:cs typeface="Calibri (MS)"/>
                  <a:sym typeface="Calibri (MS)"/>
                </a:rPr>
                <a:t>stellte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Flüchtlinge</a:t>
              </a:r>
              <a:r>
                <a:rPr lang="en-US" sz="2800" dirty="0">
                  <a:solidFill>
                    <a:srgbClr val="0C4659"/>
                  </a:solidFill>
                  <a:latin typeface="Calibri (MS)"/>
                  <a:ea typeface="Calibri (MS)"/>
                  <a:cs typeface="Calibri (MS)"/>
                  <a:sym typeface="Calibri (MS)"/>
                </a:rPr>
                <a:t> und </a:t>
              </a:r>
              <a:r>
                <a:rPr lang="en-US" sz="2800" dirty="0" err="1">
                  <a:solidFill>
                    <a:srgbClr val="0C4659"/>
                  </a:solidFill>
                  <a:latin typeface="Calibri (MS)"/>
                  <a:ea typeface="Calibri (MS)"/>
                  <a:cs typeface="Calibri (MS)"/>
                  <a:sym typeface="Calibri (MS)"/>
                </a:rPr>
                <a:t>Migranten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als</a:t>
              </a:r>
              <a:r>
                <a:rPr lang="en-US" sz="2800" dirty="0">
                  <a:solidFill>
                    <a:srgbClr val="0C4659"/>
                  </a:solidFill>
                  <a:latin typeface="Calibri (MS)"/>
                  <a:ea typeface="Calibri (MS)"/>
                  <a:cs typeface="Calibri (MS)"/>
                  <a:sym typeface="Calibri (MS)"/>
                </a:rPr>
                <a:t> „die </a:t>
              </a:r>
              <a:r>
                <a:rPr lang="en-US" sz="2800" dirty="0" err="1">
                  <a:solidFill>
                    <a:srgbClr val="0C4659"/>
                  </a:solidFill>
                  <a:latin typeface="Calibri (MS)"/>
                  <a:ea typeface="Calibri (MS)"/>
                  <a:cs typeface="Calibri (MS)"/>
                  <a:sym typeface="Calibri (MS)"/>
                </a:rPr>
                <a:t>Anderen</a:t>
              </a:r>
              <a:r>
                <a:rPr lang="en-US" sz="2800" dirty="0">
                  <a:solidFill>
                    <a:srgbClr val="0C4659"/>
                  </a:solidFill>
                  <a:latin typeface="Calibri (MS)"/>
                  <a:ea typeface="Calibri (MS)"/>
                  <a:cs typeface="Calibri (MS)"/>
                  <a:sym typeface="Calibri (MS)"/>
                </a:rPr>
                <a:t>“ und </a:t>
              </a:r>
              <a:r>
                <a:rPr lang="en-US" sz="2800" dirty="0" err="1">
                  <a:solidFill>
                    <a:srgbClr val="0C4659"/>
                  </a:solidFill>
                  <a:latin typeface="Calibri (MS)"/>
                  <a:ea typeface="Calibri (MS)"/>
                  <a:cs typeface="Calibri (MS)"/>
                  <a:sym typeface="Calibri (MS)"/>
                </a:rPr>
                <a:t>potenzielle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Gefahr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dar</a:t>
              </a:r>
              <a:r>
                <a:rPr lang="en-US" sz="2800" dirty="0">
                  <a:solidFill>
                    <a:srgbClr val="0C4659"/>
                  </a:solidFill>
                  <a:latin typeface="Calibri (MS)"/>
                  <a:ea typeface="Calibri (MS)"/>
                  <a:cs typeface="Calibri (MS)"/>
                  <a:sym typeface="Calibri (MS)"/>
                </a:rPr>
                <a:t>. </a:t>
              </a:r>
            </a:p>
            <a:p>
              <a:pPr marL="647703" lvl="1" indent="-323852" algn="l">
                <a:lnSpc>
                  <a:spcPts val="3240"/>
                </a:lnSpc>
                <a:buFont typeface="Arial"/>
                <a:buChar char="•"/>
              </a:pPr>
              <a:r>
                <a:rPr lang="en-US" sz="2800" b="1" dirty="0" err="1">
                  <a:solidFill>
                    <a:srgbClr val="0C4659"/>
                  </a:solidFill>
                  <a:latin typeface="Calibri (MS) Bold"/>
                  <a:ea typeface="Calibri (MS) Bold"/>
                  <a:cs typeface="Calibri (MS) Bold"/>
                  <a:sym typeface="Calibri (MS) Bold"/>
                </a:rPr>
                <a:t>Humanitäre</a:t>
              </a:r>
              <a:r>
                <a:rPr lang="en-US" sz="2800" b="1" dirty="0">
                  <a:solidFill>
                    <a:srgbClr val="0C4659"/>
                  </a:solidFill>
                  <a:latin typeface="Calibri (MS) Bold"/>
                  <a:ea typeface="Calibri (MS) Bold"/>
                  <a:cs typeface="Calibri (MS) Bold"/>
                  <a:sym typeface="Calibri (MS) Bold"/>
                </a:rPr>
                <a:t>/Opfer-</a:t>
              </a:r>
              <a:r>
                <a:rPr lang="en-US" sz="2800" b="1" dirty="0" err="1">
                  <a:solidFill>
                    <a:srgbClr val="0C4659"/>
                  </a:solidFill>
                  <a:latin typeface="Calibri (MS) Bold"/>
                  <a:ea typeface="Calibri (MS) Bold"/>
                  <a:cs typeface="Calibri (MS) Bold"/>
                  <a:sym typeface="Calibri (MS) Bold"/>
                </a:rPr>
                <a:t>Erzählung</a:t>
              </a:r>
              <a:r>
                <a:rPr lang="en-US" sz="2800" b="1" dirty="0">
                  <a:solidFill>
                    <a:srgbClr val="0C4659"/>
                  </a:solidFill>
                  <a:latin typeface="Calibri (MS) Bold"/>
                  <a:ea typeface="Calibri (MS) Bold"/>
                  <a:cs typeface="Calibri (MS) Bold"/>
                  <a:sym typeface="Calibri (MS) Bold"/>
                </a:rPr>
                <a:t>: </a:t>
              </a:r>
              <a:r>
                <a:rPr lang="en-US" sz="2800" dirty="0">
                  <a:solidFill>
                    <a:srgbClr val="0C4659"/>
                  </a:solidFill>
                  <a:latin typeface="Calibri (MS)"/>
                  <a:ea typeface="Calibri (MS)"/>
                  <a:cs typeface="Calibri (MS)"/>
                  <a:sym typeface="Calibri (MS)"/>
                </a:rPr>
                <a:t>Zu </a:t>
              </a:r>
              <a:r>
                <a:rPr lang="en-US" sz="2800" dirty="0" err="1">
                  <a:solidFill>
                    <a:srgbClr val="0C4659"/>
                  </a:solidFill>
                  <a:latin typeface="Calibri (MS)"/>
                  <a:ea typeface="Calibri (MS)"/>
                  <a:cs typeface="Calibri (MS)"/>
                  <a:sym typeface="Calibri (MS)"/>
                </a:rPr>
                <a:t>anderen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Zeiten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insbesondere</a:t>
              </a:r>
              <a:r>
                <a:rPr lang="en-US" sz="2800" dirty="0">
                  <a:solidFill>
                    <a:srgbClr val="0C4659"/>
                  </a:solidFill>
                  <a:latin typeface="Calibri (MS)"/>
                  <a:ea typeface="Calibri (MS)"/>
                  <a:cs typeface="Calibri (MS)"/>
                  <a:sym typeface="Calibri (MS)"/>
                </a:rPr>
                <a:t> in </a:t>
              </a:r>
              <a:r>
                <a:rPr lang="en-US" sz="2800" dirty="0" err="1">
                  <a:solidFill>
                    <a:srgbClr val="0C4659"/>
                  </a:solidFill>
                  <a:latin typeface="Calibri (MS)"/>
                  <a:ea typeface="Calibri (MS)"/>
                  <a:cs typeface="Calibri (MS)"/>
                  <a:sym typeface="Calibri (MS)"/>
                </a:rPr>
                <a:t>liberaleren</a:t>
              </a:r>
              <a:r>
                <a:rPr lang="en-US" sz="2800" dirty="0">
                  <a:solidFill>
                    <a:srgbClr val="0C4659"/>
                  </a:solidFill>
                  <a:latin typeface="Calibri (MS)"/>
                  <a:ea typeface="Calibri (MS)"/>
                  <a:cs typeface="Calibri (MS)"/>
                  <a:sym typeface="Calibri (MS)"/>
                </a:rPr>
                <a:t> Medien, </a:t>
              </a:r>
              <a:r>
                <a:rPr lang="en-US" sz="2800" dirty="0" err="1">
                  <a:solidFill>
                    <a:srgbClr val="0C4659"/>
                  </a:solidFill>
                  <a:latin typeface="Calibri (MS)"/>
                  <a:ea typeface="Calibri (MS)"/>
                  <a:cs typeface="Calibri (MS)"/>
                  <a:sym typeface="Calibri (MS)"/>
                </a:rPr>
                <a:t>werden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Migranten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vor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allem</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Flüchtlinge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als</a:t>
              </a:r>
              <a:r>
                <a:rPr lang="en-US" sz="2800" dirty="0">
                  <a:solidFill>
                    <a:srgbClr val="0C4659"/>
                  </a:solidFill>
                  <a:latin typeface="Calibri (MS)"/>
                  <a:ea typeface="Calibri (MS)"/>
                  <a:cs typeface="Calibri (MS)"/>
                  <a:sym typeface="Calibri (MS)"/>
                </a:rPr>
                <a:t> Opfer </a:t>
              </a:r>
              <a:r>
                <a:rPr lang="en-US" sz="2800" dirty="0" err="1">
                  <a:solidFill>
                    <a:srgbClr val="0C4659"/>
                  </a:solidFill>
                  <a:latin typeface="Calibri (MS)"/>
                  <a:ea typeface="Calibri (MS)"/>
                  <a:cs typeface="Calibri (MS)"/>
                  <a:sym typeface="Calibri (MS)"/>
                </a:rPr>
                <a:t>dargestellt</a:t>
              </a:r>
              <a:r>
                <a:rPr lang="en-US" sz="2800" dirty="0">
                  <a:solidFill>
                    <a:srgbClr val="0C4659"/>
                  </a:solidFill>
                  <a:latin typeface="Calibri (MS)"/>
                  <a:ea typeface="Calibri (MS)"/>
                  <a:cs typeface="Calibri (MS)"/>
                  <a:sym typeface="Calibri (MS)"/>
                </a:rPr>
                <a:t>, die </a:t>
              </a:r>
              <a:r>
                <a:rPr lang="en-US" sz="2800" dirty="0" err="1">
                  <a:solidFill>
                    <a:srgbClr val="0C4659"/>
                  </a:solidFill>
                  <a:latin typeface="Calibri (MS)"/>
                  <a:ea typeface="Calibri (MS)"/>
                  <a:cs typeface="Calibri (MS)"/>
                  <a:sym typeface="Calibri (MS)"/>
                </a:rPr>
                <a:t>Mitgefühl</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verdienen</a:t>
              </a:r>
              <a:r>
                <a:rPr lang="en-US" sz="2800" dirty="0">
                  <a:solidFill>
                    <a:srgbClr val="0C4659"/>
                  </a:solidFill>
                  <a:latin typeface="Calibri (MS)"/>
                  <a:ea typeface="Calibri (MS)"/>
                  <a:cs typeface="Calibri (MS)"/>
                  <a:sym typeface="Calibri (MS)"/>
                </a:rPr>
                <a:t> – auf der Flucht </a:t>
              </a:r>
              <a:r>
                <a:rPr lang="en-US" sz="2800" dirty="0" err="1">
                  <a:solidFill>
                    <a:srgbClr val="0C4659"/>
                  </a:solidFill>
                  <a:latin typeface="Calibri (MS)"/>
                  <a:ea typeface="Calibri (MS)"/>
                  <a:cs typeface="Calibri (MS)"/>
                  <a:sym typeface="Calibri (MS)"/>
                </a:rPr>
                <a:t>vor</a:t>
              </a:r>
              <a:r>
                <a:rPr lang="en-US" sz="2800" dirty="0">
                  <a:solidFill>
                    <a:srgbClr val="0C4659"/>
                  </a:solidFill>
                  <a:latin typeface="Calibri (MS)"/>
                  <a:ea typeface="Calibri (MS)"/>
                  <a:cs typeface="Calibri (MS)"/>
                  <a:sym typeface="Calibri (MS)"/>
                </a:rPr>
                <a:t> Krieg, Verfolgung </a:t>
              </a:r>
              <a:r>
                <a:rPr lang="en-US" sz="2800" dirty="0" err="1">
                  <a:solidFill>
                    <a:srgbClr val="0C4659"/>
                  </a:solidFill>
                  <a:latin typeface="Calibri (MS)"/>
                  <a:ea typeface="Calibri (MS)"/>
                  <a:cs typeface="Calibri (MS)"/>
                  <a:sym typeface="Calibri (MS)"/>
                </a:rPr>
                <a:t>oder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Armut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Im</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Mittelpunkt</a:t>
              </a:r>
              <a:r>
                <a:rPr lang="en-US" sz="2800" dirty="0">
                  <a:solidFill>
                    <a:srgbClr val="0C4659"/>
                  </a:solidFill>
                  <a:latin typeface="Calibri (MS)"/>
                  <a:ea typeface="Calibri (MS)"/>
                  <a:cs typeface="Calibri (MS)"/>
                  <a:sym typeface="Calibri (MS)"/>
                </a:rPr>
                <a:t> der </a:t>
              </a:r>
              <a:r>
                <a:rPr lang="en-US" sz="2800" dirty="0" err="1">
                  <a:solidFill>
                    <a:srgbClr val="0C4659"/>
                  </a:solidFill>
                  <a:latin typeface="Calibri (MS)"/>
                  <a:ea typeface="Calibri (MS)"/>
                  <a:cs typeface="Calibri (MS)"/>
                  <a:sym typeface="Calibri (MS)"/>
                </a:rPr>
                <a:t>Berichte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stehen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humanitäre</a:t>
              </a:r>
              <a:r>
                <a:rPr lang="en-US" sz="2800" dirty="0">
                  <a:solidFill>
                    <a:srgbClr val="0C4659"/>
                  </a:solidFill>
                  <a:latin typeface="Calibri (MS)"/>
                  <a:ea typeface="Calibri (MS)"/>
                  <a:cs typeface="Calibri (MS)"/>
                  <a:sym typeface="Calibri (MS)"/>
                </a:rPr>
                <a:t> Krisen, </a:t>
              </a:r>
              <a:r>
                <a:rPr lang="en-US" sz="2800" dirty="0" err="1">
                  <a:solidFill>
                    <a:srgbClr val="0C4659"/>
                  </a:solidFill>
                  <a:latin typeface="Calibri (MS)"/>
                  <a:ea typeface="Calibri (MS)"/>
                  <a:cs typeface="Calibri (MS)"/>
                  <a:sym typeface="Calibri (MS)"/>
                </a:rPr>
                <a:t>tragische</a:t>
              </a:r>
              <a:r>
                <a:rPr lang="en-US" sz="2800" dirty="0">
                  <a:solidFill>
                    <a:srgbClr val="0C4659"/>
                  </a:solidFill>
                  <a:latin typeface="Calibri (MS)"/>
                  <a:ea typeface="Calibri (MS)"/>
                  <a:cs typeface="Calibri (MS)"/>
                  <a:sym typeface="Calibri (MS)"/>
                </a:rPr>
                <a:t> Reisen (</a:t>
              </a:r>
              <a:r>
                <a:rPr lang="en-US" sz="2800" dirty="0" err="1">
                  <a:solidFill>
                    <a:srgbClr val="0C4659"/>
                  </a:solidFill>
                  <a:latin typeface="Calibri (MS)"/>
                  <a:ea typeface="Calibri (MS)"/>
                  <a:cs typeface="Calibri (MS)"/>
                  <a:sym typeface="Calibri (MS)"/>
                </a:rPr>
                <a:t>wie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Todesfälle</a:t>
              </a:r>
              <a:r>
                <a:rPr lang="en-US" sz="2800" dirty="0">
                  <a:solidFill>
                    <a:srgbClr val="0C4659"/>
                  </a:solidFill>
                  <a:latin typeface="Calibri (MS)"/>
                  <a:ea typeface="Calibri (MS)"/>
                  <a:cs typeface="Calibri (MS)"/>
                  <a:sym typeface="Calibri (MS)"/>
                </a:rPr>
                <a:t> auf See) und </a:t>
              </a:r>
              <a:r>
                <a:rPr lang="en-US" sz="2800" dirty="0" err="1">
                  <a:solidFill>
                    <a:srgbClr val="0C4659"/>
                  </a:solidFill>
                  <a:latin typeface="Calibri (MS)"/>
                  <a:ea typeface="Calibri (MS)"/>
                  <a:cs typeface="Calibri (MS)"/>
                  <a:sym typeface="Calibri (MS)"/>
                </a:rPr>
                <a:t>Hilferufe</a:t>
              </a:r>
              <a:r>
                <a:rPr lang="en-US" sz="2800" dirty="0">
                  <a:solidFill>
                    <a:srgbClr val="0C4659"/>
                  </a:solidFill>
                  <a:latin typeface="Calibri (MS)"/>
                  <a:ea typeface="Calibri (MS)"/>
                  <a:cs typeface="Calibri (MS)"/>
                  <a:sym typeface="Calibri (MS)"/>
                </a:rPr>
                <a:t>. Das </a:t>
              </a:r>
              <a:r>
                <a:rPr lang="en-US" sz="2800" dirty="0" err="1">
                  <a:solidFill>
                    <a:srgbClr val="0C4659"/>
                  </a:solidFill>
                  <a:latin typeface="Calibri (MS)"/>
                  <a:ea typeface="Calibri (MS)"/>
                  <a:cs typeface="Calibri (MS)"/>
                  <a:sym typeface="Calibri (MS)"/>
                </a:rPr>
                <a:t>ikonische</a:t>
              </a:r>
              <a:r>
                <a:rPr lang="en-US" sz="2800" dirty="0">
                  <a:solidFill>
                    <a:srgbClr val="0C4659"/>
                  </a:solidFill>
                  <a:latin typeface="Calibri (MS)"/>
                  <a:ea typeface="Calibri (MS)"/>
                  <a:cs typeface="Calibri (MS)"/>
                  <a:sym typeface="Calibri (MS)"/>
                </a:rPr>
                <a:t> Bild von Alan Kurdi (dem </a:t>
              </a:r>
              <a:r>
                <a:rPr lang="en-US" sz="2800" dirty="0" err="1">
                  <a:solidFill>
                    <a:srgbClr val="0C4659"/>
                  </a:solidFill>
                  <a:latin typeface="Calibri (MS)"/>
                  <a:ea typeface="Calibri (MS)"/>
                  <a:cs typeface="Calibri (MS)"/>
                  <a:sym typeface="Calibri (MS)"/>
                </a:rPr>
                <a:t>ertrunkenen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syrischen</a:t>
              </a:r>
              <a:r>
                <a:rPr lang="en-US" sz="2800" dirty="0">
                  <a:solidFill>
                    <a:srgbClr val="0C4659"/>
                  </a:solidFill>
                  <a:latin typeface="Calibri (MS)"/>
                  <a:ea typeface="Calibri (MS)"/>
                  <a:cs typeface="Calibri (MS)"/>
                  <a:sym typeface="Calibri (MS)"/>
                </a:rPr>
                <a:t> Jungen) </a:t>
              </a:r>
              <a:r>
                <a:rPr lang="en-US" sz="2800" dirty="0" err="1">
                  <a:solidFill>
                    <a:srgbClr val="0C4659"/>
                  </a:solidFill>
                  <a:latin typeface="Calibri (MS)"/>
                  <a:ea typeface="Calibri (MS)"/>
                  <a:cs typeface="Calibri (MS)"/>
                  <a:sym typeface="Calibri (MS)"/>
                </a:rPr>
                <a:t>aus</a:t>
              </a:r>
              <a:r>
                <a:rPr lang="en-US" sz="2800" dirty="0">
                  <a:solidFill>
                    <a:srgbClr val="0C4659"/>
                  </a:solidFill>
                  <a:latin typeface="Calibri (MS)"/>
                  <a:ea typeface="Calibri (MS)"/>
                  <a:cs typeface="Calibri (MS)"/>
                  <a:sym typeface="Calibri (MS)"/>
                </a:rPr>
                <a:t> dem Jahr 2015 </a:t>
              </a:r>
              <a:r>
                <a:rPr lang="en-US" sz="2800" dirty="0" err="1">
                  <a:solidFill>
                    <a:srgbClr val="0C4659"/>
                  </a:solidFill>
                  <a:latin typeface="Calibri (MS)"/>
                  <a:ea typeface="Calibri (MS)"/>
                  <a:cs typeface="Calibri (MS)"/>
                  <a:sym typeface="Calibri (MS)"/>
                </a:rPr>
                <a:t>veranlasste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viele</a:t>
              </a:r>
              <a:r>
                <a:rPr lang="en-US" sz="2800" dirty="0">
                  <a:solidFill>
                    <a:srgbClr val="0C4659"/>
                  </a:solidFill>
                  <a:latin typeface="Calibri (MS)"/>
                  <a:ea typeface="Calibri (MS)"/>
                  <a:cs typeface="Calibri (MS)"/>
                  <a:sym typeface="Calibri (MS)"/>
                </a:rPr>
                <a:t> Medien, </a:t>
              </a:r>
              <a:r>
                <a:rPr lang="en-US" sz="2800" dirty="0" err="1">
                  <a:solidFill>
                    <a:srgbClr val="0C4659"/>
                  </a:solidFill>
                  <a:latin typeface="Calibri (MS)"/>
                  <a:ea typeface="Calibri (MS)"/>
                  <a:cs typeface="Calibri (MS)"/>
                  <a:sym typeface="Calibri (MS)"/>
                </a:rPr>
                <a:t>zumindest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vorübergehend</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zu</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dieser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empathischen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Darstellung</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überzugehen</a:t>
              </a:r>
              <a:r>
                <a:rPr lang="en-US" sz="2800" dirty="0">
                  <a:solidFill>
                    <a:srgbClr val="0C4659"/>
                  </a:solidFill>
                  <a:latin typeface="Calibri (MS)"/>
                  <a:ea typeface="Calibri (MS)"/>
                  <a:cs typeface="Calibri (MS)"/>
                  <a:sym typeface="Calibri (MS)"/>
                </a:rPr>
                <a:t>. </a:t>
              </a:r>
            </a:p>
            <a:p>
              <a:pPr algn="l">
                <a:lnSpc>
                  <a:spcPts val="3240"/>
                </a:lnSpc>
              </a:pPr>
              <a:endParaRPr lang="en-US" sz="2800" dirty="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266700"/>
            <a:ext cx="11735651" cy="1205481"/>
            <a:chOff x="0" y="0"/>
            <a:chExt cx="15647534" cy="1607308"/>
          </a:xfrm>
        </p:grpSpPr>
        <p:sp>
          <p:nvSpPr>
            <p:cNvPr id="8" name="Freeform 8"/>
            <p:cNvSpPr/>
            <p:nvPr/>
          </p:nvSpPr>
          <p:spPr>
            <a:xfrm>
              <a:off x="0" y="0"/>
              <a:ext cx="15647535" cy="1607308"/>
            </a:xfrm>
            <a:custGeom>
              <a:avLst/>
              <a:gdLst/>
              <a:ahLst/>
              <a:cxnLst/>
              <a:rect l="l" t="t" r="r" b="b"/>
              <a:pathLst>
                <a:path w="15647535" h="1607308">
                  <a:moveTo>
                    <a:pt x="0" y="0"/>
                  </a:moveTo>
                  <a:lnTo>
                    <a:pt x="15647535" y="0"/>
                  </a:lnTo>
                  <a:lnTo>
                    <a:pt x="15647535"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57150"/>
              <a:ext cx="15647534" cy="1664458"/>
            </a:xfrm>
            <a:prstGeom prst="rect">
              <a:avLst/>
            </a:prstGeom>
          </p:spPr>
          <p:txBody>
            <a:bodyPr lIns="0" tIns="0" rIns="0" bIns="0" rtlCol="0" anchor="t"/>
            <a:lstStyle/>
            <a:p>
              <a:pPr algn="l">
                <a:lnSpc>
                  <a:spcPts val="5832"/>
                </a:lnSpc>
              </a:pPr>
              <a:r>
                <a:rPr lang="en-US" sz="5400" b="1" spc="-172">
                  <a:solidFill>
                    <a:srgbClr val="0C4659"/>
                  </a:solidFill>
                  <a:latin typeface="Calibri (MS) Bold"/>
                  <a:ea typeface="Calibri (MS) Bold"/>
                  <a:cs typeface="Calibri (MS) Bold"/>
                  <a:sym typeface="Calibri (MS) Bold"/>
                </a:rPr>
                <a:t>Gängige Mediennarrative zur Migration </a:t>
              </a:r>
            </a:p>
          </p:txBody>
        </p:sp>
      </p:grpSp>
      <p:sp>
        <p:nvSpPr>
          <p:cNvPr id="10" name="AutoShape 10"/>
          <p:cNvSpPr/>
          <p:nvPr/>
        </p:nvSpPr>
        <p:spPr>
          <a:xfrm>
            <a:off x="6112678" y="1022952"/>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3FB5A1"/>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1099850" y="6443460"/>
            <a:ext cx="4109845" cy="2759757"/>
            <a:chOff x="0" y="0"/>
            <a:chExt cx="5479794" cy="3679676"/>
          </a:xfrm>
        </p:grpSpPr>
        <p:sp>
          <p:nvSpPr>
            <p:cNvPr id="15" name="Freeform 15"/>
            <p:cNvSpPr/>
            <p:nvPr/>
          </p:nvSpPr>
          <p:spPr>
            <a:xfrm>
              <a:off x="0" y="0"/>
              <a:ext cx="5479794" cy="3679676"/>
            </a:xfrm>
            <a:custGeom>
              <a:avLst/>
              <a:gdLst/>
              <a:ahLst/>
              <a:cxnLst/>
              <a:rect l="l" t="t" r="r" b="b"/>
              <a:pathLst>
                <a:path w="5479794" h="3679676">
                  <a:moveTo>
                    <a:pt x="0" y="0"/>
                  </a:moveTo>
                  <a:lnTo>
                    <a:pt x="5479794" y="0"/>
                  </a:lnTo>
                  <a:lnTo>
                    <a:pt x="5479794"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5479794" cy="3755876"/>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Medienrepräsentation von Migration und Multikulturalismus in Europa </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3</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1790700"/>
            <a:ext cx="11171611" cy="6746819"/>
            <a:chOff x="0" y="0"/>
            <a:chExt cx="14895482" cy="8995759"/>
          </a:xfrm>
        </p:grpSpPr>
        <p:sp>
          <p:nvSpPr>
            <p:cNvPr id="4" name="Freeform 4"/>
            <p:cNvSpPr/>
            <p:nvPr/>
          </p:nvSpPr>
          <p:spPr>
            <a:xfrm>
              <a:off x="0" y="0"/>
              <a:ext cx="14895481" cy="8995759"/>
            </a:xfrm>
            <a:custGeom>
              <a:avLst/>
              <a:gdLst/>
              <a:ahLst/>
              <a:cxnLst/>
              <a:rect l="l" t="t" r="r" b="b"/>
              <a:pathLst>
                <a:path w="14895481" h="8995759">
                  <a:moveTo>
                    <a:pt x="0" y="0"/>
                  </a:moveTo>
                  <a:lnTo>
                    <a:pt x="14895481" y="0"/>
                  </a:lnTo>
                  <a:lnTo>
                    <a:pt x="14895481" y="8995759"/>
                  </a:lnTo>
                  <a:lnTo>
                    <a:pt x="0" y="8995759"/>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9024334"/>
            </a:xfrm>
            <a:prstGeom prst="rect">
              <a:avLst/>
            </a:prstGeom>
          </p:spPr>
          <p:txBody>
            <a:bodyPr lIns="0" tIns="0" rIns="0" bIns="0" rtlCol="0" anchor="t"/>
            <a:lstStyle/>
            <a:p>
              <a:pPr marL="647703" lvl="1" indent="-323852" algn="l">
                <a:lnSpc>
                  <a:spcPts val="3240"/>
                </a:lnSpc>
                <a:buFont typeface="Arial"/>
                <a:buChar char="•"/>
              </a:pPr>
              <a:r>
                <a:rPr lang="en-US" sz="3000" b="1" dirty="0" err="1">
                  <a:solidFill>
                    <a:srgbClr val="0C4659"/>
                  </a:solidFill>
                  <a:latin typeface="Calibri (MS) Bold"/>
                  <a:ea typeface="Calibri (MS) Bold"/>
                  <a:cs typeface="Calibri (MS) Bold"/>
                  <a:sym typeface="Calibri (MS) Bold"/>
                </a:rPr>
                <a:t>Wirtschaftlich-funktionale</a:t>
              </a:r>
              <a:r>
                <a:rPr lang="en-US" sz="3000" b="1" dirty="0">
                  <a:solidFill>
                    <a:srgbClr val="0C4659"/>
                  </a:solidFill>
                  <a:latin typeface="Calibri (MS) Bold"/>
                  <a:ea typeface="Calibri (MS) Bold"/>
                  <a:cs typeface="Calibri (MS) Bold"/>
                  <a:sym typeface="Calibri (MS) Bold"/>
                </a:rPr>
                <a:t> </a:t>
              </a:r>
              <a:r>
                <a:rPr lang="en-US" sz="3000" b="1" dirty="0" err="1">
                  <a:solidFill>
                    <a:srgbClr val="0C4659"/>
                  </a:solidFill>
                  <a:latin typeface="Calibri (MS) Bold"/>
                  <a:ea typeface="Calibri (MS) Bold"/>
                  <a:cs typeface="Calibri (MS) Bold"/>
                  <a:sym typeface="Calibri (MS) Bold"/>
                </a:rPr>
                <a:t>Darstellung</a:t>
              </a:r>
              <a:r>
                <a:rPr lang="en-US" sz="3000" b="1" dirty="0">
                  <a:solidFill>
                    <a:srgbClr val="0C4659"/>
                  </a:solidFill>
                  <a:latin typeface="Calibri (MS) Bold"/>
                  <a:ea typeface="Calibri (MS) Bold"/>
                  <a:cs typeface="Calibri (MS) Bold"/>
                  <a:sym typeface="Calibri (MS) Bold"/>
                </a:rPr>
                <a:t>: </a:t>
              </a:r>
              <a:r>
                <a:rPr lang="en-US" sz="3000" dirty="0" err="1">
                  <a:solidFill>
                    <a:srgbClr val="0C4659"/>
                  </a:solidFill>
                  <a:latin typeface="Calibri (MS)"/>
                  <a:ea typeface="Calibri (MS)"/>
                  <a:cs typeface="Calibri (MS)"/>
                  <a:sym typeface="Calibri (MS)"/>
                </a:rPr>
                <a:t>Migranten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werden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manchmal</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unter</a:t>
              </a:r>
              <a:r>
                <a:rPr lang="en-US" sz="3000" dirty="0">
                  <a:solidFill>
                    <a:srgbClr val="0C4659"/>
                  </a:solidFill>
                  <a:latin typeface="Calibri (MS)"/>
                  <a:ea typeface="Calibri (MS)"/>
                  <a:cs typeface="Calibri (MS)"/>
                  <a:sym typeface="Calibri (MS)"/>
                </a:rPr>
                <a:t> dem </a:t>
              </a:r>
              <a:r>
                <a:rPr lang="en-US" sz="3000" dirty="0" err="1">
                  <a:solidFill>
                    <a:srgbClr val="0C4659"/>
                  </a:solidFill>
                  <a:latin typeface="Calibri (MS)"/>
                  <a:ea typeface="Calibri (MS)"/>
                  <a:cs typeface="Calibri (MS)"/>
                  <a:sym typeface="Calibri (MS)"/>
                </a:rPr>
                <a:t>Gesichtspunkt</a:t>
              </a:r>
              <a:r>
                <a:rPr lang="en-US" sz="3000" dirty="0">
                  <a:solidFill>
                    <a:srgbClr val="0C4659"/>
                  </a:solidFill>
                  <a:latin typeface="Calibri (MS)"/>
                  <a:ea typeface="Calibri (MS)"/>
                  <a:cs typeface="Calibri (MS)"/>
                  <a:sym typeface="Calibri (MS)"/>
                </a:rPr>
                <a:t> von Zahlen und </a:t>
              </a:r>
              <a:r>
                <a:rPr lang="en-US" sz="3000" dirty="0" err="1">
                  <a:solidFill>
                    <a:srgbClr val="0C4659"/>
                  </a:solidFill>
                  <a:latin typeface="Calibri (MS)"/>
                  <a:ea typeface="Calibri (MS)"/>
                  <a:cs typeface="Calibri (MS)"/>
                  <a:sym typeface="Calibri (MS)"/>
                </a:rPr>
                <a:t>wirtschaftlichen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Auswirkungen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betrachtet</a:t>
              </a:r>
              <a:r>
                <a:rPr lang="en-US" sz="3000" dirty="0">
                  <a:solidFill>
                    <a:srgbClr val="0C4659"/>
                  </a:solidFill>
                  <a:latin typeface="Calibri (MS)"/>
                  <a:ea typeface="Calibri (MS)"/>
                  <a:cs typeface="Calibri (MS)"/>
                  <a:sym typeface="Calibri (MS)"/>
                </a:rPr>
                <a:t> – </a:t>
              </a:r>
              <a:r>
                <a:rPr lang="en-US" sz="3000" dirty="0" err="1">
                  <a:solidFill>
                    <a:srgbClr val="0C4659"/>
                  </a:solidFill>
                  <a:latin typeface="Calibri (MS)"/>
                  <a:ea typeface="Calibri (MS)"/>
                  <a:cs typeface="Calibri (MS)"/>
                  <a:sym typeface="Calibri (MS)"/>
                </a:rPr>
                <a:t>als</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Arbeitskräfte</a:t>
              </a:r>
              <a:r>
                <a:rPr lang="en-US" sz="3000" dirty="0">
                  <a:solidFill>
                    <a:srgbClr val="0C4659"/>
                  </a:solidFill>
                  <a:latin typeface="Calibri (MS)"/>
                  <a:ea typeface="Calibri (MS)"/>
                  <a:cs typeface="Calibri (MS)"/>
                  <a:sym typeface="Calibri (MS)"/>
                </a:rPr>
                <a:t>, die den </a:t>
              </a:r>
              <a:r>
                <a:rPr lang="en-US" sz="3000" dirty="0" err="1">
                  <a:solidFill>
                    <a:srgbClr val="0C4659"/>
                  </a:solidFill>
                  <a:latin typeface="Calibri (MS)"/>
                  <a:ea typeface="Calibri (MS)"/>
                  <a:cs typeface="Calibri (MS)"/>
                  <a:sym typeface="Calibri (MS)"/>
                </a:rPr>
                <a:t>Arbeitskräftemangel</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beheben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oder</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umgekehrt</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als</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vermeintliche</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Konkurrenz</a:t>
              </a:r>
              <a:r>
                <a:rPr lang="en-US" sz="3000" dirty="0">
                  <a:solidFill>
                    <a:srgbClr val="0C4659"/>
                  </a:solidFill>
                  <a:latin typeface="Calibri (MS)"/>
                  <a:ea typeface="Calibri (MS)"/>
                  <a:cs typeface="Calibri (MS)"/>
                  <a:sym typeface="Calibri (MS)"/>
                </a:rPr>
                <a:t> um </a:t>
              </a:r>
              <a:r>
                <a:rPr lang="en-US" sz="3000" dirty="0" err="1">
                  <a:solidFill>
                    <a:srgbClr val="0C4659"/>
                  </a:solidFill>
                  <a:latin typeface="Calibri (MS)"/>
                  <a:ea typeface="Calibri (MS)"/>
                  <a:cs typeface="Calibri (MS)"/>
                  <a:sym typeface="Calibri (MS)"/>
                </a:rPr>
                <a:t>Arbeitsplätze</a:t>
              </a:r>
              <a:r>
                <a:rPr lang="en-US" sz="3000" dirty="0">
                  <a:solidFill>
                    <a:srgbClr val="0C4659"/>
                  </a:solidFill>
                  <a:latin typeface="Calibri (MS)"/>
                  <a:ea typeface="Calibri (MS)"/>
                  <a:cs typeface="Calibri (MS)"/>
                  <a:sym typeface="Calibri (MS)"/>
                </a:rPr>
                <a:t> und </a:t>
              </a:r>
              <a:r>
                <a:rPr lang="en-US" sz="3000" dirty="0" err="1">
                  <a:solidFill>
                    <a:srgbClr val="0C4659"/>
                  </a:solidFill>
                  <a:latin typeface="Calibri (MS)"/>
                  <a:ea typeface="Calibri (MS)"/>
                  <a:cs typeface="Calibri (MS)"/>
                  <a:sym typeface="Calibri (MS)"/>
                </a:rPr>
                <a:t>Sozialleistungen</a:t>
              </a:r>
              <a:r>
                <a:rPr lang="en-US" sz="3000" dirty="0">
                  <a:solidFill>
                    <a:srgbClr val="0C4659"/>
                  </a:solidFill>
                  <a:latin typeface="Calibri (MS)"/>
                  <a:ea typeface="Calibri (MS)"/>
                  <a:cs typeface="Calibri (MS)"/>
                  <a:sym typeface="Calibri (MS)"/>
                </a:rPr>
                <a:t>. Dies </a:t>
              </a:r>
              <a:r>
                <a:rPr lang="en-US" sz="3000" dirty="0" err="1">
                  <a:solidFill>
                    <a:srgbClr val="0C4659"/>
                  </a:solidFill>
                  <a:latin typeface="Calibri (MS)"/>
                  <a:ea typeface="Calibri (MS)"/>
                  <a:cs typeface="Calibri (MS)"/>
                  <a:sym typeface="Calibri (MS)"/>
                </a:rPr>
                <a:t>kann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dazu</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führen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dass</a:t>
              </a:r>
              <a:r>
                <a:rPr lang="en-US" sz="3000" dirty="0">
                  <a:solidFill>
                    <a:srgbClr val="0C4659"/>
                  </a:solidFill>
                  <a:latin typeface="Calibri (MS)"/>
                  <a:ea typeface="Calibri (MS)"/>
                  <a:cs typeface="Calibri (MS)"/>
                  <a:sym typeface="Calibri (MS)"/>
                </a:rPr>
                <a:t> Menschen auf </a:t>
              </a:r>
              <a:r>
                <a:rPr lang="en-US" sz="3000" dirty="0" err="1">
                  <a:solidFill>
                    <a:srgbClr val="0C4659"/>
                  </a:solidFill>
                  <a:latin typeface="Calibri (MS)"/>
                  <a:ea typeface="Calibri (MS)"/>
                  <a:cs typeface="Calibri (MS)"/>
                  <a:sym typeface="Calibri (MS)"/>
                </a:rPr>
                <a:t>Statistiken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reduziert</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werden</a:t>
              </a:r>
              <a:r>
                <a:rPr lang="en-US" sz="3000" dirty="0">
                  <a:solidFill>
                    <a:srgbClr val="0C4659"/>
                  </a:solidFill>
                  <a:latin typeface="Calibri (MS)"/>
                  <a:ea typeface="Calibri (MS)"/>
                  <a:cs typeface="Calibri (MS)"/>
                  <a:sym typeface="Calibri (MS)"/>
                </a:rPr>
                <a:t> (z. B. „X Tausend </a:t>
              </a:r>
              <a:r>
                <a:rPr lang="en-US" sz="3000" dirty="0" err="1">
                  <a:solidFill>
                    <a:srgbClr val="0C4659"/>
                  </a:solidFill>
                  <a:latin typeface="Calibri (MS)"/>
                  <a:ea typeface="Calibri (MS)"/>
                  <a:cs typeface="Calibri (MS)"/>
                  <a:sym typeface="Calibri (MS)"/>
                </a:rPr>
                <a:t>Asylanträge</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oder</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Migranten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kosten</a:t>
              </a:r>
              <a:r>
                <a:rPr lang="en-US" sz="3000" dirty="0">
                  <a:solidFill>
                    <a:srgbClr val="0C4659"/>
                  </a:solidFill>
                  <a:latin typeface="Calibri (MS)"/>
                  <a:ea typeface="Calibri (MS)"/>
                  <a:cs typeface="Calibri (MS)"/>
                  <a:sym typeface="Calibri (MS)"/>
                </a:rPr>
                <a:t>/</a:t>
              </a:r>
              <a:r>
                <a:rPr lang="en-US" sz="3000" dirty="0" err="1">
                  <a:solidFill>
                    <a:srgbClr val="0C4659"/>
                  </a:solidFill>
                  <a:latin typeface="Calibri (MS)"/>
                  <a:ea typeface="Calibri (MS)"/>
                  <a:cs typeface="Calibri (MS)"/>
                  <a:sym typeface="Calibri (MS)"/>
                </a:rPr>
                <a:t>erwirtschaften</a:t>
              </a:r>
              <a:r>
                <a:rPr lang="en-US" sz="3000" dirty="0">
                  <a:solidFill>
                    <a:srgbClr val="0C4659"/>
                  </a:solidFill>
                  <a:latin typeface="Calibri (MS)"/>
                  <a:ea typeface="Calibri (MS)"/>
                  <a:cs typeface="Calibri (MS)"/>
                  <a:sym typeface="Calibri (MS)"/>
                </a:rPr>
                <a:t> Y Euro“), </a:t>
              </a:r>
              <a:r>
                <a:rPr lang="en-US" sz="3000" dirty="0" err="1">
                  <a:solidFill>
                    <a:srgbClr val="0C4659"/>
                  </a:solidFill>
                  <a:latin typeface="Calibri (MS)"/>
                  <a:ea typeface="Calibri (MS)"/>
                  <a:cs typeface="Calibri (MS)"/>
                  <a:sym typeface="Calibri (MS)"/>
                </a:rPr>
                <a:t>wobei</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individuelle</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Geschichten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außer</a:t>
              </a:r>
              <a:r>
                <a:rPr lang="en-US" sz="3000" dirty="0">
                  <a:solidFill>
                    <a:srgbClr val="0C4659"/>
                  </a:solidFill>
                  <a:latin typeface="Calibri (MS)"/>
                  <a:ea typeface="Calibri (MS)"/>
                  <a:cs typeface="Calibri (MS)"/>
                  <a:sym typeface="Calibri (MS)"/>
                </a:rPr>
                <a:t> Acht </a:t>
              </a:r>
              <a:r>
                <a:rPr lang="en-US" sz="3000" dirty="0" err="1">
                  <a:solidFill>
                    <a:srgbClr val="0C4659"/>
                  </a:solidFill>
                  <a:latin typeface="Calibri (MS)"/>
                  <a:ea typeface="Calibri (MS)"/>
                  <a:cs typeface="Calibri (MS)"/>
                  <a:sym typeface="Calibri (MS)"/>
                </a:rPr>
                <a:t>gelassen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werden</a:t>
              </a:r>
              <a:r>
                <a:rPr lang="en-US" sz="3000" dirty="0">
                  <a:solidFill>
                    <a:srgbClr val="0C4659"/>
                  </a:solidFill>
                  <a:latin typeface="Calibri (MS)"/>
                  <a:ea typeface="Calibri (MS)"/>
                  <a:cs typeface="Calibri (MS)"/>
                  <a:sym typeface="Calibri (MS)"/>
                </a:rPr>
                <a:t>. </a:t>
              </a:r>
            </a:p>
            <a:p>
              <a:pPr marL="647703" lvl="1" indent="-323852" algn="l">
                <a:lnSpc>
                  <a:spcPts val="3240"/>
                </a:lnSpc>
                <a:buFont typeface="Arial"/>
                <a:buChar char="•"/>
              </a:pPr>
              <a:r>
                <a:rPr lang="en-US" sz="3000" b="1" dirty="0" err="1">
                  <a:solidFill>
                    <a:srgbClr val="0C4659"/>
                  </a:solidFill>
                  <a:latin typeface="Calibri (MS) Bold"/>
                  <a:ea typeface="Calibri (MS) Bold"/>
                  <a:cs typeface="Calibri (MS) Bold"/>
                  <a:sym typeface="Calibri (MS) Bold"/>
                </a:rPr>
                <a:t>Erfolgs</a:t>
              </a:r>
              <a:r>
                <a:rPr lang="en-US" sz="3000" b="1" dirty="0">
                  <a:solidFill>
                    <a:srgbClr val="0C4659"/>
                  </a:solidFill>
                  <a:latin typeface="Calibri (MS) Bold"/>
                  <a:ea typeface="Calibri (MS) Bold"/>
                  <a:cs typeface="Calibri (MS) Bold"/>
                  <a:sym typeface="Calibri (MS) Bold"/>
                </a:rPr>
                <a:t>-/</a:t>
              </a:r>
              <a:r>
                <a:rPr lang="en-US" sz="3000" b="1" dirty="0" err="1">
                  <a:solidFill>
                    <a:srgbClr val="0C4659"/>
                  </a:solidFill>
                  <a:latin typeface="Calibri (MS) Bold"/>
                  <a:ea typeface="Calibri (MS) Bold"/>
                  <a:cs typeface="Calibri (MS) Bold"/>
                  <a:sym typeface="Calibri (MS) Bold"/>
                </a:rPr>
                <a:t>Bereicherungsnarrativ</a:t>
              </a:r>
              <a:r>
                <a:rPr lang="en-US" sz="3000" b="1" dirty="0">
                  <a:solidFill>
                    <a:srgbClr val="0C4659"/>
                  </a:solidFill>
                  <a:latin typeface="Calibri (MS) Bold"/>
                  <a:ea typeface="Calibri (MS) Bold"/>
                  <a:cs typeface="Calibri (MS) Bold"/>
                  <a:sym typeface="Calibri (MS) Bold"/>
                </a:rPr>
                <a:t>: </a:t>
              </a:r>
              <a:r>
                <a:rPr lang="en-US" sz="3000" dirty="0">
                  <a:solidFill>
                    <a:srgbClr val="0C4659"/>
                  </a:solidFill>
                  <a:latin typeface="Calibri (MS)"/>
                  <a:ea typeface="Calibri (MS)"/>
                  <a:cs typeface="Calibri (MS)"/>
                  <a:sym typeface="Calibri (MS)"/>
                </a:rPr>
                <a:t>Weniger </a:t>
              </a:r>
              <a:r>
                <a:rPr lang="en-US" sz="3000" dirty="0" err="1">
                  <a:solidFill>
                    <a:srgbClr val="0C4659"/>
                  </a:solidFill>
                  <a:latin typeface="Calibri (MS)"/>
                  <a:ea typeface="Calibri (MS)"/>
                  <a:cs typeface="Calibri (MS)"/>
                  <a:sym typeface="Calibri (MS)"/>
                </a:rPr>
                <a:t>verbreitet</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aber</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wichtig</a:t>
              </a:r>
              <a:r>
                <a:rPr lang="en-US" sz="3000" dirty="0">
                  <a:solidFill>
                    <a:srgbClr val="0C4659"/>
                  </a:solidFill>
                  <a:latin typeface="Calibri (MS)"/>
                  <a:ea typeface="Calibri (MS)"/>
                  <a:cs typeface="Calibri (MS)"/>
                  <a:sym typeface="Calibri (MS)"/>
                </a:rPr>
                <a:t>: Einige Medien </a:t>
              </a:r>
              <a:r>
                <a:rPr lang="en-US" sz="3000" dirty="0" err="1">
                  <a:solidFill>
                    <a:srgbClr val="0C4659"/>
                  </a:solidFill>
                  <a:latin typeface="Calibri (MS)"/>
                  <a:ea typeface="Calibri (MS)"/>
                  <a:cs typeface="Calibri (MS)"/>
                  <a:sym typeface="Calibri (MS)"/>
                </a:rPr>
                <a:t>heben</a:t>
              </a:r>
              <a:r>
                <a:rPr lang="en-US" sz="3000" dirty="0">
                  <a:solidFill>
                    <a:srgbClr val="0C4659"/>
                  </a:solidFill>
                  <a:latin typeface="Calibri (MS)"/>
                  <a:ea typeface="Calibri (MS)"/>
                  <a:cs typeface="Calibri (MS)"/>
                  <a:sym typeface="Calibri (MS)"/>
                </a:rPr>
                <a:t> positive </a:t>
              </a:r>
              <a:r>
                <a:rPr lang="en-US" sz="3000" dirty="0" err="1">
                  <a:solidFill>
                    <a:srgbClr val="0C4659"/>
                  </a:solidFill>
                  <a:latin typeface="Calibri (MS)"/>
                  <a:ea typeface="Calibri (MS)"/>
                  <a:cs typeface="Calibri (MS)"/>
                  <a:sym typeface="Calibri (MS)"/>
                </a:rPr>
                <a:t>Integrationsgeschichten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hervor</a:t>
              </a:r>
              <a:r>
                <a:rPr lang="en-US" sz="3000" dirty="0">
                  <a:solidFill>
                    <a:srgbClr val="0C4659"/>
                  </a:solidFill>
                  <a:latin typeface="Calibri (MS)"/>
                  <a:ea typeface="Calibri (MS)"/>
                  <a:cs typeface="Calibri (MS)"/>
                  <a:sym typeface="Calibri (MS)"/>
                </a:rPr>
                <a:t> – </a:t>
              </a:r>
              <a:r>
                <a:rPr lang="en-US" sz="3000" dirty="0" err="1">
                  <a:solidFill>
                    <a:srgbClr val="0C4659"/>
                  </a:solidFill>
                  <a:latin typeface="Calibri (MS)"/>
                  <a:ea typeface="Calibri (MS)"/>
                  <a:cs typeface="Calibri (MS)"/>
                  <a:sym typeface="Calibri (MS)"/>
                </a:rPr>
                <a:t>Migranten</a:t>
              </a:r>
              <a:r>
                <a:rPr lang="en-US" sz="3000" dirty="0">
                  <a:solidFill>
                    <a:srgbClr val="0C4659"/>
                  </a:solidFill>
                  <a:latin typeface="Calibri (MS)"/>
                  <a:ea typeface="Calibri (MS)"/>
                  <a:cs typeface="Calibri (MS)"/>
                  <a:sym typeface="Calibri (MS)"/>
                </a:rPr>
                <a:t>, die in </a:t>
              </a:r>
              <a:r>
                <a:rPr lang="en-US" sz="3000" dirty="0" err="1">
                  <a:solidFill>
                    <a:srgbClr val="0C4659"/>
                  </a:solidFill>
                  <a:latin typeface="Calibri (MS)"/>
                  <a:ea typeface="Calibri (MS)"/>
                  <a:cs typeface="Calibri (MS)"/>
                  <a:sym typeface="Calibri (MS)"/>
                </a:rPr>
                <a:t>Wirtschaft</a:t>
              </a:r>
              <a:r>
                <a:rPr lang="en-US" sz="3000" dirty="0">
                  <a:solidFill>
                    <a:srgbClr val="0C4659"/>
                  </a:solidFill>
                  <a:latin typeface="Calibri (MS)"/>
                  <a:ea typeface="Calibri (MS)"/>
                  <a:cs typeface="Calibri (MS)"/>
                  <a:sym typeface="Calibri (MS)"/>
                </a:rPr>
                <a:t>, Kunst </a:t>
              </a:r>
              <a:r>
                <a:rPr lang="en-US" sz="3000" dirty="0" err="1">
                  <a:solidFill>
                    <a:srgbClr val="0C4659"/>
                  </a:solidFill>
                  <a:latin typeface="Calibri (MS)"/>
                  <a:ea typeface="Calibri (MS)"/>
                  <a:cs typeface="Calibri (MS)"/>
                  <a:sym typeface="Calibri (MS)"/>
                </a:rPr>
                <a:t>oder</a:t>
              </a:r>
              <a:r>
                <a:rPr lang="en-US" sz="3000" dirty="0">
                  <a:solidFill>
                    <a:srgbClr val="0C4659"/>
                  </a:solidFill>
                  <a:latin typeface="Calibri (MS)"/>
                  <a:ea typeface="Calibri (MS)"/>
                  <a:cs typeface="Calibri (MS)"/>
                  <a:sym typeface="Calibri (MS)"/>
                </a:rPr>
                <a:t> Sport </a:t>
              </a:r>
              <a:r>
                <a:rPr lang="en-US" sz="3000" dirty="0" err="1">
                  <a:solidFill>
                    <a:srgbClr val="0C4659"/>
                  </a:solidFill>
                  <a:latin typeface="Calibri (MS)"/>
                  <a:ea typeface="Calibri (MS)"/>
                  <a:cs typeface="Calibri (MS)"/>
                  <a:sym typeface="Calibri (MS)"/>
                </a:rPr>
                <a:t>erfolgreich</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sind</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oder</a:t>
              </a:r>
              <a:r>
                <a:rPr lang="en-US" sz="3000" dirty="0">
                  <a:solidFill>
                    <a:srgbClr val="0C4659"/>
                  </a:solidFill>
                  <a:latin typeface="Calibri (MS)"/>
                  <a:ea typeface="Calibri (MS)"/>
                  <a:cs typeface="Calibri (MS)"/>
                  <a:sym typeface="Calibri (MS)"/>
                </a:rPr>
                <a:t> die </a:t>
              </a:r>
              <a:r>
                <a:rPr lang="en-US" sz="3000" dirty="0" err="1">
                  <a:solidFill>
                    <a:srgbClr val="0C4659"/>
                  </a:solidFill>
                  <a:latin typeface="Calibri (MS)"/>
                  <a:ea typeface="Calibri (MS)"/>
                  <a:cs typeface="Calibri (MS)"/>
                  <a:sym typeface="Calibri (MS)"/>
                </a:rPr>
                <a:t>Aufnahmegesellschaft</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kulturell</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bereichern</a:t>
              </a:r>
              <a:r>
                <a:rPr lang="en-US" sz="3000" dirty="0">
                  <a:solidFill>
                    <a:srgbClr val="0C4659"/>
                  </a:solidFill>
                  <a:latin typeface="Calibri (MS)"/>
                  <a:ea typeface="Calibri (MS)"/>
                  <a:cs typeface="Calibri (MS)"/>
                  <a:sym typeface="Calibri (MS)"/>
                </a:rPr>
                <a:t> (Essen, Musik, Feste). </a:t>
              </a:r>
              <a:r>
                <a:rPr lang="en-US" sz="3000" dirty="0" err="1">
                  <a:solidFill>
                    <a:srgbClr val="0C4659"/>
                  </a:solidFill>
                  <a:latin typeface="Calibri (MS)"/>
                  <a:ea typeface="Calibri (MS)"/>
                  <a:cs typeface="Calibri (MS)"/>
                  <a:sym typeface="Calibri (MS)"/>
                </a:rPr>
                <a:t>Multikulturalismus</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ist</a:t>
              </a:r>
              <a:r>
                <a:rPr lang="en-US" sz="3000" dirty="0">
                  <a:solidFill>
                    <a:srgbClr val="0C4659"/>
                  </a:solidFill>
                  <a:latin typeface="Calibri (MS)"/>
                  <a:ea typeface="Calibri (MS)"/>
                  <a:cs typeface="Calibri (MS)"/>
                  <a:sym typeface="Calibri (MS)"/>
                </a:rPr>
                <a:t> in </a:t>
              </a:r>
              <a:r>
                <a:rPr lang="en-US" sz="3000" dirty="0" err="1">
                  <a:solidFill>
                    <a:srgbClr val="0C4659"/>
                  </a:solidFill>
                  <a:latin typeface="Calibri (MS)"/>
                  <a:ea typeface="Calibri (MS)"/>
                  <a:cs typeface="Calibri (MS)"/>
                  <a:sym typeface="Calibri (MS)"/>
                </a:rPr>
                <a:t>dieser</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Erzählung</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ein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Gewinn</a:t>
              </a:r>
              <a:r>
                <a:rPr lang="en-US" sz="3000" dirty="0">
                  <a:solidFill>
                    <a:srgbClr val="0C4659"/>
                  </a:solidFill>
                  <a:latin typeface="Calibri (MS)"/>
                  <a:ea typeface="Calibri (MS)"/>
                  <a:cs typeface="Calibri (MS)"/>
                  <a:sym typeface="Calibri (MS)"/>
                </a:rPr>
                <a:t>: z. B. Artikel </a:t>
              </a:r>
              <a:r>
                <a:rPr lang="en-US" sz="3000" dirty="0" err="1">
                  <a:solidFill>
                    <a:srgbClr val="0C4659"/>
                  </a:solidFill>
                  <a:latin typeface="Calibri (MS)"/>
                  <a:ea typeface="Calibri (MS)"/>
                  <a:cs typeface="Calibri (MS)"/>
                  <a:sym typeface="Calibri (MS)"/>
                </a:rPr>
                <a:t>über</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ein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blühendes</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Einwandererviertel</a:t>
              </a:r>
              <a:r>
                <a:rPr lang="en-US" sz="3000" dirty="0">
                  <a:solidFill>
                    <a:srgbClr val="0C4659"/>
                  </a:solidFill>
                  <a:latin typeface="Calibri (MS)"/>
                  <a:ea typeface="Calibri (MS)"/>
                  <a:cs typeface="Calibri (MS)"/>
                  <a:sym typeface="Calibri (MS)"/>
                </a:rPr>
                <a:t>, das </a:t>
              </a:r>
              <a:r>
                <a:rPr lang="en-US" sz="3000" dirty="0" err="1">
                  <a:solidFill>
                    <a:srgbClr val="0C4659"/>
                  </a:solidFill>
                  <a:latin typeface="Calibri (MS)"/>
                  <a:ea typeface="Calibri (MS)"/>
                  <a:cs typeface="Calibri (MS)"/>
                  <a:sym typeface="Calibri (MS)"/>
                </a:rPr>
                <a:t>einer</a:t>
              </a:r>
              <a:r>
                <a:rPr lang="en-US" sz="3000" dirty="0">
                  <a:solidFill>
                    <a:srgbClr val="0C4659"/>
                  </a:solidFill>
                  <a:latin typeface="Calibri (MS)"/>
                  <a:ea typeface="Calibri (MS)"/>
                  <a:cs typeface="Calibri (MS)"/>
                  <a:sym typeface="Calibri (MS)"/>
                </a:rPr>
                <a:t> Stadt </a:t>
              </a:r>
              <a:r>
                <a:rPr lang="en-US" sz="3000" dirty="0" err="1">
                  <a:solidFill>
                    <a:srgbClr val="0C4659"/>
                  </a:solidFill>
                  <a:latin typeface="Calibri (MS)"/>
                  <a:ea typeface="Calibri (MS)"/>
                  <a:cs typeface="Calibri (MS)"/>
                  <a:sym typeface="Calibri (MS)"/>
                </a:rPr>
                <a:t>neues</a:t>
              </a:r>
              <a:r>
                <a:rPr lang="en-US" sz="3000" dirty="0">
                  <a:solidFill>
                    <a:srgbClr val="0C4659"/>
                  </a:solidFill>
                  <a:latin typeface="Calibri (MS)"/>
                  <a:ea typeface="Calibri (MS)"/>
                  <a:cs typeface="Calibri (MS)"/>
                  <a:sym typeface="Calibri (MS)"/>
                </a:rPr>
                <a:t> Leben </a:t>
              </a:r>
              <a:r>
                <a:rPr lang="en-US" sz="3000" dirty="0" err="1">
                  <a:solidFill>
                    <a:srgbClr val="0C4659"/>
                  </a:solidFill>
                  <a:latin typeface="Calibri (MS)"/>
                  <a:ea typeface="Calibri (MS)"/>
                  <a:cs typeface="Calibri (MS)"/>
                  <a:sym typeface="Calibri (MS)"/>
                </a:rPr>
                <a:t>einhaucht</a:t>
              </a:r>
              <a:r>
                <a:rPr lang="en-US" sz="3000" dirty="0">
                  <a:solidFill>
                    <a:srgbClr val="0C4659"/>
                  </a:solidFill>
                  <a:latin typeface="Calibri (MS)"/>
                  <a:ea typeface="Calibri (MS)"/>
                  <a:cs typeface="Calibri (MS)"/>
                  <a:sym typeface="Calibri (MS)"/>
                </a:rPr>
                <a:t>. Jede Erzählung hat </a:t>
              </a:r>
              <a:r>
                <a:rPr lang="en-US" sz="3000" dirty="0" err="1">
                  <a:solidFill>
                    <a:srgbClr val="0C4659"/>
                  </a:solidFill>
                  <a:latin typeface="Calibri (MS)"/>
                  <a:ea typeface="Calibri (MS)"/>
                  <a:cs typeface="Calibri (MS)"/>
                  <a:sym typeface="Calibri (MS)"/>
                </a:rPr>
                <a:t>ihren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eigenen</a:t>
              </a:r>
              <a:r>
                <a:rPr lang="en-US" sz="3000" dirty="0">
                  <a:solidFill>
                    <a:srgbClr val="0C4659"/>
                  </a:solidFill>
                  <a:latin typeface="Calibri (MS)"/>
                  <a:ea typeface="Calibri (MS)"/>
                  <a:cs typeface="Calibri (MS)"/>
                  <a:sym typeface="Calibri (MS)"/>
                </a:rPr>
                <a:t> Ton. Die </a:t>
              </a:r>
              <a:r>
                <a:rPr lang="en-US" sz="3000" dirty="0" err="1">
                  <a:solidFill>
                    <a:srgbClr val="0C4659"/>
                  </a:solidFill>
                  <a:latin typeface="Calibri (MS)"/>
                  <a:ea typeface="Calibri (MS)"/>
                  <a:cs typeface="Calibri (MS)"/>
                  <a:sym typeface="Calibri (MS)"/>
                </a:rPr>
                <a:t>Herausforderung</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besteht</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darin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dass</a:t>
              </a:r>
              <a:r>
                <a:rPr lang="en-US" sz="3000" dirty="0">
                  <a:solidFill>
                    <a:srgbClr val="0C4659"/>
                  </a:solidFill>
                  <a:latin typeface="Calibri (MS)"/>
                  <a:ea typeface="Calibri (MS)"/>
                  <a:cs typeface="Calibri (MS)"/>
                  <a:sym typeface="Calibri (MS)"/>
                </a:rPr>
                <a:t> negative </a:t>
              </a:r>
              <a:r>
                <a:rPr lang="en-US" sz="3000" dirty="0" err="1">
                  <a:solidFill>
                    <a:srgbClr val="0C4659"/>
                  </a:solidFill>
                  <a:latin typeface="Calibri (MS)"/>
                  <a:ea typeface="Calibri (MS)"/>
                  <a:cs typeface="Calibri (MS)"/>
                  <a:sym typeface="Calibri (MS)"/>
                </a:rPr>
                <a:t>oder</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sensationelle</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Darstellungen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Bedrohung</a:t>
              </a:r>
              <a:r>
                <a:rPr lang="en-US" sz="3000" dirty="0">
                  <a:solidFill>
                    <a:srgbClr val="0C4659"/>
                  </a:solidFill>
                  <a:latin typeface="Calibri (MS)"/>
                  <a:ea typeface="Calibri (MS)"/>
                  <a:cs typeface="Calibri (MS)"/>
                  <a:sym typeface="Calibri (MS)"/>
                </a:rPr>
                <a:t>, Krise) oft </a:t>
              </a:r>
              <a:r>
                <a:rPr lang="en-US" sz="3000" dirty="0" err="1">
                  <a:solidFill>
                    <a:srgbClr val="0C4659"/>
                  </a:solidFill>
                  <a:latin typeface="Calibri (MS)"/>
                  <a:ea typeface="Calibri (MS)"/>
                  <a:cs typeface="Calibri (MS)"/>
                  <a:sym typeface="Calibri (MS)"/>
                </a:rPr>
                <a:t>dominieren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weil</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sie</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starke</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Reaktionen</a:t>
              </a:r>
              <a:r>
                <a:rPr lang="en-US" sz="3000" dirty="0">
                  <a:solidFill>
                    <a:srgbClr val="0C4659"/>
                  </a:solidFill>
                  <a:latin typeface="Calibri (MS)"/>
                  <a:ea typeface="Calibri (MS)"/>
                  <a:cs typeface="Calibri (MS)"/>
                  <a:sym typeface="Calibri (MS)"/>
                </a:rPr>
                <a:t> und Klicks </a:t>
              </a:r>
              <a:r>
                <a:rPr lang="en-US" sz="3000" dirty="0" err="1">
                  <a:solidFill>
                    <a:srgbClr val="0C4659"/>
                  </a:solidFill>
                  <a:latin typeface="Calibri (MS)"/>
                  <a:ea typeface="Calibri (MS)"/>
                  <a:cs typeface="Calibri (MS)"/>
                  <a:sym typeface="Calibri (MS)"/>
                </a:rPr>
                <a:t>hervorrufen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während</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nuancierte</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oder</a:t>
              </a:r>
              <a:r>
                <a:rPr lang="en-US" sz="3000" dirty="0">
                  <a:solidFill>
                    <a:srgbClr val="0C4659"/>
                  </a:solidFill>
                  <a:latin typeface="Calibri (MS)"/>
                  <a:ea typeface="Calibri (MS)"/>
                  <a:cs typeface="Calibri (MS)"/>
                  <a:sym typeface="Calibri (MS)"/>
                </a:rPr>
                <a:t> positive </a:t>
              </a:r>
              <a:r>
                <a:rPr lang="en-US" sz="3000" dirty="0" err="1">
                  <a:solidFill>
                    <a:srgbClr val="0C4659"/>
                  </a:solidFill>
                  <a:latin typeface="Calibri (MS)"/>
                  <a:ea typeface="Calibri (MS)"/>
                  <a:cs typeface="Calibri (MS)"/>
                  <a:sym typeface="Calibri (MS)"/>
                </a:rPr>
                <a:t>Geschichten</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weniger</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Beachtung</a:t>
              </a:r>
              <a:r>
                <a:rPr lang="en-US" sz="3000" dirty="0">
                  <a:solidFill>
                    <a:srgbClr val="0C4659"/>
                  </a:solidFill>
                  <a:latin typeface="Calibri (MS)"/>
                  <a:ea typeface="Calibri (MS)"/>
                  <a:cs typeface="Calibri (MS)"/>
                  <a:sym typeface="Calibri (MS)"/>
                </a:rPr>
                <a:t> </a:t>
              </a:r>
              <a:r>
                <a:rPr lang="en-US" sz="3000" dirty="0" err="1">
                  <a:solidFill>
                    <a:srgbClr val="0C4659"/>
                  </a:solidFill>
                  <a:latin typeface="Calibri (MS)"/>
                  <a:ea typeface="Calibri (MS)"/>
                  <a:cs typeface="Calibri (MS)"/>
                  <a:sym typeface="Calibri (MS)"/>
                </a:rPr>
                <a:t>finden</a:t>
              </a:r>
              <a:r>
                <a:rPr lang="en-US" sz="3000" dirty="0">
                  <a:solidFill>
                    <a:srgbClr val="0C4659"/>
                  </a:solidFill>
                  <a:latin typeface="Calibri (MS)"/>
                  <a:ea typeface="Calibri (MS)"/>
                  <a:cs typeface="Calibri (MS)"/>
                  <a:sym typeface="Calibri (MS)"/>
                </a:rPr>
                <a:t>. </a:t>
              </a:r>
            </a:p>
            <a:p>
              <a:pPr algn="l">
                <a:lnSpc>
                  <a:spcPts val="3240"/>
                </a:lnSpc>
              </a:pPr>
              <a:endParaRPr lang="en-US" sz="3000" dirty="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596538"/>
            <a:ext cx="11735651" cy="1205481"/>
            <a:chOff x="0" y="0"/>
            <a:chExt cx="15647534" cy="1607308"/>
          </a:xfrm>
        </p:grpSpPr>
        <p:sp>
          <p:nvSpPr>
            <p:cNvPr id="8" name="Freeform 8"/>
            <p:cNvSpPr/>
            <p:nvPr/>
          </p:nvSpPr>
          <p:spPr>
            <a:xfrm>
              <a:off x="0" y="0"/>
              <a:ext cx="15647535" cy="1607308"/>
            </a:xfrm>
            <a:custGeom>
              <a:avLst/>
              <a:gdLst/>
              <a:ahLst/>
              <a:cxnLst/>
              <a:rect l="l" t="t" r="r" b="b"/>
              <a:pathLst>
                <a:path w="15647535" h="1607308">
                  <a:moveTo>
                    <a:pt x="0" y="0"/>
                  </a:moveTo>
                  <a:lnTo>
                    <a:pt x="15647535" y="0"/>
                  </a:lnTo>
                  <a:lnTo>
                    <a:pt x="15647535"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57150"/>
              <a:ext cx="15647534" cy="1664458"/>
            </a:xfrm>
            <a:prstGeom prst="rect">
              <a:avLst/>
            </a:prstGeom>
          </p:spPr>
          <p:txBody>
            <a:bodyPr lIns="0" tIns="0" rIns="0" bIns="0" rtlCol="0" anchor="t"/>
            <a:lstStyle/>
            <a:p>
              <a:pPr algn="l">
                <a:lnSpc>
                  <a:spcPts val="5832"/>
                </a:lnSpc>
              </a:pPr>
              <a:r>
                <a:rPr lang="en-US" sz="5400" b="1" spc="-172" dirty="0" err="1">
                  <a:solidFill>
                    <a:srgbClr val="0C4659"/>
                  </a:solidFill>
                  <a:latin typeface="Calibri (MS) Bold"/>
                  <a:ea typeface="Calibri (MS) Bold"/>
                  <a:cs typeface="Calibri (MS) Bold"/>
                  <a:sym typeface="Calibri (MS) Bold"/>
                </a:rPr>
                <a:t>Gängige</a:t>
              </a:r>
              <a:r>
                <a:rPr lang="en-US" sz="5400" b="1" spc="-172" dirty="0">
                  <a:solidFill>
                    <a:srgbClr val="0C4659"/>
                  </a:solidFill>
                  <a:latin typeface="Calibri (MS) Bold"/>
                  <a:ea typeface="Calibri (MS) Bold"/>
                  <a:cs typeface="Calibri (MS) Bold"/>
                  <a:sym typeface="Calibri (MS) Bold"/>
                </a:rPr>
                <a:t> </a:t>
              </a:r>
              <a:r>
                <a:rPr lang="en-US" sz="5400" b="1" spc="-172" dirty="0" err="1">
                  <a:solidFill>
                    <a:srgbClr val="0C4659"/>
                  </a:solidFill>
                  <a:latin typeface="Calibri (MS) Bold"/>
                  <a:ea typeface="Calibri (MS) Bold"/>
                  <a:cs typeface="Calibri (MS) Bold"/>
                  <a:sym typeface="Calibri (MS) Bold"/>
                </a:rPr>
                <a:t>Medienerzählungen</a:t>
              </a:r>
              <a:r>
                <a:rPr lang="en-US" sz="5400" b="1" spc="-172" dirty="0">
                  <a:solidFill>
                    <a:srgbClr val="0C4659"/>
                  </a:solidFill>
                  <a:latin typeface="Calibri (MS) Bold"/>
                  <a:ea typeface="Calibri (MS) Bold"/>
                  <a:cs typeface="Calibri (MS) Bold"/>
                  <a:sym typeface="Calibri (MS) Bold"/>
                </a:rPr>
                <a:t> </a:t>
              </a:r>
              <a:r>
                <a:rPr lang="en-US" sz="5400" b="1" spc="-172" dirty="0" err="1">
                  <a:solidFill>
                    <a:srgbClr val="0C4659"/>
                  </a:solidFill>
                  <a:latin typeface="Calibri (MS) Bold"/>
                  <a:ea typeface="Calibri (MS) Bold"/>
                  <a:cs typeface="Calibri (MS) Bold"/>
                  <a:sym typeface="Calibri (MS) Bold"/>
                </a:rPr>
                <a:t>zur</a:t>
              </a:r>
              <a:r>
                <a:rPr lang="en-US" sz="5400" b="1" spc="-172" dirty="0">
                  <a:solidFill>
                    <a:srgbClr val="0C4659"/>
                  </a:solidFill>
                  <a:latin typeface="Calibri (MS) Bold"/>
                  <a:ea typeface="Calibri (MS) Bold"/>
                  <a:cs typeface="Calibri (MS) Bold"/>
                  <a:sym typeface="Calibri (MS) Bold"/>
                </a:rPr>
                <a:t> Migration </a:t>
              </a:r>
            </a:p>
          </p:txBody>
        </p:sp>
      </p:grpSp>
      <p:sp>
        <p:nvSpPr>
          <p:cNvPr id="10" name="AutoShape 10"/>
          <p:cNvSpPr/>
          <p:nvPr/>
        </p:nvSpPr>
        <p:spPr>
          <a:xfrm>
            <a:off x="6112678" y="1409700"/>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3FB5A1"/>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1099850" y="6443460"/>
            <a:ext cx="4109845" cy="2759757"/>
            <a:chOff x="0" y="0"/>
            <a:chExt cx="5479794" cy="3679676"/>
          </a:xfrm>
        </p:grpSpPr>
        <p:sp>
          <p:nvSpPr>
            <p:cNvPr id="15" name="Freeform 15"/>
            <p:cNvSpPr/>
            <p:nvPr/>
          </p:nvSpPr>
          <p:spPr>
            <a:xfrm>
              <a:off x="0" y="0"/>
              <a:ext cx="5479794" cy="3679676"/>
            </a:xfrm>
            <a:custGeom>
              <a:avLst/>
              <a:gdLst/>
              <a:ahLst/>
              <a:cxnLst/>
              <a:rect l="l" t="t" r="r" b="b"/>
              <a:pathLst>
                <a:path w="5479794" h="3679676">
                  <a:moveTo>
                    <a:pt x="0" y="0"/>
                  </a:moveTo>
                  <a:lnTo>
                    <a:pt x="5479794" y="0"/>
                  </a:lnTo>
                  <a:lnTo>
                    <a:pt x="5479794"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5479794" cy="3755876"/>
            </a:xfrm>
            <a:prstGeom prst="rect">
              <a:avLst/>
            </a:prstGeom>
          </p:spPr>
          <p:txBody>
            <a:bodyPr lIns="0" tIns="0" rIns="0" bIns="0" rtlCol="0" anchor="t"/>
            <a:lstStyle/>
            <a:p>
              <a:pPr algn="ctr">
                <a:lnSpc>
                  <a:spcPts val="4200"/>
                </a:lnSpc>
              </a:pPr>
              <a:r>
                <a:rPr lang="en-US" sz="3500" dirty="0" err="1">
                  <a:solidFill>
                    <a:srgbClr val="FFFFFF"/>
                  </a:solidFill>
                  <a:latin typeface="Calibri (MS)"/>
                  <a:ea typeface="Calibri (MS)"/>
                  <a:cs typeface="Calibri (MS)"/>
                  <a:sym typeface="Calibri (MS)"/>
                </a:rPr>
                <a:t>Medienrepräsentation</a:t>
              </a:r>
              <a:r>
                <a:rPr lang="en-US" sz="3500" dirty="0">
                  <a:solidFill>
                    <a:srgbClr val="FFFFFF"/>
                  </a:solidFill>
                  <a:latin typeface="Calibri (MS)"/>
                  <a:ea typeface="Calibri (MS)"/>
                  <a:cs typeface="Calibri (MS)"/>
                  <a:sym typeface="Calibri (MS)"/>
                </a:rPr>
                <a:t> von Migration und </a:t>
              </a:r>
              <a:r>
                <a:rPr lang="en-US" sz="3500" dirty="0" err="1">
                  <a:solidFill>
                    <a:srgbClr val="FFFFFF"/>
                  </a:solidFill>
                  <a:latin typeface="Calibri (MS)"/>
                  <a:ea typeface="Calibri (MS)"/>
                  <a:cs typeface="Calibri (MS)"/>
                  <a:sym typeface="Calibri (MS)"/>
                </a:rPr>
                <a:t>Multikulturalismus</a:t>
              </a:r>
              <a:r>
                <a:rPr lang="en-US" sz="3500" dirty="0">
                  <a:solidFill>
                    <a:srgbClr val="FFFFFF"/>
                  </a:solidFill>
                  <a:latin typeface="Calibri (MS)"/>
                  <a:ea typeface="Calibri (MS)"/>
                  <a:cs typeface="Calibri (MS)"/>
                  <a:sym typeface="Calibri (MS)"/>
                </a:rPr>
                <a:t> in Europa </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3</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7572" y="2073474"/>
            <a:ext cx="15922030" cy="5774877"/>
            <a:chOff x="0" y="0"/>
            <a:chExt cx="21229374" cy="7699836"/>
          </a:xfrm>
        </p:grpSpPr>
        <p:sp>
          <p:nvSpPr>
            <p:cNvPr id="3" name="Freeform 3"/>
            <p:cNvSpPr/>
            <p:nvPr/>
          </p:nvSpPr>
          <p:spPr>
            <a:xfrm>
              <a:off x="0" y="0"/>
              <a:ext cx="21229374" cy="7699836"/>
            </a:xfrm>
            <a:custGeom>
              <a:avLst/>
              <a:gdLst/>
              <a:ahLst/>
              <a:cxnLst/>
              <a:rect l="l" t="t" r="r" b="b"/>
              <a:pathLst>
                <a:path w="21229374" h="7699836">
                  <a:moveTo>
                    <a:pt x="0" y="0"/>
                  </a:moveTo>
                  <a:lnTo>
                    <a:pt x="21229374" y="0"/>
                  </a:lnTo>
                  <a:lnTo>
                    <a:pt x="21229374" y="7699836"/>
                  </a:lnTo>
                  <a:lnTo>
                    <a:pt x="0" y="7699836"/>
                  </a:lnTo>
                  <a:close/>
                </a:path>
              </a:pathLst>
            </a:custGeom>
            <a:solidFill>
              <a:srgbClr val="000000">
                <a:alpha val="0"/>
              </a:srgbClr>
            </a:solidFill>
          </p:spPr>
          <p:txBody>
            <a:bodyPr/>
            <a:lstStyle/>
            <a:p>
              <a:endParaRPr lang="de-DE"/>
            </a:p>
          </p:txBody>
        </p:sp>
        <p:sp>
          <p:nvSpPr>
            <p:cNvPr id="4" name="TextBox 4"/>
            <p:cNvSpPr txBox="1"/>
            <p:nvPr/>
          </p:nvSpPr>
          <p:spPr>
            <a:xfrm>
              <a:off x="0" y="-66675"/>
              <a:ext cx="21229374" cy="7766511"/>
            </a:xfrm>
            <a:prstGeom prst="rect">
              <a:avLst/>
            </a:prstGeom>
          </p:spPr>
          <p:txBody>
            <a:bodyPr lIns="0" tIns="0" rIns="0" bIns="0" rtlCol="0" anchor="t"/>
            <a:lstStyle/>
            <a:p>
              <a:pPr algn="l">
                <a:lnSpc>
                  <a:spcPts val="3600"/>
                </a:lnSpc>
              </a:pPr>
              <a:r>
                <a:rPr lang="en-US" sz="3000" b="1">
                  <a:solidFill>
                    <a:srgbClr val="2B9B9F"/>
                  </a:solidFill>
                  <a:latin typeface="Calibri (MS) Bold"/>
                  <a:ea typeface="Calibri (MS) Bold"/>
                  <a:cs typeface="Calibri (MS) Bold"/>
                  <a:sym typeface="Calibri (MS) Bold"/>
                </a:rPr>
                <a:t>Thema 1: </a:t>
              </a:r>
              <a:r>
                <a:rPr lang="en-US" sz="3000" b="1">
                  <a:solidFill>
                    <a:srgbClr val="EE4F27"/>
                  </a:solidFill>
                  <a:latin typeface="Calibri (MS) Bold"/>
                  <a:ea typeface="Calibri (MS) Bold"/>
                  <a:cs typeface="Calibri (MS) Bold"/>
                  <a:sym typeface="Calibri (MS) Bold"/>
                </a:rPr>
                <a:t>Grenzüberschreitender Journalismus und Storytelling: Vielfältige Perspektiven vereinen</a:t>
              </a:r>
            </a:p>
            <a:p>
              <a:pPr marL="647702" lvl="1" indent="-323851" algn="l">
                <a:lnSpc>
                  <a:spcPts val="3600"/>
                </a:lnSpc>
                <a:buFont typeface="Arial"/>
                <a:buChar char="•"/>
              </a:pPr>
              <a:r>
                <a:rPr lang="en-US" sz="3000">
                  <a:solidFill>
                    <a:srgbClr val="0C4659"/>
                  </a:solidFill>
                  <a:latin typeface="Calibri (MS)"/>
                  <a:ea typeface="Calibri (MS)"/>
                  <a:cs typeface="Calibri (MS)"/>
                  <a:sym typeface="Calibri (MS)"/>
                </a:rPr>
                <a:t>Ermitteln Sie, wie kooperative Storytelling-Praktiken über Ländergrenzen hinweg den Medienpluralismus und das gesellschaftliche Verständnis fördern.</a:t>
              </a:r>
            </a:p>
            <a:p>
              <a:pPr marL="647702" lvl="1" indent="-323851" algn="l">
                <a:lnSpc>
                  <a:spcPts val="3600"/>
                </a:lnSpc>
                <a:buFont typeface="Arial"/>
                <a:buChar char="•"/>
              </a:pPr>
              <a:r>
                <a:rPr lang="en-US" sz="3000">
                  <a:solidFill>
                    <a:srgbClr val="0C4659"/>
                  </a:solidFill>
                  <a:latin typeface="Calibri (MS)"/>
                  <a:ea typeface="Calibri (MS)"/>
                  <a:cs typeface="Calibri (MS)"/>
                  <a:sym typeface="Calibri (MS)"/>
                </a:rPr>
                <a:t>Analysieren Sie Fallstudien, in denen grenzüberschreitender Journalismus Wahrheiten aufgedeckt, Stereotypen hinterfragt oder komplexe Themen menschlich gemacht hat.</a:t>
              </a:r>
            </a:p>
            <a:p>
              <a:pPr algn="l">
                <a:lnSpc>
                  <a:spcPts val="3600"/>
                </a:lnSpc>
              </a:pPr>
              <a:endParaRPr lang="en-US" sz="3000">
                <a:solidFill>
                  <a:srgbClr val="0C4659"/>
                </a:solidFill>
                <a:latin typeface="Calibri (MS)"/>
                <a:ea typeface="Calibri (MS)"/>
                <a:cs typeface="Calibri (MS)"/>
                <a:sym typeface="Calibri (MS)"/>
              </a:endParaRPr>
            </a:p>
            <a:p>
              <a:pPr algn="l">
                <a:lnSpc>
                  <a:spcPts val="3600"/>
                </a:lnSpc>
              </a:pPr>
              <a:endParaRPr lang="en-US" sz="3000">
                <a:solidFill>
                  <a:srgbClr val="0C4659"/>
                </a:solidFill>
                <a:latin typeface="Calibri (MS)"/>
                <a:ea typeface="Calibri (MS)"/>
                <a:cs typeface="Calibri (MS)"/>
                <a:sym typeface="Calibri (MS)"/>
              </a:endParaRPr>
            </a:p>
            <a:p>
              <a:pPr algn="l">
                <a:lnSpc>
                  <a:spcPts val="3600"/>
                </a:lnSpc>
              </a:pPr>
              <a:r>
                <a:rPr lang="en-US" sz="3000" b="1">
                  <a:solidFill>
                    <a:srgbClr val="2B9B9F"/>
                  </a:solidFill>
                  <a:latin typeface="Calibri (MS) Bold"/>
                  <a:ea typeface="Calibri (MS) Bold"/>
                  <a:cs typeface="Calibri (MS) Bold"/>
                  <a:sym typeface="Calibri (MS) Bold"/>
                </a:rPr>
                <a:t>Thema 2: </a:t>
              </a:r>
              <a:r>
                <a:rPr lang="en-US" sz="3000" b="1">
                  <a:solidFill>
                    <a:srgbClr val="EE4F27"/>
                  </a:solidFill>
                  <a:latin typeface="Calibri (MS) Bold"/>
                  <a:ea typeface="Calibri (MS) Bold"/>
                  <a:cs typeface="Calibri (MS) Bold"/>
                  <a:sym typeface="Calibri (MS) Bold"/>
                </a:rPr>
                <a:t>Die Rolle digitaler Medien bei der Bekämpfung von Desinformation im politischen Diskurs in Europa</a:t>
              </a:r>
            </a:p>
            <a:p>
              <a:pPr marL="647702" lvl="1" indent="-323851" algn="l">
                <a:lnSpc>
                  <a:spcPts val="3600"/>
                </a:lnSpc>
                <a:buFont typeface="Arial"/>
                <a:buChar char="•"/>
              </a:pPr>
              <a:r>
                <a:rPr lang="en-US" sz="3000">
                  <a:solidFill>
                    <a:srgbClr val="0C4659"/>
                  </a:solidFill>
                  <a:latin typeface="Calibri (MS)"/>
                  <a:ea typeface="Calibri (MS)"/>
                  <a:cs typeface="Calibri (MS)"/>
                  <a:sym typeface="Calibri (MS)"/>
                </a:rPr>
                <a:t>Untersuchen Sie, wie Falschinformationen grenzüberschreitend zirkulieren und den demokratischen Diskurs sowie das Vertrauen der Öffentlichkeit beeinflussen.</a:t>
              </a:r>
            </a:p>
            <a:p>
              <a:pPr marL="647702" lvl="1" indent="-323851" algn="l">
                <a:lnSpc>
                  <a:spcPts val="3600"/>
                </a:lnSpc>
                <a:buFont typeface="Arial"/>
                <a:buChar char="•"/>
              </a:pPr>
              <a:r>
                <a:rPr lang="en-US" sz="3000">
                  <a:solidFill>
                    <a:srgbClr val="0C4659"/>
                  </a:solidFill>
                  <a:latin typeface="Calibri (MS)"/>
                  <a:ea typeface="Calibri (MS)"/>
                  <a:cs typeface="Calibri (MS)"/>
                  <a:sym typeface="Calibri (MS)"/>
                </a:rPr>
                <a:t>Erkunden Sie digitale Tools, Partnerschaften und Strategien, die Falschinformationen entgegenwirken und die Resilienz in Online-Communities stärken.</a:t>
              </a:r>
            </a:p>
          </p:txBody>
        </p:sp>
      </p:grpSp>
      <p:grpSp>
        <p:nvGrpSpPr>
          <p:cNvPr id="5" name="Group 5"/>
          <p:cNvGrpSpPr/>
          <p:nvPr/>
        </p:nvGrpSpPr>
        <p:grpSpPr>
          <a:xfrm>
            <a:off x="1197572" y="558368"/>
            <a:ext cx="15922030" cy="1081937"/>
            <a:chOff x="0" y="0"/>
            <a:chExt cx="21229374" cy="1442583"/>
          </a:xfrm>
        </p:grpSpPr>
        <p:sp>
          <p:nvSpPr>
            <p:cNvPr id="6" name="Freeform 6"/>
            <p:cNvSpPr/>
            <p:nvPr/>
          </p:nvSpPr>
          <p:spPr>
            <a:xfrm>
              <a:off x="0" y="0"/>
              <a:ext cx="21229374" cy="1442583"/>
            </a:xfrm>
            <a:custGeom>
              <a:avLst/>
              <a:gdLst/>
              <a:ahLst/>
              <a:cxnLst/>
              <a:rect l="l" t="t" r="r" b="b"/>
              <a:pathLst>
                <a:path w="21229374" h="1442583">
                  <a:moveTo>
                    <a:pt x="0" y="0"/>
                  </a:moveTo>
                  <a:lnTo>
                    <a:pt x="21229374" y="0"/>
                  </a:lnTo>
                  <a:lnTo>
                    <a:pt x="21229374" y="1442583"/>
                  </a:lnTo>
                  <a:lnTo>
                    <a:pt x="0" y="1442583"/>
                  </a:lnTo>
                  <a:close/>
                </a:path>
              </a:pathLst>
            </a:custGeom>
            <a:solidFill>
              <a:srgbClr val="000000">
                <a:alpha val="0"/>
              </a:srgbClr>
            </a:solidFill>
          </p:spPr>
          <p:txBody>
            <a:bodyPr/>
            <a:lstStyle/>
            <a:p>
              <a:endParaRPr lang="de-DE"/>
            </a:p>
          </p:txBody>
        </p:sp>
        <p:sp>
          <p:nvSpPr>
            <p:cNvPr id="7" name="TextBox 7"/>
            <p:cNvSpPr txBox="1"/>
            <p:nvPr/>
          </p:nvSpPr>
          <p:spPr>
            <a:xfrm>
              <a:off x="0" y="-57150"/>
              <a:ext cx="21229374" cy="1499733"/>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Lernziele</a:t>
              </a:r>
            </a:p>
          </p:txBody>
        </p:sp>
      </p:grpSp>
      <p:sp>
        <p:nvSpPr>
          <p:cNvPr id="8" name="AutoShape 8"/>
          <p:cNvSpPr/>
          <p:nvPr/>
        </p:nvSpPr>
        <p:spPr>
          <a:xfrm flipV="1">
            <a:off x="-100569" y="1635797"/>
            <a:ext cx="4948113" cy="4509"/>
          </a:xfrm>
          <a:prstGeom prst="line">
            <a:avLst/>
          </a:prstGeom>
          <a:ln w="19050" cap="rnd">
            <a:solidFill>
              <a:srgbClr val="3FB5A1"/>
            </a:solidFill>
            <a:prstDash val="solid"/>
            <a:headEnd type="none" w="sm" len="sm"/>
            <a:tailEnd type="none" w="sm" len="sm"/>
          </a:ln>
        </p:spPr>
        <p:txBody>
          <a:bodyPr/>
          <a:lstStyle/>
          <a:p>
            <a:endParaRPr lang="de-DE"/>
          </a:p>
        </p:txBody>
      </p:sp>
      <p:sp>
        <p:nvSpPr>
          <p:cNvPr id="9" name="AutoShape 9"/>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10" name="Freeform 10"/>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025706"/>
            <a:ext cx="11171611" cy="7156394"/>
            <a:chOff x="0" y="0"/>
            <a:chExt cx="14895482" cy="9541859"/>
          </a:xfrm>
        </p:grpSpPr>
        <p:sp>
          <p:nvSpPr>
            <p:cNvPr id="4" name="Freeform 4"/>
            <p:cNvSpPr/>
            <p:nvPr/>
          </p:nvSpPr>
          <p:spPr>
            <a:xfrm>
              <a:off x="0" y="0"/>
              <a:ext cx="14895481" cy="9541859"/>
            </a:xfrm>
            <a:custGeom>
              <a:avLst/>
              <a:gdLst/>
              <a:ahLst/>
              <a:cxnLst/>
              <a:rect l="l" t="t" r="r" b="b"/>
              <a:pathLst>
                <a:path w="14895481" h="9541859">
                  <a:moveTo>
                    <a:pt x="0" y="0"/>
                  </a:moveTo>
                  <a:lnTo>
                    <a:pt x="14895481" y="0"/>
                  </a:lnTo>
                  <a:lnTo>
                    <a:pt x="14895481" y="9541859"/>
                  </a:lnTo>
                  <a:lnTo>
                    <a:pt x="0" y="9541859"/>
                  </a:lnTo>
                  <a:close/>
                </a:path>
              </a:pathLst>
            </a:custGeom>
            <a:solidFill>
              <a:srgbClr val="000000">
                <a:alpha val="0"/>
              </a:srgbClr>
            </a:solidFill>
          </p:spPr>
          <p:txBody>
            <a:bodyPr/>
            <a:lstStyle/>
            <a:p>
              <a:endParaRPr lang="de-DE" sz="2400"/>
            </a:p>
          </p:txBody>
        </p:sp>
        <p:sp>
          <p:nvSpPr>
            <p:cNvPr id="5" name="TextBox 5"/>
            <p:cNvSpPr txBox="1"/>
            <p:nvPr/>
          </p:nvSpPr>
          <p:spPr>
            <a:xfrm>
              <a:off x="0" y="-28575"/>
              <a:ext cx="14895482" cy="9570434"/>
            </a:xfrm>
            <a:prstGeom prst="rect">
              <a:avLst/>
            </a:prstGeom>
          </p:spPr>
          <p:txBody>
            <a:bodyPr lIns="0" tIns="0" rIns="0" bIns="0" rtlCol="0" anchor="t"/>
            <a:lstStyle/>
            <a:p>
              <a:pPr algn="l">
                <a:lnSpc>
                  <a:spcPts val="3240"/>
                </a:lnSpc>
              </a:pPr>
              <a:r>
                <a:rPr lang="en-US" sz="2400" dirty="0" err="1">
                  <a:solidFill>
                    <a:srgbClr val="0C4659"/>
                  </a:solidFill>
                  <a:latin typeface="Calibri (MS)"/>
                  <a:ea typeface="Calibri (MS)"/>
                  <a:cs typeface="Calibri (MS)"/>
                  <a:sym typeface="Calibri (MS)"/>
                </a:rPr>
                <a:t>Medienberichte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können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unbeabsichtigt</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oder</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absichtlich</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Stereotypen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verstärken</a:t>
              </a:r>
              <a:r>
                <a:rPr lang="en-US" sz="2400" dirty="0">
                  <a:solidFill>
                    <a:srgbClr val="0C4659"/>
                  </a:solidFill>
                  <a:latin typeface="Calibri (MS)"/>
                  <a:ea typeface="Calibri (MS)"/>
                  <a:cs typeface="Calibri (MS)"/>
                  <a:sym typeface="Calibri (MS)"/>
                </a:rPr>
                <a:t>: </a:t>
              </a:r>
            </a:p>
            <a:p>
              <a:pPr marL="647703" lvl="1" indent="-323852" algn="l">
                <a:lnSpc>
                  <a:spcPts val="3240"/>
                </a:lnSpc>
                <a:buFont typeface="Arial"/>
                <a:buChar char="•"/>
              </a:pPr>
              <a:r>
                <a:rPr lang="en-US" sz="2400" b="1" spc="-102" dirty="0" err="1">
                  <a:solidFill>
                    <a:srgbClr val="0C4659"/>
                  </a:solidFill>
                  <a:latin typeface="Calibri (MS) Bold"/>
                  <a:ea typeface="Calibri (MS) Bold"/>
                  <a:cs typeface="Calibri (MS) Bold"/>
                  <a:sym typeface="Calibri (MS) Bold"/>
                </a:rPr>
                <a:t>Verallgemeinerung</a:t>
              </a:r>
              <a:r>
                <a:rPr lang="en-US" sz="2400" b="1" spc="-102" dirty="0">
                  <a:solidFill>
                    <a:srgbClr val="0C4659"/>
                  </a:solidFill>
                  <a:latin typeface="Calibri (MS) Bold"/>
                  <a:ea typeface="Calibri (MS) Bold"/>
                  <a:cs typeface="Calibri (MS) Bold"/>
                  <a:sym typeface="Calibri (MS) Bold"/>
                </a:rPr>
                <a:t>: </a:t>
              </a:r>
              <a:r>
                <a:rPr lang="en-US" sz="2400" spc="-102" dirty="0">
                  <a:solidFill>
                    <a:srgbClr val="0C4659"/>
                  </a:solidFill>
                  <a:latin typeface="Calibri (MS)"/>
                  <a:ea typeface="Calibri (MS)"/>
                  <a:cs typeface="Calibri (MS)"/>
                  <a:sym typeface="Calibri (MS)"/>
                </a:rPr>
                <a:t>Die </a:t>
              </a:r>
              <a:r>
                <a:rPr lang="en-US" sz="2400" spc="-102" dirty="0" err="1">
                  <a:solidFill>
                    <a:srgbClr val="0C4659"/>
                  </a:solidFill>
                  <a:latin typeface="Calibri (MS)"/>
                  <a:ea typeface="Calibri (MS)"/>
                  <a:cs typeface="Calibri (MS)"/>
                  <a:sym typeface="Calibri (MS)"/>
                </a:rPr>
                <a:t>Handlungen</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eines</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einzelnen</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Migranten</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oder</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Angehörigen</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einer</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Minderheit</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können</a:t>
              </a:r>
              <a:r>
                <a:rPr lang="en-US" sz="2400" spc="-102" dirty="0">
                  <a:solidFill>
                    <a:srgbClr val="0C4659"/>
                  </a:solidFill>
                  <a:latin typeface="Calibri (MS)"/>
                  <a:ea typeface="Calibri (MS)"/>
                  <a:cs typeface="Calibri (MS)"/>
                  <a:sym typeface="Calibri (MS)"/>
                </a:rPr>
                <a:t> auf die </a:t>
              </a:r>
              <a:r>
                <a:rPr lang="en-US" sz="2400" spc="-102" dirty="0" err="1">
                  <a:solidFill>
                    <a:srgbClr val="0C4659"/>
                  </a:solidFill>
                  <a:latin typeface="Calibri (MS)"/>
                  <a:ea typeface="Calibri (MS)"/>
                  <a:cs typeface="Calibri (MS)"/>
                  <a:sym typeface="Calibri (MS)"/>
                </a:rPr>
                <a:t>gesamte</a:t>
              </a:r>
              <a:r>
                <a:rPr lang="en-US" sz="2400" spc="-102" dirty="0">
                  <a:solidFill>
                    <a:srgbClr val="0C4659"/>
                  </a:solidFill>
                  <a:latin typeface="Calibri (MS)"/>
                  <a:ea typeface="Calibri (MS)"/>
                  <a:cs typeface="Calibri (MS)"/>
                  <a:sym typeface="Calibri (MS)"/>
                </a:rPr>
                <a:t> Gruppe </a:t>
              </a:r>
              <a:r>
                <a:rPr lang="en-US" sz="2400" spc="-102" dirty="0" err="1">
                  <a:solidFill>
                    <a:srgbClr val="0C4659"/>
                  </a:solidFill>
                  <a:latin typeface="Calibri (MS)"/>
                  <a:ea typeface="Calibri (MS)"/>
                  <a:cs typeface="Calibri (MS)"/>
                  <a:sym typeface="Calibri (MS)"/>
                </a:rPr>
                <a:t>übertragen</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werden</a:t>
              </a:r>
              <a:r>
                <a:rPr lang="en-US" sz="2400" spc="-102" dirty="0">
                  <a:solidFill>
                    <a:srgbClr val="0C4659"/>
                  </a:solidFill>
                  <a:latin typeface="Calibri (MS)"/>
                  <a:ea typeface="Calibri (MS)"/>
                  <a:cs typeface="Calibri (MS)"/>
                  <a:sym typeface="Calibri (MS)"/>
                </a:rPr>
                <a:t> (z. B. </a:t>
              </a:r>
              <a:r>
                <a:rPr lang="en-US" sz="2400" spc="-102" dirty="0" err="1">
                  <a:solidFill>
                    <a:srgbClr val="0C4659"/>
                  </a:solidFill>
                  <a:latin typeface="Calibri (MS)"/>
                  <a:ea typeface="Calibri (MS)"/>
                  <a:cs typeface="Calibri (MS)"/>
                  <a:sym typeface="Calibri (MS)"/>
                </a:rPr>
                <a:t>wenn</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ein</a:t>
              </a:r>
              <a:r>
                <a:rPr lang="en-US" sz="2400" spc="-102" dirty="0">
                  <a:solidFill>
                    <a:srgbClr val="0C4659"/>
                  </a:solidFill>
                  <a:latin typeface="Calibri (MS)"/>
                  <a:ea typeface="Calibri (MS)"/>
                  <a:cs typeface="Calibri (MS)"/>
                  <a:sym typeface="Calibri (MS)"/>
                </a:rPr>
                <a:t> Migrant </a:t>
              </a:r>
              <a:r>
                <a:rPr lang="en-US" sz="2400" spc="-102" dirty="0" err="1">
                  <a:solidFill>
                    <a:srgbClr val="0C4659"/>
                  </a:solidFill>
                  <a:latin typeface="Calibri (MS)"/>
                  <a:ea typeface="Calibri (MS)"/>
                  <a:cs typeface="Calibri (MS)"/>
                  <a:sym typeface="Calibri (MS)"/>
                </a:rPr>
                <a:t>eine</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Straftat</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begeht</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heben</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einige</a:t>
              </a:r>
              <a:r>
                <a:rPr lang="en-US" sz="2400" spc="-102" dirty="0">
                  <a:solidFill>
                    <a:srgbClr val="0C4659"/>
                  </a:solidFill>
                  <a:latin typeface="Calibri (MS)"/>
                  <a:ea typeface="Calibri (MS)"/>
                  <a:cs typeface="Calibri (MS)"/>
                  <a:sym typeface="Calibri (MS)"/>
                </a:rPr>
                <a:t> Medien seine </a:t>
              </a:r>
              <a:r>
                <a:rPr lang="en-US" sz="2400" spc="-102" dirty="0" err="1">
                  <a:solidFill>
                    <a:srgbClr val="0C4659"/>
                  </a:solidFill>
                  <a:latin typeface="Calibri (MS)"/>
                  <a:ea typeface="Calibri (MS)"/>
                  <a:cs typeface="Calibri (MS)"/>
                  <a:sym typeface="Calibri (MS)"/>
                </a:rPr>
                <a:t>Herkunft</a:t>
              </a:r>
              <a:r>
                <a:rPr lang="en-US" sz="2400" spc="-102" dirty="0">
                  <a:solidFill>
                    <a:srgbClr val="0C4659"/>
                  </a:solidFill>
                  <a:latin typeface="Calibri (MS)"/>
                  <a:ea typeface="Calibri (MS)"/>
                  <a:cs typeface="Calibri (MS)"/>
                  <a:sym typeface="Calibri (MS)"/>
                </a:rPr>
                <a:t> in der </a:t>
              </a:r>
              <a:r>
                <a:rPr lang="en-US" sz="2400" spc="-102" dirty="0" err="1">
                  <a:solidFill>
                    <a:srgbClr val="0C4659"/>
                  </a:solidFill>
                  <a:latin typeface="Calibri (MS)"/>
                  <a:ea typeface="Calibri (MS)"/>
                  <a:cs typeface="Calibri (MS)"/>
                  <a:sym typeface="Calibri (MS)"/>
                </a:rPr>
                <a:t>Überschrift</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hervor</a:t>
              </a:r>
              <a:r>
                <a:rPr lang="en-US" sz="2400" spc="-102" dirty="0">
                  <a:solidFill>
                    <a:srgbClr val="0C4659"/>
                  </a:solidFill>
                  <a:latin typeface="Calibri (MS)"/>
                  <a:ea typeface="Calibri (MS)"/>
                  <a:cs typeface="Calibri (MS)"/>
                  <a:sym typeface="Calibri (MS)"/>
                </a:rPr>
                <a:t> und </a:t>
              </a:r>
              <a:r>
                <a:rPr lang="en-US" sz="2400" spc="-102" dirty="0" err="1">
                  <a:solidFill>
                    <a:srgbClr val="0C4659"/>
                  </a:solidFill>
                  <a:latin typeface="Calibri (MS)"/>
                  <a:ea typeface="Calibri (MS)"/>
                  <a:cs typeface="Calibri (MS)"/>
                  <a:sym typeface="Calibri (MS)"/>
                </a:rPr>
                <a:t>suggerieren</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damit</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einen</a:t>
              </a:r>
              <a:r>
                <a:rPr lang="en-US" sz="2400" spc="-102" dirty="0">
                  <a:solidFill>
                    <a:srgbClr val="0C4659"/>
                  </a:solidFill>
                  <a:latin typeface="Calibri (MS)"/>
                  <a:ea typeface="Calibri (MS)"/>
                  <a:cs typeface="Calibri (MS)"/>
                  <a:sym typeface="Calibri (MS)"/>
                </a:rPr>
                <a:t> </a:t>
              </a:r>
              <a:r>
                <a:rPr lang="en-US" sz="2400" spc="-102" dirty="0" err="1">
                  <a:solidFill>
                    <a:srgbClr val="0C4659"/>
                  </a:solidFill>
                  <a:latin typeface="Calibri (MS)"/>
                  <a:ea typeface="Calibri (MS)"/>
                  <a:cs typeface="Calibri (MS)"/>
                  <a:sym typeface="Calibri (MS)"/>
                </a:rPr>
                <a:t>allgemeinen</a:t>
              </a:r>
              <a:r>
                <a:rPr lang="en-US" sz="2400" spc="-102" dirty="0">
                  <a:solidFill>
                    <a:srgbClr val="0C4659"/>
                  </a:solidFill>
                  <a:latin typeface="Calibri (MS)"/>
                  <a:ea typeface="Calibri (MS)"/>
                  <a:cs typeface="Calibri (MS)"/>
                  <a:sym typeface="Calibri (MS)"/>
                </a:rPr>
                <a:t> Trend). </a:t>
              </a:r>
            </a:p>
            <a:p>
              <a:pPr marL="647703" lvl="1" indent="-323852" algn="l">
                <a:lnSpc>
                  <a:spcPts val="3240"/>
                </a:lnSpc>
                <a:buFont typeface="Arial"/>
                <a:buChar char="•"/>
              </a:pPr>
              <a:r>
                <a:rPr lang="en-US" sz="2400" b="1" dirty="0">
                  <a:solidFill>
                    <a:srgbClr val="0C4659"/>
                  </a:solidFill>
                  <a:latin typeface="Calibri (MS) Bold"/>
                  <a:ea typeface="Calibri (MS) Bold"/>
                  <a:cs typeface="Calibri (MS) Bold"/>
                  <a:sym typeface="Calibri (MS) Bold"/>
                </a:rPr>
                <a:t>Fehlende Stimmen: </a:t>
              </a:r>
              <a:r>
                <a:rPr lang="en-US" sz="2400" dirty="0" err="1">
                  <a:solidFill>
                    <a:srgbClr val="0C4659"/>
                  </a:solidFill>
                  <a:latin typeface="Calibri (MS)"/>
                  <a:ea typeface="Calibri (MS)"/>
                  <a:cs typeface="Calibri (MS)"/>
                  <a:sym typeface="Calibri (MS)"/>
                </a:rPr>
                <a:t>Über</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Migranten</a:t>
              </a:r>
              <a:r>
                <a:rPr lang="en-US" sz="2400" dirty="0">
                  <a:solidFill>
                    <a:srgbClr val="0C4659"/>
                  </a:solidFill>
                  <a:latin typeface="Calibri (MS)"/>
                  <a:ea typeface="Calibri (MS)"/>
                  <a:cs typeface="Calibri (MS)"/>
                  <a:sym typeface="Calibri (MS)"/>
                </a:rPr>
                <a:t> und </a:t>
              </a:r>
              <a:r>
                <a:rPr lang="en-US" sz="2400" dirty="0" err="1">
                  <a:solidFill>
                    <a:srgbClr val="0C4659"/>
                  </a:solidFill>
                  <a:latin typeface="Calibri (MS)"/>
                  <a:ea typeface="Calibri (MS)"/>
                  <a:cs typeface="Calibri (MS)"/>
                  <a:sym typeface="Calibri (MS)"/>
                </a:rPr>
                <a:t>Angehörige</a:t>
              </a:r>
              <a:r>
                <a:rPr lang="en-US" sz="2400" dirty="0">
                  <a:solidFill>
                    <a:srgbClr val="0C4659"/>
                  </a:solidFill>
                  <a:latin typeface="Calibri (MS)"/>
                  <a:ea typeface="Calibri (MS)"/>
                  <a:cs typeface="Calibri (MS)"/>
                  <a:sym typeface="Calibri (MS)"/>
                </a:rPr>
                <a:t> von </a:t>
              </a:r>
              <a:r>
                <a:rPr lang="en-US" sz="2400" dirty="0" err="1">
                  <a:solidFill>
                    <a:srgbClr val="0C4659"/>
                  </a:solidFill>
                  <a:latin typeface="Calibri (MS)"/>
                  <a:ea typeface="Calibri (MS)"/>
                  <a:cs typeface="Calibri (MS)"/>
                  <a:sym typeface="Calibri (MS)"/>
                </a:rPr>
                <a:t>Minderheiten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wird</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häufig</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gesprochen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anstatt</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ihnen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Gehör</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zu</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schenken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Studien</a:t>
              </a:r>
              <a:r>
                <a:rPr lang="en-US" sz="2400" dirty="0">
                  <a:solidFill>
                    <a:srgbClr val="0C4659"/>
                  </a:solidFill>
                  <a:latin typeface="Calibri (MS)"/>
                  <a:ea typeface="Calibri (MS)"/>
                  <a:cs typeface="Calibri (MS)"/>
                  <a:sym typeface="Calibri (MS)"/>
                </a:rPr>
                <a:t> in </a:t>
              </a:r>
              <a:r>
                <a:rPr lang="en-US" sz="2400" dirty="0" err="1">
                  <a:solidFill>
                    <a:srgbClr val="0C4659"/>
                  </a:solidFill>
                  <a:latin typeface="Calibri (MS)"/>
                  <a:ea typeface="Calibri (MS)"/>
                  <a:cs typeface="Calibri (MS)"/>
                  <a:sym typeface="Calibri (MS)"/>
                </a:rPr>
                <a:t>mehreren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europäischen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Ländern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haben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ergeben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dass</a:t>
              </a:r>
              <a:r>
                <a:rPr lang="en-US" sz="2400" dirty="0">
                  <a:solidFill>
                    <a:srgbClr val="0C4659"/>
                  </a:solidFill>
                  <a:latin typeface="Calibri (MS)"/>
                  <a:ea typeface="Calibri (MS)"/>
                  <a:cs typeface="Calibri (MS)"/>
                  <a:sym typeface="Calibri (MS)"/>
                </a:rPr>
                <a:t> in </a:t>
              </a:r>
              <a:r>
                <a:rPr lang="en-US" sz="2400" dirty="0" err="1">
                  <a:solidFill>
                    <a:srgbClr val="0C4659"/>
                  </a:solidFill>
                  <a:latin typeface="Calibri (MS)"/>
                  <a:ea typeface="Calibri (MS)"/>
                  <a:cs typeface="Calibri (MS)"/>
                  <a:sym typeface="Calibri (MS)"/>
                </a:rPr>
                <a:t>Nachrichtenbeiträgen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über</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Einwanderung</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Migranten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nur</a:t>
              </a:r>
              <a:r>
                <a:rPr lang="en-US" sz="2400" dirty="0">
                  <a:solidFill>
                    <a:srgbClr val="0C4659"/>
                  </a:solidFill>
                  <a:latin typeface="Calibri (MS)"/>
                  <a:ea typeface="Calibri (MS)"/>
                  <a:cs typeface="Calibri (MS)"/>
                  <a:sym typeface="Calibri (MS)"/>
                </a:rPr>
                <a:t> in </a:t>
              </a:r>
              <a:r>
                <a:rPr lang="en-US" sz="2400" dirty="0" err="1">
                  <a:solidFill>
                    <a:srgbClr val="0C4659"/>
                  </a:solidFill>
                  <a:latin typeface="Calibri (MS)"/>
                  <a:ea typeface="Calibri (MS)"/>
                  <a:cs typeface="Calibri (MS)"/>
                  <a:sym typeface="Calibri (MS)"/>
                </a:rPr>
                <a:t>einem</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kleinen</a:t>
              </a:r>
              <a:r>
                <a:rPr lang="en-US" sz="2400" dirty="0">
                  <a:solidFill>
                    <a:srgbClr val="0C4659"/>
                  </a:solidFill>
                  <a:latin typeface="Calibri (MS)"/>
                  <a:ea typeface="Calibri (MS)"/>
                  <a:cs typeface="Calibri (MS)"/>
                  <a:sym typeface="Calibri (MS)"/>
                </a:rPr>
                <a:t> Teil der </a:t>
              </a:r>
              <a:r>
                <a:rPr lang="en-US" sz="2400" dirty="0" err="1">
                  <a:solidFill>
                    <a:srgbClr val="0C4659"/>
                  </a:solidFill>
                  <a:latin typeface="Calibri (MS)"/>
                  <a:ea typeface="Calibri (MS)"/>
                  <a:cs typeface="Calibri (MS)"/>
                  <a:sym typeface="Calibri (MS)"/>
                </a:rPr>
                <a:t>Berichte</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zitiert</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wurden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während</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Politiker</a:t>
              </a:r>
              <a:r>
                <a:rPr lang="en-US" sz="2400" dirty="0">
                  <a:solidFill>
                    <a:srgbClr val="0C4659"/>
                  </a:solidFill>
                  <a:latin typeface="Calibri (MS)"/>
                  <a:ea typeface="Calibri (MS)"/>
                  <a:cs typeface="Calibri (MS)"/>
                  <a:sym typeface="Calibri (MS)"/>
                </a:rPr>
                <a:t> und </a:t>
              </a:r>
              <a:r>
                <a:rPr lang="en-US" sz="2400" dirty="0" err="1">
                  <a:solidFill>
                    <a:srgbClr val="0C4659"/>
                  </a:solidFill>
                  <a:latin typeface="Calibri (MS)"/>
                  <a:ea typeface="Calibri (MS)"/>
                  <a:cs typeface="Calibri (MS)"/>
                  <a:sym typeface="Calibri (MS)"/>
                </a:rPr>
                <a:t>Beamte</a:t>
              </a:r>
              <a:r>
                <a:rPr lang="en-US" sz="2400" dirty="0">
                  <a:solidFill>
                    <a:srgbClr val="0C4659"/>
                  </a:solidFill>
                  <a:latin typeface="Calibri (MS)"/>
                  <a:ea typeface="Calibri (MS)"/>
                  <a:cs typeface="Calibri (MS)"/>
                  <a:sym typeface="Calibri (MS)"/>
                </a:rPr>
                <a:t> die </a:t>
              </a:r>
              <a:r>
                <a:rPr lang="en-US" sz="2400" dirty="0" err="1">
                  <a:solidFill>
                    <a:srgbClr val="0C4659"/>
                  </a:solidFill>
                  <a:latin typeface="Calibri (MS)"/>
                  <a:ea typeface="Calibri (MS)"/>
                  <a:cs typeface="Calibri (MS)"/>
                  <a:sym typeface="Calibri (MS)"/>
                </a:rPr>
                <a:t>Berichterstattung</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dominierten</a:t>
              </a:r>
              <a:r>
                <a:rPr lang="en-US" sz="2400" dirty="0">
                  <a:solidFill>
                    <a:srgbClr val="0C4659"/>
                  </a:solidFill>
                  <a:latin typeface="Calibri (MS)"/>
                  <a:ea typeface="Calibri (MS)"/>
                  <a:cs typeface="Calibri (MS)"/>
                  <a:sym typeface="Calibri (MS)"/>
                </a:rPr>
                <a:t>. Dies </a:t>
              </a:r>
              <a:r>
                <a:rPr lang="en-US" sz="2400" dirty="0" err="1">
                  <a:solidFill>
                    <a:srgbClr val="0C4659"/>
                  </a:solidFill>
                  <a:latin typeface="Calibri (MS)"/>
                  <a:ea typeface="Calibri (MS)"/>
                  <a:cs typeface="Calibri (MS)"/>
                  <a:sym typeface="Calibri (MS)"/>
                </a:rPr>
                <a:t>kann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dazu</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führen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dass</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Migranten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stimmlos</a:t>
              </a:r>
              <a:r>
                <a:rPr lang="en-US" sz="2400" dirty="0">
                  <a:solidFill>
                    <a:srgbClr val="0C4659"/>
                  </a:solidFill>
                  <a:latin typeface="Calibri (MS)"/>
                  <a:ea typeface="Calibri (MS)"/>
                  <a:cs typeface="Calibri (MS)"/>
                  <a:sym typeface="Calibri (MS)"/>
                </a:rPr>
                <a:t> und </a:t>
              </a:r>
              <a:r>
                <a:rPr lang="en-US" sz="2400" dirty="0" err="1">
                  <a:solidFill>
                    <a:srgbClr val="0C4659"/>
                  </a:solidFill>
                  <a:latin typeface="Calibri (MS)"/>
                  <a:ea typeface="Calibri (MS)"/>
                  <a:cs typeface="Calibri (MS)"/>
                  <a:sym typeface="Calibri (MS)"/>
                </a:rPr>
                <a:t>zu</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Objekten</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gemacht</a:t>
              </a:r>
              <a:r>
                <a:rPr lang="en-US" sz="2400" dirty="0">
                  <a:solidFill>
                    <a:srgbClr val="0C4659"/>
                  </a:solidFill>
                  <a:latin typeface="Calibri (MS)"/>
                  <a:ea typeface="Calibri (MS)"/>
                  <a:cs typeface="Calibri (MS)"/>
                  <a:sym typeface="Calibri (MS)"/>
                </a:rPr>
                <a:t> </a:t>
              </a:r>
              <a:r>
                <a:rPr lang="en-US" sz="2400" dirty="0" err="1">
                  <a:solidFill>
                    <a:srgbClr val="0C4659"/>
                  </a:solidFill>
                  <a:latin typeface="Calibri (MS)"/>
                  <a:ea typeface="Calibri (MS)"/>
                  <a:cs typeface="Calibri (MS)"/>
                  <a:sym typeface="Calibri (MS)"/>
                </a:rPr>
                <a:t>werden</a:t>
              </a:r>
              <a:r>
                <a:rPr lang="en-US" sz="2400" dirty="0">
                  <a:solidFill>
                    <a:srgbClr val="0C4659"/>
                  </a:solidFill>
                  <a:latin typeface="Calibri (MS)"/>
                  <a:ea typeface="Calibri (MS)"/>
                  <a:cs typeface="Calibri (MS)"/>
                  <a:sym typeface="Calibri (MS)"/>
                </a:rPr>
                <a:t>. </a:t>
              </a:r>
            </a:p>
            <a:p>
              <a:pPr marL="647703" lvl="1" indent="-323852" algn="l">
                <a:lnSpc>
                  <a:spcPts val="3240"/>
                </a:lnSpc>
                <a:buFont typeface="Arial"/>
                <a:buChar char="•"/>
              </a:pPr>
              <a:r>
                <a:rPr lang="en-US" sz="2400" b="1" spc="-3" dirty="0" err="1">
                  <a:solidFill>
                    <a:srgbClr val="0C4659"/>
                  </a:solidFill>
                  <a:latin typeface="Calibri (MS) Bold"/>
                  <a:ea typeface="Calibri (MS) Bold"/>
                  <a:cs typeface="Calibri (MS) Bold"/>
                  <a:sym typeface="Calibri (MS) Bold"/>
                </a:rPr>
                <a:t>Bildsprache</a:t>
              </a:r>
              <a:r>
                <a:rPr lang="en-US" sz="2400" b="1" spc="-3" dirty="0">
                  <a:solidFill>
                    <a:srgbClr val="0C4659"/>
                  </a:solidFill>
                  <a:latin typeface="Calibri (MS) Bold"/>
                  <a:ea typeface="Calibri (MS) Bold"/>
                  <a:cs typeface="Calibri (MS) Bold"/>
                  <a:sym typeface="Calibri (MS) Bold"/>
                </a:rPr>
                <a:t>: </a:t>
              </a:r>
              <a:r>
                <a:rPr lang="en-US" sz="2400" spc="-3" dirty="0">
                  <a:solidFill>
                    <a:srgbClr val="0C4659"/>
                  </a:solidFill>
                  <a:latin typeface="Calibri (MS)"/>
                  <a:ea typeface="Calibri (MS)"/>
                  <a:cs typeface="Calibri (MS)"/>
                  <a:sym typeface="Calibri (MS)"/>
                </a:rPr>
                <a:t>Die Wahl der Bilder </a:t>
              </a:r>
              <a:r>
                <a:rPr lang="en-US" sz="2400" spc="-3" dirty="0" err="1">
                  <a:solidFill>
                    <a:srgbClr val="0C4659"/>
                  </a:solidFill>
                  <a:latin typeface="Calibri (MS)"/>
                  <a:ea typeface="Calibri (MS)"/>
                  <a:cs typeface="Calibri (MS)"/>
                  <a:sym typeface="Calibri (MS)"/>
                </a:rPr>
                <a:t>gibt</a:t>
              </a:r>
              <a:r>
                <a:rPr lang="en-US" sz="2400" spc="-3" dirty="0">
                  <a:solidFill>
                    <a:srgbClr val="0C4659"/>
                  </a:solidFill>
                  <a:latin typeface="Calibri (MS)"/>
                  <a:ea typeface="Calibri (MS)"/>
                  <a:cs typeface="Calibri (MS)"/>
                  <a:sym typeface="Calibri (MS)"/>
                </a:rPr>
                <a:t> oft den Ton an – so </a:t>
              </a:r>
              <a:r>
                <a:rPr lang="en-US" sz="2400" spc="-3" dirty="0" err="1">
                  <a:solidFill>
                    <a:srgbClr val="0C4659"/>
                  </a:solidFill>
                  <a:latin typeface="Calibri (MS)"/>
                  <a:ea typeface="Calibri (MS)"/>
                  <a:cs typeface="Calibri (MS)"/>
                  <a:sym typeface="Calibri (MS)"/>
                </a:rPr>
                <a:t>kann</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beispielsweise</a:t>
              </a:r>
              <a:r>
                <a:rPr lang="en-US" sz="2400" spc="-3" dirty="0">
                  <a:solidFill>
                    <a:srgbClr val="0C4659"/>
                  </a:solidFill>
                  <a:latin typeface="Calibri (MS)"/>
                  <a:ea typeface="Calibri (MS)"/>
                  <a:cs typeface="Calibri (MS)"/>
                  <a:sym typeface="Calibri (MS)"/>
                </a:rPr>
                <a:t> das </a:t>
              </a:r>
              <a:r>
                <a:rPr lang="en-US" sz="2400" spc="-3" dirty="0" err="1">
                  <a:solidFill>
                    <a:srgbClr val="0C4659"/>
                  </a:solidFill>
                  <a:latin typeface="Calibri (MS)"/>
                  <a:ea typeface="Calibri (MS)"/>
                  <a:cs typeface="Calibri (MS)"/>
                  <a:sym typeface="Calibri (MS)"/>
                </a:rPr>
                <a:t>wiederholte</a:t>
              </a:r>
              <a:r>
                <a:rPr lang="en-US" sz="2400" spc="-3" dirty="0">
                  <a:solidFill>
                    <a:srgbClr val="0C4659"/>
                  </a:solidFill>
                  <a:latin typeface="Calibri (MS)"/>
                  <a:ea typeface="Calibri (MS)"/>
                  <a:cs typeface="Calibri (MS)"/>
                  <a:sym typeface="Calibri (MS)"/>
                </a:rPr>
                <a:t> Zeigen von </a:t>
              </a:r>
              <a:r>
                <a:rPr lang="en-US" sz="2400" spc="-3" dirty="0" err="1">
                  <a:solidFill>
                    <a:srgbClr val="0C4659"/>
                  </a:solidFill>
                  <a:latin typeface="Calibri (MS)"/>
                  <a:ea typeface="Calibri (MS)"/>
                  <a:cs typeface="Calibri (MS)"/>
                  <a:sym typeface="Calibri (MS)"/>
                </a:rPr>
                <a:t>Aufnahmen</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junger</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männlicher</a:t>
              </a:r>
              <a:r>
                <a:rPr lang="en-US" sz="2400" spc="-3" dirty="0">
                  <a:solidFill>
                    <a:srgbClr val="0C4659"/>
                  </a:solidFill>
                  <a:latin typeface="Calibri (MS)"/>
                  <a:ea typeface="Calibri (MS)"/>
                  <a:cs typeface="Calibri (MS)"/>
                  <a:sym typeface="Calibri (MS)"/>
                </a:rPr>
                <a:t> Flüchtlinge, die </a:t>
              </a:r>
              <a:r>
                <a:rPr lang="en-US" sz="2400" spc="-3" dirty="0" err="1">
                  <a:solidFill>
                    <a:srgbClr val="0C4659"/>
                  </a:solidFill>
                  <a:latin typeface="Calibri (MS)"/>
                  <a:ea typeface="Calibri (MS)"/>
                  <a:cs typeface="Calibri (MS)"/>
                  <a:sym typeface="Calibri (MS)"/>
                </a:rPr>
                <a:t>eine</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Grenze</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überqueren</a:t>
              </a:r>
              <a:r>
                <a:rPr lang="en-US" sz="2400" spc="-3" dirty="0">
                  <a:solidFill>
                    <a:srgbClr val="0C4659"/>
                  </a:solidFill>
                  <a:latin typeface="Calibri (MS)"/>
                  <a:ea typeface="Calibri (MS)"/>
                  <a:cs typeface="Calibri (MS)"/>
                  <a:sym typeface="Calibri (MS)"/>
                </a:rPr>
                <a:t>, Angst </a:t>
              </a:r>
              <a:r>
                <a:rPr lang="en-US" sz="2400" spc="-3" dirty="0" err="1">
                  <a:solidFill>
                    <a:srgbClr val="0C4659"/>
                  </a:solidFill>
                  <a:latin typeface="Calibri (MS)"/>
                  <a:ea typeface="Calibri (MS)"/>
                  <a:cs typeface="Calibri (MS)"/>
                  <a:sym typeface="Calibri (MS)"/>
                </a:rPr>
                <a:t>vor</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einer</a:t>
              </a:r>
              <a:r>
                <a:rPr lang="en-US" sz="2400" spc="-3" dirty="0">
                  <a:solidFill>
                    <a:srgbClr val="0C4659"/>
                  </a:solidFill>
                  <a:latin typeface="Calibri (MS)"/>
                  <a:ea typeface="Calibri (MS)"/>
                  <a:cs typeface="Calibri (MS)"/>
                  <a:sym typeface="Calibri (MS)"/>
                </a:rPr>
                <a:t> „Invasion“ </a:t>
              </a:r>
              <a:r>
                <a:rPr lang="en-US" sz="2400" spc="-3" dirty="0" err="1">
                  <a:solidFill>
                    <a:srgbClr val="0C4659"/>
                  </a:solidFill>
                  <a:latin typeface="Calibri (MS)"/>
                  <a:ea typeface="Calibri (MS)"/>
                  <a:cs typeface="Calibri (MS)"/>
                  <a:sym typeface="Calibri (MS)"/>
                </a:rPr>
                <a:t>schüren</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während</a:t>
              </a:r>
              <a:r>
                <a:rPr lang="en-US" sz="2400" spc="-3" dirty="0">
                  <a:solidFill>
                    <a:srgbClr val="0C4659"/>
                  </a:solidFill>
                  <a:latin typeface="Calibri (MS)"/>
                  <a:ea typeface="Calibri (MS)"/>
                  <a:cs typeface="Calibri (MS)"/>
                  <a:sym typeface="Calibri (MS)"/>
                </a:rPr>
                <a:t> die </a:t>
              </a:r>
              <a:r>
                <a:rPr lang="en-US" sz="2400" spc="-3" dirty="0" err="1">
                  <a:solidFill>
                    <a:srgbClr val="0C4659"/>
                  </a:solidFill>
                  <a:latin typeface="Calibri (MS)"/>
                  <a:ea typeface="Calibri (MS)"/>
                  <a:cs typeface="Calibri (MS)"/>
                  <a:sym typeface="Calibri (MS)"/>
                </a:rPr>
                <a:t>Darstellung</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einer</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vielfältigen</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Familie</a:t>
              </a:r>
              <a:r>
                <a:rPr lang="en-US" sz="2400" spc="-3" dirty="0">
                  <a:solidFill>
                    <a:srgbClr val="0C4659"/>
                  </a:solidFill>
                  <a:latin typeface="Calibri (MS)"/>
                  <a:ea typeface="Calibri (MS)"/>
                  <a:cs typeface="Calibri (MS)"/>
                  <a:sym typeface="Calibri (MS)"/>
                </a:rPr>
                <a:t>, die </a:t>
              </a:r>
              <a:r>
                <a:rPr lang="en-US" sz="2400" spc="-3" dirty="0" err="1">
                  <a:solidFill>
                    <a:srgbClr val="0C4659"/>
                  </a:solidFill>
                  <a:latin typeface="Calibri (MS)"/>
                  <a:ea typeface="Calibri (MS)"/>
                  <a:cs typeface="Calibri (MS)"/>
                  <a:sym typeface="Calibri (MS)"/>
                </a:rPr>
                <a:t>willkommen</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geheißen</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wird</a:t>
              </a:r>
              <a:r>
                <a:rPr lang="en-US" sz="2400" spc="-3" dirty="0">
                  <a:solidFill>
                    <a:srgbClr val="0C4659"/>
                  </a:solidFill>
                  <a:latin typeface="Calibri (MS)"/>
                  <a:ea typeface="Calibri (MS)"/>
                  <a:cs typeface="Calibri (MS)"/>
                  <a:sym typeface="Calibri (MS)"/>
                </a:rPr>
                <a:t>, Integration </a:t>
              </a:r>
              <a:r>
                <a:rPr lang="en-US" sz="2400" spc="-3" dirty="0" err="1">
                  <a:solidFill>
                    <a:srgbClr val="0C4659"/>
                  </a:solidFill>
                  <a:latin typeface="Calibri (MS)"/>
                  <a:ea typeface="Calibri (MS)"/>
                  <a:cs typeface="Calibri (MS)"/>
                  <a:sym typeface="Calibri (MS)"/>
                </a:rPr>
                <a:t>vermittelt</a:t>
              </a:r>
              <a:r>
                <a:rPr lang="en-US" sz="2400" spc="-3" dirty="0">
                  <a:solidFill>
                    <a:srgbClr val="0C4659"/>
                  </a:solidFill>
                  <a:latin typeface="Calibri (MS)"/>
                  <a:ea typeface="Calibri (MS)"/>
                  <a:cs typeface="Calibri (MS)"/>
                  <a:sym typeface="Calibri (MS)"/>
                </a:rPr>
                <a:t>. Leider </a:t>
              </a:r>
              <a:r>
                <a:rPr lang="en-US" sz="2400" spc="-3" dirty="0" err="1">
                  <a:solidFill>
                    <a:srgbClr val="0C4659"/>
                  </a:solidFill>
                  <a:latin typeface="Calibri (MS)"/>
                  <a:ea typeface="Calibri (MS)"/>
                  <a:cs typeface="Calibri (MS)"/>
                  <a:sym typeface="Calibri (MS)"/>
                </a:rPr>
                <a:t>verwenden</a:t>
              </a:r>
              <a:r>
                <a:rPr lang="en-US" sz="2400" spc="-3" dirty="0">
                  <a:solidFill>
                    <a:srgbClr val="0C4659"/>
                  </a:solidFill>
                  <a:latin typeface="Calibri (MS)"/>
                  <a:ea typeface="Calibri (MS)"/>
                  <a:cs typeface="Calibri (MS)"/>
                  <a:sym typeface="Calibri (MS)"/>
                </a:rPr>
                <a:t> Medien oft immer </a:t>
              </a:r>
              <a:r>
                <a:rPr lang="en-US" sz="2400" spc="-3" dirty="0" err="1">
                  <a:solidFill>
                    <a:srgbClr val="0C4659"/>
                  </a:solidFill>
                  <a:latin typeface="Calibri (MS)"/>
                  <a:ea typeface="Calibri (MS)"/>
                  <a:cs typeface="Calibri (MS)"/>
                  <a:sym typeface="Calibri (MS)"/>
                </a:rPr>
                <a:t>wieder</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Stockbilder</a:t>
              </a:r>
              <a:r>
                <a:rPr lang="en-US" sz="2400" spc="-3" dirty="0">
                  <a:solidFill>
                    <a:srgbClr val="0C4659"/>
                  </a:solidFill>
                  <a:latin typeface="Calibri (MS)"/>
                  <a:ea typeface="Calibri (MS)"/>
                  <a:cs typeface="Calibri (MS)"/>
                  <a:sym typeface="Calibri (MS)"/>
                </a:rPr>
                <a:t> von </a:t>
              </a:r>
              <a:r>
                <a:rPr lang="en-US" sz="2400" spc="-3" dirty="0" err="1">
                  <a:solidFill>
                    <a:srgbClr val="0C4659"/>
                  </a:solidFill>
                  <a:latin typeface="Calibri (MS)"/>
                  <a:ea typeface="Calibri (MS)"/>
                  <a:cs typeface="Calibri (MS)"/>
                  <a:sym typeface="Calibri (MS)"/>
                </a:rPr>
                <a:t>überfüllten</a:t>
              </a:r>
              <a:r>
                <a:rPr lang="en-US" sz="2400" spc="-3" dirty="0">
                  <a:solidFill>
                    <a:srgbClr val="0C4659"/>
                  </a:solidFill>
                  <a:latin typeface="Calibri (MS)"/>
                  <a:ea typeface="Calibri (MS)"/>
                  <a:cs typeface="Calibri (MS)"/>
                  <a:sym typeface="Calibri (MS)"/>
                </a:rPr>
                <a:t> Booten </a:t>
              </a:r>
              <a:r>
                <a:rPr lang="en-US" sz="2400" spc="-3" dirty="0" err="1">
                  <a:solidFill>
                    <a:srgbClr val="0C4659"/>
                  </a:solidFill>
                  <a:latin typeface="Calibri (MS)"/>
                  <a:ea typeface="Calibri (MS)"/>
                  <a:cs typeface="Calibri (MS)"/>
                  <a:sym typeface="Calibri (MS)"/>
                </a:rPr>
                <a:t>oder</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Zäunen</a:t>
              </a:r>
              <a:r>
                <a:rPr lang="en-US" sz="2400" spc="-3" dirty="0">
                  <a:solidFill>
                    <a:srgbClr val="0C4659"/>
                  </a:solidFill>
                  <a:latin typeface="Calibri (MS)"/>
                  <a:ea typeface="Calibri (MS)"/>
                  <a:cs typeface="Calibri (MS)"/>
                  <a:sym typeface="Calibri (MS)"/>
                </a:rPr>
                <a:t> und </a:t>
              </a:r>
              <a:r>
                <a:rPr lang="en-US" sz="2400" spc="-3" dirty="0" err="1">
                  <a:solidFill>
                    <a:srgbClr val="0C4659"/>
                  </a:solidFill>
                  <a:latin typeface="Calibri (MS)"/>
                  <a:ea typeface="Calibri (MS)"/>
                  <a:cs typeface="Calibri (MS)"/>
                  <a:sym typeface="Calibri (MS)"/>
                </a:rPr>
                <a:t>zementieren</a:t>
              </a:r>
              <a:r>
                <a:rPr lang="en-US" sz="2400" spc="-3" dirty="0">
                  <a:solidFill>
                    <a:srgbClr val="0C4659"/>
                  </a:solidFill>
                  <a:latin typeface="Calibri (MS)"/>
                  <a:ea typeface="Calibri (MS)"/>
                  <a:cs typeface="Calibri (MS)"/>
                  <a:sym typeface="Calibri (MS)"/>
                </a:rPr>
                <a:t> so das Bild von Migranten </a:t>
              </a:r>
              <a:r>
                <a:rPr lang="en-US" sz="2400" spc="-3" dirty="0" err="1">
                  <a:solidFill>
                    <a:srgbClr val="0C4659"/>
                  </a:solidFill>
                  <a:latin typeface="Calibri (MS)"/>
                  <a:ea typeface="Calibri (MS)"/>
                  <a:cs typeface="Calibri (MS)"/>
                  <a:sym typeface="Calibri (MS)"/>
                </a:rPr>
                <a:t>als</a:t>
              </a:r>
              <a:r>
                <a:rPr lang="en-US" sz="2400" spc="-3" dirty="0">
                  <a:solidFill>
                    <a:srgbClr val="0C4659"/>
                  </a:solidFill>
                  <a:latin typeface="Calibri (MS)"/>
                  <a:ea typeface="Calibri (MS)"/>
                  <a:cs typeface="Calibri (MS)"/>
                  <a:sym typeface="Calibri (MS)"/>
                </a:rPr>
                <a:t> </a:t>
              </a:r>
              <a:r>
                <a:rPr lang="en-US" sz="2400" spc="-3" dirty="0" err="1">
                  <a:solidFill>
                    <a:srgbClr val="0C4659"/>
                  </a:solidFill>
                  <a:latin typeface="Calibri (MS)"/>
                  <a:ea typeface="Calibri (MS)"/>
                  <a:cs typeface="Calibri (MS)"/>
                  <a:sym typeface="Calibri (MS)"/>
                </a:rPr>
                <a:t>gesichtslosen</a:t>
              </a:r>
              <a:r>
                <a:rPr lang="en-US" sz="2400" spc="-3" dirty="0">
                  <a:solidFill>
                    <a:srgbClr val="0C4659"/>
                  </a:solidFill>
                  <a:latin typeface="Calibri (MS)"/>
                  <a:ea typeface="Calibri (MS)"/>
                  <a:cs typeface="Calibri (MS)"/>
                  <a:sym typeface="Calibri (MS)"/>
                </a:rPr>
                <a:t> Massen </a:t>
              </a:r>
              <a:r>
                <a:rPr lang="en-US" sz="2400" spc="-3" dirty="0" err="1">
                  <a:solidFill>
                    <a:srgbClr val="0C4659"/>
                  </a:solidFill>
                  <a:latin typeface="Calibri (MS)"/>
                  <a:ea typeface="Calibri (MS)"/>
                  <a:cs typeface="Calibri (MS)"/>
                  <a:sym typeface="Calibri (MS)"/>
                </a:rPr>
                <a:t>vor</a:t>
              </a:r>
              <a:r>
                <a:rPr lang="en-US" sz="2400" spc="-3" dirty="0">
                  <a:solidFill>
                    <a:srgbClr val="0C4659"/>
                  </a:solidFill>
                  <a:latin typeface="Calibri (MS)"/>
                  <a:ea typeface="Calibri (MS)"/>
                  <a:cs typeface="Calibri (MS)"/>
                  <a:sym typeface="Calibri (MS)"/>
                </a:rPr>
                <a:t> den Toren </a:t>
              </a:r>
              <a:r>
                <a:rPr lang="en-US" sz="2400" spc="-3" dirty="0" err="1">
                  <a:solidFill>
                    <a:srgbClr val="0C4659"/>
                  </a:solidFill>
                  <a:latin typeface="Calibri (MS)"/>
                  <a:ea typeface="Calibri (MS)"/>
                  <a:cs typeface="Calibri (MS)"/>
                  <a:sym typeface="Calibri (MS)"/>
                </a:rPr>
                <a:t>Europas</a:t>
              </a:r>
              <a:r>
                <a:rPr lang="en-US" sz="2400" spc="-3" dirty="0">
                  <a:solidFill>
                    <a:srgbClr val="0C4659"/>
                  </a:solidFill>
                  <a:latin typeface="Calibri (MS)"/>
                  <a:ea typeface="Calibri (MS)"/>
                  <a:cs typeface="Calibri (MS)"/>
                  <a:sym typeface="Calibri (MS)"/>
                </a:rPr>
                <a:t>. </a:t>
              </a: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190500"/>
            <a:ext cx="11735652" cy="1611519"/>
            <a:chOff x="0" y="-541384"/>
            <a:chExt cx="15647535" cy="2148692"/>
          </a:xfrm>
        </p:grpSpPr>
        <p:sp>
          <p:nvSpPr>
            <p:cNvPr id="8" name="Freeform 8"/>
            <p:cNvSpPr/>
            <p:nvPr/>
          </p:nvSpPr>
          <p:spPr>
            <a:xfrm>
              <a:off x="0" y="0"/>
              <a:ext cx="15647535" cy="1607308"/>
            </a:xfrm>
            <a:custGeom>
              <a:avLst/>
              <a:gdLst/>
              <a:ahLst/>
              <a:cxnLst/>
              <a:rect l="l" t="t" r="r" b="b"/>
              <a:pathLst>
                <a:path w="15647535" h="1607308">
                  <a:moveTo>
                    <a:pt x="0" y="0"/>
                  </a:moveTo>
                  <a:lnTo>
                    <a:pt x="15647535" y="0"/>
                  </a:lnTo>
                  <a:lnTo>
                    <a:pt x="15647535"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541384"/>
              <a:ext cx="15647534" cy="1664459"/>
            </a:xfrm>
            <a:prstGeom prst="rect">
              <a:avLst/>
            </a:prstGeom>
          </p:spPr>
          <p:txBody>
            <a:bodyPr lIns="0" tIns="0" rIns="0" bIns="0" rtlCol="0" anchor="t"/>
            <a:lstStyle/>
            <a:p>
              <a:pPr algn="l">
                <a:lnSpc>
                  <a:spcPts val="5832"/>
                </a:lnSpc>
              </a:pPr>
              <a:r>
                <a:rPr lang="en-US" sz="5400" b="1" dirty="0" err="1">
                  <a:solidFill>
                    <a:srgbClr val="0C4659"/>
                  </a:solidFill>
                  <a:latin typeface="Calibri (MS) Bold"/>
                  <a:ea typeface="Calibri (MS) Bold"/>
                  <a:cs typeface="Calibri (MS) Bold"/>
                  <a:sym typeface="Calibri (MS) Bold"/>
                </a:rPr>
                <a:t>Stereotypen</a:t>
              </a:r>
              <a:r>
                <a:rPr lang="en-US" sz="5400" b="1" dirty="0">
                  <a:solidFill>
                    <a:srgbClr val="0C4659"/>
                  </a:solidFill>
                  <a:latin typeface="Calibri (MS) Bold"/>
                  <a:ea typeface="Calibri (MS) Bold"/>
                  <a:cs typeface="Calibri (MS) Bold"/>
                  <a:sym typeface="Calibri (MS) Bold"/>
                </a:rPr>
                <a:t> und </a:t>
              </a:r>
              <a:r>
                <a:rPr lang="en-US" sz="5400" b="1" dirty="0" err="1">
                  <a:solidFill>
                    <a:srgbClr val="0C4659"/>
                  </a:solidFill>
                  <a:latin typeface="Calibri (MS) Bold"/>
                  <a:ea typeface="Calibri (MS) Bold"/>
                  <a:cs typeface="Calibri (MS) Bold"/>
                  <a:sym typeface="Calibri (MS) Bold"/>
                </a:rPr>
                <a:t>Voreingenommenheit</a:t>
              </a:r>
              <a:r>
                <a:rPr lang="en-US" sz="5400" b="1" dirty="0">
                  <a:solidFill>
                    <a:srgbClr val="0C4659"/>
                  </a:solidFill>
                  <a:latin typeface="Calibri (MS) Bold"/>
                  <a:ea typeface="Calibri (MS) Bold"/>
                  <a:cs typeface="Calibri (MS) Bold"/>
                  <a:sym typeface="Calibri (MS) Bold"/>
                </a:rPr>
                <a:t> in der </a:t>
              </a:r>
              <a:r>
                <a:rPr lang="en-US" sz="5400" b="1" dirty="0" err="1">
                  <a:solidFill>
                    <a:srgbClr val="0C4659"/>
                  </a:solidFill>
                  <a:latin typeface="Calibri (MS) Bold"/>
                  <a:ea typeface="Calibri (MS) Bold"/>
                  <a:cs typeface="Calibri (MS) Bold"/>
                  <a:sym typeface="Calibri (MS) Bold"/>
                </a:rPr>
                <a:t>Darstellung</a:t>
              </a:r>
              <a:r>
                <a:rPr lang="en-US" sz="5400" b="1" dirty="0">
                  <a:solidFill>
                    <a:srgbClr val="0C4659"/>
                  </a:solidFill>
                  <a:latin typeface="Calibri (MS) Bold"/>
                  <a:ea typeface="Calibri (MS) Bold"/>
                  <a:cs typeface="Calibri (MS) Bold"/>
                  <a:sym typeface="Calibri (MS) Bold"/>
                </a:rPr>
                <a:t> </a:t>
              </a:r>
            </a:p>
          </p:txBody>
        </p:sp>
      </p:grpSp>
      <p:sp>
        <p:nvSpPr>
          <p:cNvPr id="10" name="AutoShape 10"/>
          <p:cNvSpPr/>
          <p:nvPr/>
        </p:nvSpPr>
        <p:spPr>
          <a:xfrm>
            <a:off x="6112678" y="1714500"/>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3FB5A1"/>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1099850" y="6443460"/>
            <a:ext cx="4109845" cy="2759757"/>
            <a:chOff x="0" y="0"/>
            <a:chExt cx="5479794" cy="3679676"/>
          </a:xfrm>
        </p:grpSpPr>
        <p:sp>
          <p:nvSpPr>
            <p:cNvPr id="15" name="Freeform 15"/>
            <p:cNvSpPr/>
            <p:nvPr/>
          </p:nvSpPr>
          <p:spPr>
            <a:xfrm>
              <a:off x="0" y="0"/>
              <a:ext cx="5479794" cy="3679676"/>
            </a:xfrm>
            <a:custGeom>
              <a:avLst/>
              <a:gdLst/>
              <a:ahLst/>
              <a:cxnLst/>
              <a:rect l="l" t="t" r="r" b="b"/>
              <a:pathLst>
                <a:path w="5479794" h="3679676">
                  <a:moveTo>
                    <a:pt x="0" y="0"/>
                  </a:moveTo>
                  <a:lnTo>
                    <a:pt x="5479794" y="0"/>
                  </a:lnTo>
                  <a:lnTo>
                    <a:pt x="5479794"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5479794" cy="3755876"/>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Medienrepräsentation von Migration und Multikulturalismus in Europa </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3</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293960"/>
            <a:ext cx="11171611" cy="5774877"/>
            <a:chOff x="0" y="0"/>
            <a:chExt cx="14895482" cy="7699836"/>
          </a:xfrm>
        </p:grpSpPr>
        <p:sp>
          <p:nvSpPr>
            <p:cNvPr id="4" name="Freeform 4"/>
            <p:cNvSpPr/>
            <p:nvPr/>
          </p:nvSpPr>
          <p:spPr>
            <a:xfrm>
              <a:off x="0" y="0"/>
              <a:ext cx="14895481" cy="7699836"/>
            </a:xfrm>
            <a:custGeom>
              <a:avLst/>
              <a:gdLst/>
              <a:ahLst/>
              <a:cxnLst/>
              <a:rect l="l" t="t" r="r" b="b"/>
              <a:pathLst>
                <a:path w="14895481" h="7699836">
                  <a:moveTo>
                    <a:pt x="0" y="0"/>
                  </a:moveTo>
                  <a:lnTo>
                    <a:pt x="14895481" y="0"/>
                  </a:lnTo>
                  <a:lnTo>
                    <a:pt x="14895481" y="7699836"/>
                  </a:lnTo>
                  <a:lnTo>
                    <a:pt x="0" y="7699836"/>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7728411"/>
            </a:xfrm>
            <a:prstGeom prst="rect">
              <a:avLst/>
            </a:prstGeom>
          </p:spPr>
          <p:txBody>
            <a:bodyPr lIns="0" tIns="0" rIns="0" bIns="0" rtlCol="0" anchor="t"/>
            <a:lstStyle/>
            <a:p>
              <a:pPr marL="647703" lvl="1" indent="-323852" algn="l">
                <a:lnSpc>
                  <a:spcPts val="3240"/>
                </a:lnSpc>
                <a:buFont typeface="Arial"/>
                <a:buChar char="•"/>
              </a:pPr>
              <a:r>
                <a:rPr lang="en-US" sz="3000" b="1">
                  <a:solidFill>
                    <a:srgbClr val="0C4659"/>
                  </a:solidFill>
                  <a:latin typeface="Calibri (MS) Bold"/>
                  <a:ea typeface="Calibri (MS) Bold"/>
                  <a:cs typeface="Calibri (MS) Bold"/>
                  <a:sym typeface="Calibri (MS) Bold"/>
                </a:rPr>
                <a:t>Terminologie: </a:t>
              </a:r>
              <a:r>
                <a:rPr lang="en-US" sz="3000">
                  <a:solidFill>
                    <a:srgbClr val="0C4659"/>
                  </a:solidFill>
                  <a:latin typeface="Calibri (MS)"/>
                  <a:ea typeface="Calibri (MS)"/>
                  <a:cs typeface="Calibri (MS)"/>
                  <a:sym typeface="Calibri (MS)"/>
                </a:rPr>
                <a:t>Worte sind wichtig. Bezeichnungen wie „illegaler Einwanderer“ vs. „Migrant ohne Papiere“, „Flüchtling“ vs. „Wirtschaftsmigrant“, „islamistischer Terrorist“ vs. „Terrorist“ können das Publikum voreingenommen machen. Einige Medien haben eine neutralere Sprache übernommen, andere verwenden jedoch weiterhin Begriffe, die mit einem Stigma behaftet sind. Wenn man jemanden beispielsweise als „illegal“ bezeichnet, wird seine Existenz kriminalisiert, anstatt lediglich seinen Status zu beschreiben. </a:t>
              </a:r>
            </a:p>
            <a:p>
              <a:pPr marL="647703" lvl="1" indent="-323852" algn="l">
                <a:lnSpc>
                  <a:spcPts val="3240"/>
                </a:lnSpc>
                <a:buFont typeface="Arial"/>
                <a:buChar char="•"/>
              </a:pPr>
              <a:r>
                <a:rPr lang="en-US" sz="3000" b="1">
                  <a:solidFill>
                    <a:srgbClr val="0C4659"/>
                  </a:solidFill>
                  <a:latin typeface="Calibri (MS) Bold"/>
                  <a:ea typeface="Calibri (MS) Bold"/>
                  <a:cs typeface="Calibri (MS) Bold"/>
                  <a:sym typeface="Calibri (MS) Bold"/>
                </a:rPr>
                <a:t>Darstellung </a:t>
              </a:r>
              <a:r>
                <a:rPr lang="en-US" sz="3000">
                  <a:solidFill>
                    <a:srgbClr val="0C4659"/>
                  </a:solidFill>
                  <a:latin typeface="Calibri (MS)"/>
                  <a:ea typeface="Calibri (MS)"/>
                  <a:cs typeface="Calibri (MS)"/>
                  <a:sym typeface="Calibri (MS)"/>
                </a:rPr>
                <a:t>von</a:t>
              </a:r>
              <a:r>
                <a:rPr lang="en-US" sz="3000" b="1">
                  <a:solidFill>
                    <a:srgbClr val="0C4659"/>
                  </a:solidFill>
                  <a:latin typeface="Calibri (MS) Bold"/>
                  <a:ea typeface="Calibri (MS) Bold"/>
                  <a:cs typeface="Calibri (MS) Bold"/>
                  <a:sym typeface="Calibri (MS) Bold"/>
                </a:rPr>
                <a:t> Multikulturalismus: </a:t>
              </a:r>
              <a:r>
                <a:rPr lang="en-US" sz="3000">
                  <a:solidFill>
                    <a:srgbClr val="0C4659"/>
                  </a:solidFill>
                  <a:latin typeface="Calibri (MS)"/>
                  <a:ea typeface="Calibri (MS)"/>
                  <a:cs typeface="Calibri (MS)"/>
                  <a:sym typeface="Calibri (MS)"/>
                </a:rPr>
                <a:t>Bei der Berichterstattung über multikulturelle Gesellschaften (z. B. Einwanderergemeinschaften der zweiten Generation in Europa) kann sich eine Voreingenommenheit einschleichen, wenn nur Probleme (Ghettoisierung, Radikalisierung) hervorgehoben werden und Erfolgsgeschichten selten zur Sprache kommen. Wenn aus einem Vorort mit hohem Einwandereranteil nur dann berichtet wird, wenn es zu Gewalttaten kommt, verzerrt dies die öffentliche Wahrnehmung dieser Gemeinschaft. </a:t>
              </a:r>
            </a:p>
            <a:p>
              <a:pPr algn="l">
                <a:lnSpc>
                  <a:spcPts val="3240"/>
                </a:lnSpc>
              </a:pPr>
              <a:endParaRPr lang="en-US" sz="300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596538"/>
            <a:ext cx="11735651" cy="1205481"/>
            <a:chOff x="0" y="0"/>
            <a:chExt cx="15647534" cy="1607308"/>
          </a:xfrm>
        </p:grpSpPr>
        <p:sp>
          <p:nvSpPr>
            <p:cNvPr id="8" name="Freeform 8"/>
            <p:cNvSpPr/>
            <p:nvPr/>
          </p:nvSpPr>
          <p:spPr>
            <a:xfrm>
              <a:off x="0" y="0"/>
              <a:ext cx="15647535" cy="1607308"/>
            </a:xfrm>
            <a:custGeom>
              <a:avLst/>
              <a:gdLst/>
              <a:ahLst/>
              <a:cxnLst/>
              <a:rect l="l" t="t" r="r" b="b"/>
              <a:pathLst>
                <a:path w="15647535" h="1607308">
                  <a:moveTo>
                    <a:pt x="0" y="0"/>
                  </a:moveTo>
                  <a:lnTo>
                    <a:pt x="15647535" y="0"/>
                  </a:lnTo>
                  <a:lnTo>
                    <a:pt x="15647535"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57150"/>
              <a:ext cx="15647534" cy="1664458"/>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Stereotypen und Voreingenommenheit in der Darstellung </a:t>
              </a:r>
            </a:p>
          </p:txBody>
        </p:sp>
      </p:grpSp>
      <p:sp>
        <p:nvSpPr>
          <p:cNvPr id="10" name="AutoShape 10"/>
          <p:cNvSpPr/>
          <p:nvPr/>
        </p:nvSpPr>
        <p:spPr>
          <a:xfrm>
            <a:off x="6112678" y="2019300"/>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3FB5A1"/>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1099850" y="6443460"/>
            <a:ext cx="4109845" cy="2759757"/>
            <a:chOff x="0" y="0"/>
            <a:chExt cx="5479794" cy="3679676"/>
          </a:xfrm>
        </p:grpSpPr>
        <p:sp>
          <p:nvSpPr>
            <p:cNvPr id="15" name="Freeform 15"/>
            <p:cNvSpPr/>
            <p:nvPr/>
          </p:nvSpPr>
          <p:spPr>
            <a:xfrm>
              <a:off x="0" y="0"/>
              <a:ext cx="5479794" cy="3679676"/>
            </a:xfrm>
            <a:custGeom>
              <a:avLst/>
              <a:gdLst/>
              <a:ahLst/>
              <a:cxnLst/>
              <a:rect l="l" t="t" r="r" b="b"/>
              <a:pathLst>
                <a:path w="5479794" h="3679676">
                  <a:moveTo>
                    <a:pt x="0" y="0"/>
                  </a:moveTo>
                  <a:lnTo>
                    <a:pt x="5479794" y="0"/>
                  </a:lnTo>
                  <a:lnTo>
                    <a:pt x="5479794"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5479794" cy="3755876"/>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Mediale Darstellung von Migration und Multikulturalismus in Europa </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3</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619525" y="251886"/>
            <a:ext cx="8795991" cy="9647719"/>
            <a:chOff x="0" y="0"/>
            <a:chExt cx="11727988" cy="12863625"/>
          </a:xfrm>
        </p:grpSpPr>
        <p:sp>
          <p:nvSpPr>
            <p:cNvPr id="3" name="Freeform 3"/>
            <p:cNvSpPr/>
            <p:nvPr/>
          </p:nvSpPr>
          <p:spPr>
            <a:xfrm>
              <a:off x="0" y="0"/>
              <a:ext cx="11727986" cy="12863624"/>
            </a:xfrm>
            <a:custGeom>
              <a:avLst/>
              <a:gdLst/>
              <a:ahLst/>
              <a:cxnLst/>
              <a:rect l="l" t="t" r="r" b="b"/>
              <a:pathLst>
                <a:path w="11727986" h="12863624">
                  <a:moveTo>
                    <a:pt x="0" y="0"/>
                  </a:moveTo>
                  <a:lnTo>
                    <a:pt x="11727986" y="0"/>
                  </a:lnTo>
                  <a:lnTo>
                    <a:pt x="11727986" y="6571285"/>
                  </a:lnTo>
                  <a:lnTo>
                    <a:pt x="11715797" y="6571285"/>
                  </a:lnTo>
                  <a:cubicBezTo>
                    <a:pt x="11727986" y="6683180"/>
                    <a:pt x="11727986" y="6795075"/>
                    <a:pt x="11727986" y="6907115"/>
                  </a:cubicBezTo>
                  <a:cubicBezTo>
                    <a:pt x="11727986" y="10202478"/>
                    <a:pt x="9108239" y="12863624"/>
                    <a:pt x="5863993" y="12863624"/>
                  </a:cubicBezTo>
                  <a:cubicBezTo>
                    <a:pt x="2619747" y="12863624"/>
                    <a:pt x="0" y="10189949"/>
                    <a:pt x="0" y="6907115"/>
                  </a:cubicBezTo>
                  <a:cubicBezTo>
                    <a:pt x="0" y="6795219"/>
                    <a:pt x="0" y="6670795"/>
                    <a:pt x="12189" y="6571285"/>
                  </a:cubicBezTo>
                  <a:lnTo>
                    <a:pt x="0" y="6571285"/>
                  </a:lnTo>
                  <a:lnTo>
                    <a:pt x="0" y="0"/>
                  </a:lnTo>
                  <a:close/>
                </a:path>
              </a:pathLst>
            </a:custGeom>
            <a:solidFill>
              <a:srgbClr val="3FB5A1"/>
            </a:solidFill>
          </p:spPr>
          <p:txBody>
            <a:bodyPr/>
            <a:lstStyle/>
            <a:p>
              <a:endParaRPr lang="de-DE"/>
            </a:p>
          </p:txBody>
        </p:sp>
      </p:grpSp>
      <p:grpSp>
        <p:nvGrpSpPr>
          <p:cNvPr id="4" name="Group 4"/>
          <p:cNvGrpSpPr/>
          <p:nvPr/>
        </p:nvGrpSpPr>
        <p:grpSpPr>
          <a:xfrm rot="5400000">
            <a:off x="6502989" y="-2325920"/>
            <a:ext cx="8795991" cy="14803332"/>
            <a:chOff x="0" y="0"/>
            <a:chExt cx="11727988" cy="19737776"/>
          </a:xfrm>
        </p:grpSpPr>
        <p:sp>
          <p:nvSpPr>
            <p:cNvPr id="5" name="Freeform 5"/>
            <p:cNvSpPr/>
            <p:nvPr/>
          </p:nvSpPr>
          <p:spPr>
            <a:xfrm>
              <a:off x="0" y="0"/>
              <a:ext cx="11727986" cy="19737775"/>
            </a:xfrm>
            <a:custGeom>
              <a:avLst/>
              <a:gdLst/>
              <a:ahLst/>
              <a:cxnLst/>
              <a:rect l="l" t="t" r="r" b="b"/>
              <a:pathLst>
                <a:path w="11727986" h="19737775">
                  <a:moveTo>
                    <a:pt x="0" y="0"/>
                  </a:moveTo>
                  <a:lnTo>
                    <a:pt x="11727986" y="0"/>
                  </a:lnTo>
                  <a:lnTo>
                    <a:pt x="11727986" y="10082892"/>
                  </a:lnTo>
                  <a:lnTo>
                    <a:pt x="11715797" y="10082892"/>
                  </a:lnTo>
                  <a:cubicBezTo>
                    <a:pt x="11727986" y="10254583"/>
                    <a:pt x="11727986" y="10426274"/>
                    <a:pt x="11727986" y="10598185"/>
                  </a:cubicBezTo>
                  <a:cubicBezTo>
                    <a:pt x="11727986" y="15654547"/>
                    <a:pt x="9108239" y="19737775"/>
                    <a:pt x="5863993" y="19737775"/>
                  </a:cubicBezTo>
                  <a:cubicBezTo>
                    <a:pt x="2619747" y="19737775"/>
                    <a:pt x="0" y="15635323"/>
                    <a:pt x="0" y="10598185"/>
                  </a:cubicBezTo>
                  <a:cubicBezTo>
                    <a:pt x="0" y="10426495"/>
                    <a:pt x="0" y="10235580"/>
                    <a:pt x="12189" y="10082892"/>
                  </a:cubicBezTo>
                  <a:lnTo>
                    <a:pt x="0" y="10082892"/>
                  </a:lnTo>
                  <a:lnTo>
                    <a:pt x="0" y="0"/>
                  </a:lnTo>
                  <a:close/>
                </a:path>
              </a:pathLst>
            </a:custGeom>
            <a:solidFill>
              <a:srgbClr val="3FB5A1"/>
            </a:solidFill>
          </p:spPr>
          <p:txBody>
            <a:bodyPr/>
            <a:lstStyle/>
            <a:p>
              <a:endParaRPr lang="de-DE"/>
            </a:p>
          </p:txBody>
        </p:sp>
      </p:grpSp>
      <p:grpSp>
        <p:nvGrpSpPr>
          <p:cNvPr id="6" name="Group 6"/>
          <p:cNvGrpSpPr/>
          <p:nvPr/>
        </p:nvGrpSpPr>
        <p:grpSpPr>
          <a:xfrm rot="-5399999">
            <a:off x="-1597583" y="4199283"/>
            <a:ext cx="6840355" cy="3645189"/>
            <a:chOff x="0" y="0"/>
            <a:chExt cx="660400" cy="351924"/>
          </a:xfrm>
        </p:grpSpPr>
        <p:sp>
          <p:nvSpPr>
            <p:cNvPr id="7" name="Freeform 7"/>
            <p:cNvSpPr/>
            <p:nvPr/>
          </p:nvSpPr>
          <p:spPr>
            <a:xfrm rot="5400000">
              <a:off x="154238" y="-154238"/>
              <a:ext cx="351924" cy="660400"/>
            </a:xfrm>
            <a:custGeom>
              <a:avLst/>
              <a:gdLst/>
              <a:ahLst/>
              <a:cxnLst/>
              <a:rect l="l" t="t" r="r" b="b"/>
              <a:pathLst>
                <a:path w="351924" h="660400">
                  <a:moveTo>
                    <a:pt x="332855" y="440148"/>
                  </a:moveTo>
                  <a:cubicBezTo>
                    <a:pt x="344369" y="406291"/>
                    <a:pt x="351924" y="367799"/>
                    <a:pt x="351924" y="330022"/>
                  </a:cubicBezTo>
                  <a:cubicBezTo>
                    <a:pt x="351924" y="292243"/>
                    <a:pt x="345447" y="255891"/>
                    <a:pt x="333933" y="222391"/>
                  </a:cubicBezTo>
                  <a:cubicBezTo>
                    <a:pt x="333574" y="221677"/>
                    <a:pt x="333574" y="220965"/>
                    <a:pt x="333214" y="220252"/>
                  </a:cubicBezTo>
                  <a:cubicBezTo>
                    <a:pt x="287159" y="94445"/>
                    <a:pt x="165545" y="1782"/>
                    <a:pt x="33659" y="0"/>
                  </a:cubicBezTo>
                  <a:lnTo>
                    <a:pt x="0" y="0"/>
                  </a:lnTo>
                  <a:lnTo>
                    <a:pt x="0" y="660400"/>
                  </a:lnTo>
                  <a:lnTo>
                    <a:pt x="33634" y="660400"/>
                  </a:lnTo>
                  <a:cubicBezTo>
                    <a:pt x="166264" y="658618"/>
                    <a:pt x="287879" y="567381"/>
                    <a:pt x="332855" y="440148"/>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grpSp>
        <p:nvGrpSpPr>
          <p:cNvPr id="8" name="Group 8"/>
          <p:cNvGrpSpPr/>
          <p:nvPr/>
        </p:nvGrpSpPr>
        <p:grpSpPr>
          <a:xfrm>
            <a:off x="4051778" y="1467452"/>
            <a:ext cx="13378972" cy="7472362"/>
            <a:chOff x="0" y="0"/>
            <a:chExt cx="17838629" cy="9963150"/>
          </a:xfrm>
        </p:grpSpPr>
        <p:sp>
          <p:nvSpPr>
            <p:cNvPr id="9" name="Freeform 9"/>
            <p:cNvSpPr/>
            <p:nvPr/>
          </p:nvSpPr>
          <p:spPr>
            <a:xfrm>
              <a:off x="0" y="0"/>
              <a:ext cx="17838629" cy="9963150"/>
            </a:xfrm>
            <a:custGeom>
              <a:avLst/>
              <a:gdLst/>
              <a:ahLst/>
              <a:cxnLst/>
              <a:rect l="l" t="t" r="r" b="b"/>
              <a:pathLst>
                <a:path w="17838629" h="9963150">
                  <a:moveTo>
                    <a:pt x="0" y="0"/>
                  </a:moveTo>
                  <a:lnTo>
                    <a:pt x="17838629" y="0"/>
                  </a:lnTo>
                  <a:lnTo>
                    <a:pt x="17838629" y="9963150"/>
                  </a:lnTo>
                  <a:lnTo>
                    <a:pt x="0" y="9963150"/>
                  </a:lnTo>
                  <a:close/>
                </a:path>
              </a:pathLst>
            </a:custGeom>
            <a:solidFill>
              <a:srgbClr val="0070C0">
                <a:alpha val="0"/>
              </a:srgbClr>
            </a:solidFill>
          </p:spPr>
          <p:txBody>
            <a:bodyPr/>
            <a:lstStyle/>
            <a:p>
              <a:endParaRPr lang="de-DE"/>
            </a:p>
          </p:txBody>
        </p:sp>
        <p:sp>
          <p:nvSpPr>
            <p:cNvPr id="10" name="TextBox 10"/>
            <p:cNvSpPr txBox="1"/>
            <p:nvPr/>
          </p:nvSpPr>
          <p:spPr>
            <a:xfrm>
              <a:off x="0" y="-66675"/>
              <a:ext cx="17838629" cy="10029825"/>
            </a:xfrm>
            <a:prstGeom prst="rect">
              <a:avLst/>
            </a:prstGeom>
          </p:spPr>
          <p:txBody>
            <a:bodyPr lIns="0" tIns="0" rIns="0" bIns="0" rtlCol="0" anchor="ctr"/>
            <a:lstStyle/>
            <a:p>
              <a:pPr algn="l">
                <a:lnSpc>
                  <a:spcPts val="4838"/>
                </a:lnSpc>
              </a:pPr>
              <a:r>
                <a:rPr lang="en-US" sz="4200" b="1" spc="-63" dirty="0">
                  <a:solidFill>
                    <a:srgbClr val="F0C049"/>
                  </a:solidFill>
                  <a:latin typeface="Calibri (MS) Bold"/>
                  <a:ea typeface="Calibri (MS) Bold"/>
                  <a:cs typeface="Calibri (MS) Bold"/>
                  <a:sym typeface="Calibri (MS) Bold"/>
                </a:rPr>
                <a:t>Hilfsmittel und Leitlinien für eine inklusive Berichterstattung   </a:t>
              </a:r>
            </a:p>
            <a:p>
              <a:pPr algn="l">
                <a:lnSpc>
                  <a:spcPts val="3455"/>
                </a:lnSpc>
              </a:pPr>
              <a:endParaRPr lang="en-US" sz="4200" b="1" spc="-63" dirty="0">
                <a:solidFill>
                  <a:srgbClr val="F0C049"/>
                </a:solidFill>
                <a:latin typeface="Calibri (MS) Bold"/>
                <a:ea typeface="Calibri (MS) Bold"/>
                <a:cs typeface="Calibri (MS) Bold"/>
                <a:sym typeface="Calibri (MS) Bold"/>
              </a:endParaRPr>
            </a:p>
            <a:p>
              <a:pPr algn="l">
                <a:lnSpc>
                  <a:spcPts val="3455"/>
                </a:lnSpc>
              </a:pPr>
              <a:r>
                <a:rPr lang="en-US" sz="3000" b="1" dirty="0">
                  <a:solidFill>
                    <a:srgbClr val="FFFFFF"/>
                  </a:solidFill>
                  <a:latin typeface="Calibri (MS) Bold"/>
                  <a:ea typeface="Calibri (MS) Bold"/>
                  <a:cs typeface="Calibri (MS) Bold"/>
                  <a:sym typeface="Calibri (MS) Bold"/>
                </a:rPr>
                <a:t>Es gibt praktische Ressourcen und Rahmenwerke, die Journalisten dabei helfen, die Darstellung von Migranten und multikulturellen Themen zu verbessern: </a:t>
              </a:r>
            </a:p>
            <a:p>
              <a:pPr marL="647700" lvl="1" indent="-323850" algn="l">
                <a:lnSpc>
                  <a:spcPts val="3455"/>
                </a:lnSpc>
                <a:buFont typeface="Arial"/>
                <a:buChar char="•"/>
              </a:pPr>
              <a:r>
                <a:rPr lang="en-US" sz="3000" b="1" dirty="0">
                  <a:solidFill>
                    <a:srgbClr val="FFFFFF"/>
                  </a:solidFill>
                  <a:latin typeface="Calibri (MS) Bold"/>
                  <a:ea typeface="Calibri (MS) Bold"/>
                  <a:cs typeface="Calibri (MS) Bold"/>
                  <a:sym typeface="Calibri (MS) Bold"/>
                </a:rPr>
                <a:t>Glossare und Stilrichtlinien: </a:t>
              </a:r>
              <a:r>
                <a:rPr lang="en-US" sz="3000" dirty="0" err="1">
                  <a:solidFill>
                    <a:srgbClr val="FFFFFF"/>
                  </a:solidFill>
                  <a:latin typeface="Calibri (MS)"/>
                  <a:ea typeface="Calibri (MS)"/>
                  <a:cs typeface="Calibri (MS)"/>
                  <a:sym typeface="Calibri (MS)"/>
                </a:rPr>
                <a:t>Organisationen </a:t>
              </a:r>
              <a:r>
                <a:rPr lang="en-US" sz="3000" dirty="0">
                  <a:solidFill>
                    <a:srgbClr val="FFFFFF"/>
                  </a:solidFill>
                  <a:latin typeface="Calibri (MS)"/>
                  <a:ea typeface="Calibri (MS)"/>
                  <a:cs typeface="Calibri (MS)"/>
                  <a:sym typeface="Calibri (MS)"/>
                </a:rPr>
                <a:t>wie das UNHCR und das Ethical Journalism Network (EJN) haben Leitlinien zur Migrationsterminologie veröffentlicht. So empfiehlt das UNHCR beispielsweise, den Begriff „Flüchtling“ nur für diejenigen zu verwenden, die der Definition entsprechen, „Asylsuchender“ für diejenigen, die einen Antrag stellen, und </a:t>
              </a:r>
              <a:r>
                <a:rPr lang="en-US" sz="3000" dirty="0" err="1">
                  <a:solidFill>
                    <a:srgbClr val="FFFFFF"/>
                  </a:solidFill>
                  <a:latin typeface="Calibri (MS)"/>
                  <a:ea typeface="Calibri (MS)"/>
                  <a:cs typeface="Calibri (MS)"/>
                  <a:sym typeface="Calibri (MS)"/>
                </a:rPr>
                <a:t>kriminalisierende </a:t>
              </a:r>
              <a:r>
                <a:rPr lang="en-US" sz="3000" dirty="0">
                  <a:solidFill>
                    <a:srgbClr val="FFFFFF"/>
                  </a:solidFill>
                  <a:latin typeface="Calibri (MS)"/>
                  <a:ea typeface="Calibri (MS)"/>
                  <a:cs typeface="Calibri (MS)"/>
                  <a:sym typeface="Calibri (MS)"/>
                </a:rPr>
                <a:t>Begriffe zu vermeiden. Die „Migration Reporting Guidelines“ des EJN legen Wert auf Kontext (Zahlen im Verhältnis angeben, schockierende Adjektive wie „massiver Zustrom“ ohne Daten vermeiden). </a:t>
              </a:r>
            </a:p>
            <a:p>
              <a:pPr marL="647700" lvl="1" indent="-323850" algn="l">
                <a:lnSpc>
                  <a:spcPts val="3455"/>
                </a:lnSpc>
                <a:buFont typeface="Arial"/>
                <a:buChar char="•"/>
              </a:pPr>
              <a:r>
                <a:rPr lang="en-US" sz="3000" b="1" dirty="0">
                  <a:solidFill>
                    <a:srgbClr val="FFFFFF"/>
                  </a:solidFill>
                  <a:latin typeface="Calibri (MS) Bold"/>
                  <a:ea typeface="Calibri (MS) Bold"/>
                  <a:cs typeface="Calibri (MS) Bold"/>
                  <a:sym typeface="Calibri (MS) Bold"/>
                </a:rPr>
                <a:t>Checkliste zur Vielfalt bei der Quellenauswahl: </a:t>
              </a:r>
              <a:r>
                <a:rPr lang="en-US" sz="3000" dirty="0">
                  <a:solidFill>
                    <a:srgbClr val="FFFFFF"/>
                  </a:solidFill>
                  <a:latin typeface="Calibri (MS)"/>
                  <a:ea typeface="Calibri (MS)"/>
                  <a:cs typeface="Calibri (MS)"/>
                  <a:sym typeface="Calibri (MS)"/>
                </a:rPr>
                <a:t>Einige Redaktionen setzen eine Checkliste für Reporter*innen und Redakteur*innen ein: Haben wir in dieser Geschichte die Stimme eines Migranten oder eines Vertreters der Gemeinschaft einbezogen? Haben wir offizielle Stellungnahmen mit persönlichen Perspektiven abgewogen? Diese Art der Selbstkontrolle kann Teil des redaktionellen Prozesses werden. </a:t>
              </a:r>
            </a:p>
          </p:txBody>
        </p:sp>
      </p:grpSp>
      <p:sp>
        <p:nvSpPr>
          <p:cNvPr id="11" name="TextBox 10">
            <a:extLst>
              <a:ext uri="{FF2B5EF4-FFF2-40B4-BE49-F238E27FC236}">
                <a16:creationId xmlns:a16="http://schemas.microsoft.com/office/drawing/2014/main" id="{503BAA19-2F96-FC3B-F2DF-F93772E01BD3}"/>
              </a:ext>
            </a:extLst>
          </p:cNvPr>
          <p:cNvSpPr txBox="1"/>
          <p:nvPr/>
        </p:nvSpPr>
        <p:spPr>
          <a:xfrm>
            <a:off x="4648200" y="9593614"/>
            <a:ext cx="12949751" cy="646331"/>
          </a:xfrm>
          <a:prstGeom prst="rect">
            <a:avLst/>
          </a:prstGeom>
          <a:noFill/>
        </p:spPr>
        <p:txBody>
          <a:bodyPr wrap="square" rtlCol="0">
            <a:spAutoFit/>
          </a:bodyPr>
          <a:lstStyle/>
          <a:p>
            <a:r>
              <a:rPr lang="de-DE" sz="1200" dirty="0">
                <a:hlinkClick r:id="rId3"/>
              </a:rPr>
              <a:t>QUELLE: </a:t>
            </a:r>
            <a:r>
              <a:rPr lang="en-US" sz="1200" dirty="0"/>
              <a:t>Wie berichten die Medien auf beiden Seiten des Mittelmeers über Migration? Eine Studie von Journalisten für Journalisten und politische Entscheidungsträger, finanziert von der Europäischen Union. Medienberichterstattung über Migration in 17 Ländern von 2015 bis 2016 </a:t>
            </a:r>
          </a:p>
          <a:p>
            <a:r>
              <a:rPr lang="de-DE" sz="1200" dirty="0">
                <a:hlinkClick r:id="rId3"/>
              </a:rPr>
              <a:t>https://www.icmpd.org/file/download/48386/file/How0does0the0media0on0both0sides0of0the0Mediterranean0report0on0migration_0EN</a:t>
            </a:r>
            <a:r>
              <a:rPr lang="de-DE" sz="1200" dirty="0"/>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874018" y="319641"/>
            <a:ext cx="10287002" cy="9647719"/>
            <a:chOff x="0" y="0"/>
            <a:chExt cx="11727988" cy="12863625"/>
          </a:xfrm>
        </p:grpSpPr>
        <p:sp>
          <p:nvSpPr>
            <p:cNvPr id="3" name="Freeform 3"/>
            <p:cNvSpPr/>
            <p:nvPr/>
          </p:nvSpPr>
          <p:spPr>
            <a:xfrm>
              <a:off x="0" y="0"/>
              <a:ext cx="11727986" cy="12863624"/>
            </a:xfrm>
            <a:custGeom>
              <a:avLst/>
              <a:gdLst/>
              <a:ahLst/>
              <a:cxnLst/>
              <a:rect l="l" t="t" r="r" b="b"/>
              <a:pathLst>
                <a:path w="11727986" h="12863624">
                  <a:moveTo>
                    <a:pt x="0" y="0"/>
                  </a:moveTo>
                  <a:lnTo>
                    <a:pt x="11727986" y="0"/>
                  </a:lnTo>
                  <a:lnTo>
                    <a:pt x="11727986" y="6571285"/>
                  </a:lnTo>
                  <a:lnTo>
                    <a:pt x="11715797" y="6571285"/>
                  </a:lnTo>
                  <a:cubicBezTo>
                    <a:pt x="11727986" y="6683180"/>
                    <a:pt x="11727986" y="6795075"/>
                    <a:pt x="11727986" y="6907115"/>
                  </a:cubicBezTo>
                  <a:cubicBezTo>
                    <a:pt x="11727986" y="10202478"/>
                    <a:pt x="9108239" y="12863624"/>
                    <a:pt x="5863993" y="12863624"/>
                  </a:cubicBezTo>
                  <a:cubicBezTo>
                    <a:pt x="2619747" y="12863624"/>
                    <a:pt x="0" y="10189949"/>
                    <a:pt x="0" y="6907115"/>
                  </a:cubicBezTo>
                  <a:cubicBezTo>
                    <a:pt x="0" y="6795219"/>
                    <a:pt x="0" y="6670795"/>
                    <a:pt x="12189" y="6571285"/>
                  </a:cubicBezTo>
                  <a:lnTo>
                    <a:pt x="0" y="6571285"/>
                  </a:lnTo>
                  <a:lnTo>
                    <a:pt x="0" y="0"/>
                  </a:lnTo>
                  <a:close/>
                </a:path>
              </a:pathLst>
            </a:custGeom>
            <a:solidFill>
              <a:srgbClr val="3FB5A1"/>
            </a:solidFill>
          </p:spPr>
          <p:txBody>
            <a:bodyPr/>
            <a:lstStyle/>
            <a:p>
              <a:endParaRPr lang="de-DE" dirty="0"/>
            </a:p>
          </p:txBody>
        </p:sp>
      </p:grpSp>
      <p:grpSp>
        <p:nvGrpSpPr>
          <p:cNvPr id="4" name="Group 4"/>
          <p:cNvGrpSpPr/>
          <p:nvPr/>
        </p:nvGrpSpPr>
        <p:grpSpPr>
          <a:xfrm rot="5400000">
            <a:off x="5823092" y="-2177906"/>
            <a:ext cx="10286999" cy="14642811"/>
            <a:chOff x="0" y="0"/>
            <a:chExt cx="11727988" cy="19523748"/>
          </a:xfrm>
        </p:grpSpPr>
        <p:sp>
          <p:nvSpPr>
            <p:cNvPr id="5" name="Freeform 5"/>
            <p:cNvSpPr/>
            <p:nvPr/>
          </p:nvSpPr>
          <p:spPr>
            <a:xfrm>
              <a:off x="0" y="0"/>
              <a:ext cx="11727986" cy="19523746"/>
            </a:xfrm>
            <a:custGeom>
              <a:avLst/>
              <a:gdLst/>
              <a:ahLst/>
              <a:cxnLst/>
              <a:rect l="l" t="t" r="r" b="b"/>
              <a:pathLst>
                <a:path w="11727986" h="19523746">
                  <a:moveTo>
                    <a:pt x="0" y="0"/>
                  </a:moveTo>
                  <a:lnTo>
                    <a:pt x="11727986" y="0"/>
                  </a:lnTo>
                  <a:lnTo>
                    <a:pt x="11727986" y="9973558"/>
                  </a:lnTo>
                  <a:lnTo>
                    <a:pt x="11715797" y="9973558"/>
                  </a:lnTo>
                  <a:cubicBezTo>
                    <a:pt x="11727986" y="10143386"/>
                    <a:pt x="11727986" y="10313215"/>
                    <a:pt x="11727986" y="10483262"/>
                  </a:cubicBezTo>
                  <a:cubicBezTo>
                    <a:pt x="11727986" y="15484796"/>
                    <a:pt x="9108239" y="19523746"/>
                    <a:pt x="5863993" y="19523746"/>
                  </a:cubicBezTo>
                  <a:cubicBezTo>
                    <a:pt x="2619747" y="19523746"/>
                    <a:pt x="0" y="15465780"/>
                    <a:pt x="0" y="10483262"/>
                  </a:cubicBezTo>
                  <a:cubicBezTo>
                    <a:pt x="0" y="10313434"/>
                    <a:pt x="0" y="10124590"/>
                    <a:pt x="12189" y="9973558"/>
                  </a:cubicBezTo>
                  <a:lnTo>
                    <a:pt x="0" y="9973558"/>
                  </a:lnTo>
                  <a:lnTo>
                    <a:pt x="0" y="0"/>
                  </a:lnTo>
                  <a:close/>
                </a:path>
              </a:pathLst>
            </a:custGeom>
            <a:solidFill>
              <a:srgbClr val="3FB5A1"/>
            </a:solidFill>
          </p:spPr>
          <p:txBody>
            <a:bodyPr/>
            <a:lstStyle/>
            <a:p>
              <a:endParaRPr lang="de-DE"/>
            </a:p>
          </p:txBody>
        </p:sp>
      </p:grpSp>
      <p:grpSp>
        <p:nvGrpSpPr>
          <p:cNvPr id="6" name="Group 6"/>
          <p:cNvGrpSpPr/>
          <p:nvPr/>
        </p:nvGrpSpPr>
        <p:grpSpPr>
          <a:xfrm>
            <a:off x="3479568" y="1420856"/>
            <a:ext cx="14275032" cy="8052886"/>
            <a:chOff x="0" y="0"/>
            <a:chExt cx="19033376" cy="10737181"/>
          </a:xfrm>
        </p:grpSpPr>
        <p:sp>
          <p:nvSpPr>
            <p:cNvPr id="7" name="Freeform 7"/>
            <p:cNvSpPr/>
            <p:nvPr/>
          </p:nvSpPr>
          <p:spPr>
            <a:xfrm>
              <a:off x="0" y="0"/>
              <a:ext cx="18601576" cy="10737181"/>
            </a:xfrm>
            <a:custGeom>
              <a:avLst/>
              <a:gdLst/>
              <a:ahLst/>
              <a:cxnLst/>
              <a:rect l="l" t="t" r="r" b="b"/>
              <a:pathLst>
                <a:path w="18601576" h="10737181">
                  <a:moveTo>
                    <a:pt x="0" y="0"/>
                  </a:moveTo>
                  <a:lnTo>
                    <a:pt x="18601576" y="0"/>
                  </a:lnTo>
                  <a:lnTo>
                    <a:pt x="18601576" y="10737181"/>
                  </a:lnTo>
                  <a:lnTo>
                    <a:pt x="0" y="10737181"/>
                  </a:lnTo>
                  <a:close/>
                </a:path>
              </a:pathLst>
            </a:custGeom>
            <a:solidFill>
              <a:srgbClr val="0070C0">
                <a:alpha val="0"/>
              </a:srgbClr>
            </a:solidFill>
          </p:spPr>
          <p:txBody>
            <a:bodyPr/>
            <a:lstStyle/>
            <a:p>
              <a:endParaRPr lang="de-DE" sz="2800"/>
            </a:p>
          </p:txBody>
        </p:sp>
        <p:sp>
          <p:nvSpPr>
            <p:cNvPr id="8" name="TextBox 8"/>
            <p:cNvSpPr txBox="1"/>
            <p:nvPr/>
          </p:nvSpPr>
          <p:spPr>
            <a:xfrm>
              <a:off x="431800" y="391525"/>
              <a:ext cx="18601576" cy="9974674"/>
            </a:xfrm>
            <a:prstGeom prst="rect">
              <a:avLst/>
            </a:prstGeom>
          </p:spPr>
          <p:txBody>
            <a:bodyPr lIns="0" tIns="0" rIns="0" bIns="0" rtlCol="0" anchor="ctr"/>
            <a:lstStyle/>
            <a:p>
              <a:pPr marL="647700" lvl="1" indent="-323850" algn="l">
                <a:lnSpc>
                  <a:spcPts val="3455"/>
                </a:lnSpc>
                <a:buFont typeface="Arial"/>
                <a:buChar char="•"/>
              </a:pPr>
              <a:r>
                <a:rPr lang="en-US" sz="2800" b="1" dirty="0">
                  <a:solidFill>
                    <a:srgbClr val="FFFFFF"/>
                  </a:solidFill>
                  <a:latin typeface="Calibri (MS) Bold"/>
                  <a:ea typeface="Calibri (MS) Bold"/>
                  <a:cs typeface="Calibri (MS) Bold"/>
                  <a:sym typeface="Calibri (MS) Bold"/>
                </a:rPr>
                <a:t>Neue Blickwinkel: </a:t>
              </a:r>
              <a:r>
                <a:rPr lang="en-US" sz="2800" dirty="0">
                  <a:solidFill>
                    <a:srgbClr val="FFFFFF"/>
                  </a:solidFill>
                  <a:latin typeface="Calibri (MS)"/>
                  <a:ea typeface="Calibri (MS)"/>
                  <a:cs typeface="Calibri (MS)"/>
                  <a:sym typeface="Calibri (MS)"/>
                </a:rPr>
                <a:t>In der journalistischen Ausbildung wird dazu angeregt, über die vorhersehbaren Blickwinkel hinauszugehen. Anstatt beispielsweise zum x-ten Mal über Migrantenzahlen zu berichten (was abstrakt wirken kann), sollte der Fokus auf Prozessgeschichten (wie sieht das Asylverfahren für eine einzelne Person aus?) oder auf Geschichten über die Auswirkungen auf die Gemeinschaft (wie eine neue Einwanderergemeinschaft eine Stadt </a:t>
              </a:r>
              <a:r>
                <a:rPr lang="en-US" sz="2800" dirty="0" err="1">
                  <a:solidFill>
                    <a:srgbClr val="FFFFFF"/>
                  </a:solidFill>
                  <a:latin typeface="Calibri (MS)"/>
                  <a:ea typeface="Calibri (MS)"/>
                  <a:cs typeface="Calibri (MS)"/>
                  <a:sym typeface="Calibri (MS)"/>
                </a:rPr>
                <a:t>belebt hat </a:t>
              </a:r>
              <a:r>
                <a:rPr lang="en-US" sz="2800" dirty="0">
                  <a:solidFill>
                    <a:srgbClr val="FFFFFF"/>
                  </a:solidFill>
                  <a:latin typeface="Calibri (MS)"/>
                  <a:ea typeface="Calibri (MS)"/>
                  <a:cs typeface="Calibri (MS)"/>
                  <a:sym typeface="Calibri (MS)"/>
                </a:rPr>
                <a:t>oder wie Einheimische und Neuankömmlinge in einer Schule miteinander umgehen) gelegt werden. </a:t>
              </a:r>
            </a:p>
            <a:p>
              <a:pPr marL="647700" lvl="1" indent="-323850" algn="l">
                <a:lnSpc>
                  <a:spcPts val="3455"/>
                </a:lnSpc>
                <a:buFont typeface="Arial"/>
                <a:buChar char="•"/>
              </a:pPr>
              <a:r>
                <a:rPr lang="en-US" sz="2800" b="1" dirty="0">
                  <a:solidFill>
                    <a:srgbClr val="FFFFFF"/>
                  </a:solidFill>
                  <a:latin typeface="Calibri (MS) Bold"/>
                  <a:ea typeface="Calibri (MS) Bold"/>
                  <a:cs typeface="Calibri (MS) Bold"/>
                  <a:sym typeface="Calibri (MS) Bold"/>
                </a:rPr>
                <a:t>Visuelle Richtlinien: </a:t>
              </a:r>
              <a:r>
                <a:rPr lang="en-US" sz="2800" dirty="0">
                  <a:solidFill>
                    <a:srgbClr val="FFFFFF"/>
                  </a:solidFill>
                  <a:latin typeface="Calibri (MS)"/>
                  <a:ea typeface="Calibri (MS)"/>
                  <a:cs typeface="Calibri (MS)"/>
                  <a:sym typeface="Calibri (MS)"/>
                </a:rPr>
                <a:t>Bildredakteuren wird empfohlen, Bilder zu wählen, die </a:t>
              </a:r>
              <a:r>
                <a:rPr lang="en-US" sz="2800" dirty="0" err="1">
                  <a:solidFill>
                    <a:srgbClr val="FFFFFF"/>
                  </a:solidFill>
                  <a:latin typeface="Calibri (MS)"/>
                  <a:ea typeface="Calibri (MS)"/>
                  <a:cs typeface="Calibri (MS)"/>
                  <a:sym typeface="Calibri (MS)"/>
                </a:rPr>
                <a:t>eine menschliche Note vermitteln</a:t>
              </a:r>
              <a:r>
                <a:rPr lang="en-US" sz="2800" dirty="0">
                  <a:solidFill>
                    <a:srgbClr val="FFFFFF"/>
                  </a:solidFill>
                  <a:latin typeface="Calibri (MS)"/>
                  <a:ea typeface="Calibri (MS)"/>
                  <a:cs typeface="Calibri (MS)"/>
                  <a:sym typeface="Calibri (MS)"/>
                </a:rPr>
                <a:t>. Anstatt immer nur Menschenmengen aus der Ferne zu zeigen, sollten Porträts von Einzelpersonen oder Familien sowie Bilder der Interaktion zwischen Einheimischen und Migranten usw. aufgenommen werden – mit Einwilligung und unter respektvoller Darstellung. Es gibt Initiativen, die Fotoserien teilen, die Flüchtlinge im Alltag zeigen (bei der Arbeit, beim Lernen, beim Lachen), um die visuelle Monotonie von Krisenbildern zu durchbrechen. </a:t>
              </a:r>
            </a:p>
            <a:p>
              <a:pPr marL="647700" lvl="1" indent="-323850" algn="l">
                <a:lnSpc>
                  <a:spcPts val="3455"/>
                </a:lnSpc>
                <a:buFont typeface="Arial"/>
                <a:buChar char="•"/>
              </a:pPr>
              <a:r>
                <a:rPr lang="en-US" sz="2800" b="1" dirty="0">
                  <a:solidFill>
                    <a:srgbClr val="FFFFFF"/>
                  </a:solidFill>
                  <a:latin typeface="Calibri (MS) Bold"/>
                  <a:ea typeface="Calibri (MS) Bold"/>
                  <a:cs typeface="Calibri (MS) Bold"/>
                  <a:sym typeface="Calibri (MS) Bold"/>
                </a:rPr>
                <a:t>Techniken für inklusives Storytelling: </a:t>
              </a:r>
              <a:r>
                <a:rPr lang="en-US" sz="2800" dirty="0">
                  <a:solidFill>
                    <a:srgbClr val="FFFFFF"/>
                  </a:solidFill>
                  <a:latin typeface="Calibri (MS)"/>
                  <a:ea typeface="Calibri (MS)"/>
                  <a:cs typeface="Calibri (MS)"/>
                  <a:sym typeface="Calibri (MS)"/>
                </a:rPr>
                <a:t>Dies kann die gemeinsame Erstellung von Inhalten mit den Gemeinschaften beinhalten. Beispielsweise könnte ein Journalist einen Workshop veranstalten, in dem Flüchtlinge skizzieren, welche Geschichten über sie erzählt werden sollen. Die daraus resultierenden Artikel enthalten diese Erkenntnisse und führen so zu reichhaltigeren Erzählungen. Eine weitere Methode ist die Verwendung von Ich-Formaten: Migranten können Gastkommentare verfassen oder Videotagebücher auf großen Nachrichtenseiten führen, wodurch diese Stimmen direkt in die Mainstream-Berichterstattung integriert werden. </a:t>
              </a:r>
            </a:p>
            <a:p>
              <a:pPr algn="l">
                <a:lnSpc>
                  <a:spcPts val="3455"/>
                </a:lnSpc>
              </a:pPr>
              <a:endParaRPr lang="en-US" sz="2800" dirty="0">
                <a:solidFill>
                  <a:srgbClr val="FFFFFF"/>
                </a:solidFill>
                <a:latin typeface="Calibri (MS)"/>
                <a:ea typeface="Calibri (MS)"/>
                <a:cs typeface="Calibri (MS)"/>
                <a:sym typeface="Calibri (MS)"/>
              </a:endParaRPr>
            </a:p>
          </p:txBody>
        </p:sp>
      </p:grpSp>
      <p:grpSp>
        <p:nvGrpSpPr>
          <p:cNvPr id="9" name="Group 9"/>
          <p:cNvGrpSpPr/>
          <p:nvPr/>
        </p:nvGrpSpPr>
        <p:grpSpPr>
          <a:xfrm rot="-5399999">
            <a:off x="-1597583" y="4199283"/>
            <a:ext cx="6840355" cy="3645189"/>
            <a:chOff x="0" y="0"/>
            <a:chExt cx="660400" cy="351924"/>
          </a:xfrm>
        </p:grpSpPr>
        <p:sp>
          <p:nvSpPr>
            <p:cNvPr id="10" name="Freeform 10"/>
            <p:cNvSpPr/>
            <p:nvPr/>
          </p:nvSpPr>
          <p:spPr>
            <a:xfrm rot="5400000">
              <a:off x="154238" y="-154238"/>
              <a:ext cx="351924" cy="660400"/>
            </a:xfrm>
            <a:custGeom>
              <a:avLst/>
              <a:gdLst/>
              <a:ahLst/>
              <a:cxnLst/>
              <a:rect l="l" t="t" r="r" b="b"/>
              <a:pathLst>
                <a:path w="351924" h="660400">
                  <a:moveTo>
                    <a:pt x="332855" y="440148"/>
                  </a:moveTo>
                  <a:cubicBezTo>
                    <a:pt x="344369" y="406291"/>
                    <a:pt x="351924" y="367799"/>
                    <a:pt x="351924" y="330022"/>
                  </a:cubicBezTo>
                  <a:cubicBezTo>
                    <a:pt x="351924" y="292243"/>
                    <a:pt x="345447" y="255891"/>
                    <a:pt x="333933" y="222391"/>
                  </a:cubicBezTo>
                  <a:cubicBezTo>
                    <a:pt x="333574" y="221677"/>
                    <a:pt x="333574" y="220965"/>
                    <a:pt x="333214" y="220252"/>
                  </a:cubicBezTo>
                  <a:cubicBezTo>
                    <a:pt x="287159" y="94445"/>
                    <a:pt x="165545" y="1782"/>
                    <a:pt x="33659" y="0"/>
                  </a:cubicBezTo>
                  <a:lnTo>
                    <a:pt x="0" y="0"/>
                  </a:lnTo>
                  <a:lnTo>
                    <a:pt x="0" y="660400"/>
                  </a:lnTo>
                  <a:lnTo>
                    <a:pt x="33634" y="660400"/>
                  </a:lnTo>
                  <a:cubicBezTo>
                    <a:pt x="166264" y="658618"/>
                    <a:pt x="287879" y="567381"/>
                    <a:pt x="332855" y="440148"/>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3" name="Freeform 3"/>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4" name="Group 4"/>
          <p:cNvGrpSpPr/>
          <p:nvPr/>
        </p:nvGrpSpPr>
        <p:grpSpPr>
          <a:xfrm>
            <a:off x="8513428" y="1123263"/>
            <a:ext cx="8887065" cy="8162898"/>
            <a:chOff x="0" y="0"/>
            <a:chExt cx="11849420" cy="10883864"/>
          </a:xfrm>
        </p:grpSpPr>
        <p:sp>
          <p:nvSpPr>
            <p:cNvPr id="5" name="Freeform 5"/>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EE4F27"/>
            </a:solidFill>
          </p:spPr>
          <p:txBody>
            <a:bodyPr/>
            <a:lstStyle/>
            <a:p>
              <a:endParaRPr lang="de-DE"/>
            </a:p>
          </p:txBody>
        </p:sp>
      </p:grpSp>
      <p:grpSp>
        <p:nvGrpSpPr>
          <p:cNvPr id="6" name="Group 6"/>
          <p:cNvGrpSpPr/>
          <p:nvPr/>
        </p:nvGrpSpPr>
        <p:grpSpPr>
          <a:xfrm>
            <a:off x="716077" y="1123249"/>
            <a:ext cx="8887065" cy="8162898"/>
            <a:chOff x="0" y="0"/>
            <a:chExt cx="11849420" cy="10883864"/>
          </a:xfrm>
        </p:grpSpPr>
        <p:sp>
          <p:nvSpPr>
            <p:cNvPr id="7" name="Freeform 7"/>
            <p:cNvSpPr/>
            <p:nvPr/>
          </p:nvSpPr>
          <p:spPr>
            <a:xfrm>
              <a:off x="0" y="0"/>
              <a:ext cx="11849488" cy="10883900"/>
            </a:xfrm>
            <a:custGeom>
              <a:avLst/>
              <a:gdLst/>
              <a:ahLst/>
              <a:cxnLst/>
              <a:rect l="l" t="t" r="r" b="b"/>
              <a:pathLst>
                <a:path w="11849488" h="10883900">
                  <a:moveTo>
                    <a:pt x="11849388" y="10883900"/>
                  </a:moveTo>
                  <a:lnTo>
                    <a:pt x="3025597" y="10883900"/>
                  </a:lnTo>
                  <a:cubicBezTo>
                    <a:pt x="1355586" y="10883900"/>
                    <a:pt x="0" y="9497568"/>
                    <a:pt x="0" y="7789545"/>
                  </a:cubicBezTo>
                  <a:lnTo>
                    <a:pt x="0" y="0"/>
                  </a:lnTo>
                  <a:lnTo>
                    <a:pt x="9788985" y="0"/>
                  </a:lnTo>
                  <a:cubicBezTo>
                    <a:pt x="10927693" y="0"/>
                    <a:pt x="11849488" y="942721"/>
                    <a:pt x="11849488" y="2107311"/>
                  </a:cubicBezTo>
                  <a:lnTo>
                    <a:pt x="11849488" y="10883900"/>
                  </a:lnTo>
                  <a:close/>
                </a:path>
              </a:pathLst>
            </a:custGeom>
            <a:solidFill>
              <a:srgbClr val="EE4F27"/>
            </a:solidFill>
          </p:spPr>
          <p:txBody>
            <a:bodyPr/>
            <a:lstStyle/>
            <a:p>
              <a:endParaRPr lang="de-DE"/>
            </a:p>
          </p:txBody>
        </p:sp>
      </p:grpSp>
      <p:grpSp>
        <p:nvGrpSpPr>
          <p:cNvPr id="8" name="Group 8"/>
          <p:cNvGrpSpPr/>
          <p:nvPr/>
        </p:nvGrpSpPr>
        <p:grpSpPr>
          <a:xfrm>
            <a:off x="716078" y="1123249"/>
            <a:ext cx="16684416" cy="8162898"/>
            <a:chOff x="0" y="0"/>
            <a:chExt cx="22245888" cy="10883864"/>
          </a:xfrm>
        </p:grpSpPr>
        <p:sp>
          <p:nvSpPr>
            <p:cNvPr id="9" name="Freeform 9"/>
            <p:cNvSpPr/>
            <p:nvPr/>
          </p:nvSpPr>
          <p:spPr>
            <a:xfrm>
              <a:off x="0" y="0"/>
              <a:ext cx="22245955" cy="10883900"/>
            </a:xfrm>
            <a:custGeom>
              <a:avLst/>
              <a:gdLst/>
              <a:ahLst/>
              <a:cxnLst/>
              <a:rect l="l" t="t" r="r" b="b"/>
              <a:pathLst>
                <a:path w="22245955" h="10883900">
                  <a:moveTo>
                    <a:pt x="22245828" y="10883900"/>
                  </a:moveTo>
                  <a:lnTo>
                    <a:pt x="5680202" y="10883900"/>
                  </a:lnTo>
                  <a:cubicBezTo>
                    <a:pt x="2544953" y="10883900"/>
                    <a:pt x="0" y="9497568"/>
                    <a:pt x="0" y="7789545"/>
                  </a:cubicBezTo>
                  <a:lnTo>
                    <a:pt x="0" y="0"/>
                  </a:lnTo>
                  <a:lnTo>
                    <a:pt x="18377663" y="0"/>
                  </a:lnTo>
                  <a:cubicBezTo>
                    <a:pt x="20515453" y="0"/>
                    <a:pt x="22245955" y="942721"/>
                    <a:pt x="22245955" y="2107311"/>
                  </a:cubicBezTo>
                  <a:lnTo>
                    <a:pt x="22245955" y="10883900"/>
                  </a:lnTo>
                  <a:close/>
                </a:path>
              </a:pathLst>
            </a:custGeom>
            <a:solidFill>
              <a:srgbClr val="EE4F27"/>
            </a:solidFill>
          </p:spPr>
          <p:txBody>
            <a:bodyPr/>
            <a:lstStyle/>
            <a:p>
              <a:endParaRPr lang="de-DE"/>
            </a:p>
          </p:txBody>
        </p:sp>
      </p:grpSp>
      <p:grpSp>
        <p:nvGrpSpPr>
          <p:cNvPr id="10" name="Group 10"/>
          <p:cNvGrpSpPr/>
          <p:nvPr/>
        </p:nvGrpSpPr>
        <p:grpSpPr>
          <a:xfrm>
            <a:off x="-3006469" y="403485"/>
            <a:ext cx="7445092" cy="1313218"/>
            <a:chOff x="0" y="0"/>
            <a:chExt cx="9926790" cy="1750958"/>
          </a:xfrm>
        </p:grpSpPr>
        <p:sp>
          <p:nvSpPr>
            <p:cNvPr id="11" name="Freeform 11"/>
            <p:cNvSpPr/>
            <p:nvPr/>
          </p:nvSpPr>
          <p:spPr>
            <a:xfrm>
              <a:off x="0" y="0"/>
              <a:ext cx="9926701" cy="1750949"/>
            </a:xfrm>
            <a:custGeom>
              <a:avLst/>
              <a:gdLst/>
              <a:ahLst/>
              <a:cxnLst/>
              <a:rect l="l" t="t" r="r" b="b"/>
              <a:pathLst>
                <a:path w="9926701" h="1750949">
                  <a:moveTo>
                    <a:pt x="0" y="0"/>
                  </a:moveTo>
                  <a:lnTo>
                    <a:pt x="8979535" y="0"/>
                  </a:lnTo>
                  <a:cubicBezTo>
                    <a:pt x="9501124" y="0"/>
                    <a:pt x="9926701" y="425704"/>
                    <a:pt x="9926701" y="947420"/>
                  </a:cubicBezTo>
                  <a:lnTo>
                    <a:pt x="9926701" y="1750949"/>
                  </a:lnTo>
                  <a:lnTo>
                    <a:pt x="30988" y="1750949"/>
                  </a:lnTo>
                  <a:lnTo>
                    <a:pt x="30988" y="348361"/>
                  </a:lnTo>
                  <a:cubicBezTo>
                    <a:pt x="30988" y="275336"/>
                    <a:pt x="27305" y="203073"/>
                    <a:pt x="20066" y="131953"/>
                  </a:cubicBezTo>
                  <a:lnTo>
                    <a:pt x="0" y="0"/>
                  </a:lnTo>
                  <a:close/>
                </a:path>
              </a:pathLst>
            </a:custGeom>
            <a:solidFill>
              <a:srgbClr val="3FB5A1"/>
            </a:solidFill>
          </p:spPr>
          <p:txBody>
            <a:bodyPr/>
            <a:lstStyle/>
            <a:p>
              <a:endParaRPr lang="de-DE"/>
            </a:p>
          </p:txBody>
        </p:sp>
      </p:grpSp>
      <p:grpSp>
        <p:nvGrpSpPr>
          <p:cNvPr id="12" name="Group 12"/>
          <p:cNvGrpSpPr/>
          <p:nvPr/>
        </p:nvGrpSpPr>
        <p:grpSpPr>
          <a:xfrm>
            <a:off x="1468686" y="2069229"/>
            <a:ext cx="15286350" cy="7007382"/>
            <a:chOff x="0" y="0"/>
            <a:chExt cx="20381800" cy="9343176"/>
          </a:xfrm>
        </p:grpSpPr>
        <p:sp>
          <p:nvSpPr>
            <p:cNvPr id="13" name="Freeform 13"/>
            <p:cNvSpPr/>
            <p:nvPr/>
          </p:nvSpPr>
          <p:spPr>
            <a:xfrm>
              <a:off x="0" y="0"/>
              <a:ext cx="20381801" cy="9343176"/>
            </a:xfrm>
            <a:custGeom>
              <a:avLst/>
              <a:gdLst/>
              <a:ahLst/>
              <a:cxnLst/>
              <a:rect l="l" t="t" r="r" b="b"/>
              <a:pathLst>
                <a:path w="20381801" h="9343176">
                  <a:moveTo>
                    <a:pt x="0" y="0"/>
                  </a:moveTo>
                  <a:lnTo>
                    <a:pt x="20381801" y="0"/>
                  </a:lnTo>
                  <a:lnTo>
                    <a:pt x="20381801" y="9343176"/>
                  </a:lnTo>
                  <a:lnTo>
                    <a:pt x="0" y="9343176"/>
                  </a:lnTo>
                  <a:close/>
                </a:path>
              </a:pathLst>
            </a:custGeom>
            <a:solidFill>
              <a:srgbClr val="EE4F27">
                <a:alpha val="0"/>
              </a:srgbClr>
            </a:solidFill>
          </p:spPr>
          <p:txBody>
            <a:bodyPr/>
            <a:lstStyle/>
            <a:p>
              <a:endParaRPr lang="de-DE"/>
            </a:p>
          </p:txBody>
        </p:sp>
        <p:sp>
          <p:nvSpPr>
            <p:cNvPr id="14" name="TextBox 14"/>
            <p:cNvSpPr txBox="1"/>
            <p:nvPr/>
          </p:nvSpPr>
          <p:spPr>
            <a:xfrm>
              <a:off x="0" y="-38100"/>
              <a:ext cx="20381800" cy="9381276"/>
            </a:xfrm>
            <a:prstGeom prst="rect">
              <a:avLst/>
            </a:prstGeom>
          </p:spPr>
          <p:txBody>
            <a:bodyPr lIns="0" tIns="0" rIns="0" bIns="0" rtlCol="0" anchor="t"/>
            <a:lstStyle/>
            <a:p>
              <a:pPr algn="l">
                <a:lnSpc>
                  <a:spcPts val="4427"/>
                </a:lnSpc>
              </a:pPr>
              <a:r>
                <a:rPr lang="en-US" sz="4099" b="1">
                  <a:solidFill>
                    <a:srgbClr val="FFFFFF"/>
                  </a:solidFill>
                  <a:latin typeface="Calibri (MS) Bold"/>
                  <a:ea typeface="Calibri (MS) Bold"/>
                  <a:cs typeface="Calibri (MS) Bold"/>
                  <a:sym typeface="Calibri (MS) Bold"/>
                </a:rPr>
                <a:t>Praxisübung – Analyse von Medieninhalten </a:t>
              </a:r>
            </a:p>
            <a:p>
              <a:pPr algn="l">
                <a:lnSpc>
                  <a:spcPts val="3240"/>
                </a:lnSpc>
              </a:pPr>
              <a:endParaRPr lang="en-US" sz="4099" b="1">
                <a:solidFill>
                  <a:srgbClr val="FFFFFF"/>
                </a:solidFill>
                <a:latin typeface="Calibri (MS) Bold"/>
                <a:ea typeface="Calibri (MS) Bold"/>
                <a:cs typeface="Calibri (MS) Bold"/>
                <a:sym typeface="Calibri (MS) Bold"/>
              </a:endParaRPr>
            </a:p>
            <a:p>
              <a:pPr algn="l">
                <a:lnSpc>
                  <a:spcPts val="3240"/>
                </a:lnSpc>
              </a:pPr>
              <a:r>
                <a:rPr lang="en-US" sz="3000" b="1">
                  <a:solidFill>
                    <a:srgbClr val="FFFFFF"/>
                  </a:solidFill>
                  <a:latin typeface="Calibri (MS) Bold"/>
                  <a:ea typeface="Calibri (MS) Bold"/>
                  <a:cs typeface="Calibri (MS) Bold"/>
                  <a:sym typeface="Calibri (MS) Bold"/>
                </a:rPr>
                <a:t>Prüfung der Darstellung in den Medien. </a:t>
              </a:r>
            </a:p>
            <a:p>
              <a:pPr algn="l">
                <a:lnSpc>
                  <a:spcPts val="3240"/>
                </a:lnSpc>
              </a:pPr>
              <a:r>
                <a:rPr lang="en-US" sz="3000">
                  <a:solidFill>
                    <a:srgbClr val="FFFFFF"/>
                  </a:solidFill>
                  <a:latin typeface="Calibri (MS)"/>
                  <a:ea typeface="Calibri (MS)"/>
                  <a:cs typeface="Calibri (MS)"/>
                  <a:sym typeface="Calibri (MS)"/>
                </a:rPr>
                <a:t>Teilen Sie die Lernenden in kleine Gruppen ein und lassen Sie jede Gruppe Folgendes auswählen: </a:t>
              </a:r>
            </a:p>
            <a:p>
              <a:pPr marL="647703" lvl="1" indent="-323852" algn="l">
                <a:lnSpc>
                  <a:spcPts val="3240"/>
                </a:lnSpc>
                <a:buFont typeface="Arial"/>
                <a:buChar char="•"/>
              </a:pPr>
              <a:r>
                <a:rPr lang="en-US" sz="3000">
                  <a:solidFill>
                    <a:srgbClr val="FFFFFF"/>
                  </a:solidFill>
                  <a:latin typeface="Calibri (MS)"/>
                  <a:ea typeface="Calibri (MS)"/>
                  <a:cs typeface="Calibri (MS)"/>
                  <a:sym typeface="Calibri (MS)"/>
                </a:rPr>
                <a:t>einen Nachrichtenartikel zum Thema Migration (aus den Medien eines beliebigen europäischen Landes, idealerweise übersetzen, falls erforderlich). </a:t>
              </a:r>
            </a:p>
            <a:p>
              <a:pPr marL="647703" lvl="1" indent="-323852" algn="l">
                <a:lnSpc>
                  <a:spcPts val="3240"/>
                </a:lnSpc>
                <a:buFont typeface="Arial"/>
                <a:buChar char="•"/>
              </a:pPr>
              <a:r>
                <a:rPr lang="en-US" sz="3000">
                  <a:solidFill>
                    <a:srgbClr val="FFFFFF"/>
                  </a:solidFill>
                  <a:latin typeface="Calibri (MS)"/>
                  <a:ea typeface="Calibri (MS)"/>
                  <a:cs typeface="Calibri (MS)"/>
                  <a:sym typeface="Calibri (MS)"/>
                </a:rPr>
                <a:t>Einen Social-Media-Beitrag (z. B. einen Tweet, einen Facebook-Post oder ein kurzes Video) zum Thema Multikulturalismus oder Migration, der eine große Reichweite hat (viele Shares/Likes). Jede Gruppe soll: </a:t>
              </a:r>
            </a:p>
            <a:p>
              <a:pPr marL="647703" lvl="1" indent="-323852" algn="l">
                <a:lnSpc>
                  <a:spcPts val="3240"/>
                </a:lnSpc>
                <a:buAutoNum type="arabicPeriod"/>
              </a:pPr>
              <a:r>
                <a:rPr lang="en-US" sz="3000">
                  <a:solidFill>
                    <a:srgbClr val="FFFFFF"/>
                  </a:solidFill>
                  <a:latin typeface="Calibri (MS)"/>
                  <a:ea typeface="Calibri (MS)"/>
                  <a:cs typeface="Calibri (MS)"/>
                  <a:sym typeface="Calibri (MS)"/>
                </a:rPr>
                <a:t>Den Inhalt analysieren: Den Rahmen und die Sprache identifizieren. Ist die Berichterstattung negativ, positiv oder neutral? Werden emotionale Sprache oder Bilder verwendet? Wer wird zitiert oder vorgestellt (Migranten, Beamte, Einheimische, Experten)? In welche Erzählkategorie passt der Inhalt (aus Folie 2: Krise, humanitär usw.)? </a:t>
              </a:r>
            </a:p>
            <a:p>
              <a:pPr marL="647703" lvl="1" indent="-323852" algn="l">
                <a:lnSpc>
                  <a:spcPts val="3240"/>
                </a:lnSpc>
                <a:buAutoNum type="arabicPeriod"/>
              </a:pPr>
              <a:r>
                <a:rPr lang="en-US" sz="3000">
                  <a:solidFill>
                    <a:srgbClr val="FFFFFF"/>
                  </a:solidFill>
                  <a:latin typeface="Calibri (MS)"/>
                  <a:ea typeface="Calibri (MS)"/>
                  <a:cs typeface="Calibri (MS)"/>
                  <a:sym typeface="Calibri (MS)"/>
                </a:rPr>
                <a:t>Auswirkungen diskutieren: Wie könnte dieser Inhalt die Einstellung des Publikums gegenüber Migranten oder multikulturellen Gemeinschaften beeinflussen? Verstärkt er Stereotypen oder hinterfragt er sie? </a:t>
              </a:r>
            </a:p>
            <a:p>
              <a:pPr algn="l">
                <a:lnSpc>
                  <a:spcPts val="3240"/>
                </a:lnSpc>
              </a:pPr>
              <a:endParaRPr lang="en-US" sz="3000">
                <a:solidFill>
                  <a:srgbClr val="FFFFFF"/>
                </a:solidFill>
                <a:latin typeface="Calibri (MS)"/>
                <a:ea typeface="Calibri (MS)"/>
                <a:cs typeface="Calibri (MS)"/>
                <a:sym typeface="Calibri (MS)"/>
              </a:endParaRPr>
            </a:p>
          </p:txBody>
        </p:sp>
      </p:grpSp>
      <p:grpSp>
        <p:nvGrpSpPr>
          <p:cNvPr id="15" name="Group 15"/>
          <p:cNvGrpSpPr/>
          <p:nvPr/>
        </p:nvGrpSpPr>
        <p:grpSpPr>
          <a:xfrm>
            <a:off x="1390412" y="582686"/>
            <a:ext cx="3293621" cy="1081937"/>
            <a:chOff x="0" y="0"/>
            <a:chExt cx="4391494" cy="1442583"/>
          </a:xfrm>
        </p:grpSpPr>
        <p:sp>
          <p:nvSpPr>
            <p:cNvPr id="16" name="Freeform 16"/>
            <p:cNvSpPr/>
            <p:nvPr/>
          </p:nvSpPr>
          <p:spPr>
            <a:xfrm>
              <a:off x="0" y="0"/>
              <a:ext cx="4391494" cy="1442583"/>
            </a:xfrm>
            <a:custGeom>
              <a:avLst/>
              <a:gdLst/>
              <a:ahLst/>
              <a:cxnLst/>
              <a:rect l="l" t="t" r="r" b="b"/>
              <a:pathLst>
                <a:path w="4391494" h="1442583">
                  <a:moveTo>
                    <a:pt x="0" y="0"/>
                  </a:moveTo>
                  <a:lnTo>
                    <a:pt x="4391494" y="0"/>
                  </a:lnTo>
                  <a:lnTo>
                    <a:pt x="4391494" y="1442583"/>
                  </a:lnTo>
                  <a:lnTo>
                    <a:pt x="0" y="1442583"/>
                  </a:lnTo>
                  <a:close/>
                </a:path>
              </a:pathLst>
            </a:custGeom>
            <a:solidFill>
              <a:srgbClr val="000000">
                <a:alpha val="0"/>
              </a:srgbClr>
            </a:solidFill>
          </p:spPr>
          <p:txBody>
            <a:bodyPr/>
            <a:lstStyle/>
            <a:p>
              <a:endParaRPr lang="de-DE"/>
            </a:p>
          </p:txBody>
        </p:sp>
        <p:sp>
          <p:nvSpPr>
            <p:cNvPr id="17" name="TextBox 17"/>
            <p:cNvSpPr txBox="1"/>
            <p:nvPr/>
          </p:nvSpPr>
          <p:spPr>
            <a:xfrm>
              <a:off x="0" y="-57150"/>
              <a:ext cx="4391494" cy="1499733"/>
            </a:xfrm>
            <a:prstGeom prst="rect">
              <a:avLst/>
            </a:prstGeom>
          </p:spPr>
          <p:txBody>
            <a:bodyPr lIns="0" tIns="0" rIns="0" bIns="0" rtlCol="0" anchor="ctr"/>
            <a:lstStyle/>
            <a:p>
              <a:pPr algn="l">
                <a:lnSpc>
                  <a:spcPts val="5832"/>
                </a:lnSpc>
              </a:pPr>
              <a:r>
                <a:rPr lang="en-US" sz="5400">
                  <a:solidFill>
                    <a:srgbClr val="FFFFFF"/>
                  </a:solidFill>
                  <a:latin typeface="Calibri (MS)"/>
                  <a:ea typeface="Calibri (MS)"/>
                  <a:cs typeface="Calibri (MS)"/>
                  <a:sym typeface="Calibri (MS)"/>
                </a:rPr>
                <a:t>Aktivität</a:t>
              </a:r>
            </a:p>
          </p:txBody>
        </p:sp>
      </p:grpSp>
      <p:sp>
        <p:nvSpPr>
          <p:cNvPr id="18" name="Freeform 18"/>
          <p:cNvSpPr/>
          <p:nvPr/>
        </p:nvSpPr>
        <p:spPr>
          <a:xfrm>
            <a:off x="239803" y="750083"/>
            <a:ext cx="952549" cy="620023"/>
          </a:xfrm>
          <a:custGeom>
            <a:avLst/>
            <a:gdLst/>
            <a:ahLst/>
            <a:cxnLst/>
            <a:rect l="l" t="t" r="r" b="b"/>
            <a:pathLst>
              <a:path w="952549" h="620023">
                <a:moveTo>
                  <a:pt x="0" y="0"/>
                </a:moveTo>
                <a:lnTo>
                  <a:pt x="952549" y="0"/>
                </a:lnTo>
                <a:lnTo>
                  <a:pt x="952549" y="620023"/>
                </a:lnTo>
                <a:lnTo>
                  <a:pt x="0" y="6200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de-DE"/>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243F7-D912-C646-E45B-D2CA0DA3F2C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DCE3317-C529-1E82-C1DE-972D3320FDCC}"/>
              </a:ext>
            </a:extLst>
          </p:cNvPr>
          <p:cNvGrpSpPr/>
          <p:nvPr/>
        </p:nvGrpSpPr>
        <p:grpSpPr>
          <a:xfrm rot="-5400000">
            <a:off x="2895117" y="554074"/>
            <a:ext cx="7584666" cy="8191800"/>
            <a:chOff x="0" y="0"/>
            <a:chExt cx="10112888" cy="10922400"/>
          </a:xfrm>
        </p:grpSpPr>
        <p:sp>
          <p:nvSpPr>
            <p:cNvPr id="3" name="Freeform 3">
              <a:extLst>
                <a:ext uri="{FF2B5EF4-FFF2-40B4-BE49-F238E27FC236}">
                  <a16:creationId xmlns:a16="http://schemas.microsoft.com/office/drawing/2014/main" id="{AC615D2F-866D-9DBE-F27A-44BA809E0486}"/>
                </a:ext>
              </a:extLst>
            </p:cNvPr>
            <p:cNvSpPr/>
            <p:nvPr/>
          </p:nvSpPr>
          <p:spPr>
            <a:xfrm>
              <a:off x="0" y="0"/>
              <a:ext cx="10112883" cy="10922381"/>
            </a:xfrm>
            <a:custGeom>
              <a:avLst/>
              <a:gdLst/>
              <a:ahLst/>
              <a:cxnLst/>
              <a:rect l="l" t="t" r="r" b="b"/>
              <a:pathLst>
                <a:path w="10112883" h="10922381">
                  <a:moveTo>
                    <a:pt x="0" y="0"/>
                  </a:moveTo>
                  <a:lnTo>
                    <a:pt x="10112883" y="0"/>
                  </a:lnTo>
                  <a:lnTo>
                    <a:pt x="10112883" y="5579618"/>
                  </a:lnTo>
                  <a:lnTo>
                    <a:pt x="10102342" y="5579618"/>
                  </a:lnTo>
                  <a:cubicBezTo>
                    <a:pt x="10112883" y="5674614"/>
                    <a:pt x="10112883" y="5769737"/>
                    <a:pt x="10112883" y="5864733"/>
                  </a:cubicBezTo>
                  <a:cubicBezTo>
                    <a:pt x="10112883" y="8662797"/>
                    <a:pt x="7853807" y="10922381"/>
                    <a:pt x="5056378" y="10922381"/>
                  </a:cubicBezTo>
                  <a:cubicBezTo>
                    <a:pt x="2258949" y="10922381"/>
                    <a:pt x="0" y="8652256"/>
                    <a:pt x="0" y="5864733"/>
                  </a:cubicBezTo>
                  <a:cubicBezTo>
                    <a:pt x="0" y="5769737"/>
                    <a:pt x="0" y="5664073"/>
                    <a:pt x="10541" y="5579618"/>
                  </a:cubicBezTo>
                  <a:lnTo>
                    <a:pt x="0" y="5579618"/>
                  </a:lnTo>
                  <a:lnTo>
                    <a:pt x="0" y="0"/>
                  </a:lnTo>
                  <a:close/>
                </a:path>
              </a:pathLst>
            </a:custGeom>
            <a:solidFill>
              <a:srgbClr val="0C4659"/>
            </a:solidFill>
          </p:spPr>
          <p:txBody>
            <a:bodyPr/>
            <a:lstStyle/>
            <a:p>
              <a:endParaRPr lang="de-DE"/>
            </a:p>
          </p:txBody>
        </p:sp>
      </p:grpSp>
      <p:grpSp>
        <p:nvGrpSpPr>
          <p:cNvPr id="4" name="Group 4">
            <a:extLst>
              <a:ext uri="{FF2B5EF4-FFF2-40B4-BE49-F238E27FC236}">
                <a16:creationId xmlns:a16="http://schemas.microsoft.com/office/drawing/2014/main" id="{F6969EA4-4A03-E2DF-F9D2-CCA3BB2459BB}"/>
              </a:ext>
            </a:extLst>
          </p:cNvPr>
          <p:cNvGrpSpPr/>
          <p:nvPr/>
        </p:nvGrpSpPr>
        <p:grpSpPr>
          <a:xfrm rot="-5400000">
            <a:off x="303567" y="554076"/>
            <a:ext cx="7584666" cy="8191800"/>
            <a:chOff x="0" y="0"/>
            <a:chExt cx="10112888" cy="10922400"/>
          </a:xfrm>
        </p:grpSpPr>
        <p:sp>
          <p:nvSpPr>
            <p:cNvPr id="5" name="Freeform 5">
              <a:extLst>
                <a:ext uri="{FF2B5EF4-FFF2-40B4-BE49-F238E27FC236}">
                  <a16:creationId xmlns:a16="http://schemas.microsoft.com/office/drawing/2014/main" id="{6420D68C-4EB6-B080-A64B-7F55FA1EBB37}"/>
                </a:ext>
              </a:extLst>
            </p:cNvPr>
            <p:cNvSpPr/>
            <p:nvPr/>
          </p:nvSpPr>
          <p:spPr>
            <a:xfrm>
              <a:off x="0" y="0"/>
              <a:ext cx="10112883" cy="10922381"/>
            </a:xfrm>
            <a:custGeom>
              <a:avLst/>
              <a:gdLst/>
              <a:ahLst/>
              <a:cxnLst/>
              <a:rect l="l" t="t" r="r" b="b"/>
              <a:pathLst>
                <a:path w="10112883" h="10922381">
                  <a:moveTo>
                    <a:pt x="0" y="0"/>
                  </a:moveTo>
                  <a:lnTo>
                    <a:pt x="10112883" y="0"/>
                  </a:lnTo>
                  <a:lnTo>
                    <a:pt x="10112883" y="5579618"/>
                  </a:lnTo>
                  <a:lnTo>
                    <a:pt x="10102342" y="5579618"/>
                  </a:lnTo>
                  <a:cubicBezTo>
                    <a:pt x="10112883" y="5674614"/>
                    <a:pt x="10112883" y="5769737"/>
                    <a:pt x="10112883" y="5864733"/>
                  </a:cubicBezTo>
                  <a:cubicBezTo>
                    <a:pt x="10112883" y="8662797"/>
                    <a:pt x="7853807" y="10922381"/>
                    <a:pt x="5056378" y="10922381"/>
                  </a:cubicBezTo>
                  <a:cubicBezTo>
                    <a:pt x="2258949" y="10922381"/>
                    <a:pt x="0" y="8652256"/>
                    <a:pt x="0" y="5864733"/>
                  </a:cubicBezTo>
                  <a:cubicBezTo>
                    <a:pt x="0" y="5769737"/>
                    <a:pt x="0" y="5664073"/>
                    <a:pt x="10541" y="5579618"/>
                  </a:cubicBezTo>
                  <a:lnTo>
                    <a:pt x="0" y="5579618"/>
                  </a:lnTo>
                  <a:lnTo>
                    <a:pt x="0" y="0"/>
                  </a:lnTo>
                  <a:close/>
                </a:path>
              </a:pathLst>
            </a:custGeom>
            <a:solidFill>
              <a:srgbClr val="0C4659"/>
            </a:solidFill>
          </p:spPr>
          <p:txBody>
            <a:bodyPr/>
            <a:lstStyle/>
            <a:p>
              <a:endParaRPr lang="de-DE"/>
            </a:p>
          </p:txBody>
        </p:sp>
      </p:grpSp>
      <p:grpSp>
        <p:nvGrpSpPr>
          <p:cNvPr id="6" name="Group 6">
            <a:extLst>
              <a:ext uri="{FF2B5EF4-FFF2-40B4-BE49-F238E27FC236}">
                <a16:creationId xmlns:a16="http://schemas.microsoft.com/office/drawing/2014/main" id="{249CD4D7-E2E9-E869-E0E8-5EA3128CAAEA}"/>
              </a:ext>
            </a:extLst>
          </p:cNvPr>
          <p:cNvGrpSpPr/>
          <p:nvPr/>
        </p:nvGrpSpPr>
        <p:grpSpPr>
          <a:xfrm>
            <a:off x="2575135" y="3628874"/>
            <a:ext cx="7812737" cy="90736"/>
            <a:chOff x="0" y="0"/>
            <a:chExt cx="10416982" cy="120982"/>
          </a:xfrm>
        </p:grpSpPr>
        <p:sp>
          <p:nvSpPr>
            <p:cNvPr id="7" name="Freeform 7">
              <a:extLst>
                <a:ext uri="{FF2B5EF4-FFF2-40B4-BE49-F238E27FC236}">
                  <a16:creationId xmlns:a16="http://schemas.microsoft.com/office/drawing/2014/main" id="{72FBB477-9485-E24B-0810-041C4A84F41E}"/>
                </a:ext>
              </a:extLst>
            </p:cNvPr>
            <p:cNvSpPr/>
            <p:nvPr/>
          </p:nvSpPr>
          <p:spPr>
            <a:xfrm>
              <a:off x="24511" y="24511"/>
              <a:ext cx="10368026" cy="72009"/>
            </a:xfrm>
            <a:custGeom>
              <a:avLst/>
              <a:gdLst/>
              <a:ahLst/>
              <a:cxnLst/>
              <a:rect l="l" t="t" r="r" b="b"/>
              <a:pathLst>
                <a:path w="10368026" h="72009">
                  <a:moveTo>
                    <a:pt x="0" y="0"/>
                  </a:moveTo>
                  <a:lnTo>
                    <a:pt x="10368026" y="0"/>
                  </a:lnTo>
                  <a:lnTo>
                    <a:pt x="10368026" y="72009"/>
                  </a:lnTo>
                  <a:lnTo>
                    <a:pt x="0" y="72009"/>
                  </a:lnTo>
                  <a:close/>
                </a:path>
              </a:pathLst>
            </a:custGeom>
            <a:solidFill>
              <a:srgbClr val="3FB5A1"/>
            </a:solidFill>
          </p:spPr>
          <p:txBody>
            <a:bodyPr/>
            <a:lstStyle/>
            <a:p>
              <a:endParaRPr lang="de-DE"/>
            </a:p>
          </p:txBody>
        </p:sp>
        <p:sp>
          <p:nvSpPr>
            <p:cNvPr id="8" name="Freeform 8">
              <a:extLst>
                <a:ext uri="{FF2B5EF4-FFF2-40B4-BE49-F238E27FC236}">
                  <a16:creationId xmlns:a16="http://schemas.microsoft.com/office/drawing/2014/main" id="{CD91466F-F253-6F43-07EB-221C2BF7DF95}"/>
                </a:ext>
              </a:extLst>
            </p:cNvPr>
            <p:cNvSpPr/>
            <p:nvPr/>
          </p:nvSpPr>
          <p:spPr>
            <a:xfrm>
              <a:off x="0" y="0"/>
              <a:ext cx="10417048" cy="121031"/>
            </a:xfrm>
            <a:custGeom>
              <a:avLst/>
              <a:gdLst/>
              <a:ahLst/>
              <a:cxnLst/>
              <a:rect l="l" t="t" r="r" b="b"/>
              <a:pathLst>
                <a:path w="10417048" h="121031">
                  <a:moveTo>
                    <a:pt x="24511" y="0"/>
                  </a:moveTo>
                  <a:lnTo>
                    <a:pt x="10392537" y="0"/>
                  </a:lnTo>
                  <a:cubicBezTo>
                    <a:pt x="10406126" y="0"/>
                    <a:pt x="10417048" y="10922"/>
                    <a:pt x="10417048" y="24511"/>
                  </a:cubicBezTo>
                  <a:lnTo>
                    <a:pt x="10417048" y="96520"/>
                  </a:lnTo>
                  <a:cubicBezTo>
                    <a:pt x="10417048" y="110109"/>
                    <a:pt x="10406126" y="121031"/>
                    <a:pt x="10392537" y="121031"/>
                  </a:cubicBezTo>
                  <a:lnTo>
                    <a:pt x="24511" y="121031"/>
                  </a:lnTo>
                  <a:cubicBezTo>
                    <a:pt x="10922" y="121031"/>
                    <a:pt x="0" y="109982"/>
                    <a:pt x="0" y="96520"/>
                  </a:cubicBezTo>
                  <a:lnTo>
                    <a:pt x="0" y="24511"/>
                  </a:lnTo>
                  <a:cubicBezTo>
                    <a:pt x="0" y="10922"/>
                    <a:pt x="10922" y="0"/>
                    <a:pt x="24511" y="0"/>
                  </a:cubicBezTo>
                  <a:moveTo>
                    <a:pt x="24511" y="49022"/>
                  </a:moveTo>
                  <a:lnTo>
                    <a:pt x="24511" y="24511"/>
                  </a:lnTo>
                  <a:lnTo>
                    <a:pt x="49022" y="24511"/>
                  </a:lnTo>
                  <a:lnTo>
                    <a:pt x="49022" y="96520"/>
                  </a:lnTo>
                  <a:lnTo>
                    <a:pt x="24511" y="96520"/>
                  </a:lnTo>
                  <a:lnTo>
                    <a:pt x="24511" y="72009"/>
                  </a:lnTo>
                  <a:lnTo>
                    <a:pt x="10392537" y="72009"/>
                  </a:lnTo>
                  <a:lnTo>
                    <a:pt x="10392537" y="96520"/>
                  </a:lnTo>
                  <a:lnTo>
                    <a:pt x="10368026" y="96520"/>
                  </a:lnTo>
                  <a:lnTo>
                    <a:pt x="10368026" y="24511"/>
                  </a:lnTo>
                  <a:lnTo>
                    <a:pt x="10392537" y="24511"/>
                  </a:lnTo>
                  <a:lnTo>
                    <a:pt x="10392537" y="49022"/>
                  </a:lnTo>
                  <a:lnTo>
                    <a:pt x="24511" y="49022"/>
                  </a:lnTo>
                  <a:close/>
                </a:path>
              </a:pathLst>
            </a:custGeom>
            <a:solidFill>
              <a:srgbClr val="3FB5A1"/>
            </a:solidFill>
          </p:spPr>
          <p:txBody>
            <a:bodyPr/>
            <a:lstStyle/>
            <a:p>
              <a:endParaRPr lang="de-DE"/>
            </a:p>
          </p:txBody>
        </p:sp>
      </p:grpSp>
      <p:grpSp>
        <p:nvGrpSpPr>
          <p:cNvPr id="9" name="Group 9">
            <a:extLst>
              <a:ext uri="{FF2B5EF4-FFF2-40B4-BE49-F238E27FC236}">
                <a16:creationId xmlns:a16="http://schemas.microsoft.com/office/drawing/2014/main" id="{AD8EE2EA-C73E-6199-F2B3-9F39839DF3B3}"/>
              </a:ext>
            </a:extLst>
          </p:cNvPr>
          <p:cNvGrpSpPr/>
          <p:nvPr/>
        </p:nvGrpSpPr>
        <p:grpSpPr>
          <a:xfrm>
            <a:off x="691322" y="1954984"/>
            <a:ext cx="3100359" cy="2719131"/>
            <a:chOff x="0" y="0"/>
            <a:chExt cx="4133812" cy="3625508"/>
          </a:xfrm>
        </p:grpSpPr>
        <p:sp>
          <p:nvSpPr>
            <p:cNvPr id="10" name="Freeform 10">
              <a:extLst>
                <a:ext uri="{FF2B5EF4-FFF2-40B4-BE49-F238E27FC236}">
                  <a16:creationId xmlns:a16="http://schemas.microsoft.com/office/drawing/2014/main" id="{CCA18609-80EA-F3D0-40D0-D0B32DA5097C}"/>
                </a:ext>
              </a:extLst>
            </p:cNvPr>
            <p:cNvSpPr/>
            <p:nvPr/>
          </p:nvSpPr>
          <p:spPr>
            <a:xfrm>
              <a:off x="0" y="0"/>
              <a:ext cx="4133812" cy="3625508"/>
            </a:xfrm>
            <a:custGeom>
              <a:avLst/>
              <a:gdLst/>
              <a:ahLst/>
              <a:cxnLst/>
              <a:rect l="l" t="t" r="r" b="b"/>
              <a:pathLst>
                <a:path w="4133812" h="3625508">
                  <a:moveTo>
                    <a:pt x="0" y="0"/>
                  </a:moveTo>
                  <a:lnTo>
                    <a:pt x="4133812" y="0"/>
                  </a:lnTo>
                  <a:lnTo>
                    <a:pt x="4133812" y="3625508"/>
                  </a:lnTo>
                  <a:lnTo>
                    <a:pt x="0" y="3625508"/>
                  </a:lnTo>
                  <a:close/>
                </a:path>
              </a:pathLst>
            </a:custGeom>
            <a:solidFill>
              <a:srgbClr val="000000">
                <a:alpha val="0"/>
              </a:srgbClr>
            </a:solidFill>
          </p:spPr>
          <p:txBody>
            <a:bodyPr/>
            <a:lstStyle/>
            <a:p>
              <a:endParaRPr lang="de-DE"/>
            </a:p>
          </p:txBody>
        </p:sp>
        <p:sp>
          <p:nvSpPr>
            <p:cNvPr id="11" name="TextBox 11">
              <a:extLst>
                <a:ext uri="{FF2B5EF4-FFF2-40B4-BE49-F238E27FC236}">
                  <a16:creationId xmlns:a16="http://schemas.microsoft.com/office/drawing/2014/main" id="{E2CDAC41-43B4-21F8-69BE-8AC396A5B0D4}"/>
                </a:ext>
              </a:extLst>
            </p:cNvPr>
            <p:cNvSpPr txBox="1"/>
            <p:nvPr/>
          </p:nvSpPr>
          <p:spPr>
            <a:xfrm>
              <a:off x="0" y="-123825"/>
              <a:ext cx="4133812" cy="3749333"/>
            </a:xfrm>
            <a:prstGeom prst="rect">
              <a:avLst/>
            </a:prstGeom>
          </p:spPr>
          <p:txBody>
            <a:bodyPr lIns="0" tIns="0" rIns="0" bIns="0" rtlCol="0" anchor="t"/>
            <a:lstStyle/>
            <a:p>
              <a:pPr algn="l">
                <a:lnSpc>
                  <a:spcPts val="14580"/>
                </a:lnSpc>
              </a:pPr>
              <a:r>
                <a:rPr lang="en-US" sz="13500" dirty="0">
                  <a:solidFill>
                    <a:srgbClr val="FFFFFF"/>
                  </a:solidFill>
                  <a:latin typeface="Calibri (MS)"/>
                  <a:ea typeface="Calibri (MS)"/>
                  <a:cs typeface="Calibri (MS)"/>
                  <a:sym typeface="Calibri (MS)"/>
                </a:rPr>
                <a:t>04</a:t>
              </a:r>
            </a:p>
          </p:txBody>
        </p:sp>
      </p:grpSp>
      <p:grpSp>
        <p:nvGrpSpPr>
          <p:cNvPr id="12" name="Group 12">
            <a:extLst>
              <a:ext uri="{FF2B5EF4-FFF2-40B4-BE49-F238E27FC236}">
                <a16:creationId xmlns:a16="http://schemas.microsoft.com/office/drawing/2014/main" id="{E991293C-54B6-0902-9061-FEBC854876FB}"/>
              </a:ext>
            </a:extLst>
          </p:cNvPr>
          <p:cNvGrpSpPr/>
          <p:nvPr/>
        </p:nvGrpSpPr>
        <p:grpSpPr>
          <a:xfrm>
            <a:off x="742645" y="4119424"/>
            <a:ext cx="6889098" cy="4599633"/>
            <a:chOff x="0" y="0"/>
            <a:chExt cx="9185464" cy="6132844"/>
          </a:xfrm>
        </p:grpSpPr>
        <p:sp>
          <p:nvSpPr>
            <p:cNvPr id="13" name="Freeform 13">
              <a:extLst>
                <a:ext uri="{FF2B5EF4-FFF2-40B4-BE49-F238E27FC236}">
                  <a16:creationId xmlns:a16="http://schemas.microsoft.com/office/drawing/2014/main" id="{95879117-20CC-53D5-B59B-AB892EA149C0}"/>
                </a:ext>
              </a:extLst>
            </p:cNvPr>
            <p:cNvSpPr/>
            <p:nvPr/>
          </p:nvSpPr>
          <p:spPr>
            <a:xfrm>
              <a:off x="0" y="0"/>
              <a:ext cx="9185464" cy="6132844"/>
            </a:xfrm>
            <a:custGeom>
              <a:avLst/>
              <a:gdLst/>
              <a:ahLst/>
              <a:cxnLst/>
              <a:rect l="l" t="t" r="r" b="b"/>
              <a:pathLst>
                <a:path w="9185464" h="6132844">
                  <a:moveTo>
                    <a:pt x="0" y="0"/>
                  </a:moveTo>
                  <a:lnTo>
                    <a:pt x="9185464" y="0"/>
                  </a:lnTo>
                  <a:lnTo>
                    <a:pt x="9185464" y="6132844"/>
                  </a:lnTo>
                  <a:lnTo>
                    <a:pt x="0" y="6132844"/>
                  </a:lnTo>
                  <a:close/>
                </a:path>
              </a:pathLst>
            </a:custGeom>
            <a:solidFill>
              <a:srgbClr val="000000">
                <a:alpha val="0"/>
              </a:srgbClr>
            </a:solidFill>
          </p:spPr>
          <p:txBody>
            <a:bodyPr/>
            <a:lstStyle/>
            <a:p>
              <a:endParaRPr lang="de-DE"/>
            </a:p>
          </p:txBody>
        </p:sp>
        <p:sp>
          <p:nvSpPr>
            <p:cNvPr id="14" name="TextBox 14">
              <a:extLst>
                <a:ext uri="{FF2B5EF4-FFF2-40B4-BE49-F238E27FC236}">
                  <a16:creationId xmlns:a16="http://schemas.microsoft.com/office/drawing/2014/main" id="{15B3AFE2-7720-1A57-5F76-5D68B98FA27B}"/>
                </a:ext>
              </a:extLst>
            </p:cNvPr>
            <p:cNvSpPr txBox="1"/>
            <p:nvPr/>
          </p:nvSpPr>
          <p:spPr>
            <a:xfrm>
              <a:off x="0" y="-28575"/>
              <a:ext cx="9185464" cy="6161419"/>
            </a:xfrm>
            <a:prstGeom prst="rect">
              <a:avLst/>
            </a:prstGeom>
          </p:spPr>
          <p:txBody>
            <a:bodyPr lIns="0" tIns="0" rIns="0" bIns="0" rtlCol="0" anchor="t"/>
            <a:lstStyle/>
            <a:p>
              <a:pPr algn="l">
                <a:lnSpc>
                  <a:spcPts val="5184"/>
                </a:lnSpc>
              </a:pPr>
              <a:r>
                <a:rPr lang="en-US" sz="4800" b="1" dirty="0">
                  <a:solidFill>
                    <a:srgbClr val="FFFFFF"/>
                  </a:solidFill>
                  <a:latin typeface="Calibri (MS) Bold"/>
                  <a:ea typeface="Calibri (MS) Bold"/>
                  <a:cs typeface="Calibri (MS) Bold"/>
                  <a:sym typeface="Calibri (MS) Bold"/>
                </a:rPr>
                <a:t>Der Einfluss digitaler Medien auf regionale Identitäten und die europäische Integration</a:t>
              </a:r>
            </a:p>
          </p:txBody>
        </p:sp>
      </p:grpSp>
      <p:grpSp>
        <p:nvGrpSpPr>
          <p:cNvPr id="15" name="Group 15">
            <a:extLst>
              <a:ext uri="{FF2B5EF4-FFF2-40B4-BE49-F238E27FC236}">
                <a16:creationId xmlns:a16="http://schemas.microsoft.com/office/drawing/2014/main" id="{5D9EB219-41D6-3CA8-2E93-DE59E43B01E4}"/>
              </a:ext>
            </a:extLst>
          </p:cNvPr>
          <p:cNvGrpSpPr/>
          <p:nvPr/>
        </p:nvGrpSpPr>
        <p:grpSpPr>
          <a:xfrm rot="5376333">
            <a:off x="10005134" y="1084171"/>
            <a:ext cx="6840355" cy="9897957"/>
            <a:chOff x="0" y="0"/>
            <a:chExt cx="660400" cy="955595"/>
          </a:xfrm>
        </p:grpSpPr>
        <p:sp>
          <p:nvSpPr>
            <p:cNvPr id="16" name="Freeform 16">
              <a:extLst>
                <a:ext uri="{FF2B5EF4-FFF2-40B4-BE49-F238E27FC236}">
                  <a16:creationId xmlns:a16="http://schemas.microsoft.com/office/drawing/2014/main" id="{00C77199-142E-7C1A-A6DB-9CB3668967A7}"/>
                </a:ext>
              </a:extLst>
            </p:cNvPr>
            <p:cNvSpPr/>
            <p:nvPr/>
          </p:nvSpPr>
          <p:spPr>
            <a:xfrm rot="-5339463">
              <a:off x="-148186" y="139236"/>
              <a:ext cx="961923" cy="672061"/>
            </a:xfrm>
            <a:custGeom>
              <a:avLst/>
              <a:gdLst/>
              <a:ahLst/>
              <a:cxnLst/>
              <a:rect l="l" t="t" r="r" b="b"/>
              <a:pathLst>
                <a:path w="961923" h="672061">
                  <a:moveTo>
                    <a:pt x="17792" y="236708"/>
                  </a:moveTo>
                  <a:cubicBezTo>
                    <a:pt x="6877" y="270763"/>
                    <a:pt x="0" y="309381"/>
                    <a:pt x="666" y="347153"/>
                  </a:cubicBezTo>
                  <a:cubicBezTo>
                    <a:pt x="1331" y="384926"/>
                    <a:pt x="8447" y="421158"/>
                    <a:pt x="20549" y="454450"/>
                  </a:cubicBezTo>
                  <a:cubicBezTo>
                    <a:pt x="20921" y="455158"/>
                    <a:pt x="20933" y="455870"/>
                    <a:pt x="21305" y="456576"/>
                  </a:cubicBezTo>
                  <a:cubicBezTo>
                    <a:pt x="69569" y="581553"/>
                    <a:pt x="192795" y="672060"/>
                    <a:pt x="338099" y="671283"/>
                  </a:cubicBezTo>
                  <a:lnTo>
                    <a:pt x="961924" y="660297"/>
                  </a:lnTo>
                  <a:lnTo>
                    <a:pt x="950295" y="0"/>
                  </a:lnTo>
                  <a:lnTo>
                    <a:pt x="326934" y="10978"/>
                  </a:lnTo>
                  <a:cubicBezTo>
                    <a:pt x="180511" y="15339"/>
                    <a:pt x="60521" y="108703"/>
                    <a:pt x="17792" y="236708"/>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sp>
        <p:nvSpPr>
          <p:cNvPr id="17" name="Freeform 17">
            <a:extLst>
              <a:ext uri="{FF2B5EF4-FFF2-40B4-BE49-F238E27FC236}">
                <a16:creationId xmlns:a16="http://schemas.microsoft.com/office/drawing/2014/main" id="{864623EA-6732-7FDC-7926-39BAE0C5AD3C}"/>
              </a:ext>
            </a:extLst>
          </p:cNvPr>
          <p:cNvSpPr/>
          <p:nvPr/>
        </p:nvSpPr>
        <p:spPr>
          <a:xfrm flipH="1">
            <a:off x="8935800" y="-192363"/>
            <a:ext cx="6412402" cy="4311788"/>
          </a:xfrm>
          <a:custGeom>
            <a:avLst/>
            <a:gdLst/>
            <a:ahLst/>
            <a:cxnLst/>
            <a:rect l="l" t="t" r="r" b="b"/>
            <a:pathLst>
              <a:path w="6412402" h="4311788">
                <a:moveTo>
                  <a:pt x="6412402" y="0"/>
                </a:moveTo>
                <a:lnTo>
                  <a:pt x="0" y="0"/>
                </a:lnTo>
                <a:lnTo>
                  <a:pt x="0" y="4311788"/>
                </a:lnTo>
                <a:lnTo>
                  <a:pt x="6412402" y="4311788"/>
                </a:lnTo>
                <a:lnTo>
                  <a:pt x="6412402" y="0"/>
                </a:lnTo>
                <a:close/>
              </a:path>
            </a:pathLst>
          </a:custGeom>
          <a:blipFill>
            <a:blip>
              <a:extLst>
                <a:ext uri="{96DAC541-7B7A-43D3-8B79-37D633B846F1}">
                  <asvg:svgBlip xmlns:asvg="http://schemas.microsoft.com/office/drawing/2016/SVG/main" r:embed="rId3"/>
                </a:ext>
              </a:extLst>
            </a:blip>
            <a:stretch>
              <a:fillRect l="-97" r="-97"/>
            </a:stretch>
          </a:blipFill>
        </p:spPr>
        <p:txBody>
          <a:bodyPr/>
          <a:lstStyle/>
          <a:p>
            <a:endParaRPr lang="de-DE"/>
          </a:p>
        </p:txBody>
      </p:sp>
    </p:spTree>
    <p:extLst>
      <p:ext uri="{BB962C8B-B14F-4D97-AF65-F5344CB8AC3E}">
        <p14:creationId xmlns:p14="http://schemas.microsoft.com/office/powerpoint/2010/main" val="3149452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1790700"/>
            <a:ext cx="11171611" cy="6746819"/>
            <a:chOff x="0" y="0"/>
            <a:chExt cx="14895482" cy="8995759"/>
          </a:xfrm>
        </p:grpSpPr>
        <p:sp>
          <p:nvSpPr>
            <p:cNvPr id="4" name="Freeform 4"/>
            <p:cNvSpPr/>
            <p:nvPr/>
          </p:nvSpPr>
          <p:spPr>
            <a:xfrm>
              <a:off x="0" y="0"/>
              <a:ext cx="14895481" cy="8995759"/>
            </a:xfrm>
            <a:custGeom>
              <a:avLst/>
              <a:gdLst/>
              <a:ahLst/>
              <a:cxnLst/>
              <a:rect l="l" t="t" r="r" b="b"/>
              <a:pathLst>
                <a:path w="14895481" h="8995759">
                  <a:moveTo>
                    <a:pt x="0" y="0"/>
                  </a:moveTo>
                  <a:lnTo>
                    <a:pt x="14895481" y="0"/>
                  </a:lnTo>
                  <a:lnTo>
                    <a:pt x="14895481" y="8995759"/>
                  </a:lnTo>
                  <a:lnTo>
                    <a:pt x="0" y="8995759"/>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9024334"/>
            </a:xfrm>
            <a:prstGeom prst="rect">
              <a:avLst/>
            </a:prstGeom>
          </p:spPr>
          <p:txBody>
            <a:bodyPr lIns="0" tIns="0" rIns="0" bIns="0" rtlCol="0" anchor="t"/>
            <a:lstStyle/>
            <a:p>
              <a:pPr algn="l">
                <a:lnSpc>
                  <a:spcPts val="3240"/>
                </a:lnSpc>
              </a:pPr>
              <a:r>
                <a:rPr lang="en-US" sz="3000" dirty="0">
                  <a:solidFill>
                    <a:srgbClr val="0C4659"/>
                  </a:solidFill>
                  <a:latin typeface="Calibri (MS)"/>
                  <a:ea typeface="Calibri (MS)"/>
                  <a:cs typeface="Calibri (MS)"/>
                  <a:sym typeface="Calibri (MS)"/>
                </a:rPr>
                <a:t>In Europa haben die Menschen oft eine vielschichtige Identität: lokal/regional (</a:t>
              </a:r>
              <a:r>
                <a:rPr lang="en-US" sz="3000" dirty="0" err="1">
                  <a:solidFill>
                    <a:srgbClr val="0C4659"/>
                  </a:solidFill>
                  <a:latin typeface="Calibri (MS)"/>
                  <a:ea typeface="Calibri (MS)"/>
                  <a:cs typeface="Calibri (MS)"/>
                  <a:sym typeface="Calibri (MS)"/>
                </a:rPr>
                <a:t>z</a:t>
              </a:r>
              <a:r>
                <a:rPr lang="en-US" sz="3000" dirty="0">
                  <a:solidFill>
                    <a:srgbClr val="0C4659"/>
                  </a:solidFill>
                  <a:latin typeface="Calibri (MS)"/>
                  <a:ea typeface="Calibri (MS)"/>
                  <a:cs typeface="Calibri (MS)"/>
                  <a:sym typeface="Calibri (MS)"/>
                </a:rPr>
                <a:t>. B. katalanisch, bayerisch, sizilianisch), national (</a:t>
              </a:r>
              <a:r>
                <a:rPr lang="en-US" sz="3000" dirty="0" err="1">
                  <a:solidFill>
                    <a:srgbClr val="0C4659"/>
                  </a:solidFill>
                  <a:latin typeface="Calibri (MS)"/>
                  <a:ea typeface="Calibri (MS)"/>
                  <a:cs typeface="Calibri (MS)"/>
                  <a:sym typeface="Calibri (MS)"/>
                </a:rPr>
                <a:t>z</a:t>
              </a:r>
              <a:r>
                <a:rPr lang="en-US" sz="3000" dirty="0">
                  <a:solidFill>
                    <a:srgbClr val="0C4659"/>
                  </a:solidFill>
                  <a:latin typeface="Calibri (MS)"/>
                  <a:ea typeface="Calibri (MS)"/>
                  <a:cs typeface="Calibri (MS)"/>
                  <a:sym typeface="Calibri (MS)"/>
                </a:rPr>
                <a:t>. B. spanisch, deutsch, italienisch) und eine übergreifende europäische Identität. </a:t>
              </a:r>
            </a:p>
            <a:p>
              <a:pPr algn="l">
                <a:lnSpc>
                  <a:spcPts val="3240"/>
                </a:lnSpc>
              </a:pPr>
              <a:endParaRPr lang="en-US" sz="3000" dirty="0">
                <a:solidFill>
                  <a:srgbClr val="0C4659"/>
                </a:solidFill>
                <a:latin typeface="Calibri (MS)"/>
                <a:ea typeface="Calibri (MS)"/>
                <a:cs typeface="Calibri (MS)"/>
                <a:sym typeface="Calibri (MS)"/>
              </a:endParaRPr>
            </a:p>
            <a:p>
              <a:pPr algn="l">
                <a:lnSpc>
                  <a:spcPts val="3240"/>
                </a:lnSpc>
              </a:pPr>
              <a:r>
                <a:rPr lang="en-US" sz="3000" dirty="0">
                  <a:solidFill>
                    <a:srgbClr val="0C4659"/>
                  </a:solidFill>
                  <a:latin typeface="Calibri (MS)"/>
                  <a:ea typeface="Calibri (MS)"/>
                  <a:cs typeface="Calibri (MS)"/>
                  <a:sym typeface="Calibri (MS)"/>
                </a:rPr>
                <a:t>Digitale Medien – von sozialen Netzwerken bis hin zu Online-Nachrichten – beeinflussen, wie diese Identitäten zum Ausdruck kommen und sich entwickeln. Dieses Thema untersucht, wie die Online-Präsenz das Zugehörigkeitsgefühl zu einer Region oder Nation und zu Europa als Ganzes beeinflusst. </a:t>
              </a:r>
            </a:p>
            <a:p>
              <a:pPr algn="l">
                <a:lnSpc>
                  <a:spcPts val="3240"/>
                </a:lnSpc>
              </a:pPr>
              <a:endParaRPr lang="en-US" sz="3000" dirty="0">
                <a:solidFill>
                  <a:srgbClr val="0C4659"/>
                </a:solidFill>
                <a:latin typeface="Calibri (MS)"/>
                <a:ea typeface="Calibri (MS)"/>
                <a:cs typeface="Calibri (MS)"/>
                <a:sym typeface="Calibri (MS)"/>
              </a:endParaRPr>
            </a:p>
            <a:p>
              <a:pPr algn="l">
                <a:lnSpc>
                  <a:spcPts val="3240"/>
                </a:lnSpc>
              </a:pPr>
              <a:r>
                <a:rPr lang="en-US" sz="3000" dirty="0">
                  <a:solidFill>
                    <a:srgbClr val="0C4659"/>
                  </a:solidFill>
                  <a:latin typeface="Calibri (MS)"/>
                  <a:ea typeface="Calibri (MS)"/>
                  <a:cs typeface="Calibri (MS)"/>
                  <a:sym typeface="Calibri (MS)"/>
                </a:rPr>
                <a:t>Bringt das Internet die Europäer in einer gemeinsamen öffentlichen Sphäre zusammen oder verstärkt es regionale Loyalitäten und Separatismus? Wie finden regionale Kulturen online Gehör? Und vor allem: Können digitale Medien dazu beitragen, regionalen Stolz mit europäischer Einheit in Einklang zu bringen? Ziel ist es, das Zusammenspiel zwischen der digitalen Landschaft und Identitätsnarrativen in den verschiedenen Regionen Europas zu verstehen und zu ergründen, wie sich dies auf das fortlaufende Projekt der europäischen Integration auswirkt.</a:t>
              </a: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653688"/>
            <a:ext cx="11133510" cy="1205481"/>
            <a:chOff x="0" y="0"/>
            <a:chExt cx="14844680" cy="1607308"/>
          </a:xfrm>
        </p:grpSpPr>
        <p:sp>
          <p:nvSpPr>
            <p:cNvPr id="8" name="Freeform 8"/>
            <p:cNvSpPr/>
            <p:nvPr/>
          </p:nvSpPr>
          <p:spPr>
            <a:xfrm>
              <a:off x="0" y="0"/>
              <a:ext cx="14844680" cy="1607308"/>
            </a:xfrm>
            <a:custGeom>
              <a:avLst/>
              <a:gdLst/>
              <a:ahLst/>
              <a:cxnLst/>
              <a:rect l="l" t="t" r="r" b="b"/>
              <a:pathLst>
                <a:path w="14844680" h="1607308">
                  <a:moveTo>
                    <a:pt x="0" y="0"/>
                  </a:moveTo>
                  <a:lnTo>
                    <a:pt x="14844680" y="0"/>
                  </a:lnTo>
                  <a:lnTo>
                    <a:pt x="14844680"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1664458"/>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Identitäten in einem digitalen Europa </a:t>
              </a:r>
            </a:p>
          </p:txBody>
        </p:sp>
      </p:grpSp>
      <p:sp>
        <p:nvSpPr>
          <p:cNvPr id="10" name="AutoShape 10"/>
          <p:cNvSpPr/>
          <p:nvPr/>
        </p:nvSpPr>
        <p:spPr>
          <a:xfrm>
            <a:off x="6112678" y="1409700"/>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F29E38"/>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1099850" y="6443460"/>
            <a:ext cx="4109845" cy="2759757"/>
            <a:chOff x="0" y="0"/>
            <a:chExt cx="5479794" cy="3679676"/>
          </a:xfrm>
        </p:grpSpPr>
        <p:sp>
          <p:nvSpPr>
            <p:cNvPr id="15" name="Freeform 15"/>
            <p:cNvSpPr/>
            <p:nvPr/>
          </p:nvSpPr>
          <p:spPr>
            <a:xfrm>
              <a:off x="0" y="0"/>
              <a:ext cx="5479794" cy="3679676"/>
            </a:xfrm>
            <a:custGeom>
              <a:avLst/>
              <a:gdLst/>
              <a:ahLst/>
              <a:cxnLst/>
              <a:rect l="l" t="t" r="r" b="b"/>
              <a:pathLst>
                <a:path w="5479794" h="3679676">
                  <a:moveTo>
                    <a:pt x="0" y="0"/>
                  </a:moveTo>
                  <a:lnTo>
                    <a:pt x="5479794" y="0"/>
                  </a:lnTo>
                  <a:lnTo>
                    <a:pt x="5479794"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5479794" cy="3755876"/>
            </a:xfrm>
            <a:prstGeom prst="rect">
              <a:avLst/>
            </a:prstGeom>
          </p:spPr>
          <p:txBody>
            <a:bodyPr lIns="0" tIns="0" rIns="0" bIns="0" rtlCol="0" anchor="t"/>
            <a:lstStyle/>
            <a:p>
              <a:pPr algn="ctr">
                <a:lnSpc>
                  <a:spcPts val="4200"/>
                </a:lnSpc>
              </a:pPr>
              <a:r>
                <a:rPr lang="en-US" sz="3500" dirty="0">
                  <a:solidFill>
                    <a:srgbClr val="FFFFFF"/>
                  </a:solidFill>
                  <a:latin typeface="Calibri (MS)"/>
                  <a:ea typeface="Calibri (MS)"/>
                  <a:cs typeface="Calibri (MS)"/>
                  <a:sym typeface="Calibri (MS)"/>
                </a:rPr>
                <a:t>Der Einfluss digitaler Medien auf regionale Identitäten und die europäische Integration</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4</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1714500"/>
            <a:ext cx="11171611" cy="7565969"/>
            <a:chOff x="0" y="0"/>
            <a:chExt cx="14895482" cy="10087959"/>
          </a:xfrm>
        </p:grpSpPr>
        <p:sp>
          <p:nvSpPr>
            <p:cNvPr id="4" name="Freeform 4"/>
            <p:cNvSpPr/>
            <p:nvPr/>
          </p:nvSpPr>
          <p:spPr>
            <a:xfrm>
              <a:off x="0" y="0"/>
              <a:ext cx="14895481" cy="10087959"/>
            </a:xfrm>
            <a:custGeom>
              <a:avLst/>
              <a:gdLst/>
              <a:ahLst/>
              <a:cxnLst/>
              <a:rect l="l" t="t" r="r" b="b"/>
              <a:pathLst>
                <a:path w="14895481" h="10087959">
                  <a:moveTo>
                    <a:pt x="0" y="0"/>
                  </a:moveTo>
                  <a:lnTo>
                    <a:pt x="14895481" y="0"/>
                  </a:lnTo>
                  <a:lnTo>
                    <a:pt x="14895481" y="10087959"/>
                  </a:lnTo>
                  <a:lnTo>
                    <a:pt x="0" y="10087959"/>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10116534"/>
            </a:xfrm>
            <a:prstGeom prst="rect">
              <a:avLst/>
            </a:prstGeom>
          </p:spPr>
          <p:txBody>
            <a:bodyPr lIns="0" tIns="0" rIns="0" bIns="0" rtlCol="0" anchor="t"/>
            <a:lstStyle/>
            <a:p>
              <a:pPr algn="l">
                <a:lnSpc>
                  <a:spcPts val="3240"/>
                </a:lnSpc>
              </a:pPr>
              <a:r>
                <a:rPr lang="en-US" sz="3000" b="1" dirty="0">
                  <a:solidFill>
                    <a:srgbClr val="0C4659"/>
                  </a:solidFill>
                  <a:latin typeface="Calibri (MS) Bold"/>
                  <a:ea typeface="Calibri (MS) Bold"/>
                  <a:cs typeface="Calibri (MS) Bold"/>
                  <a:sym typeface="Calibri (MS) Bold"/>
                </a:rPr>
                <a:t>Die vielen Regionen Europas – geprägt durch Kultur, Sprache oder Geschichte – nutzen digitale Medien, um ihre Identität zu fördern: </a:t>
              </a:r>
            </a:p>
            <a:p>
              <a:pPr marL="647703" lvl="1" indent="-323852" algn="l">
                <a:lnSpc>
                  <a:spcPts val="3240"/>
                </a:lnSpc>
                <a:buFont typeface="Arial"/>
                <a:buChar char="•"/>
              </a:pPr>
              <a:r>
                <a:rPr lang="en-US" sz="3000" b="1" dirty="0">
                  <a:solidFill>
                    <a:srgbClr val="0C4659"/>
                  </a:solidFill>
                  <a:latin typeface="Calibri (MS) Bold"/>
                  <a:ea typeface="Calibri (MS) Bold"/>
                  <a:cs typeface="Calibri (MS) Bold"/>
                  <a:sym typeface="Calibri (MS) Bold"/>
                </a:rPr>
                <a:t>Wiederbelebung und Erhaltung </a:t>
              </a:r>
              <a:r>
                <a:rPr lang="en-US" sz="3000" dirty="0">
                  <a:solidFill>
                    <a:srgbClr val="0C4659"/>
                  </a:solidFill>
                  <a:latin typeface="Calibri (MS)"/>
                  <a:ea typeface="Calibri (MS)"/>
                  <a:cs typeface="Calibri (MS)"/>
                  <a:sym typeface="Calibri (MS)"/>
                </a:rPr>
                <a:t>von</a:t>
              </a:r>
              <a:r>
                <a:rPr lang="en-US" sz="3000" b="1" dirty="0">
                  <a:solidFill>
                    <a:srgbClr val="0C4659"/>
                  </a:solidFill>
                  <a:latin typeface="Calibri (MS) Bold"/>
                  <a:ea typeface="Calibri (MS) Bold"/>
                  <a:cs typeface="Calibri (MS) Bold"/>
                  <a:sym typeface="Calibri (MS) Bold"/>
                </a:rPr>
                <a:t> Sprachen: </a:t>
              </a:r>
              <a:r>
                <a:rPr lang="en-US" sz="3000" dirty="0">
                  <a:solidFill>
                    <a:srgbClr val="0C4659"/>
                  </a:solidFill>
                  <a:latin typeface="Calibri (MS)"/>
                  <a:ea typeface="Calibri (MS)"/>
                  <a:cs typeface="Calibri (MS)"/>
                  <a:sym typeface="Calibri (MS)"/>
                </a:rPr>
                <a:t>Sprecher regionaler oder Minderheitensprachen (wie Baskisch, Walisisch oder Samisch) nutzen soziale Medien, YouTube und Blogs, um Inhalte in ihrer Muttersprache zu erstellen. Dies ist ein Segen für Sprachen, die einst auf den privaten Bereich beschränkt waren. So gibt es beispielsweise beliebte YouTuber, die Comedy im schottischen Dialekt produzieren, oder Influencer, die auf Korsisch twittern. Diese Online-Präsenz bewahrt diese Identitäten für jüngere Generationen und </a:t>
              </a:r>
              <a:r>
                <a:rPr lang="en-US" sz="3000" dirty="0" err="1">
                  <a:solidFill>
                    <a:srgbClr val="0C4659"/>
                  </a:solidFill>
                  <a:latin typeface="Calibri (MS)"/>
                  <a:ea typeface="Calibri (MS)"/>
                  <a:cs typeface="Calibri (MS)"/>
                  <a:sym typeface="Calibri (MS)"/>
                </a:rPr>
                <a:t>macht </a:t>
              </a:r>
              <a:r>
                <a:rPr lang="en-US" sz="3000" dirty="0">
                  <a:solidFill>
                    <a:srgbClr val="0C4659"/>
                  </a:solidFill>
                  <a:latin typeface="Calibri (MS)"/>
                  <a:ea typeface="Calibri (MS)"/>
                  <a:cs typeface="Calibri (MS)"/>
                  <a:sym typeface="Calibri (MS)"/>
                </a:rPr>
                <a:t>sie gleichzeitig </a:t>
              </a:r>
              <a:r>
                <a:rPr lang="en-US" sz="3000" dirty="0" err="1">
                  <a:solidFill>
                    <a:srgbClr val="0C4659"/>
                  </a:solidFill>
                  <a:latin typeface="Calibri (MS)"/>
                  <a:ea typeface="Calibri (MS)"/>
                  <a:cs typeface="Calibri (MS)"/>
                  <a:sym typeface="Calibri (MS)"/>
                </a:rPr>
                <a:t>salonfähig</a:t>
              </a:r>
              <a:r>
                <a:rPr lang="en-US" sz="3000" dirty="0">
                  <a:solidFill>
                    <a:srgbClr val="0C4659"/>
                  </a:solidFill>
                  <a:latin typeface="Calibri (MS)"/>
                  <a:ea typeface="Calibri (MS)"/>
                  <a:cs typeface="Calibri (MS)"/>
                  <a:sym typeface="Calibri (MS)"/>
                </a:rPr>
                <a:t>. </a:t>
              </a:r>
            </a:p>
            <a:p>
              <a:pPr marL="647703" lvl="1" indent="-323852" algn="l">
                <a:lnSpc>
                  <a:spcPts val="3240"/>
                </a:lnSpc>
                <a:buFont typeface="Arial"/>
                <a:buChar char="•"/>
              </a:pPr>
              <a:r>
                <a:rPr lang="en-US" sz="3000" b="1" dirty="0">
                  <a:solidFill>
                    <a:srgbClr val="0C4659"/>
                  </a:solidFill>
                  <a:latin typeface="Calibri (MS) Bold"/>
                  <a:ea typeface="Calibri (MS) Bold"/>
                  <a:cs typeface="Calibri (MS) Bold"/>
                  <a:sym typeface="Calibri (MS) Bold"/>
                </a:rPr>
                <a:t>Kulturelle Präsentation: </a:t>
              </a:r>
              <a:r>
                <a:rPr lang="en-US" sz="3000" dirty="0">
                  <a:solidFill>
                    <a:srgbClr val="0C4659"/>
                  </a:solidFill>
                  <a:latin typeface="Calibri (MS)"/>
                  <a:ea typeface="Calibri (MS)"/>
                  <a:cs typeface="Calibri (MS)"/>
                  <a:sym typeface="Calibri (MS)"/>
                </a:rPr>
                <a:t>Regionen nutzen digitale Plattformen, um ihr lokales Erbe mit der Welt zu teilen. Virtuelle Rundgänge durch regionale Museen, Facebook-Seiten für Volksfeste und Instagram-Accounts, die der lokalen Küche oder Landschaft gewidmet sind, verbinden Menschen aus aller Welt mit dem Stolz einer Region. Eine Person in Brasilien, die sich für keltische Musik interessiert, kann einen Live-Stream eines bretonischen Festivals verfolgen, wodurch eine globale Nischengemeinschaft rund um eine regionale Kultur entsteht. </a:t>
              </a:r>
            </a:p>
            <a:p>
              <a:pPr algn="l">
                <a:lnSpc>
                  <a:spcPts val="3240"/>
                </a:lnSpc>
              </a:pPr>
              <a:endParaRPr lang="en-US" sz="3000" dirty="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342900"/>
            <a:ext cx="11133510" cy="1205481"/>
            <a:chOff x="0" y="0"/>
            <a:chExt cx="14844680" cy="1607308"/>
          </a:xfrm>
        </p:grpSpPr>
        <p:sp>
          <p:nvSpPr>
            <p:cNvPr id="8" name="Freeform 8"/>
            <p:cNvSpPr/>
            <p:nvPr/>
          </p:nvSpPr>
          <p:spPr>
            <a:xfrm>
              <a:off x="0" y="0"/>
              <a:ext cx="14844680" cy="1607308"/>
            </a:xfrm>
            <a:custGeom>
              <a:avLst/>
              <a:gdLst/>
              <a:ahLst/>
              <a:cxnLst/>
              <a:rect l="l" t="t" r="r" b="b"/>
              <a:pathLst>
                <a:path w="14844680" h="1607308">
                  <a:moveTo>
                    <a:pt x="0" y="0"/>
                  </a:moveTo>
                  <a:lnTo>
                    <a:pt x="14844680" y="0"/>
                  </a:lnTo>
                  <a:lnTo>
                    <a:pt x="14844680"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1664458"/>
            </a:xfrm>
            <a:prstGeom prst="rect">
              <a:avLst/>
            </a:prstGeom>
          </p:spPr>
          <p:txBody>
            <a:bodyPr lIns="0" tIns="0" rIns="0" bIns="0" rtlCol="0" anchor="t"/>
            <a:lstStyle/>
            <a:p>
              <a:pPr algn="l">
                <a:lnSpc>
                  <a:spcPts val="5832"/>
                </a:lnSpc>
              </a:pPr>
              <a:r>
                <a:rPr lang="en-US" sz="5400" b="1" dirty="0">
                  <a:solidFill>
                    <a:srgbClr val="0C4659"/>
                  </a:solidFill>
                  <a:latin typeface="Calibri (MS) Bold"/>
                  <a:ea typeface="Calibri (MS) Bold"/>
                  <a:cs typeface="Calibri (MS) Bold"/>
                  <a:sym typeface="Calibri (MS) Bold"/>
                </a:rPr>
                <a:t>Regionale </a:t>
              </a:r>
              <a:r>
                <a:rPr lang="en-US" sz="5400" b="1" dirty="0" err="1">
                  <a:solidFill>
                    <a:srgbClr val="0C4659"/>
                  </a:solidFill>
                  <a:latin typeface="Calibri (MS) Bold"/>
                  <a:ea typeface="Calibri (MS) Bold"/>
                  <a:cs typeface="Calibri (MS) Bold"/>
                  <a:sym typeface="Calibri (MS) Bold"/>
                </a:rPr>
                <a:t>Identitäten</a:t>
              </a:r>
              <a:r>
                <a:rPr lang="en-US" sz="5400" b="1" dirty="0">
                  <a:solidFill>
                    <a:srgbClr val="0C4659"/>
                  </a:solidFill>
                  <a:latin typeface="Calibri (MS) Bold"/>
                  <a:ea typeface="Calibri (MS) Bold"/>
                  <a:cs typeface="Calibri (MS) Bold"/>
                  <a:sym typeface="Calibri (MS) Bold"/>
                </a:rPr>
                <a:t> </a:t>
              </a:r>
              <a:r>
                <a:rPr lang="en-US" sz="5400" b="1" dirty="0" err="1">
                  <a:solidFill>
                    <a:srgbClr val="0C4659"/>
                  </a:solidFill>
                  <a:latin typeface="Calibri (MS) Bold"/>
                  <a:ea typeface="Calibri (MS) Bold"/>
                  <a:cs typeface="Calibri (MS) Bold"/>
                  <a:sym typeface="Calibri (MS) Bold"/>
                </a:rPr>
                <a:t>gehen</a:t>
              </a:r>
              <a:r>
                <a:rPr lang="en-US" sz="5400" b="1" dirty="0">
                  <a:solidFill>
                    <a:srgbClr val="0C4659"/>
                  </a:solidFill>
                  <a:latin typeface="Calibri (MS) Bold"/>
                  <a:ea typeface="Calibri (MS) Bold"/>
                  <a:cs typeface="Calibri (MS) Bold"/>
                  <a:sym typeface="Calibri (MS) Bold"/>
                </a:rPr>
                <a:t> online </a:t>
              </a:r>
            </a:p>
          </p:txBody>
        </p:sp>
      </p:grpSp>
      <p:sp>
        <p:nvSpPr>
          <p:cNvPr id="10" name="AutoShape 10"/>
          <p:cNvSpPr/>
          <p:nvPr/>
        </p:nvSpPr>
        <p:spPr>
          <a:xfrm>
            <a:off x="6112678" y="1333500"/>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F29E38"/>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1099850" y="6443460"/>
            <a:ext cx="4109845" cy="2759757"/>
            <a:chOff x="0" y="0"/>
            <a:chExt cx="5479794" cy="3679676"/>
          </a:xfrm>
        </p:grpSpPr>
        <p:sp>
          <p:nvSpPr>
            <p:cNvPr id="15" name="Freeform 15"/>
            <p:cNvSpPr/>
            <p:nvPr/>
          </p:nvSpPr>
          <p:spPr>
            <a:xfrm>
              <a:off x="0" y="0"/>
              <a:ext cx="5479794" cy="3679676"/>
            </a:xfrm>
            <a:custGeom>
              <a:avLst/>
              <a:gdLst/>
              <a:ahLst/>
              <a:cxnLst/>
              <a:rect l="l" t="t" r="r" b="b"/>
              <a:pathLst>
                <a:path w="5479794" h="3679676">
                  <a:moveTo>
                    <a:pt x="0" y="0"/>
                  </a:moveTo>
                  <a:lnTo>
                    <a:pt x="5479794" y="0"/>
                  </a:lnTo>
                  <a:lnTo>
                    <a:pt x="5479794"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5479794" cy="3755876"/>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Der Einfluss digitaler Medien auf regionale Identitäten und die europäische Integration</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4</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293960"/>
            <a:ext cx="11171611" cy="7565969"/>
            <a:chOff x="0" y="0"/>
            <a:chExt cx="14895482" cy="10087959"/>
          </a:xfrm>
        </p:grpSpPr>
        <p:sp>
          <p:nvSpPr>
            <p:cNvPr id="4" name="Freeform 4"/>
            <p:cNvSpPr/>
            <p:nvPr/>
          </p:nvSpPr>
          <p:spPr>
            <a:xfrm>
              <a:off x="0" y="0"/>
              <a:ext cx="14895481" cy="10087959"/>
            </a:xfrm>
            <a:custGeom>
              <a:avLst/>
              <a:gdLst/>
              <a:ahLst/>
              <a:cxnLst/>
              <a:rect l="l" t="t" r="r" b="b"/>
              <a:pathLst>
                <a:path w="14895481" h="10087959">
                  <a:moveTo>
                    <a:pt x="0" y="0"/>
                  </a:moveTo>
                  <a:lnTo>
                    <a:pt x="14895481" y="0"/>
                  </a:lnTo>
                  <a:lnTo>
                    <a:pt x="14895481" y="10087959"/>
                  </a:lnTo>
                  <a:lnTo>
                    <a:pt x="0" y="10087959"/>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10116534"/>
            </a:xfrm>
            <a:prstGeom prst="rect">
              <a:avLst/>
            </a:prstGeom>
          </p:spPr>
          <p:txBody>
            <a:bodyPr lIns="0" tIns="0" rIns="0" bIns="0" rtlCol="0" anchor="t"/>
            <a:lstStyle/>
            <a:p>
              <a:pPr marL="647703" lvl="1" indent="-323852" algn="l">
                <a:lnSpc>
                  <a:spcPts val="3240"/>
                </a:lnSpc>
                <a:buFont typeface="Arial"/>
                <a:buChar char="•"/>
              </a:pPr>
              <a:r>
                <a:rPr lang="en-US" sz="3000" b="1" spc="-6" dirty="0">
                  <a:solidFill>
                    <a:srgbClr val="0C4659"/>
                  </a:solidFill>
                  <a:latin typeface="Calibri (MS) Bold"/>
                  <a:ea typeface="Calibri (MS) Bold"/>
                  <a:cs typeface="Calibri (MS) Bold"/>
                  <a:sym typeface="Calibri (MS) Bold"/>
                </a:rPr>
                <a:t>Verbindungen in der Diaspora: </a:t>
              </a:r>
              <a:r>
                <a:rPr lang="en-US" sz="3000" spc="-6" dirty="0">
                  <a:solidFill>
                    <a:srgbClr val="0C4659"/>
                  </a:solidFill>
                  <a:latin typeface="Calibri (MS)"/>
                  <a:ea typeface="Calibri (MS)"/>
                  <a:cs typeface="Calibri (MS)"/>
                  <a:sym typeface="Calibri (MS)"/>
                </a:rPr>
                <a:t>Für Menschen, die ihre Heimatregion verlassen haben, sorgen digitale Medien dafür, dass sie in Verbindung bleiben. Ein in Berlin lebender Sarde kann Facebook-Gruppen von im Ausland lebenden Sarden beitreten, lokale Nachrichten aus Sardinien online verfolgen und sich sogar über E-Konsultationen an Entscheidungen in seiner Heimatstadt beteiligen, sofern diese angeboten werden. So bleibt das Gefühl der regionalen Identität unabhängig vom physischen Aufenthaltsort erhalten. </a:t>
              </a:r>
            </a:p>
            <a:p>
              <a:pPr marL="647703" lvl="1" indent="-323852" algn="l">
                <a:lnSpc>
                  <a:spcPts val="3240"/>
                </a:lnSpc>
                <a:buFont typeface="Arial"/>
                <a:buChar char="•"/>
              </a:pPr>
              <a:endParaRPr lang="en-US" sz="3000" spc="-6" dirty="0">
                <a:solidFill>
                  <a:srgbClr val="0C4659"/>
                </a:solidFill>
                <a:latin typeface="Calibri (MS)"/>
                <a:ea typeface="Calibri (MS)"/>
                <a:cs typeface="Calibri (MS)"/>
                <a:sym typeface="Calibri (MS)"/>
              </a:endParaRPr>
            </a:p>
            <a:p>
              <a:pPr marL="1238251" lvl="2" indent="-457200">
                <a:lnSpc>
                  <a:spcPts val="3240"/>
                </a:lnSpc>
                <a:buFont typeface="Wingdings" panose="05000000000000000000" pitchFamily="2" charset="2"/>
                <a:buChar char="Ø"/>
              </a:pPr>
              <a:r>
                <a:rPr lang="en-US" sz="3000" spc="-6" dirty="0">
                  <a:solidFill>
                    <a:srgbClr val="0C4659"/>
                  </a:solidFill>
                  <a:latin typeface="Calibri (MS)"/>
                  <a:ea typeface="Calibri (MS)"/>
                  <a:cs typeface="Calibri (MS)"/>
                  <a:sym typeface="Calibri (MS)"/>
                </a:rPr>
                <a:t>Innerhalb bestimmter Länder bilden Menschen mit einer gemeinsamen Minderheitenkultur – eine Diaspora – sehr oft Facebook- oder sogar professionelle LinkedIn-Gruppen, um Informationen auszutauschen, Kontakte zu knüpfen und ihre kulturellen Verbindungen zu pflegen.</a:t>
              </a:r>
            </a:p>
            <a:p>
              <a:pPr algn="l">
                <a:lnSpc>
                  <a:spcPts val="3240"/>
                </a:lnSpc>
              </a:pPr>
              <a:endParaRPr lang="en-US" sz="3000" dirty="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653688"/>
            <a:ext cx="11133510" cy="1205481"/>
            <a:chOff x="0" y="0"/>
            <a:chExt cx="14844680" cy="1607308"/>
          </a:xfrm>
        </p:grpSpPr>
        <p:sp>
          <p:nvSpPr>
            <p:cNvPr id="8" name="Freeform 8"/>
            <p:cNvSpPr/>
            <p:nvPr/>
          </p:nvSpPr>
          <p:spPr>
            <a:xfrm>
              <a:off x="0" y="0"/>
              <a:ext cx="14844680" cy="1607308"/>
            </a:xfrm>
            <a:custGeom>
              <a:avLst/>
              <a:gdLst/>
              <a:ahLst/>
              <a:cxnLst/>
              <a:rect l="l" t="t" r="r" b="b"/>
              <a:pathLst>
                <a:path w="14844680" h="1607308">
                  <a:moveTo>
                    <a:pt x="0" y="0"/>
                  </a:moveTo>
                  <a:lnTo>
                    <a:pt x="14844680" y="0"/>
                  </a:lnTo>
                  <a:lnTo>
                    <a:pt x="14844680"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1664458"/>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Regionale Identitäten gehen online </a:t>
              </a:r>
            </a:p>
          </p:txBody>
        </p:sp>
      </p:grpSp>
      <p:sp>
        <p:nvSpPr>
          <p:cNvPr id="10" name="AutoShape 10"/>
          <p:cNvSpPr/>
          <p:nvPr/>
        </p:nvSpPr>
        <p:spPr>
          <a:xfrm>
            <a:off x="6112678" y="1802019"/>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F29E38"/>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1099850" y="6443460"/>
            <a:ext cx="4109845" cy="2759757"/>
            <a:chOff x="0" y="0"/>
            <a:chExt cx="5479794" cy="3679676"/>
          </a:xfrm>
        </p:grpSpPr>
        <p:sp>
          <p:nvSpPr>
            <p:cNvPr id="15" name="Freeform 15"/>
            <p:cNvSpPr/>
            <p:nvPr/>
          </p:nvSpPr>
          <p:spPr>
            <a:xfrm>
              <a:off x="0" y="0"/>
              <a:ext cx="5479794" cy="3679676"/>
            </a:xfrm>
            <a:custGeom>
              <a:avLst/>
              <a:gdLst/>
              <a:ahLst/>
              <a:cxnLst/>
              <a:rect l="l" t="t" r="r" b="b"/>
              <a:pathLst>
                <a:path w="5479794" h="3679676">
                  <a:moveTo>
                    <a:pt x="0" y="0"/>
                  </a:moveTo>
                  <a:lnTo>
                    <a:pt x="5479794" y="0"/>
                  </a:lnTo>
                  <a:lnTo>
                    <a:pt x="5479794"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5479794" cy="3755876"/>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Der Einfluss digitaler Medien auf regionale Identitäten und die europäische Integration</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4</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1943100"/>
            <a:ext cx="11171611" cy="7156394"/>
            <a:chOff x="0" y="0"/>
            <a:chExt cx="14895482" cy="9541859"/>
          </a:xfrm>
        </p:grpSpPr>
        <p:sp>
          <p:nvSpPr>
            <p:cNvPr id="4" name="Freeform 4"/>
            <p:cNvSpPr/>
            <p:nvPr/>
          </p:nvSpPr>
          <p:spPr>
            <a:xfrm>
              <a:off x="0" y="0"/>
              <a:ext cx="14895481" cy="9541859"/>
            </a:xfrm>
            <a:custGeom>
              <a:avLst/>
              <a:gdLst/>
              <a:ahLst/>
              <a:cxnLst/>
              <a:rect l="l" t="t" r="r" b="b"/>
              <a:pathLst>
                <a:path w="14895481" h="9541859">
                  <a:moveTo>
                    <a:pt x="0" y="0"/>
                  </a:moveTo>
                  <a:lnTo>
                    <a:pt x="14895481" y="0"/>
                  </a:lnTo>
                  <a:lnTo>
                    <a:pt x="14895481" y="9541859"/>
                  </a:lnTo>
                  <a:lnTo>
                    <a:pt x="0" y="9541859"/>
                  </a:lnTo>
                  <a:close/>
                </a:path>
              </a:pathLst>
            </a:custGeom>
            <a:solidFill>
              <a:srgbClr val="000000">
                <a:alpha val="0"/>
              </a:srgbClr>
            </a:solidFill>
          </p:spPr>
          <p:txBody>
            <a:bodyPr/>
            <a:lstStyle/>
            <a:p>
              <a:endParaRPr lang="de-DE" sz="2800"/>
            </a:p>
          </p:txBody>
        </p:sp>
        <p:sp>
          <p:nvSpPr>
            <p:cNvPr id="5" name="TextBox 5"/>
            <p:cNvSpPr txBox="1"/>
            <p:nvPr/>
          </p:nvSpPr>
          <p:spPr>
            <a:xfrm>
              <a:off x="0" y="-28575"/>
              <a:ext cx="14895482" cy="9570434"/>
            </a:xfrm>
            <a:prstGeom prst="rect">
              <a:avLst/>
            </a:prstGeom>
          </p:spPr>
          <p:txBody>
            <a:bodyPr lIns="0" tIns="0" rIns="0" bIns="0" rtlCol="0" anchor="t"/>
            <a:lstStyle/>
            <a:p>
              <a:pPr algn="l">
                <a:lnSpc>
                  <a:spcPts val="3240"/>
                </a:lnSpc>
              </a:pPr>
              <a:r>
                <a:rPr lang="en-US" sz="2800" b="1" spc="-93" dirty="0">
                  <a:solidFill>
                    <a:srgbClr val="0C4659"/>
                  </a:solidFill>
                  <a:latin typeface="Calibri (MS) Bold"/>
                  <a:ea typeface="Calibri (MS) Bold"/>
                  <a:cs typeface="Calibri (MS) Bold"/>
                  <a:sym typeface="Calibri (MS) Bold"/>
                </a:rPr>
                <a:t>Auf der </a:t>
              </a:r>
              <a:r>
                <a:rPr lang="en-US" sz="2800" b="1" spc="-93" dirty="0" err="1">
                  <a:solidFill>
                    <a:srgbClr val="0C4659"/>
                  </a:solidFill>
                  <a:latin typeface="Calibri (MS) Bold"/>
                  <a:ea typeface="Calibri (MS) Bold"/>
                  <a:cs typeface="Calibri (MS) Bold"/>
                  <a:sym typeface="Calibri (MS) Bold"/>
                </a:rPr>
                <a:t>anderen</a:t>
              </a:r>
              <a:r>
                <a:rPr lang="en-US" sz="2800" b="1" spc="-93" dirty="0">
                  <a:solidFill>
                    <a:srgbClr val="0C4659"/>
                  </a:solidFill>
                  <a:latin typeface="Calibri (MS) Bold"/>
                  <a:ea typeface="Calibri (MS) Bold"/>
                  <a:cs typeface="Calibri (MS) Bold"/>
                  <a:sym typeface="Calibri (MS) Bold"/>
                </a:rPr>
                <a:t> </a:t>
              </a:r>
              <a:r>
                <a:rPr lang="en-US" sz="2800" b="1" spc="-93" dirty="0" err="1">
                  <a:solidFill>
                    <a:srgbClr val="0C4659"/>
                  </a:solidFill>
                  <a:latin typeface="Calibri (MS) Bold"/>
                  <a:ea typeface="Calibri (MS) Bold"/>
                  <a:cs typeface="Calibri (MS) Bold"/>
                  <a:sym typeface="Calibri (MS) Bold"/>
                </a:rPr>
                <a:t>Seite</a:t>
              </a:r>
              <a:r>
                <a:rPr lang="en-US" sz="2800" b="1" spc="-93" dirty="0">
                  <a:solidFill>
                    <a:srgbClr val="0C4659"/>
                  </a:solidFill>
                  <a:latin typeface="Calibri (MS) Bold"/>
                  <a:ea typeface="Calibri (MS) Bold"/>
                  <a:cs typeface="Calibri (MS) Bold"/>
                  <a:sym typeface="Calibri (MS) Bold"/>
                </a:rPr>
                <a:t> </a:t>
              </a:r>
              <a:r>
                <a:rPr lang="en-US" sz="2800" b="1" spc="-93" dirty="0" err="1">
                  <a:solidFill>
                    <a:srgbClr val="0C4659"/>
                  </a:solidFill>
                  <a:latin typeface="Calibri (MS) Bold"/>
                  <a:ea typeface="Calibri (MS) Bold"/>
                  <a:cs typeface="Calibri (MS) Bold"/>
                  <a:sym typeface="Calibri (MS) Bold"/>
                </a:rPr>
                <a:t>steht</a:t>
              </a:r>
              <a:r>
                <a:rPr lang="en-US" sz="2800" b="1" spc="-93" dirty="0">
                  <a:solidFill>
                    <a:srgbClr val="0C4659"/>
                  </a:solidFill>
                  <a:latin typeface="Calibri (MS) Bold"/>
                  <a:ea typeface="Calibri (MS) Bold"/>
                  <a:cs typeface="Calibri (MS) Bold"/>
                  <a:sym typeface="Calibri (MS) Bold"/>
                </a:rPr>
                <a:t> die Idee </a:t>
              </a:r>
              <a:r>
                <a:rPr lang="en-US" sz="2800" b="1" spc="-93" dirty="0" err="1">
                  <a:solidFill>
                    <a:srgbClr val="0C4659"/>
                  </a:solidFill>
                  <a:latin typeface="Calibri (MS) Bold"/>
                  <a:ea typeface="Calibri (MS) Bold"/>
                  <a:cs typeface="Calibri (MS) Bold"/>
                  <a:sym typeface="Calibri (MS) Bold"/>
                </a:rPr>
                <a:t>einer</a:t>
              </a:r>
              <a:r>
                <a:rPr lang="en-US" sz="2800" b="1" spc="-93" dirty="0">
                  <a:solidFill>
                    <a:srgbClr val="0C4659"/>
                  </a:solidFill>
                  <a:latin typeface="Calibri (MS) Bold"/>
                  <a:ea typeface="Calibri (MS) Bold"/>
                  <a:cs typeface="Calibri (MS) Bold"/>
                  <a:sym typeface="Calibri (MS) Bold"/>
                </a:rPr>
                <a:t> </a:t>
              </a:r>
              <a:r>
                <a:rPr lang="en-US" sz="2800" b="1" spc="-93" dirty="0" err="1">
                  <a:solidFill>
                    <a:srgbClr val="0C4659"/>
                  </a:solidFill>
                  <a:latin typeface="Calibri (MS) Bold"/>
                  <a:ea typeface="Calibri (MS) Bold"/>
                  <a:cs typeface="Calibri (MS) Bold"/>
                  <a:sym typeface="Calibri (MS) Bold"/>
                </a:rPr>
                <a:t>gemeinsamen</a:t>
              </a:r>
              <a:r>
                <a:rPr lang="en-US" sz="2800" b="1" spc="-93" dirty="0">
                  <a:solidFill>
                    <a:srgbClr val="0C4659"/>
                  </a:solidFill>
                  <a:latin typeface="Calibri (MS) Bold"/>
                  <a:ea typeface="Calibri (MS) Bold"/>
                  <a:cs typeface="Calibri (MS) Bold"/>
                  <a:sym typeface="Calibri (MS) Bold"/>
                </a:rPr>
                <a:t> </a:t>
              </a:r>
              <a:r>
                <a:rPr lang="en-US" sz="2800" b="1" spc="-93" dirty="0" err="1">
                  <a:solidFill>
                    <a:srgbClr val="0C4659"/>
                  </a:solidFill>
                  <a:latin typeface="Calibri (MS) Bold"/>
                  <a:ea typeface="Calibri (MS) Bold"/>
                  <a:cs typeface="Calibri (MS) Bold"/>
                  <a:sym typeface="Calibri (MS) Bold"/>
                </a:rPr>
                <a:t>europäischen</a:t>
              </a:r>
              <a:r>
                <a:rPr lang="en-US" sz="2800" b="1" spc="-93" dirty="0">
                  <a:solidFill>
                    <a:srgbClr val="0C4659"/>
                  </a:solidFill>
                  <a:latin typeface="Calibri (MS) Bold"/>
                  <a:ea typeface="Calibri (MS) Bold"/>
                  <a:cs typeface="Calibri (MS) Bold"/>
                  <a:sym typeface="Calibri (MS) Bold"/>
                </a:rPr>
                <a:t> </a:t>
              </a:r>
              <a:r>
                <a:rPr lang="en-US" sz="2800" b="1" spc="-93" dirty="0" err="1">
                  <a:solidFill>
                    <a:srgbClr val="0C4659"/>
                  </a:solidFill>
                  <a:latin typeface="Calibri (MS) Bold"/>
                  <a:ea typeface="Calibri (MS) Bold"/>
                  <a:cs typeface="Calibri (MS) Bold"/>
                  <a:sym typeface="Calibri (MS) Bold"/>
                </a:rPr>
                <a:t>Identität</a:t>
              </a:r>
              <a:r>
                <a:rPr lang="en-US" sz="2800" b="1" spc="-93" dirty="0">
                  <a:solidFill>
                    <a:srgbClr val="0C4659"/>
                  </a:solidFill>
                  <a:latin typeface="Calibri (MS) Bold"/>
                  <a:ea typeface="Calibri (MS) Bold"/>
                  <a:cs typeface="Calibri (MS) Bold"/>
                  <a:sym typeface="Calibri (MS) Bold"/>
                </a:rPr>
                <a:t> – </a:t>
              </a:r>
              <a:r>
                <a:rPr lang="en-US" sz="2800" b="1" spc="-93" dirty="0" err="1">
                  <a:solidFill>
                    <a:srgbClr val="0C4659"/>
                  </a:solidFill>
                  <a:latin typeface="Calibri (MS) Bold"/>
                  <a:ea typeface="Calibri (MS) Bold"/>
                  <a:cs typeface="Calibri (MS) Bold"/>
                  <a:sym typeface="Calibri (MS) Bold"/>
                </a:rPr>
                <a:t>ein</a:t>
              </a:r>
              <a:r>
                <a:rPr lang="en-US" sz="2800" b="1" spc="-93" dirty="0">
                  <a:solidFill>
                    <a:srgbClr val="0C4659"/>
                  </a:solidFill>
                  <a:latin typeface="Calibri (MS) Bold"/>
                  <a:ea typeface="Calibri (MS) Bold"/>
                  <a:cs typeface="Calibri (MS) Bold"/>
                  <a:sym typeface="Calibri (MS) Bold"/>
                </a:rPr>
                <a:t> </a:t>
              </a:r>
              <a:r>
                <a:rPr lang="en-US" sz="2800" b="1" spc="-93" dirty="0" err="1">
                  <a:solidFill>
                    <a:srgbClr val="0C4659"/>
                  </a:solidFill>
                  <a:latin typeface="Calibri (MS) Bold"/>
                  <a:ea typeface="Calibri (MS) Bold"/>
                  <a:cs typeface="Calibri (MS) Bold"/>
                  <a:sym typeface="Calibri (MS) Bold"/>
                </a:rPr>
                <a:t>Gefühl</a:t>
              </a:r>
              <a:r>
                <a:rPr lang="en-US" sz="2800" b="1" spc="-93" dirty="0">
                  <a:solidFill>
                    <a:srgbClr val="0C4659"/>
                  </a:solidFill>
                  <a:latin typeface="Calibri (MS) Bold"/>
                  <a:ea typeface="Calibri (MS) Bold"/>
                  <a:cs typeface="Calibri (MS) Bold"/>
                  <a:sym typeface="Calibri (MS) Bold"/>
                </a:rPr>
                <a:t> der Einheit </a:t>
              </a:r>
              <a:r>
                <a:rPr lang="en-US" sz="2800" b="1" spc="-93" dirty="0" err="1">
                  <a:solidFill>
                    <a:srgbClr val="0C4659"/>
                  </a:solidFill>
                  <a:latin typeface="Calibri (MS) Bold"/>
                  <a:ea typeface="Calibri (MS) Bold"/>
                  <a:cs typeface="Calibri (MS) Bold"/>
                  <a:sym typeface="Calibri (MS) Bold"/>
                </a:rPr>
                <a:t>über</a:t>
              </a:r>
              <a:r>
                <a:rPr lang="en-US" sz="2800" b="1" spc="-93" dirty="0">
                  <a:solidFill>
                    <a:srgbClr val="0C4659"/>
                  </a:solidFill>
                  <a:latin typeface="Calibri (MS) Bold"/>
                  <a:ea typeface="Calibri (MS) Bold"/>
                  <a:cs typeface="Calibri (MS) Bold"/>
                  <a:sym typeface="Calibri (MS) Bold"/>
                </a:rPr>
                <a:t> </a:t>
              </a:r>
              <a:r>
                <a:rPr lang="en-US" sz="2800" b="1" spc="-93" dirty="0" err="1">
                  <a:solidFill>
                    <a:srgbClr val="0C4659"/>
                  </a:solidFill>
                  <a:latin typeface="Calibri (MS) Bold"/>
                  <a:ea typeface="Calibri (MS) Bold"/>
                  <a:cs typeface="Calibri (MS) Bold"/>
                  <a:sym typeface="Calibri (MS) Bold"/>
                </a:rPr>
                <a:t>Ländergrenzen</a:t>
              </a:r>
              <a:r>
                <a:rPr lang="en-US" sz="2800" b="1" spc="-93" dirty="0">
                  <a:solidFill>
                    <a:srgbClr val="0C4659"/>
                  </a:solidFill>
                  <a:latin typeface="Calibri (MS) Bold"/>
                  <a:ea typeface="Calibri (MS) Bold"/>
                  <a:cs typeface="Calibri (MS) Bold"/>
                  <a:sym typeface="Calibri (MS) Bold"/>
                </a:rPr>
                <a:t> </a:t>
              </a:r>
              <a:r>
                <a:rPr lang="en-US" sz="2800" b="1" spc="-93" dirty="0" err="1">
                  <a:solidFill>
                    <a:srgbClr val="0C4659"/>
                  </a:solidFill>
                  <a:latin typeface="Calibri (MS) Bold"/>
                  <a:ea typeface="Calibri (MS) Bold"/>
                  <a:cs typeface="Calibri (MS) Bold"/>
                  <a:sym typeface="Calibri (MS) Bold"/>
                </a:rPr>
                <a:t>hinweg</a:t>
              </a:r>
              <a:r>
                <a:rPr lang="en-US" sz="2800" b="1" spc="-93" dirty="0">
                  <a:solidFill>
                    <a:srgbClr val="0C4659"/>
                  </a:solidFill>
                  <a:latin typeface="Calibri (MS) Bold"/>
                  <a:ea typeface="Calibri (MS) Bold"/>
                  <a:cs typeface="Calibri (MS) Bold"/>
                  <a:sym typeface="Calibri (MS) Bold"/>
                </a:rPr>
                <a:t>. </a:t>
              </a:r>
              <a:r>
                <a:rPr lang="en-US" sz="2800" b="1" spc="-93" dirty="0" err="1">
                  <a:solidFill>
                    <a:srgbClr val="0C4659"/>
                  </a:solidFill>
                  <a:latin typeface="Calibri (MS) Bold"/>
                  <a:ea typeface="Calibri (MS) Bold"/>
                  <a:cs typeface="Calibri (MS) Bold"/>
                  <a:sym typeface="Calibri (MS) Bold"/>
                </a:rPr>
                <a:t>Digitale</a:t>
              </a:r>
              <a:r>
                <a:rPr lang="en-US" sz="2800" b="1" spc="-93" dirty="0">
                  <a:solidFill>
                    <a:srgbClr val="0C4659"/>
                  </a:solidFill>
                  <a:latin typeface="Calibri (MS) Bold"/>
                  <a:ea typeface="Calibri (MS) Bold"/>
                  <a:cs typeface="Calibri (MS) Bold"/>
                  <a:sym typeface="Calibri (MS) Bold"/>
                </a:rPr>
                <a:t> Medien </a:t>
              </a:r>
              <a:r>
                <a:rPr lang="en-US" sz="2800" b="1" spc="-93" dirty="0" err="1">
                  <a:solidFill>
                    <a:srgbClr val="0C4659"/>
                  </a:solidFill>
                  <a:latin typeface="Calibri (MS) Bold"/>
                  <a:ea typeface="Calibri (MS) Bold"/>
                  <a:cs typeface="Calibri (MS) Bold"/>
                  <a:sym typeface="Calibri (MS) Bold"/>
                </a:rPr>
                <a:t>haben</a:t>
              </a:r>
              <a:r>
                <a:rPr lang="en-US" sz="2800" b="1" spc="-93" dirty="0">
                  <a:solidFill>
                    <a:srgbClr val="0C4659"/>
                  </a:solidFill>
                  <a:latin typeface="Calibri (MS) Bold"/>
                  <a:ea typeface="Calibri (MS) Bold"/>
                  <a:cs typeface="Calibri (MS) Bold"/>
                  <a:sym typeface="Calibri (MS) Bold"/>
                </a:rPr>
                <a:t> </a:t>
              </a:r>
              <a:r>
                <a:rPr lang="en-US" sz="2800" b="1" spc="-93" dirty="0" err="1">
                  <a:solidFill>
                    <a:srgbClr val="0C4659"/>
                  </a:solidFill>
                  <a:latin typeface="Calibri (MS) Bold"/>
                  <a:ea typeface="Calibri (MS) Bold"/>
                  <a:cs typeface="Calibri (MS) Bold"/>
                  <a:sym typeface="Calibri (MS) Bold"/>
                </a:rPr>
                <a:t>neue</a:t>
              </a:r>
              <a:r>
                <a:rPr lang="en-US" sz="2800" b="1" spc="-93" dirty="0">
                  <a:solidFill>
                    <a:srgbClr val="0C4659"/>
                  </a:solidFill>
                  <a:latin typeface="Calibri (MS) Bold"/>
                  <a:ea typeface="Calibri (MS) Bold"/>
                  <a:cs typeface="Calibri (MS) Bold"/>
                  <a:sym typeface="Calibri (MS) Bold"/>
                </a:rPr>
                <a:t> </a:t>
              </a:r>
              <a:r>
                <a:rPr lang="en-US" sz="2800" b="1" spc="-93" dirty="0" err="1">
                  <a:solidFill>
                    <a:srgbClr val="0C4659"/>
                  </a:solidFill>
                  <a:latin typeface="Calibri (MS) Bold"/>
                  <a:ea typeface="Calibri (MS) Bold"/>
                  <a:cs typeface="Calibri (MS) Bold"/>
                  <a:sym typeface="Calibri (MS) Bold"/>
                </a:rPr>
                <a:t>Möglichkeiten</a:t>
              </a:r>
              <a:r>
                <a:rPr lang="en-US" sz="2800" b="1" spc="-93" dirty="0">
                  <a:solidFill>
                    <a:srgbClr val="0C4659"/>
                  </a:solidFill>
                  <a:latin typeface="Calibri (MS) Bold"/>
                  <a:ea typeface="Calibri (MS) Bold"/>
                  <a:cs typeface="Calibri (MS) Bold"/>
                  <a:sym typeface="Calibri (MS) Bold"/>
                </a:rPr>
                <a:t> </a:t>
              </a:r>
              <a:r>
                <a:rPr lang="en-US" sz="2800" b="1" spc="-93" dirty="0" err="1">
                  <a:solidFill>
                    <a:srgbClr val="0C4659"/>
                  </a:solidFill>
                  <a:latin typeface="Calibri (MS) Bold"/>
                  <a:ea typeface="Calibri (MS) Bold"/>
                  <a:cs typeface="Calibri (MS) Bold"/>
                  <a:sym typeface="Calibri (MS) Bold"/>
                </a:rPr>
                <a:t>eröffnet</a:t>
              </a:r>
              <a:r>
                <a:rPr lang="en-US" sz="2800" b="1" spc="-93" dirty="0">
                  <a:solidFill>
                    <a:srgbClr val="0C4659"/>
                  </a:solidFill>
                  <a:latin typeface="Calibri (MS) Bold"/>
                  <a:ea typeface="Calibri (MS) Bold"/>
                  <a:cs typeface="Calibri (MS) Bold"/>
                  <a:sym typeface="Calibri (MS) Bold"/>
                </a:rPr>
                <a:t>, dies </a:t>
              </a:r>
              <a:r>
                <a:rPr lang="en-US" sz="2800" b="1" spc="-93" dirty="0" err="1">
                  <a:solidFill>
                    <a:srgbClr val="0C4659"/>
                  </a:solidFill>
                  <a:latin typeface="Calibri (MS) Bold"/>
                  <a:ea typeface="Calibri (MS) Bold"/>
                  <a:cs typeface="Calibri (MS) Bold"/>
                  <a:sym typeface="Calibri (MS) Bold"/>
                </a:rPr>
                <a:t>zu</a:t>
              </a:r>
              <a:r>
                <a:rPr lang="en-US" sz="2800" b="1" spc="-93" dirty="0">
                  <a:solidFill>
                    <a:srgbClr val="0C4659"/>
                  </a:solidFill>
                  <a:latin typeface="Calibri (MS) Bold"/>
                  <a:ea typeface="Calibri (MS) Bold"/>
                  <a:cs typeface="Calibri (MS) Bold"/>
                  <a:sym typeface="Calibri (MS) Bold"/>
                </a:rPr>
                <a:t> gestalten: </a:t>
              </a:r>
            </a:p>
            <a:p>
              <a:pPr marL="647703" lvl="1" indent="-323852" algn="l">
                <a:lnSpc>
                  <a:spcPts val="3240"/>
                </a:lnSpc>
                <a:buFont typeface="Arial"/>
                <a:buChar char="•"/>
              </a:pPr>
              <a:r>
                <a:rPr lang="en-US" sz="2800" b="1" spc="-6" dirty="0" err="1">
                  <a:solidFill>
                    <a:srgbClr val="0C4659"/>
                  </a:solidFill>
                  <a:latin typeface="Calibri (MS) Bold"/>
                  <a:ea typeface="Calibri (MS) Bold"/>
                  <a:cs typeface="Calibri (MS) Bold"/>
                  <a:sym typeface="Calibri (MS) Bold"/>
                </a:rPr>
                <a:t>Paneuropäische</a:t>
              </a:r>
              <a:r>
                <a:rPr lang="en-US" sz="2800" b="1" spc="-6" dirty="0">
                  <a:solidFill>
                    <a:srgbClr val="0C4659"/>
                  </a:solidFill>
                  <a:latin typeface="Calibri (MS) Bold"/>
                  <a:ea typeface="Calibri (MS) Bold"/>
                  <a:cs typeface="Calibri (MS) Bold"/>
                  <a:sym typeface="Calibri (MS) Bold"/>
                </a:rPr>
                <a:t> Medien und </a:t>
              </a:r>
              <a:r>
                <a:rPr lang="en-US" sz="2800" b="1" spc="-6" dirty="0" err="1">
                  <a:solidFill>
                    <a:srgbClr val="0C4659"/>
                  </a:solidFill>
                  <a:latin typeface="Calibri (MS) Bold"/>
                  <a:ea typeface="Calibri (MS) Bold"/>
                  <a:cs typeface="Calibri (MS) Bold"/>
                  <a:sym typeface="Calibri (MS) Bold"/>
                </a:rPr>
                <a:t>Diskurse</a:t>
              </a:r>
              <a:r>
                <a:rPr lang="en-US" sz="2800" b="1" spc="-6" dirty="0">
                  <a:solidFill>
                    <a:srgbClr val="0C4659"/>
                  </a:solidFill>
                  <a:latin typeface="Calibri (MS) Bold"/>
                  <a:ea typeface="Calibri (MS) Bold"/>
                  <a:cs typeface="Calibri (MS) Bold"/>
                  <a:sym typeface="Calibri (MS) Bold"/>
                </a:rPr>
                <a:t>: </a:t>
              </a:r>
              <a:r>
                <a:rPr lang="en-US" sz="2800" spc="-6" dirty="0" err="1">
                  <a:solidFill>
                    <a:srgbClr val="0C4659"/>
                  </a:solidFill>
                  <a:latin typeface="Calibri (MS)"/>
                  <a:ea typeface="Calibri (MS)"/>
                  <a:cs typeface="Calibri (MS)"/>
                  <a:sym typeface="Calibri (MS)"/>
                </a:rPr>
                <a:t>Im</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Gegensatz</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zur</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fragmentierten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nationalen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Fernseh</a:t>
              </a:r>
              <a:r>
                <a:rPr lang="en-US" sz="2800" spc="-6" dirty="0">
                  <a:solidFill>
                    <a:srgbClr val="0C4659"/>
                  </a:solidFill>
                  <a:latin typeface="Calibri (MS)"/>
                  <a:ea typeface="Calibri (MS)"/>
                  <a:cs typeface="Calibri (MS)"/>
                  <a:sym typeface="Calibri (MS)"/>
                </a:rPr>
                <a:t>- und </a:t>
              </a:r>
              <a:r>
                <a:rPr lang="en-US" sz="2800" spc="-6" dirty="0" err="1">
                  <a:solidFill>
                    <a:srgbClr val="0C4659"/>
                  </a:solidFill>
                  <a:latin typeface="Calibri (MS)"/>
                  <a:ea typeface="Calibri (MS)"/>
                  <a:cs typeface="Calibri (MS)"/>
                  <a:sym typeface="Calibri (MS)"/>
                </a:rPr>
                <a:t>Printlandschaft</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haben</a:t>
              </a:r>
              <a:r>
                <a:rPr lang="en-US" sz="2800" spc="-6" dirty="0">
                  <a:solidFill>
                    <a:srgbClr val="0C4659"/>
                  </a:solidFill>
                  <a:latin typeface="Calibri (MS)"/>
                  <a:ea typeface="Calibri (MS)"/>
                  <a:cs typeface="Calibri (MS)"/>
                  <a:sym typeface="Calibri (MS)"/>
                </a:rPr>
                <a:t> Online-Medien </a:t>
              </a:r>
              <a:r>
                <a:rPr lang="en-US" sz="2800" spc="-6" dirty="0" err="1">
                  <a:solidFill>
                    <a:srgbClr val="0C4659"/>
                  </a:solidFill>
                  <a:latin typeface="Calibri (MS)"/>
                  <a:ea typeface="Calibri (MS)"/>
                  <a:cs typeface="Calibri (MS)"/>
                  <a:sym typeface="Calibri (MS)"/>
                </a:rPr>
                <a:t>paneuropäische</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Kanäle</a:t>
              </a:r>
              <a:r>
                <a:rPr lang="en-US" sz="2800" spc="-6" dirty="0">
                  <a:solidFill>
                    <a:srgbClr val="0C4659"/>
                  </a:solidFill>
                  <a:latin typeface="Calibri (MS)"/>
                  <a:ea typeface="Calibri (MS)"/>
                  <a:cs typeface="Calibri (MS)"/>
                  <a:sym typeface="Calibri (MS)"/>
                </a:rPr>
                <a:t> (z. B. Euronews auf YouTube, Politico Europe online) und Foren </a:t>
              </a:r>
              <a:r>
                <a:rPr lang="en-US" sz="2800" spc="-6" dirty="0" err="1">
                  <a:solidFill>
                    <a:srgbClr val="0C4659"/>
                  </a:solidFill>
                  <a:latin typeface="Calibri (MS)"/>
                  <a:ea typeface="Calibri (MS)"/>
                  <a:cs typeface="Calibri (MS)"/>
                  <a:sym typeface="Calibri (MS)"/>
                </a:rPr>
                <a:t>hervorgebracht</a:t>
              </a:r>
              <a:r>
                <a:rPr lang="en-US" sz="2800" spc="-6" dirty="0">
                  <a:solidFill>
                    <a:srgbClr val="0C4659"/>
                  </a:solidFill>
                  <a:latin typeface="Calibri (MS)"/>
                  <a:ea typeface="Calibri (MS)"/>
                  <a:cs typeface="Calibri (MS)"/>
                  <a:sym typeface="Calibri (MS)"/>
                </a:rPr>
                <a:t>, in </a:t>
              </a:r>
              <a:r>
                <a:rPr lang="en-US" sz="2800" spc="-6" dirty="0" err="1">
                  <a:solidFill>
                    <a:srgbClr val="0C4659"/>
                  </a:solidFill>
                  <a:latin typeface="Calibri (MS)"/>
                  <a:ea typeface="Calibri (MS)"/>
                  <a:cs typeface="Calibri (MS)"/>
                  <a:sym typeface="Calibri (MS)"/>
                </a:rPr>
                <a:t>denen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Europäer</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aus</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verschiedenen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Ländern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Themen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diskutieren</a:t>
              </a:r>
              <a:r>
                <a:rPr lang="en-US" sz="2800" spc="-6" dirty="0">
                  <a:solidFill>
                    <a:srgbClr val="0C4659"/>
                  </a:solidFill>
                  <a:latin typeface="Calibri (MS)"/>
                  <a:ea typeface="Calibri (MS)"/>
                  <a:cs typeface="Calibri (MS)"/>
                  <a:sym typeface="Calibri (MS)"/>
                </a:rPr>
                <a:t> (Reddit-Foren </a:t>
              </a:r>
              <a:r>
                <a:rPr lang="en-US" sz="2800" spc="-6" dirty="0" err="1">
                  <a:solidFill>
                    <a:srgbClr val="0C4659"/>
                  </a:solidFill>
                  <a:latin typeface="Calibri (MS)"/>
                  <a:ea typeface="Calibri (MS)"/>
                  <a:cs typeface="Calibri (MS)"/>
                  <a:sym typeface="Calibri (MS)"/>
                </a:rPr>
                <a:t>zur</a:t>
              </a:r>
              <a:r>
                <a:rPr lang="en-US" sz="2800" spc="-6" dirty="0">
                  <a:solidFill>
                    <a:srgbClr val="0C4659"/>
                  </a:solidFill>
                  <a:latin typeface="Calibri (MS)"/>
                  <a:ea typeface="Calibri (MS)"/>
                  <a:cs typeface="Calibri (MS)"/>
                  <a:sym typeface="Calibri (MS)"/>
                </a:rPr>
                <a:t> EU-Politik, </a:t>
              </a:r>
              <a:r>
                <a:rPr lang="en-US" sz="2800" spc="-6" dirty="0" err="1">
                  <a:solidFill>
                    <a:srgbClr val="0C4659"/>
                  </a:solidFill>
                  <a:latin typeface="Calibri (MS)"/>
                  <a:ea typeface="Calibri (MS)"/>
                  <a:cs typeface="Calibri (MS)"/>
                  <a:sym typeface="Calibri (MS)"/>
                </a:rPr>
                <a:t>paneuropäische</a:t>
              </a:r>
              <a:r>
                <a:rPr lang="en-US" sz="2800" spc="-6" dirty="0">
                  <a:solidFill>
                    <a:srgbClr val="0C4659"/>
                  </a:solidFill>
                  <a:latin typeface="Calibri (MS)"/>
                  <a:ea typeface="Calibri (MS)"/>
                  <a:cs typeface="Calibri (MS)"/>
                  <a:sym typeface="Calibri (MS)"/>
                </a:rPr>
                <a:t> Facebook-Gruppen). Menschen von </a:t>
              </a:r>
              <a:r>
                <a:rPr lang="en-US" sz="2800" spc="-6" dirty="0" err="1">
                  <a:solidFill>
                    <a:srgbClr val="0C4659"/>
                  </a:solidFill>
                  <a:latin typeface="Calibri (MS)"/>
                  <a:ea typeface="Calibri (MS)"/>
                  <a:cs typeface="Calibri (MS)"/>
                  <a:sym typeface="Calibri (MS)"/>
                </a:rPr>
                <a:t>Lissabon</a:t>
              </a:r>
              <a:r>
                <a:rPr lang="en-US" sz="2800" spc="-6" dirty="0">
                  <a:solidFill>
                    <a:srgbClr val="0C4659"/>
                  </a:solidFill>
                  <a:latin typeface="Calibri (MS)"/>
                  <a:ea typeface="Calibri (MS)"/>
                  <a:cs typeface="Calibri (MS)"/>
                  <a:sym typeface="Calibri (MS)"/>
                </a:rPr>
                <a:t> bis Riga </a:t>
              </a:r>
              <a:r>
                <a:rPr lang="en-US" sz="2800" spc="-6" dirty="0" err="1">
                  <a:solidFill>
                    <a:srgbClr val="0C4659"/>
                  </a:solidFill>
                  <a:latin typeface="Calibri (MS)"/>
                  <a:ea typeface="Calibri (MS)"/>
                  <a:cs typeface="Calibri (MS)"/>
                  <a:sym typeface="Calibri (MS)"/>
                </a:rPr>
                <a:t>können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unter</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demselben</a:t>
              </a:r>
              <a:r>
                <a:rPr lang="en-US" sz="2800" spc="-6" dirty="0">
                  <a:solidFill>
                    <a:srgbClr val="0C4659"/>
                  </a:solidFill>
                  <a:latin typeface="Calibri (MS)"/>
                  <a:ea typeface="Calibri (MS)"/>
                  <a:cs typeface="Calibri (MS)"/>
                  <a:sym typeface="Calibri (MS)"/>
                </a:rPr>
                <a:t> Euronews-Artikel auf Facebook </a:t>
              </a:r>
              <a:r>
                <a:rPr lang="en-US" sz="2800" spc="-6" dirty="0" err="1">
                  <a:solidFill>
                    <a:srgbClr val="0C4659"/>
                  </a:solidFill>
                  <a:latin typeface="Calibri (MS)"/>
                  <a:ea typeface="Calibri (MS)"/>
                  <a:cs typeface="Calibri (MS)"/>
                  <a:sym typeface="Calibri (MS)"/>
                </a:rPr>
                <a:t>Kommentare</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hinterlassen</a:t>
              </a:r>
              <a:r>
                <a:rPr lang="en-US" sz="2800" spc="-6" dirty="0">
                  <a:solidFill>
                    <a:srgbClr val="0C4659"/>
                  </a:solidFill>
                  <a:latin typeface="Calibri (MS)"/>
                  <a:ea typeface="Calibri (MS)"/>
                  <a:cs typeface="Calibri (MS)"/>
                  <a:sym typeface="Calibri (MS)"/>
                </a:rPr>
                <a:t> und so </a:t>
              </a:r>
              <a:r>
                <a:rPr lang="en-US" sz="2800" spc="-6" dirty="0" err="1">
                  <a:solidFill>
                    <a:srgbClr val="0C4659"/>
                  </a:solidFill>
                  <a:latin typeface="Calibri (MS)"/>
                  <a:ea typeface="Calibri (MS)"/>
                  <a:cs typeface="Calibri (MS)"/>
                  <a:sym typeface="Calibri (MS)"/>
                </a:rPr>
                <a:t>direkt</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miteinander</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interagieren</a:t>
              </a:r>
              <a:r>
                <a:rPr lang="en-US" sz="2800" spc="-6" dirty="0">
                  <a:solidFill>
                    <a:srgbClr val="0C4659"/>
                  </a:solidFill>
                  <a:latin typeface="Calibri (MS)"/>
                  <a:ea typeface="Calibri (MS)"/>
                  <a:cs typeface="Calibri (MS)"/>
                  <a:sym typeface="Calibri (MS)"/>
                </a:rPr>
                <a:t>. </a:t>
              </a:r>
            </a:p>
            <a:p>
              <a:pPr marL="647703" lvl="1" indent="-323852" algn="l">
                <a:lnSpc>
                  <a:spcPts val="3240"/>
                </a:lnSpc>
                <a:buFont typeface="Arial"/>
                <a:buChar char="•"/>
              </a:pPr>
              <a:r>
                <a:rPr lang="en-US" sz="2800" b="1" spc="-6" dirty="0" err="1">
                  <a:solidFill>
                    <a:srgbClr val="0C4659"/>
                  </a:solidFill>
                  <a:latin typeface="Calibri (MS) Bold"/>
                  <a:ea typeface="Calibri (MS) Bold"/>
                  <a:cs typeface="Calibri (MS) Bold"/>
                  <a:sym typeface="Calibri (MS) Bold"/>
                </a:rPr>
                <a:t>Transnationale</a:t>
              </a:r>
              <a:r>
                <a:rPr lang="en-US" sz="2800" b="1" spc="-6" dirty="0">
                  <a:solidFill>
                    <a:srgbClr val="0C4659"/>
                  </a:solidFill>
                  <a:latin typeface="Calibri (MS) Bold"/>
                  <a:ea typeface="Calibri (MS) Bold"/>
                  <a:cs typeface="Calibri (MS) Bold"/>
                  <a:sym typeface="Calibri (MS) Bold"/>
                </a:rPr>
                <a:t> </a:t>
              </a:r>
              <a:r>
                <a:rPr lang="en-US" sz="2800" b="1" spc="-6" dirty="0" err="1">
                  <a:solidFill>
                    <a:srgbClr val="0C4659"/>
                  </a:solidFill>
                  <a:latin typeface="Calibri (MS) Bold"/>
                  <a:ea typeface="Calibri (MS) Bold"/>
                  <a:cs typeface="Calibri (MS) Bold"/>
                  <a:sym typeface="Calibri (MS) Bold"/>
                </a:rPr>
                <a:t>Gemeinschaften</a:t>
              </a:r>
              <a:r>
                <a:rPr lang="en-US" sz="2800" b="1" spc="-6" dirty="0">
                  <a:solidFill>
                    <a:srgbClr val="0C4659"/>
                  </a:solidFill>
                  <a:latin typeface="Calibri (MS) Bold"/>
                  <a:ea typeface="Calibri (MS) Bold"/>
                  <a:cs typeface="Calibri (MS) Bold"/>
                  <a:sym typeface="Calibri (MS) Bold"/>
                </a:rPr>
                <a:t>: </a:t>
              </a:r>
              <a:r>
                <a:rPr lang="en-US" sz="2800" spc="-6" dirty="0" err="1">
                  <a:solidFill>
                    <a:srgbClr val="0C4659"/>
                  </a:solidFill>
                  <a:latin typeface="Calibri (MS)"/>
                  <a:ea typeface="Calibri (MS)"/>
                  <a:cs typeface="Calibri (MS)"/>
                  <a:sym typeface="Calibri (MS)"/>
                </a:rPr>
                <a:t>Interessenbasierte</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Gemeinschaften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überschreiten</a:t>
              </a:r>
              <a:r>
                <a:rPr lang="en-US" sz="2800" spc="-6" dirty="0">
                  <a:solidFill>
                    <a:srgbClr val="0C4659"/>
                  </a:solidFill>
                  <a:latin typeface="Calibri (MS)"/>
                  <a:ea typeface="Calibri (MS)"/>
                  <a:cs typeface="Calibri (MS)"/>
                  <a:sym typeface="Calibri (MS)"/>
                </a:rPr>
                <a:t> online oft </a:t>
              </a:r>
              <a:r>
                <a:rPr lang="en-US" sz="2800" spc="-6" dirty="0" err="1">
                  <a:solidFill>
                    <a:srgbClr val="0C4659"/>
                  </a:solidFill>
                  <a:latin typeface="Calibri (MS)"/>
                  <a:ea typeface="Calibri (MS)"/>
                  <a:cs typeface="Calibri (MS)"/>
                  <a:sym typeface="Calibri (MS)"/>
                </a:rPr>
                <a:t>Grenzen</a:t>
              </a:r>
              <a:r>
                <a:rPr lang="en-US" sz="2800" spc="-6" dirty="0">
                  <a:solidFill>
                    <a:srgbClr val="0C4659"/>
                  </a:solidFill>
                  <a:latin typeface="Calibri (MS)"/>
                  <a:ea typeface="Calibri (MS)"/>
                  <a:cs typeface="Calibri (MS)"/>
                  <a:sym typeface="Calibri (MS)"/>
                </a:rPr>
                <a:t>. Man </a:t>
              </a:r>
              <a:r>
                <a:rPr lang="en-US" sz="2800" spc="-6" dirty="0" err="1">
                  <a:solidFill>
                    <a:srgbClr val="0C4659"/>
                  </a:solidFill>
                  <a:latin typeface="Calibri (MS)"/>
                  <a:ea typeface="Calibri (MS)"/>
                  <a:cs typeface="Calibri (MS)"/>
                  <a:sym typeface="Calibri (MS)"/>
                </a:rPr>
                <a:t>denke</a:t>
              </a:r>
              <a:r>
                <a:rPr lang="en-US" sz="2800" spc="-6" dirty="0">
                  <a:solidFill>
                    <a:srgbClr val="0C4659"/>
                  </a:solidFill>
                  <a:latin typeface="Calibri (MS)"/>
                  <a:ea typeface="Calibri (MS)"/>
                  <a:cs typeface="Calibri (MS)"/>
                  <a:sym typeface="Calibri (MS)"/>
                </a:rPr>
                <a:t> an </a:t>
              </a:r>
              <a:r>
                <a:rPr lang="en-US" sz="2800" spc="-6" dirty="0" err="1">
                  <a:solidFill>
                    <a:srgbClr val="0C4659"/>
                  </a:solidFill>
                  <a:latin typeface="Calibri (MS)"/>
                  <a:ea typeface="Calibri (MS)"/>
                  <a:cs typeface="Calibri (MS)"/>
                  <a:sym typeface="Calibri (MS)"/>
                </a:rPr>
                <a:t>ein</a:t>
              </a:r>
              <a:r>
                <a:rPr lang="en-US" sz="2800" spc="-6" dirty="0">
                  <a:solidFill>
                    <a:srgbClr val="0C4659"/>
                  </a:solidFill>
                  <a:latin typeface="Calibri (MS)"/>
                  <a:ea typeface="Calibri (MS)"/>
                  <a:cs typeface="Calibri (MS)"/>
                  <a:sym typeface="Calibri (MS)"/>
                </a:rPr>
                <a:t> Forum für Liebhaber der </a:t>
              </a:r>
              <a:r>
                <a:rPr lang="en-US" sz="2800" spc="-6" dirty="0" err="1">
                  <a:solidFill>
                    <a:srgbClr val="0C4659"/>
                  </a:solidFill>
                  <a:latin typeface="Calibri (MS)"/>
                  <a:ea typeface="Calibri (MS)"/>
                  <a:cs typeface="Calibri (MS)"/>
                  <a:sym typeface="Calibri (MS)"/>
                </a:rPr>
                <a:t>europäischen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Geschichte</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oder</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eine</a:t>
              </a:r>
              <a:r>
                <a:rPr lang="en-US" sz="2800" spc="-6" dirty="0">
                  <a:solidFill>
                    <a:srgbClr val="0C4659"/>
                  </a:solidFill>
                  <a:latin typeface="Calibri (MS)"/>
                  <a:ea typeface="Calibri (MS)"/>
                  <a:cs typeface="Calibri (MS)"/>
                  <a:sym typeface="Calibri (MS)"/>
                </a:rPr>
                <a:t> von der EU </a:t>
              </a:r>
              <a:r>
                <a:rPr lang="en-US" sz="2800" spc="-6" dirty="0" err="1">
                  <a:solidFill>
                    <a:srgbClr val="0C4659"/>
                  </a:solidFill>
                  <a:latin typeface="Calibri (MS)"/>
                  <a:ea typeface="Calibri (MS)"/>
                  <a:cs typeface="Calibri (MS)"/>
                  <a:sym typeface="Calibri (MS)"/>
                </a:rPr>
                <a:t>finanzierte</a:t>
              </a:r>
              <a:r>
                <a:rPr lang="en-US" sz="2800" spc="-6" dirty="0">
                  <a:solidFill>
                    <a:srgbClr val="0C4659"/>
                  </a:solidFill>
                  <a:latin typeface="Calibri (MS)"/>
                  <a:ea typeface="Calibri (MS)"/>
                  <a:cs typeface="Calibri (MS)"/>
                  <a:sym typeface="Calibri (MS)"/>
                </a:rPr>
                <a:t> Facebook-Gruppe für Erasmus-Alumni. Die </a:t>
              </a:r>
              <a:r>
                <a:rPr lang="en-US" sz="2800" spc="-6" dirty="0" err="1">
                  <a:solidFill>
                    <a:srgbClr val="0C4659"/>
                  </a:solidFill>
                  <a:latin typeface="Calibri (MS)"/>
                  <a:ea typeface="Calibri (MS)"/>
                  <a:cs typeface="Calibri (MS)"/>
                  <a:sym typeface="Calibri (MS)"/>
                </a:rPr>
                <a:t>Mitglieder</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teilen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eine</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europäische</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Perspektive</a:t>
              </a:r>
              <a:r>
                <a:rPr lang="en-US" sz="2800" spc="-6" dirty="0">
                  <a:solidFill>
                    <a:srgbClr val="0C4659"/>
                  </a:solidFill>
                  <a:latin typeface="Calibri (MS)"/>
                  <a:ea typeface="Calibri (MS)"/>
                  <a:cs typeface="Calibri (MS)"/>
                  <a:sym typeface="Calibri (MS)"/>
                </a:rPr>
                <a:t>, die </a:t>
              </a:r>
              <a:r>
                <a:rPr lang="en-US" sz="2800" spc="-6" dirty="0" err="1">
                  <a:solidFill>
                    <a:srgbClr val="0C4659"/>
                  </a:solidFill>
                  <a:latin typeface="Calibri (MS)"/>
                  <a:ea typeface="Calibri (MS)"/>
                  <a:cs typeface="Calibri (MS)"/>
                  <a:sym typeface="Calibri (MS)"/>
                </a:rPr>
                <a:t>ihre</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nationale</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Identität</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ergänzt</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Kampagnen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wie</a:t>
              </a:r>
              <a:r>
                <a:rPr lang="en-US" sz="2800" spc="-6" dirty="0">
                  <a:solidFill>
                    <a:srgbClr val="0C4659"/>
                  </a:solidFill>
                  <a:latin typeface="Calibri (MS)"/>
                  <a:ea typeface="Calibri (MS)"/>
                  <a:cs typeface="Calibri (MS)"/>
                  <a:sym typeface="Calibri (MS)"/>
                </a:rPr>
                <a:t> #EUandMe </a:t>
              </a:r>
              <a:r>
                <a:rPr lang="en-US" sz="2800" spc="-6" dirty="0" err="1">
                  <a:solidFill>
                    <a:srgbClr val="0C4659"/>
                  </a:solidFill>
                  <a:latin typeface="Calibri (MS)"/>
                  <a:ea typeface="Calibri (MS)"/>
                  <a:cs typeface="Calibri (MS)"/>
                  <a:sym typeface="Calibri (MS)"/>
                </a:rPr>
                <a:t>oder</a:t>
              </a:r>
              <a:r>
                <a:rPr lang="en-US" sz="2800" spc="-6" dirty="0">
                  <a:solidFill>
                    <a:srgbClr val="0C4659"/>
                  </a:solidFill>
                  <a:latin typeface="Calibri (MS)"/>
                  <a:ea typeface="Calibri (MS)"/>
                  <a:cs typeface="Calibri (MS)"/>
                  <a:sym typeface="Calibri (MS)"/>
                </a:rPr>
                <a:t> #ThisTimeImVoting (</a:t>
              </a:r>
              <a:r>
                <a:rPr lang="en-US" sz="2800" spc="-6" dirty="0" err="1">
                  <a:solidFill>
                    <a:srgbClr val="0C4659"/>
                  </a:solidFill>
                  <a:latin typeface="Calibri (MS)"/>
                  <a:ea typeface="Calibri (MS)"/>
                  <a:cs typeface="Calibri (MS)"/>
                  <a:sym typeface="Calibri (MS)"/>
                </a:rPr>
                <a:t>im</a:t>
              </a:r>
              <a:r>
                <a:rPr lang="en-US" sz="2800" spc="-6" dirty="0">
                  <a:solidFill>
                    <a:srgbClr val="0C4659"/>
                  </a:solidFill>
                  <a:latin typeface="Calibri (MS)"/>
                  <a:ea typeface="Calibri (MS)"/>
                  <a:cs typeface="Calibri (MS)"/>
                  <a:sym typeface="Calibri (MS)"/>
                </a:rPr>
                <a:t> Vorfeld der EU-Wahlen) </a:t>
              </a:r>
              <a:r>
                <a:rPr lang="en-US" sz="2800" spc="-6" dirty="0" err="1">
                  <a:solidFill>
                    <a:srgbClr val="0C4659"/>
                  </a:solidFill>
                  <a:latin typeface="Calibri (MS)"/>
                  <a:ea typeface="Calibri (MS)"/>
                  <a:cs typeface="Calibri (MS)"/>
                  <a:sym typeface="Calibri (MS)"/>
                </a:rPr>
                <a:t>versuchten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insbesondere</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junge</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Europäer</a:t>
              </a:r>
              <a:r>
                <a:rPr lang="en-US" sz="2800" spc="-6" dirty="0">
                  <a:solidFill>
                    <a:srgbClr val="0C4659"/>
                  </a:solidFill>
                  <a:latin typeface="Calibri (MS)"/>
                  <a:ea typeface="Calibri (MS)"/>
                  <a:cs typeface="Calibri (MS)"/>
                  <a:sym typeface="Calibri (MS)"/>
                </a:rPr>
                <a:t> in den </a:t>
              </a:r>
              <a:r>
                <a:rPr lang="en-US" sz="2800" spc="-6" dirty="0" err="1">
                  <a:solidFill>
                    <a:srgbClr val="0C4659"/>
                  </a:solidFill>
                  <a:latin typeface="Calibri (MS)"/>
                  <a:ea typeface="Calibri (MS)"/>
                  <a:cs typeface="Calibri (MS)"/>
                  <a:sym typeface="Calibri (MS)"/>
                </a:rPr>
                <a:t>sozialen</a:t>
              </a:r>
              <a:r>
                <a:rPr lang="en-US" sz="2800" spc="-6" dirty="0">
                  <a:solidFill>
                    <a:srgbClr val="0C4659"/>
                  </a:solidFill>
                  <a:latin typeface="Calibri (MS)"/>
                  <a:ea typeface="Calibri (MS)"/>
                  <a:cs typeface="Calibri (MS)"/>
                  <a:sym typeface="Calibri (MS)"/>
                </a:rPr>
                <a:t> Medien für das </a:t>
              </a:r>
              <a:r>
                <a:rPr lang="en-US" sz="2800" spc="-6" dirty="0" err="1">
                  <a:solidFill>
                    <a:srgbClr val="0C4659"/>
                  </a:solidFill>
                  <a:latin typeface="Calibri (MS)"/>
                  <a:ea typeface="Calibri (MS)"/>
                  <a:cs typeface="Calibri (MS)"/>
                  <a:sym typeface="Calibri (MS)"/>
                </a:rPr>
                <a:t>gemeinsame</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Anliegen</a:t>
              </a:r>
              <a:r>
                <a:rPr lang="en-US" sz="2800" spc="-6" dirty="0">
                  <a:solidFill>
                    <a:srgbClr val="0C4659"/>
                  </a:solidFill>
                  <a:latin typeface="Calibri (MS)"/>
                  <a:ea typeface="Calibri (MS)"/>
                  <a:cs typeface="Calibri (MS)"/>
                  <a:sym typeface="Calibri (MS)"/>
                </a:rPr>
                <a:t> der </a:t>
              </a:r>
              <a:r>
                <a:rPr lang="en-US" sz="2800" spc="-6" dirty="0" err="1">
                  <a:solidFill>
                    <a:srgbClr val="0C4659"/>
                  </a:solidFill>
                  <a:latin typeface="Calibri (MS)"/>
                  <a:ea typeface="Calibri (MS)"/>
                  <a:cs typeface="Calibri (MS)"/>
                  <a:sym typeface="Calibri (MS)"/>
                </a:rPr>
                <a:t>Teilnahme</a:t>
              </a:r>
              <a:r>
                <a:rPr lang="en-US" sz="2800" spc="-6" dirty="0">
                  <a:solidFill>
                    <a:srgbClr val="0C4659"/>
                  </a:solidFill>
                  <a:latin typeface="Calibri (MS)"/>
                  <a:ea typeface="Calibri (MS)"/>
                  <a:cs typeface="Calibri (MS)"/>
                  <a:sym typeface="Calibri (MS)"/>
                </a:rPr>
                <a:t> an der </a:t>
              </a:r>
              <a:r>
                <a:rPr lang="en-US" sz="2800" spc="-6" dirty="0" err="1">
                  <a:solidFill>
                    <a:srgbClr val="0C4659"/>
                  </a:solidFill>
                  <a:latin typeface="Calibri (MS)"/>
                  <a:ea typeface="Calibri (MS)"/>
                  <a:cs typeface="Calibri (MS)"/>
                  <a:sym typeface="Calibri (MS)"/>
                </a:rPr>
                <a:t>europäischen</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Demokratie</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zu</a:t>
              </a:r>
              <a:r>
                <a:rPr lang="en-US" sz="2800" spc="-6" dirty="0">
                  <a:solidFill>
                    <a:srgbClr val="0C4659"/>
                  </a:solidFill>
                  <a:latin typeface="Calibri (MS)"/>
                  <a:ea typeface="Calibri (MS)"/>
                  <a:cs typeface="Calibri (MS)"/>
                  <a:sym typeface="Calibri (MS)"/>
                </a:rPr>
                <a:t> </a:t>
              </a:r>
              <a:r>
                <a:rPr lang="en-US" sz="2800" spc="-6" dirty="0" err="1">
                  <a:solidFill>
                    <a:srgbClr val="0C4659"/>
                  </a:solidFill>
                  <a:latin typeface="Calibri (MS)"/>
                  <a:ea typeface="Calibri (MS)"/>
                  <a:cs typeface="Calibri (MS)"/>
                  <a:sym typeface="Calibri (MS)"/>
                </a:rPr>
                <a:t>mobilisieren</a:t>
              </a:r>
              <a:r>
                <a:rPr lang="en-US" sz="2800" spc="-6" dirty="0">
                  <a:solidFill>
                    <a:srgbClr val="0C4659"/>
                  </a:solidFill>
                  <a:latin typeface="Calibri (MS)"/>
                  <a:ea typeface="Calibri (MS)"/>
                  <a:cs typeface="Calibri (MS)"/>
                  <a:sym typeface="Calibri (MS)"/>
                </a:rPr>
                <a:t>. </a:t>
              </a:r>
            </a:p>
            <a:p>
              <a:pPr algn="l">
                <a:lnSpc>
                  <a:spcPts val="3240"/>
                </a:lnSpc>
              </a:pPr>
              <a:endParaRPr lang="en-US" sz="2800" spc="-6" dirty="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114300"/>
            <a:ext cx="11133510" cy="2278550"/>
            <a:chOff x="0" y="-617584"/>
            <a:chExt cx="14844680" cy="3038067"/>
          </a:xfrm>
        </p:grpSpPr>
        <p:sp>
          <p:nvSpPr>
            <p:cNvPr id="8" name="Freeform 8"/>
            <p:cNvSpPr/>
            <p:nvPr/>
          </p:nvSpPr>
          <p:spPr>
            <a:xfrm>
              <a:off x="0" y="0"/>
              <a:ext cx="14844680" cy="2420483"/>
            </a:xfrm>
            <a:custGeom>
              <a:avLst/>
              <a:gdLst/>
              <a:ahLst/>
              <a:cxnLst/>
              <a:rect l="l" t="t" r="r" b="b"/>
              <a:pathLst>
                <a:path w="14844680" h="2420483">
                  <a:moveTo>
                    <a:pt x="0" y="0"/>
                  </a:moveTo>
                  <a:lnTo>
                    <a:pt x="14844680" y="0"/>
                  </a:lnTo>
                  <a:lnTo>
                    <a:pt x="14844680" y="2420483"/>
                  </a:lnTo>
                  <a:lnTo>
                    <a:pt x="0" y="2420483"/>
                  </a:lnTo>
                  <a:close/>
                </a:path>
              </a:pathLst>
            </a:custGeom>
            <a:solidFill>
              <a:srgbClr val="000000">
                <a:alpha val="0"/>
              </a:srgbClr>
            </a:solidFill>
          </p:spPr>
          <p:txBody>
            <a:bodyPr/>
            <a:lstStyle/>
            <a:p>
              <a:endParaRPr lang="de-DE"/>
            </a:p>
          </p:txBody>
        </p:sp>
        <p:sp>
          <p:nvSpPr>
            <p:cNvPr id="9" name="TextBox 9"/>
            <p:cNvSpPr txBox="1"/>
            <p:nvPr/>
          </p:nvSpPr>
          <p:spPr>
            <a:xfrm>
              <a:off x="0" y="-617584"/>
              <a:ext cx="14844680" cy="2477632"/>
            </a:xfrm>
            <a:prstGeom prst="rect">
              <a:avLst/>
            </a:prstGeom>
          </p:spPr>
          <p:txBody>
            <a:bodyPr lIns="0" tIns="0" rIns="0" bIns="0" rtlCol="0" anchor="t"/>
            <a:lstStyle/>
            <a:p>
              <a:pPr algn="l">
                <a:lnSpc>
                  <a:spcPts val="5832"/>
                </a:lnSpc>
              </a:pPr>
              <a:r>
                <a:rPr lang="en-US" sz="5400" b="1" dirty="0" err="1">
                  <a:solidFill>
                    <a:srgbClr val="0C4659"/>
                  </a:solidFill>
                  <a:latin typeface="Calibri (MS) Bold"/>
                  <a:ea typeface="Calibri (MS) Bold"/>
                  <a:cs typeface="Calibri (MS) Bold"/>
                  <a:sym typeface="Calibri (MS) Bold"/>
                </a:rPr>
                <a:t>Europäische</a:t>
              </a:r>
              <a:r>
                <a:rPr lang="en-US" sz="5400" b="1" dirty="0">
                  <a:solidFill>
                    <a:srgbClr val="0C4659"/>
                  </a:solidFill>
                  <a:latin typeface="Calibri (MS) Bold"/>
                  <a:ea typeface="Calibri (MS) Bold"/>
                  <a:cs typeface="Calibri (MS) Bold"/>
                  <a:sym typeface="Calibri (MS) Bold"/>
                </a:rPr>
                <a:t> Integration – </a:t>
              </a:r>
              <a:r>
                <a:rPr lang="en-US" sz="5400" b="1" dirty="0" err="1">
                  <a:solidFill>
                    <a:srgbClr val="0C4659"/>
                  </a:solidFill>
                  <a:latin typeface="Calibri (MS) Bold"/>
                  <a:ea typeface="Calibri (MS) Bold"/>
                  <a:cs typeface="Calibri (MS) Bold"/>
                  <a:sym typeface="Calibri (MS) Bold"/>
                </a:rPr>
                <a:t>ein</a:t>
              </a:r>
              <a:r>
                <a:rPr lang="en-US" sz="5400" b="1" dirty="0">
                  <a:solidFill>
                    <a:srgbClr val="0C4659"/>
                  </a:solidFill>
                  <a:latin typeface="Calibri (MS) Bold"/>
                  <a:ea typeface="Calibri (MS) Bold"/>
                  <a:cs typeface="Calibri (MS) Bold"/>
                  <a:sym typeface="Calibri (MS) Bold"/>
                </a:rPr>
                <a:t> </a:t>
              </a:r>
              <a:r>
                <a:rPr lang="en-US" sz="5400" b="1" dirty="0" err="1">
                  <a:solidFill>
                    <a:srgbClr val="0C4659"/>
                  </a:solidFill>
                  <a:latin typeface="Calibri (MS) Bold"/>
                  <a:ea typeface="Calibri (MS) Bold"/>
                  <a:cs typeface="Calibri (MS) Bold"/>
                  <a:sym typeface="Calibri (MS) Bold"/>
                </a:rPr>
                <a:t>gemeinsamer</a:t>
              </a:r>
              <a:r>
                <a:rPr lang="en-US" sz="5400" b="1" dirty="0">
                  <a:solidFill>
                    <a:srgbClr val="0C4659"/>
                  </a:solidFill>
                  <a:latin typeface="Calibri (MS) Bold"/>
                  <a:ea typeface="Calibri (MS) Bold"/>
                  <a:cs typeface="Calibri (MS) Bold"/>
                  <a:sym typeface="Calibri (MS) Bold"/>
                </a:rPr>
                <a:t> Online-Raum? </a:t>
              </a:r>
            </a:p>
          </p:txBody>
        </p:sp>
      </p:grpSp>
      <p:sp>
        <p:nvSpPr>
          <p:cNvPr id="10" name="AutoShape 10"/>
          <p:cNvSpPr/>
          <p:nvPr/>
        </p:nvSpPr>
        <p:spPr>
          <a:xfrm>
            <a:off x="6112678" y="1790700"/>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F29E38"/>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1099850" y="6443460"/>
            <a:ext cx="4109845" cy="2759757"/>
            <a:chOff x="0" y="0"/>
            <a:chExt cx="5479794" cy="3679676"/>
          </a:xfrm>
        </p:grpSpPr>
        <p:sp>
          <p:nvSpPr>
            <p:cNvPr id="15" name="Freeform 15"/>
            <p:cNvSpPr/>
            <p:nvPr/>
          </p:nvSpPr>
          <p:spPr>
            <a:xfrm>
              <a:off x="0" y="0"/>
              <a:ext cx="5479794" cy="3679676"/>
            </a:xfrm>
            <a:custGeom>
              <a:avLst/>
              <a:gdLst/>
              <a:ahLst/>
              <a:cxnLst/>
              <a:rect l="l" t="t" r="r" b="b"/>
              <a:pathLst>
                <a:path w="5479794" h="3679676">
                  <a:moveTo>
                    <a:pt x="0" y="0"/>
                  </a:moveTo>
                  <a:lnTo>
                    <a:pt x="5479794" y="0"/>
                  </a:lnTo>
                  <a:lnTo>
                    <a:pt x="5479794"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5479794" cy="3755876"/>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Der Einfluss digitaler Medien auf regionale Identitäten und die europäische Integration</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4</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7572" y="2073474"/>
            <a:ext cx="15922030" cy="5774877"/>
            <a:chOff x="0" y="0"/>
            <a:chExt cx="21229374" cy="7699836"/>
          </a:xfrm>
        </p:grpSpPr>
        <p:sp>
          <p:nvSpPr>
            <p:cNvPr id="3" name="Freeform 3"/>
            <p:cNvSpPr/>
            <p:nvPr/>
          </p:nvSpPr>
          <p:spPr>
            <a:xfrm>
              <a:off x="0" y="0"/>
              <a:ext cx="21229374" cy="7699836"/>
            </a:xfrm>
            <a:custGeom>
              <a:avLst/>
              <a:gdLst/>
              <a:ahLst/>
              <a:cxnLst/>
              <a:rect l="l" t="t" r="r" b="b"/>
              <a:pathLst>
                <a:path w="21229374" h="7699836">
                  <a:moveTo>
                    <a:pt x="0" y="0"/>
                  </a:moveTo>
                  <a:lnTo>
                    <a:pt x="21229374" y="0"/>
                  </a:lnTo>
                  <a:lnTo>
                    <a:pt x="21229374" y="7699836"/>
                  </a:lnTo>
                  <a:lnTo>
                    <a:pt x="0" y="7699836"/>
                  </a:lnTo>
                  <a:close/>
                </a:path>
              </a:pathLst>
            </a:custGeom>
            <a:solidFill>
              <a:srgbClr val="000000">
                <a:alpha val="0"/>
              </a:srgbClr>
            </a:solidFill>
          </p:spPr>
          <p:txBody>
            <a:bodyPr/>
            <a:lstStyle/>
            <a:p>
              <a:endParaRPr lang="de-DE"/>
            </a:p>
          </p:txBody>
        </p:sp>
        <p:sp>
          <p:nvSpPr>
            <p:cNvPr id="4" name="TextBox 4"/>
            <p:cNvSpPr txBox="1"/>
            <p:nvPr/>
          </p:nvSpPr>
          <p:spPr>
            <a:xfrm>
              <a:off x="0" y="-66675"/>
              <a:ext cx="21229374" cy="7766511"/>
            </a:xfrm>
            <a:prstGeom prst="rect">
              <a:avLst/>
            </a:prstGeom>
          </p:spPr>
          <p:txBody>
            <a:bodyPr lIns="0" tIns="0" rIns="0" bIns="0" rtlCol="0" anchor="t"/>
            <a:lstStyle/>
            <a:p>
              <a:pPr algn="l">
                <a:lnSpc>
                  <a:spcPts val="3600"/>
                </a:lnSpc>
              </a:pPr>
              <a:r>
                <a:rPr lang="en-US" sz="3000" b="1">
                  <a:solidFill>
                    <a:srgbClr val="2B9B9F"/>
                  </a:solidFill>
                  <a:latin typeface="Calibri (MS) Bold"/>
                  <a:ea typeface="Calibri (MS) Bold"/>
                  <a:cs typeface="Calibri (MS) Bold"/>
                  <a:sym typeface="Calibri (MS) Bold"/>
                </a:rPr>
                <a:t>Thema 3: </a:t>
              </a:r>
              <a:r>
                <a:rPr lang="en-US" sz="3000" b="1">
                  <a:solidFill>
                    <a:srgbClr val="EE4F27"/>
                  </a:solidFill>
                  <a:latin typeface="Calibri (MS) Bold"/>
                  <a:ea typeface="Calibri (MS) Bold"/>
                  <a:cs typeface="Calibri (MS) Bold"/>
                  <a:sym typeface="Calibri (MS) Bold"/>
                </a:rPr>
                <a:t>Darstellung von Migration und Multikulturalismus in den Medien in Europa</a:t>
              </a:r>
            </a:p>
            <a:p>
              <a:pPr marL="647702" lvl="1" indent="-323851" algn="l">
                <a:lnSpc>
                  <a:spcPts val="3600"/>
                </a:lnSpc>
                <a:buFont typeface="Arial"/>
                <a:buChar char="•"/>
              </a:pPr>
              <a:r>
                <a:rPr lang="en-US" sz="3000">
                  <a:solidFill>
                    <a:srgbClr val="0C4659"/>
                  </a:solidFill>
                  <a:latin typeface="Calibri (MS)"/>
                  <a:ea typeface="Calibri (MS)"/>
                  <a:cs typeface="Calibri (MS)"/>
                  <a:sym typeface="Calibri (MS)"/>
                </a:rPr>
                <a:t>Bewerten Sie kritisch, wie Migration und Multikulturalismus in digitalen und sozialen Medien in verschiedenen europäischen Kontexten dargestellt werden.</a:t>
              </a:r>
            </a:p>
            <a:p>
              <a:pPr marL="647702" lvl="1" indent="-323851" algn="l">
                <a:lnSpc>
                  <a:spcPts val="3600"/>
                </a:lnSpc>
                <a:buFont typeface="Arial"/>
                <a:buChar char="•"/>
              </a:pPr>
              <a:r>
                <a:rPr lang="en-US" sz="3000">
                  <a:solidFill>
                    <a:srgbClr val="0C4659"/>
                  </a:solidFill>
                  <a:latin typeface="Calibri (MS)"/>
                  <a:ea typeface="Calibri (MS)"/>
                  <a:cs typeface="Calibri (MS)"/>
                  <a:sym typeface="Calibri (MS)"/>
                </a:rPr>
                <a:t>Entwickeln Sie inklusive Medienpraktiken und Richtlinien, die eine menschenzentrierte, differenzierte Berichterstattung fördern.</a:t>
              </a:r>
            </a:p>
            <a:p>
              <a:pPr algn="l">
                <a:lnSpc>
                  <a:spcPts val="3600"/>
                </a:lnSpc>
              </a:pPr>
              <a:endParaRPr lang="en-US" sz="3000">
                <a:solidFill>
                  <a:srgbClr val="0C4659"/>
                </a:solidFill>
                <a:latin typeface="Calibri (MS)"/>
                <a:ea typeface="Calibri (MS)"/>
                <a:cs typeface="Calibri (MS)"/>
                <a:sym typeface="Calibri (MS)"/>
              </a:endParaRPr>
            </a:p>
            <a:p>
              <a:pPr algn="l">
                <a:lnSpc>
                  <a:spcPts val="3600"/>
                </a:lnSpc>
              </a:pPr>
              <a:endParaRPr lang="en-US" sz="3000">
                <a:solidFill>
                  <a:srgbClr val="0C4659"/>
                </a:solidFill>
                <a:latin typeface="Calibri (MS)"/>
                <a:ea typeface="Calibri (MS)"/>
                <a:cs typeface="Calibri (MS)"/>
                <a:sym typeface="Calibri (MS)"/>
              </a:endParaRPr>
            </a:p>
            <a:p>
              <a:pPr algn="l">
                <a:lnSpc>
                  <a:spcPts val="3600"/>
                </a:lnSpc>
              </a:pPr>
              <a:r>
                <a:rPr lang="en-US" sz="3000" b="1">
                  <a:solidFill>
                    <a:srgbClr val="2B9B9F"/>
                  </a:solidFill>
                  <a:latin typeface="Calibri (MS) Bold"/>
                  <a:ea typeface="Calibri (MS) Bold"/>
                  <a:cs typeface="Calibri (MS) Bold"/>
                  <a:sym typeface="Calibri (MS) Bold"/>
                </a:rPr>
                <a:t>Thema 4: </a:t>
              </a:r>
              <a:r>
                <a:rPr lang="en-US" sz="3000" b="1">
                  <a:solidFill>
                    <a:srgbClr val="EE4F27"/>
                  </a:solidFill>
                  <a:latin typeface="Calibri (MS) Bold"/>
                  <a:ea typeface="Calibri (MS) Bold"/>
                  <a:cs typeface="Calibri (MS) Bold"/>
                  <a:sym typeface="Calibri (MS) Bold"/>
                </a:rPr>
                <a:t>Der Einfluss digitaler Medien auf regionale Identitäten und die europäische Integration</a:t>
              </a:r>
            </a:p>
            <a:p>
              <a:pPr marL="647702" lvl="1" indent="-323851" algn="l">
                <a:lnSpc>
                  <a:spcPts val="3600"/>
                </a:lnSpc>
                <a:buFont typeface="Arial"/>
                <a:buChar char="•"/>
              </a:pPr>
              <a:r>
                <a:rPr lang="en-US" sz="3000">
                  <a:solidFill>
                    <a:srgbClr val="0C4659"/>
                  </a:solidFill>
                  <a:latin typeface="Calibri (MS)"/>
                  <a:ea typeface="Calibri (MS)"/>
                  <a:cs typeface="Calibri (MS)"/>
                  <a:sym typeface="Calibri (MS)"/>
                </a:rPr>
                <a:t>Bewerten Sie, wie digitale Räume regionale, nationale und europäische Identitäten sowohl stärken als auch neu gestalten.</a:t>
              </a:r>
            </a:p>
            <a:p>
              <a:pPr marL="647702" lvl="1" indent="-323851" algn="l">
                <a:lnSpc>
                  <a:spcPts val="3600"/>
                </a:lnSpc>
                <a:buFont typeface="Arial"/>
                <a:buChar char="•"/>
              </a:pPr>
              <a:r>
                <a:rPr lang="en-US" sz="3000">
                  <a:solidFill>
                    <a:srgbClr val="0C4659"/>
                  </a:solidFill>
                  <a:latin typeface="Calibri (MS)"/>
                  <a:ea typeface="Calibri (MS)"/>
                  <a:cs typeface="Calibri (MS)"/>
                  <a:sym typeface="Calibri (MS)"/>
                </a:rPr>
                <a:t>Reflektieren Sie darüber, wie digitales Storytelling Brücken zwischen Kulturen schlagen und zu einem stärker integrierten Europa beitragen kann.</a:t>
              </a:r>
            </a:p>
          </p:txBody>
        </p:sp>
      </p:grpSp>
      <p:grpSp>
        <p:nvGrpSpPr>
          <p:cNvPr id="5" name="Group 5"/>
          <p:cNvGrpSpPr/>
          <p:nvPr/>
        </p:nvGrpSpPr>
        <p:grpSpPr>
          <a:xfrm>
            <a:off x="1197572" y="558368"/>
            <a:ext cx="15922030" cy="1081937"/>
            <a:chOff x="0" y="0"/>
            <a:chExt cx="21229374" cy="1442583"/>
          </a:xfrm>
        </p:grpSpPr>
        <p:sp>
          <p:nvSpPr>
            <p:cNvPr id="6" name="Freeform 6"/>
            <p:cNvSpPr/>
            <p:nvPr/>
          </p:nvSpPr>
          <p:spPr>
            <a:xfrm>
              <a:off x="0" y="0"/>
              <a:ext cx="21229374" cy="1442583"/>
            </a:xfrm>
            <a:custGeom>
              <a:avLst/>
              <a:gdLst/>
              <a:ahLst/>
              <a:cxnLst/>
              <a:rect l="l" t="t" r="r" b="b"/>
              <a:pathLst>
                <a:path w="21229374" h="1442583">
                  <a:moveTo>
                    <a:pt x="0" y="0"/>
                  </a:moveTo>
                  <a:lnTo>
                    <a:pt x="21229374" y="0"/>
                  </a:lnTo>
                  <a:lnTo>
                    <a:pt x="21229374" y="1442583"/>
                  </a:lnTo>
                  <a:lnTo>
                    <a:pt x="0" y="1442583"/>
                  </a:lnTo>
                  <a:close/>
                </a:path>
              </a:pathLst>
            </a:custGeom>
            <a:solidFill>
              <a:srgbClr val="000000">
                <a:alpha val="0"/>
              </a:srgbClr>
            </a:solidFill>
          </p:spPr>
          <p:txBody>
            <a:bodyPr/>
            <a:lstStyle/>
            <a:p>
              <a:endParaRPr lang="de-DE"/>
            </a:p>
          </p:txBody>
        </p:sp>
        <p:sp>
          <p:nvSpPr>
            <p:cNvPr id="7" name="TextBox 7"/>
            <p:cNvSpPr txBox="1"/>
            <p:nvPr/>
          </p:nvSpPr>
          <p:spPr>
            <a:xfrm>
              <a:off x="0" y="-57150"/>
              <a:ext cx="21229374" cy="1499733"/>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Lernziele</a:t>
              </a:r>
            </a:p>
          </p:txBody>
        </p:sp>
      </p:grpSp>
      <p:sp>
        <p:nvSpPr>
          <p:cNvPr id="8" name="AutoShape 8"/>
          <p:cNvSpPr/>
          <p:nvPr/>
        </p:nvSpPr>
        <p:spPr>
          <a:xfrm flipV="1">
            <a:off x="-100569" y="1635797"/>
            <a:ext cx="4948113" cy="4509"/>
          </a:xfrm>
          <a:prstGeom prst="line">
            <a:avLst/>
          </a:prstGeom>
          <a:ln w="19050" cap="rnd">
            <a:solidFill>
              <a:srgbClr val="3FB5A1"/>
            </a:solidFill>
            <a:prstDash val="solid"/>
            <a:headEnd type="none" w="sm" len="sm"/>
            <a:tailEnd type="none" w="sm" len="sm"/>
          </a:ln>
        </p:spPr>
        <p:txBody>
          <a:bodyPr/>
          <a:lstStyle/>
          <a:p>
            <a:endParaRPr lang="de-DE"/>
          </a:p>
        </p:txBody>
      </p:sp>
      <p:sp>
        <p:nvSpPr>
          <p:cNvPr id="9" name="AutoShape 9"/>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sp>
        <p:nvSpPr>
          <p:cNvPr id="10" name="Freeform 10"/>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4186461"/>
            <a:ext cx="11171611" cy="5774877"/>
            <a:chOff x="0" y="0"/>
            <a:chExt cx="14895482" cy="7699836"/>
          </a:xfrm>
        </p:grpSpPr>
        <p:sp>
          <p:nvSpPr>
            <p:cNvPr id="4" name="Freeform 4"/>
            <p:cNvSpPr/>
            <p:nvPr/>
          </p:nvSpPr>
          <p:spPr>
            <a:xfrm>
              <a:off x="0" y="0"/>
              <a:ext cx="14895481" cy="7699836"/>
            </a:xfrm>
            <a:custGeom>
              <a:avLst/>
              <a:gdLst/>
              <a:ahLst/>
              <a:cxnLst/>
              <a:rect l="l" t="t" r="r" b="b"/>
              <a:pathLst>
                <a:path w="14895481" h="7699836">
                  <a:moveTo>
                    <a:pt x="0" y="0"/>
                  </a:moveTo>
                  <a:lnTo>
                    <a:pt x="14895481" y="0"/>
                  </a:lnTo>
                  <a:lnTo>
                    <a:pt x="14895481" y="7699836"/>
                  </a:lnTo>
                  <a:lnTo>
                    <a:pt x="0" y="7699836"/>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7728411"/>
            </a:xfrm>
            <a:prstGeom prst="rect">
              <a:avLst/>
            </a:prstGeom>
          </p:spPr>
          <p:txBody>
            <a:bodyPr lIns="0" tIns="0" rIns="0" bIns="0" rtlCol="0" anchor="t"/>
            <a:lstStyle/>
            <a:p>
              <a:pPr marL="647703" lvl="1" indent="-323852" algn="l">
                <a:lnSpc>
                  <a:spcPts val="3240"/>
                </a:lnSpc>
                <a:buFont typeface="Arial"/>
                <a:buChar char="•"/>
              </a:pPr>
              <a:r>
                <a:rPr lang="en-US" sz="3000" b="1" spc="-6">
                  <a:solidFill>
                    <a:srgbClr val="0C4659"/>
                  </a:solidFill>
                  <a:latin typeface="Calibri (MS) Bold"/>
                  <a:ea typeface="Calibri (MS) Bold"/>
                  <a:cs typeface="Calibri (MS) Bold"/>
                  <a:sym typeface="Calibri (MS) Bold"/>
                </a:rPr>
                <a:t>Entstehung einer europäischen Öffentlichkeit: </a:t>
              </a:r>
              <a:r>
                <a:rPr lang="en-US" sz="3000" spc="-6">
                  <a:solidFill>
                    <a:srgbClr val="0C4659"/>
                  </a:solidFill>
                  <a:latin typeface="Calibri (MS)"/>
                  <a:ea typeface="Calibri (MS)"/>
                  <a:cs typeface="Calibri (MS)"/>
                  <a:sym typeface="Calibri (MS)"/>
                </a:rPr>
                <a:t>Wissenschaftler fordern seit langem eine europäische „Öffentlichkeit“ – einen Raum, in dem Europäer als Europäer und nicht nur als Staatsangehörige diskutieren. Soziale Netzwerke und Online-Veranstaltungen (wie Twitter-Chats mit EU-Kommissaren oder die digitale Plattform der Konferenz zur Zukunft Europas, auf der jeder Bürger Ideen einbringen konnte) sind Schritte in diese Richtung. Auf </a:t>
              </a:r>
              <a:r>
                <a:rPr lang="en-US" sz="3000" u="sng" spc="-6">
                  <a:solidFill>
                    <a:srgbClr val="0C4659"/>
                  </a:solidFill>
                  <a:latin typeface="Calibri (MS)"/>
                  <a:ea typeface="Calibri (MS)"/>
                  <a:cs typeface="Calibri (MS)"/>
                  <a:sym typeface="Calibri (MS)"/>
                  <a:hlinkClick r:id="rId3" tooltip="https://commission.europa.eu/strategy-and-policy/priorities-2019-2024/new-push-european-democracy/conference-future-europe_en"/>
                </a:rPr>
                <a:t>der Plattform der Konferenz zur Zukunft Europas in den Jahren 2021–22 </a:t>
              </a:r>
              <a:r>
                <a:rPr lang="en-US" sz="3000" spc="-6">
                  <a:solidFill>
                    <a:srgbClr val="0C4659"/>
                  </a:solidFill>
                  <a:latin typeface="Calibri (MS)"/>
                  <a:ea typeface="Calibri (MS)"/>
                  <a:cs typeface="Calibri (MS)"/>
                  <a:sym typeface="Calibri (MS)"/>
                </a:rPr>
                <a:t>beispielsweise brachten Zehntausende Europäer Ideen ein und stimmten online über Vorschläge ab, wobei automatische Übersetzungen Sprachbarrieren überbrückten. Es war ein neuartiges Experiment der digitalen deliberativen Demokratie in der gesamten Union. </a:t>
              </a:r>
            </a:p>
            <a:p>
              <a:pPr algn="l">
                <a:lnSpc>
                  <a:spcPts val="3240"/>
                </a:lnSpc>
              </a:pPr>
              <a:endParaRPr lang="en-US" sz="3000" spc="-6">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653688"/>
            <a:ext cx="11133510" cy="1815362"/>
            <a:chOff x="0" y="0"/>
            <a:chExt cx="14844680" cy="2420483"/>
          </a:xfrm>
        </p:grpSpPr>
        <p:sp>
          <p:nvSpPr>
            <p:cNvPr id="8" name="Freeform 8"/>
            <p:cNvSpPr/>
            <p:nvPr/>
          </p:nvSpPr>
          <p:spPr>
            <a:xfrm>
              <a:off x="0" y="0"/>
              <a:ext cx="14844680" cy="2420483"/>
            </a:xfrm>
            <a:custGeom>
              <a:avLst/>
              <a:gdLst/>
              <a:ahLst/>
              <a:cxnLst/>
              <a:rect l="l" t="t" r="r" b="b"/>
              <a:pathLst>
                <a:path w="14844680" h="2420483">
                  <a:moveTo>
                    <a:pt x="0" y="0"/>
                  </a:moveTo>
                  <a:lnTo>
                    <a:pt x="14844680" y="0"/>
                  </a:lnTo>
                  <a:lnTo>
                    <a:pt x="14844680" y="2420483"/>
                  </a:lnTo>
                  <a:lnTo>
                    <a:pt x="0" y="2420483"/>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2477633"/>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Europäische Integration – ein gemeinsamer Online-Raum? </a:t>
              </a:r>
            </a:p>
          </p:txBody>
        </p:sp>
      </p:grpSp>
      <p:sp>
        <p:nvSpPr>
          <p:cNvPr id="10" name="AutoShape 10"/>
          <p:cNvSpPr/>
          <p:nvPr/>
        </p:nvSpPr>
        <p:spPr>
          <a:xfrm>
            <a:off x="6112678" y="2545250"/>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F29E38"/>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1099850" y="6443460"/>
            <a:ext cx="4109845" cy="2759757"/>
            <a:chOff x="0" y="0"/>
            <a:chExt cx="5479794" cy="3679676"/>
          </a:xfrm>
        </p:grpSpPr>
        <p:sp>
          <p:nvSpPr>
            <p:cNvPr id="15" name="Freeform 15"/>
            <p:cNvSpPr/>
            <p:nvPr/>
          </p:nvSpPr>
          <p:spPr>
            <a:xfrm>
              <a:off x="0" y="0"/>
              <a:ext cx="5479794" cy="3679676"/>
            </a:xfrm>
            <a:custGeom>
              <a:avLst/>
              <a:gdLst/>
              <a:ahLst/>
              <a:cxnLst/>
              <a:rect l="l" t="t" r="r" b="b"/>
              <a:pathLst>
                <a:path w="5479794" h="3679676">
                  <a:moveTo>
                    <a:pt x="0" y="0"/>
                  </a:moveTo>
                  <a:lnTo>
                    <a:pt x="5479794" y="0"/>
                  </a:lnTo>
                  <a:lnTo>
                    <a:pt x="5479794"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5479794" cy="3755876"/>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Der Einfluss digitaler Medien auf regionale Identitäten und die europäische Integration</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4</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4031848"/>
            <a:ext cx="11171611" cy="5774877"/>
            <a:chOff x="0" y="0"/>
            <a:chExt cx="14895482" cy="7699836"/>
          </a:xfrm>
        </p:grpSpPr>
        <p:sp>
          <p:nvSpPr>
            <p:cNvPr id="4" name="Freeform 4"/>
            <p:cNvSpPr/>
            <p:nvPr/>
          </p:nvSpPr>
          <p:spPr>
            <a:xfrm>
              <a:off x="0" y="0"/>
              <a:ext cx="14895481" cy="7699836"/>
            </a:xfrm>
            <a:custGeom>
              <a:avLst/>
              <a:gdLst/>
              <a:ahLst/>
              <a:cxnLst/>
              <a:rect l="l" t="t" r="r" b="b"/>
              <a:pathLst>
                <a:path w="14895481" h="7699836">
                  <a:moveTo>
                    <a:pt x="0" y="0"/>
                  </a:moveTo>
                  <a:lnTo>
                    <a:pt x="14895481" y="0"/>
                  </a:lnTo>
                  <a:lnTo>
                    <a:pt x="14895481" y="7699836"/>
                  </a:lnTo>
                  <a:lnTo>
                    <a:pt x="0" y="7699836"/>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7728411"/>
            </a:xfrm>
            <a:prstGeom prst="rect">
              <a:avLst/>
            </a:prstGeom>
          </p:spPr>
          <p:txBody>
            <a:bodyPr lIns="0" tIns="0" rIns="0" bIns="0" rtlCol="0" anchor="t"/>
            <a:lstStyle/>
            <a:p>
              <a:pPr algn="l">
                <a:lnSpc>
                  <a:spcPts val="3240"/>
                </a:lnSpc>
              </a:pPr>
              <a:endParaRPr dirty="0"/>
            </a:p>
            <a:p>
              <a:pPr marL="647703" lvl="1" indent="-323852" algn="l">
                <a:lnSpc>
                  <a:spcPts val="3240"/>
                </a:lnSpc>
                <a:buFont typeface="Arial"/>
                <a:buChar char="•"/>
              </a:pPr>
              <a:r>
                <a:rPr lang="en-US" sz="3000" b="1" spc="-6" dirty="0">
                  <a:solidFill>
                    <a:srgbClr val="0C4659"/>
                  </a:solidFill>
                  <a:latin typeface="Calibri (MS) Bold"/>
                  <a:ea typeface="Calibri (MS) Bold"/>
                  <a:cs typeface="Calibri (MS) Bold"/>
                  <a:sym typeface="Calibri (MS) Bold"/>
                </a:rPr>
                <a:t>Solidarität im digitalen Zeitalter: </a:t>
              </a:r>
              <a:r>
                <a:rPr lang="en-US" sz="3000" spc="-6" dirty="0">
                  <a:solidFill>
                    <a:srgbClr val="0C4659"/>
                  </a:solidFill>
                  <a:latin typeface="Calibri (MS)"/>
                  <a:ea typeface="Calibri (MS)"/>
                  <a:cs typeface="Calibri (MS)"/>
                  <a:sym typeface="Calibri (MS)"/>
                </a:rPr>
                <a:t>In Krisenzeiten können digitale Medien die Europäer in Solidarität vereinen. Während der Pandemie kursierten Hashtags wie #StrongerTogether, als Menschen in verschiedenen Ländern ihre Unterstützung bekundeten. Nach Terroranschlägen oder Naturkatastrophen ändern Europäer oft ihre Profilbilder oder verbreiten Slogans der grenzüberschreitenden Einheit (z. B. strömten nach dem Brand der Notre-Dame in Paris Botschaften aus ganz Europa herein). Eine solche spontane digitale Solidarität stärkt das Gefühl der europäischen Zusammengehörigkeit. </a:t>
              </a:r>
            </a:p>
            <a:p>
              <a:pPr algn="l">
                <a:lnSpc>
                  <a:spcPts val="3240"/>
                </a:lnSpc>
              </a:pPr>
              <a:endParaRPr lang="en-US" sz="3000" spc="-6" dirty="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653688"/>
            <a:ext cx="11133510" cy="1815362"/>
            <a:chOff x="0" y="0"/>
            <a:chExt cx="14844680" cy="2420483"/>
          </a:xfrm>
        </p:grpSpPr>
        <p:sp>
          <p:nvSpPr>
            <p:cNvPr id="8" name="Freeform 8"/>
            <p:cNvSpPr/>
            <p:nvPr/>
          </p:nvSpPr>
          <p:spPr>
            <a:xfrm>
              <a:off x="0" y="0"/>
              <a:ext cx="14844680" cy="2420483"/>
            </a:xfrm>
            <a:custGeom>
              <a:avLst/>
              <a:gdLst/>
              <a:ahLst/>
              <a:cxnLst/>
              <a:rect l="l" t="t" r="r" b="b"/>
              <a:pathLst>
                <a:path w="14844680" h="2420483">
                  <a:moveTo>
                    <a:pt x="0" y="0"/>
                  </a:moveTo>
                  <a:lnTo>
                    <a:pt x="14844680" y="0"/>
                  </a:lnTo>
                  <a:lnTo>
                    <a:pt x="14844680" y="2420483"/>
                  </a:lnTo>
                  <a:lnTo>
                    <a:pt x="0" y="2420483"/>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2477633"/>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Europäische Integration – ein gemeinsamer Online-Raum? </a:t>
              </a:r>
            </a:p>
          </p:txBody>
        </p:sp>
      </p:grpSp>
      <p:sp>
        <p:nvSpPr>
          <p:cNvPr id="10" name="AutoShape 10"/>
          <p:cNvSpPr/>
          <p:nvPr/>
        </p:nvSpPr>
        <p:spPr>
          <a:xfrm>
            <a:off x="6112678" y="2545250"/>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F29E38"/>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1099850" y="6443460"/>
            <a:ext cx="4109845" cy="2759757"/>
            <a:chOff x="0" y="0"/>
            <a:chExt cx="5479794" cy="3679676"/>
          </a:xfrm>
        </p:grpSpPr>
        <p:sp>
          <p:nvSpPr>
            <p:cNvPr id="15" name="Freeform 15"/>
            <p:cNvSpPr/>
            <p:nvPr/>
          </p:nvSpPr>
          <p:spPr>
            <a:xfrm>
              <a:off x="0" y="0"/>
              <a:ext cx="5479794" cy="3679676"/>
            </a:xfrm>
            <a:custGeom>
              <a:avLst/>
              <a:gdLst/>
              <a:ahLst/>
              <a:cxnLst/>
              <a:rect l="l" t="t" r="r" b="b"/>
              <a:pathLst>
                <a:path w="5479794" h="3679676">
                  <a:moveTo>
                    <a:pt x="0" y="0"/>
                  </a:moveTo>
                  <a:lnTo>
                    <a:pt x="5479794" y="0"/>
                  </a:lnTo>
                  <a:lnTo>
                    <a:pt x="5479794"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5479794" cy="3755876"/>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Der Einfluss digitaler Medien auf regionale Identitäten und die europäische Integration</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4</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10058400" y="581704"/>
            <a:ext cx="7982575" cy="3001065"/>
          </a:xfrm>
        </p:spPr>
        <p:txBody>
          <a:bodyPr>
            <a:normAutofit/>
          </a:bodyPr>
          <a:lstStyle/>
          <a:p>
            <a:r>
              <a:rPr lang="en-US" sz="5400" dirty="0"/>
              <a:t>Vielen Dank und herzlichen Glückwunsch zum Abschluss von MODUL 2!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905492" y="7063084"/>
            <a:ext cx="7428018" cy="1019018"/>
          </a:xfrm>
        </p:spPr>
        <p:txBody>
          <a:bodyPr/>
          <a:lstStyle/>
          <a:p>
            <a:r>
              <a:rPr lang="en-US" sz="4800" dirty="0" err="1">
                <a:solidFill>
                  <a:srgbClr val="FFFFFF"/>
                </a:solidFill>
                <a:latin typeface="Calibri" panose="020F0502020204030204" pitchFamily="34" charset="0"/>
                <a:ea typeface="Calibri" panose="020F0502020204030204" pitchFamily="34" charset="0"/>
                <a:cs typeface="Times New Roman" panose="02020603050405020304" pitchFamily="18" charset="0"/>
              </a:rPr>
              <a:t>www.includememedia.eu</a:t>
            </a:r>
            <a:endParaRPr lang="en-IE" sz="4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B8683CE5-F4A3-EFE7-D47C-88D56CD66241}"/>
              </a:ext>
            </a:extLst>
          </p:cNvPr>
          <p:cNvSpPr txBox="1"/>
          <p:nvPr/>
        </p:nvSpPr>
        <p:spPr>
          <a:xfrm>
            <a:off x="12504135" y="9430751"/>
            <a:ext cx="4893726" cy="646331"/>
          </a:xfrm>
          <a:prstGeom prst="rect">
            <a:avLst/>
          </a:prstGeom>
          <a:noFill/>
        </p:spPr>
        <p:txBody>
          <a:bodyPr wrap="square" rtlCol="0">
            <a:spAutoFit/>
          </a:bodyPr>
          <a:lstStyle/>
          <a:p>
            <a:pPr algn="just"/>
            <a:r>
              <a:rPr lang="en-IE" sz="1200" dirty="0">
                <a:solidFill>
                  <a:srgbClr val="0C4659"/>
                </a:solidFill>
                <a:latin typeface="Calibri" panose="020F0502020204030204" pitchFamily="34" charset="0"/>
                <a:ea typeface="Calibri" panose="020F0502020204030204" pitchFamily="34" charset="0"/>
                <a:cs typeface="Calibri" panose="020F0502020204030204" pitchFamily="34" charset="0"/>
              </a:rPr>
              <a:t>* Hinweis zur Abfallvermeidung: Bitte drucken Sie dieses Dokument in Graustufen oder Schwarz-Weiß statt in Farbe aus. Bitte drucken Sie beidseitig (Duplex) und, wenn möglich, mehrere Folien oder Seiten auf einer Seite.</a:t>
            </a:r>
          </a:p>
        </p:txBody>
      </p:sp>
      <p:grpSp>
        <p:nvGrpSpPr>
          <p:cNvPr id="24" name="Graphic 3">
            <a:extLst>
              <a:ext uri="{FF2B5EF4-FFF2-40B4-BE49-F238E27FC236}">
                <a16:creationId xmlns:a16="http://schemas.microsoft.com/office/drawing/2014/main" id="{332B8B14-1675-BA34-A8AD-91148E596DB5}"/>
              </a:ext>
            </a:extLst>
          </p:cNvPr>
          <p:cNvGrpSpPr/>
          <p:nvPr/>
        </p:nvGrpSpPr>
        <p:grpSpPr>
          <a:xfrm>
            <a:off x="2514815" y="6155765"/>
            <a:ext cx="420951" cy="420951"/>
            <a:chOff x="1950027" y="2499889"/>
            <a:chExt cx="850463" cy="850463"/>
          </a:xfrm>
        </p:grpSpPr>
        <p:sp>
          <p:nvSpPr>
            <p:cNvPr id="25" name="Freeform 36">
              <a:hlinkClick r:id="rId2"/>
              <a:extLst>
                <a:ext uri="{FF2B5EF4-FFF2-40B4-BE49-F238E27FC236}">
                  <a16:creationId xmlns:a16="http://schemas.microsoft.com/office/drawing/2014/main" id="{337E44A6-29DC-ECE6-D238-87D8F735E17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9E38"/>
            </a:solidFill>
            <a:ln w="6294" cap="flat">
              <a:noFill/>
              <a:prstDash val="solid"/>
              <a:miter/>
            </a:ln>
          </p:spPr>
          <p:txBody>
            <a:bodyPr rtlCol="0" anchor="ctr"/>
            <a:lstStyle/>
            <a:p>
              <a:endParaRPr lang="en-US" sz="2700" dirty="0"/>
            </a:p>
          </p:txBody>
        </p:sp>
        <p:grpSp>
          <p:nvGrpSpPr>
            <p:cNvPr id="26" name="Graphic 3">
              <a:extLst>
                <a:ext uri="{FF2B5EF4-FFF2-40B4-BE49-F238E27FC236}">
                  <a16:creationId xmlns:a16="http://schemas.microsoft.com/office/drawing/2014/main" id="{D5B99C3E-B35C-04C0-548D-3B5E760E54BB}"/>
                </a:ext>
              </a:extLst>
            </p:cNvPr>
            <p:cNvGrpSpPr/>
            <p:nvPr/>
          </p:nvGrpSpPr>
          <p:grpSpPr>
            <a:xfrm>
              <a:off x="2107521" y="2657382"/>
              <a:ext cx="535476" cy="535477"/>
              <a:chOff x="2107521" y="2657382"/>
              <a:chExt cx="535476" cy="535477"/>
            </a:xfrm>
            <a:solidFill>
              <a:srgbClr val="FFFFFF"/>
            </a:solidFill>
          </p:grpSpPr>
          <p:sp>
            <p:nvSpPr>
              <p:cNvPr id="27" name="Freeform 38">
                <a:extLst>
                  <a:ext uri="{FF2B5EF4-FFF2-40B4-BE49-F238E27FC236}">
                    <a16:creationId xmlns:a16="http://schemas.microsoft.com/office/drawing/2014/main" id="{F0D4AF32-603F-D522-C3CD-69DC9CB6066E}"/>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700"/>
              </a:p>
            </p:txBody>
          </p:sp>
          <p:sp>
            <p:nvSpPr>
              <p:cNvPr id="28" name="Freeform 39">
                <a:hlinkClick r:id="rId3"/>
                <a:extLst>
                  <a:ext uri="{FF2B5EF4-FFF2-40B4-BE49-F238E27FC236}">
                    <a16:creationId xmlns:a16="http://schemas.microsoft.com/office/drawing/2014/main" id="{6C55CEF9-7DD6-754A-CAEF-0C8FE398F46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700"/>
              </a:p>
            </p:txBody>
          </p:sp>
          <p:sp>
            <p:nvSpPr>
              <p:cNvPr id="29" name="Freeform 40">
                <a:extLst>
                  <a:ext uri="{FF2B5EF4-FFF2-40B4-BE49-F238E27FC236}">
                    <a16:creationId xmlns:a16="http://schemas.microsoft.com/office/drawing/2014/main" id="{49AE1EDF-52E4-8AE4-E5BB-9D0DB8CFC523}"/>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700"/>
              </a:p>
            </p:txBody>
          </p:sp>
        </p:grpSp>
      </p:grpSp>
      <p:grpSp>
        <p:nvGrpSpPr>
          <p:cNvPr id="30" name="Graphic 3">
            <a:extLst>
              <a:ext uri="{FF2B5EF4-FFF2-40B4-BE49-F238E27FC236}">
                <a16:creationId xmlns:a16="http://schemas.microsoft.com/office/drawing/2014/main" id="{9682FE4F-7A10-54CA-446D-A1069469293D}"/>
              </a:ext>
            </a:extLst>
          </p:cNvPr>
          <p:cNvGrpSpPr/>
          <p:nvPr/>
        </p:nvGrpSpPr>
        <p:grpSpPr>
          <a:xfrm>
            <a:off x="1492607" y="6155765"/>
            <a:ext cx="420951" cy="420951"/>
            <a:chOff x="2998302" y="2499889"/>
            <a:chExt cx="850463" cy="850463"/>
          </a:xfrm>
        </p:grpSpPr>
        <p:sp>
          <p:nvSpPr>
            <p:cNvPr id="31" name="Freeform 32">
              <a:extLst>
                <a:ext uri="{FF2B5EF4-FFF2-40B4-BE49-F238E27FC236}">
                  <a16:creationId xmlns:a16="http://schemas.microsoft.com/office/drawing/2014/main" id="{C31793EB-334C-8AE8-6C18-26428355CCD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29E38"/>
            </a:solidFill>
            <a:ln w="6294" cap="flat">
              <a:noFill/>
              <a:prstDash val="solid"/>
              <a:miter/>
            </a:ln>
          </p:spPr>
          <p:txBody>
            <a:bodyPr rtlCol="0" anchor="ctr"/>
            <a:lstStyle/>
            <a:p>
              <a:endParaRPr lang="en-US" sz="2700"/>
            </a:p>
          </p:txBody>
        </p:sp>
        <p:sp>
          <p:nvSpPr>
            <p:cNvPr id="32" name="Freeform 33">
              <a:hlinkClick r:id="rId3"/>
              <a:extLst>
                <a:ext uri="{FF2B5EF4-FFF2-40B4-BE49-F238E27FC236}">
                  <a16:creationId xmlns:a16="http://schemas.microsoft.com/office/drawing/2014/main" id="{00BB01C8-681C-BD25-DBB9-4A70B1D13AC7}"/>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700" dirty="0"/>
            </a:p>
          </p:txBody>
        </p:sp>
      </p:grpSp>
      <p:grpSp>
        <p:nvGrpSpPr>
          <p:cNvPr id="33" name="Graphic 3">
            <a:extLst>
              <a:ext uri="{FF2B5EF4-FFF2-40B4-BE49-F238E27FC236}">
                <a16:creationId xmlns:a16="http://schemas.microsoft.com/office/drawing/2014/main" id="{B0EB0378-AEB5-099A-7D5E-55588DD27708}"/>
              </a:ext>
            </a:extLst>
          </p:cNvPr>
          <p:cNvGrpSpPr/>
          <p:nvPr/>
        </p:nvGrpSpPr>
        <p:grpSpPr>
          <a:xfrm>
            <a:off x="1995642" y="6155765"/>
            <a:ext cx="420951" cy="420951"/>
            <a:chOff x="901122" y="2499889"/>
            <a:chExt cx="850463" cy="850463"/>
          </a:xfrm>
        </p:grpSpPr>
        <p:sp>
          <p:nvSpPr>
            <p:cNvPr id="34" name="Freeform 27">
              <a:extLst>
                <a:ext uri="{FF2B5EF4-FFF2-40B4-BE49-F238E27FC236}">
                  <a16:creationId xmlns:a16="http://schemas.microsoft.com/office/drawing/2014/main" id="{A1A4158D-ADD3-3150-4E19-FE3E33A3E5A5}"/>
                </a:ext>
              </a:extLst>
            </p:cNvPr>
            <p:cNvSpPr/>
            <p:nvPr/>
          </p:nvSpPr>
          <p:spPr>
            <a:xfrm>
              <a:off x="90112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9E38"/>
            </a:solidFill>
            <a:ln w="6294" cap="flat">
              <a:noFill/>
              <a:prstDash val="solid"/>
              <a:miter/>
            </a:ln>
          </p:spPr>
          <p:txBody>
            <a:bodyPr rtlCol="0" anchor="ctr"/>
            <a:lstStyle/>
            <a:p>
              <a:endParaRPr lang="en-US" sz="2700"/>
            </a:p>
          </p:txBody>
        </p:sp>
        <p:grpSp>
          <p:nvGrpSpPr>
            <p:cNvPr id="35" name="Graphic 3">
              <a:extLst>
                <a:ext uri="{FF2B5EF4-FFF2-40B4-BE49-F238E27FC236}">
                  <a16:creationId xmlns:a16="http://schemas.microsoft.com/office/drawing/2014/main" id="{108C29EA-55D4-7B92-E913-FEF6CC23BAD3}"/>
                </a:ext>
              </a:extLst>
            </p:cNvPr>
            <p:cNvGrpSpPr/>
            <p:nvPr/>
          </p:nvGrpSpPr>
          <p:grpSpPr>
            <a:xfrm>
              <a:off x="1080665" y="2655481"/>
              <a:ext cx="504608" cy="502728"/>
              <a:chOff x="1080665" y="2655481"/>
              <a:chExt cx="504608" cy="502728"/>
            </a:xfrm>
            <a:solidFill>
              <a:srgbClr val="FEFEFE"/>
            </a:solidFill>
          </p:grpSpPr>
          <p:sp>
            <p:nvSpPr>
              <p:cNvPr id="36" name="Freeform 29">
                <a:hlinkClick r:id="rId4"/>
                <a:extLst>
                  <a:ext uri="{FF2B5EF4-FFF2-40B4-BE49-F238E27FC236}">
                    <a16:creationId xmlns:a16="http://schemas.microsoft.com/office/drawing/2014/main" id="{01030CC5-EEFE-BF5D-E185-9169864F7E52}"/>
                  </a:ext>
                </a:extLst>
              </p:cNvPr>
              <p:cNvSpPr/>
              <p:nvPr/>
            </p:nvSpPr>
            <p:spPr>
              <a:xfrm>
                <a:off x="1258947" y="2813589"/>
                <a:ext cx="326325" cy="344621"/>
              </a:xfrm>
              <a:custGeom>
                <a:avLst/>
                <a:gdLst>
                  <a:gd name="connsiteX0" fmla="*/ 100166 w 326325"/>
                  <a:gd name="connsiteY0" fmla="*/ 53574 h 344621"/>
                  <a:gd name="connsiteX1" fmla="*/ 120325 w 326325"/>
                  <a:gd name="connsiteY1" fmla="*/ 30895 h 344621"/>
                  <a:gd name="connsiteX2" fmla="*/ 199071 w 326325"/>
                  <a:gd name="connsiteY2" fmla="*/ 26 h 344621"/>
                  <a:gd name="connsiteX3" fmla="*/ 248209 w 326325"/>
                  <a:gd name="connsiteY3" fmla="*/ 6326 h 344621"/>
                  <a:gd name="connsiteX4" fmla="*/ 316876 w 326325"/>
                  <a:gd name="connsiteY4" fmla="*/ 78773 h 344621"/>
                  <a:gd name="connsiteX5" fmla="*/ 326326 w 326325"/>
                  <a:gd name="connsiteY5" fmla="*/ 161299 h 344621"/>
                  <a:gd name="connsiteX6" fmla="*/ 326326 w 326325"/>
                  <a:gd name="connsiteY6" fmla="*/ 337692 h 344621"/>
                  <a:gd name="connsiteX7" fmla="*/ 319396 w 326325"/>
                  <a:gd name="connsiteY7" fmla="*/ 344622 h 344621"/>
                  <a:gd name="connsiteX8" fmla="*/ 228680 w 326325"/>
                  <a:gd name="connsiteY8" fmla="*/ 344622 h 344621"/>
                  <a:gd name="connsiteX9" fmla="*/ 222380 w 326325"/>
                  <a:gd name="connsiteY9" fmla="*/ 337692 h 344621"/>
                  <a:gd name="connsiteX10" fmla="*/ 222380 w 326325"/>
                  <a:gd name="connsiteY10" fmla="*/ 170119 h 344621"/>
                  <a:gd name="connsiteX11" fmla="*/ 217341 w 326325"/>
                  <a:gd name="connsiteY11" fmla="*/ 128541 h 344621"/>
                  <a:gd name="connsiteX12" fmla="*/ 165683 w 326325"/>
                  <a:gd name="connsiteY12" fmla="*/ 92002 h 344621"/>
                  <a:gd name="connsiteX13" fmla="*/ 106465 w 326325"/>
                  <a:gd name="connsiteY13" fmla="*/ 148070 h 344621"/>
                  <a:gd name="connsiteX14" fmla="*/ 104576 w 326325"/>
                  <a:gd name="connsiteY14" fmla="*/ 174529 h 344621"/>
                  <a:gd name="connsiteX15" fmla="*/ 104576 w 326325"/>
                  <a:gd name="connsiteY15" fmla="*/ 337692 h 344621"/>
                  <a:gd name="connsiteX16" fmla="*/ 97646 w 326325"/>
                  <a:gd name="connsiteY16" fmla="*/ 344622 h 344621"/>
                  <a:gd name="connsiteX17" fmla="*/ 6300 w 326325"/>
                  <a:gd name="connsiteY17" fmla="*/ 344622 h 344621"/>
                  <a:gd name="connsiteX18" fmla="*/ 0 w 326325"/>
                  <a:gd name="connsiteY18" fmla="*/ 338322 h 344621"/>
                  <a:gd name="connsiteX19" fmla="*/ 0 w 326325"/>
                  <a:gd name="connsiteY19" fmla="*/ 15146 h 344621"/>
                  <a:gd name="connsiteX20" fmla="*/ 6930 w 326325"/>
                  <a:gd name="connsiteY20" fmla="*/ 8846 h 344621"/>
                  <a:gd name="connsiteX21" fmla="*/ 93866 w 326325"/>
                  <a:gd name="connsiteY21" fmla="*/ 8846 h 344621"/>
                  <a:gd name="connsiteX22" fmla="*/ 100166 w 326325"/>
                  <a:gd name="connsiteY22" fmla="*/ 15776 h 344621"/>
                  <a:gd name="connsiteX23" fmla="*/ 100166 w 326325"/>
                  <a:gd name="connsiteY23" fmla="*/ 53574 h 3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6325" h="344621">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w="6294" cap="flat">
                <a:noFill/>
                <a:prstDash val="solid"/>
                <a:miter/>
              </a:ln>
            </p:spPr>
            <p:txBody>
              <a:bodyPr rtlCol="0" anchor="ctr"/>
              <a:lstStyle/>
              <a:p>
                <a:endParaRPr lang="en-US" sz="2700" dirty="0"/>
              </a:p>
            </p:txBody>
          </p:sp>
          <p:sp>
            <p:nvSpPr>
              <p:cNvPr id="37" name="Freeform 30">
                <a:extLst>
                  <a:ext uri="{FF2B5EF4-FFF2-40B4-BE49-F238E27FC236}">
                    <a16:creationId xmlns:a16="http://schemas.microsoft.com/office/drawing/2014/main" id="{0737E57F-3CEF-DB5D-9CA0-3F0CE60F4BE8}"/>
                  </a:ext>
                </a:extLst>
              </p:cNvPr>
              <p:cNvSpPr/>
              <p:nvPr/>
            </p:nvSpPr>
            <p:spPr>
              <a:xfrm>
                <a:off x="1088854" y="2822435"/>
                <a:ext cx="104575" cy="335775"/>
              </a:xfrm>
              <a:custGeom>
                <a:avLst/>
                <a:gdLst>
                  <a:gd name="connsiteX0" fmla="*/ 104576 w 104575"/>
                  <a:gd name="connsiteY0" fmla="*/ 168203 h 335775"/>
                  <a:gd name="connsiteX1" fmla="*/ 104576 w 104575"/>
                  <a:gd name="connsiteY1" fmla="*/ 328216 h 335775"/>
                  <a:gd name="connsiteX2" fmla="*/ 97016 w 104575"/>
                  <a:gd name="connsiteY2" fmla="*/ 335776 h 335775"/>
                  <a:gd name="connsiteX3" fmla="*/ 6300 w 104575"/>
                  <a:gd name="connsiteY3" fmla="*/ 335776 h 335775"/>
                  <a:gd name="connsiteX4" fmla="*/ 0 w 104575"/>
                  <a:gd name="connsiteY4" fmla="*/ 329476 h 335775"/>
                  <a:gd name="connsiteX5" fmla="*/ 0 w 104575"/>
                  <a:gd name="connsiteY5" fmla="*/ 6300 h 335775"/>
                  <a:gd name="connsiteX6" fmla="*/ 5670 w 104575"/>
                  <a:gd name="connsiteY6" fmla="*/ 0 h 335775"/>
                  <a:gd name="connsiteX7" fmla="*/ 97646 w 104575"/>
                  <a:gd name="connsiteY7" fmla="*/ 0 h 335775"/>
                  <a:gd name="connsiteX8" fmla="*/ 104576 w 104575"/>
                  <a:gd name="connsiteY8" fmla="*/ 7560 h 335775"/>
                  <a:gd name="connsiteX9" fmla="*/ 104576 w 104575"/>
                  <a:gd name="connsiteY9" fmla="*/ 168203 h 33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5" h="335775">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w="6294" cap="flat">
                <a:noFill/>
                <a:prstDash val="solid"/>
                <a:miter/>
              </a:ln>
            </p:spPr>
            <p:txBody>
              <a:bodyPr rtlCol="0" anchor="ctr"/>
              <a:lstStyle/>
              <a:p>
                <a:endParaRPr lang="en-US" sz="2700"/>
              </a:p>
            </p:txBody>
          </p:sp>
          <p:sp>
            <p:nvSpPr>
              <p:cNvPr id="38" name="Freeform 31">
                <a:extLst>
                  <a:ext uri="{FF2B5EF4-FFF2-40B4-BE49-F238E27FC236}">
                    <a16:creationId xmlns:a16="http://schemas.microsoft.com/office/drawing/2014/main" id="{7A7972A7-3C43-51EA-1B48-D14E87546F6E}"/>
                  </a:ext>
                </a:extLst>
              </p:cNvPr>
              <p:cNvSpPr/>
              <p:nvPr/>
            </p:nvSpPr>
            <p:spPr>
              <a:xfrm>
                <a:off x="1080665" y="2655481"/>
                <a:ext cx="120954" cy="120335"/>
              </a:xfrm>
              <a:custGeom>
                <a:avLst/>
                <a:gdLst>
                  <a:gd name="connsiteX0" fmla="*/ 120955 w 120954"/>
                  <a:gd name="connsiteY0" fmla="*/ 59858 h 120335"/>
                  <a:gd name="connsiteX1" fmla="*/ 60477 w 120954"/>
                  <a:gd name="connsiteY1" fmla="*/ 120335 h 120335"/>
                  <a:gd name="connsiteX2" fmla="*/ 0 w 120954"/>
                  <a:gd name="connsiteY2" fmla="*/ 60488 h 120335"/>
                  <a:gd name="connsiteX3" fmla="*/ 60477 w 120954"/>
                  <a:gd name="connsiteY3" fmla="*/ 11 h 120335"/>
                  <a:gd name="connsiteX4" fmla="*/ 120955 w 120954"/>
                  <a:gd name="connsiteY4" fmla="*/ 59858 h 12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54" h="120335">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w="6294" cap="flat">
                <a:noFill/>
                <a:prstDash val="solid"/>
                <a:miter/>
              </a:ln>
            </p:spPr>
            <p:txBody>
              <a:bodyPr rtlCol="0" anchor="ctr"/>
              <a:lstStyle/>
              <a:p>
                <a:endParaRPr lang="en-US" sz="2700"/>
              </a:p>
            </p:txBody>
          </p:sp>
        </p:grpSp>
      </p:grpSp>
      <p:grpSp>
        <p:nvGrpSpPr>
          <p:cNvPr id="39" name="Graphic 3">
            <a:extLst>
              <a:ext uri="{FF2B5EF4-FFF2-40B4-BE49-F238E27FC236}">
                <a16:creationId xmlns:a16="http://schemas.microsoft.com/office/drawing/2014/main" id="{B0640194-6B38-2877-6577-DCD98860ACF3}"/>
              </a:ext>
            </a:extLst>
          </p:cNvPr>
          <p:cNvGrpSpPr/>
          <p:nvPr/>
        </p:nvGrpSpPr>
        <p:grpSpPr>
          <a:xfrm>
            <a:off x="957608" y="6155763"/>
            <a:ext cx="420951" cy="421263"/>
            <a:chOff x="-1196056" y="2499887"/>
            <a:chExt cx="850463" cy="851094"/>
          </a:xfrm>
        </p:grpSpPr>
        <p:sp>
          <p:nvSpPr>
            <p:cNvPr id="40" name="Freeform 25">
              <a:extLst>
                <a:ext uri="{FF2B5EF4-FFF2-40B4-BE49-F238E27FC236}">
                  <a16:creationId xmlns:a16="http://schemas.microsoft.com/office/drawing/2014/main" id="{CCA82795-816A-5B39-40AA-9B9A786B794C}"/>
                </a:ext>
              </a:extLst>
            </p:cNvPr>
            <p:cNvSpPr/>
            <p:nvPr/>
          </p:nvSpPr>
          <p:spPr>
            <a:xfrm>
              <a:off x="-1196056" y="2499887"/>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29E38"/>
            </a:solidFill>
            <a:ln w="6294" cap="flat">
              <a:noFill/>
              <a:prstDash val="solid"/>
              <a:miter/>
            </a:ln>
          </p:spPr>
          <p:txBody>
            <a:bodyPr rtlCol="0" anchor="ctr"/>
            <a:lstStyle/>
            <a:p>
              <a:endParaRPr lang="en-US" sz="2700" dirty="0"/>
            </a:p>
          </p:txBody>
        </p:sp>
        <p:sp>
          <p:nvSpPr>
            <p:cNvPr id="59" name="Freeform 26">
              <a:hlinkClick r:id="rId5"/>
              <a:extLst>
                <a:ext uri="{FF2B5EF4-FFF2-40B4-BE49-F238E27FC236}">
                  <a16:creationId xmlns:a16="http://schemas.microsoft.com/office/drawing/2014/main" id="{20D8C89F-34F6-8144-70AD-C85F7CC2A8D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sz="2700"/>
            </a:p>
          </p:txBody>
        </p:sp>
      </p:grpSp>
    </p:spTree>
    <p:extLst>
      <p:ext uri="{BB962C8B-B14F-4D97-AF65-F5344CB8AC3E}">
        <p14:creationId xmlns:p14="http://schemas.microsoft.com/office/powerpoint/2010/main" val="43347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895117" y="554074"/>
            <a:ext cx="7584666" cy="8191800"/>
            <a:chOff x="0" y="0"/>
            <a:chExt cx="10112888" cy="10922400"/>
          </a:xfrm>
        </p:grpSpPr>
        <p:sp>
          <p:nvSpPr>
            <p:cNvPr id="3" name="Freeform 3"/>
            <p:cNvSpPr/>
            <p:nvPr/>
          </p:nvSpPr>
          <p:spPr>
            <a:xfrm>
              <a:off x="0" y="0"/>
              <a:ext cx="10112883" cy="10922381"/>
            </a:xfrm>
            <a:custGeom>
              <a:avLst/>
              <a:gdLst/>
              <a:ahLst/>
              <a:cxnLst/>
              <a:rect l="l" t="t" r="r" b="b"/>
              <a:pathLst>
                <a:path w="10112883" h="10922381">
                  <a:moveTo>
                    <a:pt x="0" y="0"/>
                  </a:moveTo>
                  <a:lnTo>
                    <a:pt x="10112883" y="0"/>
                  </a:lnTo>
                  <a:lnTo>
                    <a:pt x="10112883" y="5579618"/>
                  </a:lnTo>
                  <a:lnTo>
                    <a:pt x="10102342" y="5579618"/>
                  </a:lnTo>
                  <a:cubicBezTo>
                    <a:pt x="10112883" y="5674614"/>
                    <a:pt x="10112883" y="5769737"/>
                    <a:pt x="10112883" y="5864733"/>
                  </a:cubicBezTo>
                  <a:cubicBezTo>
                    <a:pt x="10112883" y="8662797"/>
                    <a:pt x="7853807" y="10922381"/>
                    <a:pt x="5056378" y="10922381"/>
                  </a:cubicBezTo>
                  <a:cubicBezTo>
                    <a:pt x="2258949" y="10922381"/>
                    <a:pt x="0" y="8652256"/>
                    <a:pt x="0" y="5864733"/>
                  </a:cubicBezTo>
                  <a:cubicBezTo>
                    <a:pt x="0" y="5769737"/>
                    <a:pt x="0" y="5664073"/>
                    <a:pt x="10541" y="5579618"/>
                  </a:cubicBezTo>
                  <a:lnTo>
                    <a:pt x="0" y="5579618"/>
                  </a:lnTo>
                  <a:lnTo>
                    <a:pt x="0" y="0"/>
                  </a:lnTo>
                  <a:close/>
                </a:path>
              </a:pathLst>
            </a:custGeom>
            <a:solidFill>
              <a:srgbClr val="0C4659"/>
            </a:solidFill>
          </p:spPr>
          <p:txBody>
            <a:bodyPr/>
            <a:lstStyle/>
            <a:p>
              <a:endParaRPr lang="de-DE"/>
            </a:p>
          </p:txBody>
        </p:sp>
      </p:grpSp>
      <p:grpSp>
        <p:nvGrpSpPr>
          <p:cNvPr id="4" name="Group 4"/>
          <p:cNvGrpSpPr/>
          <p:nvPr/>
        </p:nvGrpSpPr>
        <p:grpSpPr>
          <a:xfrm rot="-5400000">
            <a:off x="303567" y="554076"/>
            <a:ext cx="7584666" cy="8191800"/>
            <a:chOff x="0" y="0"/>
            <a:chExt cx="10112888" cy="10922400"/>
          </a:xfrm>
        </p:grpSpPr>
        <p:sp>
          <p:nvSpPr>
            <p:cNvPr id="5" name="Freeform 5"/>
            <p:cNvSpPr/>
            <p:nvPr/>
          </p:nvSpPr>
          <p:spPr>
            <a:xfrm>
              <a:off x="0" y="0"/>
              <a:ext cx="10112883" cy="10922381"/>
            </a:xfrm>
            <a:custGeom>
              <a:avLst/>
              <a:gdLst/>
              <a:ahLst/>
              <a:cxnLst/>
              <a:rect l="l" t="t" r="r" b="b"/>
              <a:pathLst>
                <a:path w="10112883" h="10922381">
                  <a:moveTo>
                    <a:pt x="0" y="0"/>
                  </a:moveTo>
                  <a:lnTo>
                    <a:pt x="10112883" y="0"/>
                  </a:lnTo>
                  <a:lnTo>
                    <a:pt x="10112883" y="5579618"/>
                  </a:lnTo>
                  <a:lnTo>
                    <a:pt x="10102342" y="5579618"/>
                  </a:lnTo>
                  <a:cubicBezTo>
                    <a:pt x="10112883" y="5674614"/>
                    <a:pt x="10112883" y="5769737"/>
                    <a:pt x="10112883" y="5864733"/>
                  </a:cubicBezTo>
                  <a:cubicBezTo>
                    <a:pt x="10112883" y="8662797"/>
                    <a:pt x="7853807" y="10922381"/>
                    <a:pt x="5056378" y="10922381"/>
                  </a:cubicBezTo>
                  <a:cubicBezTo>
                    <a:pt x="2258949" y="10922381"/>
                    <a:pt x="0" y="8652256"/>
                    <a:pt x="0" y="5864733"/>
                  </a:cubicBezTo>
                  <a:cubicBezTo>
                    <a:pt x="0" y="5769737"/>
                    <a:pt x="0" y="5664073"/>
                    <a:pt x="10541" y="5579618"/>
                  </a:cubicBezTo>
                  <a:lnTo>
                    <a:pt x="0" y="5579618"/>
                  </a:lnTo>
                  <a:lnTo>
                    <a:pt x="0" y="0"/>
                  </a:lnTo>
                  <a:close/>
                </a:path>
              </a:pathLst>
            </a:custGeom>
            <a:solidFill>
              <a:srgbClr val="0C4659"/>
            </a:solidFill>
          </p:spPr>
          <p:txBody>
            <a:bodyPr/>
            <a:lstStyle/>
            <a:p>
              <a:endParaRPr lang="de-DE"/>
            </a:p>
          </p:txBody>
        </p:sp>
      </p:grpSp>
      <p:grpSp>
        <p:nvGrpSpPr>
          <p:cNvPr id="6" name="Group 6"/>
          <p:cNvGrpSpPr/>
          <p:nvPr/>
        </p:nvGrpSpPr>
        <p:grpSpPr>
          <a:xfrm>
            <a:off x="2575135" y="3628874"/>
            <a:ext cx="7812737" cy="90736"/>
            <a:chOff x="0" y="0"/>
            <a:chExt cx="10416982" cy="120982"/>
          </a:xfrm>
        </p:grpSpPr>
        <p:sp>
          <p:nvSpPr>
            <p:cNvPr id="7" name="Freeform 7"/>
            <p:cNvSpPr/>
            <p:nvPr/>
          </p:nvSpPr>
          <p:spPr>
            <a:xfrm>
              <a:off x="24511" y="24511"/>
              <a:ext cx="10368026" cy="72009"/>
            </a:xfrm>
            <a:custGeom>
              <a:avLst/>
              <a:gdLst/>
              <a:ahLst/>
              <a:cxnLst/>
              <a:rect l="l" t="t" r="r" b="b"/>
              <a:pathLst>
                <a:path w="10368026" h="72009">
                  <a:moveTo>
                    <a:pt x="0" y="0"/>
                  </a:moveTo>
                  <a:lnTo>
                    <a:pt x="10368026" y="0"/>
                  </a:lnTo>
                  <a:lnTo>
                    <a:pt x="10368026" y="72009"/>
                  </a:lnTo>
                  <a:lnTo>
                    <a:pt x="0" y="72009"/>
                  </a:lnTo>
                  <a:close/>
                </a:path>
              </a:pathLst>
            </a:custGeom>
            <a:solidFill>
              <a:srgbClr val="3FB5A1"/>
            </a:solidFill>
          </p:spPr>
          <p:txBody>
            <a:bodyPr/>
            <a:lstStyle/>
            <a:p>
              <a:endParaRPr lang="de-DE"/>
            </a:p>
          </p:txBody>
        </p:sp>
        <p:sp>
          <p:nvSpPr>
            <p:cNvPr id="8" name="Freeform 8"/>
            <p:cNvSpPr/>
            <p:nvPr/>
          </p:nvSpPr>
          <p:spPr>
            <a:xfrm>
              <a:off x="0" y="0"/>
              <a:ext cx="10417048" cy="121031"/>
            </a:xfrm>
            <a:custGeom>
              <a:avLst/>
              <a:gdLst/>
              <a:ahLst/>
              <a:cxnLst/>
              <a:rect l="l" t="t" r="r" b="b"/>
              <a:pathLst>
                <a:path w="10417048" h="121031">
                  <a:moveTo>
                    <a:pt x="24511" y="0"/>
                  </a:moveTo>
                  <a:lnTo>
                    <a:pt x="10392537" y="0"/>
                  </a:lnTo>
                  <a:cubicBezTo>
                    <a:pt x="10406126" y="0"/>
                    <a:pt x="10417048" y="10922"/>
                    <a:pt x="10417048" y="24511"/>
                  </a:cubicBezTo>
                  <a:lnTo>
                    <a:pt x="10417048" y="96520"/>
                  </a:lnTo>
                  <a:cubicBezTo>
                    <a:pt x="10417048" y="110109"/>
                    <a:pt x="10406126" y="121031"/>
                    <a:pt x="10392537" y="121031"/>
                  </a:cubicBezTo>
                  <a:lnTo>
                    <a:pt x="24511" y="121031"/>
                  </a:lnTo>
                  <a:cubicBezTo>
                    <a:pt x="10922" y="121031"/>
                    <a:pt x="0" y="109982"/>
                    <a:pt x="0" y="96520"/>
                  </a:cubicBezTo>
                  <a:lnTo>
                    <a:pt x="0" y="24511"/>
                  </a:lnTo>
                  <a:cubicBezTo>
                    <a:pt x="0" y="10922"/>
                    <a:pt x="10922" y="0"/>
                    <a:pt x="24511" y="0"/>
                  </a:cubicBezTo>
                  <a:moveTo>
                    <a:pt x="24511" y="49022"/>
                  </a:moveTo>
                  <a:lnTo>
                    <a:pt x="24511" y="24511"/>
                  </a:lnTo>
                  <a:lnTo>
                    <a:pt x="49022" y="24511"/>
                  </a:lnTo>
                  <a:lnTo>
                    <a:pt x="49022" y="96520"/>
                  </a:lnTo>
                  <a:lnTo>
                    <a:pt x="24511" y="96520"/>
                  </a:lnTo>
                  <a:lnTo>
                    <a:pt x="24511" y="72009"/>
                  </a:lnTo>
                  <a:lnTo>
                    <a:pt x="10392537" y="72009"/>
                  </a:lnTo>
                  <a:lnTo>
                    <a:pt x="10392537" y="96520"/>
                  </a:lnTo>
                  <a:lnTo>
                    <a:pt x="10368026" y="96520"/>
                  </a:lnTo>
                  <a:lnTo>
                    <a:pt x="10368026" y="24511"/>
                  </a:lnTo>
                  <a:lnTo>
                    <a:pt x="10392537" y="24511"/>
                  </a:lnTo>
                  <a:lnTo>
                    <a:pt x="10392537" y="49022"/>
                  </a:lnTo>
                  <a:lnTo>
                    <a:pt x="24511" y="49022"/>
                  </a:lnTo>
                  <a:close/>
                </a:path>
              </a:pathLst>
            </a:custGeom>
            <a:solidFill>
              <a:srgbClr val="3FB5A1"/>
            </a:solidFill>
          </p:spPr>
          <p:txBody>
            <a:bodyPr/>
            <a:lstStyle/>
            <a:p>
              <a:endParaRPr lang="de-DE"/>
            </a:p>
          </p:txBody>
        </p:sp>
      </p:grpSp>
      <p:grpSp>
        <p:nvGrpSpPr>
          <p:cNvPr id="9" name="Group 9"/>
          <p:cNvGrpSpPr/>
          <p:nvPr/>
        </p:nvGrpSpPr>
        <p:grpSpPr>
          <a:xfrm>
            <a:off x="691322" y="1954984"/>
            <a:ext cx="3100359" cy="2719131"/>
            <a:chOff x="0" y="0"/>
            <a:chExt cx="4133812" cy="3625508"/>
          </a:xfrm>
        </p:grpSpPr>
        <p:sp>
          <p:nvSpPr>
            <p:cNvPr id="10" name="Freeform 10"/>
            <p:cNvSpPr/>
            <p:nvPr/>
          </p:nvSpPr>
          <p:spPr>
            <a:xfrm>
              <a:off x="0" y="0"/>
              <a:ext cx="4133812" cy="3625508"/>
            </a:xfrm>
            <a:custGeom>
              <a:avLst/>
              <a:gdLst/>
              <a:ahLst/>
              <a:cxnLst/>
              <a:rect l="l" t="t" r="r" b="b"/>
              <a:pathLst>
                <a:path w="4133812" h="3625508">
                  <a:moveTo>
                    <a:pt x="0" y="0"/>
                  </a:moveTo>
                  <a:lnTo>
                    <a:pt x="4133812" y="0"/>
                  </a:lnTo>
                  <a:lnTo>
                    <a:pt x="4133812" y="3625508"/>
                  </a:lnTo>
                  <a:lnTo>
                    <a:pt x="0" y="3625508"/>
                  </a:lnTo>
                  <a:close/>
                </a:path>
              </a:pathLst>
            </a:custGeom>
            <a:solidFill>
              <a:srgbClr val="000000">
                <a:alpha val="0"/>
              </a:srgbClr>
            </a:solidFill>
          </p:spPr>
          <p:txBody>
            <a:bodyPr/>
            <a:lstStyle/>
            <a:p>
              <a:endParaRPr lang="de-DE"/>
            </a:p>
          </p:txBody>
        </p:sp>
        <p:sp>
          <p:nvSpPr>
            <p:cNvPr id="11" name="TextBox 11"/>
            <p:cNvSpPr txBox="1"/>
            <p:nvPr/>
          </p:nvSpPr>
          <p:spPr>
            <a:xfrm>
              <a:off x="0" y="-123825"/>
              <a:ext cx="4133812" cy="3749333"/>
            </a:xfrm>
            <a:prstGeom prst="rect">
              <a:avLst/>
            </a:prstGeom>
          </p:spPr>
          <p:txBody>
            <a:bodyPr lIns="0" tIns="0" rIns="0" bIns="0" rtlCol="0" anchor="t"/>
            <a:lstStyle/>
            <a:p>
              <a:pPr algn="l">
                <a:lnSpc>
                  <a:spcPts val="14580"/>
                </a:lnSpc>
              </a:pPr>
              <a:r>
                <a:rPr lang="en-US" sz="13500" dirty="0">
                  <a:solidFill>
                    <a:srgbClr val="FFFFFF"/>
                  </a:solidFill>
                  <a:latin typeface="Calibri (MS)"/>
                  <a:ea typeface="Calibri (MS)"/>
                  <a:cs typeface="Calibri (MS)"/>
                  <a:sym typeface="Calibri (MS)"/>
                </a:rPr>
                <a:t>01</a:t>
              </a:r>
            </a:p>
          </p:txBody>
        </p:sp>
      </p:grpSp>
      <p:grpSp>
        <p:nvGrpSpPr>
          <p:cNvPr id="12" name="Group 12"/>
          <p:cNvGrpSpPr/>
          <p:nvPr/>
        </p:nvGrpSpPr>
        <p:grpSpPr>
          <a:xfrm>
            <a:off x="742645" y="4119424"/>
            <a:ext cx="6889098" cy="4599633"/>
            <a:chOff x="0" y="0"/>
            <a:chExt cx="9185464" cy="6132844"/>
          </a:xfrm>
        </p:grpSpPr>
        <p:sp>
          <p:nvSpPr>
            <p:cNvPr id="13" name="Freeform 13"/>
            <p:cNvSpPr/>
            <p:nvPr/>
          </p:nvSpPr>
          <p:spPr>
            <a:xfrm>
              <a:off x="0" y="0"/>
              <a:ext cx="9185464" cy="6132844"/>
            </a:xfrm>
            <a:custGeom>
              <a:avLst/>
              <a:gdLst/>
              <a:ahLst/>
              <a:cxnLst/>
              <a:rect l="l" t="t" r="r" b="b"/>
              <a:pathLst>
                <a:path w="9185464" h="6132844">
                  <a:moveTo>
                    <a:pt x="0" y="0"/>
                  </a:moveTo>
                  <a:lnTo>
                    <a:pt x="9185464" y="0"/>
                  </a:lnTo>
                  <a:lnTo>
                    <a:pt x="9185464" y="6132844"/>
                  </a:lnTo>
                  <a:lnTo>
                    <a:pt x="0" y="6132844"/>
                  </a:lnTo>
                  <a:close/>
                </a:path>
              </a:pathLst>
            </a:custGeom>
            <a:solidFill>
              <a:srgbClr val="000000">
                <a:alpha val="0"/>
              </a:srgbClr>
            </a:solidFill>
          </p:spPr>
          <p:txBody>
            <a:bodyPr/>
            <a:lstStyle/>
            <a:p>
              <a:endParaRPr lang="de-DE"/>
            </a:p>
          </p:txBody>
        </p:sp>
        <p:sp>
          <p:nvSpPr>
            <p:cNvPr id="14" name="TextBox 14"/>
            <p:cNvSpPr txBox="1"/>
            <p:nvPr/>
          </p:nvSpPr>
          <p:spPr>
            <a:xfrm>
              <a:off x="0" y="-28575"/>
              <a:ext cx="9185464" cy="6161419"/>
            </a:xfrm>
            <a:prstGeom prst="rect">
              <a:avLst/>
            </a:prstGeom>
          </p:spPr>
          <p:txBody>
            <a:bodyPr lIns="0" tIns="0" rIns="0" bIns="0" rtlCol="0" anchor="t"/>
            <a:lstStyle/>
            <a:p>
              <a:pPr algn="l">
                <a:lnSpc>
                  <a:spcPts val="5184"/>
                </a:lnSpc>
              </a:pPr>
              <a:r>
                <a:rPr lang="en-US" sz="4800" b="1" dirty="0">
                  <a:solidFill>
                    <a:srgbClr val="FFFFFF"/>
                  </a:solidFill>
                  <a:latin typeface="Calibri (MS) Bold"/>
                  <a:ea typeface="Calibri (MS) Bold"/>
                  <a:cs typeface="Calibri (MS) Bold"/>
                  <a:sym typeface="Calibri (MS) Bold"/>
                </a:rPr>
                <a:t>Grenzüberschreitender Journalismus und Storytelling – Vielfältige Perspektiven vereinen</a:t>
              </a:r>
            </a:p>
          </p:txBody>
        </p:sp>
      </p:grpSp>
      <p:grpSp>
        <p:nvGrpSpPr>
          <p:cNvPr id="15" name="Group 15"/>
          <p:cNvGrpSpPr/>
          <p:nvPr/>
        </p:nvGrpSpPr>
        <p:grpSpPr>
          <a:xfrm rot="5376333">
            <a:off x="10005134" y="1084171"/>
            <a:ext cx="6840355" cy="9897957"/>
            <a:chOff x="0" y="0"/>
            <a:chExt cx="660400" cy="955595"/>
          </a:xfrm>
        </p:grpSpPr>
        <p:sp>
          <p:nvSpPr>
            <p:cNvPr id="16" name="Freeform 16"/>
            <p:cNvSpPr/>
            <p:nvPr/>
          </p:nvSpPr>
          <p:spPr>
            <a:xfrm rot="-5339463">
              <a:off x="-148186" y="139236"/>
              <a:ext cx="961923" cy="672061"/>
            </a:xfrm>
            <a:custGeom>
              <a:avLst/>
              <a:gdLst/>
              <a:ahLst/>
              <a:cxnLst/>
              <a:rect l="l" t="t" r="r" b="b"/>
              <a:pathLst>
                <a:path w="961923" h="672061">
                  <a:moveTo>
                    <a:pt x="17792" y="236708"/>
                  </a:moveTo>
                  <a:cubicBezTo>
                    <a:pt x="6877" y="270763"/>
                    <a:pt x="0" y="309381"/>
                    <a:pt x="666" y="347153"/>
                  </a:cubicBezTo>
                  <a:cubicBezTo>
                    <a:pt x="1331" y="384926"/>
                    <a:pt x="8447" y="421158"/>
                    <a:pt x="20549" y="454450"/>
                  </a:cubicBezTo>
                  <a:cubicBezTo>
                    <a:pt x="20921" y="455158"/>
                    <a:pt x="20933" y="455870"/>
                    <a:pt x="21305" y="456576"/>
                  </a:cubicBezTo>
                  <a:cubicBezTo>
                    <a:pt x="69569" y="581553"/>
                    <a:pt x="192795" y="672060"/>
                    <a:pt x="338099" y="671283"/>
                  </a:cubicBezTo>
                  <a:lnTo>
                    <a:pt x="961924" y="660297"/>
                  </a:lnTo>
                  <a:lnTo>
                    <a:pt x="950295" y="0"/>
                  </a:lnTo>
                  <a:lnTo>
                    <a:pt x="326934" y="10978"/>
                  </a:lnTo>
                  <a:cubicBezTo>
                    <a:pt x="180511" y="15339"/>
                    <a:pt x="60521" y="108703"/>
                    <a:pt x="17792" y="236708"/>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sp>
        <p:nvSpPr>
          <p:cNvPr id="17" name="Freeform 17"/>
          <p:cNvSpPr/>
          <p:nvPr/>
        </p:nvSpPr>
        <p:spPr>
          <a:xfrm flipH="1">
            <a:off x="8935800" y="-192363"/>
            <a:ext cx="6412402" cy="4311788"/>
          </a:xfrm>
          <a:custGeom>
            <a:avLst/>
            <a:gdLst/>
            <a:ahLst/>
            <a:cxnLst/>
            <a:rect l="l" t="t" r="r" b="b"/>
            <a:pathLst>
              <a:path w="6412402" h="4311788">
                <a:moveTo>
                  <a:pt x="6412402" y="0"/>
                </a:moveTo>
                <a:lnTo>
                  <a:pt x="0" y="0"/>
                </a:lnTo>
                <a:lnTo>
                  <a:pt x="0" y="4311788"/>
                </a:lnTo>
                <a:lnTo>
                  <a:pt x="6412402" y="4311788"/>
                </a:lnTo>
                <a:lnTo>
                  <a:pt x="6412402" y="0"/>
                </a:lnTo>
                <a:close/>
              </a:path>
            </a:pathLst>
          </a:custGeom>
          <a:blipFill>
            <a:blip>
              <a:extLst>
                <a:ext uri="{96DAC541-7B7A-43D3-8B79-37D633B846F1}">
                  <asvg:svgBlip xmlns:asvg="http://schemas.microsoft.com/office/drawing/2016/SVG/main" r:embed="rId3"/>
                </a:ext>
              </a:extLst>
            </a:blip>
            <a:stretch>
              <a:fillRect l="-97" r="-97"/>
            </a:stretch>
          </a:blipFill>
        </p:spPr>
        <p:txBody>
          <a:bodyPr/>
          <a:lstStyle/>
          <a:p>
            <a:endParaRPr lang="de-D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293960"/>
            <a:ext cx="11171611" cy="5774877"/>
            <a:chOff x="0" y="0"/>
            <a:chExt cx="14895482" cy="7699836"/>
          </a:xfrm>
        </p:grpSpPr>
        <p:sp>
          <p:nvSpPr>
            <p:cNvPr id="4" name="Freeform 4"/>
            <p:cNvSpPr/>
            <p:nvPr/>
          </p:nvSpPr>
          <p:spPr>
            <a:xfrm>
              <a:off x="0" y="0"/>
              <a:ext cx="14895481" cy="7699836"/>
            </a:xfrm>
            <a:custGeom>
              <a:avLst/>
              <a:gdLst/>
              <a:ahLst/>
              <a:cxnLst/>
              <a:rect l="l" t="t" r="r" b="b"/>
              <a:pathLst>
                <a:path w="14895481" h="7699836">
                  <a:moveTo>
                    <a:pt x="0" y="0"/>
                  </a:moveTo>
                  <a:lnTo>
                    <a:pt x="14895481" y="0"/>
                  </a:lnTo>
                  <a:lnTo>
                    <a:pt x="14895481" y="7699836"/>
                  </a:lnTo>
                  <a:lnTo>
                    <a:pt x="0" y="7699836"/>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7728411"/>
            </a:xfrm>
            <a:prstGeom prst="rect">
              <a:avLst/>
            </a:prstGeom>
          </p:spPr>
          <p:txBody>
            <a:bodyPr lIns="0" tIns="0" rIns="0" bIns="0" rtlCol="0" anchor="t"/>
            <a:lstStyle/>
            <a:p>
              <a:pPr algn="l">
                <a:lnSpc>
                  <a:spcPts val="3240"/>
                </a:lnSpc>
              </a:pPr>
              <a:r>
                <a:rPr lang="en-US" sz="3000">
                  <a:solidFill>
                    <a:srgbClr val="0C4659"/>
                  </a:solidFill>
                  <a:latin typeface="Calibri (MS)"/>
                  <a:ea typeface="Calibri (MS)"/>
                  <a:cs typeface="Calibri (MS)"/>
                  <a:sym typeface="Calibri (MS)"/>
                </a:rPr>
                <a:t>Grenzüberschreitender Journalismus bezeichnet mediale Kooperationen, die über nationale Grenzen hinausgehen. Journalisten aus verschiedenen Ländern arbeiten zusammen, um Themen zu recherchieren und darüber zu berichten, die keine einzelne Redaktion allein abdecken könnte. </a:t>
              </a:r>
            </a:p>
            <a:p>
              <a:pPr algn="l">
                <a:lnSpc>
                  <a:spcPts val="3240"/>
                </a:lnSpc>
              </a:pPr>
              <a:endParaRPr lang="en-US" sz="3000">
                <a:solidFill>
                  <a:srgbClr val="0C4659"/>
                </a:solidFill>
                <a:latin typeface="Calibri (MS)"/>
                <a:ea typeface="Calibri (MS)"/>
                <a:cs typeface="Calibri (MS)"/>
                <a:sym typeface="Calibri (MS)"/>
              </a:endParaRPr>
            </a:p>
            <a:p>
              <a:pPr algn="l">
                <a:lnSpc>
                  <a:spcPts val="3240"/>
                </a:lnSpc>
              </a:pPr>
              <a:r>
                <a:rPr lang="en-US" sz="3000">
                  <a:solidFill>
                    <a:srgbClr val="0C4659"/>
                  </a:solidFill>
                  <a:latin typeface="Calibri (MS)"/>
                  <a:ea typeface="Calibri (MS)"/>
                  <a:cs typeface="Calibri (MS)"/>
                  <a:sym typeface="Calibri (MS)"/>
                </a:rPr>
                <a:t>Durch die Bündelung von Fachwissen, Daten und Perspektiven beleuchten sie grenzüberschreitende Themen – von internationaler Korruption bis hin zu Umweltkrisen – und vermitteln dem Publikum ein umfassenderes, differenzierteres Verständnis (</a:t>
              </a:r>
              <a:r>
                <a:rPr lang="en-US" sz="3000" u="sng">
                  <a:solidFill>
                    <a:srgbClr val="0C4659"/>
                  </a:solidFill>
                  <a:latin typeface="Calibri (MS)"/>
                  <a:ea typeface="Calibri (MS)"/>
                  <a:cs typeface="Calibri (MS)"/>
                  <a:sym typeface="Calibri (MS)"/>
                  <a:hlinkClick r:id="rId3" tooltip="https://sobrief.com/books/the-panama-papers"/>
                </a:rPr>
                <a:t>sobrief.com</a:t>
              </a:r>
              <a:r>
                <a:rPr lang="en-US" sz="3000">
                  <a:solidFill>
                    <a:srgbClr val="0C4659"/>
                  </a:solidFill>
                  <a:latin typeface="Calibri (MS)"/>
                  <a:ea typeface="Calibri (MS)"/>
                  <a:cs typeface="Calibri (MS)"/>
                  <a:sym typeface="Calibri (MS)"/>
                </a:rPr>
                <a:t>). </a:t>
              </a:r>
            </a:p>
            <a:p>
              <a:pPr algn="l">
                <a:lnSpc>
                  <a:spcPts val="3240"/>
                </a:lnSpc>
              </a:pPr>
              <a:endParaRPr lang="en-US" sz="3000">
                <a:solidFill>
                  <a:srgbClr val="0C4659"/>
                </a:solidFill>
                <a:latin typeface="Calibri (MS)"/>
                <a:ea typeface="Calibri (MS)"/>
                <a:cs typeface="Calibri (MS)"/>
                <a:sym typeface="Calibri (MS)"/>
              </a:endParaRPr>
            </a:p>
            <a:p>
              <a:pPr algn="l">
                <a:lnSpc>
                  <a:spcPts val="3240"/>
                </a:lnSpc>
              </a:pPr>
              <a:r>
                <a:rPr lang="en-US" sz="3000">
                  <a:solidFill>
                    <a:srgbClr val="0C4659"/>
                  </a:solidFill>
                  <a:latin typeface="Calibri (MS)"/>
                  <a:ea typeface="Calibri (MS)"/>
                  <a:cs typeface="Calibri (MS)"/>
                  <a:sym typeface="Calibri (MS)"/>
                </a:rPr>
                <a:t>Auf einem Kontinent, der so vernetzt und zugleich so vielfältig ist wie Europa, sind solche Kooperationen unerlässlich, um vielfältige Standpunkte widerzuspiegeln und </a:t>
              </a:r>
              <a:r>
                <a:rPr lang="en-US" sz="3000" b="1">
                  <a:solidFill>
                    <a:srgbClr val="0C4659"/>
                  </a:solidFill>
                  <a:latin typeface="Calibri (MS) Bold"/>
                  <a:ea typeface="Calibri (MS) Bold"/>
                  <a:cs typeface="Calibri (MS) Bold"/>
                  <a:sym typeface="Calibri (MS) Bold"/>
                </a:rPr>
                <a:t>unterschiedliche Perspektiven </a:t>
              </a:r>
              <a:r>
                <a:rPr lang="en-US" sz="3000">
                  <a:solidFill>
                    <a:srgbClr val="0C4659"/>
                  </a:solidFill>
                  <a:latin typeface="Calibri (MS)"/>
                  <a:ea typeface="Calibri (MS)"/>
                  <a:cs typeface="Calibri (MS)"/>
                  <a:sym typeface="Calibri (MS)"/>
                </a:rPr>
                <a:t>in der Berichterstattung </a:t>
              </a:r>
              <a:r>
                <a:rPr lang="en-US" sz="3000" b="1">
                  <a:solidFill>
                    <a:srgbClr val="0C4659"/>
                  </a:solidFill>
                  <a:latin typeface="Calibri (MS) Bold"/>
                  <a:ea typeface="Calibri (MS) Bold"/>
                  <a:cs typeface="Calibri (MS) Bold"/>
                  <a:sym typeface="Calibri (MS) Bold"/>
                </a:rPr>
                <a:t>zu vereinen</a:t>
              </a:r>
              <a:r>
                <a:rPr lang="en-US" sz="3000">
                  <a:solidFill>
                    <a:srgbClr val="0C4659"/>
                  </a:solidFill>
                  <a:latin typeface="Calibri (MS)"/>
                  <a:ea typeface="Calibri (MS)"/>
                  <a:cs typeface="Calibri (MS)"/>
                  <a:sym typeface="Calibri (MS)"/>
                </a:rPr>
                <a:t>.</a:t>
              </a:r>
            </a:p>
            <a:p>
              <a:pPr algn="l">
                <a:lnSpc>
                  <a:spcPts val="3240"/>
                </a:lnSpc>
              </a:pPr>
              <a:endParaRPr lang="en-US" sz="3000">
                <a:solidFill>
                  <a:srgbClr val="0C4659"/>
                </a:solidFill>
                <a:latin typeface="Calibri (MS)"/>
                <a:ea typeface="Calibri (MS)"/>
                <a:cs typeface="Calibri (MS)"/>
                <a:sym typeface="Calibri (MS)"/>
              </a:endParaRP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606063"/>
            <a:ext cx="11133510" cy="1205481"/>
            <a:chOff x="0" y="0"/>
            <a:chExt cx="14844680" cy="1607308"/>
          </a:xfrm>
        </p:grpSpPr>
        <p:sp>
          <p:nvSpPr>
            <p:cNvPr id="8" name="Freeform 8"/>
            <p:cNvSpPr/>
            <p:nvPr/>
          </p:nvSpPr>
          <p:spPr>
            <a:xfrm>
              <a:off x="0" y="0"/>
              <a:ext cx="14844680" cy="1607308"/>
            </a:xfrm>
            <a:custGeom>
              <a:avLst/>
              <a:gdLst/>
              <a:ahLst/>
              <a:cxnLst/>
              <a:rect l="l" t="t" r="r" b="b"/>
              <a:pathLst>
                <a:path w="14844680" h="1607308">
                  <a:moveTo>
                    <a:pt x="0" y="0"/>
                  </a:moveTo>
                  <a:lnTo>
                    <a:pt x="14844680" y="0"/>
                  </a:lnTo>
                  <a:lnTo>
                    <a:pt x="14844680"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1664458"/>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Was ist grenzüberschreitender Journalismus?</a:t>
              </a:r>
            </a:p>
          </p:txBody>
        </p:sp>
      </p:grpSp>
      <p:sp>
        <p:nvSpPr>
          <p:cNvPr id="10" name="AutoShape 10"/>
          <p:cNvSpPr/>
          <p:nvPr/>
        </p:nvSpPr>
        <p:spPr>
          <a:xfrm>
            <a:off x="6112678" y="1802019"/>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EE4F27"/>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864049" y="6443460"/>
            <a:ext cx="4581447" cy="2759757"/>
            <a:chOff x="0" y="0"/>
            <a:chExt cx="6108596" cy="3679676"/>
          </a:xfrm>
        </p:grpSpPr>
        <p:sp>
          <p:nvSpPr>
            <p:cNvPr id="15" name="Freeform 15"/>
            <p:cNvSpPr/>
            <p:nvPr/>
          </p:nvSpPr>
          <p:spPr>
            <a:xfrm>
              <a:off x="0" y="0"/>
              <a:ext cx="6108596" cy="3679676"/>
            </a:xfrm>
            <a:custGeom>
              <a:avLst/>
              <a:gdLst/>
              <a:ahLst/>
              <a:cxnLst/>
              <a:rect l="l" t="t" r="r" b="b"/>
              <a:pathLst>
                <a:path w="6108596" h="3679676">
                  <a:moveTo>
                    <a:pt x="0" y="0"/>
                  </a:moveTo>
                  <a:lnTo>
                    <a:pt x="6108596" y="0"/>
                  </a:lnTo>
                  <a:lnTo>
                    <a:pt x="6108596"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6108596" cy="3755876"/>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Grenzüberschreitender Journalismus und Storytelling – Vielfältige Perspektiven vereinen</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1</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992808"/>
            <a:ext cx="11171611" cy="5927669"/>
            <a:chOff x="0" y="0"/>
            <a:chExt cx="14895482" cy="7903559"/>
          </a:xfrm>
        </p:grpSpPr>
        <p:sp>
          <p:nvSpPr>
            <p:cNvPr id="4" name="Freeform 4"/>
            <p:cNvSpPr/>
            <p:nvPr/>
          </p:nvSpPr>
          <p:spPr>
            <a:xfrm>
              <a:off x="0" y="0"/>
              <a:ext cx="14895481" cy="7903559"/>
            </a:xfrm>
            <a:custGeom>
              <a:avLst/>
              <a:gdLst/>
              <a:ahLst/>
              <a:cxnLst/>
              <a:rect l="l" t="t" r="r" b="b"/>
              <a:pathLst>
                <a:path w="14895481" h="7903559">
                  <a:moveTo>
                    <a:pt x="0" y="0"/>
                  </a:moveTo>
                  <a:lnTo>
                    <a:pt x="14895481" y="0"/>
                  </a:lnTo>
                  <a:lnTo>
                    <a:pt x="14895481" y="7903559"/>
                  </a:lnTo>
                  <a:lnTo>
                    <a:pt x="0" y="7903559"/>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7932134"/>
            </a:xfrm>
            <a:prstGeom prst="rect">
              <a:avLst/>
            </a:prstGeom>
          </p:spPr>
          <p:txBody>
            <a:bodyPr lIns="0" tIns="0" rIns="0" bIns="0" rtlCol="0" anchor="t"/>
            <a:lstStyle/>
            <a:p>
              <a:pPr algn="l">
                <a:lnSpc>
                  <a:spcPts val="3240"/>
                </a:lnSpc>
              </a:pPr>
              <a:r>
                <a:rPr lang="en-US" sz="2800" dirty="0">
                  <a:solidFill>
                    <a:srgbClr val="0C4659"/>
                  </a:solidFill>
                  <a:latin typeface="Calibri (MS)"/>
                  <a:ea typeface="Calibri (MS)"/>
                  <a:cs typeface="Calibri (MS)"/>
                  <a:sym typeface="Calibri (MS)"/>
                </a:rPr>
                <a:t>Viele der </a:t>
              </a:r>
              <a:r>
                <a:rPr lang="en-US" sz="2800" dirty="0" err="1">
                  <a:solidFill>
                    <a:srgbClr val="0C4659"/>
                  </a:solidFill>
                  <a:latin typeface="Calibri (MS)"/>
                  <a:ea typeface="Calibri (MS)"/>
                  <a:cs typeface="Calibri (MS)"/>
                  <a:sym typeface="Calibri (MS)"/>
                </a:rPr>
                <a:t>Herausforderungen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denen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wir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heute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gegenüberstehen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sind</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grenzüberschreitender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Natur</a:t>
              </a:r>
              <a:r>
                <a:rPr lang="en-US" sz="2800" dirty="0">
                  <a:solidFill>
                    <a:srgbClr val="0C4659"/>
                  </a:solidFill>
                  <a:latin typeface="Calibri (MS)"/>
                  <a:ea typeface="Calibri (MS)"/>
                  <a:cs typeface="Calibri (MS)"/>
                  <a:sym typeface="Calibri (MS)"/>
                </a:rPr>
                <a:t> – </a:t>
              </a:r>
              <a:r>
                <a:rPr lang="en-US" sz="2800" b="1" dirty="0" err="1">
                  <a:solidFill>
                    <a:srgbClr val="0C4659"/>
                  </a:solidFill>
                  <a:latin typeface="Calibri (MS) Bold"/>
                  <a:ea typeface="Calibri (MS) Bold"/>
                  <a:cs typeface="Calibri (MS) Bold"/>
                  <a:sym typeface="Calibri (MS) Bold"/>
                </a:rPr>
                <a:t>kriminelle</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Netzwerke</a:t>
              </a:r>
              <a:r>
                <a:rPr lang="en-US" sz="2800" dirty="0">
                  <a:solidFill>
                    <a:srgbClr val="0C4659"/>
                  </a:solidFill>
                  <a:latin typeface="Calibri (MS)"/>
                  <a:ea typeface="Calibri (MS)"/>
                  <a:cs typeface="Calibri (MS)"/>
                  <a:sym typeface="Calibri (MS)"/>
                </a:rPr>
                <a:t>, </a:t>
              </a:r>
              <a:r>
                <a:rPr lang="en-US" sz="2800" b="1" dirty="0" err="1">
                  <a:solidFill>
                    <a:srgbClr val="0C4659"/>
                  </a:solidFill>
                  <a:latin typeface="Calibri (MS) Bold"/>
                  <a:ea typeface="Calibri (MS) Bold"/>
                  <a:cs typeface="Calibri (MS) Bold"/>
                  <a:sym typeface="Calibri (MS) Bold"/>
                </a:rPr>
                <a:t>Notfälle</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im</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Bereich</a:t>
              </a:r>
              <a:r>
                <a:rPr lang="en-US" sz="2800" b="1" dirty="0">
                  <a:solidFill>
                    <a:srgbClr val="0C4659"/>
                  </a:solidFill>
                  <a:latin typeface="Calibri (MS) Bold"/>
                  <a:ea typeface="Calibri (MS) Bold"/>
                  <a:cs typeface="Calibri (MS) Bold"/>
                  <a:sym typeface="Calibri (MS) Bold"/>
                </a:rPr>
                <a:t> der </a:t>
              </a:r>
              <a:r>
                <a:rPr lang="en-US" sz="2800" b="1" dirty="0" err="1">
                  <a:solidFill>
                    <a:srgbClr val="0C4659"/>
                  </a:solidFill>
                  <a:latin typeface="Calibri (MS) Bold"/>
                  <a:ea typeface="Calibri (MS) Bold"/>
                  <a:cs typeface="Calibri (MS) Bold"/>
                  <a:sym typeface="Calibri (MS) Bold"/>
                </a:rPr>
                <a:t>öffentlichen</a:t>
              </a:r>
              <a:r>
                <a:rPr lang="en-US" sz="2800" b="1" dirty="0">
                  <a:solidFill>
                    <a:srgbClr val="0C4659"/>
                  </a:solidFill>
                  <a:latin typeface="Calibri (MS) Bold"/>
                  <a:ea typeface="Calibri (MS) Bold"/>
                  <a:cs typeface="Calibri (MS) Bold"/>
                  <a:sym typeface="Calibri (MS) Bold"/>
                </a:rPr>
                <a:t> Gesundheit </a:t>
              </a:r>
              <a:r>
                <a:rPr lang="en-US" sz="2800" dirty="0">
                  <a:solidFill>
                    <a:srgbClr val="0C4659"/>
                  </a:solidFill>
                  <a:latin typeface="Calibri (MS)"/>
                  <a:ea typeface="Calibri (MS)"/>
                  <a:cs typeface="Calibri (MS)"/>
                  <a:sym typeface="Calibri (MS)"/>
                </a:rPr>
                <a:t>und </a:t>
              </a:r>
              <a:r>
                <a:rPr lang="en-US" sz="2800" b="1" dirty="0">
                  <a:solidFill>
                    <a:srgbClr val="0C4659"/>
                  </a:solidFill>
                  <a:latin typeface="Calibri (MS) Bold"/>
                  <a:ea typeface="Calibri (MS) Bold"/>
                  <a:cs typeface="Calibri (MS) Bold"/>
                  <a:sym typeface="Calibri (MS) Bold"/>
                </a:rPr>
                <a:t>der </a:t>
              </a:r>
              <a:r>
                <a:rPr lang="en-US" sz="2800" b="1" dirty="0" err="1">
                  <a:solidFill>
                    <a:srgbClr val="0C4659"/>
                  </a:solidFill>
                  <a:latin typeface="Calibri (MS) Bold"/>
                  <a:ea typeface="Calibri (MS) Bold"/>
                  <a:cs typeface="Calibri (MS) Bold"/>
                  <a:sym typeface="Calibri (MS) Bold"/>
                </a:rPr>
                <a:t>Klimawandel</a:t>
              </a:r>
              <a:r>
                <a:rPr lang="en-US" sz="2800" b="1" dirty="0">
                  <a:solidFill>
                    <a:srgbClr val="0C4659"/>
                  </a:solidFill>
                  <a:latin typeface="Calibri (MS) Bold"/>
                  <a:ea typeface="Calibri (MS) Bold"/>
                  <a:cs typeface="Calibri (MS) Bold"/>
                  <a:sym typeface="Calibri (MS) Bold"/>
                </a:rPr>
                <a:t> </a:t>
              </a:r>
              <a:r>
                <a:rPr lang="en-US" sz="2800" dirty="0" err="1">
                  <a:solidFill>
                    <a:srgbClr val="0C4659"/>
                  </a:solidFill>
                  <a:latin typeface="Calibri (MS)"/>
                  <a:ea typeface="Calibri (MS)"/>
                  <a:cs typeface="Calibri (MS)"/>
                  <a:sym typeface="Calibri (MS)"/>
                </a:rPr>
                <a:t>machen</a:t>
              </a:r>
              <a:r>
                <a:rPr lang="en-US" sz="2800" dirty="0">
                  <a:solidFill>
                    <a:srgbClr val="0C4659"/>
                  </a:solidFill>
                  <a:latin typeface="Calibri (MS)"/>
                  <a:ea typeface="Calibri (MS)"/>
                  <a:cs typeface="Calibri (MS)"/>
                  <a:sym typeface="Calibri (MS)"/>
                </a:rPr>
                <a:t> nicht an </a:t>
              </a:r>
              <a:r>
                <a:rPr lang="en-US" sz="2800" dirty="0" err="1">
                  <a:solidFill>
                    <a:srgbClr val="0C4659"/>
                  </a:solidFill>
                  <a:latin typeface="Calibri (MS)"/>
                  <a:ea typeface="Calibri (MS)"/>
                  <a:cs typeface="Calibri (MS)"/>
                  <a:sym typeface="Calibri (MS)"/>
                </a:rPr>
                <a:t>Grenzen</a:t>
              </a:r>
              <a:r>
                <a:rPr lang="en-US" sz="2800" dirty="0">
                  <a:solidFill>
                    <a:srgbClr val="0C4659"/>
                  </a:solidFill>
                  <a:latin typeface="Calibri (MS)"/>
                  <a:ea typeface="Calibri (MS)"/>
                  <a:cs typeface="Calibri (MS)"/>
                  <a:sym typeface="Calibri (MS)"/>
                </a:rPr>
                <a:t> Halt. </a:t>
              </a:r>
              <a:r>
                <a:rPr lang="en-US" sz="2800" dirty="0" err="1">
                  <a:solidFill>
                    <a:srgbClr val="0C4659"/>
                  </a:solidFill>
                  <a:latin typeface="Calibri (MS)"/>
                  <a:ea typeface="Calibri (MS)"/>
                  <a:cs typeface="Calibri (MS)"/>
                  <a:sym typeface="Calibri (MS)"/>
                </a:rPr>
                <a:t>Traditionelle</a:t>
              </a:r>
              <a:r>
                <a:rPr lang="en-US" sz="2800" dirty="0">
                  <a:solidFill>
                    <a:srgbClr val="0C4659"/>
                  </a:solidFill>
                  <a:latin typeface="Calibri (MS)"/>
                  <a:ea typeface="Calibri (MS)"/>
                  <a:cs typeface="Calibri (MS)"/>
                  <a:sym typeface="Calibri (MS)"/>
                </a:rPr>
                <a:t> Medien </a:t>
              </a:r>
              <a:r>
                <a:rPr lang="en-US" sz="2800" dirty="0" err="1">
                  <a:solidFill>
                    <a:srgbClr val="0C4659"/>
                  </a:solidFill>
                  <a:latin typeface="Calibri (MS)"/>
                  <a:ea typeface="Calibri (MS)"/>
                  <a:cs typeface="Calibri (MS)"/>
                  <a:sym typeface="Calibri (MS)"/>
                </a:rPr>
                <a:t>konzentrieren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sich</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jedoch</a:t>
              </a:r>
              <a:r>
                <a:rPr lang="en-US" sz="2800" dirty="0">
                  <a:solidFill>
                    <a:srgbClr val="0C4659"/>
                  </a:solidFill>
                  <a:latin typeface="Calibri (MS)"/>
                  <a:ea typeface="Calibri (MS)"/>
                  <a:cs typeface="Calibri (MS)"/>
                  <a:sym typeface="Calibri (MS)"/>
                </a:rPr>
                <a:t> oft auf </a:t>
              </a:r>
              <a:r>
                <a:rPr lang="en-US" sz="2800" dirty="0" err="1">
                  <a:solidFill>
                    <a:srgbClr val="0C4659"/>
                  </a:solidFill>
                  <a:latin typeface="Calibri (MS)"/>
                  <a:ea typeface="Calibri (MS)"/>
                  <a:cs typeface="Calibri (MS)"/>
                  <a:sym typeface="Calibri (MS)"/>
                </a:rPr>
                <a:t>nationale</a:t>
              </a:r>
              <a:r>
                <a:rPr lang="en-US" sz="2800" dirty="0">
                  <a:solidFill>
                    <a:srgbClr val="0C4659"/>
                  </a:solidFill>
                  <a:latin typeface="Calibri (MS)"/>
                  <a:ea typeface="Calibri (MS)"/>
                  <a:cs typeface="Calibri (MS)"/>
                  <a:sym typeface="Calibri (MS)"/>
                </a:rPr>
                <a:t> Narrative. </a:t>
              </a:r>
              <a:r>
                <a:rPr lang="en-US" sz="2800" dirty="0" err="1">
                  <a:solidFill>
                    <a:srgbClr val="0C4659"/>
                  </a:solidFill>
                  <a:latin typeface="Calibri (MS)"/>
                  <a:ea typeface="Calibri (MS)"/>
                  <a:cs typeface="Calibri (MS)"/>
                  <a:sym typeface="Calibri (MS)"/>
                </a:rPr>
                <a:t>Grenzüberschreitendes</a:t>
              </a:r>
              <a:r>
                <a:rPr lang="en-US" sz="2800" dirty="0">
                  <a:solidFill>
                    <a:srgbClr val="0C4659"/>
                  </a:solidFill>
                  <a:latin typeface="Calibri (MS)"/>
                  <a:ea typeface="Calibri (MS)"/>
                  <a:cs typeface="Calibri (MS)"/>
                  <a:sym typeface="Calibri (MS)"/>
                </a:rPr>
                <a:t> Storytelling </a:t>
              </a:r>
              <a:r>
                <a:rPr lang="en-US" sz="2800" dirty="0" err="1">
                  <a:solidFill>
                    <a:srgbClr val="0C4659"/>
                  </a:solidFill>
                  <a:latin typeface="Calibri (MS)"/>
                  <a:ea typeface="Calibri (MS)"/>
                  <a:cs typeface="Calibri (MS)"/>
                  <a:sym typeface="Calibri (MS)"/>
                </a:rPr>
                <a:t>schließt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diese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Lücke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indem</a:t>
              </a:r>
              <a:r>
                <a:rPr lang="en-US" sz="2800" dirty="0">
                  <a:solidFill>
                    <a:srgbClr val="0C4659"/>
                  </a:solidFill>
                  <a:latin typeface="Calibri (MS)"/>
                  <a:ea typeface="Calibri (MS)"/>
                  <a:cs typeface="Calibri (MS)"/>
                  <a:sym typeface="Calibri (MS)"/>
                </a:rPr>
                <a:t> es:</a:t>
              </a:r>
            </a:p>
            <a:p>
              <a:pPr algn="l">
                <a:lnSpc>
                  <a:spcPts val="3240"/>
                </a:lnSpc>
              </a:pPr>
              <a:endParaRPr lang="en-US" sz="2800" dirty="0">
                <a:solidFill>
                  <a:srgbClr val="0C4659"/>
                </a:solidFill>
                <a:latin typeface="Calibri (MS)"/>
                <a:ea typeface="Calibri (MS)"/>
                <a:cs typeface="Calibri (MS)"/>
                <a:sym typeface="Calibri (MS)"/>
              </a:endParaRPr>
            </a:p>
            <a:p>
              <a:pPr marL="647703" lvl="1" indent="-323852" algn="l">
                <a:lnSpc>
                  <a:spcPts val="3240"/>
                </a:lnSpc>
                <a:buFont typeface="Arial"/>
                <a:buChar char="•"/>
              </a:pPr>
              <a:r>
                <a:rPr lang="en-US" sz="2800" b="1" spc="-12" dirty="0" err="1">
                  <a:solidFill>
                    <a:srgbClr val="0C4659"/>
                  </a:solidFill>
                  <a:latin typeface="Calibri (MS) Bold"/>
                  <a:ea typeface="Calibri (MS) Bold"/>
                  <a:cs typeface="Calibri (MS) Bold"/>
                  <a:sym typeface="Calibri (MS) Bold"/>
                </a:rPr>
                <a:t>Publikum</a:t>
              </a:r>
              <a:r>
                <a:rPr lang="en-US" sz="2800" b="1" spc="-12" dirty="0">
                  <a:solidFill>
                    <a:srgbClr val="0C4659"/>
                  </a:solidFill>
                  <a:latin typeface="Calibri (MS) Bold"/>
                  <a:ea typeface="Calibri (MS) Bold"/>
                  <a:cs typeface="Calibri (MS) Bold"/>
                  <a:sym typeface="Calibri (MS) Bold"/>
                </a:rPr>
                <a:t> </a:t>
              </a:r>
              <a:r>
                <a:rPr lang="en-US" sz="2800" b="1" spc="-12" dirty="0" err="1">
                  <a:solidFill>
                    <a:srgbClr val="0C4659"/>
                  </a:solidFill>
                  <a:latin typeface="Calibri (MS) Bold"/>
                  <a:ea typeface="Calibri (MS) Bold"/>
                  <a:cs typeface="Calibri (MS) Bold"/>
                  <a:sym typeface="Calibri (MS) Bold"/>
                </a:rPr>
                <a:t>verbindet</a:t>
              </a:r>
              <a:r>
                <a:rPr lang="en-US" sz="2800" b="1" spc="-12" dirty="0">
                  <a:solidFill>
                    <a:srgbClr val="0C4659"/>
                  </a:solidFill>
                  <a:latin typeface="Calibri (MS) Bold"/>
                  <a:ea typeface="Calibri (MS) Bold"/>
                  <a:cs typeface="Calibri (MS) Bold"/>
                  <a:sym typeface="Calibri (MS) Bold"/>
                </a:rPr>
                <a:t>: </a:t>
              </a:r>
              <a:r>
                <a:rPr lang="en-US" sz="2800" spc="-12" dirty="0">
                  <a:solidFill>
                    <a:srgbClr val="0C4659"/>
                  </a:solidFill>
                  <a:latin typeface="Calibri (MS)"/>
                  <a:ea typeface="Calibri (MS)"/>
                  <a:cs typeface="Calibri (MS)"/>
                  <a:sym typeface="Calibri (MS)"/>
                </a:rPr>
                <a:t>Es </a:t>
              </a:r>
              <a:r>
                <a:rPr lang="en-US" sz="2800" spc="-12" dirty="0" err="1">
                  <a:solidFill>
                    <a:srgbClr val="0C4659"/>
                  </a:solidFill>
                  <a:latin typeface="Calibri (MS)"/>
                  <a:ea typeface="Calibri (MS)"/>
                  <a:cs typeface="Calibri (MS)"/>
                  <a:sym typeface="Calibri (MS)"/>
                </a:rPr>
                <a:t>bringt</a:t>
              </a:r>
              <a:r>
                <a:rPr lang="en-US" sz="2800" spc="-12" dirty="0">
                  <a:solidFill>
                    <a:srgbClr val="0C4659"/>
                  </a:solidFill>
                  <a:latin typeface="Calibri (MS)"/>
                  <a:ea typeface="Calibri (MS)"/>
                  <a:cs typeface="Calibri (MS)"/>
                  <a:sym typeface="Calibri (MS)"/>
                </a:rPr>
                <a:t> den </a:t>
              </a:r>
              <a:r>
                <a:rPr lang="en-US" sz="2800" spc="-12" dirty="0" err="1">
                  <a:solidFill>
                    <a:srgbClr val="0C4659"/>
                  </a:solidFill>
                  <a:latin typeface="Calibri (MS)"/>
                  <a:ea typeface="Calibri (MS)"/>
                  <a:cs typeface="Calibri (MS)"/>
                  <a:sym typeface="Calibri (MS)"/>
                </a:rPr>
                <a:t>Lesern</a:t>
              </a:r>
              <a:r>
                <a:rPr lang="en-US" sz="2800" spc="-12" dirty="0">
                  <a:solidFill>
                    <a:srgbClr val="0C4659"/>
                  </a:solidFill>
                  <a:latin typeface="Calibri (MS)"/>
                  <a:ea typeface="Calibri (MS)"/>
                  <a:cs typeface="Calibri (MS)"/>
                  <a:sym typeface="Calibri (MS)"/>
                </a:rPr>
                <a:t> </a:t>
              </a:r>
              <a:r>
                <a:rPr lang="en-US" sz="2800" spc="-12" dirty="0" err="1">
                  <a:solidFill>
                    <a:srgbClr val="0C4659"/>
                  </a:solidFill>
                  <a:latin typeface="Calibri (MS)"/>
                  <a:ea typeface="Calibri (MS)"/>
                  <a:cs typeface="Calibri (MS)"/>
                  <a:sym typeface="Calibri (MS)"/>
                </a:rPr>
                <a:t>Sichtweisen</a:t>
              </a:r>
              <a:r>
                <a:rPr lang="en-US" sz="2800" spc="-12" dirty="0">
                  <a:solidFill>
                    <a:srgbClr val="0C4659"/>
                  </a:solidFill>
                  <a:latin typeface="Calibri (MS)"/>
                  <a:ea typeface="Calibri (MS)"/>
                  <a:cs typeface="Calibri (MS)"/>
                  <a:sym typeface="Calibri (MS)"/>
                </a:rPr>
                <a:t> </a:t>
              </a:r>
              <a:r>
                <a:rPr lang="en-US" sz="2800" spc="-12" dirty="0" err="1">
                  <a:solidFill>
                    <a:srgbClr val="0C4659"/>
                  </a:solidFill>
                  <a:latin typeface="Calibri (MS)"/>
                  <a:ea typeface="Calibri (MS)"/>
                  <a:cs typeface="Calibri (MS)"/>
                  <a:sym typeface="Calibri (MS)"/>
                </a:rPr>
                <a:t>aus</a:t>
              </a:r>
              <a:r>
                <a:rPr lang="en-US" sz="2800" spc="-12" dirty="0">
                  <a:solidFill>
                    <a:srgbClr val="0C4659"/>
                  </a:solidFill>
                  <a:latin typeface="Calibri (MS)"/>
                  <a:ea typeface="Calibri (MS)"/>
                  <a:cs typeface="Calibri (MS)"/>
                  <a:sym typeface="Calibri (MS)"/>
                </a:rPr>
                <a:t> </a:t>
              </a:r>
              <a:r>
                <a:rPr lang="en-US" sz="2800" spc="-12" dirty="0" err="1">
                  <a:solidFill>
                    <a:srgbClr val="0C4659"/>
                  </a:solidFill>
                  <a:latin typeface="Calibri (MS)"/>
                  <a:ea typeface="Calibri (MS)"/>
                  <a:cs typeface="Calibri (MS)"/>
                  <a:sym typeface="Calibri (MS)"/>
                </a:rPr>
                <a:t>anderen</a:t>
              </a:r>
              <a:r>
                <a:rPr lang="en-US" sz="2800" spc="-12" dirty="0">
                  <a:solidFill>
                    <a:srgbClr val="0C4659"/>
                  </a:solidFill>
                  <a:latin typeface="Calibri (MS)"/>
                  <a:ea typeface="Calibri (MS)"/>
                  <a:cs typeface="Calibri (MS)"/>
                  <a:sym typeface="Calibri (MS)"/>
                </a:rPr>
                <a:t> </a:t>
              </a:r>
              <a:r>
                <a:rPr lang="en-US" sz="2800" spc="-12" dirty="0" err="1">
                  <a:solidFill>
                    <a:srgbClr val="0C4659"/>
                  </a:solidFill>
                  <a:latin typeface="Calibri (MS)"/>
                  <a:ea typeface="Calibri (MS)"/>
                  <a:cs typeface="Calibri (MS)"/>
                  <a:sym typeface="Calibri (MS)"/>
                </a:rPr>
                <a:t>Ländern</a:t>
              </a:r>
              <a:r>
                <a:rPr lang="en-US" sz="2800" spc="-12" dirty="0">
                  <a:solidFill>
                    <a:srgbClr val="0C4659"/>
                  </a:solidFill>
                  <a:latin typeface="Calibri (MS)"/>
                  <a:ea typeface="Calibri (MS)"/>
                  <a:cs typeface="Calibri (MS)"/>
                  <a:sym typeface="Calibri (MS)"/>
                </a:rPr>
                <a:t> </a:t>
              </a:r>
              <a:r>
                <a:rPr lang="en-US" sz="2800" spc="-12" dirty="0" err="1">
                  <a:solidFill>
                    <a:srgbClr val="0C4659"/>
                  </a:solidFill>
                  <a:latin typeface="Calibri (MS)"/>
                  <a:ea typeface="Calibri (MS)"/>
                  <a:cs typeface="Calibri (MS)"/>
                  <a:sym typeface="Calibri (MS)"/>
                </a:rPr>
                <a:t>näher</a:t>
              </a:r>
              <a:r>
                <a:rPr lang="en-US" sz="2800" spc="-12" dirty="0">
                  <a:solidFill>
                    <a:srgbClr val="0C4659"/>
                  </a:solidFill>
                  <a:latin typeface="Calibri (MS)"/>
                  <a:ea typeface="Calibri (MS)"/>
                  <a:cs typeface="Calibri (MS)"/>
                  <a:sym typeface="Calibri (MS)"/>
                </a:rPr>
                <a:t> und </a:t>
              </a:r>
              <a:r>
                <a:rPr lang="en-US" sz="2800" spc="-12" dirty="0" err="1">
                  <a:solidFill>
                    <a:srgbClr val="0C4659"/>
                  </a:solidFill>
                  <a:latin typeface="Calibri (MS)"/>
                  <a:ea typeface="Calibri (MS)"/>
                  <a:cs typeface="Calibri (MS)"/>
                  <a:sym typeface="Calibri (MS)"/>
                </a:rPr>
                <a:t>durchbricht</a:t>
              </a:r>
              <a:r>
                <a:rPr lang="en-US" sz="2800" spc="-12" dirty="0">
                  <a:solidFill>
                    <a:srgbClr val="0C4659"/>
                  </a:solidFill>
                  <a:latin typeface="Calibri (MS)"/>
                  <a:ea typeface="Calibri (MS)"/>
                  <a:cs typeface="Calibri (MS)"/>
                  <a:sym typeface="Calibri (MS)"/>
                </a:rPr>
                <a:t> so </a:t>
              </a:r>
              <a:r>
                <a:rPr lang="en-US" sz="2800" spc="-12" dirty="0" err="1">
                  <a:solidFill>
                    <a:srgbClr val="0C4659"/>
                  </a:solidFill>
                  <a:latin typeface="Calibri (MS)"/>
                  <a:ea typeface="Calibri (MS)"/>
                  <a:cs typeface="Calibri (MS)"/>
                  <a:sym typeface="Calibri (MS)"/>
                </a:rPr>
                <a:t>nationale</a:t>
              </a:r>
              <a:r>
                <a:rPr lang="en-US" sz="2800" spc="-12" dirty="0">
                  <a:solidFill>
                    <a:srgbClr val="0C4659"/>
                  </a:solidFill>
                  <a:latin typeface="Calibri (MS)"/>
                  <a:ea typeface="Calibri (MS)"/>
                  <a:cs typeface="Calibri (MS)"/>
                  <a:sym typeface="Calibri (MS)"/>
                </a:rPr>
                <a:t> </a:t>
              </a:r>
              <a:r>
                <a:rPr lang="en-US" sz="2800" spc="-12" dirty="0" err="1">
                  <a:solidFill>
                    <a:srgbClr val="0C4659"/>
                  </a:solidFill>
                  <a:latin typeface="Calibri (MS)"/>
                  <a:ea typeface="Calibri (MS)"/>
                  <a:cs typeface="Calibri (MS)"/>
                  <a:sym typeface="Calibri (MS)"/>
                </a:rPr>
                <a:t>Echokammern</a:t>
              </a:r>
              <a:r>
                <a:rPr lang="en-US" sz="2800" spc="-12" dirty="0">
                  <a:solidFill>
                    <a:srgbClr val="0C4659"/>
                  </a:solidFill>
                  <a:latin typeface="Calibri (MS)"/>
                  <a:ea typeface="Calibri (MS)"/>
                  <a:cs typeface="Calibri (MS)"/>
                  <a:sym typeface="Calibri (MS)"/>
                </a:rPr>
                <a:t>.</a:t>
              </a:r>
            </a:p>
            <a:p>
              <a:pPr marL="647703" lvl="1" indent="-323852" algn="l">
                <a:lnSpc>
                  <a:spcPts val="3240"/>
                </a:lnSpc>
                <a:buFont typeface="Arial"/>
                <a:buChar char="•"/>
              </a:pPr>
              <a:r>
                <a:rPr lang="en-US" sz="2800" b="1" dirty="0">
                  <a:solidFill>
                    <a:srgbClr val="0C4659"/>
                  </a:solidFill>
                  <a:latin typeface="Calibri (MS) Bold"/>
                  <a:ea typeface="Calibri (MS) Bold"/>
                  <a:cs typeface="Calibri (MS) Bold"/>
                  <a:sym typeface="Calibri (MS) Bold"/>
                </a:rPr>
                <a:t>Empathie </a:t>
              </a:r>
              <a:r>
                <a:rPr lang="en-US" sz="2800" b="1" dirty="0" err="1">
                  <a:solidFill>
                    <a:srgbClr val="0C4659"/>
                  </a:solidFill>
                  <a:latin typeface="Calibri (MS) Bold"/>
                  <a:ea typeface="Calibri (MS) Bold"/>
                  <a:cs typeface="Calibri (MS) Bold"/>
                  <a:sym typeface="Calibri (MS) Bold"/>
                </a:rPr>
                <a:t>fördern</a:t>
              </a:r>
              <a:r>
                <a:rPr lang="en-US" sz="2800" b="1" dirty="0">
                  <a:solidFill>
                    <a:srgbClr val="0C4659"/>
                  </a:solidFill>
                  <a:latin typeface="Calibri (MS) Bold"/>
                  <a:ea typeface="Calibri (MS) Bold"/>
                  <a:cs typeface="Calibri (MS) Bold"/>
                  <a:sym typeface="Calibri (MS) Bold"/>
                </a:rPr>
                <a:t>: </a:t>
              </a:r>
              <a:r>
                <a:rPr lang="en-US" sz="2800" dirty="0" err="1">
                  <a:solidFill>
                    <a:srgbClr val="0C4659"/>
                  </a:solidFill>
                  <a:latin typeface="Calibri (MS)"/>
                  <a:ea typeface="Calibri (MS)"/>
                  <a:cs typeface="Calibri (MS)"/>
                  <a:sym typeface="Calibri (MS)"/>
                </a:rPr>
                <a:t>Geschichten</a:t>
              </a:r>
              <a:r>
                <a:rPr lang="en-US" sz="2800" dirty="0">
                  <a:solidFill>
                    <a:srgbClr val="0C4659"/>
                  </a:solidFill>
                  <a:latin typeface="Calibri (MS)"/>
                  <a:ea typeface="Calibri (MS)"/>
                  <a:cs typeface="Calibri (MS)"/>
                  <a:sym typeface="Calibri (MS)"/>
                </a:rPr>
                <a:t>, die </a:t>
              </a:r>
              <a:r>
                <a:rPr lang="en-US" sz="2800" dirty="0" err="1">
                  <a:solidFill>
                    <a:srgbClr val="0C4659"/>
                  </a:solidFill>
                  <a:latin typeface="Calibri (MS)"/>
                  <a:ea typeface="Calibri (MS)"/>
                  <a:cs typeface="Calibri (MS)"/>
                  <a:sym typeface="Calibri (MS)"/>
                </a:rPr>
                <a:t>beispielsweise</a:t>
              </a:r>
              <a:r>
                <a:rPr lang="en-US" sz="2800" dirty="0">
                  <a:solidFill>
                    <a:srgbClr val="0C4659"/>
                  </a:solidFill>
                  <a:latin typeface="Calibri (MS)"/>
                  <a:ea typeface="Calibri (MS)"/>
                  <a:cs typeface="Calibri (MS)"/>
                  <a:sym typeface="Calibri (MS)"/>
                </a:rPr>
                <a:t> von </a:t>
              </a:r>
              <a:r>
                <a:rPr lang="en-US" sz="2800" dirty="0" err="1">
                  <a:solidFill>
                    <a:srgbClr val="0C4659"/>
                  </a:solidFill>
                  <a:latin typeface="Calibri (MS)"/>
                  <a:ea typeface="Calibri (MS)"/>
                  <a:cs typeface="Calibri (MS)"/>
                  <a:sym typeface="Calibri (MS)"/>
                </a:rPr>
                <a:t>einem</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polnischen</a:t>
              </a:r>
              <a:r>
                <a:rPr lang="en-US" sz="2800" dirty="0">
                  <a:solidFill>
                    <a:srgbClr val="0C4659"/>
                  </a:solidFill>
                  <a:latin typeface="Calibri (MS)"/>
                  <a:ea typeface="Calibri (MS)"/>
                  <a:cs typeface="Calibri (MS)"/>
                  <a:sym typeface="Calibri (MS)"/>
                </a:rPr>
                <a:t> und </a:t>
              </a:r>
              <a:r>
                <a:rPr lang="en-US" sz="2800" dirty="0" err="1">
                  <a:solidFill>
                    <a:srgbClr val="0C4659"/>
                  </a:solidFill>
                  <a:latin typeface="Calibri (MS)"/>
                  <a:ea typeface="Calibri (MS)"/>
                  <a:cs typeface="Calibri (MS)"/>
                  <a:sym typeface="Calibri (MS)"/>
                </a:rPr>
                <a:t>einem</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spanischen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Journalisten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gemeinsam</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erzählt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werden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können</a:t>
              </a:r>
              <a:r>
                <a:rPr lang="en-US" sz="2800" dirty="0">
                  <a:solidFill>
                    <a:srgbClr val="0C4659"/>
                  </a:solidFill>
                  <a:latin typeface="Calibri (MS)"/>
                  <a:ea typeface="Calibri (MS)"/>
                  <a:cs typeface="Calibri (MS)"/>
                  <a:sym typeface="Calibri (MS)"/>
                </a:rPr>
                <a:t> Menschen </a:t>
              </a:r>
              <a:r>
                <a:rPr lang="en-US" sz="2800" dirty="0" err="1">
                  <a:solidFill>
                    <a:srgbClr val="0C4659"/>
                  </a:solidFill>
                  <a:latin typeface="Calibri (MS)"/>
                  <a:ea typeface="Calibri (MS)"/>
                  <a:cs typeface="Calibri (MS)"/>
                  <a:sym typeface="Calibri (MS)"/>
                </a:rPr>
                <a:t>über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Grenzen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hinweg</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menschlicher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erscheinen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lassen</a:t>
              </a:r>
              <a:r>
                <a:rPr lang="en-US" sz="2800" dirty="0">
                  <a:solidFill>
                    <a:srgbClr val="0C4659"/>
                  </a:solidFill>
                  <a:latin typeface="Calibri (MS)"/>
                  <a:ea typeface="Calibri (MS)"/>
                  <a:cs typeface="Calibri (MS)"/>
                  <a:sym typeface="Calibri (MS)"/>
                </a:rPr>
                <a:t> und </a:t>
              </a:r>
              <a:r>
                <a:rPr lang="en-US" sz="2800" dirty="0" err="1">
                  <a:solidFill>
                    <a:srgbClr val="0C4659"/>
                  </a:solidFill>
                  <a:latin typeface="Calibri (MS)"/>
                  <a:ea typeface="Calibri (MS)"/>
                  <a:cs typeface="Calibri (MS)"/>
                  <a:sym typeface="Calibri (MS)"/>
                </a:rPr>
                <a:t>Stereotypen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abbauen</a:t>
              </a:r>
              <a:r>
                <a:rPr lang="en-US" sz="2800" dirty="0">
                  <a:solidFill>
                    <a:srgbClr val="0C4659"/>
                  </a:solidFill>
                  <a:latin typeface="Calibri (MS)"/>
                  <a:ea typeface="Calibri (MS)"/>
                  <a:cs typeface="Calibri (MS)"/>
                  <a:sym typeface="Calibri (MS)"/>
                </a:rPr>
                <a:t>.</a:t>
              </a:r>
            </a:p>
            <a:p>
              <a:pPr marL="647703" lvl="1" indent="-323852" algn="l">
                <a:lnSpc>
                  <a:spcPts val="3240"/>
                </a:lnSpc>
                <a:buFont typeface="Arial"/>
                <a:buChar char="•"/>
              </a:pPr>
              <a:r>
                <a:rPr lang="en-US" sz="2800" b="1" dirty="0">
                  <a:solidFill>
                    <a:srgbClr val="0C4659"/>
                  </a:solidFill>
                  <a:latin typeface="Calibri (MS) Bold"/>
                  <a:ea typeface="Calibri (MS) Bold"/>
                  <a:cs typeface="Calibri (MS) Bold"/>
                  <a:sym typeface="Calibri (MS) Bold"/>
                </a:rPr>
                <a:t>Macht </a:t>
              </a:r>
              <a:r>
                <a:rPr lang="en-US" sz="2800" b="1" dirty="0" err="1">
                  <a:solidFill>
                    <a:srgbClr val="0C4659"/>
                  </a:solidFill>
                  <a:latin typeface="Calibri (MS) Bold"/>
                  <a:ea typeface="Calibri (MS) Bold"/>
                  <a:cs typeface="Calibri (MS) Bold"/>
                  <a:sym typeface="Calibri (MS) Bold"/>
                </a:rPr>
                <a:t>zur</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Rechenschaft</a:t>
              </a:r>
              <a:r>
                <a:rPr lang="en-US" sz="2800" b="1" dirty="0">
                  <a:solidFill>
                    <a:srgbClr val="0C4659"/>
                  </a:solidFill>
                  <a:latin typeface="Calibri (MS) Bold"/>
                  <a:ea typeface="Calibri (MS) Bold"/>
                  <a:cs typeface="Calibri (MS) Bold"/>
                  <a:sym typeface="Calibri (MS) Bold"/>
                </a:rPr>
                <a:t> </a:t>
              </a:r>
              <a:r>
                <a:rPr lang="en-US" sz="2800" b="1" dirty="0" err="1">
                  <a:solidFill>
                    <a:srgbClr val="0C4659"/>
                  </a:solidFill>
                  <a:latin typeface="Calibri (MS) Bold"/>
                  <a:ea typeface="Calibri (MS) Bold"/>
                  <a:cs typeface="Calibri (MS) Bold"/>
                  <a:sym typeface="Calibri (MS) Bold"/>
                </a:rPr>
                <a:t>ziehen</a:t>
              </a:r>
              <a:r>
                <a:rPr lang="en-US" sz="2800" b="1" dirty="0">
                  <a:solidFill>
                    <a:srgbClr val="0C4659"/>
                  </a:solidFill>
                  <a:latin typeface="Calibri (MS) Bold"/>
                  <a:ea typeface="Calibri (MS) Bold"/>
                  <a:cs typeface="Calibri (MS) Bold"/>
                  <a:sym typeface="Calibri (MS) Bold"/>
                </a:rPr>
                <a:t>: </a:t>
              </a:r>
              <a:r>
                <a:rPr lang="en-US" sz="2800" dirty="0" err="1">
                  <a:solidFill>
                    <a:srgbClr val="0C4659"/>
                  </a:solidFill>
                  <a:latin typeface="Calibri (MS)"/>
                  <a:ea typeface="Calibri (MS)"/>
                  <a:cs typeface="Calibri (MS)"/>
                  <a:sym typeface="Calibri (MS)"/>
                </a:rPr>
                <a:t>Kollaborativer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Journalismus</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kann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bei</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komplexen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Skandalen</a:t>
              </a:r>
              <a:r>
                <a:rPr lang="en-US" sz="2800" dirty="0">
                  <a:solidFill>
                    <a:srgbClr val="0C4659"/>
                  </a:solidFill>
                  <a:latin typeface="Calibri (MS)"/>
                  <a:ea typeface="Calibri (MS)"/>
                  <a:cs typeface="Calibri (MS)"/>
                  <a:sym typeface="Calibri (MS)"/>
                </a:rPr>
                <a:t> „die </a:t>
              </a:r>
              <a:r>
                <a:rPr lang="en-US" sz="2800" dirty="0" err="1">
                  <a:solidFill>
                    <a:srgbClr val="0C4659"/>
                  </a:solidFill>
                  <a:latin typeface="Calibri (MS)"/>
                  <a:ea typeface="Calibri (MS)"/>
                  <a:cs typeface="Calibri (MS)"/>
                  <a:sym typeface="Calibri (MS)"/>
                </a:rPr>
                <a:t>Punkte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verbinden</a:t>
              </a:r>
              <a:r>
                <a:rPr lang="en-US" sz="2800" dirty="0">
                  <a:solidFill>
                    <a:srgbClr val="0C4659"/>
                  </a:solidFill>
                  <a:latin typeface="Calibri (MS)"/>
                  <a:ea typeface="Calibri (MS)"/>
                  <a:cs typeface="Calibri (MS)"/>
                  <a:sym typeface="Calibri (MS)"/>
                </a:rPr>
                <a:t>“. So </a:t>
              </a:r>
              <a:r>
                <a:rPr lang="en-US" sz="2800" dirty="0" err="1">
                  <a:solidFill>
                    <a:srgbClr val="0C4659"/>
                  </a:solidFill>
                  <a:latin typeface="Calibri (MS)"/>
                  <a:ea typeface="Calibri (MS)"/>
                  <a:cs typeface="Calibri (MS)"/>
                  <a:sym typeface="Calibri (MS)"/>
                </a:rPr>
                <a:t>erfordert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beispielsweise</a:t>
              </a:r>
              <a:r>
                <a:rPr lang="en-US" sz="2800" dirty="0">
                  <a:solidFill>
                    <a:srgbClr val="0C4659"/>
                  </a:solidFill>
                  <a:latin typeface="Calibri (MS)"/>
                  <a:ea typeface="Calibri (MS)"/>
                  <a:cs typeface="Calibri (MS)"/>
                  <a:sym typeface="Calibri (MS)"/>
                </a:rPr>
                <a:t> die </a:t>
              </a:r>
              <a:r>
                <a:rPr lang="en-US" sz="2800" dirty="0" err="1">
                  <a:solidFill>
                    <a:srgbClr val="0C4659"/>
                  </a:solidFill>
                  <a:latin typeface="Calibri (MS)"/>
                  <a:ea typeface="Calibri (MS)"/>
                  <a:cs typeface="Calibri (MS)"/>
                  <a:sym typeface="Calibri (MS)"/>
                </a:rPr>
                <a:t>Untersuchung</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einer</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Korruptionsspur</a:t>
              </a:r>
              <a:r>
                <a:rPr lang="en-US" sz="2800" dirty="0">
                  <a:solidFill>
                    <a:srgbClr val="0C4659"/>
                  </a:solidFill>
                  <a:latin typeface="Calibri (MS)"/>
                  <a:ea typeface="Calibri (MS)"/>
                  <a:cs typeface="Calibri (MS)"/>
                  <a:sym typeface="Calibri (MS)"/>
                </a:rPr>
                <a:t>, die </a:t>
              </a:r>
              <a:r>
                <a:rPr lang="en-US" sz="2800" dirty="0" err="1">
                  <a:solidFill>
                    <a:srgbClr val="0C4659"/>
                  </a:solidFill>
                  <a:latin typeface="Calibri (MS)"/>
                  <a:ea typeface="Calibri (MS)"/>
                  <a:cs typeface="Calibri (MS)"/>
                  <a:sym typeface="Calibri (MS)"/>
                </a:rPr>
                <a:t>sich</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durch</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mehrere</a:t>
              </a:r>
              <a:r>
                <a:rPr lang="en-US" sz="2800" dirty="0">
                  <a:solidFill>
                    <a:srgbClr val="0C4659"/>
                  </a:solidFill>
                  <a:latin typeface="Calibri (MS)"/>
                  <a:ea typeface="Calibri (MS)"/>
                  <a:cs typeface="Calibri (MS)"/>
                  <a:sym typeface="Calibri (MS)"/>
                </a:rPr>
                <a:t> EU-</a:t>
              </a:r>
              <a:r>
                <a:rPr lang="en-US" sz="2800" dirty="0" err="1">
                  <a:solidFill>
                    <a:srgbClr val="0C4659"/>
                  </a:solidFill>
                  <a:latin typeface="Calibri (MS)"/>
                  <a:ea typeface="Calibri (MS)"/>
                  <a:cs typeface="Calibri (MS)"/>
                  <a:sym typeface="Calibri (MS)"/>
                </a:rPr>
                <a:t>Staaten</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zieht</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eine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koordinierte</a:t>
              </a:r>
              <a:r>
                <a:rPr lang="en-US" sz="2800" dirty="0">
                  <a:solidFill>
                    <a:srgbClr val="0C4659"/>
                  </a:solidFill>
                  <a:latin typeface="Calibri (MS)"/>
                  <a:ea typeface="Calibri (MS)"/>
                  <a:cs typeface="Calibri (MS)"/>
                  <a:sym typeface="Calibri (MS)"/>
                </a:rPr>
                <a:t> </a:t>
              </a:r>
              <a:r>
                <a:rPr lang="en-US" sz="2800" dirty="0" err="1">
                  <a:solidFill>
                    <a:srgbClr val="0C4659"/>
                  </a:solidFill>
                  <a:latin typeface="Calibri (MS)"/>
                  <a:ea typeface="Calibri (MS)"/>
                  <a:cs typeface="Calibri (MS)"/>
                  <a:sym typeface="Calibri (MS)"/>
                </a:rPr>
                <a:t>Berichterstattung</a:t>
              </a:r>
              <a:r>
                <a:rPr lang="en-US" sz="2800" dirty="0">
                  <a:solidFill>
                    <a:srgbClr val="0C4659"/>
                  </a:solidFill>
                  <a:latin typeface="Calibri (MS)"/>
                  <a:ea typeface="Calibri (MS)"/>
                  <a:cs typeface="Calibri (MS)"/>
                  <a:sym typeface="Calibri (MS)"/>
                </a:rPr>
                <a:t>.</a:t>
              </a: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606063"/>
            <a:ext cx="11133510" cy="1815362"/>
            <a:chOff x="0" y="0"/>
            <a:chExt cx="14844680" cy="2420483"/>
          </a:xfrm>
        </p:grpSpPr>
        <p:sp>
          <p:nvSpPr>
            <p:cNvPr id="8" name="Freeform 8"/>
            <p:cNvSpPr/>
            <p:nvPr/>
          </p:nvSpPr>
          <p:spPr>
            <a:xfrm>
              <a:off x="0" y="0"/>
              <a:ext cx="14844680" cy="2420483"/>
            </a:xfrm>
            <a:custGeom>
              <a:avLst/>
              <a:gdLst/>
              <a:ahLst/>
              <a:cxnLst/>
              <a:rect l="l" t="t" r="r" b="b"/>
              <a:pathLst>
                <a:path w="14844680" h="2420483">
                  <a:moveTo>
                    <a:pt x="0" y="0"/>
                  </a:moveTo>
                  <a:lnTo>
                    <a:pt x="14844680" y="0"/>
                  </a:lnTo>
                  <a:lnTo>
                    <a:pt x="14844680" y="2420483"/>
                  </a:lnTo>
                  <a:lnTo>
                    <a:pt x="0" y="2420483"/>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2477633"/>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Warum ist grenzüberschreitendes Storytelling in Europa wichtig?</a:t>
              </a:r>
            </a:p>
          </p:txBody>
        </p:sp>
      </p:grpSp>
      <p:sp>
        <p:nvSpPr>
          <p:cNvPr id="10" name="AutoShape 10"/>
          <p:cNvSpPr/>
          <p:nvPr/>
        </p:nvSpPr>
        <p:spPr>
          <a:xfrm>
            <a:off x="6112678" y="2500866"/>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EE4F27"/>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864049" y="6443460"/>
            <a:ext cx="4581447" cy="2759757"/>
            <a:chOff x="0" y="0"/>
            <a:chExt cx="6108596" cy="3679676"/>
          </a:xfrm>
        </p:grpSpPr>
        <p:sp>
          <p:nvSpPr>
            <p:cNvPr id="15" name="Freeform 15"/>
            <p:cNvSpPr/>
            <p:nvPr/>
          </p:nvSpPr>
          <p:spPr>
            <a:xfrm>
              <a:off x="0" y="0"/>
              <a:ext cx="6108596" cy="3679676"/>
            </a:xfrm>
            <a:custGeom>
              <a:avLst/>
              <a:gdLst/>
              <a:ahLst/>
              <a:cxnLst/>
              <a:rect l="l" t="t" r="r" b="b"/>
              <a:pathLst>
                <a:path w="6108596" h="3679676">
                  <a:moveTo>
                    <a:pt x="0" y="0"/>
                  </a:moveTo>
                  <a:lnTo>
                    <a:pt x="6108596" y="0"/>
                  </a:lnTo>
                  <a:lnTo>
                    <a:pt x="6108596"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6108596" cy="3755876"/>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Grenzüberschreitender Journalismus und Storytelling – Vielfältige Perspektiven vereinen</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1</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643386" y="8291954"/>
            <a:ext cx="2732825" cy="296715"/>
          </a:xfrm>
          <a:custGeom>
            <a:avLst/>
            <a:gdLst/>
            <a:ahLst/>
            <a:cxnLst/>
            <a:rect l="l" t="t" r="r" b="b"/>
            <a:pathLst>
              <a:path w="2732825" h="296715">
                <a:moveTo>
                  <a:pt x="0" y="0"/>
                </a:moveTo>
                <a:lnTo>
                  <a:pt x="2732825" y="0"/>
                </a:lnTo>
                <a:lnTo>
                  <a:pt x="2732825" y="296716"/>
                </a:lnTo>
                <a:lnTo>
                  <a:pt x="0" y="296716"/>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de-DE"/>
          </a:p>
        </p:txBody>
      </p:sp>
      <p:grpSp>
        <p:nvGrpSpPr>
          <p:cNvPr id="3" name="Group 3"/>
          <p:cNvGrpSpPr/>
          <p:nvPr/>
        </p:nvGrpSpPr>
        <p:grpSpPr>
          <a:xfrm>
            <a:off x="6125789" y="2293960"/>
            <a:ext cx="11171611" cy="5774877"/>
            <a:chOff x="0" y="0"/>
            <a:chExt cx="14895482" cy="7699836"/>
          </a:xfrm>
        </p:grpSpPr>
        <p:sp>
          <p:nvSpPr>
            <p:cNvPr id="4" name="Freeform 4"/>
            <p:cNvSpPr/>
            <p:nvPr/>
          </p:nvSpPr>
          <p:spPr>
            <a:xfrm>
              <a:off x="0" y="0"/>
              <a:ext cx="14895481" cy="7699836"/>
            </a:xfrm>
            <a:custGeom>
              <a:avLst/>
              <a:gdLst/>
              <a:ahLst/>
              <a:cxnLst/>
              <a:rect l="l" t="t" r="r" b="b"/>
              <a:pathLst>
                <a:path w="14895481" h="7699836">
                  <a:moveTo>
                    <a:pt x="0" y="0"/>
                  </a:moveTo>
                  <a:lnTo>
                    <a:pt x="14895481" y="0"/>
                  </a:lnTo>
                  <a:lnTo>
                    <a:pt x="14895481" y="7699836"/>
                  </a:lnTo>
                  <a:lnTo>
                    <a:pt x="0" y="7699836"/>
                  </a:lnTo>
                  <a:close/>
                </a:path>
              </a:pathLst>
            </a:custGeom>
            <a:solidFill>
              <a:srgbClr val="000000">
                <a:alpha val="0"/>
              </a:srgbClr>
            </a:solidFill>
          </p:spPr>
          <p:txBody>
            <a:bodyPr/>
            <a:lstStyle/>
            <a:p>
              <a:endParaRPr lang="de-DE"/>
            </a:p>
          </p:txBody>
        </p:sp>
        <p:sp>
          <p:nvSpPr>
            <p:cNvPr id="5" name="TextBox 5"/>
            <p:cNvSpPr txBox="1"/>
            <p:nvPr/>
          </p:nvSpPr>
          <p:spPr>
            <a:xfrm>
              <a:off x="0" y="-28575"/>
              <a:ext cx="14895482" cy="7728411"/>
            </a:xfrm>
            <a:prstGeom prst="rect">
              <a:avLst/>
            </a:prstGeom>
          </p:spPr>
          <p:txBody>
            <a:bodyPr lIns="0" tIns="0" rIns="0" bIns="0" rtlCol="0" anchor="t"/>
            <a:lstStyle/>
            <a:p>
              <a:pPr algn="l">
                <a:lnSpc>
                  <a:spcPts val="3240"/>
                </a:lnSpc>
              </a:pPr>
              <a:r>
                <a:rPr lang="en-US" sz="3000">
                  <a:solidFill>
                    <a:srgbClr val="0C4659"/>
                  </a:solidFill>
                  <a:latin typeface="Calibri (MS)"/>
                  <a:ea typeface="Calibri (MS)"/>
                  <a:cs typeface="Calibri (MS)"/>
                  <a:sym typeface="Calibri (MS)"/>
                </a:rPr>
                <a:t>Ohne grenzüberschreitende Zusammenarbeit besteht die Gefahr, dass Medienberichte fragmentiert bleiben. Die Medien jedes Landes berichten möglicherweise isoliert über ein Thema, was zu Missverständnissen oder voreingenommenen Sichtweisen führen kann. So könnte beispielsweise die Reise eines Migranten in der Presse eines Landes negativ dargestellt werden, in der eines anderen Landes hingegen mitfühlend.</a:t>
              </a:r>
            </a:p>
            <a:p>
              <a:pPr algn="l">
                <a:lnSpc>
                  <a:spcPts val="3240"/>
                </a:lnSpc>
              </a:pPr>
              <a:endParaRPr lang="en-US" sz="3000">
                <a:solidFill>
                  <a:srgbClr val="0C4659"/>
                </a:solidFill>
                <a:latin typeface="Calibri (MS)"/>
                <a:ea typeface="Calibri (MS)"/>
                <a:cs typeface="Calibri (MS)"/>
                <a:sym typeface="Calibri (MS)"/>
              </a:endParaRPr>
            </a:p>
            <a:p>
              <a:pPr algn="l">
                <a:lnSpc>
                  <a:spcPts val="3240"/>
                </a:lnSpc>
              </a:pPr>
              <a:r>
                <a:rPr lang="en-US" sz="3000">
                  <a:solidFill>
                    <a:srgbClr val="0C4659"/>
                  </a:solidFill>
                  <a:latin typeface="Calibri (MS)"/>
                  <a:ea typeface="Calibri (MS)"/>
                  <a:cs typeface="Calibri (MS)"/>
                  <a:sym typeface="Calibri (MS)"/>
                </a:rPr>
                <a:t>Wenn sich diese Perspektiven nie überschneiden, entgeht dem Publikum die ganze Geschichte. Auch </a:t>
              </a:r>
              <a:r>
                <a:rPr lang="en-US" sz="3000" b="1">
                  <a:solidFill>
                    <a:srgbClr val="0C4659"/>
                  </a:solidFill>
                  <a:latin typeface="Calibri (MS) Bold"/>
                  <a:ea typeface="Calibri (MS) Bold"/>
                  <a:cs typeface="Calibri (MS) Bold"/>
                  <a:sym typeface="Calibri (MS) Bold"/>
                </a:rPr>
                <a:t>Fehlinformationen </a:t>
              </a:r>
              <a:r>
                <a:rPr lang="en-US" sz="3000">
                  <a:solidFill>
                    <a:srgbClr val="0C4659"/>
                  </a:solidFill>
                  <a:latin typeface="Calibri (MS)"/>
                  <a:ea typeface="Calibri (MS)"/>
                  <a:cs typeface="Calibri (MS)"/>
                  <a:sym typeface="Calibri (MS)"/>
                </a:rPr>
                <a:t>können sich ausbreiten, wenn es an internationalem Dialog mangelt – Gerüchte in einer Sprache können anderswo ungeprüft bleiben. </a:t>
              </a:r>
            </a:p>
            <a:p>
              <a:pPr algn="l">
                <a:lnSpc>
                  <a:spcPts val="3240"/>
                </a:lnSpc>
              </a:pPr>
              <a:endParaRPr lang="en-US" sz="3000">
                <a:solidFill>
                  <a:srgbClr val="0C4659"/>
                </a:solidFill>
                <a:latin typeface="Calibri (MS)"/>
                <a:ea typeface="Calibri (MS)"/>
                <a:cs typeface="Calibri (MS)"/>
                <a:sym typeface="Calibri (MS)"/>
              </a:endParaRPr>
            </a:p>
            <a:p>
              <a:pPr algn="l">
                <a:lnSpc>
                  <a:spcPts val="3240"/>
                </a:lnSpc>
              </a:pPr>
              <a:r>
                <a:rPr lang="en-US" sz="3000">
                  <a:solidFill>
                    <a:srgbClr val="0C4659"/>
                  </a:solidFill>
                  <a:latin typeface="Calibri (MS)"/>
                  <a:ea typeface="Calibri (MS)"/>
                  <a:cs typeface="Calibri (MS)"/>
                  <a:sym typeface="Calibri (MS)"/>
                </a:rPr>
                <a:t>Grenzüberschreitender Journalismus wirkt dem entgegen, indem er Kontext liefert und Fakten über die Grenzen eines einzelnen Ortes hinaus überprüft (</a:t>
              </a:r>
              <a:r>
                <a:rPr lang="en-US" sz="3000" u="sng">
                  <a:solidFill>
                    <a:srgbClr val="0C4659"/>
                  </a:solidFill>
                  <a:latin typeface="Calibri (MS)"/>
                  <a:ea typeface="Calibri (MS)"/>
                  <a:cs typeface="Calibri (MS)"/>
                  <a:sym typeface="Calibri (MS)"/>
                  <a:hlinkClick r:id="rId3" tooltip="https://sobrief.com/books/the-panama-papers"/>
                </a:rPr>
                <a:t>sobrief.com</a:t>
              </a:r>
              <a:r>
                <a:rPr lang="en-US" sz="3000">
                  <a:solidFill>
                    <a:srgbClr val="0C4659"/>
                  </a:solidFill>
                  <a:latin typeface="Calibri (MS)"/>
                  <a:ea typeface="Calibri (MS)"/>
                  <a:cs typeface="Calibri (MS)"/>
                  <a:sym typeface="Calibri (MS)"/>
                </a:rPr>
                <a:t>).</a:t>
              </a:r>
            </a:p>
          </p:txBody>
        </p:sp>
      </p:grpSp>
      <p:sp>
        <p:nvSpPr>
          <p:cNvPr id="6" name="AutoShape 6"/>
          <p:cNvSpPr/>
          <p:nvPr/>
        </p:nvSpPr>
        <p:spPr>
          <a:xfrm>
            <a:off x="17650367" y="9997543"/>
            <a:ext cx="650962" cy="0"/>
          </a:xfrm>
          <a:prstGeom prst="line">
            <a:avLst/>
          </a:prstGeom>
          <a:ln w="9525" cap="rnd">
            <a:solidFill>
              <a:srgbClr val="3FB5A1"/>
            </a:solidFill>
            <a:prstDash val="solid"/>
            <a:headEnd type="none" w="sm" len="sm"/>
            <a:tailEnd type="none" w="sm" len="sm"/>
          </a:ln>
        </p:spPr>
        <p:txBody>
          <a:bodyPr/>
          <a:lstStyle/>
          <a:p>
            <a:endParaRPr lang="de-DE"/>
          </a:p>
        </p:txBody>
      </p:sp>
      <p:grpSp>
        <p:nvGrpSpPr>
          <p:cNvPr id="7" name="Group 7"/>
          <p:cNvGrpSpPr/>
          <p:nvPr/>
        </p:nvGrpSpPr>
        <p:grpSpPr>
          <a:xfrm>
            <a:off x="6125790" y="606063"/>
            <a:ext cx="11133510" cy="1205481"/>
            <a:chOff x="0" y="0"/>
            <a:chExt cx="14844680" cy="1607308"/>
          </a:xfrm>
        </p:grpSpPr>
        <p:sp>
          <p:nvSpPr>
            <p:cNvPr id="8" name="Freeform 8"/>
            <p:cNvSpPr/>
            <p:nvPr/>
          </p:nvSpPr>
          <p:spPr>
            <a:xfrm>
              <a:off x="0" y="0"/>
              <a:ext cx="14844680" cy="1607308"/>
            </a:xfrm>
            <a:custGeom>
              <a:avLst/>
              <a:gdLst/>
              <a:ahLst/>
              <a:cxnLst/>
              <a:rect l="l" t="t" r="r" b="b"/>
              <a:pathLst>
                <a:path w="14844680" h="1607308">
                  <a:moveTo>
                    <a:pt x="0" y="0"/>
                  </a:moveTo>
                  <a:lnTo>
                    <a:pt x="14844680" y="0"/>
                  </a:lnTo>
                  <a:lnTo>
                    <a:pt x="14844680" y="1607308"/>
                  </a:lnTo>
                  <a:lnTo>
                    <a:pt x="0" y="1607308"/>
                  </a:lnTo>
                  <a:close/>
                </a:path>
              </a:pathLst>
            </a:custGeom>
            <a:solidFill>
              <a:srgbClr val="000000">
                <a:alpha val="0"/>
              </a:srgbClr>
            </a:solidFill>
          </p:spPr>
          <p:txBody>
            <a:bodyPr/>
            <a:lstStyle/>
            <a:p>
              <a:endParaRPr lang="de-DE"/>
            </a:p>
          </p:txBody>
        </p:sp>
        <p:sp>
          <p:nvSpPr>
            <p:cNvPr id="9" name="TextBox 9"/>
            <p:cNvSpPr txBox="1"/>
            <p:nvPr/>
          </p:nvSpPr>
          <p:spPr>
            <a:xfrm>
              <a:off x="0" y="-57150"/>
              <a:ext cx="14844680" cy="1664458"/>
            </a:xfrm>
            <a:prstGeom prst="rect">
              <a:avLst/>
            </a:prstGeom>
          </p:spPr>
          <p:txBody>
            <a:bodyPr lIns="0" tIns="0" rIns="0" bIns="0" rtlCol="0" anchor="t"/>
            <a:lstStyle/>
            <a:p>
              <a:pPr algn="l">
                <a:lnSpc>
                  <a:spcPts val="5832"/>
                </a:lnSpc>
              </a:pPr>
              <a:r>
                <a:rPr lang="en-US" sz="5400" b="1">
                  <a:solidFill>
                    <a:srgbClr val="0C4659"/>
                  </a:solidFill>
                  <a:latin typeface="Calibri (MS) Bold"/>
                  <a:ea typeface="Calibri (MS) Bold"/>
                  <a:cs typeface="Calibri (MS) Bold"/>
                  <a:sym typeface="Calibri (MS) Bold"/>
                </a:rPr>
                <a:t>Herausforderungen isolierter Narrative</a:t>
              </a:r>
            </a:p>
          </p:txBody>
        </p:sp>
      </p:grpSp>
      <p:sp>
        <p:nvSpPr>
          <p:cNvPr id="10" name="AutoShape 10"/>
          <p:cNvSpPr/>
          <p:nvPr/>
        </p:nvSpPr>
        <p:spPr>
          <a:xfrm>
            <a:off x="6112678" y="1802019"/>
            <a:ext cx="11146622" cy="0"/>
          </a:xfrm>
          <a:prstGeom prst="line">
            <a:avLst/>
          </a:prstGeom>
          <a:ln w="19050" cap="rnd">
            <a:solidFill>
              <a:srgbClr val="3FB5A1"/>
            </a:solidFill>
            <a:prstDash val="solid"/>
            <a:headEnd type="none" w="sm" len="sm"/>
            <a:tailEnd type="none" w="sm" len="sm"/>
          </a:ln>
        </p:spPr>
        <p:txBody>
          <a:bodyPr/>
          <a:lstStyle/>
          <a:p>
            <a:endParaRPr lang="de-DE"/>
          </a:p>
        </p:txBody>
      </p:sp>
      <p:grpSp>
        <p:nvGrpSpPr>
          <p:cNvPr id="11" name="Group 11"/>
          <p:cNvGrpSpPr/>
          <p:nvPr/>
        </p:nvGrpSpPr>
        <p:grpSpPr>
          <a:xfrm rot="-10800000">
            <a:off x="587400" y="3264096"/>
            <a:ext cx="5134744" cy="7022904"/>
            <a:chOff x="0" y="0"/>
            <a:chExt cx="6846326" cy="9363872"/>
          </a:xfrm>
        </p:grpSpPr>
        <p:sp>
          <p:nvSpPr>
            <p:cNvPr id="12" name="Freeform 12"/>
            <p:cNvSpPr/>
            <p:nvPr/>
          </p:nvSpPr>
          <p:spPr>
            <a:xfrm>
              <a:off x="0" y="0"/>
              <a:ext cx="6846316" cy="9363836"/>
            </a:xfrm>
            <a:custGeom>
              <a:avLst/>
              <a:gdLst/>
              <a:ahLst/>
              <a:cxnLst/>
              <a:rect l="l" t="t" r="r" b="b"/>
              <a:pathLst>
                <a:path w="6846316" h="9363836">
                  <a:moveTo>
                    <a:pt x="6846316" y="0"/>
                  </a:moveTo>
                  <a:lnTo>
                    <a:pt x="6846316" y="1200525"/>
                  </a:lnTo>
                  <a:lnTo>
                    <a:pt x="6846316" y="4170184"/>
                  </a:lnTo>
                  <a:lnTo>
                    <a:pt x="6846316" y="4383250"/>
                  </a:lnTo>
                  <a:lnTo>
                    <a:pt x="6846316" y="5370709"/>
                  </a:lnTo>
                  <a:lnTo>
                    <a:pt x="6839204" y="5370709"/>
                  </a:lnTo>
                  <a:cubicBezTo>
                    <a:pt x="6846316" y="5441688"/>
                    <a:pt x="6846316" y="5512796"/>
                    <a:pt x="6846316" y="5583774"/>
                  </a:cubicBezTo>
                  <a:cubicBezTo>
                    <a:pt x="6846316" y="7675042"/>
                    <a:pt x="5316982" y="9363836"/>
                    <a:pt x="3423158" y="9363836"/>
                  </a:cubicBezTo>
                  <a:cubicBezTo>
                    <a:pt x="1529334" y="9363836"/>
                    <a:pt x="0" y="7667241"/>
                    <a:pt x="0" y="5583774"/>
                  </a:cubicBezTo>
                  <a:cubicBezTo>
                    <a:pt x="0" y="5512796"/>
                    <a:pt x="0" y="5433888"/>
                    <a:pt x="7112" y="5370709"/>
                  </a:cubicBezTo>
                  <a:lnTo>
                    <a:pt x="0" y="5370709"/>
                  </a:lnTo>
                  <a:lnTo>
                    <a:pt x="0" y="4383249"/>
                  </a:lnTo>
                  <a:lnTo>
                    <a:pt x="0" y="4170184"/>
                  </a:lnTo>
                  <a:lnTo>
                    <a:pt x="0" y="1200525"/>
                  </a:lnTo>
                  <a:lnTo>
                    <a:pt x="0" y="0"/>
                  </a:lnTo>
                  <a:close/>
                </a:path>
              </a:pathLst>
            </a:custGeom>
            <a:solidFill>
              <a:srgbClr val="EE4F27"/>
            </a:solidFill>
          </p:spPr>
          <p:txBody>
            <a:bodyPr/>
            <a:lstStyle/>
            <a:p>
              <a:endParaRPr lang="de-DE"/>
            </a:p>
          </p:txBody>
        </p:sp>
      </p:grpSp>
      <p:sp>
        <p:nvSpPr>
          <p:cNvPr id="13" name="AutoShape 13"/>
          <p:cNvSpPr/>
          <p:nvPr/>
        </p:nvSpPr>
        <p:spPr>
          <a:xfrm>
            <a:off x="816997" y="6238672"/>
            <a:ext cx="4675550" cy="33337"/>
          </a:xfrm>
          <a:prstGeom prst="line">
            <a:avLst/>
          </a:prstGeom>
          <a:ln w="19050" cap="rnd">
            <a:solidFill>
              <a:srgbClr val="FFFFFF"/>
            </a:solidFill>
            <a:prstDash val="solid"/>
            <a:headEnd type="none" w="sm" len="sm"/>
            <a:tailEnd type="none" w="sm" len="sm"/>
          </a:ln>
        </p:spPr>
        <p:txBody>
          <a:bodyPr/>
          <a:lstStyle/>
          <a:p>
            <a:endParaRPr lang="de-DE"/>
          </a:p>
        </p:txBody>
      </p:sp>
      <p:grpSp>
        <p:nvGrpSpPr>
          <p:cNvPr id="14" name="Group 14"/>
          <p:cNvGrpSpPr/>
          <p:nvPr/>
        </p:nvGrpSpPr>
        <p:grpSpPr>
          <a:xfrm>
            <a:off x="864049" y="6443460"/>
            <a:ext cx="4581447" cy="2759757"/>
            <a:chOff x="0" y="0"/>
            <a:chExt cx="6108596" cy="3679676"/>
          </a:xfrm>
        </p:grpSpPr>
        <p:sp>
          <p:nvSpPr>
            <p:cNvPr id="15" name="Freeform 15"/>
            <p:cNvSpPr/>
            <p:nvPr/>
          </p:nvSpPr>
          <p:spPr>
            <a:xfrm>
              <a:off x="0" y="0"/>
              <a:ext cx="6108596" cy="3679676"/>
            </a:xfrm>
            <a:custGeom>
              <a:avLst/>
              <a:gdLst/>
              <a:ahLst/>
              <a:cxnLst/>
              <a:rect l="l" t="t" r="r" b="b"/>
              <a:pathLst>
                <a:path w="6108596" h="3679676">
                  <a:moveTo>
                    <a:pt x="0" y="0"/>
                  </a:moveTo>
                  <a:lnTo>
                    <a:pt x="6108596" y="0"/>
                  </a:lnTo>
                  <a:lnTo>
                    <a:pt x="6108596" y="3679676"/>
                  </a:lnTo>
                  <a:lnTo>
                    <a:pt x="0" y="3679676"/>
                  </a:lnTo>
                  <a:close/>
                </a:path>
              </a:pathLst>
            </a:custGeom>
            <a:solidFill>
              <a:srgbClr val="000000">
                <a:alpha val="0"/>
              </a:srgbClr>
            </a:solidFill>
          </p:spPr>
          <p:txBody>
            <a:bodyPr/>
            <a:lstStyle/>
            <a:p>
              <a:endParaRPr lang="de-DE"/>
            </a:p>
          </p:txBody>
        </p:sp>
        <p:sp>
          <p:nvSpPr>
            <p:cNvPr id="16" name="TextBox 16"/>
            <p:cNvSpPr txBox="1"/>
            <p:nvPr/>
          </p:nvSpPr>
          <p:spPr>
            <a:xfrm>
              <a:off x="0" y="-76200"/>
              <a:ext cx="6108596" cy="3755876"/>
            </a:xfrm>
            <a:prstGeom prst="rect">
              <a:avLst/>
            </a:prstGeom>
          </p:spPr>
          <p:txBody>
            <a:bodyPr lIns="0" tIns="0" rIns="0" bIns="0" rtlCol="0" anchor="t"/>
            <a:lstStyle/>
            <a:p>
              <a:pPr algn="ctr">
                <a:lnSpc>
                  <a:spcPts val="4200"/>
                </a:lnSpc>
              </a:pPr>
              <a:r>
                <a:rPr lang="en-US" sz="3500">
                  <a:solidFill>
                    <a:srgbClr val="FFFFFF"/>
                  </a:solidFill>
                  <a:latin typeface="Calibri (MS)"/>
                  <a:ea typeface="Calibri (MS)"/>
                  <a:cs typeface="Calibri (MS)"/>
                  <a:sym typeface="Calibri (MS)"/>
                </a:rPr>
                <a:t>Grenzüberschreitender Journalismus und Storytelling – Vielfältige Perspektiven vereinen</a:t>
              </a:r>
            </a:p>
          </p:txBody>
        </p:sp>
      </p:grpSp>
      <p:grpSp>
        <p:nvGrpSpPr>
          <p:cNvPr id="17" name="Group 17"/>
          <p:cNvGrpSpPr/>
          <p:nvPr/>
        </p:nvGrpSpPr>
        <p:grpSpPr>
          <a:xfrm>
            <a:off x="816997" y="4944582"/>
            <a:ext cx="4675550" cy="1210196"/>
            <a:chOff x="0" y="0"/>
            <a:chExt cx="6234066" cy="1613595"/>
          </a:xfrm>
        </p:grpSpPr>
        <p:sp>
          <p:nvSpPr>
            <p:cNvPr id="18" name="Freeform 18"/>
            <p:cNvSpPr/>
            <p:nvPr/>
          </p:nvSpPr>
          <p:spPr>
            <a:xfrm>
              <a:off x="0" y="0"/>
              <a:ext cx="6234066" cy="1613595"/>
            </a:xfrm>
            <a:custGeom>
              <a:avLst/>
              <a:gdLst/>
              <a:ahLst/>
              <a:cxnLst/>
              <a:rect l="l" t="t" r="r" b="b"/>
              <a:pathLst>
                <a:path w="6234066" h="1613595">
                  <a:moveTo>
                    <a:pt x="0" y="0"/>
                  </a:moveTo>
                  <a:lnTo>
                    <a:pt x="6234066" y="0"/>
                  </a:lnTo>
                  <a:lnTo>
                    <a:pt x="6234066" y="1613595"/>
                  </a:lnTo>
                  <a:lnTo>
                    <a:pt x="0" y="1613595"/>
                  </a:lnTo>
                  <a:close/>
                </a:path>
              </a:pathLst>
            </a:custGeom>
            <a:solidFill>
              <a:srgbClr val="000000">
                <a:alpha val="0"/>
              </a:srgbClr>
            </a:solidFill>
          </p:spPr>
          <p:txBody>
            <a:bodyPr/>
            <a:lstStyle/>
            <a:p>
              <a:endParaRPr lang="de-DE"/>
            </a:p>
          </p:txBody>
        </p:sp>
        <p:sp>
          <p:nvSpPr>
            <p:cNvPr id="19" name="TextBox 19"/>
            <p:cNvSpPr txBox="1"/>
            <p:nvPr/>
          </p:nvSpPr>
          <p:spPr>
            <a:xfrm>
              <a:off x="0" y="-123825"/>
              <a:ext cx="6234066" cy="1737420"/>
            </a:xfrm>
            <a:prstGeom prst="rect">
              <a:avLst/>
            </a:prstGeom>
          </p:spPr>
          <p:txBody>
            <a:bodyPr lIns="0" tIns="0" rIns="0" bIns="0" rtlCol="0" anchor="t"/>
            <a:lstStyle/>
            <a:p>
              <a:pPr algn="ctr">
                <a:lnSpc>
                  <a:spcPts val="7200"/>
                </a:lnSpc>
              </a:pPr>
              <a:r>
                <a:rPr lang="en-US" sz="6000" b="1">
                  <a:solidFill>
                    <a:srgbClr val="FFFFFF"/>
                  </a:solidFill>
                  <a:latin typeface="Calibri (MS) Bold"/>
                  <a:ea typeface="Calibri (MS) Bold"/>
                  <a:cs typeface="Calibri (MS) Bold"/>
                  <a:sym typeface="Calibri (MS) Bold"/>
                </a:rPr>
                <a:t>Thema 1</a:t>
              </a:r>
            </a:p>
          </p:txBody>
        </p:sp>
      </p:grpSp>
      <p:grpSp>
        <p:nvGrpSpPr>
          <p:cNvPr id="20" name="Group 20"/>
          <p:cNvGrpSpPr/>
          <p:nvPr/>
        </p:nvGrpSpPr>
        <p:grpSpPr>
          <a:xfrm>
            <a:off x="587400" y="0"/>
            <a:ext cx="5134744" cy="4944582"/>
            <a:chOff x="0" y="0"/>
            <a:chExt cx="768184" cy="739735"/>
          </a:xfrm>
        </p:grpSpPr>
        <p:sp>
          <p:nvSpPr>
            <p:cNvPr id="21" name="Freeform 21"/>
            <p:cNvSpPr/>
            <p:nvPr/>
          </p:nvSpPr>
          <p:spPr>
            <a:xfrm>
              <a:off x="0" y="0"/>
              <a:ext cx="768184" cy="739735"/>
            </a:xfrm>
            <a:custGeom>
              <a:avLst/>
              <a:gdLst/>
              <a:ahLst/>
              <a:cxnLst/>
              <a:rect l="l" t="t" r="r" b="b"/>
              <a:pathLst>
                <a:path w="768184" h="739735">
                  <a:moveTo>
                    <a:pt x="256200" y="720666"/>
                  </a:moveTo>
                  <a:cubicBezTo>
                    <a:pt x="295583" y="732180"/>
                    <a:pt x="340356" y="739735"/>
                    <a:pt x="384299" y="739735"/>
                  </a:cubicBezTo>
                  <a:cubicBezTo>
                    <a:pt x="428244" y="739735"/>
                    <a:pt x="470529" y="733258"/>
                    <a:pt x="509497" y="721744"/>
                  </a:cubicBezTo>
                  <a:cubicBezTo>
                    <a:pt x="510327" y="721385"/>
                    <a:pt x="511156" y="721385"/>
                    <a:pt x="511985" y="721026"/>
                  </a:cubicBezTo>
                  <a:cubicBezTo>
                    <a:pt x="658325" y="674970"/>
                    <a:pt x="766112" y="553356"/>
                    <a:pt x="768184" y="412856"/>
                  </a:cubicBezTo>
                  <a:lnTo>
                    <a:pt x="768184" y="0"/>
                  </a:lnTo>
                  <a:lnTo>
                    <a:pt x="0" y="0"/>
                  </a:lnTo>
                  <a:lnTo>
                    <a:pt x="0" y="412550"/>
                  </a:lnTo>
                  <a:cubicBezTo>
                    <a:pt x="2073" y="554075"/>
                    <a:pt x="108201" y="675690"/>
                    <a:pt x="256200" y="720666"/>
                  </a:cubicBez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de-DE"/>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4BA1B2CFB2AF4BB85E9392498C6327" ma:contentTypeVersion="15" ma:contentTypeDescription="Create a new document." ma:contentTypeScope="" ma:versionID="c7fb1fb7b994e44c97fcc379bb3798fa">
  <xsd:schema xmlns:xsd="http://www.w3.org/2001/XMLSchema" xmlns:xs="http://www.w3.org/2001/XMLSchema" xmlns:p="http://schemas.microsoft.com/office/2006/metadata/properties" xmlns:ns1="http://schemas.microsoft.com/sharepoint/v3" xmlns:ns2="da7d0479-407a-45eb-ac7c-e651a3f79639" xmlns:ns3="aaedbaee-2e57-4075-9bc7-bbae780e6340" targetNamespace="http://schemas.microsoft.com/office/2006/metadata/properties" ma:root="true" ma:fieldsID="7c2a7f994d795667b1b0d18105e4c84f" ns1:_="" ns2:_="" ns3:_="">
    <xsd:import namespace="http://schemas.microsoft.com/sharepoint/v3"/>
    <xsd:import namespace="da7d0479-407a-45eb-ac7c-e651a3f79639"/>
    <xsd:import namespace="aaedbaee-2e57-4075-9bc7-bbae780e634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7d0479-407a-45eb-ac7c-e651a3f796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4c7f1cd-3441-4252-b5a9-d6dec0dca5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edbaee-2e57-4075-9bc7-bbae780e634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9e805b3-5862-4e21-af14-20cc8c74b6a3}" ma:internalName="TaxCatchAll" ma:showField="CatchAllData" ma:web="aaedbaee-2e57-4075-9bc7-bbae780e63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aaedbaee-2e57-4075-9bc7-bbae780e6340" xsi:nil="true"/>
    <_ip_UnifiedCompliancePolicyProperties xmlns="http://schemas.microsoft.com/sharepoint/v3" xsi:nil="true"/>
    <lcf76f155ced4ddcb4097134ff3c332f xmlns="da7d0479-407a-45eb-ac7c-e651a3f7963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616783C-9731-4967-9103-B8F2A5886D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a7d0479-407a-45eb-ac7c-e651a3f79639"/>
    <ds:schemaRef ds:uri="aaedbaee-2e57-4075-9bc7-bbae780e63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98D79E-D495-4CE0-8D9F-3F13325407F8}">
  <ds:schemaRefs>
    <ds:schemaRef ds:uri="http://schemas.microsoft.com/sharepoint/v3/contenttype/forms"/>
  </ds:schemaRefs>
</ds:datastoreItem>
</file>

<file path=customXml/itemProps3.xml><?xml version="1.0" encoding="utf-8"?>
<ds:datastoreItem xmlns:ds="http://schemas.openxmlformats.org/officeDocument/2006/customXml" ds:itemID="{4EBC0702-8F96-4F0B-AEAA-E447E14C8B0D}">
  <ds:schemaRefs>
    <ds:schemaRef ds:uri="http://schemas.microsoft.com/office/2006/metadata/properties"/>
    <ds:schemaRef ds:uri="http://schemas.microsoft.com/office/infopath/2007/PartnerControls"/>
    <ds:schemaRef ds:uri="http://schemas.microsoft.com/sharepoint/v3"/>
    <ds:schemaRef ds:uri="aaedbaee-2e57-4075-9bc7-bbae780e6340"/>
    <ds:schemaRef ds:uri="da7d0479-407a-45eb-ac7c-e651a3f79639"/>
  </ds:schemaRefs>
</ds:datastoreItem>
</file>

<file path=docProps/app.xml><?xml version="1.0" encoding="utf-8"?>
<Properties xmlns="http://schemas.openxmlformats.org/officeDocument/2006/extended-properties" xmlns:vt="http://schemas.openxmlformats.org/officeDocument/2006/docPropsVTypes">
  <TotalTime>0</TotalTime>
  <Words>7533</Words>
  <Application>Microsoft Office PowerPoint</Application>
  <PresentationFormat>Custom</PresentationFormat>
  <Paragraphs>332</Paragraphs>
  <Slides>52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Calibri (MS)</vt:lpstr>
      <vt:lpstr>Arial</vt:lpstr>
      <vt:lpstr>Calibri (MS) Bold</vt:lpstr>
      <vt:lpstr>Calibri (MS) Bold Italics</vt:lpstr>
      <vt:lpstr>Calibri (MS) Italics</vt:lpstr>
      <vt:lpstr>GT-Pressura-Mono</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INCLUDE ME+ WP3 Training Program (Template) 24.03.2025.pptx</dc:title>
  <dc:creator>Sanja</dc:creator>
  <cp:keywords>, docId:7CA6BAA8C09B4B893B35967AA4A832E2</cp:keywords>
  <cp:lastModifiedBy>Sanja Ivandic</cp:lastModifiedBy>
  <cp:revision>14</cp:revision>
  <dcterms:created xsi:type="dcterms:W3CDTF">2006-08-16T00:00:00Z</dcterms:created>
  <dcterms:modified xsi:type="dcterms:W3CDTF">2026-04-30T11:21:09Z</dcterms:modified>
  <dc:identifier>DAGlcso7f2w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0x0101007E4BA1B2CFB2AF4BB85E9392498C6327</vt:lpwstr>
  </property>
</Properties>
</file>