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0F7_44D328F9.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920" r:id="rId5"/>
  </p:sldMasterIdLst>
  <p:notesMasterIdLst>
    <p:notesMasterId r:id="rId62"/>
  </p:notesMasterIdLst>
  <p:sldIdLst>
    <p:sldId id="4299" r:id="rId6"/>
    <p:sldId id="6721" r:id="rId7"/>
    <p:sldId id="4322" r:id="rId8"/>
    <p:sldId id="7240" r:id="rId9"/>
    <p:sldId id="6728" r:id="rId10"/>
    <p:sldId id="4309" r:id="rId11"/>
    <p:sldId id="6911" r:id="rId12"/>
    <p:sldId id="7306" r:id="rId13"/>
    <p:sldId id="7307" r:id="rId14"/>
    <p:sldId id="6819" r:id="rId15"/>
    <p:sldId id="7166" r:id="rId16"/>
    <p:sldId id="6926" r:id="rId17"/>
    <p:sldId id="7241" r:id="rId18"/>
    <p:sldId id="7100" r:id="rId19"/>
    <p:sldId id="7243" r:id="rId20"/>
    <p:sldId id="6987" r:id="rId21"/>
    <p:sldId id="7244" r:id="rId22"/>
    <p:sldId id="7176" r:id="rId23"/>
    <p:sldId id="7249" r:id="rId24"/>
    <p:sldId id="7252" r:id="rId25"/>
    <p:sldId id="7253" r:id="rId26"/>
    <p:sldId id="7257" r:id="rId27"/>
    <p:sldId id="7258" r:id="rId28"/>
    <p:sldId id="7265" r:id="rId29"/>
    <p:sldId id="7268" r:id="rId30"/>
    <p:sldId id="7269" r:id="rId31"/>
    <p:sldId id="7270" r:id="rId32"/>
    <p:sldId id="7275" r:id="rId33"/>
    <p:sldId id="7286" r:id="rId34"/>
    <p:sldId id="7291" r:id="rId35"/>
    <p:sldId id="7292" r:id="rId36"/>
    <p:sldId id="6869" r:id="rId37"/>
    <p:sldId id="6882" r:id="rId38"/>
    <p:sldId id="6884" r:id="rId39"/>
    <p:sldId id="6885" r:id="rId40"/>
    <p:sldId id="6483" r:id="rId41"/>
    <p:sldId id="6515" r:id="rId42"/>
    <p:sldId id="6886" r:id="rId43"/>
    <p:sldId id="6888" r:id="rId44"/>
    <p:sldId id="6889" r:id="rId45"/>
    <p:sldId id="4343" r:id="rId46"/>
    <p:sldId id="6894" r:id="rId47"/>
    <p:sldId id="6893" r:id="rId48"/>
    <p:sldId id="6895" r:id="rId49"/>
    <p:sldId id="6897" r:id="rId50"/>
    <p:sldId id="6868" r:id="rId51"/>
    <p:sldId id="6900" r:id="rId52"/>
    <p:sldId id="6902" r:id="rId53"/>
    <p:sldId id="6905" r:id="rId54"/>
    <p:sldId id="6907" r:id="rId55"/>
    <p:sldId id="6908" r:id="rId56"/>
    <p:sldId id="6909" r:id="rId57"/>
    <p:sldId id="6910" r:id="rId58"/>
    <p:sldId id="6916" r:id="rId59"/>
    <p:sldId id="6917" r:id="rId60"/>
    <p:sldId id="6858"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33" userDrawn="1">
          <p15:clr>
            <a:srgbClr val="A4A3A4"/>
          </p15:clr>
        </p15:guide>
        <p15:guide id="2" orient="horz" pos="958" userDrawn="1">
          <p15:clr>
            <a:srgbClr val="A4A3A4"/>
          </p15:clr>
        </p15:guide>
        <p15:guide id="3" pos="5428" userDrawn="1">
          <p15:clr>
            <a:srgbClr val="A4A3A4"/>
          </p15:clr>
        </p15:guide>
        <p15:guide id="4" pos="1844" userDrawn="1">
          <p15:clr>
            <a:srgbClr val="A4A3A4"/>
          </p15:clr>
        </p15:guide>
        <p15:guide id="5" pos="111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659"/>
    <a:srgbClr val="A555A1"/>
    <a:srgbClr val="3EB6A1"/>
    <a:srgbClr val="F7CE2F"/>
    <a:srgbClr val="FFF8EB"/>
    <a:srgbClr val="0E6E61"/>
    <a:srgbClr val="DEC0DD"/>
    <a:srgbClr val="FFF3DC"/>
    <a:srgbClr val="4174BA"/>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52" autoAdjust="0"/>
    <p:restoredTop sz="96281"/>
  </p:normalViewPr>
  <p:slideViewPr>
    <p:cSldViewPr snapToGrid="0" snapToObjects="1">
      <p:cViewPr varScale="1">
        <p:scale>
          <a:sx n="79" d="100"/>
          <a:sy n="79" d="100"/>
        </p:scale>
        <p:origin x="595" y="72"/>
      </p:cViewPr>
      <p:guideLst>
        <p:guide pos="733"/>
        <p:guide orient="horz" pos="958"/>
        <p:guide pos="5428"/>
        <p:guide pos="1844"/>
        <p:guide pos="1118"/>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8/10/relationships/authors" Targe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omments/modernComment_10F7_44D328F9.xml><?xml version="1.0" encoding="utf-8"?>
<p188:cmLst xmlns:a="http://schemas.openxmlformats.org/drawingml/2006/main" xmlns:r="http://schemas.openxmlformats.org/officeDocument/2006/relationships" xmlns:p188="http://schemas.microsoft.com/office/powerpoint/2018/8/main">
  <p188:cm id="{79B38F08-80AD-432F-89D0-784D7A35697E}" authorId="{D1AC5C0C-A832-9207-444C-F7B11B4E8A97}" created="2025-08-12T14:45:53.665">
    <ac:deMkLst xmlns:ac="http://schemas.microsoft.com/office/drawing/2013/main/command">
      <pc:docMk xmlns:pc="http://schemas.microsoft.com/office/powerpoint/2013/main/command"/>
      <pc:sldMk xmlns:pc="http://schemas.microsoft.com/office/powerpoint/2013/main/command" cId="1154689273" sldId="4343"/>
      <ac:spMk id="6" creationId="{8658A1C4-3D42-C9BA-31CC-4D765D232E84}"/>
    </ac:deMkLst>
    <p188:txBody>
      <a:bodyPr/>
      <a:lstStyle/>
      <a:p>
        <a:r>
          <a:rPr lang="en-IE"/>
          <a:t>Title case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Zum Bearbeiten der Master-Textformate hier klicken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2487467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3117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C033-567A-3D44-E4EF-82D32E5C6DC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45D1DCA-59F5-B536-EFF1-372398F7E29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1FA6ECE-C0B4-A497-4090-DAA0E6322F9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BBFB038-92BD-9ED3-5430-E594693B0E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926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935B-C2D7-5921-9578-B573651E9E1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EB725D4-3EFB-A22A-3F32-16EFB879EFC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1995201-A5B1-FAE4-9568-748A8D6C7D9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F28D5F5-E6FF-6F65-70B9-C6C18C0860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1415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D74BF-9869-9FD6-B191-EE704C18A13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1BBBA96-21F5-CB20-CAC1-8B2C345C7FA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189E001-8E07-BFAA-C4D6-32F663A6CFC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84B1F84-AEB8-6E98-19BE-3FA6F93D1E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9853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6F338-0C38-B1DE-97DB-CD44746F92B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ACCC9D6-72FD-12D0-7D05-6FD7D902B3B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12C669B-B5CB-0FB9-6DF0-665A3712DE3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9A20F51-2ED3-EF41-016B-524CB6F570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152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5BF6F-F84C-FB32-E473-CCC4A75D379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D96E562-00FA-3653-CECD-F9BEAF59BD7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D708667-2B3C-E4A4-EC9E-6111AEC571C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4A8CE17-DE9F-888E-D003-E9823756E6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6424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A807C-E3B6-8315-F0DF-97293AB60F5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F2ABD59-7502-5793-CC38-D873AC9F431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1C48EBF-683E-3102-6A4B-980C231A9FA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4498834-D39F-66E4-EAD9-1ED3C59865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32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54B4B-CF9C-3C98-D161-80CBE894404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08AE7E1-579C-66D4-8C9D-342F76A7057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B389512-4EA1-0D38-99E8-8F2ED64A38C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38E4E1E-36DE-BE8C-4F9D-01B35F6C0D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226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9B363-BF22-E110-D557-51DAF623231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EB75C1B-5A67-3E01-D3E4-58518253118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FB8EE0A-5B7E-369C-5AFC-6F29FC4C588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31618E4-D578-9AAF-C2FA-C6E10DFE0F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096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54F89-57A2-6889-D3DA-36151E5B6DE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A98DDFD-5232-FA2B-150E-BDFE9DE3CD6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0BE9841-2327-976C-10D2-F115E97928A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DAF72DB-9E95-DE73-D4F4-05D44EBAA9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2681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99ADA-7F14-26C0-1762-A9B5587F1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A1282-8093-0773-3674-CC20F2083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2C20C-FFF0-8740-D71C-0930B41EDA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C404084-0152-2D55-2FC5-202715FAEBDD}"/>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76033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990964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99ADA-7F14-26C0-1762-A9B5587F1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A1282-8093-0773-3674-CC20F2083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2C20C-FFF0-8740-D71C-0930B41EDA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C404084-0152-2D55-2FC5-202715FAEBDD}"/>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240963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99ADA-7F14-26C0-1762-A9B5587F1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A1282-8093-0773-3674-CC20F2083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F2C20C-FFF0-8740-D71C-0930B41EDA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C404084-0152-2D55-2FC5-202715FAEBDD}"/>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147671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5742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BC424-2EAF-4B15-BCD0-AA70EC4FD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BE8A6-6C6A-BC02-E9AF-EA5F1EC92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0684C-D3C0-9571-0333-C9BC6707D3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37F9C5-2FCB-800C-4670-EC3E862C43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8382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816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E285B-1B79-6619-1340-8164A1083DB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5F927D3-15ED-5456-BF2D-E6B6D4E4B12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0BED1C3-C081-AD05-2F69-9A6ABF53067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B87DAFA-F79E-6F90-F5D4-FCC02FA21E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557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sv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sv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ME+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6368777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1152943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174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8752432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39158232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29984299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815170"/>
            <a:chOff x="5715" y="85250"/>
            <a:chExt cx="6885355" cy="815801"/>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E4F2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4" name="Graphic 3">
            <a:extLst>
              <a:ext uri="{FF2B5EF4-FFF2-40B4-BE49-F238E27FC236}">
                <a16:creationId xmlns:a16="http://schemas.microsoft.com/office/drawing/2014/main" id="{DF4A8161-F6E2-79A4-C14D-2ADC4CDE20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78705" y="1421160"/>
            <a:ext cx="5295095" cy="3849919"/>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262215" y="1823571"/>
            <a:ext cx="3775051" cy="241434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47034" y="3311089"/>
            <a:ext cx="3554710" cy="258453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57253" y="3567479"/>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14184619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2150" y="3311089"/>
            <a:ext cx="3554710" cy="258453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8792369" y="3567479"/>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pic>
        <p:nvPicPr>
          <p:cNvPr id="4" name="Picture 3">
            <a:extLst>
              <a:ext uri="{FF2B5EF4-FFF2-40B4-BE49-F238E27FC236}">
                <a16:creationId xmlns:a16="http://schemas.microsoft.com/office/drawing/2014/main" id="{B0B4EE33-AFCB-6690-7E51-9D62CE4F1C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40109" y="126454"/>
            <a:ext cx="3554710" cy="2584533"/>
          </a:xfrm>
          <a:prstGeom prst="rect">
            <a:avLst/>
          </a:prstGeom>
          <a:noFill/>
        </p:spPr>
      </p:pic>
      <p:sp>
        <p:nvSpPr>
          <p:cNvPr id="7" name="Picture Placeholder 9">
            <a:extLst>
              <a:ext uri="{FF2B5EF4-FFF2-40B4-BE49-F238E27FC236}">
                <a16:creationId xmlns:a16="http://schemas.microsoft.com/office/drawing/2014/main" id="{22B69606-3363-0D78-1787-8BB670B9BEC4}"/>
              </a:ext>
            </a:extLst>
          </p:cNvPr>
          <p:cNvSpPr>
            <a:spLocks noGrp="1"/>
          </p:cNvSpPr>
          <p:nvPr>
            <p:ph type="pic" sz="quarter" idx="19"/>
          </p:nvPr>
        </p:nvSpPr>
        <p:spPr>
          <a:xfrm>
            <a:off x="8750328" y="382844"/>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1790737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6790" y="3311089"/>
            <a:ext cx="3554710" cy="258453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817009" y="3567479"/>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pic>
        <p:nvPicPr>
          <p:cNvPr id="4" name="Picture 3">
            <a:extLst>
              <a:ext uri="{FF2B5EF4-FFF2-40B4-BE49-F238E27FC236}">
                <a16:creationId xmlns:a16="http://schemas.microsoft.com/office/drawing/2014/main" id="{B0B4EE33-AFCB-6690-7E51-9D62CE4F1C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64749" y="126454"/>
            <a:ext cx="3554710" cy="2584533"/>
          </a:xfrm>
          <a:prstGeom prst="rect">
            <a:avLst/>
          </a:prstGeom>
          <a:noFill/>
        </p:spPr>
      </p:pic>
      <p:sp>
        <p:nvSpPr>
          <p:cNvPr id="7" name="Picture Placeholder 9">
            <a:extLst>
              <a:ext uri="{FF2B5EF4-FFF2-40B4-BE49-F238E27FC236}">
                <a16:creationId xmlns:a16="http://schemas.microsoft.com/office/drawing/2014/main" id="{22B69606-3363-0D78-1787-8BB670B9BEC4}"/>
              </a:ext>
            </a:extLst>
          </p:cNvPr>
          <p:cNvSpPr>
            <a:spLocks noGrp="1"/>
          </p:cNvSpPr>
          <p:nvPr>
            <p:ph type="pic" sz="quarter" idx="19"/>
          </p:nvPr>
        </p:nvSpPr>
        <p:spPr>
          <a:xfrm>
            <a:off x="7774968" y="382844"/>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3688693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 Device 01">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DC9C5F69-ECA1-5F31-8BD4-CB213AC9174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13" name="Picture 12">
            <a:extLst>
              <a:ext uri="{FF2B5EF4-FFF2-40B4-BE49-F238E27FC236}">
                <a16:creationId xmlns:a16="http://schemas.microsoft.com/office/drawing/2014/main" id="{D0ABE90C-0888-8A2F-7217-10C6C9AB0B8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13737" y="2310188"/>
            <a:ext cx="3554710" cy="2584533"/>
          </a:xfrm>
          <a:prstGeom prst="rect">
            <a:avLst/>
          </a:prstGeom>
          <a:noFill/>
        </p:spPr>
      </p:pic>
      <p:sp>
        <p:nvSpPr>
          <p:cNvPr id="14" name="Picture Placeholder 9">
            <a:extLst>
              <a:ext uri="{FF2B5EF4-FFF2-40B4-BE49-F238E27FC236}">
                <a16:creationId xmlns:a16="http://schemas.microsoft.com/office/drawing/2014/main" id="{9AA69C93-DEA9-9C64-4A1E-D6593143676F}"/>
              </a:ext>
            </a:extLst>
          </p:cNvPr>
          <p:cNvSpPr>
            <a:spLocks noGrp="1"/>
          </p:cNvSpPr>
          <p:nvPr>
            <p:ph type="pic" sz="quarter" idx="13"/>
          </p:nvPr>
        </p:nvSpPr>
        <p:spPr>
          <a:xfrm>
            <a:off x="8223956" y="2566578"/>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pic>
        <p:nvPicPr>
          <p:cNvPr id="15" name="Picture 14">
            <a:extLst>
              <a:ext uri="{FF2B5EF4-FFF2-40B4-BE49-F238E27FC236}">
                <a16:creationId xmlns:a16="http://schemas.microsoft.com/office/drawing/2014/main" id="{050D009E-B808-5340-2591-B1D83785457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4722" y="2318028"/>
            <a:ext cx="3554710" cy="2584533"/>
          </a:xfrm>
          <a:prstGeom prst="rect">
            <a:avLst/>
          </a:prstGeom>
          <a:noFill/>
        </p:spPr>
      </p:pic>
      <p:sp>
        <p:nvSpPr>
          <p:cNvPr id="16" name="Picture Placeholder 9">
            <a:extLst>
              <a:ext uri="{FF2B5EF4-FFF2-40B4-BE49-F238E27FC236}">
                <a16:creationId xmlns:a16="http://schemas.microsoft.com/office/drawing/2014/main" id="{137CBCA2-4C8F-EB58-BB61-73F88A9E4C35}"/>
              </a:ext>
            </a:extLst>
          </p:cNvPr>
          <p:cNvSpPr>
            <a:spLocks noGrp="1"/>
          </p:cNvSpPr>
          <p:nvPr>
            <p:ph type="pic" sz="quarter" idx="19"/>
          </p:nvPr>
        </p:nvSpPr>
        <p:spPr>
          <a:xfrm>
            <a:off x="4384941" y="2574418"/>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9889805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78705" y="1421160"/>
            <a:ext cx="5295095" cy="3849919"/>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262215" y="1823571"/>
            <a:ext cx="3775051" cy="241434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875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7" name="Graphic 6">
            <a:extLst>
              <a:ext uri="{FF2B5EF4-FFF2-40B4-BE49-F238E27FC236}">
                <a16:creationId xmlns:a16="http://schemas.microsoft.com/office/drawing/2014/main" id="{F06ADA73-58C0-120F-1940-1F0364CB5C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751010" y="1933934"/>
            <a:ext cx="4881979" cy="3282710"/>
          </a:xfrm>
          <a:prstGeom prst="rect">
            <a:avLst/>
          </a:prstGeom>
        </p:spPr>
      </p:pic>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10" name="Graphic 9">
            <a:extLst>
              <a:ext uri="{FF2B5EF4-FFF2-40B4-BE49-F238E27FC236}">
                <a16:creationId xmlns:a16="http://schemas.microsoft.com/office/drawing/2014/main" id="{5134259A-BE70-7578-CDE3-696232B17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6026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4" name="Graphic 3">
            <a:extLst>
              <a:ext uri="{FF2B5EF4-FFF2-40B4-BE49-F238E27FC236}">
                <a16:creationId xmlns:a16="http://schemas.microsoft.com/office/drawing/2014/main" id="{100955F5-99AB-D17E-C862-FEEFD8D1606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634076" y="-1026069"/>
            <a:ext cx="4568278" cy="3071773"/>
          </a:xfrm>
          <a:prstGeom prst="rect">
            <a:avLst/>
          </a:prstGeom>
        </p:spPr>
      </p:pic>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3"/>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5" name="Graphic 14">
            <a:extLst>
              <a:ext uri="{FF2B5EF4-FFF2-40B4-BE49-F238E27FC236}">
                <a16:creationId xmlns:a16="http://schemas.microsoft.com/office/drawing/2014/main" id="{F45D63EB-A832-43C0-7D01-D44C89B6D8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C0C3672C-F528-AD9F-D7CD-94701EDC44E0}"/>
              </a:ext>
            </a:extLst>
          </p:cNvPr>
          <p:cNvGrpSpPr/>
          <p:nvPr userDrawn="1"/>
        </p:nvGrpSpPr>
        <p:grpSpPr>
          <a:xfrm>
            <a:off x="352315" y="5861594"/>
            <a:ext cx="6884610" cy="712578"/>
            <a:chOff x="5715" y="85250"/>
            <a:chExt cx="6885355" cy="713130"/>
          </a:xfrm>
        </p:grpSpPr>
        <p:sp>
          <p:nvSpPr>
            <p:cNvPr id="3" name="Rectangle 2">
              <a:extLst>
                <a:ext uri="{FF2B5EF4-FFF2-40B4-BE49-F238E27FC236}">
                  <a16:creationId xmlns:a16="http://schemas.microsoft.com/office/drawing/2014/main" id="{C7F78833-01D0-03AB-53C4-3A9B9BF67E3B}"/>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grey and black sign with a person in a circle&#10;&#10;Description automatically generated">
              <a:extLst>
                <a:ext uri="{FF2B5EF4-FFF2-40B4-BE49-F238E27FC236}">
                  <a16:creationId xmlns:a16="http://schemas.microsoft.com/office/drawing/2014/main" id="{BAE83601-E3FE-A657-D133-539445C609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5" name="Picture 4" descr="Co-funded by the European Union logo in png for web usage">
              <a:extLst>
                <a:ext uri="{FF2B5EF4-FFF2-40B4-BE49-F238E27FC236}">
                  <a16:creationId xmlns:a16="http://schemas.microsoft.com/office/drawing/2014/main" id="{0A622B4C-7C94-8075-E6D6-118B9EA846C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6" name="Rectangle 5">
              <a:extLst>
                <a:ext uri="{FF2B5EF4-FFF2-40B4-BE49-F238E27FC236}">
                  <a16:creationId xmlns:a16="http://schemas.microsoft.com/office/drawing/2014/main" id="{E735A2AE-C853-C221-D2EC-0326EFECD095}"/>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0970682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30"/>
            </a:lvl1pPr>
          </a:lstStyle>
          <a:p>
            <a:r>
              <a:rPr lang="en-GB" dirty="0"/>
              <a:t>Click to edit Master title style</a:t>
            </a:r>
            <a:endParaRPr lang="en-US" dirty="0"/>
          </a:p>
        </p:txBody>
      </p:sp>
      <p:sp>
        <p:nvSpPr>
          <p:cNvPr id="3" name="Subtitle 2"/>
          <p:cNvSpPr>
            <a:spLocks noGrp="1"/>
          </p:cNvSpPr>
          <p:nvPr>
            <p:ph type="subTitle" idx="1"/>
          </p:nvPr>
        </p:nvSpPr>
        <p:spPr>
          <a:xfrm>
            <a:off x="1524000" y="3602039"/>
            <a:ext cx="9144000" cy="1655762"/>
          </a:xfrm>
        </p:spPr>
        <p:txBody>
          <a:bodyPr/>
          <a:lstStyle>
            <a:lvl1pPr marL="0" indent="0" algn="ctr">
              <a:buNone/>
              <a:defRPr sz="2172"/>
            </a:lvl1pPr>
            <a:lvl2pPr marL="413717" indent="0" algn="ctr">
              <a:buNone/>
              <a:defRPr sz="1810"/>
            </a:lvl2pPr>
            <a:lvl3pPr marL="827432" indent="0" algn="ctr">
              <a:buNone/>
              <a:defRPr sz="1629"/>
            </a:lvl3pPr>
            <a:lvl4pPr marL="1241149" indent="0" algn="ctr">
              <a:buNone/>
              <a:defRPr sz="1448"/>
            </a:lvl4pPr>
            <a:lvl5pPr marL="1654865" indent="0" algn="ctr">
              <a:buNone/>
              <a:defRPr sz="1448"/>
            </a:lvl5pPr>
            <a:lvl6pPr marL="2068582" indent="0" algn="ctr">
              <a:buNone/>
              <a:defRPr sz="1448"/>
            </a:lvl6pPr>
            <a:lvl7pPr marL="2482298" indent="0" algn="ctr">
              <a:buNone/>
              <a:defRPr sz="1448"/>
            </a:lvl7pPr>
            <a:lvl8pPr marL="2896014" indent="0" algn="ctr">
              <a:buNone/>
              <a:defRPr sz="1448"/>
            </a:lvl8pPr>
            <a:lvl9pPr marL="3309731" indent="0" algn="ctr">
              <a:buNone/>
              <a:defRPr sz="1448"/>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4A8750F5-52C1-C440-8607-C91B20E8C31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BFC9EE-8645-454F-BDB4-68969ACADAFB}" type="slidenum">
              <a:rPr lang="en-US" smtClean="0"/>
              <a:t>‹#›</a:t>
            </a:fld>
            <a:endParaRPr lang="en-US"/>
          </a:p>
        </p:txBody>
      </p:sp>
    </p:spTree>
    <p:extLst>
      <p:ext uri="{BB962C8B-B14F-4D97-AF65-F5344CB8AC3E}">
        <p14:creationId xmlns:p14="http://schemas.microsoft.com/office/powerpoint/2010/main" val="28112254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4174BA"/>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A55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6611245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7060875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pic>
        <p:nvPicPr>
          <p:cNvPr id="3" name="Graphic 2">
            <a:extLst>
              <a:ext uri="{FF2B5EF4-FFF2-40B4-BE49-F238E27FC236}">
                <a16:creationId xmlns:a16="http://schemas.microsoft.com/office/drawing/2014/main" id="{722B2676-2817-8B5C-C0FB-6FBADBFCA3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4" name="Picture 3">
            <a:extLst>
              <a:ext uri="{FF2B5EF4-FFF2-40B4-BE49-F238E27FC236}">
                <a16:creationId xmlns:a16="http://schemas.microsoft.com/office/drawing/2014/main" id="{BF983C7B-90FA-F3DB-776E-E7216CDB0725}"/>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5" name="Picture Placeholder 14">
            <a:extLst>
              <a:ext uri="{FF2B5EF4-FFF2-40B4-BE49-F238E27FC236}">
                <a16:creationId xmlns:a16="http://schemas.microsoft.com/office/drawing/2014/main" id="{ECBD8360-5289-AC63-6A7E-A4A9EDBA946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6" name="Rectangle 5">
            <a:extLst>
              <a:ext uri="{FF2B5EF4-FFF2-40B4-BE49-F238E27FC236}">
                <a16:creationId xmlns:a16="http://schemas.microsoft.com/office/drawing/2014/main" id="{702ADB4D-8275-69E3-7CC8-AF4F4E947994}"/>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7" name="Text Placeholder 32">
            <a:extLst>
              <a:ext uri="{FF2B5EF4-FFF2-40B4-BE49-F238E27FC236}">
                <a16:creationId xmlns:a16="http://schemas.microsoft.com/office/drawing/2014/main" id="{35A9A555-49BF-941F-09B2-9298F57C9450}"/>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46643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7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
        <p:nvSpPr>
          <p:cNvPr id="13" name="Picture Placeholder 12">
            <a:extLst>
              <a:ext uri="{FF2B5EF4-FFF2-40B4-BE49-F238E27FC236}">
                <a16:creationId xmlns:a16="http://schemas.microsoft.com/office/drawing/2014/main" id="{632F2870-264E-BF76-6168-A48A2B8F46D4}"/>
              </a:ext>
            </a:extLst>
          </p:cNvPr>
          <p:cNvSpPr>
            <a:spLocks noGrp="1"/>
          </p:cNvSpPr>
          <p:nvPr>
            <p:ph type="pic" sz="quarter" idx="29"/>
          </p:nvPr>
        </p:nvSpPr>
        <p:spPr>
          <a:xfrm>
            <a:off x="6544235" y="748833"/>
            <a:ext cx="5049182" cy="5985342"/>
          </a:xfrm>
          <a:custGeom>
            <a:avLst/>
            <a:gdLst>
              <a:gd name="connsiteX0" fmla="*/ 0 w 5049182"/>
              <a:gd name="connsiteY0" fmla="*/ 0 h 5985342"/>
              <a:gd name="connsiteX1" fmla="*/ 4207635 w 5049182"/>
              <a:gd name="connsiteY1" fmla="*/ 0 h 5985342"/>
              <a:gd name="connsiteX2" fmla="*/ 5049182 w 5049182"/>
              <a:gd name="connsiteY2" fmla="*/ 841547 h 5985342"/>
              <a:gd name="connsiteX3" fmla="*/ 5049182 w 5049182"/>
              <a:gd name="connsiteY3" fmla="*/ 5985342 h 5985342"/>
              <a:gd name="connsiteX4" fmla="*/ 841547 w 5049182"/>
              <a:gd name="connsiteY4" fmla="*/ 5985342 h 5985342"/>
              <a:gd name="connsiteX5" fmla="*/ 0 w 5049182"/>
              <a:gd name="connsiteY5" fmla="*/ 5143795 h 598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9182" h="5985342">
                <a:moveTo>
                  <a:pt x="0" y="0"/>
                </a:moveTo>
                <a:lnTo>
                  <a:pt x="4207635" y="0"/>
                </a:lnTo>
                <a:cubicBezTo>
                  <a:pt x="4672409" y="0"/>
                  <a:pt x="5049182" y="376773"/>
                  <a:pt x="5049182" y="841547"/>
                </a:cubicBezTo>
                <a:lnTo>
                  <a:pt x="5049182" y="5985342"/>
                </a:lnTo>
                <a:lnTo>
                  <a:pt x="841547" y="5985342"/>
                </a:lnTo>
                <a:cubicBezTo>
                  <a:pt x="376773" y="5985342"/>
                  <a:pt x="0" y="5608569"/>
                  <a:pt x="0" y="5143795"/>
                </a:cubicBezTo>
                <a:close/>
              </a:path>
            </a:pathLst>
          </a:custGeom>
        </p:spPr>
        <p:txBody>
          <a:bodyPr wrap="square">
            <a:noAutofit/>
          </a:bodyPr>
          <a:lstStyle/>
          <a:p>
            <a:endParaRPr lang="en-GB"/>
          </a:p>
        </p:txBody>
      </p:sp>
      <p:pic>
        <p:nvPicPr>
          <p:cNvPr id="3" name="Graphic 2">
            <a:extLst>
              <a:ext uri="{FF2B5EF4-FFF2-40B4-BE49-F238E27FC236}">
                <a16:creationId xmlns:a16="http://schemas.microsoft.com/office/drawing/2014/main" id="{87437CFB-912C-5944-05D1-1B90E8E729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61808" y="1115150"/>
            <a:ext cx="4881979" cy="3282710"/>
          </a:xfrm>
          <a:prstGeom prst="rect">
            <a:avLst/>
          </a:prstGeom>
        </p:spPr>
      </p:pic>
      <p:pic>
        <p:nvPicPr>
          <p:cNvPr id="4" name="Picture 3">
            <a:extLst>
              <a:ext uri="{FF2B5EF4-FFF2-40B4-BE49-F238E27FC236}">
                <a16:creationId xmlns:a16="http://schemas.microsoft.com/office/drawing/2014/main" id="{803A5540-BF9C-E581-384D-03017C01FB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14258" y="2383061"/>
            <a:ext cx="5295095" cy="3849919"/>
          </a:xfrm>
          <a:prstGeom prst="rect">
            <a:avLst/>
          </a:prstGeom>
          <a:noFill/>
        </p:spPr>
      </p:pic>
      <p:sp>
        <p:nvSpPr>
          <p:cNvPr id="5" name="Picture Placeholder 9">
            <a:extLst>
              <a:ext uri="{FF2B5EF4-FFF2-40B4-BE49-F238E27FC236}">
                <a16:creationId xmlns:a16="http://schemas.microsoft.com/office/drawing/2014/main" id="{440EAB27-5BE2-DD4D-1968-8DA91DC1F939}"/>
              </a:ext>
            </a:extLst>
          </p:cNvPr>
          <p:cNvSpPr>
            <a:spLocks noGrp="1"/>
          </p:cNvSpPr>
          <p:nvPr>
            <p:ph type="pic" sz="quarter" idx="13"/>
          </p:nvPr>
        </p:nvSpPr>
        <p:spPr>
          <a:xfrm>
            <a:off x="1197768" y="2785472"/>
            <a:ext cx="3775051" cy="241434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3105896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3EB6A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C465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4161977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1302517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222444" y="-2178189"/>
            <a:ext cx="5798424" cy="1160223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 name="connsiteX0" fmla="*/ 6146707 w 6146707"/>
              <a:gd name="connsiteY0" fmla="*/ 11602236 h 11602236"/>
              <a:gd name="connsiteX1" fmla="*/ 6146707 w 6146707"/>
              <a:gd name="connsiteY1" fmla="*/ 4808998 h 11602236"/>
              <a:gd name="connsiteX2" fmla="*/ 6146707 w 6146707"/>
              <a:gd name="connsiteY2" fmla="*/ 4808992 h 11602236"/>
              <a:gd name="connsiteX3" fmla="*/ 6146707 w 6146707"/>
              <a:gd name="connsiteY3" fmla="*/ 766384 h 11602236"/>
              <a:gd name="connsiteX4" fmla="*/ 5260990 w 6146707"/>
              <a:gd name="connsiteY4" fmla="*/ 0 h 11602236"/>
              <a:gd name="connsiteX5" fmla="*/ 2 w 6146707"/>
              <a:gd name="connsiteY5" fmla="*/ 23753 h 11602236"/>
              <a:gd name="connsiteX6" fmla="*/ 2 w 6146707"/>
              <a:gd name="connsiteY6" fmla="*/ 4066368 h 11602236"/>
              <a:gd name="connsiteX7" fmla="*/ 0 w 6146707"/>
              <a:gd name="connsiteY7" fmla="*/ 4066368 h 11602236"/>
              <a:gd name="connsiteX8" fmla="*/ 1 w 6146707"/>
              <a:gd name="connsiteY8" fmla="*/ 10043931 h 11602236"/>
              <a:gd name="connsiteX9" fmla="*/ 1409493 w 6146707"/>
              <a:gd name="connsiteY9" fmla="*/ 11602236 h 11602236"/>
              <a:gd name="connsiteX10" fmla="*/ 6146707 w 6146707"/>
              <a:gd name="connsiteY10" fmla="*/ 11602236 h 11602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46707" h="11602236">
                <a:moveTo>
                  <a:pt x="6146707" y="11602236"/>
                </a:moveTo>
                <a:lnTo>
                  <a:pt x="6146707" y="4808998"/>
                </a:lnTo>
                <a:lnTo>
                  <a:pt x="6146707" y="4808992"/>
                </a:lnTo>
                <a:lnTo>
                  <a:pt x="6146707" y="766384"/>
                </a:lnTo>
                <a:cubicBezTo>
                  <a:pt x="6146707" y="354894"/>
                  <a:pt x="5630982" y="0"/>
                  <a:pt x="5260990" y="0"/>
                </a:cubicBezTo>
                <a:lnTo>
                  <a:pt x="2" y="23753"/>
                </a:lnTo>
                <a:lnTo>
                  <a:pt x="2" y="4066368"/>
                </a:lnTo>
                <a:lnTo>
                  <a:pt x="0" y="4066368"/>
                </a:lnTo>
                <a:cubicBezTo>
                  <a:pt x="0" y="6058889"/>
                  <a:pt x="1" y="8051410"/>
                  <a:pt x="1" y="10043931"/>
                </a:cubicBezTo>
                <a:cubicBezTo>
                  <a:pt x="1" y="10903433"/>
                  <a:pt x="632070" y="11602236"/>
                  <a:pt x="1409493" y="11602236"/>
                </a:cubicBezTo>
                <a:lnTo>
                  <a:pt x="6146707" y="11602236"/>
                </a:lnTo>
                <a:close/>
              </a:path>
            </a:pathLst>
          </a:custGeom>
          <a:solidFill>
            <a:schemeClr val="bg1"/>
          </a:solidFill>
          <a:ln w="24491" cap="flat">
            <a:noFill/>
            <a:prstDash val="solid"/>
            <a:miter/>
          </a:ln>
        </p:spPr>
        <p:txBody>
          <a:bodyPr wrap="square" rtlCol="0" anchor="ctr">
            <a:noAutofit/>
          </a:bodyPr>
          <a:lstStyle/>
          <a:p>
            <a:endParaRPr lang="en-US"/>
          </a:p>
        </p:txBody>
      </p:sp>
      <p:sp>
        <p:nvSpPr>
          <p:cNvPr id="5" name="Picture Placeholder 4">
            <a:extLst>
              <a:ext uri="{FF2B5EF4-FFF2-40B4-BE49-F238E27FC236}">
                <a16:creationId xmlns:a16="http://schemas.microsoft.com/office/drawing/2014/main" id="{F6B0F5EA-ACEA-CDC2-4DBA-C32AEDA07F5B}"/>
              </a:ext>
            </a:extLst>
          </p:cNvPr>
          <p:cNvSpPr>
            <a:spLocks noGrp="1"/>
          </p:cNvSpPr>
          <p:nvPr>
            <p:ph type="pic" sz="quarter" idx="29"/>
          </p:nvPr>
        </p:nvSpPr>
        <p:spPr>
          <a:xfrm>
            <a:off x="6852994" y="723716"/>
            <a:ext cx="5049182" cy="2705284"/>
          </a:xfrm>
          <a:custGeom>
            <a:avLst/>
            <a:gdLst>
              <a:gd name="connsiteX0" fmla="*/ 0 w 5049182"/>
              <a:gd name="connsiteY0" fmla="*/ 0 h 2705284"/>
              <a:gd name="connsiteX1" fmla="*/ 4207635 w 5049182"/>
              <a:gd name="connsiteY1" fmla="*/ 0 h 2705284"/>
              <a:gd name="connsiteX2" fmla="*/ 5049182 w 5049182"/>
              <a:gd name="connsiteY2" fmla="*/ 815266 h 2705284"/>
              <a:gd name="connsiteX3" fmla="*/ 5049182 w 5049182"/>
              <a:gd name="connsiteY3" fmla="*/ 2705284 h 2705284"/>
              <a:gd name="connsiteX4" fmla="*/ 0 w 5049182"/>
              <a:gd name="connsiteY4" fmla="*/ 2705284 h 2705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182" h="2705284">
                <a:moveTo>
                  <a:pt x="0" y="0"/>
                </a:moveTo>
                <a:lnTo>
                  <a:pt x="4207635" y="0"/>
                </a:lnTo>
                <a:cubicBezTo>
                  <a:pt x="4672409" y="0"/>
                  <a:pt x="5049182" y="365007"/>
                  <a:pt x="5049182" y="815266"/>
                </a:cubicBezTo>
                <a:lnTo>
                  <a:pt x="5049182" y="2705284"/>
                </a:lnTo>
                <a:lnTo>
                  <a:pt x="0" y="2705284"/>
                </a:lnTo>
                <a:close/>
              </a:path>
            </a:pathLst>
          </a:custGeom>
        </p:spPr>
        <p:txBody>
          <a:bodyPr wrap="square">
            <a:noAutofit/>
          </a:bodyPr>
          <a:lstStyle/>
          <a:p>
            <a:endParaRPr lang="en-GB"/>
          </a:p>
        </p:txBody>
      </p:sp>
      <p:sp>
        <p:nvSpPr>
          <p:cNvPr id="12" name="Picture Placeholder 11">
            <a:extLst>
              <a:ext uri="{FF2B5EF4-FFF2-40B4-BE49-F238E27FC236}">
                <a16:creationId xmlns:a16="http://schemas.microsoft.com/office/drawing/2014/main" id="{ABC87974-92F6-1C2F-5E0E-C57E3F81022E}"/>
              </a:ext>
            </a:extLst>
          </p:cNvPr>
          <p:cNvSpPr>
            <a:spLocks noGrp="1"/>
          </p:cNvSpPr>
          <p:nvPr>
            <p:ph type="pic" sz="quarter" idx="30"/>
          </p:nvPr>
        </p:nvSpPr>
        <p:spPr>
          <a:xfrm>
            <a:off x="6852994" y="3429000"/>
            <a:ext cx="5049182" cy="3093141"/>
          </a:xfrm>
          <a:custGeom>
            <a:avLst/>
            <a:gdLst>
              <a:gd name="connsiteX0" fmla="*/ 0 w 5049182"/>
              <a:gd name="connsiteY0" fmla="*/ 0 h 3093141"/>
              <a:gd name="connsiteX1" fmla="*/ 5049182 w 5049182"/>
              <a:gd name="connsiteY1" fmla="*/ 0 h 3093141"/>
              <a:gd name="connsiteX2" fmla="*/ 5049182 w 5049182"/>
              <a:gd name="connsiteY2" fmla="*/ 3093141 h 3093141"/>
              <a:gd name="connsiteX3" fmla="*/ 841547 w 5049182"/>
              <a:gd name="connsiteY3" fmla="*/ 3093141 h 3093141"/>
              <a:gd name="connsiteX4" fmla="*/ 0 w 5049182"/>
              <a:gd name="connsiteY4" fmla="*/ 2277875 h 3093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182" h="3093141">
                <a:moveTo>
                  <a:pt x="0" y="0"/>
                </a:moveTo>
                <a:lnTo>
                  <a:pt x="5049182" y="0"/>
                </a:lnTo>
                <a:lnTo>
                  <a:pt x="5049182" y="3093141"/>
                </a:lnTo>
                <a:lnTo>
                  <a:pt x="841547" y="3093141"/>
                </a:lnTo>
                <a:cubicBezTo>
                  <a:pt x="376773" y="3093141"/>
                  <a:pt x="0" y="2728135"/>
                  <a:pt x="0" y="2277875"/>
                </a:cubicBezTo>
                <a:close/>
              </a:path>
            </a:pathLst>
          </a:custGeom>
        </p:spPr>
        <p:txBody>
          <a:bodyPr wrap="square">
            <a:noAutofit/>
          </a:bodyPr>
          <a:lstStyle/>
          <a:p>
            <a:endParaRPr lang="en-GB"/>
          </a:p>
        </p:txBody>
      </p:sp>
    </p:spTree>
    <p:extLst>
      <p:ext uri="{BB962C8B-B14F-4D97-AF65-F5344CB8AC3E}">
        <p14:creationId xmlns:p14="http://schemas.microsoft.com/office/powerpoint/2010/main" val="28870574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2B9B9F">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174B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ME+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28889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712578"/>
            <a:chOff x="5715" y="85250"/>
            <a:chExt cx="6885355" cy="713130"/>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10531790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F302FA2B-B4AA-B8AE-E63E-D9C12C520D82}"/>
              </a:ext>
            </a:extLst>
          </p:cNvPr>
          <p:cNvSpPr/>
          <p:nvPr userDrawn="1"/>
        </p:nvSpPr>
        <p:spPr>
          <a:xfrm>
            <a:off x="-28369" y="1378794"/>
            <a:ext cx="8559464" cy="4964349"/>
          </a:xfrm>
          <a:custGeom>
            <a:avLst/>
            <a:gdLst>
              <a:gd name="connsiteX0" fmla="*/ 5 w 8559464"/>
              <a:gd name="connsiteY0" fmla="*/ 0 h 4964349"/>
              <a:gd name="connsiteX1" fmla="*/ 6079522 w 8559464"/>
              <a:gd name="connsiteY1" fmla="*/ 0 h 4964349"/>
              <a:gd name="connsiteX2" fmla="*/ 6079522 w 8559464"/>
              <a:gd name="connsiteY2" fmla="*/ 118 h 4964349"/>
              <a:gd name="connsiteX3" fmla="*/ 6331404 w 8559464"/>
              <a:gd name="connsiteY3" fmla="*/ 12791 h 4964349"/>
              <a:gd name="connsiteX4" fmla="*/ 8559464 w 8559464"/>
              <a:gd name="connsiteY4" fmla="*/ 2482176 h 4964349"/>
              <a:gd name="connsiteX5" fmla="*/ 6330550 w 8559464"/>
              <a:gd name="connsiteY5" fmla="*/ 4951561 h 4964349"/>
              <a:gd name="connsiteX6" fmla="*/ 6079522 w 8559464"/>
              <a:gd name="connsiteY6" fmla="*/ 4964233 h 4964349"/>
              <a:gd name="connsiteX7" fmla="*/ 6079522 w 8559464"/>
              <a:gd name="connsiteY7" fmla="*/ 4964345 h 4964349"/>
              <a:gd name="connsiteX8" fmla="*/ 6077309 w 8559464"/>
              <a:gd name="connsiteY8" fmla="*/ 4964345 h 4964349"/>
              <a:gd name="connsiteX9" fmla="*/ 6077220 w 8559464"/>
              <a:gd name="connsiteY9" fmla="*/ 4964349 h 4964349"/>
              <a:gd name="connsiteX10" fmla="*/ 6077098 w 8559464"/>
              <a:gd name="connsiteY10" fmla="*/ 4964345 h 4964349"/>
              <a:gd name="connsiteX11" fmla="*/ 5937302 w 8559464"/>
              <a:gd name="connsiteY11" fmla="*/ 4964345 h 4964349"/>
              <a:gd name="connsiteX12" fmla="*/ 5937302 w 8559464"/>
              <a:gd name="connsiteY12" fmla="*/ 4964349 h 4964349"/>
              <a:gd name="connsiteX13" fmla="*/ 3198887 w 8559464"/>
              <a:gd name="connsiteY13" fmla="*/ 4964349 h 4964349"/>
              <a:gd name="connsiteX14" fmla="*/ 3198887 w 8559464"/>
              <a:gd name="connsiteY14" fmla="*/ 4964345 h 4964349"/>
              <a:gd name="connsiteX15" fmla="*/ 0 w 8559464"/>
              <a:gd name="connsiteY15" fmla="*/ 4964345 h 4964349"/>
              <a:gd name="connsiteX16" fmla="*/ 0 w 8559464"/>
              <a:gd name="connsiteY16" fmla="*/ 1642092 h 4964349"/>
              <a:gd name="connsiteX17" fmla="*/ 5 w 8559464"/>
              <a:gd name="connsiteY17" fmla="*/ 1642092 h 4964349"/>
              <a:gd name="connsiteX18" fmla="*/ 5 w 8559464"/>
              <a:gd name="connsiteY18" fmla="*/ 0 h 496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59464" h="4964349">
                <a:moveTo>
                  <a:pt x="5" y="0"/>
                </a:moveTo>
                <a:lnTo>
                  <a:pt x="6079522" y="0"/>
                </a:lnTo>
                <a:lnTo>
                  <a:pt x="6079522" y="118"/>
                </a:lnTo>
                <a:lnTo>
                  <a:pt x="6331404" y="12791"/>
                </a:lnTo>
                <a:cubicBezTo>
                  <a:pt x="7584778" y="139652"/>
                  <a:pt x="8559464" y="1194774"/>
                  <a:pt x="8559464" y="2482176"/>
                </a:cubicBezTo>
                <a:cubicBezTo>
                  <a:pt x="8559464" y="3769575"/>
                  <a:pt x="7580221" y="4824699"/>
                  <a:pt x="6330550" y="4951561"/>
                </a:cubicBezTo>
                <a:lnTo>
                  <a:pt x="6079522" y="4964233"/>
                </a:lnTo>
                <a:lnTo>
                  <a:pt x="6079522" y="4964345"/>
                </a:lnTo>
                <a:lnTo>
                  <a:pt x="6077309" y="4964345"/>
                </a:lnTo>
                <a:lnTo>
                  <a:pt x="6077220" y="4964349"/>
                </a:lnTo>
                <a:lnTo>
                  <a:pt x="6077098" y="4964345"/>
                </a:lnTo>
                <a:lnTo>
                  <a:pt x="5937302" y="4964345"/>
                </a:lnTo>
                <a:lnTo>
                  <a:pt x="5937302" y="4964349"/>
                </a:lnTo>
                <a:lnTo>
                  <a:pt x="3198887" y="4964349"/>
                </a:lnTo>
                <a:lnTo>
                  <a:pt x="3198887" y="4964345"/>
                </a:lnTo>
                <a:lnTo>
                  <a:pt x="0" y="4964345"/>
                </a:lnTo>
                <a:lnTo>
                  <a:pt x="0" y="1642092"/>
                </a:lnTo>
                <a:lnTo>
                  <a:pt x="5" y="1642092"/>
                </a:lnTo>
                <a:lnTo>
                  <a:pt x="5" y="0"/>
                </a:lnTo>
                <a:close/>
              </a:path>
            </a:pathLst>
          </a:cu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245034"/>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0449500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06512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2B9B9F">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174B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8934497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993F5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0C4659">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12390744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00F087A-879E-215E-FA1B-8B9263E80777}"/>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0C4659"/>
          </a:solidFill>
          <a:ln w="24491"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38147717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31021296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2"/>
            <a:ext cx="7295015" cy="597581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174BA"/>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A55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8073750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22111CDA-959F-DEE7-7D52-B96B797A0BB6}"/>
              </a:ext>
            </a:extLst>
          </p:cNvPr>
          <p:cNvSpPr/>
          <p:nvPr userDrawn="1"/>
        </p:nvSpPr>
        <p:spPr>
          <a:xfrm flipH="1">
            <a:off x="315560" y="-1"/>
            <a:ext cx="6168268" cy="6872198"/>
          </a:xfrm>
          <a:custGeom>
            <a:avLst/>
            <a:gdLst>
              <a:gd name="connsiteX0" fmla="*/ 5370512 w 6168268"/>
              <a:gd name="connsiteY0" fmla="*/ 0 h 6872198"/>
              <a:gd name="connsiteX1" fmla="*/ 1580473 w 6168268"/>
              <a:gd name="connsiteY1" fmla="*/ 0 h 6872198"/>
              <a:gd name="connsiteX2" fmla="*/ 1580473 w 6168268"/>
              <a:gd name="connsiteY2" fmla="*/ 0 h 6872198"/>
              <a:gd name="connsiteX3" fmla="*/ 0 w 6168268"/>
              <a:gd name="connsiteY3" fmla="*/ 0 h 6872198"/>
              <a:gd name="connsiteX4" fmla="*/ 0 w 6168268"/>
              <a:gd name="connsiteY4" fmla="*/ 833516 h 6872198"/>
              <a:gd name="connsiteX5" fmla="*/ 0 w 6168268"/>
              <a:gd name="connsiteY5" fmla="*/ 2689690 h 6872198"/>
              <a:gd name="connsiteX6" fmla="*/ 0 w 6168268"/>
              <a:gd name="connsiteY6" fmla="*/ 3241838 h 6872198"/>
              <a:gd name="connsiteX7" fmla="*/ 0 w 6168268"/>
              <a:gd name="connsiteY7" fmla="*/ 3523206 h 6872198"/>
              <a:gd name="connsiteX8" fmla="*/ 0 w 6168268"/>
              <a:gd name="connsiteY8" fmla="*/ 3900267 h 6872198"/>
              <a:gd name="connsiteX9" fmla="*/ 0 w 6168268"/>
              <a:gd name="connsiteY9" fmla="*/ 5366536 h 6872198"/>
              <a:gd name="connsiteX10" fmla="*/ 0 w 6168268"/>
              <a:gd name="connsiteY10" fmla="*/ 6024964 h 6872198"/>
              <a:gd name="connsiteX11" fmla="*/ 925372 w 6168268"/>
              <a:gd name="connsiteY11" fmla="*/ 6868995 h 6872198"/>
              <a:gd name="connsiteX12" fmla="*/ 2682454 w 6168268"/>
              <a:gd name="connsiteY12" fmla="*/ 6868995 h 6872198"/>
              <a:gd name="connsiteX13" fmla="*/ 2751916 w 6168268"/>
              <a:gd name="connsiteY13" fmla="*/ 6872198 h 6872198"/>
              <a:gd name="connsiteX14" fmla="*/ 6168268 w 6168268"/>
              <a:gd name="connsiteY14" fmla="*/ 6872198 h 6872198"/>
              <a:gd name="connsiteX15" fmla="*/ 6168268 w 6168268"/>
              <a:gd name="connsiteY15" fmla="*/ 6038682 h 6872198"/>
              <a:gd name="connsiteX16" fmla="*/ 6168268 w 6168268"/>
              <a:gd name="connsiteY16" fmla="*/ 4591678 h 6872198"/>
              <a:gd name="connsiteX17" fmla="*/ 6168268 w 6168268"/>
              <a:gd name="connsiteY17" fmla="*/ 4591678 h 6872198"/>
              <a:gd name="connsiteX18" fmla="*/ 6168268 w 6168268"/>
              <a:gd name="connsiteY18" fmla="*/ 3758162 h 6872198"/>
              <a:gd name="connsiteX19" fmla="*/ 6168268 w 6168268"/>
              <a:gd name="connsiteY19" fmla="*/ 1561150 h 6872198"/>
              <a:gd name="connsiteX20" fmla="*/ 6168268 w 6168268"/>
              <a:gd name="connsiteY20" fmla="*/ 727633 h 6872198"/>
              <a:gd name="connsiteX21" fmla="*/ 5370512 w 6168268"/>
              <a:gd name="connsiteY21" fmla="*/ 0 h 687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68268" h="6872198">
                <a:moveTo>
                  <a:pt x="5370512" y="0"/>
                </a:moveTo>
                <a:lnTo>
                  <a:pt x="1580473" y="0"/>
                </a:lnTo>
                <a:lnTo>
                  <a:pt x="1580473" y="0"/>
                </a:lnTo>
                <a:lnTo>
                  <a:pt x="0" y="0"/>
                </a:lnTo>
                <a:lnTo>
                  <a:pt x="0" y="833516"/>
                </a:lnTo>
                <a:lnTo>
                  <a:pt x="0" y="2689690"/>
                </a:lnTo>
                <a:lnTo>
                  <a:pt x="0" y="3241838"/>
                </a:lnTo>
                <a:lnTo>
                  <a:pt x="0" y="3523206"/>
                </a:lnTo>
                <a:lnTo>
                  <a:pt x="0" y="3900267"/>
                </a:lnTo>
                <a:lnTo>
                  <a:pt x="0" y="5366536"/>
                </a:lnTo>
                <a:lnTo>
                  <a:pt x="0" y="6024964"/>
                </a:lnTo>
                <a:cubicBezTo>
                  <a:pt x="0" y="6490846"/>
                  <a:pt x="414593" y="6868995"/>
                  <a:pt x="925372" y="6868995"/>
                </a:cubicBezTo>
                <a:lnTo>
                  <a:pt x="2682454" y="6868995"/>
                </a:lnTo>
                <a:lnTo>
                  <a:pt x="2751916" y="6872198"/>
                </a:lnTo>
                <a:lnTo>
                  <a:pt x="6168268" y="6872198"/>
                </a:lnTo>
                <a:lnTo>
                  <a:pt x="6168268" y="6038682"/>
                </a:lnTo>
                <a:lnTo>
                  <a:pt x="6168268" y="4591678"/>
                </a:lnTo>
                <a:lnTo>
                  <a:pt x="6168268" y="4591678"/>
                </a:lnTo>
                <a:lnTo>
                  <a:pt x="6168268" y="3758162"/>
                </a:lnTo>
                <a:lnTo>
                  <a:pt x="6168268" y="1561150"/>
                </a:lnTo>
                <a:lnTo>
                  <a:pt x="6168268" y="727633"/>
                </a:lnTo>
                <a:cubicBezTo>
                  <a:pt x="6168268" y="325520"/>
                  <a:pt x="5811378" y="0"/>
                  <a:pt x="5370512" y="0"/>
                </a:cubicBezTo>
                <a:close/>
              </a:path>
            </a:pathLst>
          </a:custGeom>
          <a:solidFill>
            <a:srgbClr val="0C465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F4A3B1BE-A5E2-97D2-1EFB-4BC3213E5301}"/>
              </a:ext>
            </a:extLst>
          </p:cNvPr>
          <p:cNvSpPr/>
          <p:nvPr userDrawn="1"/>
        </p:nvSpPr>
        <p:spPr>
          <a:xfrm>
            <a:off x="-1477" y="433356"/>
            <a:ext cx="4506242" cy="80881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Text Placeholder 23">
            <a:extLst>
              <a:ext uri="{FF2B5EF4-FFF2-40B4-BE49-F238E27FC236}">
                <a16:creationId xmlns:a16="http://schemas.microsoft.com/office/drawing/2014/main" id="{50AD07EC-1B76-5F9F-8DF1-DFDDF17830A7}"/>
              </a:ext>
            </a:extLst>
          </p:cNvPr>
          <p:cNvSpPr>
            <a:spLocks noGrp="1"/>
          </p:cNvSpPr>
          <p:nvPr>
            <p:ph type="body" sz="quarter" idx="3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74864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993F5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0C4659">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1"/>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7450919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0565853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D1566C94-1DB6-0B91-CA83-93D11D25780F}"/>
              </a:ext>
            </a:extLst>
          </p:cNvPr>
          <p:cNvSpPr/>
          <p:nvPr userDrawn="1"/>
        </p:nvSpPr>
        <p:spPr>
          <a:xfrm rot="16200000">
            <a:off x="6581078" y="-681115"/>
            <a:ext cx="4483251" cy="6738595"/>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w="15768" cap="flat">
            <a:noFill/>
            <a:prstDash val="solid"/>
            <a:miter/>
          </a:ln>
        </p:spPr>
        <p:txBody>
          <a:bodyPr wrap="square" rtlCol="0" anchor="ctr">
            <a:noAutofit/>
          </a:bodyPr>
          <a:lstStyle/>
          <a:p>
            <a:endParaRPr lang="en-US" dirty="0"/>
          </a:p>
        </p:txBody>
      </p:sp>
      <p:sp>
        <p:nvSpPr>
          <p:cNvPr id="5" name="Freeform 4">
            <a:extLst>
              <a:ext uri="{FF2B5EF4-FFF2-40B4-BE49-F238E27FC236}">
                <a16:creationId xmlns:a16="http://schemas.microsoft.com/office/drawing/2014/main" id="{A66D570D-DB63-A2DB-EC11-5610CA086B7F}"/>
              </a:ext>
            </a:extLst>
          </p:cNvPr>
          <p:cNvSpPr>
            <a:spLocks noGrp="1"/>
          </p:cNvSpPr>
          <p:nvPr>
            <p:ph type="pic" sz="quarter" idx="40"/>
          </p:nvPr>
        </p:nvSpPr>
        <p:spPr>
          <a:xfrm>
            <a:off x="0" y="655053"/>
            <a:ext cx="8600081" cy="5921497"/>
          </a:xfrm>
          <a:custGeom>
            <a:avLst/>
            <a:gdLst>
              <a:gd name="connsiteX0" fmla="*/ 0 w 8600081"/>
              <a:gd name="connsiteY0" fmla="*/ 0 h 5921497"/>
              <a:gd name="connsiteX1" fmla="*/ 3108311 w 8600081"/>
              <a:gd name="connsiteY1" fmla="*/ 0 h 5921497"/>
              <a:gd name="connsiteX2" fmla="*/ 3108311 w 8600081"/>
              <a:gd name="connsiteY2" fmla="*/ 6178 h 5921497"/>
              <a:gd name="connsiteX3" fmla="*/ 3212361 w 8600081"/>
              <a:gd name="connsiteY3" fmla="*/ 772 h 5921497"/>
              <a:gd name="connsiteX4" fmla="*/ 3289432 w 8600081"/>
              <a:gd name="connsiteY4" fmla="*/ 200 h 5921497"/>
              <a:gd name="connsiteX5" fmla="*/ 3289413 w 8600081"/>
              <a:gd name="connsiteY5" fmla="*/ 0 h 5921497"/>
              <a:gd name="connsiteX6" fmla="*/ 3316413 w 8600081"/>
              <a:gd name="connsiteY6" fmla="*/ 0 h 5921497"/>
              <a:gd name="connsiteX7" fmla="*/ 5781600 w 8600081"/>
              <a:gd name="connsiteY7" fmla="*/ 0 h 5921497"/>
              <a:gd name="connsiteX8" fmla="*/ 5781600 w 8600081"/>
              <a:gd name="connsiteY8" fmla="*/ 6178 h 5921497"/>
              <a:gd name="connsiteX9" fmla="*/ 5948452 w 8600081"/>
              <a:gd name="connsiteY9" fmla="*/ 0 h 5921497"/>
              <a:gd name="connsiteX10" fmla="*/ 6509570 w 8600081"/>
              <a:gd name="connsiteY10" fmla="*/ 52875 h 5921497"/>
              <a:gd name="connsiteX11" fmla="*/ 6606208 w 8600081"/>
              <a:gd name="connsiteY11" fmla="*/ 74487 h 5921497"/>
              <a:gd name="connsiteX12" fmla="*/ 6442610 w 8600081"/>
              <a:gd name="connsiteY12" fmla="*/ 173776 h 5921497"/>
              <a:gd name="connsiteX13" fmla="*/ 5453407 w 8600081"/>
              <a:gd name="connsiteY13" fmla="*/ 2033129 h 5921497"/>
              <a:gd name="connsiteX14" fmla="*/ 7694512 w 8600081"/>
              <a:gd name="connsiteY14" fmla="*/ 4274755 h 5921497"/>
              <a:gd name="connsiteX15" fmla="*/ 7820838 w 8600081"/>
              <a:gd name="connsiteY15" fmla="*/ 4270077 h 5921497"/>
              <a:gd name="connsiteX16" fmla="*/ 7820838 w 8600081"/>
              <a:gd name="connsiteY16" fmla="*/ 4274755 h 5921497"/>
              <a:gd name="connsiteX17" fmla="*/ 8600081 w 8600081"/>
              <a:gd name="connsiteY17" fmla="*/ 4274755 h 5921497"/>
              <a:gd name="connsiteX18" fmla="*/ 8584059 w 8600081"/>
              <a:gd name="connsiteY18" fmla="*/ 4309874 h 5921497"/>
              <a:gd name="connsiteX19" fmla="*/ 5948452 w 8600081"/>
              <a:gd name="connsiteY19" fmla="*/ 5921497 h 5921497"/>
              <a:gd name="connsiteX20" fmla="*/ 5781600 w 8600081"/>
              <a:gd name="connsiteY20" fmla="*/ 5915319 h 5921497"/>
              <a:gd name="connsiteX21" fmla="*/ 5781600 w 8600081"/>
              <a:gd name="connsiteY21" fmla="*/ 5921497 h 5921497"/>
              <a:gd name="connsiteX22" fmla="*/ 3316413 w 8600081"/>
              <a:gd name="connsiteY22" fmla="*/ 5921497 h 5921497"/>
              <a:gd name="connsiteX23" fmla="*/ 3303481 w 8600081"/>
              <a:gd name="connsiteY23" fmla="*/ 5921497 h 5921497"/>
              <a:gd name="connsiteX24" fmla="*/ 3303481 w 8600081"/>
              <a:gd name="connsiteY24" fmla="*/ 5921404 h 5921497"/>
              <a:gd name="connsiteX25" fmla="*/ 3209471 w 8600081"/>
              <a:gd name="connsiteY25" fmla="*/ 5920725 h 5921497"/>
              <a:gd name="connsiteX26" fmla="*/ 3108311 w 8600081"/>
              <a:gd name="connsiteY26" fmla="*/ 5915319 h 5921497"/>
              <a:gd name="connsiteX27" fmla="*/ 3108311 w 8600081"/>
              <a:gd name="connsiteY27" fmla="*/ 5921497 h 5921497"/>
              <a:gd name="connsiteX28" fmla="*/ 17545 w 8600081"/>
              <a:gd name="connsiteY28" fmla="*/ 5921497 h 5921497"/>
              <a:gd name="connsiteX29" fmla="*/ 17545 w 8600081"/>
              <a:gd name="connsiteY29" fmla="*/ 541546 h 5921497"/>
              <a:gd name="connsiteX30" fmla="*/ 12540 w 8600081"/>
              <a:gd name="connsiteY30" fmla="*/ 541546 h 5921497"/>
              <a:gd name="connsiteX31" fmla="*/ 17545 w 8600081"/>
              <a:gd name="connsiteY31" fmla="*/ 364695 h 5921497"/>
              <a:gd name="connsiteX32" fmla="*/ 5189 w 8600081"/>
              <a:gd name="connsiteY32"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0081"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140360" y="0"/>
                  <a:pt x="6327940" y="18166"/>
                  <a:pt x="6509570" y="52875"/>
                </a:cubicBezTo>
                <a:lnTo>
                  <a:pt x="6606208" y="74487"/>
                </a:lnTo>
                <a:lnTo>
                  <a:pt x="6442610" y="173776"/>
                </a:lnTo>
                <a:cubicBezTo>
                  <a:pt x="5846347" y="576176"/>
                  <a:pt x="5453407" y="1258037"/>
                  <a:pt x="5453407" y="2033129"/>
                </a:cubicBezTo>
                <a:cubicBezTo>
                  <a:pt x="5453407" y="3273278"/>
                  <a:pt x="6454651" y="4274755"/>
                  <a:pt x="7694512" y="4274755"/>
                </a:cubicBezTo>
                <a:cubicBezTo>
                  <a:pt x="7736620" y="4274755"/>
                  <a:pt x="7778731" y="4274755"/>
                  <a:pt x="7820838" y="4270077"/>
                </a:cubicBezTo>
                <a:lnTo>
                  <a:pt x="7820838" y="4274755"/>
                </a:lnTo>
                <a:lnTo>
                  <a:pt x="8600081" y="4274755"/>
                </a:lnTo>
                <a:lnTo>
                  <a:pt x="8584059" y="4309874"/>
                </a:lnTo>
                <a:cubicBezTo>
                  <a:pt x="8092952" y="5267547"/>
                  <a:pt x="7095551"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6096000" y="767675"/>
            <a:ext cx="6096000" cy="3386882"/>
          </a:xfrm>
          <a:prstGeom prst="rect">
            <a:avLst/>
          </a:prstGeom>
        </p:spPr>
        <p:txBody>
          <a:bodyPr anchor="ctr">
            <a:normAutofit/>
          </a:bodyPr>
          <a:lstStyle>
            <a:lvl1pPr marL="0" indent="0" algn="ctr">
              <a:lnSpc>
                <a:spcPts val="3100"/>
              </a:lnSpc>
              <a:spcBef>
                <a:spcPts val="0"/>
              </a:spcBef>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41328213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519171"/>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7958740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607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20460288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ase study templat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7DFA76D-91BD-CB50-5821-E34A90D47DE4}"/>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2B9B9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Slide Number Placeholder 5">
            <a:extLst>
              <a:ext uri="{FF2B5EF4-FFF2-40B4-BE49-F238E27FC236}">
                <a16:creationId xmlns:a16="http://schemas.microsoft.com/office/drawing/2014/main" id="{D4395B7B-9316-B72A-2A67-24889D0DFB9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Text Placeholder 17">
            <a:extLst>
              <a:ext uri="{FF2B5EF4-FFF2-40B4-BE49-F238E27FC236}">
                <a16:creationId xmlns:a16="http://schemas.microsoft.com/office/drawing/2014/main" id="{385D118A-23E6-8BCD-6057-5829D565E583}"/>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7" name="Straight Connector 6">
            <a:extLst>
              <a:ext uri="{FF2B5EF4-FFF2-40B4-BE49-F238E27FC236}">
                <a16:creationId xmlns:a16="http://schemas.microsoft.com/office/drawing/2014/main" id="{AA449C32-16F6-3B31-0F78-A5C8A021566F}"/>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D29E6E6B-A0A8-DCE6-F3B2-2B32EE6ACC7C}"/>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A173C478-2AE5-1AF9-D889-B5363734F4E8}"/>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534707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ext Only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AD3E92D-A5B3-4C87-7B08-A1AFB89F8650}"/>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06734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30981493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319267"/>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cxnSp>
        <p:nvCxnSpPr>
          <p:cNvPr id="3" name="Straight Connector 2">
            <a:extLst>
              <a:ext uri="{FF2B5EF4-FFF2-40B4-BE49-F238E27FC236}">
                <a16:creationId xmlns:a16="http://schemas.microsoft.com/office/drawing/2014/main" id="{7C6D679B-A396-706D-3D7A-9B2D50227B97}"/>
              </a:ext>
            </a:extLst>
          </p:cNvPr>
          <p:cNvCxnSpPr>
            <a:cxnSpLocks/>
          </p:cNvCxnSpPr>
          <p:nvPr userDrawn="1"/>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2681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244840F9-2C20-93EB-9964-572BB5FAEE86}"/>
              </a:ext>
            </a:extLst>
          </p:cNvPr>
          <p:cNvSpPr/>
          <p:nvPr userDrawn="1"/>
        </p:nvSpPr>
        <p:spPr>
          <a:xfrm flipH="1">
            <a:off x="197225" y="268990"/>
            <a:ext cx="6465660" cy="6526257"/>
          </a:xfrm>
          <a:prstGeom prst="round2DiagRect">
            <a:avLst/>
          </a:pr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14807945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A555A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993322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7D98C854-6584-301A-3588-19E2C0D6A49B}"/>
              </a:ext>
            </a:extLst>
          </p:cNvPr>
          <p:cNvSpPr/>
          <p:nvPr userDrawn="1"/>
        </p:nvSpPr>
        <p:spPr>
          <a:xfrm rot="5400000">
            <a:off x="7439978" y="-1006978"/>
            <a:ext cx="3354627" cy="6149417"/>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05C411D9-BFCD-9466-E317-E3A4827571A8}"/>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BFD4E2AF-1670-6F65-6A40-9BE63E82C9BC}"/>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17">
            <a:extLst>
              <a:ext uri="{FF2B5EF4-FFF2-40B4-BE49-F238E27FC236}">
                <a16:creationId xmlns:a16="http://schemas.microsoft.com/office/drawing/2014/main" id="{45D8F20C-79A3-0676-EDB1-A439B077BAF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6205D7F-E359-3A6B-CDE5-24A5286A3B9F}"/>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2" name="Straight Connector 11">
            <a:extLst>
              <a:ext uri="{FF2B5EF4-FFF2-40B4-BE49-F238E27FC236}">
                <a16:creationId xmlns:a16="http://schemas.microsoft.com/office/drawing/2014/main" id="{47EC369D-3E29-2A08-1032-9B2FBAD3CFC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BCDBEF16-514B-3B20-806E-037FEBBFFDB1}"/>
              </a:ext>
            </a:extLst>
          </p:cNvPr>
          <p:cNvSpPr>
            <a:spLocks noGrp="1"/>
          </p:cNvSpPr>
          <p:nvPr>
            <p:ph type="pic" sz="quarter" idx="67"/>
          </p:nvPr>
        </p:nvSpPr>
        <p:spPr>
          <a:xfrm>
            <a:off x="-1" y="178005"/>
            <a:ext cx="7367473" cy="3354626"/>
          </a:xfrm>
          <a:custGeom>
            <a:avLst/>
            <a:gdLst>
              <a:gd name="connsiteX0" fmla="*/ 0 w 7367473"/>
              <a:gd name="connsiteY0" fmla="*/ 0 h 3354626"/>
              <a:gd name="connsiteX1" fmla="*/ 2057401 w 7367473"/>
              <a:gd name="connsiteY1" fmla="*/ 0 h 3354626"/>
              <a:gd name="connsiteX2" fmla="*/ 4013534 w 7367473"/>
              <a:gd name="connsiteY2" fmla="*/ 0 h 3354626"/>
              <a:gd name="connsiteX3" fmla="*/ 4127503 w 7367473"/>
              <a:gd name="connsiteY3" fmla="*/ 0 h 3354626"/>
              <a:gd name="connsiteX4" fmla="*/ 6070936 w 7367473"/>
              <a:gd name="connsiteY4" fmla="*/ 0 h 3354626"/>
              <a:gd name="connsiteX5" fmla="*/ 6070936 w 7367473"/>
              <a:gd name="connsiteY5" fmla="*/ 3501 h 3354626"/>
              <a:gd name="connsiteX6" fmla="*/ 6184905 w 7367473"/>
              <a:gd name="connsiteY6" fmla="*/ 0 h 3354626"/>
              <a:gd name="connsiteX7" fmla="*/ 7336301 w 7367473"/>
              <a:gd name="connsiteY7" fmla="*/ 297427 h 3354626"/>
              <a:gd name="connsiteX8" fmla="*/ 7367473 w 7367473"/>
              <a:gd name="connsiteY8" fmla="*/ 316994 h 3354626"/>
              <a:gd name="connsiteX9" fmla="*/ 7278448 w 7367473"/>
              <a:gd name="connsiteY9" fmla="*/ 343999 h 3354626"/>
              <a:gd name="connsiteX10" fmla="*/ 6042584 w 7367473"/>
              <a:gd name="connsiteY10" fmla="*/ 1889725 h 3354626"/>
              <a:gd name="connsiteX11" fmla="*/ 6777574 w 7367473"/>
              <a:gd name="connsiteY11" fmla="*/ 3184538 h 3354626"/>
              <a:gd name="connsiteX12" fmla="*/ 6882936 w 7367473"/>
              <a:gd name="connsiteY12" fmla="*/ 3249853 h 3354626"/>
              <a:gd name="connsiteX13" fmla="*/ 6776402 w 7367473"/>
              <a:gd name="connsiteY13" fmla="*/ 3281631 h 3354626"/>
              <a:gd name="connsiteX14" fmla="*/ 6184904 w 7367473"/>
              <a:gd name="connsiteY14" fmla="*/ 3354626 h 3354626"/>
              <a:gd name="connsiteX15" fmla="*/ 6070934 w 7367473"/>
              <a:gd name="connsiteY15" fmla="*/ 3351125 h 3354626"/>
              <a:gd name="connsiteX16" fmla="*/ 6070934 w 7367473"/>
              <a:gd name="connsiteY16" fmla="*/ 3354626 h 3354626"/>
              <a:gd name="connsiteX17" fmla="*/ 4127503 w 7367473"/>
              <a:gd name="connsiteY17" fmla="*/ 3354626 h 3354626"/>
              <a:gd name="connsiteX18" fmla="*/ 4013532 w 7367473"/>
              <a:gd name="connsiteY18" fmla="*/ 3354626 h 3354626"/>
              <a:gd name="connsiteX19" fmla="*/ 2057401 w 7367473"/>
              <a:gd name="connsiteY19" fmla="*/ 3354626 h 3354626"/>
              <a:gd name="connsiteX20" fmla="*/ 0 w 7367473"/>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367473" h="3354626">
                <a:moveTo>
                  <a:pt x="0" y="0"/>
                </a:moveTo>
                <a:lnTo>
                  <a:pt x="2057401" y="0"/>
                </a:lnTo>
                <a:lnTo>
                  <a:pt x="4013534" y="0"/>
                </a:lnTo>
                <a:lnTo>
                  <a:pt x="4127503" y="0"/>
                </a:lnTo>
                <a:lnTo>
                  <a:pt x="6070936" y="0"/>
                </a:lnTo>
                <a:lnTo>
                  <a:pt x="6070936" y="3501"/>
                </a:lnTo>
                <a:cubicBezTo>
                  <a:pt x="6108924" y="0"/>
                  <a:pt x="6146915" y="0"/>
                  <a:pt x="6184905" y="0"/>
                </a:cubicBezTo>
                <a:cubicBezTo>
                  <a:pt x="6613118" y="0"/>
                  <a:pt x="7009783" y="109816"/>
                  <a:pt x="7336301" y="297427"/>
                </a:cubicBezTo>
                <a:lnTo>
                  <a:pt x="7367473" y="316994"/>
                </a:lnTo>
                <a:lnTo>
                  <a:pt x="7278448" y="343999"/>
                </a:lnTo>
                <a:cubicBezTo>
                  <a:pt x="6553076" y="598256"/>
                  <a:pt x="6042584" y="1193764"/>
                  <a:pt x="6042584" y="1889725"/>
                </a:cubicBezTo>
                <a:cubicBezTo>
                  <a:pt x="6042584" y="2411698"/>
                  <a:pt x="6328399" y="2877164"/>
                  <a:pt x="6777574" y="3184538"/>
                </a:cubicBezTo>
                <a:lnTo>
                  <a:pt x="6882936" y="3249853"/>
                </a:lnTo>
                <a:lnTo>
                  <a:pt x="6776402" y="3281631"/>
                </a:lnTo>
                <a:cubicBezTo>
                  <a:pt x="6589219" y="3329098"/>
                  <a:pt x="6390585" y="3354626"/>
                  <a:pt x="6184904" y="3354626"/>
                </a:cubicBezTo>
                <a:cubicBezTo>
                  <a:pt x="6146915" y="3354626"/>
                  <a:pt x="6104701" y="3354626"/>
                  <a:pt x="6070934" y="3351125"/>
                </a:cubicBezTo>
                <a:lnTo>
                  <a:pt x="6070934"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30270247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4" name="Graphic 3">
            <a:extLst>
              <a:ext uri="{FF2B5EF4-FFF2-40B4-BE49-F238E27FC236}">
                <a16:creationId xmlns:a16="http://schemas.microsoft.com/office/drawing/2014/main" id="{DF4A8161-F6E2-79A4-C14D-2ADC4CDE20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1805" y="1413971"/>
            <a:ext cx="5561995" cy="4043975"/>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052162" y="1917700"/>
            <a:ext cx="3835577" cy="236722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38091765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7" name="Graphic 6">
            <a:extLst>
              <a:ext uri="{FF2B5EF4-FFF2-40B4-BE49-F238E27FC236}">
                <a16:creationId xmlns:a16="http://schemas.microsoft.com/office/drawing/2014/main" id="{F06ADA73-58C0-120F-1940-1F0364CB5C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751010" y="1933934"/>
            <a:ext cx="4881979" cy="3282710"/>
          </a:xfrm>
          <a:prstGeom prst="rect">
            <a:avLst/>
          </a:prstGeom>
        </p:spPr>
      </p:pic>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66687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10" name="Graphic 9">
            <a:extLst>
              <a:ext uri="{FF2B5EF4-FFF2-40B4-BE49-F238E27FC236}">
                <a16:creationId xmlns:a16="http://schemas.microsoft.com/office/drawing/2014/main" id="{5134259A-BE70-7578-CDE3-696232B17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125560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E939B9-B40A-9113-4BE9-0F23A9A0B251}"/>
              </a:ext>
            </a:extLst>
          </p:cNvPr>
          <p:cNvSpPr/>
          <p:nvPr userDrawn="1"/>
        </p:nvSpPr>
        <p:spPr>
          <a:xfrm>
            <a:off x="0" y="0"/>
            <a:ext cx="12192000" cy="6858000"/>
          </a:xfrm>
          <a:prstGeom prst="rect">
            <a:avLst/>
          </a:prstGeom>
          <a:solidFill>
            <a:srgbClr val="2B9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A5AC1AF4-CF29-72C3-09C5-53960B9D9319}"/>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8" name="Text Placeholder 17">
            <a:extLst>
              <a:ext uri="{FF2B5EF4-FFF2-40B4-BE49-F238E27FC236}">
                <a16:creationId xmlns:a16="http://schemas.microsoft.com/office/drawing/2014/main" id="{933BF175-3DD2-2512-572B-8BFA9A7FFCB6}"/>
              </a:ext>
            </a:extLst>
          </p:cNvPr>
          <p:cNvSpPr>
            <a:spLocks noGrp="1"/>
          </p:cNvSpPr>
          <p:nvPr>
            <p:ph type="body" sz="quarter" idx="21"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 name="Text Placeholder 23">
            <a:extLst>
              <a:ext uri="{FF2B5EF4-FFF2-40B4-BE49-F238E27FC236}">
                <a16:creationId xmlns:a16="http://schemas.microsoft.com/office/drawing/2014/main" id="{CA8C66F6-613C-E65E-E2A6-67FFA589FD7B}"/>
              </a:ext>
            </a:extLst>
          </p:cNvPr>
          <p:cNvSpPr>
            <a:spLocks noGrp="1"/>
          </p:cNvSpPr>
          <p:nvPr>
            <p:ph type="body" sz="quarter" idx="22"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10" name="Graphic 9">
            <a:extLst>
              <a:ext uri="{FF2B5EF4-FFF2-40B4-BE49-F238E27FC236}">
                <a16:creationId xmlns:a16="http://schemas.microsoft.com/office/drawing/2014/main" id="{246D48BA-705A-398F-A69A-940D59FF8CC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174021" y="1258348"/>
            <a:ext cx="4881979" cy="3282710"/>
          </a:xfrm>
          <a:prstGeom prst="rect">
            <a:avLst/>
          </a:prstGeom>
        </p:spPr>
      </p:pic>
      <p:pic>
        <p:nvPicPr>
          <p:cNvPr id="11" name="Graphic 106">
            <a:extLst>
              <a:ext uri="{FF2B5EF4-FFF2-40B4-BE49-F238E27FC236}">
                <a16:creationId xmlns:a16="http://schemas.microsoft.com/office/drawing/2014/main" id="{40985CAB-2A30-97C1-8C2B-BD0BBB0D863B}"/>
              </a:ext>
            </a:extLst>
          </p:cNvPr>
          <p:cNvPicPr>
            <a:picLocks noChangeAspect="1"/>
          </p:cNvPicPr>
          <p:nvPr userDrawn="1"/>
        </p:nvPicPr>
        <p:blipFill>
          <a:blip r:embed="rId3" cstate="screen">
            <a:extLst>
              <a:ext uri="{28A0092B-C50C-407E-A947-70E740481C1C}">
                <a14:useLocalDpi xmlns:a14="http://schemas.microsoft.com/office/drawing/2010/main"/>
              </a:ext>
            </a:extLst>
          </a:blip>
          <a:srcRect b="3631"/>
          <a:stretch/>
        </p:blipFill>
        <p:spPr>
          <a:xfrm rot="16200000">
            <a:off x="7952559" y="2561085"/>
            <a:ext cx="3579744" cy="4899138"/>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12" name="Picture Placeholder 112">
            <a:extLst>
              <a:ext uri="{FF2B5EF4-FFF2-40B4-BE49-F238E27FC236}">
                <a16:creationId xmlns:a16="http://schemas.microsoft.com/office/drawing/2014/main" id="{A71353DF-E638-2100-96F6-7100BED31120}"/>
              </a:ext>
            </a:extLst>
          </p:cNvPr>
          <p:cNvSpPr>
            <a:spLocks noGrp="1"/>
          </p:cNvSpPr>
          <p:nvPr>
            <p:ph type="pic" sz="quarter" idx="20"/>
          </p:nvPr>
        </p:nvSpPr>
        <p:spPr>
          <a:xfrm>
            <a:off x="7875147" y="3696494"/>
            <a:ext cx="3469433" cy="1956523"/>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Tree>
    <p:extLst>
      <p:ext uri="{BB962C8B-B14F-4D97-AF65-F5344CB8AC3E}">
        <p14:creationId xmlns:p14="http://schemas.microsoft.com/office/powerpoint/2010/main" val="1533062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BD863738-82C9-3528-6075-0DFA6D37718E}"/>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Graphic 2">
            <a:extLst>
              <a:ext uri="{FF2B5EF4-FFF2-40B4-BE49-F238E27FC236}">
                <a16:creationId xmlns:a16="http://schemas.microsoft.com/office/drawing/2014/main" id="{9EA5749D-853E-3BB4-EE1E-09C3123D55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4" name="Freeform 3">
            <a:extLst>
              <a:ext uri="{FF2B5EF4-FFF2-40B4-BE49-F238E27FC236}">
                <a16:creationId xmlns:a16="http://schemas.microsoft.com/office/drawing/2014/main" id="{387E1DA3-06FB-FD35-9E39-21DF06073300}"/>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00FAC719-AE93-DCBB-7C50-5ED0483364A9}"/>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6" name="Text Placeholder 23">
            <a:extLst>
              <a:ext uri="{FF2B5EF4-FFF2-40B4-BE49-F238E27FC236}">
                <a16:creationId xmlns:a16="http://schemas.microsoft.com/office/drawing/2014/main" id="{F762EDF9-C6CD-EF96-FAE6-50A8C6A0AA83}"/>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6" name="Freeform 15">
            <a:extLst>
              <a:ext uri="{FF2B5EF4-FFF2-40B4-BE49-F238E27FC236}">
                <a16:creationId xmlns:a16="http://schemas.microsoft.com/office/drawing/2014/main" id="{BA6A2F79-E118-F7CE-359B-767293DB1581}"/>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7" name="Text Placeholder 23">
            <a:extLst>
              <a:ext uri="{FF2B5EF4-FFF2-40B4-BE49-F238E27FC236}">
                <a16:creationId xmlns:a16="http://schemas.microsoft.com/office/drawing/2014/main" id="{9B8EA477-EE1C-4056-BDAB-B751FE48E3FC}"/>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0" name="Group 19">
            <a:extLst>
              <a:ext uri="{FF2B5EF4-FFF2-40B4-BE49-F238E27FC236}">
                <a16:creationId xmlns:a16="http://schemas.microsoft.com/office/drawing/2014/main" id="{E6682228-B62A-CB56-583F-A66CD1826C4E}"/>
              </a:ext>
            </a:extLst>
          </p:cNvPr>
          <p:cNvGrpSpPr/>
          <p:nvPr userDrawn="1"/>
        </p:nvGrpSpPr>
        <p:grpSpPr>
          <a:xfrm>
            <a:off x="352315" y="5861594"/>
            <a:ext cx="6884610" cy="815170"/>
            <a:chOff x="5715" y="85250"/>
            <a:chExt cx="6885355" cy="815801"/>
          </a:xfrm>
        </p:grpSpPr>
        <p:sp>
          <p:nvSpPr>
            <p:cNvPr id="21" name="Rectangle 20">
              <a:extLst>
                <a:ext uri="{FF2B5EF4-FFF2-40B4-BE49-F238E27FC236}">
                  <a16:creationId xmlns:a16="http://schemas.microsoft.com/office/drawing/2014/main" id="{876EDF51-B940-B428-C7E5-EA57B39387FF}"/>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Picture 21" descr="A grey and black sign with a person in a circle&#10;&#10;Description automatically generated">
              <a:extLst>
                <a:ext uri="{FF2B5EF4-FFF2-40B4-BE49-F238E27FC236}">
                  <a16:creationId xmlns:a16="http://schemas.microsoft.com/office/drawing/2014/main" id="{58CB7312-53A6-309F-C774-D6C41C6CF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23" name="Picture 22" descr="Co-funded by the European Union logo in png for web usage">
              <a:extLst>
                <a:ext uri="{FF2B5EF4-FFF2-40B4-BE49-F238E27FC236}">
                  <a16:creationId xmlns:a16="http://schemas.microsoft.com/office/drawing/2014/main" id="{0A83148B-357D-66AE-81AD-C39B134B442C}"/>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24" name="Rectangle 23">
              <a:extLst>
                <a:ext uri="{FF2B5EF4-FFF2-40B4-BE49-F238E27FC236}">
                  <a16:creationId xmlns:a16="http://schemas.microsoft.com/office/drawing/2014/main" id="{38A4C8F6-F82D-A84D-421F-C7D795F2D3BB}"/>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25770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2654205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220298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image" Target="../media/image12.jpeg"/><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theme" Target="../theme/theme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02E046-F7AE-E3D3-0CF5-2E0DE3A488C5}"/>
              </a:ext>
            </a:extLst>
          </p:cNvPr>
          <p:cNvGrpSpPr/>
          <p:nvPr userDrawn="1"/>
        </p:nvGrpSpPr>
        <p:grpSpPr>
          <a:xfrm>
            <a:off x="11768660" y="4715933"/>
            <a:ext cx="423340" cy="1937035"/>
            <a:chOff x="11710927" y="5124802"/>
            <a:chExt cx="302525" cy="1384233"/>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10927" y="6509035"/>
              <a:ext cx="302525" cy="0"/>
            </a:xfrm>
            <a:prstGeom prst="line">
              <a:avLst/>
            </a:prstGeom>
            <a:ln w="1270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07B0093-C906-770B-4F3B-7E96B5D49AB7}"/>
                </a:ext>
              </a:extLst>
            </p:cNvPr>
            <p:cNvPicPr>
              <a:picLocks noChangeAspect="1"/>
            </p:cNvPicPr>
            <p:nvPr userDrawn="1"/>
          </p:nvPicPr>
          <p:blipFill rotWithShape="1">
            <a:blip r:embed="rId41" cstate="screen">
              <a:extLst>
                <a:ext uri="{28A0092B-C50C-407E-A947-70E740481C1C}">
                  <a14:useLocalDpi xmlns:a14="http://schemas.microsoft.com/office/drawing/2010/main"/>
                </a:ext>
              </a:extLst>
            </a:blip>
            <a:srcRect/>
            <a:stretch/>
          </p:blipFill>
          <p:spPr>
            <a:xfrm rot="16200000">
              <a:off x="11229942" y="5705095"/>
              <a:ext cx="1301944" cy="141358"/>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903" r:id="rId15"/>
    <p:sldLayoutId id="2147483904" r:id="rId16"/>
    <p:sldLayoutId id="2147483917" r:id="rId17"/>
    <p:sldLayoutId id="2147483918" r:id="rId18"/>
    <p:sldLayoutId id="2147483919" r:id="rId19"/>
    <p:sldLayoutId id="2147483878" r:id="rId20"/>
    <p:sldLayoutId id="2147483891" r:id="rId21"/>
    <p:sldLayoutId id="2147483894" r:id="rId22"/>
    <p:sldLayoutId id="2147483907" r:id="rId23"/>
    <p:sldLayoutId id="2147483908" r:id="rId24"/>
    <p:sldLayoutId id="2147483916" r:id="rId25"/>
    <p:sldLayoutId id="2147483914" r:id="rId26"/>
    <p:sldLayoutId id="2147483900" r:id="rId27"/>
    <p:sldLayoutId id="2147483893" r:id="rId28"/>
    <p:sldLayoutId id="2147483895" r:id="rId29"/>
    <p:sldLayoutId id="2147483896" r:id="rId30"/>
    <p:sldLayoutId id="2147483853" r:id="rId31"/>
    <p:sldLayoutId id="2147483897" r:id="rId32"/>
    <p:sldLayoutId id="2147483902" r:id="rId33"/>
    <p:sldLayoutId id="2147483909" r:id="rId34"/>
    <p:sldLayoutId id="2147483910" r:id="rId35"/>
    <p:sldLayoutId id="2147483911" r:id="rId36"/>
    <p:sldLayoutId id="2147483906" r:id="rId37"/>
    <p:sldLayoutId id="2147483901" r:id="rId38"/>
    <p:sldLayoutId id="2147483913"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02E046-F7AE-E3D3-0CF5-2E0DE3A488C5}"/>
              </a:ext>
            </a:extLst>
          </p:cNvPr>
          <p:cNvGrpSpPr/>
          <p:nvPr userDrawn="1"/>
        </p:nvGrpSpPr>
        <p:grpSpPr>
          <a:xfrm>
            <a:off x="11768660" y="4715933"/>
            <a:ext cx="423340" cy="1937035"/>
            <a:chOff x="11710927" y="5124802"/>
            <a:chExt cx="302525" cy="1384233"/>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10927" y="6509035"/>
              <a:ext cx="302525" cy="0"/>
            </a:xfrm>
            <a:prstGeom prst="line">
              <a:avLst/>
            </a:prstGeom>
            <a:ln w="1270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07B0093-C906-770B-4F3B-7E96B5D49AB7}"/>
                </a:ext>
              </a:extLst>
            </p:cNvPr>
            <p:cNvPicPr>
              <a:picLocks noChangeAspect="1"/>
            </p:cNvPicPr>
            <p:nvPr userDrawn="1"/>
          </p:nvPicPr>
          <p:blipFill rotWithShape="1">
            <a:blip r:embed="rId32" cstate="screen">
              <a:extLst>
                <a:ext uri="{28A0092B-C50C-407E-A947-70E740481C1C}">
                  <a14:useLocalDpi xmlns:a14="http://schemas.microsoft.com/office/drawing/2010/main"/>
                </a:ext>
              </a:extLst>
            </a:blip>
            <a:srcRect/>
            <a:stretch/>
          </p:blipFill>
          <p:spPr>
            <a:xfrm rot="16200000">
              <a:off x="11229942" y="5705095"/>
              <a:ext cx="1301944" cy="141358"/>
            </a:xfrm>
            <a:prstGeom prst="rect">
              <a:avLst/>
            </a:prstGeom>
          </p:spPr>
        </p:pic>
      </p:grpSp>
    </p:spTree>
    <p:extLst>
      <p:ext uri="{BB962C8B-B14F-4D97-AF65-F5344CB8AC3E}">
        <p14:creationId xmlns:p14="http://schemas.microsoft.com/office/powerpoint/2010/main" val="27090626"/>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 id="2147483936" r:id="rId16"/>
    <p:sldLayoutId id="2147483937" r:id="rId17"/>
    <p:sldLayoutId id="2147483938" r:id="rId18"/>
    <p:sldLayoutId id="2147483939" r:id="rId19"/>
    <p:sldLayoutId id="2147483940" r:id="rId20"/>
    <p:sldLayoutId id="2147483941" r:id="rId21"/>
    <p:sldLayoutId id="2147483942" r:id="rId22"/>
    <p:sldLayoutId id="2147483943" r:id="rId23"/>
    <p:sldLayoutId id="2147483944" r:id="rId24"/>
    <p:sldLayoutId id="2147483945" r:id="rId25"/>
    <p:sldLayoutId id="2147483946" r:id="rId26"/>
    <p:sldLayoutId id="2147483947" r:id="rId27"/>
    <p:sldLayoutId id="2147483948" r:id="rId28"/>
    <p:sldLayoutId id="2147483949" r:id="rId29"/>
    <p:sldLayoutId id="2147483950" r:id="rId3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eta.org/watch/shows/amanpour-and-company/jonathan-haidt-explains-how-social-media-drives-polarization" TargetMode="External"/><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www.reddit.com/" TargetMode="External"/><Relationship Id="rId2" Type="http://schemas.openxmlformats.org/officeDocument/2006/relationships/hyperlink" Target="https://www.youtube.com/watch?v=SYWJBrLRwVY" TargetMode="External"/><Relationship Id="rId1" Type="http://schemas.openxmlformats.org/officeDocument/2006/relationships/slideLayout" Target="../slideLayouts/slideLayout30.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padlet.com/" TargetMode="External"/><Relationship Id="rId2" Type="http://schemas.openxmlformats.org/officeDocument/2006/relationships/hyperlink" Target="https://www.youtube.com/watch?v=SYWJBrLRwVY" TargetMode="External"/><Relationship Id="rId1" Type="http://schemas.openxmlformats.org/officeDocument/2006/relationships/slideLayout" Target="../slideLayouts/slideLayout30.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hyperlink" Target="https://digital-skills-jobs.europa.eu/en/inspiration/good-practices/seniors-digital-learners-finland" TargetMode="External"/><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sb8lh-mKbyc" TargetMode="External"/><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4.jpeg"/><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7.xml"/><Relationship Id="rId1" Type="http://schemas.openxmlformats.org/officeDocument/2006/relationships/slideLayout" Target="../slideLayouts/slideLayout55.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8.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38.xml.rels><?xml version="1.0" encoding="UTF-8" standalone="yes"?>
<Relationships xmlns="http://schemas.openxmlformats.org/package/2006/relationships"><Relationship Id="rId3" Type="http://schemas.openxmlformats.org/officeDocument/2006/relationships/hyperlink" Target="https://hudoc.echr.coe.int/fre#{%22itemid%22:[%22001-155105%22]}" TargetMode="External"/><Relationship Id="rId2" Type="http://schemas.openxmlformats.org/officeDocument/2006/relationships/image" Target="../media/image18.svg"/><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svg"/><Relationship Id="rId1" Type="http://schemas.openxmlformats.org/officeDocument/2006/relationships/slideLayout" Target="../slideLayouts/slideLayout56.xml"/><Relationship Id="rId5" Type="http://schemas.openxmlformats.org/officeDocument/2006/relationships/hyperlink" Target="https://www.youtube.com/watch?v=8YvDtlw0wI8" TargetMode="External"/><Relationship Id="rId4" Type="http://schemas.openxmlformats.org/officeDocument/2006/relationships/image" Target="../media/image36.jpeg"/></Relationships>
</file>

<file path=ppt/slides/_rels/slide4.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58.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0F7_44D328F9.xml"/><Relationship Id="rId2" Type="http://schemas.openxmlformats.org/officeDocument/2006/relationships/notesSlide" Target="../notesSlides/notesSlide10.xml"/><Relationship Id="rId1" Type="http://schemas.openxmlformats.org/officeDocument/2006/relationships/slideLayout" Target="../slideLayouts/slideLayout58.xml"/><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58.xml"/></Relationships>
</file>

<file path=ppt/slides/_rels/slide43.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12.xml"/><Relationship Id="rId1" Type="http://schemas.openxmlformats.org/officeDocument/2006/relationships/slideLayout" Target="../slideLayouts/slideLayout66.xml"/><Relationship Id="rId5" Type="http://schemas.openxmlformats.org/officeDocument/2006/relationships/image" Target="../media/image41.png"/><Relationship Id="rId4" Type="http://schemas.openxmlformats.org/officeDocument/2006/relationships/hyperlink" Target="https://www.perspectiveapi.co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58.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svg"/><Relationship Id="rId1" Type="http://schemas.openxmlformats.org/officeDocument/2006/relationships/slideLayout" Target="../slideLayouts/slideLayout56.xml"/><Relationship Id="rId5" Type="http://schemas.openxmlformats.org/officeDocument/2006/relationships/image" Target="../media/image43.jpeg"/><Relationship Id="rId4" Type="http://schemas.openxmlformats.org/officeDocument/2006/relationships/hyperlink" Target="https://www.youngmedvoices.or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44.jpeg"/><Relationship Id="rId1" Type="http://schemas.openxmlformats.org/officeDocument/2006/relationships/slideLayout" Target="../slideLayouts/slideLayout53.xml"/></Relationships>
</file>

<file path=ppt/slides/_rels/slide4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45.png"/><Relationship Id="rId1" Type="http://schemas.openxmlformats.org/officeDocument/2006/relationships/slideLayout" Target="../slideLayouts/slideLayout55.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4.xml"/><Relationship Id="rId1" Type="http://schemas.openxmlformats.org/officeDocument/2006/relationships/slideLayout" Target="../slideLayouts/slideLayout58.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svg"/><Relationship Id="rId1" Type="http://schemas.openxmlformats.org/officeDocument/2006/relationships/slideLayout" Target="../slideLayouts/slideLayout56.xml"/><Relationship Id="rId5" Type="http://schemas.openxmlformats.org/officeDocument/2006/relationships/hyperlink" Target="https://www.youtube.com/watch?v=r2naeLnwxPo&amp;t=8s" TargetMode="External"/><Relationship Id="rId4" Type="http://schemas.openxmlformats.org/officeDocument/2006/relationships/image" Target="../media/image47.jpeg"/></Relationships>
</file>

<file path=ppt/slides/_rels/slide5.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58.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5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58.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58.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58.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svg"/><Relationship Id="rId1" Type="http://schemas.openxmlformats.org/officeDocument/2006/relationships/slideLayout" Target="../slideLayouts/slideLayout56.xml"/><Relationship Id="rId5" Type="http://schemas.openxmlformats.org/officeDocument/2006/relationships/hyperlink" Target="https://www.youtube.com/watch?v=_I_OfgMdXDo" TargetMode="External"/><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2" Type="http://schemas.openxmlformats.org/officeDocument/2006/relationships/image" Target="../media/image52.sv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2685A39D-2275-BBC0-E996-B2DDDCC9A2D8}"/>
              </a:ext>
            </a:extLst>
          </p:cNvPr>
          <p:cNvSpPr txBox="1"/>
          <p:nvPr/>
        </p:nvSpPr>
        <p:spPr>
          <a:xfrm>
            <a:off x="8786886" y="6165193"/>
            <a:ext cx="3262484" cy="400110"/>
          </a:xfrm>
          <a:prstGeom prst="rect">
            <a:avLst/>
          </a:prstGeom>
          <a:noFill/>
        </p:spPr>
        <p:txBody>
          <a:bodyPr wrap="square" rtlCol="0">
            <a:spAutoFit/>
          </a:bodyPr>
          <a:lstStyle/>
          <a:p>
            <a:pPr marL="0" marR="0" lvl="0" indent="0" algn="just" defTabSz="914400" rtl="0" eaLnBrk="1" fontAlgn="auto" latinLnBrk="0" hangingPunct="1">
              <a:lnSpc>
                <a:spcPts val="760"/>
              </a:lnSpc>
              <a:spcBef>
                <a:spcPts val="0"/>
              </a:spcBef>
              <a:spcAft>
                <a:spcPts val="0"/>
              </a:spcAft>
              <a:buClrTx/>
              <a:buSzTx/>
              <a:buFontTx/>
              <a:buNone/>
              <a:tabLst/>
              <a:defRPr/>
            </a:pPr>
            <a:r>
              <a:rPr kumimoji="0" lang="en-IE" sz="750" b="0" i="0" u="none" strike="noStrike" kern="1200" cap="none" spc="0" normalizeH="0" baseline="0" noProof="0" dirty="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Bitte drucken Sie dieses Dokument in Graustufen oder Schwarz-Weiß statt in Farbe aus. Bitte drucken Sie beidseitig (Duplex) und, wenn möglich, mehrere Folien oder Seiten auf einer Seite.</a:t>
            </a:r>
          </a:p>
        </p:txBody>
      </p:sp>
      <p:sp>
        <p:nvSpPr>
          <p:cNvPr id="22" name="Text Placeholder 3">
            <a:extLst>
              <a:ext uri="{FF2B5EF4-FFF2-40B4-BE49-F238E27FC236}">
                <a16:creationId xmlns:a16="http://schemas.microsoft.com/office/drawing/2014/main" id="{7CCC55D1-0022-BE3E-B9BA-54811FE06C35}"/>
              </a:ext>
            </a:extLst>
          </p:cNvPr>
          <p:cNvSpPr>
            <a:spLocks noGrp="1"/>
          </p:cNvSpPr>
          <p:nvPr>
            <p:ph type="body" sz="quarter" idx="15"/>
          </p:nvPr>
        </p:nvSpPr>
        <p:spPr>
          <a:xfrm>
            <a:off x="354076" y="3682698"/>
            <a:ext cx="5252067" cy="697353"/>
          </a:xfrm>
        </p:spPr>
        <p:txBody>
          <a:bodyPr/>
          <a:lstStyle/>
          <a:p>
            <a:pPr>
              <a:lnSpc>
                <a:spcPct val="100000"/>
              </a:lnSpc>
            </a:pPr>
            <a:r>
              <a:rPr lang="en-US" sz="3200" dirty="0">
                <a:solidFill>
                  <a:schemeClr val="bg1"/>
                </a:solidFill>
              </a:rPr>
              <a:t>Digitale Medien nutzen, um Menschen zusammenzubringen</a:t>
            </a:r>
          </a:p>
          <a:p>
            <a:pPr>
              <a:lnSpc>
                <a:spcPts val="4500"/>
              </a:lnSpc>
              <a:spcBef>
                <a:spcPts val="0"/>
              </a:spcBef>
            </a:pPr>
            <a:r>
              <a:rPr lang="en-US" sz="2200" b="0" i="1" dirty="0"/>
              <a:t>Entwickelt von Tuzla Kaymakamlığı, Türkei </a:t>
            </a:r>
            <a:endParaRPr lang="en-IE" sz="2200" b="0" i="1" dirty="0"/>
          </a:p>
        </p:txBody>
      </p:sp>
      <p:sp>
        <p:nvSpPr>
          <p:cNvPr id="23" name="Text Placeholder 4">
            <a:extLst>
              <a:ext uri="{FF2B5EF4-FFF2-40B4-BE49-F238E27FC236}">
                <a16:creationId xmlns:a16="http://schemas.microsoft.com/office/drawing/2014/main" id="{F2B7E13D-4878-0FD6-80BC-B7F9CD1AE38C}"/>
              </a:ext>
            </a:extLst>
          </p:cNvPr>
          <p:cNvSpPr>
            <a:spLocks noGrp="1"/>
          </p:cNvSpPr>
          <p:nvPr>
            <p:ph type="body" sz="quarter" idx="16"/>
          </p:nvPr>
        </p:nvSpPr>
        <p:spPr>
          <a:xfrm>
            <a:off x="354076" y="2988393"/>
            <a:ext cx="5089964" cy="697353"/>
          </a:xfrm>
        </p:spPr>
        <p:txBody>
          <a:bodyPr>
            <a:normAutofit/>
          </a:bodyPr>
          <a:lstStyle/>
          <a:p>
            <a:r>
              <a:rPr lang="en-US" sz="4400" b="1" dirty="0"/>
              <a:t>Modul 3</a:t>
            </a:r>
            <a:endParaRPr lang="en-US" sz="4400" dirty="0"/>
          </a:p>
        </p:txBody>
      </p:sp>
      <p:pic>
        <p:nvPicPr>
          <p:cNvPr id="6" name="Picture Placeholder 5">
            <a:extLst>
              <a:ext uri="{FF2B5EF4-FFF2-40B4-BE49-F238E27FC236}">
                <a16:creationId xmlns:a16="http://schemas.microsoft.com/office/drawing/2014/main" id="{24823B40-4ACA-59C3-30A8-E5605D4B6B8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grpSp>
        <p:nvGrpSpPr>
          <p:cNvPr id="7" name="Group 6">
            <a:extLst>
              <a:ext uri="{FF2B5EF4-FFF2-40B4-BE49-F238E27FC236}">
                <a16:creationId xmlns:a16="http://schemas.microsoft.com/office/drawing/2014/main" id="{A70DEF9F-7C74-708A-7F33-1B026AF89EB9}"/>
              </a:ext>
            </a:extLst>
          </p:cNvPr>
          <p:cNvGrpSpPr/>
          <p:nvPr/>
        </p:nvGrpSpPr>
        <p:grpSpPr>
          <a:xfrm>
            <a:off x="9455177" y="2454901"/>
            <a:ext cx="2736824" cy="3290176"/>
            <a:chOff x="9455177" y="2454901"/>
            <a:chExt cx="2736824" cy="3290176"/>
          </a:xfrm>
        </p:grpSpPr>
        <p:sp>
          <p:nvSpPr>
            <p:cNvPr id="10" name="Freeform 9">
              <a:extLst>
                <a:ext uri="{FF2B5EF4-FFF2-40B4-BE49-F238E27FC236}">
                  <a16:creationId xmlns:a16="http://schemas.microsoft.com/office/drawing/2014/main" id="{1378B864-F9F5-5AAF-0002-AF193E757058}"/>
                </a:ext>
              </a:extLst>
            </p:cNvPr>
            <p:cNvSpPr/>
            <p:nvPr/>
          </p:nvSpPr>
          <p:spPr>
            <a:xfrm flipH="1">
              <a:off x="10876367" y="4124030"/>
              <a:ext cx="721874" cy="1621047"/>
            </a:xfrm>
            <a:custGeom>
              <a:avLst/>
              <a:gdLst>
                <a:gd name="connsiteX0" fmla="*/ 0 w 721874"/>
                <a:gd name="connsiteY0" fmla="*/ 151115 h 1621047"/>
                <a:gd name="connsiteX1" fmla="*/ 0 w 721874"/>
                <a:gd name="connsiteY1" fmla="*/ 1263868 h 1621047"/>
                <a:gd name="connsiteX2" fmla="*/ 104117 w 721874"/>
                <a:gd name="connsiteY2" fmla="*/ 1518015 h 1621047"/>
                <a:gd name="connsiteX3" fmla="*/ 360937 w 721874"/>
                <a:gd name="connsiteY3" fmla="*/ 1621048 h 1621047"/>
                <a:gd name="connsiteX4" fmla="*/ 617758 w 721874"/>
                <a:gd name="connsiteY4" fmla="*/ 1518015 h 1621047"/>
                <a:gd name="connsiteX5" fmla="*/ 617758 w 721874"/>
                <a:gd name="connsiteY5" fmla="*/ 1518015 h 1621047"/>
                <a:gd name="connsiteX6" fmla="*/ 721875 w 721874"/>
                <a:gd name="connsiteY6" fmla="*/ 1263868 h 1621047"/>
                <a:gd name="connsiteX7" fmla="*/ 721875 w 721874"/>
                <a:gd name="connsiteY7" fmla="*/ 556377 h 1621047"/>
                <a:gd name="connsiteX8" fmla="*/ 569170 w 721874"/>
                <a:gd name="connsiteY8" fmla="*/ 405262 h 1621047"/>
                <a:gd name="connsiteX9" fmla="*/ 416466 w 721874"/>
                <a:gd name="connsiteY9" fmla="*/ 556377 h 1621047"/>
                <a:gd name="connsiteX10" fmla="*/ 416466 w 721874"/>
                <a:gd name="connsiteY10" fmla="*/ 1270736 h 1621047"/>
                <a:gd name="connsiteX11" fmla="*/ 402584 w 721874"/>
                <a:gd name="connsiteY11" fmla="*/ 1311950 h 1621047"/>
                <a:gd name="connsiteX12" fmla="*/ 402584 w 721874"/>
                <a:gd name="connsiteY12" fmla="*/ 1311950 h 1621047"/>
                <a:gd name="connsiteX13" fmla="*/ 360937 w 721874"/>
                <a:gd name="connsiteY13" fmla="*/ 1325687 h 1621047"/>
                <a:gd name="connsiteX14" fmla="*/ 319291 w 721874"/>
                <a:gd name="connsiteY14" fmla="*/ 1311950 h 1621047"/>
                <a:gd name="connsiteX15" fmla="*/ 305409 w 721874"/>
                <a:gd name="connsiteY15" fmla="*/ 1270736 h 1621047"/>
                <a:gd name="connsiteX16" fmla="*/ 305409 w 721874"/>
                <a:gd name="connsiteY16" fmla="*/ 151115 h 1621047"/>
                <a:gd name="connsiteX17" fmla="*/ 152704 w 721874"/>
                <a:gd name="connsiteY17" fmla="*/ 0 h 1621047"/>
                <a:gd name="connsiteX18" fmla="*/ 0 w 721874"/>
                <a:gd name="connsiteY18" fmla="*/ 151115 h 1621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1874" h="1621047">
                  <a:moveTo>
                    <a:pt x="0" y="151115"/>
                  </a:moveTo>
                  <a:lnTo>
                    <a:pt x="0" y="1263868"/>
                  </a:lnTo>
                  <a:cubicBezTo>
                    <a:pt x="0" y="1360032"/>
                    <a:pt x="41647" y="1449326"/>
                    <a:pt x="104117" y="1518015"/>
                  </a:cubicBezTo>
                  <a:cubicBezTo>
                    <a:pt x="173528" y="1586703"/>
                    <a:pt x="263762" y="1621048"/>
                    <a:pt x="360937" y="1621048"/>
                  </a:cubicBezTo>
                  <a:cubicBezTo>
                    <a:pt x="458113" y="1621048"/>
                    <a:pt x="548347" y="1579834"/>
                    <a:pt x="617758" y="1518015"/>
                  </a:cubicBezTo>
                  <a:lnTo>
                    <a:pt x="617758" y="1518015"/>
                  </a:lnTo>
                  <a:cubicBezTo>
                    <a:pt x="687169" y="1449326"/>
                    <a:pt x="721875" y="1360032"/>
                    <a:pt x="721875" y="1263868"/>
                  </a:cubicBezTo>
                  <a:lnTo>
                    <a:pt x="721875" y="556377"/>
                  </a:lnTo>
                  <a:cubicBezTo>
                    <a:pt x="721875" y="473950"/>
                    <a:pt x="652464" y="405262"/>
                    <a:pt x="569170" y="405262"/>
                  </a:cubicBezTo>
                  <a:cubicBezTo>
                    <a:pt x="485877" y="405262"/>
                    <a:pt x="416466" y="473950"/>
                    <a:pt x="416466" y="556377"/>
                  </a:cubicBezTo>
                  <a:lnTo>
                    <a:pt x="416466" y="1270736"/>
                  </a:lnTo>
                  <a:cubicBezTo>
                    <a:pt x="416466" y="1284474"/>
                    <a:pt x="409525" y="1298212"/>
                    <a:pt x="402584" y="1311950"/>
                  </a:cubicBezTo>
                  <a:lnTo>
                    <a:pt x="402584" y="1311950"/>
                  </a:lnTo>
                  <a:cubicBezTo>
                    <a:pt x="388702" y="1325687"/>
                    <a:pt x="374820" y="1325687"/>
                    <a:pt x="360937" y="1325687"/>
                  </a:cubicBezTo>
                  <a:cubicBezTo>
                    <a:pt x="347055" y="1325687"/>
                    <a:pt x="333173" y="1318818"/>
                    <a:pt x="319291" y="1311950"/>
                  </a:cubicBezTo>
                  <a:cubicBezTo>
                    <a:pt x="305409" y="1298212"/>
                    <a:pt x="305409" y="1284474"/>
                    <a:pt x="305409" y="1270736"/>
                  </a:cubicBezTo>
                  <a:lnTo>
                    <a:pt x="305409" y="151115"/>
                  </a:lnTo>
                  <a:cubicBezTo>
                    <a:pt x="305409" y="68688"/>
                    <a:pt x="235998" y="0"/>
                    <a:pt x="152704" y="0"/>
                  </a:cubicBezTo>
                  <a:cubicBezTo>
                    <a:pt x="69411" y="0"/>
                    <a:pt x="0" y="68688"/>
                    <a:pt x="0" y="151115"/>
                  </a:cubicBezTo>
                </a:path>
              </a:pathLst>
            </a:custGeom>
            <a:solidFill>
              <a:srgbClr val="2B9B9F"/>
            </a:solidFill>
            <a:ln w="69362"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B29CC0AF-4543-76FA-72AD-2FE3FAF70AEB}"/>
                </a:ext>
              </a:extLst>
            </p:cNvPr>
            <p:cNvSpPr/>
            <p:nvPr/>
          </p:nvSpPr>
          <p:spPr>
            <a:xfrm flipH="1">
              <a:off x="9455177" y="3814932"/>
              <a:ext cx="1719657" cy="1483670"/>
            </a:xfrm>
            <a:custGeom>
              <a:avLst/>
              <a:gdLst>
                <a:gd name="connsiteX0" fmla="*/ 0 w 1719657"/>
                <a:gd name="connsiteY0" fmla="*/ 570114 h 1483670"/>
                <a:gd name="connsiteX1" fmla="*/ 0 w 1719657"/>
                <a:gd name="connsiteY1" fmla="*/ 1119622 h 1483670"/>
                <a:gd name="connsiteX2" fmla="*/ 152704 w 1719657"/>
                <a:gd name="connsiteY2" fmla="*/ 1270736 h 1483670"/>
                <a:gd name="connsiteX3" fmla="*/ 305409 w 1719657"/>
                <a:gd name="connsiteY3" fmla="*/ 1119622 h 1483670"/>
                <a:gd name="connsiteX4" fmla="*/ 305409 w 1719657"/>
                <a:gd name="connsiteY4" fmla="*/ 570114 h 1483670"/>
                <a:gd name="connsiteX5" fmla="*/ 381761 w 1719657"/>
                <a:gd name="connsiteY5" fmla="*/ 384655 h 1483670"/>
                <a:gd name="connsiteX6" fmla="*/ 569170 w 1719657"/>
                <a:gd name="connsiteY6" fmla="*/ 309098 h 1483670"/>
                <a:gd name="connsiteX7" fmla="*/ 756580 w 1719657"/>
                <a:gd name="connsiteY7" fmla="*/ 384655 h 1483670"/>
                <a:gd name="connsiteX8" fmla="*/ 832932 w 1719657"/>
                <a:gd name="connsiteY8" fmla="*/ 570114 h 1483670"/>
                <a:gd name="connsiteX9" fmla="*/ 832932 w 1719657"/>
                <a:gd name="connsiteY9" fmla="*/ 1119622 h 1483670"/>
                <a:gd name="connsiteX10" fmla="*/ 1200811 w 1719657"/>
                <a:gd name="connsiteY10" fmla="*/ 1483671 h 1483670"/>
                <a:gd name="connsiteX11" fmla="*/ 1568689 w 1719657"/>
                <a:gd name="connsiteY11" fmla="*/ 1483671 h 1483670"/>
                <a:gd name="connsiteX12" fmla="*/ 1568689 w 1719657"/>
                <a:gd name="connsiteY12" fmla="*/ 1174573 h 1483670"/>
                <a:gd name="connsiteX13" fmla="*/ 1200811 w 1719657"/>
                <a:gd name="connsiteY13" fmla="*/ 1174573 h 1483670"/>
                <a:gd name="connsiteX14" fmla="*/ 1145282 w 1719657"/>
                <a:gd name="connsiteY14" fmla="*/ 1119622 h 1483670"/>
                <a:gd name="connsiteX15" fmla="*/ 1145282 w 1719657"/>
                <a:gd name="connsiteY15" fmla="*/ 570114 h 1483670"/>
                <a:gd name="connsiteX16" fmla="*/ 978695 w 1719657"/>
                <a:gd name="connsiteY16" fmla="*/ 164852 h 1483670"/>
                <a:gd name="connsiteX17" fmla="*/ 569170 w 1719657"/>
                <a:gd name="connsiteY17" fmla="*/ 0 h 1483670"/>
                <a:gd name="connsiteX18" fmla="*/ 159646 w 1719657"/>
                <a:gd name="connsiteY18" fmla="*/ 164852 h 1483670"/>
                <a:gd name="connsiteX19" fmla="*/ 0 w 1719657"/>
                <a:gd name="connsiteY19" fmla="*/ 570114 h 1483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19657" h="1483670">
                  <a:moveTo>
                    <a:pt x="0" y="570114"/>
                  </a:moveTo>
                  <a:lnTo>
                    <a:pt x="0" y="1119622"/>
                  </a:lnTo>
                  <a:cubicBezTo>
                    <a:pt x="0" y="1202048"/>
                    <a:pt x="69411" y="1270736"/>
                    <a:pt x="152704" y="1270736"/>
                  </a:cubicBezTo>
                  <a:cubicBezTo>
                    <a:pt x="235998" y="1270736"/>
                    <a:pt x="305409" y="1202048"/>
                    <a:pt x="305409" y="1119622"/>
                  </a:cubicBezTo>
                  <a:lnTo>
                    <a:pt x="305409" y="570114"/>
                  </a:lnTo>
                  <a:cubicBezTo>
                    <a:pt x="305409" y="501426"/>
                    <a:pt x="333173" y="432737"/>
                    <a:pt x="381761" y="384655"/>
                  </a:cubicBezTo>
                  <a:cubicBezTo>
                    <a:pt x="430348" y="336573"/>
                    <a:pt x="499759" y="309098"/>
                    <a:pt x="569170" y="309098"/>
                  </a:cubicBezTo>
                  <a:cubicBezTo>
                    <a:pt x="638581" y="309098"/>
                    <a:pt x="707992" y="336573"/>
                    <a:pt x="756580" y="384655"/>
                  </a:cubicBezTo>
                  <a:cubicBezTo>
                    <a:pt x="805168" y="432737"/>
                    <a:pt x="832932" y="501426"/>
                    <a:pt x="832932" y="570114"/>
                  </a:cubicBezTo>
                  <a:lnTo>
                    <a:pt x="832932" y="1119622"/>
                  </a:lnTo>
                  <a:cubicBezTo>
                    <a:pt x="832932" y="1318818"/>
                    <a:pt x="999519" y="1483671"/>
                    <a:pt x="1200811" y="1483671"/>
                  </a:cubicBezTo>
                  <a:lnTo>
                    <a:pt x="1568689" y="1483671"/>
                  </a:lnTo>
                  <a:cubicBezTo>
                    <a:pt x="1769981" y="1483671"/>
                    <a:pt x="1769981" y="1174573"/>
                    <a:pt x="1568689" y="1174573"/>
                  </a:cubicBezTo>
                  <a:lnTo>
                    <a:pt x="1200811" y="1174573"/>
                  </a:lnTo>
                  <a:cubicBezTo>
                    <a:pt x="1166105" y="1174573"/>
                    <a:pt x="1145282" y="1147097"/>
                    <a:pt x="1145282" y="1119622"/>
                  </a:cubicBezTo>
                  <a:lnTo>
                    <a:pt x="1145282" y="570114"/>
                  </a:lnTo>
                  <a:cubicBezTo>
                    <a:pt x="1145282" y="419000"/>
                    <a:pt x="1082812" y="274754"/>
                    <a:pt x="978695" y="164852"/>
                  </a:cubicBezTo>
                  <a:cubicBezTo>
                    <a:pt x="867638" y="54951"/>
                    <a:pt x="721875" y="0"/>
                    <a:pt x="569170" y="0"/>
                  </a:cubicBezTo>
                  <a:cubicBezTo>
                    <a:pt x="416466" y="0"/>
                    <a:pt x="270703" y="61820"/>
                    <a:pt x="159646" y="164852"/>
                  </a:cubicBezTo>
                  <a:cubicBezTo>
                    <a:pt x="62470" y="274754"/>
                    <a:pt x="0" y="419000"/>
                    <a:pt x="0" y="570114"/>
                  </a:cubicBezTo>
                </a:path>
              </a:pathLst>
            </a:custGeom>
            <a:solidFill>
              <a:srgbClr val="414DA1"/>
            </a:solidFill>
            <a:ln w="69362"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CE2B1E27-9D14-6B75-665D-EFA1A6B20736}"/>
                </a:ext>
              </a:extLst>
            </p:cNvPr>
            <p:cNvSpPr/>
            <p:nvPr/>
          </p:nvSpPr>
          <p:spPr>
            <a:xfrm flipH="1">
              <a:off x="11285892" y="2454901"/>
              <a:ext cx="906109" cy="2225979"/>
            </a:xfrm>
            <a:custGeom>
              <a:avLst/>
              <a:gdLst>
                <a:gd name="connsiteX0" fmla="*/ 329998 w 906109"/>
                <a:gd name="connsiteY0" fmla="*/ 803655 h 2225979"/>
                <a:gd name="connsiteX1" fmla="*/ 9839 w 906109"/>
                <a:gd name="connsiteY1" fmla="*/ 899282 h 2225979"/>
                <a:gd name="connsiteX2" fmla="*/ 0 w 906109"/>
                <a:gd name="connsiteY2" fmla="*/ 906904 h 2225979"/>
                <a:gd name="connsiteX3" fmla="*/ 0 w 906109"/>
                <a:gd name="connsiteY3" fmla="*/ 2190379 h 2225979"/>
                <a:gd name="connsiteX4" fmla="*/ 14177 w 906109"/>
                <a:gd name="connsiteY4" fmla="*/ 2180859 h 2225979"/>
                <a:gd name="connsiteX5" fmla="*/ 59294 w 906109"/>
                <a:gd name="connsiteY5" fmla="*/ 2074391 h 2225979"/>
                <a:gd name="connsiteX6" fmla="*/ 59294 w 906109"/>
                <a:gd name="connsiteY6" fmla="*/ 1373769 h 2225979"/>
                <a:gd name="connsiteX7" fmla="*/ 135647 w 906109"/>
                <a:gd name="connsiteY7" fmla="*/ 1188310 h 2225979"/>
                <a:gd name="connsiteX8" fmla="*/ 323056 w 906109"/>
                <a:gd name="connsiteY8" fmla="*/ 1112753 h 2225979"/>
                <a:gd name="connsiteX9" fmla="*/ 510466 w 906109"/>
                <a:gd name="connsiteY9" fmla="*/ 1188310 h 2225979"/>
                <a:gd name="connsiteX10" fmla="*/ 586818 w 906109"/>
                <a:gd name="connsiteY10" fmla="*/ 1373769 h 2225979"/>
                <a:gd name="connsiteX11" fmla="*/ 586818 w 906109"/>
                <a:gd name="connsiteY11" fmla="*/ 2074391 h 2225979"/>
                <a:gd name="connsiteX12" fmla="*/ 739522 w 906109"/>
                <a:gd name="connsiteY12" fmla="*/ 2225506 h 2225979"/>
                <a:gd name="connsiteX13" fmla="*/ 906109 w 906109"/>
                <a:gd name="connsiteY13" fmla="*/ 2074391 h 2225979"/>
                <a:gd name="connsiteX14" fmla="*/ 906109 w 906109"/>
                <a:gd name="connsiteY14" fmla="*/ 1373769 h 2225979"/>
                <a:gd name="connsiteX15" fmla="*/ 739522 w 906109"/>
                <a:gd name="connsiteY15" fmla="*/ 968507 h 2225979"/>
                <a:gd name="connsiteX16" fmla="*/ 329998 w 906109"/>
                <a:gd name="connsiteY16" fmla="*/ 803655 h 2225979"/>
                <a:gd name="connsiteX17" fmla="*/ 329998 w 906109"/>
                <a:gd name="connsiteY17" fmla="*/ 0 h 2225979"/>
                <a:gd name="connsiteX18" fmla="*/ 24589 w 906109"/>
                <a:gd name="connsiteY18" fmla="*/ 302229 h 2225979"/>
                <a:gd name="connsiteX19" fmla="*/ 329998 w 906109"/>
                <a:gd name="connsiteY19" fmla="*/ 604458 h 2225979"/>
                <a:gd name="connsiteX20" fmla="*/ 635406 w 906109"/>
                <a:gd name="connsiteY20" fmla="*/ 302229 h 2225979"/>
                <a:gd name="connsiteX21" fmla="*/ 329998 w 906109"/>
                <a:gd name="connsiteY21" fmla="*/ 0 h 222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109" h="2225979">
                  <a:moveTo>
                    <a:pt x="329998" y="803655"/>
                  </a:moveTo>
                  <a:cubicBezTo>
                    <a:pt x="215469" y="803655"/>
                    <a:pt x="104845" y="838429"/>
                    <a:pt x="9839" y="899282"/>
                  </a:cubicBezTo>
                  <a:lnTo>
                    <a:pt x="0" y="906904"/>
                  </a:lnTo>
                  <a:lnTo>
                    <a:pt x="0" y="2190379"/>
                  </a:lnTo>
                  <a:lnTo>
                    <a:pt x="14177" y="2180859"/>
                  </a:lnTo>
                  <a:cubicBezTo>
                    <a:pt x="41941" y="2153384"/>
                    <a:pt x="59294" y="2115605"/>
                    <a:pt x="59294" y="2074391"/>
                  </a:cubicBezTo>
                  <a:lnTo>
                    <a:pt x="59294" y="1373769"/>
                  </a:lnTo>
                  <a:cubicBezTo>
                    <a:pt x="59294" y="1305081"/>
                    <a:pt x="87059" y="1236392"/>
                    <a:pt x="135647" y="1188310"/>
                  </a:cubicBezTo>
                  <a:cubicBezTo>
                    <a:pt x="184234" y="1140228"/>
                    <a:pt x="253645" y="1112753"/>
                    <a:pt x="323056" y="1112753"/>
                  </a:cubicBezTo>
                  <a:cubicBezTo>
                    <a:pt x="392467" y="1112753"/>
                    <a:pt x="461878" y="1140228"/>
                    <a:pt x="510466" y="1188310"/>
                  </a:cubicBezTo>
                  <a:cubicBezTo>
                    <a:pt x="559054" y="1236392"/>
                    <a:pt x="586818" y="1305081"/>
                    <a:pt x="586818" y="1373769"/>
                  </a:cubicBezTo>
                  <a:lnTo>
                    <a:pt x="586818" y="2074391"/>
                  </a:lnTo>
                  <a:cubicBezTo>
                    <a:pt x="586818" y="2156818"/>
                    <a:pt x="656229" y="2225506"/>
                    <a:pt x="739522" y="2225506"/>
                  </a:cubicBezTo>
                  <a:cubicBezTo>
                    <a:pt x="836698" y="2232375"/>
                    <a:pt x="906109" y="2163686"/>
                    <a:pt x="906109" y="2074391"/>
                  </a:cubicBezTo>
                  <a:lnTo>
                    <a:pt x="906109" y="1373769"/>
                  </a:lnTo>
                  <a:cubicBezTo>
                    <a:pt x="906109" y="1222655"/>
                    <a:pt x="843639" y="1078409"/>
                    <a:pt x="739522" y="968507"/>
                  </a:cubicBezTo>
                  <a:cubicBezTo>
                    <a:pt x="628465" y="858606"/>
                    <a:pt x="482702" y="803655"/>
                    <a:pt x="329998" y="803655"/>
                  </a:cubicBezTo>
                  <a:close/>
                  <a:moveTo>
                    <a:pt x="329998" y="0"/>
                  </a:moveTo>
                  <a:cubicBezTo>
                    <a:pt x="156470" y="0"/>
                    <a:pt x="24589" y="137377"/>
                    <a:pt x="24589" y="302229"/>
                  </a:cubicBezTo>
                  <a:cubicBezTo>
                    <a:pt x="24589" y="473950"/>
                    <a:pt x="163411" y="604458"/>
                    <a:pt x="329998" y="604458"/>
                  </a:cubicBezTo>
                  <a:cubicBezTo>
                    <a:pt x="503525" y="604458"/>
                    <a:pt x="635406" y="467082"/>
                    <a:pt x="635406" y="302229"/>
                  </a:cubicBezTo>
                  <a:cubicBezTo>
                    <a:pt x="635406" y="137377"/>
                    <a:pt x="496584" y="0"/>
                    <a:pt x="329998" y="0"/>
                  </a:cubicBezTo>
                  <a:close/>
                </a:path>
              </a:pathLst>
            </a:custGeom>
            <a:solidFill>
              <a:srgbClr val="4174BA"/>
            </a:solidFill>
            <a:ln w="69362"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045E664D-85E1-7C75-BD8D-6C85D14C61AF}"/>
                </a:ext>
              </a:extLst>
            </p:cNvPr>
            <p:cNvSpPr/>
            <p:nvPr/>
          </p:nvSpPr>
          <p:spPr>
            <a:xfrm flipH="1">
              <a:off x="10293065" y="3011277"/>
              <a:ext cx="611066" cy="604458"/>
            </a:xfrm>
            <a:custGeom>
              <a:avLst/>
              <a:gdLst>
                <a:gd name="connsiteX0" fmla="*/ 305409 w 611066"/>
                <a:gd name="connsiteY0" fmla="*/ 0 h 604458"/>
                <a:gd name="connsiteX1" fmla="*/ 0 w 611066"/>
                <a:gd name="connsiteY1" fmla="*/ 302229 h 604458"/>
                <a:gd name="connsiteX2" fmla="*/ 305409 w 611066"/>
                <a:gd name="connsiteY2" fmla="*/ 604458 h 604458"/>
                <a:gd name="connsiteX3" fmla="*/ 610817 w 611066"/>
                <a:gd name="connsiteY3" fmla="*/ 302229 h 604458"/>
                <a:gd name="connsiteX4" fmla="*/ 305409 w 611066"/>
                <a:gd name="connsiteY4" fmla="*/ 0 h 604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66" h="604458">
                  <a:moveTo>
                    <a:pt x="305409" y="0"/>
                  </a:moveTo>
                  <a:cubicBezTo>
                    <a:pt x="131881" y="0"/>
                    <a:pt x="0" y="137377"/>
                    <a:pt x="0" y="302229"/>
                  </a:cubicBezTo>
                  <a:cubicBezTo>
                    <a:pt x="0" y="473950"/>
                    <a:pt x="138822" y="604458"/>
                    <a:pt x="305409" y="604458"/>
                  </a:cubicBezTo>
                  <a:cubicBezTo>
                    <a:pt x="478936" y="604458"/>
                    <a:pt x="610817" y="467082"/>
                    <a:pt x="610817" y="302229"/>
                  </a:cubicBezTo>
                  <a:cubicBezTo>
                    <a:pt x="617758" y="137377"/>
                    <a:pt x="478936" y="0"/>
                    <a:pt x="305409" y="0"/>
                  </a:cubicBezTo>
                </a:path>
              </a:pathLst>
            </a:custGeom>
            <a:solidFill>
              <a:srgbClr val="414DA1"/>
            </a:solidFill>
            <a:ln w="69362"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75B94EE4-4B18-F6E8-5C5F-F84BCE3AE558}"/>
                </a:ext>
              </a:extLst>
            </p:cNvPr>
            <p:cNvSpPr/>
            <p:nvPr/>
          </p:nvSpPr>
          <p:spPr>
            <a:xfrm flipH="1">
              <a:off x="11292833" y="4378178"/>
              <a:ext cx="305408" cy="302229"/>
            </a:xfrm>
            <a:custGeom>
              <a:avLst/>
              <a:gdLst>
                <a:gd name="connsiteX0" fmla="*/ 0 w 305408"/>
                <a:gd name="connsiteY0" fmla="*/ 151115 h 302229"/>
                <a:gd name="connsiteX1" fmla="*/ 152704 w 305408"/>
                <a:gd name="connsiteY1" fmla="*/ 302229 h 302229"/>
                <a:gd name="connsiteX2" fmla="*/ 305409 w 305408"/>
                <a:gd name="connsiteY2" fmla="*/ 151115 h 302229"/>
                <a:gd name="connsiteX3" fmla="*/ 152704 w 305408"/>
                <a:gd name="connsiteY3" fmla="*/ 0 h 302229"/>
                <a:gd name="connsiteX4" fmla="*/ 0 w 305408"/>
                <a:gd name="connsiteY4" fmla="*/ 151115 h 30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408" h="302229">
                  <a:moveTo>
                    <a:pt x="0" y="151115"/>
                  </a:moveTo>
                  <a:cubicBezTo>
                    <a:pt x="0" y="233541"/>
                    <a:pt x="69411" y="302229"/>
                    <a:pt x="152704" y="302229"/>
                  </a:cubicBezTo>
                  <a:cubicBezTo>
                    <a:pt x="235998" y="302229"/>
                    <a:pt x="305409" y="233541"/>
                    <a:pt x="305409" y="151115"/>
                  </a:cubicBezTo>
                  <a:cubicBezTo>
                    <a:pt x="305409" y="68688"/>
                    <a:pt x="235998" y="0"/>
                    <a:pt x="152704" y="0"/>
                  </a:cubicBezTo>
                  <a:cubicBezTo>
                    <a:pt x="69411" y="0"/>
                    <a:pt x="0" y="68688"/>
                    <a:pt x="0" y="151115"/>
                  </a:cubicBezTo>
                </a:path>
              </a:pathLst>
            </a:custGeom>
            <a:solidFill>
              <a:srgbClr val="3FB5A1"/>
            </a:solidFill>
            <a:ln w="69362"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44D023A8-D44D-B5CC-D197-3E598A98E5F9}"/>
                </a:ext>
              </a:extLst>
            </p:cNvPr>
            <p:cNvSpPr/>
            <p:nvPr/>
          </p:nvSpPr>
          <p:spPr>
            <a:xfrm flipH="1">
              <a:off x="10868947" y="4783440"/>
              <a:ext cx="305887" cy="302229"/>
            </a:xfrm>
            <a:custGeom>
              <a:avLst/>
              <a:gdLst>
                <a:gd name="connsiteX0" fmla="*/ 152704 w 305887"/>
                <a:gd name="connsiteY0" fmla="*/ 0 h 302229"/>
                <a:gd name="connsiteX1" fmla="*/ 0 w 305887"/>
                <a:gd name="connsiteY1" fmla="*/ 151115 h 302229"/>
                <a:gd name="connsiteX2" fmla="*/ 152704 w 305887"/>
                <a:gd name="connsiteY2" fmla="*/ 302229 h 302229"/>
                <a:gd name="connsiteX3" fmla="*/ 305409 w 305887"/>
                <a:gd name="connsiteY3" fmla="*/ 151115 h 302229"/>
                <a:gd name="connsiteX4" fmla="*/ 152704 w 305887"/>
                <a:gd name="connsiteY4" fmla="*/ 0 h 30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87" h="302229">
                  <a:moveTo>
                    <a:pt x="152704" y="0"/>
                  </a:moveTo>
                  <a:cubicBezTo>
                    <a:pt x="69411" y="0"/>
                    <a:pt x="0" y="68688"/>
                    <a:pt x="0" y="151115"/>
                  </a:cubicBezTo>
                  <a:cubicBezTo>
                    <a:pt x="0" y="233541"/>
                    <a:pt x="69411" y="302229"/>
                    <a:pt x="152704" y="302229"/>
                  </a:cubicBezTo>
                  <a:cubicBezTo>
                    <a:pt x="235998" y="302229"/>
                    <a:pt x="305409" y="233541"/>
                    <a:pt x="305409" y="151115"/>
                  </a:cubicBezTo>
                  <a:cubicBezTo>
                    <a:pt x="312350" y="68688"/>
                    <a:pt x="242939" y="0"/>
                    <a:pt x="152704" y="0"/>
                  </a:cubicBezTo>
                </a:path>
              </a:pathLst>
            </a:custGeom>
            <a:solidFill>
              <a:srgbClr val="58B947"/>
            </a:solidFill>
            <a:ln w="69362" cap="flat">
              <a:noFill/>
              <a:prstDash val="solid"/>
              <a:miter/>
            </a:ln>
          </p:spPr>
          <p:txBody>
            <a:bodyPr rtlCol="0" anchor="ctr"/>
            <a:lstStyle/>
            <a:p>
              <a:endParaRPr lang="en-GB"/>
            </a:p>
          </p:txBody>
        </p:sp>
      </p:gr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Digitale Medien und Gemeinschaftsbildung: Schaffung inklusiver Online-Räume </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 1</a:t>
            </a:r>
          </a:p>
        </p:txBody>
      </p:sp>
      <p:pic>
        <p:nvPicPr>
          <p:cNvPr id="10" name="Picture Placeholder 9">
            <a:extLst>
              <a:ext uri="{FF2B5EF4-FFF2-40B4-BE49-F238E27FC236}">
                <a16:creationId xmlns:a16="http://schemas.microsoft.com/office/drawing/2014/main" id="{5A2B7D4C-28FB-C6EF-2148-A4BB5A29313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875228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307D-090F-C39B-B796-C5B55633B819}"/>
            </a:ext>
          </a:extLst>
        </p:cNvPr>
        <p:cNvGrpSpPr/>
        <p:nvPr/>
      </p:nvGrpSpPr>
      <p:grpSpPr>
        <a:xfrm>
          <a:off x="0" y="0"/>
          <a:ext cx="0" cy="0"/>
          <a:chOff x="0" y="0"/>
          <a:chExt cx="0" cy="0"/>
        </a:xfrm>
      </p:grpSpPr>
      <p:grpSp>
        <p:nvGrpSpPr>
          <p:cNvPr id="48" name="Group 47">
            <a:extLst>
              <a:ext uri="{FF2B5EF4-FFF2-40B4-BE49-F238E27FC236}">
                <a16:creationId xmlns:a16="http://schemas.microsoft.com/office/drawing/2014/main" id="{9F8034E3-1950-B6C2-C1D7-9B62E3E91796}"/>
              </a:ext>
            </a:extLst>
          </p:cNvPr>
          <p:cNvGrpSpPr/>
          <p:nvPr/>
        </p:nvGrpSpPr>
        <p:grpSpPr>
          <a:xfrm>
            <a:off x="834165" y="4093881"/>
            <a:ext cx="722855" cy="722855"/>
            <a:chOff x="834165" y="2510195"/>
            <a:chExt cx="722855" cy="722855"/>
          </a:xfrm>
        </p:grpSpPr>
        <p:sp>
          <p:nvSpPr>
            <p:cNvPr id="49" name="Graphic 4">
              <a:extLst>
                <a:ext uri="{FF2B5EF4-FFF2-40B4-BE49-F238E27FC236}">
                  <a16:creationId xmlns:a16="http://schemas.microsoft.com/office/drawing/2014/main" id="{C940AC8D-3C61-BAAD-AEAC-326A1447E8D6}"/>
                </a:ext>
              </a:extLst>
            </p:cNvPr>
            <p:cNvSpPr/>
            <p:nvPr/>
          </p:nvSpPr>
          <p:spPr>
            <a:xfrm rot="10009698">
              <a:off x="834165" y="2510195"/>
              <a:ext cx="722855" cy="722855"/>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50" name="Text Placeholder 5">
              <a:extLst>
                <a:ext uri="{FF2B5EF4-FFF2-40B4-BE49-F238E27FC236}">
                  <a16:creationId xmlns:a16="http://schemas.microsoft.com/office/drawing/2014/main" id="{E92C422B-22E8-C82B-B66A-EAC632C6845E}"/>
                </a:ext>
              </a:extLst>
            </p:cNvPr>
            <p:cNvSpPr txBox="1">
              <a:spLocks/>
            </p:cNvSpPr>
            <p:nvPr/>
          </p:nvSpPr>
          <p:spPr>
            <a:xfrm>
              <a:off x="851873" y="2523537"/>
              <a:ext cx="681018" cy="69617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3</a:t>
              </a:r>
            </a:p>
          </p:txBody>
        </p:sp>
      </p:grpSp>
      <p:grpSp>
        <p:nvGrpSpPr>
          <p:cNvPr id="51" name="Group 50">
            <a:extLst>
              <a:ext uri="{FF2B5EF4-FFF2-40B4-BE49-F238E27FC236}">
                <a16:creationId xmlns:a16="http://schemas.microsoft.com/office/drawing/2014/main" id="{837D3274-4D1B-865A-E78A-2E5048FFFB0B}"/>
              </a:ext>
            </a:extLst>
          </p:cNvPr>
          <p:cNvGrpSpPr/>
          <p:nvPr/>
        </p:nvGrpSpPr>
        <p:grpSpPr>
          <a:xfrm>
            <a:off x="834165" y="2058252"/>
            <a:ext cx="722855" cy="722855"/>
            <a:chOff x="834165" y="2510195"/>
            <a:chExt cx="722855" cy="722855"/>
          </a:xfrm>
        </p:grpSpPr>
        <p:sp>
          <p:nvSpPr>
            <p:cNvPr id="3" name="Graphic 4">
              <a:extLst>
                <a:ext uri="{FF2B5EF4-FFF2-40B4-BE49-F238E27FC236}">
                  <a16:creationId xmlns:a16="http://schemas.microsoft.com/office/drawing/2014/main" id="{C5A2AD9A-5E1C-AFBA-DCC7-0BC09C8A1DF6}"/>
                </a:ext>
              </a:extLst>
            </p:cNvPr>
            <p:cNvSpPr/>
            <p:nvPr/>
          </p:nvSpPr>
          <p:spPr>
            <a:xfrm rot="10009698">
              <a:off x="834165" y="2510195"/>
              <a:ext cx="722855" cy="722855"/>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4" name="Text Placeholder 5">
              <a:extLst>
                <a:ext uri="{FF2B5EF4-FFF2-40B4-BE49-F238E27FC236}">
                  <a16:creationId xmlns:a16="http://schemas.microsoft.com/office/drawing/2014/main" id="{F965D341-181D-DB74-DE84-A9F8375B9E06}"/>
                </a:ext>
              </a:extLst>
            </p:cNvPr>
            <p:cNvSpPr txBox="1">
              <a:spLocks/>
            </p:cNvSpPr>
            <p:nvPr/>
          </p:nvSpPr>
          <p:spPr>
            <a:xfrm>
              <a:off x="851873" y="2523537"/>
              <a:ext cx="681018" cy="69617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1</a:t>
              </a:r>
            </a:p>
          </p:txBody>
        </p:sp>
      </p:grpSp>
      <p:grpSp>
        <p:nvGrpSpPr>
          <p:cNvPr id="45" name="Group 44">
            <a:extLst>
              <a:ext uri="{FF2B5EF4-FFF2-40B4-BE49-F238E27FC236}">
                <a16:creationId xmlns:a16="http://schemas.microsoft.com/office/drawing/2014/main" id="{26CDAB28-FD5B-1ECB-CE2C-3FDB1DA2103A}"/>
              </a:ext>
            </a:extLst>
          </p:cNvPr>
          <p:cNvGrpSpPr/>
          <p:nvPr/>
        </p:nvGrpSpPr>
        <p:grpSpPr>
          <a:xfrm>
            <a:off x="834165" y="3059738"/>
            <a:ext cx="722855" cy="722855"/>
            <a:chOff x="834165" y="2510195"/>
            <a:chExt cx="722855" cy="722855"/>
          </a:xfrm>
        </p:grpSpPr>
        <p:sp>
          <p:nvSpPr>
            <p:cNvPr id="46" name="Graphic 4">
              <a:extLst>
                <a:ext uri="{FF2B5EF4-FFF2-40B4-BE49-F238E27FC236}">
                  <a16:creationId xmlns:a16="http://schemas.microsoft.com/office/drawing/2014/main" id="{03F09900-15FF-D3C4-05B3-E231D405E930}"/>
                </a:ext>
              </a:extLst>
            </p:cNvPr>
            <p:cNvSpPr/>
            <p:nvPr/>
          </p:nvSpPr>
          <p:spPr>
            <a:xfrm rot="10009698">
              <a:off x="834165" y="2510195"/>
              <a:ext cx="722855" cy="722855"/>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47" name="Text Placeholder 5">
              <a:extLst>
                <a:ext uri="{FF2B5EF4-FFF2-40B4-BE49-F238E27FC236}">
                  <a16:creationId xmlns:a16="http://schemas.microsoft.com/office/drawing/2014/main" id="{94F2CA31-7740-7A20-A206-18ECFFAF7F26}"/>
                </a:ext>
              </a:extLst>
            </p:cNvPr>
            <p:cNvSpPr txBox="1">
              <a:spLocks/>
            </p:cNvSpPr>
            <p:nvPr/>
          </p:nvSpPr>
          <p:spPr>
            <a:xfrm>
              <a:off x="851873" y="2523537"/>
              <a:ext cx="681018" cy="69617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2</a:t>
              </a:r>
            </a:p>
          </p:txBody>
        </p:sp>
      </p:grpSp>
      <p:sp>
        <p:nvSpPr>
          <p:cNvPr id="15" name="Freeform 14">
            <a:extLst>
              <a:ext uri="{FF2B5EF4-FFF2-40B4-BE49-F238E27FC236}">
                <a16:creationId xmlns:a16="http://schemas.microsoft.com/office/drawing/2014/main" id="{BF9F4A14-59E5-0EE1-86D5-822E1515AE82}"/>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0C465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B1F1C878-8B37-C894-28D0-A16139C285D6}"/>
              </a:ext>
            </a:extLst>
          </p:cNvPr>
          <p:cNvSpPr>
            <a:spLocks noGrp="1"/>
          </p:cNvSpPr>
          <p:nvPr>
            <p:ph type="body" sz="quarter" idx="27"/>
          </p:nvPr>
        </p:nvSpPr>
        <p:spPr>
          <a:xfrm>
            <a:off x="849241" y="383586"/>
            <a:ext cx="7638267" cy="720752"/>
          </a:xfrm>
        </p:spPr>
        <p:txBody>
          <a:bodyPr/>
          <a:lstStyle/>
          <a:p>
            <a:pPr>
              <a:lnSpc>
                <a:spcPts val="3620"/>
              </a:lnSpc>
              <a:spcBef>
                <a:spcPts val="0"/>
              </a:spcBef>
            </a:pPr>
            <a:r>
              <a:rPr lang="en-US" dirty="0"/>
              <a:t>Behandelte Schlüsselkonzepte</a:t>
            </a:r>
            <a:endParaRPr lang="en-US" b="1" dirty="0"/>
          </a:p>
        </p:txBody>
      </p:sp>
      <p:sp>
        <p:nvSpPr>
          <p:cNvPr id="17" name="Text Placeholder 3">
            <a:extLst>
              <a:ext uri="{FF2B5EF4-FFF2-40B4-BE49-F238E27FC236}">
                <a16:creationId xmlns:a16="http://schemas.microsoft.com/office/drawing/2014/main" id="{55C0C420-6829-703E-3BE6-BCD2614409B9}"/>
              </a:ext>
            </a:extLst>
          </p:cNvPr>
          <p:cNvSpPr txBox="1">
            <a:spLocks/>
          </p:cNvSpPr>
          <p:nvPr/>
        </p:nvSpPr>
        <p:spPr>
          <a:xfrm>
            <a:off x="1774824" y="2218694"/>
            <a:ext cx="9512369" cy="475631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IE" sz="2400" b="1" dirty="0">
                <a:solidFill>
                  <a:schemeClr val="bg1"/>
                </a:solidFill>
                <a:latin typeface="Calibri" panose="020F0502020204030204" pitchFamily="34" charset="0"/>
                <a:cs typeface="Calibri" panose="020F0502020204030204" pitchFamily="34" charset="0"/>
              </a:rPr>
              <a:t>Filterblasen und Echokammern: </a:t>
            </a:r>
            <a:r>
              <a:rPr lang="en-IE" sz="2400" dirty="0">
                <a:solidFill>
                  <a:schemeClr val="bg1"/>
                </a:solidFill>
                <a:latin typeface="Calibri" panose="020F0502020204030204" pitchFamily="34" charset="0"/>
                <a:cs typeface="Calibri" panose="020F0502020204030204" pitchFamily="34" charset="0"/>
              </a:rPr>
              <a:t>Wie Online-Umgebungen bereits bestehende Überzeugungen verstärken.</a:t>
            </a:r>
          </a:p>
          <a:p>
            <a:pPr marL="0" indent="0">
              <a:lnSpc>
                <a:spcPct val="100000"/>
              </a:lnSpc>
              <a:buNone/>
            </a:pPr>
            <a:r>
              <a:rPr lang="en-IE" sz="2400" b="1" dirty="0">
                <a:solidFill>
                  <a:schemeClr val="bg1"/>
                </a:solidFill>
                <a:latin typeface="Calibri" panose="020F0502020204030204" pitchFamily="34" charset="0"/>
                <a:cs typeface="Calibri" panose="020F0502020204030204" pitchFamily="34" charset="0"/>
              </a:rPr>
              <a:t>Digitale Kompetenz &amp; kritisches Denken: </a:t>
            </a:r>
            <a:r>
              <a:rPr lang="en-IE" sz="2400" dirty="0">
                <a:solidFill>
                  <a:schemeClr val="bg1"/>
                </a:solidFill>
                <a:latin typeface="Calibri" panose="020F0502020204030204" pitchFamily="34" charset="0"/>
                <a:cs typeface="Calibri" panose="020F0502020204030204" pitchFamily="34" charset="0"/>
              </a:rPr>
              <a:t>Fähigkeiten zur Bewertung von Online-Informationen und zur Teilnahme an fundierten Diskussionen.</a:t>
            </a:r>
          </a:p>
          <a:p>
            <a:pPr marL="0" indent="0">
              <a:lnSpc>
                <a:spcPct val="100000"/>
              </a:lnSpc>
              <a:buNone/>
            </a:pPr>
            <a:r>
              <a:rPr lang="en-IE" sz="2400" b="1" dirty="0">
                <a:solidFill>
                  <a:schemeClr val="bg1"/>
                </a:solidFill>
                <a:latin typeface="Calibri" panose="020F0502020204030204" pitchFamily="34" charset="0"/>
                <a:cs typeface="Calibri" panose="020F0502020204030204" pitchFamily="34" charset="0"/>
              </a:rPr>
              <a:t>Faktenprüfung &amp; Falschinformationen: </a:t>
            </a:r>
            <a:r>
              <a:rPr lang="en-IE" sz="2400" dirty="0">
                <a:solidFill>
                  <a:schemeClr val="bg1"/>
                </a:solidFill>
                <a:latin typeface="Calibri" panose="020F0502020204030204" pitchFamily="34" charset="0"/>
                <a:cs typeface="Calibri" panose="020F0502020204030204" pitchFamily="34" charset="0"/>
              </a:rPr>
              <a:t>Strategien zur Überprüfung von Quellen und zur Erkennung von Desinformationstaktiken.</a:t>
            </a:r>
          </a:p>
          <a:p>
            <a:pPr marL="0" indent="0">
              <a:lnSpc>
                <a:spcPct val="100000"/>
              </a:lnSpc>
              <a:buNone/>
            </a:pPr>
            <a:r>
              <a:rPr lang="en-IE" sz="2400" b="1" dirty="0">
                <a:solidFill>
                  <a:schemeClr val="bg1"/>
                </a:solidFill>
                <a:latin typeface="Calibri" panose="020F0502020204030204" pitchFamily="34" charset="0"/>
                <a:cs typeface="Calibri" panose="020F0502020204030204" pitchFamily="34" charset="0"/>
              </a:rPr>
              <a:t>Online-Debatten &amp; Diskursethik: </a:t>
            </a:r>
            <a:r>
              <a:rPr lang="en-IE" sz="2400" dirty="0">
                <a:solidFill>
                  <a:schemeClr val="bg1"/>
                </a:solidFill>
                <a:latin typeface="Calibri" panose="020F0502020204030204" pitchFamily="34" charset="0"/>
                <a:cs typeface="Calibri" panose="020F0502020204030204" pitchFamily="34" charset="0"/>
              </a:rPr>
              <a:t>Leitlinien für sinnvolle, respektvolle digitale Gespräche.</a:t>
            </a:r>
          </a:p>
        </p:txBody>
      </p:sp>
      <p:grpSp>
        <p:nvGrpSpPr>
          <p:cNvPr id="37" name="Group 36">
            <a:extLst>
              <a:ext uri="{FF2B5EF4-FFF2-40B4-BE49-F238E27FC236}">
                <a16:creationId xmlns:a16="http://schemas.microsoft.com/office/drawing/2014/main" id="{175AE725-ED26-5086-8779-B44564C276BB}"/>
              </a:ext>
            </a:extLst>
          </p:cNvPr>
          <p:cNvGrpSpPr/>
          <p:nvPr/>
        </p:nvGrpSpPr>
        <p:grpSpPr>
          <a:xfrm>
            <a:off x="9679968" y="94675"/>
            <a:ext cx="2512032" cy="1971714"/>
            <a:chOff x="9679968" y="94675"/>
            <a:chExt cx="2512032" cy="1971714"/>
          </a:xfrm>
        </p:grpSpPr>
        <p:sp>
          <p:nvSpPr>
            <p:cNvPr id="12" name="Freeform 11">
              <a:extLst>
                <a:ext uri="{FF2B5EF4-FFF2-40B4-BE49-F238E27FC236}">
                  <a16:creationId xmlns:a16="http://schemas.microsoft.com/office/drawing/2014/main" id="{76B2F746-D009-ACC6-4090-82E739031CB0}"/>
                </a:ext>
              </a:extLst>
            </p:cNvPr>
            <p:cNvSpPr/>
            <p:nvPr/>
          </p:nvSpPr>
          <p:spPr>
            <a:xfrm>
              <a:off x="9679968" y="909705"/>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E35A517B-6F66-DF83-C9B9-9C1CE2380356}"/>
                </a:ext>
              </a:extLst>
            </p:cNvPr>
            <p:cNvSpPr/>
            <p:nvPr/>
          </p:nvSpPr>
          <p:spPr>
            <a:xfrm>
              <a:off x="10530143" y="893240"/>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0F00FC1-5E7D-12E2-5AFA-C975EAA1AF47}"/>
                </a:ext>
              </a:extLst>
            </p:cNvPr>
            <p:cNvSpPr/>
            <p:nvPr/>
          </p:nvSpPr>
          <p:spPr>
            <a:xfrm>
              <a:off x="11287194" y="1094939"/>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36" name="Freeform 35">
              <a:extLst>
                <a:ext uri="{FF2B5EF4-FFF2-40B4-BE49-F238E27FC236}">
                  <a16:creationId xmlns:a16="http://schemas.microsoft.com/office/drawing/2014/main" id="{E3C77AE0-FBE3-668A-AB30-B42F6229EF36}"/>
                </a:ext>
              </a:extLst>
            </p:cNvPr>
            <p:cNvSpPr/>
            <p:nvPr/>
          </p:nvSpPr>
          <p:spPr>
            <a:xfrm>
              <a:off x="11540930" y="909706"/>
              <a:ext cx="651070" cy="875227"/>
            </a:xfrm>
            <a:custGeom>
              <a:avLst/>
              <a:gdLst>
                <a:gd name="connsiteX0" fmla="*/ 341089 w 651070"/>
                <a:gd name="connsiteY0" fmla="*/ 0 h 875227"/>
                <a:gd name="connsiteX1" fmla="*/ 586506 w 651070"/>
                <a:gd name="connsiteY1" fmla="*/ 98792 h 875227"/>
                <a:gd name="connsiteX2" fmla="*/ 628427 w 651070"/>
                <a:gd name="connsiteY2" fmla="*/ 151790 h 875227"/>
                <a:gd name="connsiteX3" fmla="*/ 651070 w 651070"/>
                <a:gd name="connsiteY3" fmla="*/ 194470 h 875227"/>
                <a:gd name="connsiteX4" fmla="*/ 651070 w 651070"/>
                <a:gd name="connsiteY4" fmla="*/ 875227 h 875227"/>
                <a:gd name="connsiteX5" fmla="*/ 634277 w 651070"/>
                <a:gd name="connsiteY5" fmla="*/ 871823 h 875227"/>
                <a:gd name="connsiteX6" fmla="*/ 499154 w 651070"/>
                <a:gd name="connsiteY6" fmla="*/ 670959 h 875227"/>
                <a:gd name="connsiteX7" fmla="*/ 499154 w 651070"/>
                <a:gd name="connsiteY7" fmla="*/ 341654 h 875227"/>
                <a:gd name="connsiteX8" fmla="*/ 453398 w 651070"/>
                <a:gd name="connsiteY8" fmla="*/ 230514 h 875227"/>
                <a:gd name="connsiteX9" fmla="*/ 341089 w 651070"/>
                <a:gd name="connsiteY9" fmla="*/ 185234 h 875227"/>
                <a:gd name="connsiteX10" fmla="*/ 228779 w 651070"/>
                <a:gd name="connsiteY10" fmla="*/ 230514 h 875227"/>
                <a:gd name="connsiteX11" fmla="*/ 183023 w 651070"/>
                <a:gd name="connsiteY11" fmla="*/ 341654 h 875227"/>
                <a:gd name="connsiteX12" fmla="*/ 183023 w 651070"/>
                <a:gd name="connsiteY12" fmla="*/ 670959 h 875227"/>
                <a:gd name="connsiteX13" fmla="*/ 91512 w 651070"/>
                <a:gd name="connsiteY13" fmla="*/ 761518 h 875227"/>
                <a:gd name="connsiteX14" fmla="*/ 0 w 651070"/>
                <a:gd name="connsiteY14" fmla="*/ 670959 h 875227"/>
                <a:gd name="connsiteX15" fmla="*/ 0 w 651070"/>
                <a:gd name="connsiteY15" fmla="*/ 341654 h 875227"/>
                <a:gd name="connsiteX16" fmla="*/ 95671 w 651070"/>
                <a:gd name="connsiteY16" fmla="*/ 98792 h 875227"/>
                <a:gd name="connsiteX17" fmla="*/ 341089 w 651070"/>
                <a:gd name="connsiteY17" fmla="*/ 0 h 8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070" h="875227">
                  <a:moveTo>
                    <a:pt x="341089" y="0"/>
                  </a:moveTo>
                  <a:cubicBezTo>
                    <a:pt x="432600" y="0"/>
                    <a:pt x="519952" y="32930"/>
                    <a:pt x="586506" y="98792"/>
                  </a:cubicBezTo>
                  <a:cubicBezTo>
                    <a:pt x="602105" y="115257"/>
                    <a:pt x="616143" y="133009"/>
                    <a:pt x="628427" y="151790"/>
                  </a:cubicBezTo>
                  <a:lnTo>
                    <a:pt x="651070" y="194470"/>
                  </a:lnTo>
                  <a:lnTo>
                    <a:pt x="651070" y="875227"/>
                  </a:lnTo>
                  <a:lnTo>
                    <a:pt x="634277" y="871823"/>
                  </a:lnTo>
                  <a:cubicBezTo>
                    <a:pt x="555309" y="838442"/>
                    <a:pt x="499154" y="760489"/>
                    <a:pt x="499154" y="670959"/>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670959"/>
                  </a:lnTo>
                  <a:cubicBezTo>
                    <a:pt x="183023" y="720355"/>
                    <a:pt x="141427" y="761518"/>
                    <a:pt x="91512" y="761518"/>
                  </a:cubicBezTo>
                  <a:cubicBezTo>
                    <a:pt x="41596" y="761518"/>
                    <a:pt x="0" y="720355"/>
                    <a:pt x="0" y="670959"/>
                  </a:cubicBezTo>
                  <a:lnTo>
                    <a:pt x="0" y="341654"/>
                  </a:lnTo>
                  <a:cubicBezTo>
                    <a:pt x="0" y="251095"/>
                    <a:pt x="37437" y="164653"/>
                    <a:pt x="95671" y="98792"/>
                  </a:cubicBezTo>
                  <a:cubicBezTo>
                    <a:pt x="162225" y="37047"/>
                    <a:pt x="249577" y="0"/>
                    <a:pt x="341089" y="0"/>
                  </a:cubicBezTo>
                  <a:close/>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CD0A31A7-B70A-AB79-E4AD-9914F8EB8BB3}"/>
                </a:ext>
              </a:extLst>
            </p:cNvPr>
            <p:cNvSpPr/>
            <p:nvPr/>
          </p:nvSpPr>
          <p:spPr>
            <a:xfrm>
              <a:off x="10783880" y="94675"/>
              <a:ext cx="690496" cy="1333969"/>
            </a:xfrm>
            <a:custGeom>
              <a:avLst/>
              <a:gdLst>
                <a:gd name="connsiteX0" fmla="*/ 690496 w 690496"/>
                <a:gd name="connsiteY0" fmla="*/ 1243127 h 1333969"/>
                <a:gd name="connsiteX1" fmla="*/ 690496 w 690496"/>
                <a:gd name="connsiteY1" fmla="*/ 823263 h 1333969"/>
                <a:gd name="connsiteX2" fmla="*/ 590666 w 690496"/>
                <a:gd name="connsiteY2" fmla="*/ 580400 h 1333969"/>
                <a:gd name="connsiteX3" fmla="*/ 345248 w 690496"/>
                <a:gd name="connsiteY3" fmla="*/ 481609 h 1333969"/>
                <a:gd name="connsiteX4" fmla="*/ 99831 w 690496"/>
                <a:gd name="connsiteY4" fmla="*/ 580400 h 1333969"/>
                <a:gd name="connsiteX5" fmla="*/ 0 w 690496"/>
                <a:gd name="connsiteY5" fmla="*/ 823263 h 1333969"/>
                <a:gd name="connsiteX6" fmla="*/ 0 w 690496"/>
                <a:gd name="connsiteY6" fmla="*/ 1243127 h 1333969"/>
                <a:gd name="connsiteX7" fmla="*/ 91512 w 690496"/>
                <a:gd name="connsiteY7" fmla="*/ 1333686 h 1333969"/>
                <a:gd name="connsiteX8" fmla="*/ 183023 w 690496"/>
                <a:gd name="connsiteY8" fmla="*/ 1243127 h 1333969"/>
                <a:gd name="connsiteX9" fmla="*/ 183023 w 690496"/>
                <a:gd name="connsiteY9" fmla="*/ 823263 h 1333969"/>
                <a:gd name="connsiteX10" fmla="*/ 228779 w 690496"/>
                <a:gd name="connsiteY10" fmla="*/ 712123 h 1333969"/>
                <a:gd name="connsiteX11" fmla="*/ 341089 w 690496"/>
                <a:gd name="connsiteY11" fmla="*/ 666843 h 1333969"/>
                <a:gd name="connsiteX12" fmla="*/ 453398 w 690496"/>
                <a:gd name="connsiteY12" fmla="*/ 712123 h 1333969"/>
                <a:gd name="connsiteX13" fmla="*/ 499154 w 690496"/>
                <a:gd name="connsiteY13" fmla="*/ 823263 h 1333969"/>
                <a:gd name="connsiteX14" fmla="*/ 499154 w 690496"/>
                <a:gd name="connsiteY14" fmla="*/ 1243127 h 1333969"/>
                <a:gd name="connsiteX15" fmla="*/ 590666 w 690496"/>
                <a:gd name="connsiteY15" fmla="*/ 1333686 h 1333969"/>
                <a:gd name="connsiteX16" fmla="*/ 690496 w 690496"/>
                <a:gd name="connsiteY16" fmla="*/ 1243127 h 1333969"/>
                <a:gd name="connsiteX17" fmla="*/ 345248 w 690496"/>
                <a:gd name="connsiteY17" fmla="*/ 0 h 1333969"/>
                <a:gd name="connsiteX18" fmla="*/ 162225 w 690496"/>
                <a:gd name="connsiteY18" fmla="*/ 181118 h 1333969"/>
                <a:gd name="connsiteX19" fmla="*/ 345248 w 690496"/>
                <a:gd name="connsiteY19" fmla="*/ 362236 h 1333969"/>
                <a:gd name="connsiteX20" fmla="*/ 528271 w 690496"/>
                <a:gd name="connsiteY20" fmla="*/ 181118 h 1333969"/>
                <a:gd name="connsiteX21" fmla="*/ 345248 w 690496"/>
                <a:gd name="connsiteY21" fmla="*/ 0 h 133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0496" h="1333969">
                  <a:moveTo>
                    <a:pt x="690496" y="1243127"/>
                  </a:moveTo>
                  <a:lnTo>
                    <a:pt x="690496" y="823263"/>
                  </a:lnTo>
                  <a:cubicBezTo>
                    <a:pt x="690496" y="732704"/>
                    <a:pt x="653060" y="646262"/>
                    <a:pt x="590666" y="580400"/>
                  </a:cubicBezTo>
                  <a:cubicBezTo>
                    <a:pt x="524112" y="514539"/>
                    <a:pt x="436760" y="481609"/>
                    <a:pt x="345248" y="481609"/>
                  </a:cubicBezTo>
                  <a:cubicBezTo>
                    <a:pt x="253737" y="481609"/>
                    <a:pt x="166385" y="518656"/>
                    <a:pt x="99831" y="580400"/>
                  </a:cubicBezTo>
                  <a:cubicBezTo>
                    <a:pt x="33277" y="646262"/>
                    <a:pt x="0" y="732704"/>
                    <a:pt x="0" y="823263"/>
                  </a:cubicBezTo>
                  <a:lnTo>
                    <a:pt x="0" y="1243127"/>
                  </a:lnTo>
                  <a:cubicBezTo>
                    <a:pt x="0" y="1292523"/>
                    <a:pt x="41596" y="1333686"/>
                    <a:pt x="91512" y="1333686"/>
                  </a:cubicBezTo>
                  <a:cubicBezTo>
                    <a:pt x="141427" y="1333686"/>
                    <a:pt x="183023" y="1292523"/>
                    <a:pt x="183023" y="1243127"/>
                  </a:cubicBezTo>
                  <a:lnTo>
                    <a:pt x="183023" y="823263"/>
                  </a:lnTo>
                  <a:cubicBezTo>
                    <a:pt x="183023" y="782100"/>
                    <a:pt x="199662" y="740937"/>
                    <a:pt x="228779" y="712123"/>
                  </a:cubicBezTo>
                  <a:cubicBezTo>
                    <a:pt x="257896" y="683308"/>
                    <a:pt x="299492" y="666843"/>
                    <a:pt x="341089" y="666843"/>
                  </a:cubicBezTo>
                  <a:cubicBezTo>
                    <a:pt x="382685" y="666843"/>
                    <a:pt x="424281" y="683308"/>
                    <a:pt x="453398" y="712123"/>
                  </a:cubicBezTo>
                  <a:cubicBezTo>
                    <a:pt x="482516" y="740937"/>
                    <a:pt x="499154" y="782100"/>
                    <a:pt x="499154" y="823263"/>
                  </a:cubicBezTo>
                  <a:lnTo>
                    <a:pt x="499154" y="1243127"/>
                  </a:lnTo>
                  <a:cubicBezTo>
                    <a:pt x="499154" y="1292523"/>
                    <a:pt x="540750" y="1333686"/>
                    <a:pt x="590666" y="1333686"/>
                  </a:cubicBezTo>
                  <a:cubicBezTo>
                    <a:pt x="648900" y="1337802"/>
                    <a:pt x="690496" y="1296639"/>
                    <a:pt x="690496" y="1243127"/>
                  </a:cubicBezTo>
                  <a:moveTo>
                    <a:pt x="345248" y="0"/>
                  </a:moveTo>
                  <a:cubicBezTo>
                    <a:pt x="241258" y="0"/>
                    <a:pt x="162225" y="82326"/>
                    <a:pt x="162225" y="181118"/>
                  </a:cubicBezTo>
                  <a:cubicBezTo>
                    <a:pt x="162225" y="284026"/>
                    <a:pt x="245417" y="362236"/>
                    <a:pt x="345248" y="362236"/>
                  </a:cubicBezTo>
                  <a:cubicBezTo>
                    <a:pt x="449239" y="362236"/>
                    <a:pt x="528271" y="279909"/>
                    <a:pt x="528271" y="181118"/>
                  </a:cubicBezTo>
                  <a:cubicBezTo>
                    <a:pt x="528271" y="82326"/>
                    <a:pt x="445079" y="0"/>
                    <a:pt x="345248" y="0"/>
                  </a:cubicBezTo>
                  <a:close/>
                </a:path>
              </a:pathLst>
            </a:custGeom>
            <a:solidFill>
              <a:srgbClr val="4174BA"/>
            </a:solidFill>
            <a:ln w="4151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F2F0E4D-E482-4D50-A87B-8178E0754116}"/>
                </a:ext>
              </a:extLst>
            </p:cNvPr>
            <p:cNvSpPr/>
            <p:nvPr/>
          </p:nvSpPr>
          <p:spPr>
            <a:xfrm>
              <a:off x="1170315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D45A80C0-C8C8-654E-56E9-977911421DD7}"/>
                </a:ext>
              </a:extLst>
            </p:cNvPr>
            <p:cNvSpPr/>
            <p:nvPr/>
          </p:nvSpPr>
          <p:spPr>
            <a:xfrm>
              <a:off x="1018489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EE4F27"/>
            </a:solidFill>
            <a:ln w="41519" cap="flat">
              <a:noFill/>
              <a:prstDash val="solid"/>
              <a:miter/>
            </a:ln>
          </p:spPr>
          <p:txBody>
            <a:bodyPr rtlCol="0" anchor="ctr"/>
            <a:lstStyle/>
            <a:p>
              <a:endParaRPr lang="en-GB"/>
            </a:p>
          </p:txBody>
        </p:sp>
        <p:sp>
          <p:nvSpPr>
            <p:cNvPr id="32" name="Freeform 31">
              <a:extLst>
                <a:ext uri="{FF2B5EF4-FFF2-40B4-BE49-F238E27FC236}">
                  <a16:creationId xmlns:a16="http://schemas.microsoft.com/office/drawing/2014/main" id="{CC47B4AA-1474-8CF9-FF70-D67C7AAE938F}"/>
                </a:ext>
              </a:extLst>
            </p:cNvPr>
            <p:cNvSpPr/>
            <p:nvPr/>
          </p:nvSpPr>
          <p:spPr>
            <a:xfrm>
              <a:off x="10530143" y="1490106"/>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8CE5E74E-CA9C-79B2-5F18-235A441F34CE}"/>
                </a:ext>
              </a:extLst>
            </p:cNvPr>
            <p:cNvSpPr/>
            <p:nvPr/>
          </p:nvSpPr>
          <p:spPr>
            <a:xfrm>
              <a:off x="10783880"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34" name="Freeform 33">
              <a:extLst>
                <a:ext uri="{FF2B5EF4-FFF2-40B4-BE49-F238E27FC236}">
                  <a16:creationId xmlns:a16="http://schemas.microsoft.com/office/drawing/2014/main" id="{B7F229D9-CA22-F6D4-3037-7550F702ED4A}"/>
                </a:ext>
              </a:extLst>
            </p:cNvPr>
            <p:cNvSpPr/>
            <p:nvPr/>
          </p:nvSpPr>
          <p:spPr>
            <a:xfrm>
              <a:off x="11287194"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35" name="Freeform 34">
              <a:extLst>
                <a:ext uri="{FF2B5EF4-FFF2-40B4-BE49-F238E27FC236}">
                  <a16:creationId xmlns:a16="http://schemas.microsoft.com/office/drawing/2014/main" id="{C1009EBF-7431-8F0D-6054-10644121034E}"/>
                </a:ext>
              </a:extLst>
            </p:cNvPr>
            <p:cNvSpPr/>
            <p:nvPr/>
          </p:nvSpPr>
          <p:spPr>
            <a:xfrm>
              <a:off x="11540930" y="1490106"/>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7" name="Graphic 4">
            <a:extLst>
              <a:ext uri="{FF2B5EF4-FFF2-40B4-BE49-F238E27FC236}">
                <a16:creationId xmlns:a16="http://schemas.microsoft.com/office/drawing/2014/main" id="{BE5EB5D0-FDB1-9B72-D1E1-B08E6F52BAC1}"/>
              </a:ext>
            </a:extLst>
          </p:cNvPr>
          <p:cNvGrpSpPr/>
          <p:nvPr/>
        </p:nvGrpSpPr>
        <p:grpSpPr>
          <a:xfrm>
            <a:off x="177613" y="405414"/>
            <a:ext cx="629911" cy="629912"/>
            <a:chOff x="3657600" y="990600"/>
            <a:chExt cx="4876790" cy="4876800"/>
          </a:xfrm>
          <a:solidFill>
            <a:schemeClr val="bg1"/>
          </a:solidFill>
        </p:grpSpPr>
        <p:sp>
          <p:nvSpPr>
            <p:cNvPr id="8" name="Freeform 7">
              <a:extLst>
                <a:ext uri="{FF2B5EF4-FFF2-40B4-BE49-F238E27FC236}">
                  <a16:creationId xmlns:a16="http://schemas.microsoft.com/office/drawing/2014/main" id="{860C36B6-9DE5-749D-EDDE-B92A4CBC170D}"/>
                </a:ext>
              </a:extLst>
            </p:cNvPr>
            <p:cNvSpPr/>
            <p:nvPr/>
          </p:nvSpPr>
          <p:spPr>
            <a:xfrm>
              <a:off x="3657600" y="990600"/>
              <a:ext cx="4876790" cy="4876800"/>
            </a:xfrm>
            <a:custGeom>
              <a:avLst/>
              <a:gdLst>
                <a:gd name="connsiteX0" fmla="*/ 4733916 w 4876790"/>
                <a:gd name="connsiteY0" fmla="*/ 2295525 h 4876800"/>
                <a:gd name="connsiteX1" fmla="*/ 4433488 w 4876790"/>
                <a:gd name="connsiteY1" fmla="*/ 2295525 h 4876800"/>
                <a:gd name="connsiteX2" fmla="*/ 2581275 w 4876790"/>
                <a:gd name="connsiteY2" fmla="*/ 443303 h 4876800"/>
                <a:gd name="connsiteX3" fmla="*/ 2581275 w 4876790"/>
                <a:gd name="connsiteY3" fmla="*/ 142875 h 4876800"/>
                <a:gd name="connsiteX4" fmla="*/ 2438400 w 4876790"/>
                <a:gd name="connsiteY4" fmla="*/ 0 h 4876800"/>
                <a:gd name="connsiteX5" fmla="*/ 2295525 w 4876790"/>
                <a:gd name="connsiteY5" fmla="*/ 142875 h 4876800"/>
                <a:gd name="connsiteX6" fmla="*/ 2295525 w 4876790"/>
                <a:gd name="connsiteY6" fmla="*/ 443303 h 4876800"/>
                <a:gd name="connsiteX7" fmla="*/ 443303 w 4876790"/>
                <a:gd name="connsiteY7" fmla="*/ 2295525 h 4876800"/>
                <a:gd name="connsiteX8" fmla="*/ 142875 w 4876790"/>
                <a:gd name="connsiteY8" fmla="*/ 2295525 h 4876800"/>
                <a:gd name="connsiteX9" fmla="*/ 0 w 4876790"/>
                <a:gd name="connsiteY9" fmla="*/ 2438400 h 4876800"/>
                <a:gd name="connsiteX10" fmla="*/ 142875 w 4876790"/>
                <a:gd name="connsiteY10" fmla="*/ 2581275 h 4876800"/>
                <a:gd name="connsiteX11" fmla="*/ 443313 w 4876790"/>
                <a:gd name="connsiteY11" fmla="*/ 2581275 h 4876800"/>
                <a:gd name="connsiteX12" fmla="*/ 2295525 w 4876790"/>
                <a:gd name="connsiteY12" fmla="*/ 4433488 h 4876800"/>
                <a:gd name="connsiteX13" fmla="*/ 2295525 w 4876790"/>
                <a:gd name="connsiteY13" fmla="*/ 4733925 h 4876800"/>
                <a:gd name="connsiteX14" fmla="*/ 2438400 w 4876790"/>
                <a:gd name="connsiteY14" fmla="*/ 4876800 h 4876800"/>
                <a:gd name="connsiteX15" fmla="*/ 2581275 w 4876790"/>
                <a:gd name="connsiteY15" fmla="*/ 4733925 h 4876800"/>
                <a:gd name="connsiteX16" fmla="*/ 2581275 w 4876790"/>
                <a:gd name="connsiteY16" fmla="*/ 4433497 h 4876800"/>
                <a:gd name="connsiteX17" fmla="*/ 4433488 w 4876790"/>
                <a:gd name="connsiteY17" fmla="*/ 2581275 h 4876800"/>
                <a:gd name="connsiteX18" fmla="*/ 4733916 w 4876790"/>
                <a:gd name="connsiteY18" fmla="*/ 2581275 h 4876800"/>
                <a:gd name="connsiteX19" fmla="*/ 4876791 w 4876790"/>
                <a:gd name="connsiteY19" fmla="*/ 2438400 h 4876800"/>
                <a:gd name="connsiteX20" fmla="*/ 4733916 w 4876790"/>
                <a:gd name="connsiteY20" fmla="*/ 2295525 h 4876800"/>
                <a:gd name="connsiteX21" fmla="*/ 2581275 w 4876790"/>
                <a:gd name="connsiteY21" fmla="*/ 4146890 h 4876800"/>
                <a:gd name="connsiteX22" fmla="*/ 2581275 w 4876790"/>
                <a:gd name="connsiteY22" fmla="*/ 3724275 h 4876800"/>
                <a:gd name="connsiteX23" fmla="*/ 2438400 w 4876790"/>
                <a:gd name="connsiteY23" fmla="*/ 3581400 h 4876800"/>
                <a:gd name="connsiteX24" fmla="*/ 2295525 w 4876790"/>
                <a:gd name="connsiteY24" fmla="*/ 3724275 h 4876800"/>
                <a:gd name="connsiteX25" fmla="*/ 2295525 w 4876790"/>
                <a:gd name="connsiteY25" fmla="*/ 4146880 h 4876800"/>
                <a:gd name="connsiteX26" fmla="*/ 729901 w 4876790"/>
                <a:gd name="connsiteY26" fmla="*/ 2581275 h 4876800"/>
                <a:gd name="connsiteX27" fmla="*/ 1152506 w 4876790"/>
                <a:gd name="connsiteY27" fmla="*/ 2581275 h 4876800"/>
                <a:gd name="connsiteX28" fmla="*/ 1295381 w 4876790"/>
                <a:gd name="connsiteY28" fmla="*/ 2438400 h 4876800"/>
                <a:gd name="connsiteX29" fmla="*/ 1152506 w 4876790"/>
                <a:gd name="connsiteY29" fmla="*/ 2295525 h 4876800"/>
                <a:gd name="connsiteX30" fmla="*/ 729901 w 4876790"/>
                <a:gd name="connsiteY30" fmla="*/ 2295525 h 4876800"/>
                <a:gd name="connsiteX31" fmla="*/ 2295525 w 4876790"/>
                <a:gd name="connsiteY31" fmla="*/ 729901 h 4876800"/>
                <a:gd name="connsiteX32" fmla="*/ 2295525 w 4876790"/>
                <a:gd name="connsiteY32" fmla="*/ 1152516 h 4876800"/>
                <a:gd name="connsiteX33" fmla="*/ 2438400 w 4876790"/>
                <a:gd name="connsiteY33" fmla="*/ 1295390 h 4876800"/>
                <a:gd name="connsiteX34" fmla="*/ 2581275 w 4876790"/>
                <a:gd name="connsiteY34" fmla="*/ 1152516 h 4876800"/>
                <a:gd name="connsiteX35" fmla="*/ 2581275 w 4876790"/>
                <a:gd name="connsiteY35" fmla="*/ 729901 h 4876800"/>
                <a:gd name="connsiteX36" fmla="*/ 4146899 w 4876790"/>
                <a:gd name="connsiteY36" fmla="*/ 2295525 h 4876800"/>
                <a:gd name="connsiteX37" fmla="*/ 3724275 w 4876790"/>
                <a:gd name="connsiteY37" fmla="*/ 2295525 h 4876800"/>
                <a:gd name="connsiteX38" fmla="*/ 3581400 w 4876790"/>
                <a:gd name="connsiteY38" fmla="*/ 2438400 h 4876800"/>
                <a:gd name="connsiteX39" fmla="*/ 3724275 w 4876790"/>
                <a:gd name="connsiteY39" fmla="*/ 2581275 h 4876800"/>
                <a:gd name="connsiteX40" fmla="*/ 4146890 w 4876790"/>
                <a:gd name="connsiteY40" fmla="*/ 2581275 h 4876800"/>
                <a:gd name="connsiteX41" fmla="*/ 2581275 w 4876790"/>
                <a:gd name="connsiteY41" fmla="*/ 414689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876790" h="487680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grpFill/>
            <a:ln w="9525"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8D4372E9-B5B5-943E-BA18-148D088E3671}"/>
                </a:ext>
              </a:extLst>
            </p:cNvPr>
            <p:cNvSpPr/>
            <p:nvPr/>
          </p:nvSpPr>
          <p:spPr>
            <a:xfrm>
              <a:off x="5248263" y="2519362"/>
              <a:ext cx="1695444" cy="1626469"/>
            </a:xfrm>
            <a:custGeom>
              <a:avLst/>
              <a:gdLst>
                <a:gd name="connsiteX0" fmla="*/ 1586543 w 1695444"/>
                <a:gd name="connsiteY0" fmla="*/ 516198 h 1626469"/>
                <a:gd name="connsiteX1" fmla="*/ 1186150 w 1695444"/>
                <a:gd name="connsiteY1" fmla="*/ 418205 h 1626469"/>
                <a:gd name="connsiteX2" fmla="*/ 969218 w 1695444"/>
                <a:gd name="connsiteY2" fmla="*/ 67685 h 1626469"/>
                <a:gd name="connsiteX3" fmla="*/ 847727 w 1695444"/>
                <a:gd name="connsiteY3" fmla="*/ 0 h 1626469"/>
                <a:gd name="connsiteX4" fmla="*/ 726236 w 1695444"/>
                <a:gd name="connsiteY4" fmla="*/ 67685 h 1626469"/>
                <a:gd name="connsiteX5" fmla="*/ 509313 w 1695444"/>
                <a:gd name="connsiteY5" fmla="*/ 418205 h 1626469"/>
                <a:gd name="connsiteX6" fmla="*/ 108911 w 1695444"/>
                <a:gd name="connsiteY6" fmla="*/ 516198 h 1626469"/>
                <a:gd name="connsiteX7" fmla="*/ 6993 w 1695444"/>
                <a:gd name="connsiteY7" fmla="*/ 610829 h 1626469"/>
                <a:gd name="connsiteX8" fmla="*/ 33825 w 1695444"/>
                <a:gd name="connsiteY8" fmla="*/ 747293 h 1626469"/>
                <a:gd name="connsiteX9" fmla="*/ 300154 w 1695444"/>
                <a:gd name="connsiteY9" fmla="*/ 1061914 h 1626469"/>
                <a:gd name="connsiteX10" fmla="*/ 269617 w 1695444"/>
                <a:gd name="connsiteY10" fmla="*/ 1473003 h 1626469"/>
                <a:gd name="connsiteX11" fmla="*/ 328119 w 1695444"/>
                <a:gd name="connsiteY11" fmla="*/ 1599181 h 1626469"/>
                <a:gd name="connsiteX12" fmla="*/ 466194 w 1695444"/>
                <a:gd name="connsiteY12" fmla="*/ 1615831 h 1626469"/>
                <a:gd name="connsiteX13" fmla="*/ 847717 w 1695444"/>
                <a:gd name="connsiteY13" fmla="*/ 1459754 h 1626469"/>
                <a:gd name="connsiteX14" fmla="*/ 1229251 w 1695444"/>
                <a:gd name="connsiteY14" fmla="*/ 1615831 h 1626469"/>
                <a:gd name="connsiteX15" fmla="*/ 1283334 w 1695444"/>
                <a:gd name="connsiteY15" fmla="*/ 1626470 h 1626469"/>
                <a:gd name="connsiteX16" fmla="*/ 1367325 w 1695444"/>
                <a:gd name="connsiteY16" fmla="*/ 1599181 h 1626469"/>
                <a:gd name="connsiteX17" fmla="*/ 1425828 w 1695444"/>
                <a:gd name="connsiteY17" fmla="*/ 1473003 h 1626469"/>
                <a:gd name="connsiteX18" fmla="*/ 1395291 w 1695444"/>
                <a:gd name="connsiteY18" fmla="*/ 1061923 h 1626469"/>
                <a:gd name="connsiteX19" fmla="*/ 1661619 w 1695444"/>
                <a:gd name="connsiteY19" fmla="*/ 747303 h 1626469"/>
                <a:gd name="connsiteX20" fmla="*/ 1688451 w 1695444"/>
                <a:gd name="connsiteY20" fmla="*/ 610838 h 1626469"/>
                <a:gd name="connsiteX21" fmla="*/ 1586543 w 1695444"/>
                <a:gd name="connsiteY21" fmla="*/ 516198 h 1626469"/>
                <a:gd name="connsiteX22" fmla="*/ 1139440 w 1695444"/>
                <a:gd name="connsiteY22" fmla="*/ 921896 h 1626469"/>
                <a:gd name="connsiteX23" fmla="*/ 1106007 w 1695444"/>
                <a:gd name="connsiteY23" fmla="*/ 1024795 h 1626469"/>
                <a:gd name="connsiteX24" fmla="*/ 1123771 w 1695444"/>
                <a:gd name="connsiteY24" fmla="*/ 1263920 h 1626469"/>
                <a:gd name="connsiteX25" fmla="*/ 901820 w 1695444"/>
                <a:gd name="connsiteY25" fmla="*/ 1173128 h 1626469"/>
                <a:gd name="connsiteX26" fmla="*/ 847727 w 1695444"/>
                <a:gd name="connsiteY26" fmla="*/ 1162488 h 1626469"/>
                <a:gd name="connsiteX27" fmla="*/ 793625 w 1695444"/>
                <a:gd name="connsiteY27" fmla="*/ 1173128 h 1626469"/>
                <a:gd name="connsiteX28" fmla="*/ 571692 w 1695444"/>
                <a:gd name="connsiteY28" fmla="*/ 1263920 h 1626469"/>
                <a:gd name="connsiteX29" fmla="*/ 589457 w 1695444"/>
                <a:gd name="connsiteY29" fmla="*/ 1024785 h 1626469"/>
                <a:gd name="connsiteX30" fmla="*/ 556024 w 1695444"/>
                <a:gd name="connsiteY30" fmla="*/ 921887 h 1626469"/>
                <a:gd name="connsiteX31" fmla="*/ 401090 w 1695444"/>
                <a:gd name="connsiteY31" fmla="*/ 738864 h 1626469"/>
                <a:gd name="connsiteX32" fmla="*/ 634015 w 1695444"/>
                <a:gd name="connsiteY32" fmla="*/ 681857 h 1626469"/>
                <a:gd name="connsiteX33" fmla="*/ 721540 w 1695444"/>
                <a:gd name="connsiteY33" fmla="*/ 618268 h 1626469"/>
                <a:gd name="connsiteX34" fmla="*/ 847737 w 1695444"/>
                <a:gd name="connsiteY34" fmla="*/ 414366 h 1626469"/>
                <a:gd name="connsiteX35" fmla="*/ 973933 w 1695444"/>
                <a:gd name="connsiteY35" fmla="*/ 618268 h 1626469"/>
                <a:gd name="connsiteX36" fmla="*/ 1061458 w 1695444"/>
                <a:gd name="connsiteY36" fmla="*/ 681857 h 1626469"/>
                <a:gd name="connsiteX37" fmla="*/ 1294373 w 1695444"/>
                <a:gd name="connsiteY37" fmla="*/ 738864 h 162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95444" h="1626469">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grpFill/>
            <a:ln w="9525" cap="flat">
              <a:noFill/>
              <a:prstDash val="solid"/>
              <a:miter/>
            </a:ln>
          </p:spPr>
          <p:txBody>
            <a:bodyPr rtlCol="0" anchor="ctr"/>
            <a:lstStyle/>
            <a:p>
              <a:endParaRPr lang="en-GB"/>
            </a:p>
          </p:txBody>
        </p:sp>
      </p:grpSp>
      <p:grpSp>
        <p:nvGrpSpPr>
          <p:cNvPr id="2" name="Group 1">
            <a:extLst>
              <a:ext uri="{FF2B5EF4-FFF2-40B4-BE49-F238E27FC236}">
                <a16:creationId xmlns:a16="http://schemas.microsoft.com/office/drawing/2014/main" id="{C054E01C-D105-6394-641D-DC8C6D2A46EB}"/>
              </a:ext>
            </a:extLst>
          </p:cNvPr>
          <p:cNvGrpSpPr/>
          <p:nvPr/>
        </p:nvGrpSpPr>
        <p:grpSpPr>
          <a:xfrm>
            <a:off x="855186" y="5134402"/>
            <a:ext cx="722855" cy="722855"/>
            <a:chOff x="834165" y="2510195"/>
            <a:chExt cx="722855" cy="722855"/>
          </a:xfrm>
        </p:grpSpPr>
        <p:sp>
          <p:nvSpPr>
            <p:cNvPr id="5" name="Graphic 4">
              <a:extLst>
                <a:ext uri="{FF2B5EF4-FFF2-40B4-BE49-F238E27FC236}">
                  <a16:creationId xmlns:a16="http://schemas.microsoft.com/office/drawing/2014/main" id="{C85A67FE-D69B-5251-4B9F-2BE7ACADB8F3}"/>
                </a:ext>
              </a:extLst>
            </p:cNvPr>
            <p:cNvSpPr/>
            <p:nvPr/>
          </p:nvSpPr>
          <p:spPr>
            <a:xfrm rot="10009698">
              <a:off x="834165" y="2510195"/>
              <a:ext cx="722855" cy="722855"/>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Text Placeholder 5">
              <a:extLst>
                <a:ext uri="{FF2B5EF4-FFF2-40B4-BE49-F238E27FC236}">
                  <a16:creationId xmlns:a16="http://schemas.microsoft.com/office/drawing/2014/main" id="{E07BEF0B-9C7F-2FDB-B608-B6B11AE87D06}"/>
                </a:ext>
              </a:extLst>
            </p:cNvPr>
            <p:cNvSpPr txBox="1">
              <a:spLocks/>
            </p:cNvSpPr>
            <p:nvPr/>
          </p:nvSpPr>
          <p:spPr>
            <a:xfrm>
              <a:off x="851873" y="2523537"/>
              <a:ext cx="681018" cy="69617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4</a:t>
              </a:r>
            </a:p>
          </p:txBody>
        </p:sp>
      </p:grpSp>
    </p:spTree>
    <p:extLst>
      <p:ext uri="{BB962C8B-B14F-4D97-AF65-F5344CB8AC3E}">
        <p14:creationId xmlns:p14="http://schemas.microsoft.com/office/powerpoint/2010/main" val="746114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Der Einfluss von Social-Media-Algorithmen auf Polarisierung und Radikalisierung.</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271919"/>
            <a:ext cx="7473043" cy="2730790"/>
          </a:xfrm>
        </p:spPr>
        <p:txBody>
          <a:bodyPr/>
          <a:lstStyle/>
          <a:p>
            <a:pPr marL="0" indent="-230400" defTabSz="777514">
              <a:lnSpc>
                <a:spcPct val="100000"/>
              </a:lnSpc>
              <a:defRPr/>
            </a:pPr>
            <a:r>
              <a:rPr lang="en-US" dirty="0"/>
              <a:t>Social-Media-Plattformen wie Facebook, YouTube, Twitter, Instagram und TikTok sind nicht nur Orte, an denen Menschen Fotos oder Meinungen teilen – sie sind auch </a:t>
            </a:r>
            <a:r>
              <a:rPr lang="en-US" b="1" dirty="0"/>
              <a:t>mächtige Werkzeuge, </a:t>
            </a:r>
            <a:r>
              <a:rPr lang="en-US" dirty="0"/>
              <a:t>die beeinflussen, wie Menschen denken, fühlen und miteinander in Verbindung treten. Einer der wichtigsten Bestandteile dieser Plattformen ist der </a:t>
            </a:r>
            <a:r>
              <a:rPr lang="en-US" b="1" dirty="0"/>
              <a:t>Algorithmus </a:t>
            </a:r>
            <a:r>
              <a:rPr lang="en-US" dirty="0"/>
              <a:t>– das automatisierte System, das entscheidet, welche Inhalte Sie in Ihrem Feed sehen. </a:t>
            </a:r>
            <a:endParaRPr lang="tr-TR" dirty="0"/>
          </a:p>
          <a:p>
            <a:pPr marL="0" indent="-230400" defTabSz="777514">
              <a:lnSpc>
                <a:spcPct val="100000"/>
              </a:lnSpc>
              <a:defRPr/>
            </a:pPr>
            <a:r>
              <a:rPr lang="en-US" dirty="0"/>
              <a:t>Algorithmen können Nutzern zwar dabei helfen, Inhalte zu finden, die ihnen gefallen, sie haben aber auch erhebliche Auswirkungen darauf, </a:t>
            </a:r>
            <a:r>
              <a:rPr lang="en-US" b="1" dirty="0"/>
              <a:t>wie Menschen sich eine Meinung bilden</a:t>
            </a:r>
            <a:r>
              <a:rPr lang="en-US" dirty="0"/>
              <a:t>, </a:t>
            </a:r>
            <a:r>
              <a:rPr lang="en-US" b="1" dirty="0"/>
              <a:t>mit wem sie interagieren </a:t>
            </a:r>
            <a:r>
              <a:rPr lang="en-US" dirty="0"/>
              <a:t>und wie </a:t>
            </a:r>
            <a:r>
              <a:rPr lang="en-US" b="1" dirty="0"/>
              <a:t>gespalten oder extrem </a:t>
            </a:r>
            <a:r>
              <a:rPr lang="en-US" dirty="0"/>
              <a:t>ihre Ansichten werden können</a:t>
            </a:r>
            <a:r>
              <a:rPr lang="en-US" dirty="0">
                <a:solidFill>
                  <a:srgbClr val="011313"/>
                </a:solidFill>
              </a:rPr>
              <a:t>.</a:t>
            </a:r>
          </a:p>
        </p:txBody>
      </p:sp>
      <p:pic>
        <p:nvPicPr>
          <p:cNvPr id="5" name="Picture Placeholder 4">
            <a:extLst>
              <a:ext uri="{FF2B5EF4-FFF2-40B4-BE49-F238E27FC236}">
                <a16:creationId xmlns:a16="http://schemas.microsoft.com/office/drawing/2014/main" id="{336C42EE-9B30-B61D-4C3F-11AD1E4B5AD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7245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Der Einfluss von Social-Media-Algorithmen auf Polarisierung und Radikalisierung.</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524834"/>
            <a:ext cx="7717499" cy="2730790"/>
          </a:xfrm>
        </p:spPr>
        <p:txBody>
          <a:bodyPr/>
          <a:lstStyle/>
          <a:p>
            <a:pPr marL="15875" indent="-14288">
              <a:lnSpc>
                <a:spcPct val="100000"/>
              </a:lnSpc>
            </a:pPr>
            <a:r>
              <a:rPr lang="en-US" dirty="0"/>
              <a:t>Algorithmen sind Anweisungen oder Regeln, die einem Computer mitteilen, wie er eine Aufgabe ausführen soll. In den sozialen Medien:</a:t>
            </a:r>
          </a:p>
          <a:p>
            <a:pPr marL="344700" indent="-342900">
              <a:lnSpc>
                <a:spcPct val="100000"/>
              </a:lnSpc>
              <a:buFont typeface="System Font Regular"/>
              <a:buChar char="→"/>
            </a:pPr>
            <a:r>
              <a:rPr lang="en-US" dirty="0"/>
              <a:t>Daten darüber sammeln, was Sie anklicken, liken, kommentieren oder ansehen</a:t>
            </a:r>
          </a:p>
          <a:p>
            <a:pPr marL="344700" indent="-342900">
              <a:lnSpc>
                <a:spcPct val="100000"/>
              </a:lnSpc>
              <a:buFont typeface="System Font Regular"/>
              <a:buChar char="→"/>
            </a:pPr>
            <a:r>
              <a:rPr lang="en-US" dirty="0"/>
              <a:t>nutzen diese Daten, um Ihnen mehr Inhalte derselben Art anzuzeigen</a:t>
            </a:r>
          </a:p>
          <a:p>
            <a:pPr marL="344700" indent="-342900">
              <a:lnSpc>
                <a:spcPct val="100000"/>
              </a:lnSpc>
              <a:buFont typeface="System Font Regular"/>
              <a:buChar char="→"/>
            </a:pPr>
            <a:r>
              <a:rPr lang="en-US" dirty="0"/>
              <a:t>versuchen, Sie so lange wie </a:t>
            </a:r>
            <a:r>
              <a:rPr lang="tr-TR" dirty="0"/>
              <a:t>möglich</a:t>
            </a:r>
            <a:r>
              <a:rPr lang="en-US" dirty="0"/>
              <a:t> zu beschäftigen und online zu halten</a:t>
            </a:r>
          </a:p>
          <a:p>
            <a:pPr marL="15875" indent="-14288">
              <a:lnSpc>
                <a:spcPct val="100000"/>
              </a:lnSpc>
            </a:pPr>
            <a:r>
              <a:rPr lang="en-US" dirty="0"/>
              <a:t>Kurz gesagt: </a:t>
            </a:r>
            <a:r>
              <a:rPr lang="en-US" b="1" dirty="0"/>
              <a:t>Je mehr Sie mit einer bestimmten Art von Inhalten interagieren, desto mehr zeigt Ihnen der Algorithmus ähnliche Inhalte an.</a:t>
            </a:r>
            <a:endParaRPr lang="en-US" dirty="0"/>
          </a:p>
        </p:txBody>
      </p:sp>
      <p:pic>
        <p:nvPicPr>
          <p:cNvPr id="6" name="Picture Placeholder 5">
            <a:extLst>
              <a:ext uri="{FF2B5EF4-FFF2-40B4-BE49-F238E27FC236}">
                <a16:creationId xmlns:a16="http://schemas.microsoft.com/office/drawing/2014/main" id="{4388026B-B75D-8814-502E-17F447415F5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5">
            <a:extLst>
              <a:ext uri="{FF2B5EF4-FFF2-40B4-BE49-F238E27FC236}">
                <a16:creationId xmlns:a16="http://schemas.microsoft.com/office/drawing/2014/main" id="{DA361C4B-AE8E-5BF1-D25A-A6597BDAD3CE}"/>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Was sind Social-Media-Algorithmen?</a:t>
            </a:r>
          </a:p>
        </p:txBody>
      </p:sp>
      <p:cxnSp>
        <p:nvCxnSpPr>
          <p:cNvPr id="8" name="Straight Connector 7">
            <a:extLst>
              <a:ext uri="{FF2B5EF4-FFF2-40B4-BE49-F238E27FC236}">
                <a16:creationId xmlns:a16="http://schemas.microsoft.com/office/drawing/2014/main" id="{1D8F6473-D7D9-4E8E-66E6-9EC188E5D20E}"/>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701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95E81-2452-0A00-4FCF-D75B90F4383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97F7F34-24F4-6960-805B-F624E48AE4AE}"/>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4A4DCF6-6991-4FF1-6F02-5B067DC5A508}"/>
              </a:ext>
            </a:extLst>
          </p:cNvPr>
          <p:cNvSpPr txBox="1"/>
          <p:nvPr/>
        </p:nvSpPr>
        <p:spPr>
          <a:xfrm>
            <a:off x="6786563" y="5183757"/>
            <a:ext cx="4703710" cy="369332"/>
          </a:xfrm>
          <a:prstGeom prst="rect">
            <a:avLst/>
          </a:prstGeom>
          <a:noFill/>
        </p:spPr>
        <p:txBody>
          <a:bodyPr wrap="square">
            <a:spAutoFit/>
          </a:bodyPr>
          <a:lstStyle/>
          <a:p>
            <a:pPr algn="ctr"/>
            <a:r>
              <a:rPr lang="en-GB" sz="1800" i="1" dirty="0">
                <a:solidFill>
                  <a:srgbClr val="3EB6A1"/>
                </a:solidFill>
                <a:ea typeface="+mn-lt"/>
                <a:cs typeface="+mn-lt"/>
                <a:hlinkClick r:id="rId3">
                  <a:extLst>
                    <a:ext uri="{A12FA001-AC4F-418D-AE19-62706E023703}">
                      <ahyp:hlinkClr xmlns:ahyp="http://schemas.microsoft.com/office/drawing/2018/hyperlinkcolor" val="tx"/>
                    </a:ext>
                  </a:extLst>
                </a:hlinkClick>
              </a:rPr>
              <a:t>Weta.org</a:t>
            </a:r>
            <a:endParaRPr lang="en-IE" i="1" dirty="0">
              <a:solidFill>
                <a:srgbClr val="3EB6A1"/>
              </a:solidFill>
            </a:endParaRPr>
          </a:p>
        </p:txBody>
      </p:sp>
      <p:sp>
        <p:nvSpPr>
          <p:cNvPr id="14" name="Rectangle: Rounded Corners 13">
            <a:extLst>
              <a:ext uri="{FF2B5EF4-FFF2-40B4-BE49-F238E27FC236}">
                <a16:creationId xmlns:a16="http://schemas.microsoft.com/office/drawing/2014/main" id="{504AEF7A-A2C3-3733-8EB1-9612D014ADBF}"/>
              </a:ext>
            </a:extLst>
          </p:cNvPr>
          <p:cNvSpPr/>
          <p:nvPr/>
        </p:nvSpPr>
        <p:spPr>
          <a:xfrm>
            <a:off x="7474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Anzeigen hier klicken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9" name="Text Placeholder 3">
            <a:extLst>
              <a:ext uri="{FF2B5EF4-FFF2-40B4-BE49-F238E27FC236}">
                <a16:creationId xmlns:a16="http://schemas.microsoft.com/office/drawing/2014/main" id="{CC7C3A11-607A-E70C-204E-202890E07024}"/>
              </a:ext>
            </a:extLst>
          </p:cNvPr>
          <p:cNvSpPr txBox="1">
            <a:spLocks/>
          </p:cNvSpPr>
          <p:nvPr/>
        </p:nvSpPr>
        <p:spPr>
          <a:xfrm>
            <a:off x="778932" y="0"/>
            <a:ext cx="8698700" cy="128778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solidFill>
                  <a:srgbClr val="EE4F27"/>
                </a:solidFill>
              </a:rPr>
              <a:t>Fallstudie: </a:t>
            </a:r>
            <a:r>
              <a:rPr lang="en-GB" sz="3400" dirty="0">
                <a:ea typeface="+mn-lt"/>
                <a:cs typeface="+mn-lt"/>
              </a:rPr>
              <a:t>Wie soziale Medien die Polarisierung vorantreiben</a:t>
            </a:r>
            <a:endParaRPr lang="en-US" sz="3400" dirty="0"/>
          </a:p>
        </p:txBody>
      </p:sp>
      <p:sp>
        <p:nvSpPr>
          <p:cNvPr id="10" name="Text Placeholder 3">
            <a:extLst>
              <a:ext uri="{FF2B5EF4-FFF2-40B4-BE49-F238E27FC236}">
                <a16:creationId xmlns:a16="http://schemas.microsoft.com/office/drawing/2014/main" id="{78E8F6EE-B2AB-2E92-87F6-DD4A60CE9E72}"/>
              </a:ext>
            </a:extLst>
          </p:cNvPr>
          <p:cNvSpPr>
            <a:spLocks noGrp="1"/>
          </p:cNvSpPr>
          <p:nvPr>
            <p:ph type="body" sz="quarter" idx="18"/>
          </p:nvPr>
        </p:nvSpPr>
        <p:spPr>
          <a:xfrm>
            <a:off x="798380" y="2311403"/>
            <a:ext cx="5441782" cy="3489629"/>
          </a:xfrm>
        </p:spPr>
        <p:txBody>
          <a:bodyPr/>
          <a:lstStyle/>
          <a:p>
            <a:pPr marL="0" indent="0">
              <a:lnSpc>
                <a:spcPct val="100000"/>
              </a:lnSpc>
            </a:pPr>
            <a:r>
              <a:rPr lang="en-US" sz="2400" dirty="0"/>
              <a:t>Der Sozialpsychologe Jonathan Haidt erörtert, wie soziale Medien zu einer „Empörungsmaschine“ geworden sind, die Wut und politischen Tribalismus verstärkt. Er untersucht, warum Online-Netzwerke die ideologische Polarisierung schüren, und schlägt Wege vor, um einen konstruktiveren Dialog im Internet zu fördern</a:t>
            </a:r>
            <a:r>
              <a:rPr lang="en-US" dirty="0"/>
              <a:t>.</a:t>
            </a:r>
            <a:endParaRPr lang="en-US" sz="2400" dirty="0"/>
          </a:p>
        </p:txBody>
      </p:sp>
      <p:pic>
        <p:nvPicPr>
          <p:cNvPr id="6" name="Picture Placeholder 5">
            <a:hlinkClick r:id="rId3"/>
            <a:extLst>
              <a:ext uri="{FF2B5EF4-FFF2-40B4-BE49-F238E27FC236}">
                <a16:creationId xmlns:a16="http://schemas.microsoft.com/office/drawing/2014/main" id="{EDB3CD48-DEF2-2149-880F-BEBED0D9EEC8}"/>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233137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Echokammern und Bestätigungsfehler erkennen und bekämpfen.</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2</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516446"/>
            <a:ext cx="7473043" cy="3943466"/>
          </a:xfrm>
        </p:spPr>
        <p:txBody>
          <a:bodyPr/>
          <a:lstStyle/>
          <a:p>
            <a:pPr marL="112500" indent="-342900" defTabSz="777514">
              <a:lnSpc>
                <a:spcPct val="100000"/>
              </a:lnSpc>
              <a:buFont typeface="System Font Regular"/>
              <a:buChar char="→"/>
              <a:defRPr/>
            </a:pPr>
            <a:r>
              <a:rPr lang="en-US" sz="2000" dirty="0"/>
              <a:t>Ein Echoraum ist ein Online-Raum, in dem Menschen überwiegend Meinungen sehen, hören oder diskutieren, die mit ihren eigenen übereinstimmen.</a:t>
            </a:r>
          </a:p>
          <a:p>
            <a:pPr marL="112500" indent="-342900" defTabSz="777514">
              <a:lnSpc>
                <a:spcPct val="100000"/>
              </a:lnSpc>
              <a:buFont typeface="System Font Regular"/>
              <a:buChar char="→"/>
              <a:defRPr/>
            </a:pPr>
            <a:r>
              <a:rPr lang="en-US" sz="2000" dirty="0"/>
              <a:t>Mit der Zeit schränkt dies den Kontakt mit anderen Sichtweisen ein und schafft eine „Schleife“ aus ähnlichen Ideen.</a:t>
            </a:r>
          </a:p>
          <a:p>
            <a:pPr marL="112500" indent="-342900" defTabSz="777514">
              <a:lnSpc>
                <a:spcPct val="100000"/>
              </a:lnSpc>
              <a:buFont typeface="System Font Regular"/>
              <a:buChar char="→"/>
              <a:defRPr/>
            </a:pPr>
            <a:r>
              <a:rPr lang="en-US" sz="2000" dirty="0"/>
              <a:t>Einzelpersonen werden in ihren Überzeugungen selbstbewusster und weniger offen für die Perspektiven anderer.</a:t>
            </a:r>
          </a:p>
        </p:txBody>
      </p:sp>
      <p:pic>
        <p:nvPicPr>
          <p:cNvPr id="6" name="Picture Placeholder 5">
            <a:extLst>
              <a:ext uri="{FF2B5EF4-FFF2-40B4-BE49-F238E27FC236}">
                <a16:creationId xmlns:a16="http://schemas.microsoft.com/office/drawing/2014/main" id="{FF479221-4F63-683A-07BD-6884DDF9DAB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grpSp>
        <p:nvGrpSpPr>
          <p:cNvPr id="7" name="Group 6">
            <a:extLst>
              <a:ext uri="{FF2B5EF4-FFF2-40B4-BE49-F238E27FC236}">
                <a16:creationId xmlns:a16="http://schemas.microsoft.com/office/drawing/2014/main" id="{5792E513-A410-5F5C-FD33-A0597CE77F88}"/>
              </a:ext>
            </a:extLst>
          </p:cNvPr>
          <p:cNvGrpSpPr/>
          <p:nvPr/>
        </p:nvGrpSpPr>
        <p:grpSpPr>
          <a:xfrm>
            <a:off x="5048206" y="3929886"/>
            <a:ext cx="5686847" cy="2527420"/>
            <a:chOff x="7260926" y="368575"/>
            <a:chExt cx="5686847" cy="2527420"/>
          </a:xfrm>
        </p:grpSpPr>
        <p:sp>
          <p:nvSpPr>
            <p:cNvPr id="8" name="Round Diagonal Corner Rectangle 7">
              <a:extLst>
                <a:ext uri="{FF2B5EF4-FFF2-40B4-BE49-F238E27FC236}">
                  <a16:creationId xmlns:a16="http://schemas.microsoft.com/office/drawing/2014/main" id="{FDC8D042-0DA0-2D32-791B-D4E6CC5B1691}"/>
                </a:ext>
              </a:extLst>
            </p:cNvPr>
            <p:cNvSpPr/>
            <p:nvPr/>
          </p:nvSpPr>
          <p:spPr>
            <a:xfrm flipH="1">
              <a:off x="7260926" y="368575"/>
              <a:ext cx="5534449" cy="2353304"/>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 Diagonal Corner Rectangle 9">
              <a:extLst>
                <a:ext uri="{FF2B5EF4-FFF2-40B4-BE49-F238E27FC236}">
                  <a16:creationId xmlns:a16="http://schemas.microsoft.com/office/drawing/2014/main" id="{6F244AD8-AC2B-8423-E41D-10F90B7EA1DB}"/>
                </a:ext>
              </a:extLst>
            </p:cNvPr>
            <p:cNvSpPr/>
            <p:nvPr/>
          </p:nvSpPr>
          <p:spPr>
            <a:xfrm flipH="1">
              <a:off x="7413326" y="520975"/>
              <a:ext cx="5534447"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 Placeholder 1">
            <a:extLst>
              <a:ext uri="{FF2B5EF4-FFF2-40B4-BE49-F238E27FC236}">
                <a16:creationId xmlns:a16="http://schemas.microsoft.com/office/drawing/2014/main" id="{FB0697BD-E0D4-A48A-E489-5A94D358A0CE}"/>
              </a:ext>
            </a:extLst>
          </p:cNvPr>
          <p:cNvSpPr txBox="1">
            <a:spLocks/>
          </p:cNvSpPr>
          <p:nvPr/>
        </p:nvSpPr>
        <p:spPr>
          <a:xfrm>
            <a:off x="5286802" y="4194872"/>
            <a:ext cx="5405582"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b="1" dirty="0">
                <a:latin typeface="Calibri" panose="020F0502020204030204" pitchFamily="34" charset="0"/>
                <a:ea typeface="Calibri (MS)"/>
                <a:cs typeface="Calibri" panose="020F0502020204030204" pitchFamily="34" charset="0"/>
                <a:sym typeface="Calibri (MS)"/>
              </a:rPr>
              <a:t>BEISPIEL </a:t>
            </a:r>
            <a:r>
              <a:rPr lang="en-US" sz="2400" dirty="0">
                <a:solidFill>
                  <a:srgbClr val="0C4659"/>
                </a:solidFill>
              </a:rPr>
              <a:t>Wenn Ihr Social-Media-Feed nur Beiträge von Menschen anzeigt, die Ihrer Meinung sind, könnte es sich so anfühlen, als dächten alle genauso – aber das ist die Echokammer am Werk.</a:t>
            </a:r>
          </a:p>
        </p:txBody>
      </p:sp>
      <p:grpSp>
        <p:nvGrpSpPr>
          <p:cNvPr id="14" name="Group 13">
            <a:extLst>
              <a:ext uri="{FF2B5EF4-FFF2-40B4-BE49-F238E27FC236}">
                <a16:creationId xmlns:a16="http://schemas.microsoft.com/office/drawing/2014/main" id="{B66357FD-3EB0-2E36-B566-4FBC68E0439F}"/>
              </a:ext>
            </a:extLst>
          </p:cNvPr>
          <p:cNvGrpSpPr/>
          <p:nvPr/>
        </p:nvGrpSpPr>
        <p:grpSpPr>
          <a:xfrm>
            <a:off x="4189532" y="4056090"/>
            <a:ext cx="744123" cy="527392"/>
            <a:chOff x="268528" y="1960710"/>
            <a:chExt cx="744123" cy="527392"/>
          </a:xfrm>
        </p:grpSpPr>
        <p:sp>
          <p:nvSpPr>
            <p:cNvPr id="15" name="Freeform 14">
              <a:extLst>
                <a:ext uri="{FF2B5EF4-FFF2-40B4-BE49-F238E27FC236}">
                  <a16:creationId xmlns:a16="http://schemas.microsoft.com/office/drawing/2014/main" id="{B50D6072-17A5-7C8E-85D8-9EF8F3F820F6}"/>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C3FF00C2-A007-CC27-719F-260937773CC8}"/>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Tree>
    <p:extLst>
      <p:ext uri="{BB962C8B-B14F-4D97-AF65-F5344CB8AC3E}">
        <p14:creationId xmlns:p14="http://schemas.microsoft.com/office/powerpoint/2010/main" val="2202352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80" y="1460825"/>
            <a:ext cx="11071178" cy="1253280"/>
          </a:xfrm>
        </p:spPr>
        <p:txBody>
          <a:bodyPr/>
          <a:lstStyle/>
          <a:p>
            <a:pPr marL="0" indent="0">
              <a:lnSpc>
                <a:spcPct val="100000"/>
              </a:lnSpc>
            </a:pPr>
            <a:r>
              <a:rPr lang="en-US" dirty="0"/>
              <a:t>Eine Filterblase ist eine digitale Umgebung, die durch Algorithmen geschaffen wird, welche dir – basierend auf deinen Klicks, Likes und Suchanfragen – vermehrt Inhalte anzeigen, die dir gefallen oder denen du zustimmst. Auch wenn dies wie eine personalisierte Darstellung wirkt, kann es deinen Zugang zu vielfältigen oder neuen Inhalten einschränken.</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0"/>
            <a:ext cx="10614687" cy="1565257"/>
          </a:xfrm>
        </p:spPr>
        <p:txBody>
          <a:bodyPr anchor="ctr"/>
          <a:lstStyle/>
          <a:p>
            <a:pPr>
              <a:lnSpc>
                <a:spcPct val="100000"/>
              </a:lnSpc>
            </a:pPr>
            <a:r>
              <a:rPr lang="en-US" sz="3400" dirty="0"/>
              <a:t>Was ist eine Filterblase?</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263694"/>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5" name="Group 4">
            <a:extLst>
              <a:ext uri="{FF2B5EF4-FFF2-40B4-BE49-F238E27FC236}">
                <a16:creationId xmlns:a16="http://schemas.microsoft.com/office/drawing/2014/main" id="{E890EE25-786F-FF7D-8660-2468D831DF5A}"/>
              </a:ext>
            </a:extLst>
          </p:cNvPr>
          <p:cNvGrpSpPr/>
          <p:nvPr/>
        </p:nvGrpSpPr>
        <p:grpSpPr>
          <a:xfrm>
            <a:off x="858674" y="3493784"/>
            <a:ext cx="5686847" cy="2527420"/>
            <a:chOff x="7260926" y="368575"/>
            <a:chExt cx="5686847" cy="2527420"/>
          </a:xfrm>
        </p:grpSpPr>
        <p:sp>
          <p:nvSpPr>
            <p:cNvPr id="6" name="Round Diagonal Corner Rectangle 5">
              <a:extLst>
                <a:ext uri="{FF2B5EF4-FFF2-40B4-BE49-F238E27FC236}">
                  <a16:creationId xmlns:a16="http://schemas.microsoft.com/office/drawing/2014/main" id="{05E8A25E-8605-C5EE-63BB-98E820EE9E96}"/>
                </a:ext>
              </a:extLst>
            </p:cNvPr>
            <p:cNvSpPr/>
            <p:nvPr/>
          </p:nvSpPr>
          <p:spPr>
            <a:xfrm flipH="1">
              <a:off x="7260926" y="368575"/>
              <a:ext cx="5534449" cy="2353304"/>
            </a:xfrm>
            <a:prstGeom prst="round2DiagRect">
              <a:avLst/>
            </a:prstGeom>
            <a:solidFill>
              <a:srgbClr val="3EB6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Diagonal Corner Rectangle 9">
              <a:extLst>
                <a:ext uri="{FF2B5EF4-FFF2-40B4-BE49-F238E27FC236}">
                  <a16:creationId xmlns:a16="http://schemas.microsoft.com/office/drawing/2014/main" id="{3EE1EA2B-6EE3-F273-82D7-CAA6E168B7C8}"/>
                </a:ext>
              </a:extLst>
            </p:cNvPr>
            <p:cNvSpPr/>
            <p:nvPr/>
          </p:nvSpPr>
          <p:spPr>
            <a:xfrm flipH="1">
              <a:off x="7413326" y="520975"/>
              <a:ext cx="5534447"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 Placeholder 1">
            <a:extLst>
              <a:ext uri="{FF2B5EF4-FFF2-40B4-BE49-F238E27FC236}">
                <a16:creationId xmlns:a16="http://schemas.microsoft.com/office/drawing/2014/main" id="{C0CC036C-BC11-2FA4-3820-A5CDC2FDDF26}"/>
              </a:ext>
            </a:extLst>
          </p:cNvPr>
          <p:cNvSpPr txBox="1">
            <a:spLocks/>
          </p:cNvSpPr>
          <p:nvPr/>
        </p:nvSpPr>
        <p:spPr>
          <a:xfrm>
            <a:off x="1097270" y="3758770"/>
            <a:ext cx="5405582"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b="1" dirty="0">
                <a:solidFill>
                  <a:schemeClr val="bg1"/>
                </a:solidFill>
                <a:latin typeface="Calibri" panose="020F0502020204030204" pitchFamily="34" charset="0"/>
                <a:ea typeface="Calibri (MS)"/>
                <a:cs typeface="Calibri" panose="020F0502020204030204" pitchFamily="34" charset="0"/>
                <a:sym typeface="Calibri (MS)"/>
              </a:rPr>
              <a:t>BEISPIEL</a:t>
            </a:r>
            <a:r>
              <a:rPr lang="en-US" sz="2400" dirty="0">
                <a:solidFill>
                  <a:schemeClr val="bg1"/>
                </a:solidFill>
              </a:rPr>
              <a:t>: Wenn du auf YouTube nur eine Art von Videos anschaust, empfiehlt dir die Plattform meist ähnliche Videos – und blendet andere aus, die möglicherweise andere Meinungen bieten.</a:t>
            </a:r>
          </a:p>
        </p:txBody>
      </p:sp>
      <p:grpSp>
        <p:nvGrpSpPr>
          <p:cNvPr id="12" name="Group 11">
            <a:extLst>
              <a:ext uri="{FF2B5EF4-FFF2-40B4-BE49-F238E27FC236}">
                <a16:creationId xmlns:a16="http://schemas.microsoft.com/office/drawing/2014/main" id="{B9F504DB-5B0F-654A-DB03-3F0E6B0D88E1}"/>
              </a:ext>
            </a:extLst>
          </p:cNvPr>
          <p:cNvGrpSpPr/>
          <p:nvPr/>
        </p:nvGrpSpPr>
        <p:grpSpPr>
          <a:xfrm>
            <a:off x="0" y="3619988"/>
            <a:ext cx="744123" cy="527392"/>
            <a:chOff x="268528" y="1960710"/>
            <a:chExt cx="744123" cy="527392"/>
          </a:xfrm>
        </p:grpSpPr>
        <p:sp>
          <p:nvSpPr>
            <p:cNvPr id="13" name="Freeform 12">
              <a:extLst>
                <a:ext uri="{FF2B5EF4-FFF2-40B4-BE49-F238E27FC236}">
                  <a16:creationId xmlns:a16="http://schemas.microsoft.com/office/drawing/2014/main" id="{9130A727-E76B-9A06-DD9E-1EF7BABC4E15}"/>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DF058EE0-BFC9-A4E8-02FF-DFD8BDFB82AF}"/>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grpSp>
        <p:nvGrpSpPr>
          <p:cNvPr id="20" name="Group 19">
            <a:extLst>
              <a:ext uri="{FF2B5EF4-FFF2-40B4-BE49-F238E27FC236}">
                <a16:creationId xmlns:a16="http://schemas.microsoft.com/office/drawing/2014/main" id="{591BB548-416D-EB93-45B8-C0322A2CC5D0}"/>
              </a:ext>
            </a:extLst>
          </p:cNvPr>
          <p:cNvGrpSpPr/>
          <p:nvPr/>
        </p:nvGrpSpPr>
        <p:grpSpPr>
          <a:xfrm>
            <a:off x="6826024" y="4663471"/>
            <a:ext cx="3546963" cy="2200491"/>
            <a:chOff x="6826024" y="4663471"/>
            <a:chExt cx="3546963" cy="2200491"/>
          </a:xfrm>
        </p:grpSpPr>
        <p:sp>
          <p:nvSpPr>
            <p:cNvPr id="22" name="Freeform 21">
              <a:extLst>
                <a:ext uri="{FF2B5EF4-FFF2-40B4-BE49-F238E27FC236}">
                  <a16:creationId xmlns:a16="http://schemas.microsoft.com/office/drawing/2014/main" id="{54DF78A9-5204-2FC3-2DC3-8516D7EB4073}"/>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3D7EE96A-17E8-4FAC-F043-592C5C36F159}"/>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CBBEE356-6211-B5F8-3A2E-A06E52323FA3}"/>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C39290D2-CFE1-4162-8B75-79169335B03B}"/>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29" name="Freeform 28">
              <a:extLst>
                <a:ext uri="{FF2B5EF4-FFF2-40B4-BE49-F238E27FC236}">
                  <a16:creationId xmlns:a16="http://schemas.microsoft.com/office/drawing/2014/main" id="{729237BE-D132-1889-BD70-F93E5C77F240}"/>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30" name="Freeform 29">
              <a:extLst>
                <a:ext uri="{FF2B5EF4-FFF2-40B4-BE49-F238E27FC236}">
                  <a16:creationId xmlns:a16="http://schemas.microsoft.com/office/drawing/2014/main" id="{9CB29D24-9618-B9C4-8469-C21134CA23FA}"/>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8B22E216-6209-8E1A-2292-4725AFF0E3D1}"/>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32" name="Freeform 31">
              <a:extLst>
                <a:ext uri="{FF2B5EF4-FFF2-40B4-BE49-F238E27FC236}">
                  <a16:creationId xmlns:a16="http://schemas.microsoft.com/office/drawing/2014/main" id="{8CE4CE0F-4908-A4E1-57CF-BCBA399F7D7B}"/>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E1CC54D5-8675-AE0A-03A0-C80A327704D0}"/>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34" name="Freeform 33">
              <a:extLst>
                <a:ext uri="{FF2B5EF4-FFF2-40B4-BE49-F238E27FC236}">
                  <a16:creationId xmlns:a16="http://schemas.microsoft.com/office/drawing/2014/main" id="{4A6C9CBD-26FE-7684-4472-CE7762B8037B}"/>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35" name="Freeform 34">
              <a:extLst>
                <a:ext uri="{FF2B5EF4-FFF2-40B4-BE49-F238E27FC236}">
                  <a16:creationId xmlns:a16="http://schemas.microsoft.com/office/drawing/2014/main" id="{E7F38D54-A11B-B9C2-BF57-230D332E73D2}"/>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spTree>
    <p:extLst>
      <p:ext uri="{BB962C8B-B14F-4D97-AF65-F5344CB8AC3E}">
        <p14:creationId xmlns:p14="http://schemas.microsoft.com/office/powerpoint/2010/main" val="2247525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80" y="1674834"/>
            <a:ext cx="11071178" cy="1866647"/>
          </a:xfrm>
        </p:spPr>
        <p:txBody>
          <a:bodyPr/>
          <a:lstStyle/>
          <a:p>
            <a:pPr marL="12700" indent="-12700">
              <a:lnSpc>
                <a:spcPct val="100000"/>
              </a:lnSpc>
            </a:pPr>
            <a:r>
              <a:rPr lang="tr-TR" sz="2400" b="1" dirty="0" err="1">
                <a:effectLst/>
                <a:ea typeface="Aptos" panose="020B0004020202020204" pitchFamily="34" charset="0"/>
                <a:cs typeface="Times New Roman" panose="02020603050405020304" pitchFamily="18" charset="0"/>
              </a:rPr>
              <a:t>Die Bestätigungsverzerrung </a:t>
            </a:r>
            <a:r>
              <a:rPr lang="tr-TR" sz="2400" dirty="0">
                <a:effectLst/>
                <a:ea typeface="Aptos" panose="020B0004020202020204" pitchFamily="34" charset="0"/>
                <a:cs typeface="Times New Roman" panose="02020603050405020304" pitchFamily="18" charset="0"/>
              </a:rPr>
              <a:t>ist </a:t>
            </a:r>
            <a:r>
              <a:rPr lang="tr-TR" sz="2400" dirty="0" err="1">
                <a:effectLst/>
                <a:ea typeface="Aptos" panose="020B0004020202020204" pitchFamily="34" charset="0"/>
                <a:cs typeface="Times New Roman" panose="02020603050405020304" pitchFamily="18" charset="0"/>
              </a:rPr>
              <a:t>die </a:t>
            </a:r>
            <a:r>
              <a:rPr lang="tr-TR" sz="2200" dirty="0" err="1">
                <a:effectLst/>
                <a:ea typeface="Aptos" panose="020B0004020202020204" pitchFamily="34" charset="0"/>
                <a:cs typeface="Times New Roman" panose="02020603050405020304" pitchFamily="18" charset="0"/>
              </a:rPr>
              <a:t>natürliche Neigung, sich </a:t>
            </a:r>
            <a:r>
              <a:rPr lang="tr-TR" sz="2200" dirty="0">
                <a:effectLst/>
                <a:ea typeface="Aptos" panose="020B0004020202020204" pitchFamily="34" charset="0"/>
                <a:cs typeface="Times New Roman" panose="02020603050405020304" pitchFamily="18" charset="0"/>
              </a:rPr>
              <a:t>auf </a:t>
            </a:r>
            <a:r>
              <a:rPr lang="tr-TR" dirty="0" err="1">
                <a:effectLst/>
                <a:ea typeface="Aptos" panose="020B0004020202020204" pitchFamily="34" charset="0"/>
                <a:cs typeface="Times New Roman" panose="02020603050405020304" pitchFamily="18" charset="0"/>
              </a:rPr>
              <a:t>Informationen </a:t>
            </a:r>
            <a:r>
              <a:rPr lang="tr-TR" sz="2200" dirty="0" err="1">
                <a:effectLst/>
                <a:ea typeface="Aptos" panose="020B0004020202020204" pitchFamily="34" charset="0"/>
                <a:cs typeface="Times New Roman" panose="02020603050405020304" pitchFamily="18" charset="0"/>
              </a:rPr>
              <a:t>zu konzentrieren, </a:t>
            </a:r>
            <a:r>
              <a:rPr lang="tr-TR" dirty="0" err="1">
                <a:effectLst/>
                <a:ea typeface="Aptos" panose="020B0004020202020204" pitchFamily="34" charset="0"/>
                <a:cs typeface="Times New Roman" panose="02020603050405020304" pitchFamily="18" charset="0"/>
              </a:rPr>
              <a:t>die unsere bestehenden Überzeugungen stützen</a:t>
            </a:r>
            <a:r>
              <a:rPr lang="tr-TR" dirty="0">
                <a:effectLst/>
                <a:ea typeface="Aptos" panose="020B0004020202020204" pitchFamily="34" charset="0"/>
                <a:cs typeface="Times New Roman" panose="02020603050405020304" pitchFamily="18" charset="0"/>
              </a:rPr>
              <a:t>.</a:t>
            </a:r>
          </a:p>
          <a:p>
            <a:pPr marL="342900" lvl="0" indent="-342900">
              <a:lnSpc>
                <a:spcPct val="100000"/>
              </a:lnSpc>
              <a:buSzPct val="100000"/>
              <a:buFont typeface="System Font Regular"/>
              <a:buChar char="→"/>
              <a:tabLst>
                <a:tab pos="457200" algn="l"/>
              </a:tabLst>
            </a:pPr>
            <a:r>
              <a:rPr lang="tr-TR" dirty="0" err="1">
                <a:effectLst/>
                <a:ea typeface="Aptos" panose="020B0004020202020204" pitchFamily="34" charset="0"/>
                <a:cs typeface="Times New Roman" panose="02020603050405020304" pitchFamily="18" charset="0"/>
              </a:rPr>
              <a:t>Oft ignorieren oder lehnen wir Informationen ab, die </a:t>
            </a:r>
            <a:r>
              <a:rPr lang="tr-TR" dirty="0">
                <a:effectLst/>
                <a:ea typeface="Aptos" panose="020B0004020202020204" pitchFamily="34" charset="0"/>
                <a:cs typeface="Times New Roman" panose="02020603050405020304" pitchFamily="18" charset="0"/>
              </a:rPr>
              <a:t>uns </a:t>
            </a:r>
            <a:r>
              <a:rPr lang="tr-TR" dirty="0" err="1">
                <a:effectLst/>
                <a:ea typeface="Aptos" panose="020B0004020202020204" pitchFamily="34" charset="0"/>
                <a:cs typeface="Times New Roman" panose="02020603050405020304" pitchFamily="18" charset="0"/>
              </a:rPr>
              <a:t>herausfordern</a:t>
            </a:r>
            <a:r>
              <a:rPr lang="tr-TR" dirty="0">
                <a:effectLst/>
                <a:ea typeface="Aptos" panose="020B0004020202020204" pitchFamily="34" charset="0"/>
                <a:cs typeface="Times New Roman" panose="02020603050405020304" pitchFamily="18" charset="0"/>
              </a:rPr>
              <a:t>.</a:t>
            </a:r>
          </a:p>
          <a:p>
            <a:pPr marL="342900" lvl="0" indent="-342900">
              <a:lnSpc>
                <a:spcPct val="100000"/>
              </a:lnSpc>
              <a:buSzPct val="100000"/>
              <a:buFont typeface="System Font Regular"/>
              <a:buChar char="→"/>
              <a:tabLst>
                <a:tab pos="457200" algn="l"/>
              </a:tabLst>
            </a:pPr>
            <a:r>
              <a:rPr lang="tr-TR" dirty="0" err="1">
                <a:effectLst/>
                <a:ea typeface="Aptos" panose="020B0004020202020204" pitchFamily="34" charset="0"/>
                <a:cs typeface="Times New Roman" panose="02020603050405020304" pitchFamily="18" charset="0"/>
              </a:rPr>
              <a:t>Das geschieht automatisch und prägt</a:t>
            </a:r>
            <a:r>
              <a:rPr lang="tr-TR" dirty="0">
                <a:effectLst/>
                <a:ea typeface="Aptos" panose="020B0004020202020204" pitchFamily="34" charset="0"/>
                <a:cs typeface="Times New Roman" panose="02020603050405020304" pitchFamily="18" charset="0"/>
              </a:rPr>
              <a:t>, wie </a:t>
            </a:r>
            <a:r>
              <a:rPr lang="tr-TR" dirty="0" err="1">
                <a:effectLst/>
                <a:ea typeface="Aptos" panose="020B0004020202020204" pitchFamily="34" charset="0"/>
                <a:cs typeface="Times New Roman" panose="02020603050405020304" pitchFamily="18" charset="0"/>
              </a:rPr>
              <a:t>wir </a:t>
            </a:r>
            <a:r>
              <a:rPr lang="tr-TR" dirty="0">
                <a:effectLst/>
                <a:ea typeface="Aptos" panose="020B0004020202020204" pitchFamily="34" charset="0"/>
                <a:cs typeface="Times New Roman" panose="02020603050405020304" pitchFamily="18" charset="0"/>
              </a:rPr>
              <a:t>online </a:t>
            </a:r>
            <a:r>
              <a:rPr lang="tr-TR" dirty="0" err="1">
                <a:effectLst/>
                <a:ea typeface="Aptos" panose="020B0004020202020204" pitchFamily="34" charset="0"/>
                <a:cs typeface="Times New Roman" panose="02020603050405020304" pitchFamily="18" charset="0"/>
              </a:rPr>
              <a:t>nach Informationen suchen</a:t>
            </a:r>
            <a:r>
              <a:rPr lang="tr-TR" dirty="0">
                <a:effectLst/>
                <a:ea typeface="Aptos" panose="020B0004020202020204" pitchFamily="34" charset="0"/>
                <a:cs typeface="Times New Roman" panose="02020603050405020304" pitchFamily="18" charset="0"/>
              </a:rPr>
              <a:t>, diese </a:t>
            </a:r>
            <a:r>
              <a:rPr lang="tr-TR" dirty="0" err="1">
                <a:effectLst/>
                <a:ea typeface="Aptos" panose="020B0004020202020204" pitchFamily="34" charset="0"/>
                <a:cs typeface="Times New Roman" panose="02020603050405020304" pitchFamily="18" charset="0"/>
              </a:rPr>
              <a:t>lesen oder interpretieren</a:t>
            </a:r>
            <a:r>
              <a:rPr lang="tr-TR" dirty="0">
                <a:effectLst/>
                <a:ea typeface="Aptos" panose="020B0004020202020204" pitchFamily="34" charset="0"/>
                <a:cs typeface="Times New Roman" panose="02020603050405020304" pitchFamily="18" charset="0"/>
              </a:rPr>
              <a:t>.</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0"/>
            <a:ext cx="10614687" cy="1565257"/>
          </a:xfrm>
        </p:spPr>
        <p:txBody>
          <a:bodyPr anchor="ctr"/>
          <a:lstStyle/>
          <a:p>
            <a:pPr>
              <a:lnSpc>
                <a:spcPct val="100000"/>
              </a:lnSpc>
            </a:pPr>
            <a:r>
              <a:rPr lang="en-US" sz="3400" dirty="0"/>
              <a:t>Was ist Bestätigungsfehler?</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23" name="Group 22">
            <a:extLst>
              <a:ext uri="{FF2B5EF4-FFF2-40B4-BE49-F238E27FC236}">
                <a16:creationId xmlns:a16="http://schemas.microsoft.com/office/drawing/2014/main" id="{F5FACCED-078D-AE1B-C499-AE414C825AC4}"/>
              </a:ext>
            </a:extLst>
          </p:cNvPr>
          <p:cNvGrpSpPr/>
          <p:nvPr/>
        </p:nvGrpSpPr>
        <p:grpSpPr>
          <a:xfrm>
            <a:off x="858674" y="4121583"/>
            <a:ext cx="5686847" cy="2527420"/>
            <a:chOff x="7260926" y="368575"/>
            <a:chExt cx="5686847" cy="2527420"/>
          </a:xfrm>
        </p:grpSpPr>
        <p:sp>
          <p:nvSpPr>
            <p:cNvPr id="24" name="Round Diagonal Corner Rectangle 23">
              <a:extLst>
                <a:ext uri="{FF2B5EF4-FFF2-40B4-BE49-F238E27FC236}">
                  <a16:creationId xmlns:a16="http://schemas.microsoft.com/office/drawing/2014/main" id="{E3920898-EFDE-FEDB-70F4-D40919CC3516}"/>
                </a:ext>
              </a:extLst>
            </p:cNvPr>
            <p:cNvSpPr/>
            <p:nvPr/>
          </p:nvSpPr>
          <p:spPr>
            <a:xfrm flipH="1">
              <a:off x="7260926" y="368575"/>
              <a:ext cx="5534449" cy="2353304"/>
            </a:xfrm>
            <a:prstGeom prst="round2DiagRect">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 Diagonal Corner Rectangle 9">
              <a:extLst>
                <a:ext uri="{FF2B5EF4-FFF2-40B4-BE49-F238E27FC236}">
                  <a16:creationId xmlns:a16="http://schemas.microsoft.com/office/drawing/2014/main" id="{8151A7EC-9419-AC53-0570-3DBE1BBF2106}"/>
                </a:ext>
              </a:extLst>
            </p:cNvPr>
            <p:cNvSpPr/>
            <p:nvPr/>
          </p:nvSpPr>
          <p:spPr>
            <a:xfrm flipH="1">
              <a:off x="7413326" y="520975"/>
              <a:ext cx="5534447"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3EB6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Text Placeholder 1">
            <a:extLst>
              <a:ext uri="{FF2B5EF4-FFF2-40B4-BE49-F238E27FC236}">
                <a16:creationId xmlns:a16="http://schemas.microsoft.com/office/drawing/2014/main" id="{724EEAA0-661F-4B6E-7A9A-5293161805F3}"/>
              </a:ext>
            </a:extLst>
          </p:cNvPr>
          <p:cNvSpPr txBox="1">
            <a:spLocks/>
          </p:cNvSpPr>
          <p:nvPr/>
        </p:nvSpPr>
        <p:spPr>
          <a:xfrm>
            <a:off x="1097270" y="4386569"/>
            <a:ext cx="5405582"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chemeClr val="bg1"/>
                </a:solidFill>
                <a:latin typeface="Calibri" panose="020F0502020204030204" pitchFamily="34" charset="0"/>
                <a:ea typeface="Calibri (MS)"/>
                <a:cs typeface="Calibri" panose="020F0502020204030204" pitchFamily="34" charset="0"/>
                <a:sym typeface="Calibri (MS)"/>
              </a:rPr>
              <a:t>BEISPIEL: </a:t>
            </a:r>
            <a:r>
              <a:rPr lang="en-US" sz="2000" dirty="0">
                <a:solidFill>
                  <a:schemeClr val="bg1"/>
                </a:solidFill>
              </a:rPr>
              <a:t>Wenn Sie glauben, dass eine bestimmte Art von Lebensmitteln ungesund ist, achten Sie vielleicht stärker auf Artikel, die Ihre Ansicht stützen – und überspringen diejenigen, die etwas anderes nahelegen.</a:t>
            </a:r>
          </a:p>
        </p:txBody>
      </p:sp>
      <p:grpSp>
        <p:nvGrpSpPr>
          <p:cNvPr id="30" name="Group 29">
            <a:extLst>
              <a:ext uri="{FF2B5EF4-FFF2-40B4-BE49-F238E27FC236}">
                <a16:creationId xmlns:a16="http://schemas.microsoft.com/office/drawing/2014/main" id="{65226E32-4954-967A-07DD-AD82DECF3673}"/>
              </a:ext>
            </a:extLst>
          </p:cNvPr>
          <p:cNvGrpSpPr/>
          <p:nvPr/>
        </p:nvGrpSpPr>
        <p:grpSpPr>
          <a:xfrm>
            <a:off x="0" y="4247787"/>
            <a:ext cx="744123" cy="527392"/>
            <a:chOff x="268528" y="1960710"/>
            <a:chExt cx="744123" cy="527392"/>
          </a:xfrm>
        </p:grpSpPr>
        <p:sp>
          <p:nvSpPr>
            <p:cNvPr id="31" name="Freeform 30">
              <a:extLst>
                <a:ext uri="{FF2B5EF4-FFF2-40B4-BE49-F238E27FC236}">
                  <a16:creationId xmlns:a16="http://schemas.microsoft.com/office/drawing/2014/main" id="{F5CD818C-950E-EB54-8F62-3C732493029B}"/>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2" name="Freeform 31">
              <a:extLst>
                <a:ext uri="{FF2B5EF4-FFF2-40B4-BE49-F238E27FC236}">
                  <a16:creationId xmlns:a16="http://schemas.microsoft.com/office/drawing/2014/main" id="{5500F71D-2292-2718-6D94-4F441B0228BF}"/>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grpSp>
        <p:nvGrpSpPr>
          <p:cNvPr id="33" name="Group 32">
            <a:extLst>
              <a:ext uri="{FF2B5EF4-FFF2-40B4-BE49-F238E27FC236}">
                <a16:creationId xmlns:a16="http://schemas.microsoft.com/office/drawing/2014/main" id="{20E4F836-E951-5D87-BC1E-A37CD491A641}"/>
              </a:ext>
            </a:extLst>
          </p:cNvPr>
          <p:cNvGrpSpPr/>
          <p:nvPr/>
        </p:nvGrpSpPr>
        <p:grpSpPr>
          <a:xfrm>
            <a:off x="6826024" y="4663471"/>
            <a:ext cx="3546963" cy="2200491"/>
            <a:chOff x="6826024" y="4663471"/>
            <a:chExt cx="3546963" cy="2200491"/>
          </a:xfrm>
        </p:grpSpPr>
        <p:sp>
          <p:nvSpPr>
            <p:cNvPr id="34" name="Freeform 33">
              <a:extLst>
                <a:ext uri="{FF2B5EF4-FFF2-40B4-BE49-F238E27FC236}">
                  <a16:creationId xmlns:a16="http://schemas.microsoft.com/office/drawing/2014/main" id="{9F675078-7B76-8B50-7661-226FAF539B5E}"/>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35" name="Freeform 34">
              <a:extLst>
                <a:ext uri="{FF2B5EF4-FFF2-40B4-BE49-F238E27FC236}">
                  <a16:creationId xmlns:a16="http://schemas.microsoft.com/office/drawing/2014/main" id="{3EDBEC65-BDB1-0BA2-50FE-D41EA1A3A5C6}"/>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36" name="Freeform 35">
              <a:extLst>
                <a:ext uri="{FF2B5EF4-FFF2-40B4-BE49-F238E27FC236}">
                  <a16:creationId xmlns:a16="http://schemas.microsoft.com/office/drawing/2014/main" id="{587588E9-DB7F-B4A5-47AF-31AB6AE5C2B6}"/>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FCAC4664-1289-2403-6CF2-A627FC150D1E}"/>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D6230A8B-E123-1604-005B-58063FF02B6A}"/>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4DEDB120-8FBB-3E7C-8231-47287BBEFDF3}"/>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40" name="Freeform 39">
              <a:extLst>
                <a:ext uri="{FF2B5EF4-FFF2-40B4-BE49-F238E27FC236}">
                  <a16:creationId xmlns:a16="http://schemas.microsoft.com/office/drawing/2014/main" id="{50CFA70D-9908-2067-470A-2A685B41AFC7}"/>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F2C5283A-A7E4-2841-F3DD-8B746C56CC31}"/>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0793513F-7FD8-6B71-3CBF-4BF431D9ADDC}"/>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43" name="Freeform 42">
              <a:extLst>
                <a:ext uri="{FF2B5EF4-FFF2-40B4-BE49-F238E27FC236}">
                  <a16:creationId xmlns:a16="http://schemas.microsoft.com/office/drawing/2014/main" id="{95B528DF-9A04-EED3-E7F2-B97F78CD1EF2}"/>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44" name="Freeform 43">
              <a:extLst>
                <a:ext uri="{FF2B5EF4-FFF2-40B4-BE49-F238E27FC236}">
                  <a16:creationId xmlns:a16="http://schemas.microsoft.com/office/drawing/2014/main" id="{8F4D6E2B-9947-7BF4-60CD-61ABE5D51A07}"/>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spTree>
    <p:extLst>
      <p:ext uri="{BB962C8B-B14F-4D97-AF65-F5344CB8AC3E}">
        <p14:creationId xmlns:p14="http://schemas.microsoft.com/office/powerpoint/2010/main" val="1207904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1914015"/>
            <a:ext cx="5297620" cy="3884005"/>
          </a:xfrm>
        </p:spPr>
        <p:txBody>
          <a:bodyPr/>
          <a:lstStyle/>
          <a:p>
            <a:pPr marL="0" indent="0">
              <a:lnSpc>
                <a:spcPct val="100000"/>
              </a:lnSpc>
            </a:pPr>
            <a:r>
              <a:rPr lang="en-US" sz="2000" dirty="0"/>
              <a:t>Reddit ist eine Online-Plattform, auf der sich Nutzer aus aller Welt in themenbezogenen Bereichen, sogenannten „Subreddits“, versammeln. Die Nutzer können Inhalte teilen, Fragen stellen, an Diskussionen teilnehmen und über Beiträge abstimmen, um deren Sichtbarkeit zu beeinflussen – und das alles unter Wahrung ihrer Anonymität. Jeder Subreddit hat seine eigenen Regeln und wird von ehrenamtlichen Moderatoren verwaltet. Diese Struktur fördert nicht nur den Informationsaustausch und das Engagement der Community, sondern bietet auch einen wertvollen Raum für</a:t>
            </a:r>
          </a:p>
        </p:txBody>
      </p:sp>
      <p:sp>
        <p:nvSpPr>
          <p:cNvPr id="7" name="Text Placeholder 4">
            <a:hlinkClick r:id="rId2"/>
            <a:extLst>
              <a:ext uri="{FF2B5EF4-FFF2-40B4-BE49-F238E27FC236}">
                <a16:creationId xmlns:a16="http://schemas.microsoft.com/office/drawing/2014/main" id="{6AF7FE8B-DA3D-1021-097C-06FC12319733}"/>
              </a:ext>
            </a:extLst>
          </p:cNvPr>
          <p:cNvSpPr txBox="1">
            <a:spLocks/>
          </p:cNvSpPr>
          <p:nvPr/>
        </p:nvSpPr>
        <p:spPr>
          <a:xfrm>
            <a:off x="6079841" y="3684716"/>
            <a:ext cx="3354574" cy="557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IE" sz="1800" i="1" dirty="0">
                <a:solidFill>
                  <a:srgbClr val="3EB6A1"/>
                </a:solidFill>
                <a:hlinkClick r:id="rId3">
                  <a:extLst>
                    <a:ext uri="{A12FA001-AC4F-418D-AE19-62706E023703}">
                      <ahyp:hlinkClr xmlns:ahyp="http://schemas.microsoft.com/office/drawing/2018/hyperlinkcolor" val="tx"/>
                    </a:ext>
                  </a:extLst>
                </a:hlinkClick>
              </a:rPr>
              <a:t>https://www.reddit.com/</a:t>
            </a:r>
            <a:endParaRPr lang="en-US" sz="1800" i="1" dirty="0">
              <a:solidFill>
                <a:srgbClr val="3EB6A1"/>
              </a:solidFill>
              <a:latin typeface="Calibri" panose="020F0502020204030204"/>
            </a:endParaRPr>
          </a:p>
        </p:txBody>
      </p:sp>
      <p:sp>
        <p:nvSpPr>
          <p:cNvPr id="12" name="Text Placeholder 3">
            <a:extLst>
              <a:ext uri="{FF2B5EF4-FFF2-40B4-BE49-F238E27FC236}">
                <a16:creationId xmlns:a16="http://schemas.microsoft.com/office/drawing/2014/main" id="{BBE4C723-FDFD-0669-18EA-DF83F2D3AB87}"/>
              </a:ext>
            </a:extLst>
          </p:cNvPr>
          <p:cNvSpPr txBox="1">
            <a:spLocks/>
          </p:cNvSpPr>
          <p:nvPr/>
        </p:nvSpPr>
        <p:spPr>
          <a:xfrm>
            <a:off x="798380" y="987173"/>
            <a:ext cx="570999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US" sz="3400" b="0" dirty="0">
                <a:sym typeface="Calibri (MS) Bold"/>
              </a:rPr>
              <a:t>Reddit </a:t>
            </a:r>
          </a:p>
        </p:txBody>
      </p:sp>
      <p:sp>
        <p:nvSpPr>
          <p:cNvPr id="13" name="Text Placeholder 3">
            <a:extLst>
              <a:ext uri="{FF2B5EF4-FFF2-40B4-BE49-F238E27FC236}">
                <a16:creationId xmlns:a16="http://schemas.microsoft.com/office/drawing/2014/main" id="{7D114C34-2B0F-4014-E85C-0F08C79AEF9C}"/>
              </a:ext>
            </a:extLst>
          </p:cNvPr>
          <p:cNvSpPr txBox="1">
            <a:spLocks/>
          </p:cNvSpPr>
          <p:nvPr/>
        </p:nvSpPr>
        <p:spPr>
          <a:xfrm>
            <a:off x="778931" y="0"/>
            <a:ext cx="9777009" cy="128778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4400" dirty="0">
                <a:solidFill>
                  <a:srgbClr val="EE4F27"/>
                </a:solidFill>
              </a:rPr>
              <a:t>Digitale Tools:</a:t>
            </a:r>
            <a:endParaRPr lang="en-US" b="0" dirty="0"/>
          </a:p>
        </p:txBody>
      </p:sp>
      <p:cxnSp>
        <p:nvCxnSpPr>
          <p:cNvPr id="16" name="Straight Connector 15">
            <a:extLst>
              <a:ext uri="{FF2B5EF4-FFF2-40B4-BE49-F238E27FC236}">
                <a16:creationId xmlns:a16="http://schemas.microsoft.com/office/drawing/2014/main" id="{67554182-026B-CA89-DAC4-0A1B48C83DF9}"/>
              </a:ext>
            </a:extLst>
          </p:cNvPr>
          <p:cNvCxnSpPr>
            <a:cxnSpLocks/>
          </p:cNvCxnSpPr>
          <p:nvPr/>
        </p:nvCxnSpPr>
        <p:spPr>
          <a:xfrm>
            <a:off x="0" y="16673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9737685-0D32-A4F7-92AD-3AEB47770249}"/>
              </a:ext>
            </a:extLst>
          </p:cNvPr>
          <p:cNvSpPr txBox="1">
            <a:spLocks/>
          </p:cNvSpPr>
          <p:nvPr/>
        </p:nvSpPr>
        <p:spPr>
          <a:xfrm>
            <a:off x="6230992" y="4472971"/>
            <a:ext cx="5162627" cy="18633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400" dirty="0"/>
              <a:t>die Analyse, wie Online-Gruppen unter Moderation mit Polarisierung umgehen, Fehlinformationen bekämpfen und Inklusion fördern, was Reddit zu einem dynamischen und aufschlussreichen digitalen Ökosystem macht.</a:t>
            </a:r>
            <a:endParaRPr lang="en-US" dirty="0"/>
          </a:p>
        </p:txBody>
      </p:sp>
      <p:pic>
        <p:nvPicPr>
          <p:cNvPr id="8" name="Picture Placeholder 7">
            <a:hlinkClick r:id="rId3"/>
            <a:extLst>
              <a:ext uri="{FF2B5EF4-FFF2-40B4-BE49-F238E27FC236}">
                <a16:creationId xmlns:a16="http://schemas.microsoft.com/office/drawing/2014/main" id="{D4DCFBB0-55C3-9C9A-6650-5DB2B4198E3D}"/>
              </a:ext>
            </a:extLst>
          </p:cNvPr>
          <p:cNvPicPr>
            <a:picLocks noGrp="1" noChangeAspect="1"/>
          </p:cNvPicPr>
          <p:nvPr>
            <p:ph type="pic" sz="quarter" idx="20"/>
          </p:nvPr>
        </p:nvPicPr>
        <p:blipFill rotWithShape="1">
          <a:blip r:embed="rId4" cstate="screen">
            <a:extLst>
              <a:ext uri="{28A0092B-C50C-407E-A947-70E740481C1C}">
                <a14:useLocalDpi xmlns:a14="http://schemas.microsoft.com/office/drawing/2010/main"/>
              </a:ext>
            </a:extLst>
          </a:blip>
          <a:srcRect l="-702"/>
          <a:stretch/>
        </p:blipFill>
        <p:spPr>
          <a:xfrm>
            <a:off x="7143400" y="1219242"/>
            <a:ext cx="3918486" cy="2209758"/>
          </a:xfrm>
        </p:spPr>
      </p:pic>
      <p:grpSp>
        <p:nvGrpSpPr>
          <p:cNvPr id="9" name="Group 8">
            <a:extLst>
              <a:ext uri="{FF2B5EF4-FFF2-40B4-BE49-F238E27FC236}">
                <a16:creationId xmlns:a16="http://schemas.microsoft.com/office/drawing/2014/main" id="{2C1D8148-1D52-9732-29FB-72B6B6013E53}"/>
              </a:ext>
            </a:extLst>
          </p:cNvPr>
          <p:cNvGrpSpPr/>
          <p:nvPr/>
        </p:nvGrpSpPr>
        <p:grpSpPr>
          <a:xfrm>
            <a:off x="6226627" y="1718335"/>
            <a:ext cx="1146875" cy="1146875"/>
            <a:chOff x="7067227" y="1266225"/>
            <a:chExt cx="1146875" cy="1146875"/>
          </a:xfrm>
        </p:grpSpPr>
        <p:sp>
          <p:nvSpPr>
            <p:cNvPr id="10" name="Oval 9">
              <a:extLst>
                <a:ext uri="{FF2B5EF4-FFF2-40B4-BE49-F238E27FC236}">
                  <a16:creationId xmlns:a16="http://schemas.microsoft.com/office/drawing/2014/main" id="{BAFF6CA7-1073-4229-9252-0EE22D475583}"/>
                </a:ext>
              </a:extLst>
            </p:cNvPr>
            <p:cNvSpPr/>
            <p:nvPr/>
          </p:nvSpPr>
          <p:spPr>
            <a:xfrm>
              <a:off x="7067227" y="1266225"/>
              <a:ext cx="1146875" cy="1146875"/>
            </a:xfrm>
            <a:prstGeom prst="ellipse">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5EC41A1-1E11-5BCE-FD6C-9B23288E7E7F}"/>
                </a:ext>
              </a:extLst>
            </p:cNvPr>
            <p:cNvSpPr txBox="1"/>
            <p:nvPr/>
          </p:nvSpPr>
          <p:spPr>
            <a:xfrm>
              <a:off x="7067227" y="1516497"/>
              <a:ext cx="1146875" cy="646331"/>
            </a:xfrm>
            <a:prstGeom prst="rect">
              <a:avLst/>
            </a:prstGeom>
            <a:noFill/>
          </p:spPr>
          <p:txBody>
            <a:bodyPr wrap="square" rtlCol="0" anchor="ctr">
              <a:spAutoFit/>
            </a:bodyPr>
            <a:lstStyle/>
            <a:p>
              <a:pPr algn="ctr"/>
              <a:r>
                <a:rPr lang="en-GB" b="1">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Zum Anzeigen hier klicken</a:t>
              </a:r>
              <a:endParaRPr lang="en-GB" b="1">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155517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Bewährte Verfahren für die Moderation digitaler Diskussionen und </a:t>
            </a:r>
          </a:p>
          <a:p>
            <a:pPr algn="ctr"/>
            <a:r>
              <a:rPr lang="en-US" dirty="0">
                <a:solidFill>
                  <a:srgbClr val="FFFFFF"/>
                </a:solidFill>
              </a:rPr>
              <a:t>Konflikte zu entschärfen.</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3</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341344"/>
            <a:ext cx="7473043" cy="3943466"/>
          </a:xfrm>
        </p:spPr>
        <p:txBody>
          <a:bodyPr/>
          <a:lstStyle/>
          <a:p>
            <a:pPr marL="0" indent="0">
              <a:lnSpc>
                <a:spcPct val="100000"/>
              </a:lnSpc>
            </a:pPr>
            <a:r>
              <a:rPr lang="en-US" sz="2400" b="1" dirty="0">
                <a:solidFill>
                  <a:srgbClr val="0C4659"/>
                </a:solidFill>
              </a:rPr>
              <a:t>Zu den bewährten Moderationspraktiken gehören:</a:t>
            </a:r>
          </a:p>
          <a:p>
            <a:pPr marL="342900" indent="-342900">
              <a:lnSpc>
                <a:spcPct val="100000"/>
              </a:lnSpc>
              <a:buFont typeface="System Font Regular"/>
              <a:buChar char="→"/>
            </a:pPr>
            <a:r>
              <a:rPr lang="en-US" sz="2400" dirty="0">
                <a:solidFill>
                  <a:srgbClr val="0C4659"/>
                </a:solidFill>
              </a:rPr>
              <a:t>Festlegung klarer Community-Richtlinien zur Definition akzeptablen Verhaltens</a:t>
            </a:r>
          </a:p>
          <a:p>
            <a:pPr marL="342900" indent="-342900">
              <a:lnSpc>
                <a:spcPct val="100000"/>
              </a:lnSpc>
              <a:buFont typeface="System Font Regular"/>
              <a:buChar char="→"/>
            </a:pPr>
            <a:r>
              <a:rPr lang="en-US" sz="2400" dirty="0">
                <a:solidFill>
                  <a:srgbClr val="0C4659"/>
                </a:solidFill>
              </a:rPr>
              <a:t>Aktive Überwachung, um Hassreden oder Falschinformationen frühzeitig zu erkennen und anzugehen</a:t>
            </a:r>
          </a:p>
          <a:p>
            <a:pPr marL="342900" indent="-342900">
              <a:lnSpc>
                <a:spcPct val="100000"/>
              </a:lnSpc>
              <a:buFont typeface="System Font Regular"/>
              <a:buChar char="→"/>
            </a:pPr>
            <a:r>
              <a:rPr lang="en-US" sz="2400" dirty="0">
                <a:solidFill>
                  <a:srgbClr val="0C4659"/>
                </a:solidFill>
              </a:rPr>
              <a:t>Einsatz von Deeskalationstechniken wie Empathie und Umleitung bei Konflikten</a:t>
            </a:r>
          </a:p>
          <a:p>
            <a:pPr marL="342900" indent="-342900">
              <a:lnSpc>
                <a:spcPct val="100000"/>
              </a:lnSpc>
              <a:buFont typeface="System Font Regular"/>
              <a:buChar char="→"/>
            </a:pPr>
            <a:r>
              <a:rPr lang="en-US" sz="2400" dirty="0">
                <a:solidFill>
                  <a:srgbClr val="0C4659"/>
                </a:solidFill>
              </a:rPr>
              <a:t>Befähigung von Pädagogen und Community-Leitern, einen respektvollen Austausch in ihren Online-Communities zu fördern</a:t>
            </a:r>
            <a:endParaRPr lang="en-US" dirty="0"/>
          </a:p>
          <a:p>
            <a:pPr marL="0" indent="0" defTabSz="777514">
              <a:lnSpc>
                <a:spcPct val="100000"/>
              </a:lnSpc>
              <a:defRPr/>
            </a:pPr>
            <a:endParaRPr lang="en-US" dirty="0"/>
          </a:p>
        </p:txBody>
      </p:sp>
      <p:pic>
        <p:nvPicPr>
          <p:cNvPr id="5" name="Picture Placeholder 4">
            <a:extLst>
              <a:ext uri="{FF2B5EF4-FFF2-40B4-BE49-F238E27FC236}">
                <a16:creationId xmlns:a16="http://schemas.microsoft.com/office/drawing/2014/main" id="{5F16CD36-391A-F171-01FF-7F966CCB560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grpSp>
        <p:nvGrpSpPr>
          <p:cNvPr id="2" name="Group 1">
            <a:extLst>
              <a:ext uri="{FF2B5EF4-FFF2-40B4-BE49-F238E27FC236}">
                <a16:creationId xmlns:a16="http://schemas.microsoft.com/office/drawing/2014/main" id="{1065ADFA-9C88-0190-3B36-C5359A36A848}"/>
              </a:ext>
            </a:extLst>
          </p:cNvPr>
          <p:cNvGrpSpPr/>
          <p:nvPr/>
        </p:nvGrpSpPr>
        <p:grpSpPr>
          <a:xfrm>
            <a:off x="6826024" y="4663471"/>
            <a:ext cx="3546963" cy="2200491"/>
            <a:chOff x="6826024" y="4663471"/>
            <a:chExt cx="3546963" cy="2200491"/>
          </a:xfrm>
        </p:grpSpPr>
        <p:sp>
          <p:nvSpPr>
            <p:cNvPr id="3" name="Freeform 2">
              <a:extLst>
                <a:ext uri="{FF2B5EF4-FFF2-40B4-BE49-F238E27FC236}">
                  <a16:creationId xmlns:a16="http://schemas.microsoft.com/office/drawing/2014/main" id="{337073E7-603F-E7A9-A482-CA60C35E4081}"/>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4" name="Freeform 3">
              <a:extLst>
                <a:ext uri="{FF2B5EF4-FFF2-40B4-BE49-F238E27FC236}">
                  <a16:creationId xmlns:a16="http://schemas.microsoft.com/office/drawing/2014/main" id="{2480F08F-2EAE-47DC-BB97-CEDE0893BBC1}"/>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6" name="Freeform 5">
              <a:extLst>
                <a:ext uri="{FF2B5EF4-FFF2-40B4-BE49-F238E27FC236}">
                  <a16:creationId xmlns:a16="http://schemas.microsoft.com/office/drawing/2014/main" id="{DD83C09E-7443-734D-B175-07BECD0143BC}"/>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492D5870-0E87-DE0F-B15F-E9800692FC18}"/>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8F6D3E9A-E2A0-0067-AE4C-C04DCE1BBD6E}"/>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DCD0F0E2-3A84-25AC-7D09-9D87CEFFD953}"/>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770B8E96-800A-94F0-E7F3-05C032D30202}"/>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8A4B7E7B-C052-A510-77D2-3F0502909CBB}"/>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0330ABF5-7EEC-72A1-EEE1-E5A8BAD13AF9}"/>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14BC286F-4B37-100B-AFFD-94CAB0569DC1}"/>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F422978B-F6DB-86DA-6005-9476101D68CC}"/>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spTree>
    <p:extLst>
      <p:ext uri="{BB962C8B-B14F-4D97-AF65-F5344CB8AC3E}">
        <p14:creationId xmlns:p14="http://schemas.microsoft.com/office/powerpoint/2010/main" val="715515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33061-EDD4-1D3D-D2A8-390BCE2AC43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82F8DF-7060-C3E1-E3A4-D77913B9A590}"/>
              </a:ext>
            </a:extLst>
          </p:cNvPr>
          <p:cNvSpPr/>
          <p:nvPr/>
        </p:nvSpPr>
        <p:spPr>
          <a:xfrm>
            <a:off x="3555836" y="446"/>
            <a:ext cx="8632857" cy="6857108"/>
          </a:xfrm>
          <a:prstGeom prst="rect">
            <a:avLst/>
          </a:prstGeom>
          <a:solidFill>
            <a:srgbClr val="4174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35"/>
          </a:p>
        </p:txBody>
      </p:sp>
      <p:grpSp>
        <p:nvGrpSpPr>
          <p:cNvPr id="56" name="Group 55">
            <a:extLst>
              <a:ext uri="{FF2B5EF4-FFF2-40B4-BE49-F238E27FC236}">
                <a16:creationId xmlns:a16="http://schemas.microsoft.com/office/drawing/2014/main" id="{6CAD0A7B-11A8-7079-8199-7FD5F2868D4B}"/>
              </a:ext>
            </a:extLst>
          </p:cNvPr>
          <p:cNvGrpSpPr/>
          <p:nvPr/>
        </p:nvGrpSpPr>
        <p:grpSpPr>
          <a:xfrm>
            <a:off x="3873830" y="301058"/>
            <a:ext cx="8107876" cy="6329307"/>
            <a:chOff x="5810745" y="373940"/>
            <a:chExt cx="12161814" cy="9493960"/>
          </a:xfrm>
        </p:grpSpPr>
        <p:grpSp>
          <p:nvGrpSpPr>
            <p:cNvPr id="6" name="Group 5">
              <a:extLst>
                <a:ext uri="{FF2B5EF4-FFF2-40B4-BE49-F238E27FC236}">
                  <a16:creationId xmlns:a16="http://schemas.microsoft.com/office/drawing/2014/main" id="{D5CB8DEF-1F1A-B500-B4AF-F7C8219ADAF8}"/>
                </a:ext>
              </a:extLst>
            </p:cNvPr>
            <p:cNvGrpSpPr/>
            <p:nvPr/>
          </p:nvGrpSpPr>
          <p:grpSpPr>
            <a:xfrm flipH="1">
              <a:off x="5810745" y="4284507"/>
              <a:ext cx="12161814" cy="5583393"/>
              <a:chOff x="466614" y="5718651"/>
              <a:chExt cx="12510656" cy="5752533"/>
            </a:xfrm>
          </p:grpSpPr>
          <p:grpSp>
            <p:nvGrpSpPr>
              <p:cNvPr id="12" name="Group 11">
                <a:extLst>
                  <a:ext uri="{FF2B5EF4-FFF2-40B4-BE49-F238E27FC236}">
                    <a16:creationId xmlns:a16="http://schemas.microsoft.com/office/drawing/2014/main" id="{7AABFE76-7015-18DC-2FA6-9D0121409428}"/>
                  </a:ext>
                </a:extLst>
              </p:cNvPr>
              <p:cNvGrpSpPr/>
              <p:nvPr/>
            </p:nvGrpSpPr>
            <p:grpSpPr>
              <a:xfrm flipV="1">
                <a:off x="477078" y="5718651"/>
                <a:ext cx="12500192" cy="4844565"/>
                <a:chOff x="471817" y="0"/>
                <a:chExt cx="7182233" cy="2783541"/>
              </a:xfrm>
              <a:solidFill>
                <a:schemeClr val="bg1"/>
              </a:solidFill>
            </p:grpSpPr>
            <p:sp>
              <p:nvSpPr>
                <p:cNvPr id="14" name="Freeform 13">
                  <a:extLst>
                    <a:ext uri="{FF2B5EF4-FFF2-40B4-BE49-F238E27FC236}">
                      <a16:creationId xmlns:a16="http://schemas.microsoft.com/office/drawing/2014/main" id="{95010FDE-BFA1-E977-8543-A101085545E5}"/>
                    </a:ext>
                  </a:extLst>
                </p:cNvPr>
                <p:cNvSpPr/>
                <p:nvPr/>
              </p:nvSpPr>
              <p:spPr>
                <a:xfrm rot="5400000" flipH="1">
                  <a:off x="431477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sp>
              <p:nvSpPr>
                <p:cNvPr id="15" name="Freeform 14">
                  <a:extLst>
                    <a:ext uri="{FF2B5EF4-FFF2-40B4-BE49-F238E27FC236}">
                      <a16:creationId xmlns:a16="http://schemas.microsoft.com/office/drawing/2014/main" id="{8920A125-5FE4-A428-C1E3-6289B5AB8B67}"/>
                    </a:ext>
                  </a:extLst>
                </p:cNvPr>
                <p:cNvSpPr/>
                <p:nvPr/>
              </p:nvSpPr>
              <p:spPr>
                <a:xfrm rot="5400000" flipH="1">
                  <a:off x="102754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sp>
            <p:nvSpPr>
              <p:cNvPr id="13" name="Freeform 12">
                <a:extLst>
                  <a:ext uri="{FF2B5EF4-FFF2-40B4-BE49-F238E27FC236}">
                    <a16:creationId xmlns:a16="http://schemas.microsoft.com/office/drawing/2014/main" id="{81F07DF0-21FF-4C22-E662-D50377E9A826}"/>
                  </a:ext>
                </a:extLst>
              </p:cNvPr>
              <p:cNvSpPr/>
              <p:nvPr/>
            </p:nvSpPr>
            <p:spPr>
              <a:xfrm rot="16200000" flipH="1" flipV="1">
                <a:off x="4294428" y="2798807"/>
                <a:ext cx="4844563" cy="12500192"/>
              </a:xfrm>
              <a:custGeom>
                <a:avLst/>
                <a:gdLst>
                  <a:gd name="connsiteX0" fmla="*/ 0 w 4844564"/>
                  <a:gd name="connsiteY0" fmla="*/ 11361814 h 12500192"/>
                  <a:gd name="connsiteX1" fmla="*/ 0 w 4844564"/>
                  <a:gd name="connsiteY1" fmla="*/ 8586866 h 12500192"/>
                  <a:gd name="connsiteX2" fmla="*/ 0 w 4844564"/>
                  <a:gd name="connsiteY2" fmla="*/ 8496151 h 12500192"/>
                  <a:gd name="connsiteX3" fmla="*/ 0 w 4844564"/>
                  <a:gd name="connsiteY3" fmla="*/ 5721202 h 12500192"/>
                  <a:gd name="connsiteX4" fmla="*/ 4427 w 4844564"/>
                  <a:gd name="connsiteY4" fmla="*/ 5721202 h 12500192"/>
                  <a:gd name="connsiteX5" fmla="*/ 0 w 4844564"/>
                  <a:gd name="connsiteY5" fmla="*/ 5640611 h 12500192"/>
                  <a:gd name="connsiteX6" fmla="*/ 0 w 4844564"/>
                  <a:gd name="connsiteY6" fmla="*/ 2865663 h 12500192"/>
                  <a:gd name="connsiteX7" fmla="*/ 0 w 4844564"/>
                  <a:gd name="connsiteY7" fmla="*/ 2774949 h 12500192"/>
                  <a:gd name="connsiteX8" fmla="*/ 0 w 4844564"/>
                  <a:gd name="connsiteY8" fmla="*/ 0 h 12500192"/>
                  <a:gd name="connsiteX9" fmla="*/ 4002160 w 4844564"/>
                  <a:gd name="connsiteY9" fmla="*/ 0 h 12500192"/>
                  <a:gd name="connsiteX10" fmla="*/ 4844564 w 4844564"/>
                  <a:gd name="connsiteY10" fmla="*/ 775239 h 12500192"/>
                  <a:gd name="connsiteX11" fmla="*/ 4844564 w 4844564"/>
                  <a:gd name="connsiteY11" fmla="*/ 3550188 h 12500192"/>
                  <a:gd name="connsiteX12" fmla="*/ 4844564 w 4844564"/>
                  <a:gd name="connsiteY12" fmla="*/ 4004040 h 12500192"/>
                  <a:gd name="connsiteX13" fmla="*/ 4844564 w 4844564"/>
                  <a:gd name="connsiteY13" fmla="*/ 6496441 h 12500192"/>
                  <a:gd name="connsiteX14" fmla="*/ 4844564 w 4844564"/>
                  <a:gd name="connsiteY14" fmla="*/ 6778989 h 12500192"/>
                  <a:gd name="connsiteX15" fmla="*/ 4844564 w 4844564"/>
                  <a:gd name="connsiteY15" fmla="*/ 9271390 h 12500192"/>
                  <a:gd name="connsiteX16" fmla="*/ 4844564 w 4844564"/>
                  <a:gd name="connsiteY16" fmla="*/ 9725243 h 12500192"/>
                  <a:gd name="connsiteX17" fmla="*/ 4844564 w 4844564"/>
                  <a:gd name="connsiteY17" fmla="*/ 12500192 h 12500192"/>
                  <a:gd name="connsiteX18" fmla="*/ 1237007 w 4844564"/>
                  <a:gd name="connsiteY18" fmla="*/ 12500192 h 12500192"/>
                  <a:gd name="connsiteX19" fmla="*/ 0 w 4844564"/>
                  <a:gd name="connsiteY19" fmla="*/ 11361814 h 1250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44564" h="12500192">
                    <a:moveTo>
                      <a:pt x="0" y="11361814"/>
                    </a:moveTo>
                    <a:lnTo>
                      <a:pt x="0" y="8586866"/>
                    </a:lnTo>
                    <a:lnTo>
                      <a:pt x="0" y="8496151"/>
                    </a:lnTo>
                    <a:lnTo>
                      <a:pt x="0" y="5721202"/>
                    </a:lnTo>
                    <a:lnTo>
                      <a:pt x="4427" y="5721202"/>
                    </a:lnTo>
                    <a:lnTo>
                      <a:pt x="0" y="5640611"/>
                    </a:lnTo>
                    <a:lnTo>
                      <a:pt x="0" y="2865663"/>
                    </a:lnTo>
                    <a:lnTo>
                      <a:pt x="0" y="2774949"/>
                    </a:lnTo>
                    <a:lnTo>
                      <a:pt x="0" y="0"/>
                    </a:lnTo>
                    <a:lnTo>
                      <a:pt x="4002160" y="0"/>
                    </a:lnTo>
                    <a:cubicBezTo>
                      <a:pt x="4467701" y="0"/>
                      <a:pt x="4844564" y="346817"/>
                      <a:pt x="4844564" y="775239"/>
                    </a:cubicBezTo>
                    <a:lnTo>
                      <a:pt x="4844564" y="3550188"/>
                    </a:lnTo>
                    <a:lnTo>
                      <a:pt x="4844564" y="4004040"/>
                    </a:lnTo>
                    <a:lnTo>
                      <a:pt x="4844564" y="6496441"/>
                    </a:lnTo>
                    <a:lnTo>
                      <a:pt x="4844564" y="6778989"/>
                    </a:lnTo>
                    <a:lnTo>
                      <a:pt x="4844564" y="9271390"/>
                    </a:lnTo>
                    <a:lnTo>
                      <a:pt x="4844564" y="9725243"/>
                    </a:lnTo>
                    <a:lnTo>
                      <a:pt x="4844564" y="12500192"/>
                    </a:lnTo>
                    <a:lnTo>
                      <a:pt x="1237007" y="12500192"/>
                    </a:lnTo>
                    <a:cubicBezTo>
                      <a:pt x="554214" y="12500192"/>
                      <a:pt x="0" y="11990166"/>
                      <a:pt x="0" y="11361814"/>
                    </a:cubicBezTo>
                    <a:close/>
                  </a:path>
                </a:pathLst>
              </a:custGeom>
              <a:solidFill>
                <a:schemeClr val="bg1"/>
              </a:solid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grpSp>
          <p:nvGrpSpPr>
            <p:cNvPr id="7" name="Group 6">
              <a:extLst>
                <a:ext uri="{FF2B5EF4-FFF2-40B4-BE49-F238E27FC236}">
                  <a16:creationId xmlns:a16="http://schemas.microsoft.com/office/drawing/2014/main" id="{47D0470B-2967-A688-0A0D-2E1775B1D31C}"/>
                </a:ext>
              </a:extLst>
            </p:cNvPr>
            <p:cNvGrpSpPr/>
            <p:nvPr/>
          </p:nvGrpSpPr>
          <p:grpSpPr>
            <a:xfrm flipH="1">
              <a:off x="5810745" y="373940"/>
              <a:ext cx="12161813" cy="5239300"/>
              <a:chOff x="466615" y="5718651"/>
              <a:chExt cx="12510655" cy="5398016"/>
            </a:xfrm>
          </p:grpSpPr>
          <p:grpSp>
            <p:nvGrpSpPr>
              <p:cNvPr id="8" name="Group 7">
                <a:extLst>
                  <a:ext uri="{FF2B5EF4-FFF2-40B4-BE49-F238E27FC236}">
                    <a16:creationId xmlns:a16="http://schemas.microsoft.com/office/drawing/2014/main" id="{7C1A94F3-BF31-5407-F73C-EF2CED2ACF68}"/>
                  </a:ext>
                </a:extLst>
              </p:cNvPr>
              <p:cNvGrpSpPr/>
              <p:nvPr/>
            </p:nvGrpSpPr>
            <p:grpSpPr>
              <a:xfrm flipV="1">
                <a:off x="477078" y="5718651"/>
                <a:ext cx="12500192" cy="4844565"/>
                <a:chOff x="471817" y="0"/>
                <a:chExt cx="7182233" cy="2783541"/>
              </a:xfrm>
              <a:solidFill>
                <a:schemeClr val="bg1"/>
              </a:solidFill>
            </p:grpSpPr>
            <p:sp>
              <p:nvSpPr>
                <p:cNvPr id="10" name="Freeform 9">
                  <a:extLst>
                    <a:ext uri="{FF2B5EF4-FFF2-40B4-BE49-F238E27FC236}">
                      <a16:creationId xmlns:a16="http://schemas.microsoft.com/office/drawing/2014/main" id="{558494C9-B7C1-3321-7F0B-2DA4BAEC1AB4}"/>
                    </a:ext>
                  </a:extLst>
                </p:cNvPr>
                <p:cNvSpPr/>
                <p:nvPr/>
              </p:nvSpPr>
              <p:spPr>
                <a:xfrm rot="5400000" flipH="1">
                  <a:off x="431477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sp>
              <p:nvSpPr>
                <p:cNvPr id="11" name="Freeform 10">
                  <a:extLst>
                    <a:ext uri="{FF2B5EF4-FFF2-40B4-BE49-F238E27FC236}">
                      <a16:creationId xmlns:a16="http://schemas.microsoft.com/office/drawing/2014/main" id="{A3242346-8B06-325C-823B-FE9A3D2F4FC3}"/>
                    </a:ext>
                  </a:extLst>
                </p:cNvPr>
                <p:cNvSpPr/>
                <p:nvPr/>
              </p:nvSpPr>
              <p:spPr>
                <a:xfrm rot="5400000" flipH="1">
                  <a:off x="102754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sp>
            <p:nvSpPr>
              <p:cNvPr id="9" name="Freeform 8">
                <a:extLst>
                  <a:ext uri="{FF2B5EF4-FFF2-40B4-BE49-F238E27FC236}">
                    <a16:creationId xmlns:a16="http://schemas.microsoft.com/office/drawing/2014/main" id="{B3DC587A-D8DC-762B-3141-93E7E8889CA4}"/>
                  </a:ext>
                </a:extLst>
              </p:cNvPr>
              <p:cNvSpPr/>
              <p:nvPr/>
            </p:nvSpPr>
            <p:spPr>
              <a:xfrm rot="16200000" flipH="1" flipV="1">
                <a:off x="4294429" y="2444289"/>
                <a:ext cx="4844564" cy="12500192"/>
              </a:xfrm>
              <a:custGeom>
                <a:avLst/>
                <a:gdLst>
                  <a:gd name="connsiteX0" fmla="*/ 0 w 4844564"/>
                  <a:gd name="connsiteY0" fmla="*/ 11361814 h 12500192"/>
                  <a:gd name="connsiteX1" fmla="*/ 0 w 4844564"/>
                  <a:gd name="connsiteY1" fmla="*/ 8586866 h 12500192"/>
                  <a:gd name="connsiteX2" fmla="*/ 0 w 4844564"/>
                  <a:gd name="connsiteY2" fmla="*/ 8496151 h 12500192"/>
                  <a:gd name="connsiteX3" fmla="*/ 0 w 4844564"/>
                  <a:gd name="connsiteY3" fmla="*/ 5721202 h 12500192"/>
                  <a:gd name="connsiteX4" fmla="*/ 4427 w 4844564"/>
                  <a:gd name="connsiteY4" fmla="*/ 5721202 h 12500192"/>
                  <a:gd name="connsiteX5" fmla="*/ 0 w 4844564"/>
                  <a:gd name="connsiteY5" fmla="*/ 5640611 h 12500192"/>
                  <a:gd name="connsiteX6" fmla="*/ 0 w 4844564"/>
                  <a:gd name="connsiteY6" fmla="*/ 2865663 h 12500192"/>
                  <a:gd name="connsiteX7" fmla="*/ 0 w 4844564"/>
                  <a:gd name="connsiteY7" fmla="*/ 2774949 h 12500192"/>
                  <a:gd name="connsiteX8" fmla="*/ 0 w 4844564"/>
                  <a:gd name="connsiteY8" fmla="*/ 0 h 12500192"/>
                  <a:gd name="connsiteX9" fmla="*/ 4002160 w 4844564"/>
                  <a:gd name="connsiteY9" fmla="*/ 0 h 12500192"/>
                  <a:gd name="connsiteX10" fmla="*/ 4844564 w 4844564"/>
                  <a:gd name="connsiteY10" fmla="*/ 775239 h 12500192"/>
                  <a:gd name="connsiteX11" fmla="*/ 4844564 w 4844564"/>
                  <a:gd name="connsiteY11" fmla="*/ 3550188 h 12500192"/>
                  <a:gd name="connsiteX12" fmla="*/ 4844564 w 4844564"/>
                  <a:gd name="connsiteY12" fmla="*/ 4004040 h 12500192"/>
                  <a:gd name="connsiteX13" fmla="*/ 4844564 w 4844564"/>
                  <a:gd name="connsiteY13" fmla="*/ 6496441 h 12500192"/>
                  <a:gd name="connsiteX14" fmla="*/ 4844564 w 4844564"/>
                  <a:gd name="connsiteY14" fmla="*/ 6778989 h 12500192"/>
                  <a:gd name="connsiteX15" fmla="*/ 4844564 w 4844564"/>
                  <a:gd name="connsiteY15" fmla="*/ 9271390 h 12500192"/>
                  <a:gd name="connsiteX16" fmla="*/ 4844564 w 4844564"/>
                  <a:gd name="connsiteY16" fmla="*/ 9725243 h 12500192"/>
                  <a:gd name="connsiteX17" fmla="*/ 4844564 w 4844564"/>
                  <a:gd name="connsiteY17" fmla="*/ 12500192 h 12500192"/>
                  <a:gd name="connsiteX18" fmla="*/ 1237007 w 4844564"/>
                  <a:gd name="connsiteY18" fmla="*/ 12500192 h 12500192"/>
                  <a:gd name="connsiteX19" fmla="*/ 0 w 4844564"/>
                  <a:gd name="connsiteY19" fmla="*/ 11361814 h 1250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44564" h="12500192">
                    <a:moveTo>
                      <a:pt x="0" y="11361814"/>
                    </a:moveTo>
                    <a:lnTo>
                      <a:pt x="0" y="8586866"/>
                    </a:lnTo>
                    <a:lnTo>
                      <a:pt x="0" y="8496151"/>
                    </a:lnTo>
                    <a:lnTo>
                      <a:pt x="0" y="5721202"/>
                    </a:lnTo>
                    <a:lnTo>
                      <a:pt x="4427" y="5721202"/>
                    </a:lnTo>
                    <a:lnTo>
                      <a:pt x="0" y="5640611"/>
                    </a:lnTo>
                    <a:lnTo>
                      <a:pt x="0" y="2865663"/>
                    </a:lnTo>
                    <a:lnTo>
                      <a:pt x="0" y="2774949"/>
                    </a:lnTo>
                    <a:lnTo>
                      <a:pt x="0" y="0"/>
                    </a:lnTo>
                    <a:lnTo>
                      <a:pt x="4002160" y="0"/>
                    </a:lnTo>
                    <a:cubicBezTo>
                      <a:pt x="4467701" y="0"/>
                      <a:pt x="4844564" y="346817"/>
                      <a:pt x="4844564" y="775239"/>
                    </a:cubicBezTo>
                    <a:lnTo>
                      <a:pt x="4844564" y="3550188"/>
                    </a:lnTo>
                    <a:lnTo>
                      <a:pt x="4844564" y="4004040"/>
                    </a:lnTo>
                    <a:lnTo>
                      <a:pt x="4844564" y="6496441"/>
                    </a:lnTo>
                    <a:lnTo>
                      <a:pt x="4844564" y="6778989"/>
                    </a:lnTo>
                    <a:lnTo>
                      <a:pt x="4844564" y="9271390"/>
                    </a:lnTo>
                    <a:lnTo>
                      <a:pt x="4844564" y="9725243"/>
                    </a:lnTo>
                    <a:lnTo>
                      <a:pt x="4844564" y="12500192"/>
                    </a:lnTo>
                    <a:lnTo>
                      <a:pt x="1237007" y="12500192"/>
                    </a:lnTo>
                    <a:cubicBezTo>
                      <a:pt x="554214" y="12500192"/>
                      <a:pt x="0" y="11990166"/>
                      <a:pt x="0" y="11361814"/>
                    </a:cubicBezTo>
                    <a:close/>
                  </a:path>
                </a:pathLst>
              </a:custGeom>
              <a:solidFill>
                <a:schemeClr val="bg1"/>
              </a:solid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grpSp>
      <p:sp>
        <p:nvSpPr>
          <p:cNvPr id="16" name="Freeform 15">
            <a:extLst>
              <a:ext uri="{FF2B5EF4-FFF2-40B4-BE49-F238E27FC236}">
                <a16:creationId xmlns:a16="http://schemas.microsoft.com/office/drawing/2014/main" id="{6C4ABDD6-DF59-D346-CFB9-9C26AA35CC75}"/>
              </a:ext>
            </a:extLst>
          </p:cNvPr>
          <p:cNvSpPr/>
          <p:nvPr/>
        </p:nvSpPr>
        <p:spPr>
          <a:xfrm>
            <a:off x="4197970" y="1223180"/>
            <a:ext cx="7520731" cy="2928897"/>
          </a:xfrm>
          <a:custGeom>
            <a:avLst/>
            <a:gdLst>
              <a:gd name="connsiteX0" fmla="*/ 0 w 9116615"/>
              <a:gd name="connsiteY0" fmla="*/ 0 h 1947915"/>
              <a:gd name="connsiteX1" fmla="*/ 8017713 w 9116615"/>
              <a:gd name="connsiteY1" fmla="*/ 0 h 1947915"/>
              <a:gd name="connsiteX2" fmla="*/ 9116616 w 9116615"/>
              <a:gd name="connsiteY2" fmla="*/ 973958 h 1947915"/>
              <a:gd name="connsiteX3" fmla="*/ 8017713 w 9116615"/>
              <a:gd name="connsiteY3" fmla="*/ 1947916 h 1947915"/>
              <a:gd name="connsiteX4" fmla="*/ 504639 w 9116615"/>
              <a:gd name="connsiteY4" fmla="*/ 1947916 h 194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6615" h="1947915">
                <a:moveTo>
                  <a:pt x="0" y="0"/>
                </a:moveTo>
                <a:lnTo>
                  <a:pt x="8017713" y="0"/>
                </a:lnTo>
                <a:cubicBezTo>
                  <a:pt x="8624781" y="0"/>
                  <a:pt x="9116616" y="436206"/>
                  <a:pt x="9116616" y="973958"/>
                </a:cubicBezTo>
                <a:cubicBezTo>
                  <a:pt x="9116616" y="1511710"/>
                  <a:pt x="8624781" y="1947916"/>
                  <a:pt x="8017713" y="1947916"/>
                </a:cubicBezTo>
                <a:lnTo>
                  <a:pt x="504639" y="1947916"/>
                </a:lnTo>
              </a:path>
            </a:pathLst>
          </a:custGeom>
          <a:noFill/>
          <a:ln w="75039" cap="flat">
            <a:solidFill>
              <a:srgbClr val="EBEBEB"/>
            </a:solid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FC099F08-930E-4F8B-25D1-3FAA8DE2D0AE}"/>
              </a:ext>
            </a:extLst>
          </p:cNvPr>
          <p:cNvSpPr txBox="1"/>
          <p:nvPr/>
        </p:nvSpPr>
        <p:spPr>
          <a:xfrm>
            <a:off x="8951682" y="3703809"/>
            <a:ext cx="1861235" cy="338554"/>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3 </a:t>
            </a:r>
            <a:r>
              <a:rPr lang="en-US" sz="1600" dirty="0">
                <a:ln/>
                <a:solidFill>
                  <a:srgbClr val="DF4625"/>
                </a:solidFill>
                <a:latin typeface="Calibri" panose="020F0502020204030204" pitchFamily="34" charset="0"/>
                <a:cs typeface="Calibri" panose="020F0502020204030204" pitchFamily="34" charset="0"/>
                <a:sym typeface="Avenir-Black"/>
                <a:rtl val="0"/>
              </a:rPr>
              <a:t>(Teil 2)</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grpSp>
        <p:nvGrpSpPr>
          <p:cNvPr id="20" name="Group 19">
            <a:extLst>
              <a:ext uri="{FF2B5EF4-FFF2-40B4-BE49-F238E27FC236}">
                <a16:creationId xmlns:a16="http://schemas.microsoft.com/office/drawing/2014/main" id="{62FDB275-D747-9BF4-481A-7AFA3109D2EB}"/>
              </a:ext>
            </a:extLst>
          </p:cNvPr>
          <p:cNvGrpSpPr/>
          <p:nvPr/>
        </p:nvGrpSpPr>
        <p:grpSpPr>
          <a:xfrm>
            <a:off x="9058161" y="4013382"/>
            <a:ext cx="1752235" cy="296105"/>
            <a:chOff x="9090819" y="4013382"/>
            <a:chExt cx="1752235" cy="296105"/>
          </a:xfrm>
        </p:grpSpPr>
        <p:sp>
          <p:nvSpPr>
            <p:cNvPr id="25" name="Freeform 24">
              <a:extLst>
                <a:ext uri="{FF2B5EF4-FFF2-40B4-BE49-F238E27FC236}">
                  <a16:creationId xmlns:a16="http://schemas.microsoft.com/office/drawing/2014/main" id="{6DD6E2CB-8B50-EF6C-245E-DBDF55A45760}"/>
                </a:ext>
              </a:extLst>
            </p:cNvPr>
            <p:cNvSpPr/>
            <p:nvPr/>
          </p:nvSpPr>
          <p:spPr>
            <a:xfrm>
              <a:off x="9090819" y="4013382"/>
              <a:ext cx="1752235" cy="296105"/>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1C79C178-D8BC-FF2E-D1B9-92AB01DA4F5A}"/>
                </a:ext>
              </a:extLst>
            </p:cNvPr>
            <p:cNvSpPr txBox="1"/>
            <p:nvPr/>
          </p:nvSpPr>
          <p:spPr>
            <a:xfrm>
              <a:off x="9207566" y="4083528"/>
              <a:ext cx="1563961" cy="223459"/>
            </a:xfrm>
            <a:prstGeom prst="rect">
              <a:avLst/>
            </a:prstGeom>
            <a:noFill/>
          </p:spPr>
          <p:txBody>
            <a:bodyPr wrap="square" rtlCol="0">
              <a:spAutoFit/>
            </a:bodyPr>
            <a:lstStyle/>
            <a:p>
              <a:pPr>
                <a:lnSpc>
                  <a:spcPts val="839"/>
                </a:lnSpc>
              </a:pPr>
              <a:r>
                <a:rPr lang="en-US" sz="1600" b="1" dirty="0">
                  <a:ln/>
                  <a:solidFill>
                    <a:schemeClr val="bg1"/>
                  </a:solidFill>
                  <a:latin typeface="Calibri" panose="020F0502020204030204" pitchFamily="34" charset="0"/>
                  <a:cs typeface="Calibri" panose="020F0502020204030204" pitchFamily="34" charset="0"/>
                  <a:sym typeface="Avenir-Black"/>
                  <a:rtl val="0"/>
                </a:rPr>
                <a:t>Thema 4</a:t>
              </a:r>
            </a:p>
          </p:txBody>
        </p:sp>
      </p:grpSp>
      <p:sp>
        <p:nvSpPr>
          <p:cNvPr id="29" name="TextBox 28">
            <a:extLst>
              <a:ext uri="{FF2B5EF4-FFF2-40B4-BE49-F238E27FC236}">
                <a16:creationId xmlns:a16="http://schemas.microsoft.com/office/drawing/2014/main" id="{070A5960-1A2C-108B-88DE-E04B4CAE72D4}"/>
              </a:ext>
            </a:extLst>
          </p:cNvPr>
          <p:cNvSpPr txBox="1"/>
          <p:nvPr/>
        </p:nvSpPr>
        <p:spPr>
          <a:xfrm>
            <a:off x="8964491" y="4391731"/>
            <a:ext cx="2322782" cy="2031325"/>
          </a:xfrm>
          <a:prstGeom prst="rect">
            <a:avLst/>
          </a:prstGeom>
          <a:noFill/>
        </p:spPr>
        <p:txBody>
          <a:bodyPr wrap="square" rtlCol="0">
            <a:spAutoFit/>
          </a:bodyPr>
          <a:lstStyle/>
          <a:p>
            <a:pPr defTabSz="777514">
              <a:defRPr/>
            </a:pPr>
            <a:r>
              <a:rPr lang="en-IE" sz="1200" b="1" dirty="0">
                <a:solidFill>
                  <a:srgbClr val="0C4659"/>
                </a:solidFill>
              </a:rPr>
              <a:t>Ethisches digitales Engagement: </a:t>
            </a:r>
            <a:r>
              <a:rPr lang="en-IE" sz="1200" dirty="0">
                <a:solidFill>
                  <a:srgbClr val="0C4659"/>
                </a:solidFill>
              </a:rPr>
              <a:t>Umgang mit Datenschutz, Voreingenommenheit und Online-Verhalten </a:t>
            </a:r>
          </a:p>
          <a:p>
            <a:pPr defTabSz="777514">
              <a:defRPr/>
            </a:pPr>
            <a:endParaRPr lang="en-IE" sz="1200" b="1" i="1" dirty="0">
              <a:solidFill>
                <a:srgbClr val="0C4659"/>
              </a:solidFill>
            </a:endParaRPr>
          </a:p>
          <a:p>
            <a:pPr defTabSz="777514">
              <a:defRPr/>
            </a:pPr>
            <a:r>
              <a:rPr lang="en-IE" sz="1100" i="1" dirty="0">
                <a:solidFill>
                  <a:srgbClr val="0C4659"/>
                </a:solidFill>
              </a:rPr>
              <a:t>Behandelt Datenschutz, Voreingenommenheit und ethisches Verhalten im Internet und fördert gleichzeitig verantwortungsvolle Kommunikation und kritisches Bewusstsein für digitale Rechte.</a:t>
            </a:r>
            <a:endParaRPr lang="en-IE" sz="1100" i="1" kern="1200" dirty="0">
              <a:solidFill>
                <a:srgbClr val="0C4659"/>
              </a:solidFill>
              <a:effectLst/>
              <a:latin typeface="+mn-lt"/>
              <a:ea typeface="+mn-ea"/>
              <a:cs typeface="+mn-cs"/>
            </a:endParaRPr>
          </a:p>
        </p:txBody>
      </p:sp>
      <p:sp>
        <p:nvSpPr>
          <p:cNvPr id="66" name="Freeform 65">
            <a:extLst>
              <a:ext uri="{FF2B5EF4-FFF2-40B4-BE49-F238E27FC236}">
                <a16:creationId xmlns:a16="http://schemas.microsoft.com/office/drawing/2014/main" id="{CC716553-A0D1-E2DC-3B14-38C38DD5748E}"/>
              </a:ext>
            </a:extLst>
          </p:cNvPr>
          <p:cNvSpPr/>
          <p:nvPr/>
        </p:nvSpPr>
        <p:spPr>
          <a:xfrm>
            <a:off x="6043000" y="1143000"/>
            <a:ext cx="459400" cy="154192"/>
          </a:xfrm>
          <a:custGeom>
            <a:avLst/>
            <a:gdLst>
              <a:gd name="connsiteX0" fmla="*/ 0 w 668437"/>
              <a:gd name="connsiteY0" fmla="*/ 0 h 194261"/>
              <a:gd name="connsiteX1" fmla="*/ 668437 w 668437"/>
              <a:gd name="connsiteY1" fmla="*/ 0 h 194261"/>
              <a:gd name="connsiteX2" fmla="*/ 668437 w 668437"/>
              <a:gd name="connsiteY2" fmla="*/ 194262 h 194261"/>
              <a:gd name="connsiteX3" fmla="*/ 0 w 668437"/>
              <a:gd name="connsiteY3" fmla="*/ 194262 h 194261"/>
            </a:gdLst>
            <a:ahLst/>
            <a:cxnLst>
              <a:cxn ang="0">
                <a:pos x="connsiteX0" y="connsiteY0"/>
              </a:cxn>
              <a:cxn ang="0">
                <a:pos x="connsiteX1" y="connsiteY1"/>
              </a:cxn>
              <a:cxn ang="0">
                <a:pos x="connsiteX2" y="connsiteY2"/>
              </a:cxn>
              <a:cxn ang="0">
                <a:pos x="connsiteX3" y="connsiteY3"/>
              </a:cxn>
            </a:cxnLst>
            <a:rect l="l" t="t" r="r" b="b"/>
            <a:pathLst>
              <a:path w="668437" h="194261">
                <a:moveTo>
                  <a:pt x="0" y="0"/>
                </a:moveTo>
                <a:lnTo>
                  <a:pt x="668437" y="0"/>
                </a:lnTo>
                <a:lnTo>
                  <a:pt x="668437" y="194262"/>
                </a:lnTo>
                <a:lnTo>
                  <a:pt x="0" y="194262"/>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4F08C213-9B82-3EA4-CFAE-30B2B6B06108}"/>
              </a:ext>
            </a:extLst>
          </p:cNvPr>
          <p:cNvSpPr/>
          <p:nvPr/>
        </p:nvSpPr>
        <p:spPr>
          <a:xfrm>
            <a:off x="8437102" y="1157030"/>
            <a:ext cx="425338" cy="189702"/>
          </a:xfrm>
          <a:custGeom>
            <a:avLst/>
            <a:gdLst>
              <a:gd name="connsiteX0" fmla="*/ 0 w 680357"/>
              <a:gd name="connsiteY0" fmla="*/ 0 h 173952"/>
              <a:gd name="connsiteX1" fmla="*/ 680358 w 680357"/>
              <a:gd name="connsiteY1" fmla="*/ 0 h 173952"/>
              <a:gd name="connsiteX2" fmla="*/ 680358 w 680357"/>
              <a:gd name="connsiteY2" fmla="*/ 173953 h 173952"/>
              <a:gd name="connsiteX3" fmla="*/ 0 w 680357"/>
              <a:gd name="connsiteY3" fmla="*/ 173953 h 173952"/>
            </a:gdLst>
            <a:ahLst/>
            <a:cxnLst>
              <a:cxn ang="0">
                <a:pos x="connsiteX0" y="connsiteY0"/>
              </a:cxn>
              <a:cxn ang="0">
                <a:pos x="connsiteX1" y="connsiteY1"/>
              </a:cxn>
              <a:cxn ang="0">
                <a:pos x="connsiteX2" y="connsiteY2"/>
              </a:cxn>
              <a:cxn ang="0">
                <a:pos x="connsiteX3" y="connsiteY3"/>
              </a:cxn>
            </a:cxnLst>
            <a:rect l="l" t="t" r="r" b="b"/>
            <a:pathLst>
              <a:path w="680357" h="173952">
                <a:moveTo>
                  <a:pt x="0" y="0"/>
                </a:moveTo>
                <a:lnTo>
                  <a:pt x="680358" y="0"/>
                </a:lnTo>
                <a:lnTo>
                  <a:pt x="680358" y="173953"/>
                </a:lnTo>
                <a:lnTo>
                  <a:pt x="0" y="173953"/>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5EDF40CB-C4E2-E470-FB8D-0A13B2401DC3}"/>
              </a:ext>
            </a:extLst>
          </p:cNvPr>
          <p:cNvSpPr/>
          <p:nvPr/>
        </p:nvSpPr>
        <p:spPr>
          <a:xfrm rot="1291588">
            <a:off x="10462527" y="1785138"/>
            <a:ext cx="364892" cy="88620"/>
          </a:xfrm>
          <a:custGeom>
            <a:avLst/>
            <a:gdLst>
              <a:gd name="connsiteX0" fmla="*/ 0 w 479914"/>
              <a:gd name="connsiteY0" fmla="*/ 0 h 116557"/>
              <a:gd name="connsiteX1" fmla="*/ 479915 w 479914"/>
              <a:gd name="connsiteY1" fmla="*/ 0 h 116557"/>
              <a:gd name="connsiteX2" fmla="*/ 479915 w 479914"/>
              <a:gd name="connsiteY2" fmla="*/ 116557 h 116557"/>
              <a:gd name="connsiteX3" fmla="*/ 0 w 479914"/>
              <a:gd name="connsiteY3" fmla="*/ 116557 h 116557"/>
            </a:gdLst>
            <a:ahLst/>
            <a:cxnLst>
              <a:cxn ang="0">
                <a:pos x="connsiteX0" y="connsiteY0"/>
              </a:cxn>
              <a:cxn ang="0">
                <a:pos x="connsiteX1" y="connsiteY1"/>
              </a:cxn>
              <a:cxn ang="0">
                <a:pos x="connsiteX2" y="connsiteY2"/>
              </a:cxn>
              <a:cxn ang="0">
                <a:pos x="connsiteX3" y="connsiteY3"/>
              </a:cxn>
            </a:cxnLst>
            <a:rect l="l" t="t" r="r" b="b"/>
            <a:pathLst>
              <a:path w="479914" h="116557">
                <a:moveTo>
                  <a:pt x="0" y="0"/>
                </a:moveTo>
                <a:lnTo>
                  <a:pt x="479915" y="0"/>
                </a:lnTo>
                <a:lnTo>
                  <a:pt x="479915" y="116557"/>
                </a:lnTo>
                <a:lnTo>
                  <a:pt x="0" y="116557"/>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17A04BCA-7494-171F-322F-492B44099881}"/>
              </a:ext>
            </a:extLst>
          </p:cNvPr>
          <p:cNvSpPr/>
          <p:nvPr/>
        </p:nvSpPr>
        <p:spPr>
          <a:xfrm rot="10800000">
            <a:off x="4048570" y="1056917"/>
            <a:ext cx="1887357" cy="296105"/>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495F70FE-44C4-6936-D809-7588D581507F}"/>
              </a:ext>
            </a:extLst>
          </p:cNvPr>
          <p:cNvSpPr txBox="1"/>
          <p:nvPr/>
        </p:nvSpPr>
        <p:spPr>
          <a:xfrm>
            <a:off x="4013201" y="711914"/>
            <a:ext cx="1963871" cy="369332"/>
          </a:xfrm>
          <a:prstGeom prst="rect">
            <a:avLst/>
          </a:prstGeom>
          <a:noFill/>
        </p:spPr>
        <p:txBody>
          <a:bodyPr wrap="none" rtlCol="0">
            <a:spAutoFit/>
          </a:bodyPr>
          <a:lstStyle/>
          <a:p>
            <a:pPr algn="l"/>
            <a:r>
              <a:rPr lang="en-US" b="1" dirty="0">
                <a:ln/>
                <a:solidFill>
                  <a:srgbClr val="DF4625"/>
                </a:solidFill>
                <a:latin typeface="Calibri" panose="020F0502020204030204" pitchFamily="34" charset="0"/>
                <a:cs typeface="Calibri" panose="020F0502020204030204" pitchFamily="34" charset="0"/>
                <a:sym typeface="Avenir-Black"/>
                <a:rtl val="0"/>
              </a:rPr>
              <a:t>MODUL 3 </a:t>
            </a:r>
            <a:r>
              <a:rPr lang="en-US" dirty="0">
                <a:ln/>
                <a:solidFill>
                  <a:srgbClr val="DF4625"/>
                </a:solidFill>
                <a:latin typeface="Calibri" panose="020F0502020204030204" pitchFamily="34" charset="0"/>
                <a:cs typeface="Calibri" panose="020F0502020204030204" pitchFamily="34" charset="0"/>
                <a:sym typeface="Avenir-Black"/>
                <a:rtl val="0"/>
              </a:rPr>
              <a:t>(Teil 1)</a:t>
            </a:r>
            <a:endParaRPr lang="en-US"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88" name="TextBox 87">
            <a:extLst>
              <a:ext uri="{FF2B5EF4-FFF2-40B4-BE49-F238E27FC236}">
                <a16:creationId xmlns:a16="http://schemas.microsoft.com/office/drawing/2014/main" id="{6C8709EB-2C58-6ACE-3BEA-FC771FA98101}"/>
              </a:ext>
            </a:extLst>
          </p:cNvPr>
          <p:cNvSpPr txBox="1"/>
          <p:nvPr/>
        </p:nvSpPr>
        <p:spPr>
          <a:xfrm>
            <a:off x="4165317" y="1141063"/>
            <a:ext cx="1802316" cy="223459"/>
          </a:xfrm>
          <a:prstGeom prst="rect">
            <a:avLst/>
          </a:prstGeom>
          <a:noFill/>
        </p:spPr>
        <p:txBody>
          <a:bodyPr wrap="square" rtlCol="0">
            <a:spAutoFit/>
          </a:bodyPr>
          <a:lstStyle/>
          <a:p>
            <a:pPr>
              <a:lnSpc>
                <a:spcPts val="839"/>
              </a:lnSpc>
            </a:pPr>
            <a:r>
              <a:rPr lang="en-US" sz="1600" b="1" dirty="0">
                <a:ln/>
                <a:solidFill>
                  <a:schemeClr val="bg1"/>
                </a:solidFill>
                <a:latin typeface="Calibri" panose="020F0502020204030204" pitchFamily="34" charset="0"/>
                <a:cs typeface="Calibri" panose="020F0502020204030204" pitchFamily="34" charset="0"/>
                <a:sym typeface="Avenir-Black"/>
                <a:rtl val="0"/>
              </a:rPr>
              <a:t>Thema 1</a:t>
            </a:r>
          </a:p>
        </p:txBody>
      </p:sp>
      <p:sp>
        <p:nvSpPr>
          <p:cNvPr id="89" name="TextBox 88">
            <a:extLst>
              <a:ext uri="{FF2B5EF4-FFF2-40B4-BE49-F238E27FC236}">
                <a16:creationId xmlns:a16="http://schemas.microsoft.com/office/drawing/2014/main" id="{3E53C7F9-8E0A-7361-9531-AB2225054E32}"/>
              </a:ext>
            </a:extLst>
          </p:cNvPr>
          <p:cNvSpPr txBox="1"/>
          <p:nvPr/>
        </p:nvSpPr>
        <p:spPr>
          <a:xfrm>
            <a:off x="4025596" y="1392218"/>
            <a:ext cx="1985445" cy="2393669"/>
          </a:xfrm>
          <a:prstGeom prst="rect">
            <a:avLst/>
          </a:prstGeom>
          <a:noFill/>
        </p:spPr>
        <p:txBody>
          <a:bodyPr wrap="square" rtlCol="0">
            <a:spAutoFit/>
          </a:bodyPr>
          <a:lstStyle/>
          <a:p>
            <a:r>
              <a:rPr lang="en-US" sz="1400" b="1" dirty="0">
                <a:solidFill>
                  <a:srgbClr val="0C4659"/>
                </a:solidFill>
              </a:rPr>
              <a:t>Digitale Medien und Gemeinschaftsbildung: </a:t>
            </a:r>
            <a:r>
              <a:rPr lang="en-US" sz="1400" dirty="0">
                <a:solidFill>
                  <a:srgbClr val="0C4659"/>
                </a:solidFill>
              </a:rPr>
              <a:t>Schaffung inklusiver Online-Räume </a:t>
            </a:r>
            <a:endParaRPr lang="en-US" sz="1400" b="1" dirty="0">
              <a:solidFill>
                <a:srgbClr val="0C4659"/>
              </a:solidFill>
            </a:endParaRPr>
          </a:p>
          <a:p>
            <a:endParaRPr lang="en-US" sz="1400" b="1" dirty="0">
              <a:solidFill>
                <a:srgbClr val="0C4659"/>
              </a:solidFill>
            </a:endParaRPr>
          </a:p>
          <a:p>
            <a:r>
              <a:rPr lang="en-IE" sz="1200" i="1" dirty="0">
                <a:solidFill>
                  <a:srgbClr val="0C4659"/>
                </a:solidFill>
              </a:rPr>
              <a:t>Untersucht, wie digitale Medien durch gemeinsame Werte, Empathie und aktive Beteiligung inklusive Gemeinschaften und einen respektvollen Dialog schaffen.</a:t>
            </a:r>
            <a:endParaRPr lang="en-US" sz="1400" dirty="0">
              <a:solidFill>
                <a:srgbClr val="0C4659"/>
              </a:solidFill>
            </a:endParaRPr>
          </a:p>
          <a:p>
            <a:pPr>
              <a:lnSpc>
                <a:spcPts val="891"/>
              </a:lnSpc>
              <a:buClr>
                <a:srgbClr val="F15B2A"/>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p:txBody>
      </p:sp>
      <p:sp>
        <p:nvSpPr>
          <p:cNvPr id="91" name="Freeform 90">
            <a:extLst>
              <a:ext uri="{FF2B5EF4-FFF2-40B4-BE49-F238E27FC236}">
                <a16:creationId xmlns:a16="http://schemas.microsoft.com/office/drawing/2014/main" id="{749F861E-0105-380A-7517-C028E7C47715}"/>
              </a:ext>
            </a:extLst>
          </p:cNvPr>
          <p:cNvSpPr/>
          <p:nvPr/>
        </p:nvSpPr>
        <p:spPr>
          <a:xfrm rot="10800000">
            <a:off x="6651750" y="1062487"/>
            <a:ext cx="1658100" cy="296105"/>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sp>
        <p:nvSpPr>
          <p:cNvPr id="93" name="TextBox 92">
            <a:extLst>
              <a:ext uri="{FF2B5EF4-FFF2-40B4-BE49-F238E27FC236}">
                <a16:creationId xmlns:a16="http://schemas.microsoft.com/office/drawing/2014/main" id="{43F1A4AE-DA2A-2915-B3CA-D4BA35D4EE30}"/>
              </a:ext>
            </a:extLst>
          </p:cNvPr>
          <p:cNvSpPr txBox="1"/>
          <p:nvPr/>
        </p:nvSpPr>
        <p:spPr>
          <a:xfrm>
            <a:off x="6604000" y="723054"/>
            <a:ext cx="1791169" cy="338554"/>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3 </a:t>
            </a:r>
            <a:r>
              <a:rPr lang="en-US" sz="1600" dirty="0">
                <a:ln/>
                <a:solidFill>
                  <a:srgbClr val="DF4625"/>
                </a:solidFill>
                <a:latin typeface="Calibri" panose="020F0502020204030204" pitchFamily="34" charset="0"/>
                <a:cs typeface="Calibri" panose="020F0502020204030204" pitchFamily="34" charset="0"/>
                <a:sym typeface="Avenir-Black"/>
                <a:rtl val="0"/>
              </a:rPr>
              <a:t>(Teil 1)</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94" name="TextBox 93">
            <a:extLst>
              <a:ext uri="{FF2B5EF4-FFF2-40B4-BE49-F238E27FC236}">
                <a16:creationId xmlns:a16="http://schemas.microsoft.com/office/drawing/2014/main" id="{2D4D9466-25B8-7F10-7119-2058D53382E2}"/>
              </a:ext>
            </a:extLst>
          </p:cNvPr>
          <p:cNvSpPr txBox="1"/>
          <p:nvPr/>
        </p:nvSpPr>
        <p:spPr>
          <a:xfrm>
            <a:off x="6750082" y="1138256"/>
            <a:ext cx="1526972" cy="223459"/>
          </a:xfrm>
          <a:prstGeom prst="rect">
            <a:avLst/>
          </a:prstGeom>
          <a:noFill/>
        </p:spPr>
        <p:txBody>
          <a:bodyPr wrap="square" rtlCol="0">
            <a:spAutoFit/>
          </a:bodyPr>
          <a:lstStyle/>
          <a:p>
            <a:pPr>
              <a:lnSpc>
                <a:spcPts val="839"/>
              </a:lnSpc>
            </a:pPr>
            <a:r>
              <a:rPr lang="en-US" sz="1600" b="1" dirty="0">
                <a:ln/>
                <a:solidFill>
                  <a:schemeClr val="bg1"/>
                </a:solidFill>
                <a:latin typeface="Calibri" panose="020F0502020204030204" pitchFamily="34" charset="0"/>
                <a:cs typeface="Calibri" panose="020F0502020204030204" pitchFamily="34" charset="0"/>
                <a:sym typeface="Avenir-Black"/>
                <a:rtl val="0"/>
              </a:rPr>
              <a:t>Thema 2</a:t>
            </a:r>
          </a:p>
        </p:txBody>
      </p:sp>
      <p:sp>
        <p:nvSpPr>
          <p:cNvPr id="95" name="TextBox 94">
            <a:extLst>
              <a:ext uri="{FF2B5EF4-FFF2-40B4-BE49-F238E27FC236}">
                <a16:creationId xmlns:a16="http://schemas.microsoft.com/office/drawing/2014/main" id="{DEE3932C-A32B-1635-0448-0671F2EF022B}"/>
              </a:ext>
            </a:extLst>
          </p:cNvPr>
          <p:cNvSpPr txBox="1"/>
          <p:nvPr/>
        </p:nvSpPr>
        <p:spPr>
          <a:xfrm>
            <a:off x="6626109" y="1397789"/>
            <a:ext cx="2003249" cy="2354491"/>
          </a:xfrm>
          <a:prstGeom prst="rect">
            <a:avLst/>
          </a:prstGeom>
          <a:noFill/>
        </p:spPr>
        <p:txBody>
          <a:bodyPr wrap="square" rtlCol="0">
            <a:spAutoFit/>
          </a:bodyPr>
          <a:lstStyle/>
          <a:p>
            <a:pPr>
              <a:buClr>
                <a:srgbClr val="DF4625"/>
              </a:buClr>
            </a:pPr>
            <a:r>
              <a:rPr lang="en-IE" sz="1200" b="1" dirty="0">
                <a:solidFill>
                  <a:srgbClr val="0C4659"/>
                </a:solidFill>
              </a:rPr>
              <a:t>Die Rolle sozialer Medien bei der Überbrückung generationsbedingter und ideologischer Gräben</a:t>
            </a:r>
          </a:p>
          <a:p>
            <a:pPr>
              <a:buClr>
                <a:srgbClr val="DF4625"/>
              </a:buClr>
            </a:pPr>
            <a:endParaRPr lang="en-IE" sz="1100" dirty="0">
              <a:ln/>
              <a:solidFill>
                <a:srgbClr val="0C4659"/>
              </a:solidFill>
              <a:sym typeface="Avenir-Black"/>
              <a:rtl val="0"/>
            </a:endParaRPr>
          </a:p>
          <a:p>
            <a:pPr>
              <a:buClr>
                <a:srgbClr val="DF4625"/>
              </a:buClr>
            </a:pPr>
            <a:r>
              <a:rPr lang="en-IE" sz="1100" i="1" dirty="0">
                <a:solidFill>
                  <a:srgbClr val="0C4659"/>
                </a:solidFill>
              </a:rPr>
              <a:t>Analysiert, wie soziale Medien Generationsklüfte überbrücken, den Dialog zwischen verschiedenen Gruppen fördern und eine respektvolle Diskussion über unterschiedliche Weltanschauungen hinweg begünstigen.</a:t>
            </a:r>
            <a:endParaRPr lang="en-IE" sz="1100" b="1" i="1" kern="1200" dirty="0">
              <a:solidFill>
                <a:srgbClr val="0C4659"/>
              </a:solidFill>
              <a:effectLst/>
              <a:latin typeface="+mn-lt"/>
              <a:ea typeface="Calibri"/>
              <a:cs typeface="Calibri"/>
            </a:endParaRPr>
          </a:p>
        </p:txBody>
      </p:sp>
      <p:sp>
        <p:nvSpPr>
          <p:cNvPr id="97" name="Freeform 96">
            <a:extLst>
              <a:ext uri="{FF2B5EF4-FFF2-40B4-BE49-F238E27FC236}">
                <a16:creationId xmlns:a16="http://schemas.microsoft.com/office/drawing/2014/main" id="{E2AA0CF9-6D7F-5B07-9F84-87FC17D84F93}"/>
              </a:ext>
            </a:extLst>
          </p:cNvPr>
          <p:cNvSpPr/>
          <p:nvPr/>
        </p:nvSpPr>
        <p:spPr>
          <a:xfrm rot="10800000">
            <a:off x="8987466" y="1070079"/>
            <a:ext cx="1563970" cy="296105"/>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sp>
        <p:nvSpPr>
          <p:cNvPr id="99" name="TextBox 98">
            <a:extLst>
              <a:ext uri="{FF2B5EF4-FFF2-40B4-BE49-F238E27FC236}">
                <a16:creationId xmlns:a16="http://schemas.microsoft.com/office/drawing/2014/main" id="{428D92EE-5517-D56C-E4AA-FA9AF05586B3}"/>
              </a:ext>
            </a:extLst>
          </p:cNvPr>
          <p:cNvSpPr txBox="1"/>
          <p:nvPr/>
        </p:nvSpPr>
        <p:spPr>
          <a:xfrm>
            <a:off x="8940800" y="714941"/>
            <a:ext cx="1877712" cy="338554"/>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3 </a:t>
            </a:r>
            <a:r>
              <a:rPr lang="en-US" sz="1600" dirty="0">
                <a:ln/>
                <a:solidFill>
                  <a:srgbClr val="DF4625"/>
                </a:solidFill>
                <a:latin typeface="Calibri" panose="020F0502020204030204" pitchFamily="34" charset="0"/>
                <a:cs typeface="Calibri" panose="020F0502020204030204" pitchFamily="34" charset="0"/>
                <a:sym typeface="Avenir-Black"/>
                <a:rtl val="0"/>
              </a:rPr>
              <a:t>(Teil 2)</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100" name="TextBox 99">
            <a:extLst>
              <a:ext uri="{FF2B5EF4-FFF2-40B4-BE49-F238E27FC236}">
                <a16:creationId xmlns:a16="http://schemas.microsoft.com/office/drawing/2014/main" id="{941236FC-991C-E502-9F64-40F9B4338C2B}"/>
              </a:ext>
            </a:extLst>
          </p:cNvPr>
          <p:cNvSpPr txBox="1"/>
          <p:nvPr/>
        </p:nvSpPr>
        <p:spPr>
          <a:xfrm>
            <a:off x="9104216" y="1133898"/>
            <a:ext cx="1439547" cy="223459"/>
          </a:xfrm>
          <a:prstGeom prst="rect">
            <a:avLst/>
          </a:prstGeom>
          <a:noFill/>
        </p:spPr>
        <p:txBody>
          <a:bodyPr wrap="square" rtlCol="0">
            <a:spAutoFit/>
          </a:bodyPr>
          <a:lstStyle/>
          <a:p>
            <a:pPr>
              <a:lnSpc>
                <a:spcPts val="839"/>
              </a:lnSpc>
            </a:pPr>
            <a:r>
              <a:rPr lang="en-US" sz="1600" b="1" dirty="0">
                <a:ln/>
                <a:solidFill>
                  <a:schemeClr val="bg1"/>
                </a:solidFill>
                <a:latin typeface="Calibri" panose="020F0502020204030204" pitchFamily="34" charset="0"/>
                <a:cs typeface="Calibri" panose="020F0502020204030204" pitchFamily="34" charset="0"/>
                <a:sym typeface="Avenir-Black"/>
                <a:rtl val="0"/>
              </a:rPr>
              <a:t>Thema 3</a:t>
            </a:r>
          </a:p>
        </p:txBody>
      </p:sp>
      <p:sp>
        <p:nvSpPr>
          <p:cNvPr id="101" name="TextBox 100">
            <a:extLst>
              <a:ext uri="{FF2B5EF4-FFF2-40B4-BE49-F238E27FC236}">
                <a16:creationId xmlns:a16="http://schemas.microsoft.com/office/drawing/2014/main" id="{7F26E53E-A4F1-C643-E519-D54A3FF4D8F0}"/>
              </a:ext>
            </a:extLst>
          </p:cNvPr>
          <p:cNvSpPr txBox="1"/>
          <p:nvPr/>
        </p:nvSpPr>
        <p:spPr>
          <a:xfrm>
            <a:off x="8953608" y="1405376"/>
            <a:ext cx="2185589" cy="2277547"/>
          </a:xfrm>
          <a:prstGeom prst="rect">
            <a:avLst/>
          </a:prstGeom>
          <a:noFill/>
        </p:spPr>
        <p:txBody>
          <a:bodyPr wrap="square" rtlCol="0">
            <a:spAutoFit/>
          </a:bodyPr>
          <a:lstStyle/>
          <a:p>
            <a:pPr defTabSz="777514">
              <a:defRPr/>
            </a:pPr>
            <a:r>
              <a:rPr lang="en-IE" sz="1400" b="1" dirty="0">
                <a:solidFill>
                  <a:srgbClr val="0C4659"/>
                </a:solidFill>
              </a:rPr>
              <a:t>Digitale Diplomatie und Konfliktlösung: </a:t>
            </a:r>
            <a:r>
              <a:rPr lang="en-IE" sz="1400" dirty="0">
                <a:solidFill>
                  <a:srgbClr val="0C4659"/>
                </a:solidFill>
              </a:rPr>
              <a:t>Stärkung der interkulturellen Kommunikation</a:t>
            </a:r>
          </a:p>
          <a:p>
            <a:pPr defTabSz="777514">
              <a:defRPr/>
            </a:pPr>
            <a:br>
              <a:rPr lang="en-IE" sz="1400" dirty="0">
                <a:solidFill>
                  <a:srgbClr val="0C4659"/>
                </a:solidFill>
              </a:rPr>
            </a:br>
            <a:r>
              <a:rPr lang="en-IE" sz="1200" i="1" dirty="0">
                <a:solidFill>
                  <a:srgbClr val="0C4659"/>
                </a:solidFill>
              </a:rPr>
              <a:t>Untersucht digitale Diplomatie als Instrument für interkulturelles Verständnis, Online-Konfliktlösung und inklusive internationale Zusammenarbeit.</a:t>
            </a:r>
            <a:br>
              <a:rPr lang="en-IE" sz="1200" i="1" dirty="0">
                <a:solidFill>
                  <a:srgbClr val="0C4659"/>
                </a:solidFill>
              </a:rPr>
            </a:br>
            <a:endParaRPr lang="en-IE" sz="1200" i="1" kern="1200" dirty="0">
              <a:solidFill>
                <a:srgbClr val="0C4659"/>
              </a:solidFill>
              <a:effectLst/>
              <a:latin typeface="+mn-lt"/>
              <a:ea typeface="+mn-ea"/>
              <a:cs typeface="+mn-cs"/>
            </a:endParaRPr>
          </a:p>
        </p:txBody>
      </p:sp>
      <p:pic>
        <p:nvPicPr>
          <p:cNvPr id="3" name="Picture 2" descr="A logo for a company&#10;&#10;AI-generated content may be incorrect.">
            <a:extLst>
              <a:ext uri="{FF2B5EF4-FFF2-40B4-BE49-F238E27FC236}">
                <a16:creationId xmlns:a16="http://schemas.microsoft.com/office/drawing/2014/main" id="{B2F4F590-775D-2EAF-2323-943617A5AB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7373" y="429550"/>
            <a:ext cx="2350008" cy="1146048"/>
          </a:xfrm>
          <a:prstGeom prst="rect">
            <a:avLst/>
          </a:prstGeom>
        </p:spPr>
      </p:pic>
      <p:sp>
        <p:nvSpPr>
          <p:cNvPr id="19" name="Graphic 17">
            <a:extLst>
              <a:ext uri="{FF2B5EF4-FFF2-40B4-BE49-F238E27FC236}">
                <a16:creationId xmlns:a16="http://schemas.microsoft.com/office/drawing/2014/main" id="{1618E026-18B8-210D-B7AB-CAA71E1BBED7}"/>
              </a:ext>
            </a:extLst>
          </p:cNvPr>
          <p:cNvSpPr/>
          <p:nvPr/>
        </p:nvSpPr>
        <p:spPr>
          <a:xfrm>
            <a:off x="6088856" y="987543"/>
            <a:ext cx="363033" cy="374743"/>
          </a:xfrm>
          <a:custGeom>
            <a:avLst/>
            <a:gdLst>
              <a:gd name="connsiteX0" fmla="*/ 4281383 w 4724400"/>
              <a:gd name="connsiteY0" fmla="*/ 1635376 h 4876800"/>
              <a:gd name="connsiteX1" fmla="*/ 4433612 w 4724400"/>
              <a:gd name="connsiteY1" fmla="*/ 1218629 h 4876800"/>
              <a:gd name="connsiteX2" fmla="*/ 3785321 w 4724400"/>
              <a:gd name="connsiteY2" fmla="*/ 570348 h 4876800"/>
              <a:gd name="connsiteX3" fmla="*/ 3137040 w 4724400"/>
              <a:gd name="connsiteY3" fmla="*/ 1218629 h 4876800"/>
              <a:gd name="connsiteX4" fmla="*/ 3289230 w 4724400"/>
              <a:gd name="connsiteY4" fmla="*/ 1635328 h 4876800"/>
              <a:gd name="connsiteX5" fmla="*/ 3231794 w 4724400"/>
              <a:gd name="connsiteY5" fmla="*/ 1650302 h 4876800"/>
              <a:gd name="connsiteX6" fmla="*/ 2678840 w 4724400"/>
              <a:gd name="connsiteY6" fmla="*/ 1194530 h 4876800"/>
              <a:gd name="connsiteX7" fmla="*/ 3001299 w 4724400"/>
              <a:gd name="connsiteY7" fmla="*/ 639509 h 4876800"/>
              <a:gd name="connsiteX8" fmla="*/ 2361791 w 4724400"/>
              <a:gd name="connsiteY8" fmla="*/ 0 h 4876800"/>
              <a:gd name="connsiteX9" fmla="*/ 1722291 w 4724400"/>
              <a:gd name="connsiteY9" fmla="*/ 639509 h 4876800"/>
              <a:gd name="connsiteX10" fmla="*/ 2044751 w 4724400"/>
              <a:gd name="connsiteY10" fmla="*/ 1194530 h 4876800"/>
              <a:gd name="connsiteX11" fmla="*/ 1489272 w 4724400"/>
              <a:gd name="connsiteY11" fmla="*/ 1654816 h 4876800"/>
              <a:gd name="connsiteX12" fmla="*/ 1434475 w 4724400"/>
              <a:gd name="connsiteY12" fmla="*/ 1636119 h 4876800"/>
              <a:gd name="connsiteX13" fmla="*/ 1587351 w 4724400"/>
              <a:gd name="connsiteY13" fmla="*/ 1218619 h 4876800"/>
              <a:gd name="connsiteX14" fmla="*/ 939070 w 4724400"/>
              <a:gd name="connsiteY14" fmla="*/ 570338 h 4876800"/>
              <a:gd name="connsiteX15" fmla="*/ 290779 w 4724400"/>
              <a:gd name="connsiteY15" fmla="*/ 1218619 h 4876800"/>
              <a:gd name="connsiteX16" fmla="*/ 443008 w 4724400"/>
              <a:gd name="connsiteY16" fmla="*/ 1635366 h 4876800"/>
              <a:gd name="connsiteX17" fmla="*/ 0 w 4724400"/>
              <a:gd name="connsiteY17" fmla="*/ 2092928 h 4876800"/>
              <a:gd name="connsiteX18" fmla="*/ 0 w 4724400"/>
              <a:gd name="connsiteY18" fmla="*/ 3132906 h 4876800"/>
              <a:gd name="connsiteX19" fmla="*/ 248850 w 4724400"/>
              <a:gd name="connsiteY19" fmla="*/ 3539243 h 4876800"/>
              <a:gd name="connsiteX20" fmla="*/ 380219 w 4724400"/>
              <a:gd name="connsiteY20" fmla="*/ 4749337 h 4876800"/>
              <a:gd name="connsiteX21" fmla="*/ 522256 w 4724400"/>
              <a:gd name="connsiteY21" fmla="*/ 4876800 h 4876800"/>
              <a:gd name="connsiteX22" fmla="*/ 1355884 w 4724400"/>
              <a:gd name="connsiteY22" fmla="*/ 4876800 h 4876800"/>
              <a:gd name="connsiteX23" fmla="*/ 1497921 w 4724400"/>
              <a:gd name="connsiteY23" fmla="*/ 4749346 h 4876800"/>
              <a:gd name="connsiteX24" fmla="*/ 1629327 w 4724400"/>
              <a:gd name="connsiteY24" fmla="*/ 3538947 h 4876800"/>
              <a:gd name="connsiteX25" fmla="*/ 1678238 w 4724400"/>
              <a:gd name="connsiteY25" fmla="*/ 3533775 h 4876800"/>
              <a:gd name="connsiteX26" fmla="*/ 1810207 w 4724400"/>
              <a:gd name="connsiteY26" fmla="*/ 4749346 h 4876800"/>
              <a:gd name="connsiteX27" fmla="*/ 1952244 w 4724400"/>
              <a:gd name="connsiteY27" fmla="*/ 4876800 h 4876800"/>
              <a:gd name="connsiteX28" fmla="*/ 2771394 w 4724400"/>
              <a:gd name="connsiteY28" fmla="*/ 4876800 h 4876800"/>
              <a:gd name="connsiteX29" fmla="*/ 2913431 w 4724400"/>
              <a:gd name="connsiteY29" fmla="*/ 4749346 h 4876800"/>
              <a:gd name="connsiteX30" fmla="*/ 3045381 w 4724400"/>
              <a:gd name="connsiteY30" fmla="*/ 3533775 h 4876800"/>
              <a:gd name="connsiteX31" fmla="*/ 3095044 w 4724400"/>
              <a:gd name="connsiteY31" fmla="*/ 3538652 h 4876800"/>
              <a:gd name="connsiteX32" fmla="*/ 3226480 w 4724400"/>
              <a:gd name="connsiteY32" fmla="*/ 4749346 h 4876800"/>
              <a:gd name="connsiteX33" fmla="*/ 3368516 w 4724400"/>
              <a:gd name="connsiteY33" fmla="*/ 4876800 h 4876800"/>
              <a:gd name="connsiteX34" fmla="*/ 4202145 w 4724400"/>
              <a:gd name="connsiteY34" fmla="*/ 4876800 h 4876800"/>
              <a:gd name="connsiteX35" fmla="*/ 4344181 w 4724400"/>
              <a:gd name="connsiteY35" fmla="*/ 4749346 h 4876800"/>
              <a:gd name="connsiteX36" fmla="*/ 4475550 w 4724400"/>
              <a:gd name="connsiteY36" fmla="*/ 3539252 h 4876800"/>
              <a:gd name="connsiteX37" fmla="*/ 4724400 w 4724400"/>
              <a:gd name="connsiteY37" fmla="*/ 3132916 h 4876800"/>
              <a:gd name="connsiteX38" fmla="*/ 4724400 w 4724400"/>
              <a:gd name="connsiteY38" fmla="*/ 2092928 h 4876800"/>
              <a:gd name="connsiteX39" fmla="*/ 4281383 w 4724400"/>
              <a:gd name="connsiteY39" fmla="*/ 1635376 h 4876800"/>
              <a:gd name="connsiteX40" fmla="*/ 3785321 w 4724400"/>
              <a:gd name="connsiteY40" fmla="*/ 856088 h 4876800"/>
              <a:gd name="connsiteX41" fmla="*/ 4147861 w 4724400"/>
              <a:gd name="connsiteY41" fmla="*/ 1218619 h 4876800"/>
              <a:gd name="connsiteX42" fmla="*/ 3785321 w 4724400"/>
              <a:gd name="connsiteY42" fmla="*/ 1581150 h 4876800"/>
              <a:gd name="connsiteX43" fmla="*/ 3422790 w 4724400"/>
              <a:gd name="connsiteY43" fmla="*/ 1218619 h 4876800"/>
              <a:gd name="connsiteX44" fmla="*/ 3785321 w 4724400"/>
              <a:gd name="connsiteY44" fmla="*/ 856088 h 4876800"/>
              <a:gd name="connsiteX45" fmla="*/ 4263047 w 4724400"/>
              <a:gd name="connsiteY45" fmla="*/ 1920659 h 4876800"/>
              <a:gd name="connsiteX46" fmla="*/ 4438650 w 4724400"/>
              <a:gd name="connsiteY46" fmla="*/ 2092928 h 4876800"/>
              <a:gd name="connsiteX47" fmla="*/ 4438650 w 4724400"/>
              <a:gd name="connsiteY47" fmla="*/ 3132906 h 4876800"/>
              <a:gd name="connsiteX48" fmla="*/ 4263047 w 4724400"/>
              <a:gd name="connsiteY48" fmla="*/ 3305175 h 4876800"/>
              <a:gd name="connsiteX49" fmla="*/ 3361906 w 4724400"/>
              <a:gd name="connsiteY49" fmla="*/ 3305175 h 4876800"/>
              <a:gd name="connsiteX50" fmla="*/ 3361906 w 4724400"/>
              <a:gd name="connsiteY50" fmla="*/ 2143096 h 4876800"/>
              <a:gd name="connsiteX51" fmla="*/ 3336941 w 4724400"/>
              <a:gd name="connsiteY51" fmla="*/ 1920659 h 4876800"/>
              <a:gd name="connsiteX52" fmla="*/ 2456459 w 4724400"/>
              <a:gd name="connsiteY52" fmla="*/ 1939014 h 4876800"/>
              <a:gd name="connsiteX53" fmla="*/ 2361800 w 4724400"/>
              <a:gd name="connsiteY53" fmla="*/ 2061667 h 4876800"/>
              <a:gd name="connsiteX54" fmla="*/ 2267141 w 4724400"/>
              <a:gd name="connsiteY54" fmla="*/ 1939014 h 4876800"/>
              <a:gd name="connsiteX55" fmla="*/ 2361800 w 4724400"/>
              <a:gd name="connsiteY55" fmla="*/ 1697069 h 4876800"/>
              <a:gd name="connsiteX56" fmla="*/ 2361800 w 4724400"/>
              <a:gd name="connsiteY56" fmla="*/ 285750 h 4876800"/>
              <a:gd name="connsiteX57" fmla="*/ 2715558 w 4724400"/>
              <a:gd name="connsiteY57" fmla="*/ 639509 h 4876800"/>
              <a:gd name="connsiteX58" fmla="*/ 2361800 w 4724400"/>
              <a:gd name="connsiteY58" fmla="*/ 993257 h 4876800"/>
              <a:gd name="connsiteX59" fmla="*/ 2008051 w 4724400"/>
              <a:gd name="connsiteY59" fmla="*/ 639509 h 4876800"/>
              <a:gd name="connsiteX60" fmla="*/ 2361800 w 4724400"/>
              <a:gd name="connsiteY60" fmla="*/ 285750 h 4876800"/>
              <a:gd name="connsiteX61" fmla="*/ 1647454 w 4724400"/>
              <a:gd name="connsiteY61" fmla="*/ 2143096 h 4876800"/>
              <a:gd name="connsiteX62" fmla="*/ 2147021 w 4724400"/>
              <a:gd name="connsiteY62" fmla="*/ 1461792 h 4876800"/>
              <a:gd name="connsiteX63" fmla="*/ 1971580 w 4724400"/>
              <a:gd name="connsiteY63" fmla="*/ 1910229 h 4876800"/>
              <a:gd name="connsiteX64" fmla="*/ 1991525 w 4724400"/>
              <a:gd name="connsiteY64" fmla="*/ 2049570 h 4876800"/>
              <a:gd name="connsiteX65" fmla="*/ 2248700 w 4724400"/>
              <a:gd name="connsiteY65" fmla="*/ 2382822 h 4876800"/>
              <a:gd name="connsiteX66" fmla="*/ 2361810 w 4724400"/>
              <a:gd name="connsiteY66" fmla="*/ 2438410 h 4876800"/>
              <a:gd name="connsiteX67" fmla="*/ 2474919 w 4724400"/>
              <a:gd name="connsiteY67" fmla="*/ 2382822 h 4876800"/>
              <a:gd name="connsiteX68" fmla="*/ 2732094 w 4724400"/>
              <a:gd name="connsiteY68" fmla="*/ 2049570 h 4876800"/>
              <a:gd name="connsiteX69" fmla="*/ 2752039 w 4724400"/>
              <a:gd name="connsiteY69" fmla="*/ 1910229 h 4876800"/>
              <a:gd name="connsiteX70" fmla="*/ 2576598 w 4724400"/>
              <a:gd name="connsiteY70" fmla="*/ 1461802 h 4876800"/>
              <a:gd name="connsiteX71" fmla="*/ 3076156 w 4724400"/>
              <a:gd name="connsiteY71" fmla="*/ 2143096 h 4876800"/>
              <a:gd name="connsiteX72" fmla="*/ 3076156 w 4724400"/>
              <a:gd name="connsiteY72" fmla="*/ 3248025 h 4876800"/>
              <a:gd name="connsiteX73" fmla="*/ 1647454 w 4724400"/>
              <a:gd name="connsiteY73" fmla="*/ 3248025 h 4876800"/>
              <a:gd name="connsiteX74" fmla="*/ 939079 w 4724400"/>
              <a:gd name="connsiteY74" fmla="*/ 856088 h 4876800"/>
              <a:gd name="connsiteX75" fmla="*/ 1301610 w 4724400"/>
              <a:gd name="connsiteY75" fmla="*/ 1218619 h 4876800"/>
              <a:gd name="connsiteX76" fmla="*/ 939079 w 4724400"/>
              <a:gd name="connsiteY76" fmla="*/ 1581150 h 4876800"/>
              <a:gd name="connsiteX77" fmla="*/ 576539 w 4724400"/>
              <a:gd name="connsiteY77" fmla="*/ 1218619 h 4876800"/>
              <a:gd name="connsiteX78" fmla="*/ 939079 w 4724400"/>
              <a:gd name="connsiteY78" fmla="*/ 856088 h 4876800"/>
              <a:gd name="connsiteX79" fmla="*/ 285750 w 4724400"/>
              <a:gd name="connsiteY79" fmla="*/ 2092928 h 4876800"/>
              <a:gd name="connsiteX80" fmla="*/ 461353 w 4724400"/>
              <a:gd name="connsiteY80" fmla="*/ 1920659 h 4876800"/>
              <a:gd name="connsiteX81" fmla="*/ 1386669 w 4724400"/>
              <a:gd name="connsiteY81" fmla="*/ 1920659 h 4876800"/>
              <a:gd name="connsiteX82" fmla="*/ 1361704 w 4724400"/>
              <a:gd name="connsiteY82" fmla="*/ 2143096 h 4876800"/>
              <a:gd name="connsiteX83" fmla="*/ 1361704 w 4724400"/>
              <a:gd name="connsiteY83" fmla="*/ 3305175 h 4876800"/>
              <a:gd name="connsiteX84" fmla="*/ 461353 w 4724400"/>
              <a:gd name="connsiteY84" fmla="*/ 3305175 h 4876800"/>
              <a:gd name="connsiteX85" fmla="*/ 285750 w 4724400"/>
              <a:gd name="connsiteY85" fmla="*/ 3132906 h 4876800"/>
              <a:gd name="connsiteX86" fmla="*/ 650462 w 4724400"/>
              <a:gd name="connsiteY86" fmla="*/ 4591050 h 4876800"/>
              <a:gd name="connsiteX87" fmla="*/ 541887 w 4724400"/>
              <a:gd name="connsiteY87" fmla="*/ 3590925 h 4876800"/>
              <a:gd name="connsiteX88" fmla="*/ 1336253 w 4724400"/>
              <a:gd name="connsiteY88" fmla="*/ 3590925 h 4876800"/>
              <a:gd name="connsiteX89" fmla="*/ 1227668 w 4724400"/>
              <a:gd name="connsiteY89" fmla="*/ 4591050 h 4876800"/>
              <a:gd name="connsiteX90" fmla="*/ 2643178 w 4724400"/>
              <a:gd name="connsiteY90" fmla="*/ 4591050 h 4876800"/>
              <a:gd name="connsiteX91" fmla="*/ 2080441 w 4724400"/>
              <a:gd name="connsiteY91" fmla="*/ 4591050 h 4876800"/>
              <a:gd name="connsiteX92" fmla="*/ 1965655 w 4724400"/>
              <a:gd name="connsiteY92" fmla="*/ 3533775 h 4876800"/>
              <a:gd name="connsiteX93" fmla="*/ 2757954 w 4724400"/>
              <a:gd name="connsiteY93" fmla="*/ 3533775 h 4876800"/>
              <a:gd name="connsiteX94" fmla="*/ 3496723 w 4724400"/>
              <a:gd name="connsiteY94" fmla="*/ 4591050 h 4876800"/>
              <a:gd name="connsiteX95" fmla="*/ 3388147 w 4724400"/>
              <a:gd name="connsiteY95" fmla="*/ 3590925 h 4876800"/>
              <a:gd name="connsiteX96" fmla="*/ 4182513 w 4724400"/>
              <a:gd name="connsiteY96" fmla="*/ 3590925 h 4876800"/>
              <a:gd name="connsiteX97" fmla="*/ 4073938 w 4724400"/>
              <a:gd name="connsiteY97" fmla="*/ 459105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4724400" h="4876800">
                <a:moveTo>
                  <a:pt x="4281383" y="1635376"/>
                </a:moveTo>
                <a:cubicBezTo>
                  <a:pt x="4376281" y="1522600"/>
                  <a:pt x="4433612" y="1377210"/>
                  <a:pt x="4433612" y="1218629"/>
                </a:cubicBezTo>
                <a:cubicBezTo>
                  <a:pt x="4433612" y="861165"/>
                  <a:pt x="4142794" y="570348"/>
                  <a:pt x="3785321" y="570348"/>
                </a:cubicBezTo>
                <a:cubicBezTo>
                  <a:pt x="3427867" y="570348"/>
                  <a:pt x="3137040" y="861165"/>
                  <a:pt x="3137040" y="1218629"/>
                </a:cubicBezTo>
                <a:cubicBezTo>
                  <a:pt x="3137040" y="1377191"/>
                  <a:pt x="3194352" y="1522562"/>
                  <a:pt x="3289230" y="1635328"/>
                </a:cubicBezTo>
                <a:cubicBezTo>
                  <a:pt x="3268580" y="1636252"/>
                  <a:pt x="3249187" y="1641596"/>
                  <a:pt x="3231794" y="1650302"/>
                </a:cubicBezTo>
                <a:cubicBezTo>
                  <a:pt x="3110865" y="1437646"/>
                  <a:pt x="2914250" y="1273416"/>
                  <a:pt x="2678840" y="1194530"/>
                </a:cubicBezTo>
                <a:cubicBezTo>
                  <a:pt x="2871283" y="1084174"/>
                  <a:pt x="3001299" y="876805"/>
                  <a:pt x="3001299" y="639509"/>
                </a:cubicBezTo>
                <a:cubicBezTo>
                  <a:pt x="3001299" y="286883"/>
                  <a:pt x="2714416" y="0"/>
                  <a:pt x="2361791" y="0"/>
                </a:cubicBezTo>
                <a:cubicBezTo>
                  <a:pt x="2009166" y="0"/>
                  <a:pt x="1722291" y="286883"/>
                  <a:pt x="1722291" y="639509"/>
                </a:cubicBezTo>
                <a:cubicBezTo>
                  <a:pt x="1722291" y="876805"/>
                  <a:pt x="1852308" y="1084174"/>
                  <a:pt x="2044751" y="1194530"/>
                </a:cubicBezTo>
                <a:cubicBezTo>
                  <a:pt x="1807674" y="1273978"/>
                  <a:pt x="1609973" y="1439980"/>
                  <a:pt x="1489272" y="1654816"/>
                </a:cubicBezTo>
                <a:cubicBezTo>
                  <a:pt x="1472822" y="1645091"/>
                  <a:pt x="1454296" y="1638567"/>
                  <a:pt x="1434475" y="1636119"/>
                </a:cubicBezTo>
                <a:cubicBezTo>
                  <a:pt x="1529753" y="1523238"/>
                  <a:pt x="1587351" y="1377563"/>
                  <a:pt x="1587351" y="1218619"/>
                </a:cubicBezTo>
                <a:cubicBezTo>
                  <a:pt x="1587351" y="861155"/>
                  <a:pt x="1296534" y="570338"/>
                  <a:pt x="939070" y="570338"/>
                </a:cubicBezTo>
                <a:cubicBezTo>
                  <a:pt x="581606" y="570338"/>
                  <a:pt x="290779" y="861155"/>
                  <a:pt x="290779" y="1218619"/>
                </a:cubicBezTo>
                <a:cubicBezTo>
                  <a:pt x="290779" y="1377201"/>
                  <a:pt x="348101" y="1522590"/>
                  <a:pt x="443008" y="1635366"/>
                </a:cubicBezTo>
                <a:cubicBezTo>
                  <a:pt x="197110" y="1644968"/>
                  <a:pt x="0" y="1846478"/>
                  <a:pt x="0" y="2092928"/>
                </a:cubicBezTo>
                <a:lnTo>
                  <a:pt x="0" y="3132906"/>
                </a:lnTo>
                <a:cubicBezTo>
                  <a:pt x="0" y="3309404"/>
                  <a:pt x="101146" y="3462795"/>
                  <a:pt x="248850" y="3539243"/>
                </a:cubicBezTo>
                <a:lnTo>
                  <a:pt x="380219" y="4749337"/>
                </a:lnTo>
                <a:cubicBezTo>
                  <a:pt x="388087" y="4821860"/>
                  <a:pt x="449323" y="4876800"/>
                  <a:pt x="522256" y="4876800"/>
                </a:cubicBezTo>
                <a:lnTo>
                  <a:pt x="1355884" y="4876800"/>
                </a:lnTo>
                <a:cubicBezTo>
                  <a:pt x="1428817" y="4876800"/>
                  <a:pt x="1490053" y="4821860"/>
                  <a:pt x="1497921" y="4749346"/>
                </a:cubicBezTo>
                <a:lnTo>
                  <a:pt x="1629327" y="3538947"/>
                </a:lnTo>
                <a:cubicBezTo>
                  <a:pt x="1632585" y="3537261"/>
                  <a:pt x="1678238" y="3533775"/>
                  <a:pt x="1678238" y="3533775"/>
                </a:cubicBezTo>
                <a:lnTo>
                  <a:pt x="1810207" y="4749346"/>
                </a:lnTo>
                <a:cubicBezTo>
                  <a:pt x="1818075" y="4821860"/>
                  <a:pt x="1879311" y="4876800"/>
                  <a:pt x="1952244" y="4876800"/>
                </a:cubicBezTo>
                <a:lnTo>
                  <a:pt x="2771394" y="4876800"/>
                </a:lnTo>
                <a:cubicBezTo>
                  <a:pt x="2844327" y="4876800"/>
                  <a:pt x="2905563" y="4821860"/>
                  <a:pt x="2913431" y="4749346"/>
                </a:cubicBezTo>
                <a:lnTo>
                  <a:pt x="3045381" y="3533775"/>
                </a:lnTo>
                <a:cubicBezTo>
                  <a:pt x="3045381" y="3533775"/>
                  <a:pt x="3092044" y="3537090"/>
                  <a:pt x="3095044" y="3538652"/>
                </a:cubicBezTo>
                <a:lnTo>
                  <a:pt x="3226480" y="4749346"/>
                </a:lnTo>
                <a:cubicBezTo>
                  <a:pt x="3234347" y="4821860"/>
                  <a:pt x="3295584" y="4876800"/>
                  <a:pt x="3368516" y="4876800"/>
                </a:cubicBezTo>
                <a:lnTo>
                  <a:pt x="4202145" y="4876800"/>
                </a:lnTo>
                <a:cubicBezTo>
                  <a:pt x="4275077" y="4876800"/>
                  <a:pt x="4336314" y="4821860"/>
                  <a:pt x="4344181" y="4749346"/>
                </a:cubicBezTo>
                <a:lnTo>
                  <a:pt x="4475550" y="3539252"/>
                </a:lnTo>
                <a:cubicBezTo>
                  <a:pt x="4623254" y="3462804"/>
                  <a:pt x="4724400" y="3309414"/>
                  <a:pt x="4724400" y="3132916"/>
                </a:cubicBezTo>
                <a:lnTo>
                  <a:pt x="4724400" y="2092928"/>
                </a:lnTo>
                <a:cubicBezTo>
                  <a:pt x="4724400" y="1846478"/>
                  <a:pt x="4527290" y="1644968"/>
                  <a:pt x="4281383" y="1635376"/>
                </a:cubicBezTo>
                <a:close/>
                <a:moveTo>
                  <a:pt x="3785321" y="856088"/>
                </a:moveTo>
                <a:cubicBezTo>
                  <a:pt x="3985222" y="856088"/>
                  <a:pt x="4147861" y="1018718"/>
                  <a:pt x="4147861" y="1218619"/>
                </a:cubicBezTo>
                <a:cubicBezTo>
                  <a:pt x="4147861" y="1418520"/>
                  <a:pt x="3985222" y="1581150"/>
                  <a:pt x="3785321" y="1581150"/>
                </a:cubicBezTo>
                <a:cubicBezTo>
                  <a:pt x="3585429" y="1581150"/>
                  <a:pt x="3422790" y="1418520"/>
                  <a:pt x="3422790" y="1218619"/>
                </a:cubicBezTo>
                <a:cubicBezTo>
                  <a:pt x="3422790" y="1018718"/>
                  <a:pt x="3585429" y="856088"/>
                  <a:pt x="3785321" y="856088"/>
                </a:cubicBezTo>
                <a:close/>
                <a:moveTo>
                  <a:pt x="4263047" y="1920659"/>
                </a:moveTo>
                <a:cubicBezTo>
                  <a:pt x="4359869" y="1920659"/>
                  <a:pt x="4438650" y="1997936"/>
                  <a:pt x="4438650" y="2092928"/>
                </a:cubicBezTo>
                <a:lnTo>
                  <a:pt x="4438650" y="3132906"/>
                </a:lnTo>
                <a:cubicBezTo>
                  <a:pt x="4438650" y="3227899"/>
                  <a:pt x="4359869" y="3305175"/>
                  <a:pt x="4263047" y="3305175"/>
                </a:cubicBezTo>
                <a:lnTo>
                  <a:pt x="3361906" y="3305175"/>
                </a:lnTo>
                <a:lnTo>
                  <a:pt x="3361906" y="2143096"/>
                </a:lnTo>
                <a:cubicBezTo>
                  <a:pt x="3361906" y="2066668"/>
                  <a:pt x="3353257" y="1992220"/>
                  <a:pt x="3336941" y="1920659"/>
                </a:cubicBezTo>
                <a:close/>
                <a:moveTo>
                  <a:pt x="2456459" y="1939014"/>
                </a:moveTo>
                <a:lnTo>
                  <a:pt x="2361800" y="2061667"/>
                </a:lnTo>
                <a:lnTo>
                  <a:pt x="2267141" y="1939014"/>
                </a:lnTo>
                <a:lnTo>
                  <a:pt x="2361800" y="1697069"/>
                </a:lnTo>
                <a:close/>
                <a:moveTo>
                  <a:pt x="2361800" y="285750"/>
                </a:moveTo>
                <a:cubicBezTo>
                  <a:pt x="2556863" y="285750"/>
                  <a:pt x="2715558" y="444446"/>
                  <a:pt x="2715558" y="639509"/>
                </a:cubicBezTo>
                <a:cubicBezTo>
                  <a:pt x="2715558" y="834571"/>
                  <a:pt x="2556863" y="993257"/>
                  <a:pt x="2361800" y="993257"/>
                </a:cubicBezTo>
                <a:cubicBezTo>
                  <a:pt x="2166738" y="993257"/>
                  <a:pt x="2008051" y="834561"/>
                  <a:pt x="2008051" y="639509"/>
                </a:cubicBezTo>
                <a:cubicBezTo>
                  <a:pt x="2008051" y="444446"/>
                  <a:pt x="2166738" y="285750"/>
                  <a:pt x="2361800" y="285750"/>
                </a:cubicBezTo>
                <a:close/>
                <a:moveTo>
                  <a:pt x="1647454" y="2143096"/>
                </a:moveTo>
                <a:cubicBezTo>
                  <a:pt x="1647454" y="1824019"/>
                  <a:pt x="1857766" y="1553185"/>
                  <a:pt x="2147021" y="1461792"/>
                </a:cubicBezTo>
                <a:lnTo>
                  <a:pt x="1971580" y="1910229"/>
                </a:lnTo>
                <a:cubicBezTo>
                  <a:pt x="1953292" y="1956959"/>
                  <a:pt x="1960864" y="2009842"/>
                  <a:pt x="1991525" y="2049570"/>
                </a:cubicBezTo>
                <a:lnTo>
                  <a:pt x="2248700" y="2382822"/>
                </a:lnTo>
                <a:cubicBezTo>
                  <a:pt x="2275751" y="2417883"/>
                  <a:pt x="2317537" y="2438410"/>
                  <a:pt x="2361810" y="2438410"/>
                </a:cubicBezTo>
                <a:cubicBezTo>
                  <a:pt x="2406082" y="2438410"/>
                  <a:pt x="2447868" y="2417883"/>
                  <a:pt x="2474919" y="2382822"/>
                </a:cubicBezTo>
                <a:lnTo>
                  <a:pt x="2732094" y="2049570"/>
                </a:lnTo>
                <a:cubicBezTo>
                  <a:pt x="2762755" y="2009851"/>
                  <a:pt x="2770327" y="1956959"/>
                  <a:pt x="2752039" y="1910229"/>
                </a:cubicBezTo>
                <a:lnTo>
                  <a:pt x="2576598" y="1461802"/>
                </a:lnTo>
                <a:cubicBezTo>
                  <a:pt x="2865854" y="1553204"/>
                  <a:pt x="3076156" y="1824028"/>
                  <a:pt x="3076156" y="2143096"/>
                </a:cubicBezTo>
                <a:lnTo>
                  <a:pt x="3076156" y="3248025"/>
                </a:lnTo>
                <a:lnTo>
                  <a:pt x="1647454" y="3248025"/>
                </a:lnTo>
                <a:close/>
                <a:moveTo>
                  <a:pt x="939079" y="856088"/>
                </a:moveTo>
                <a:cubicBezTo>
                  <a:pt x="1138971" y="856088"/>
                  <a:pt x="1301610" y="1018718"/>
                  <a:pt x="1301610" y="1218619"/>
                </a:cubicBezTo>
                <a:cubicBezTo>
                  <a:pt x="1301610" y="1418520"/>
                  <a:pt x="1138971" y="1581150"/>
                  <a:pt x="939079" y="1581150"/>
                </a:cubicBezTo>
                <a:cubicBezTo>
                  <a:pt x="739178" y="1581150"/>
                  <a:pt x="576539" y="1418520"/>
                  <a:pt x="576539" y="1218619"/>
                </a:cubicBezTo>
                <a:cubicBezTo>
                  <a:pt x="576539" y="1018718"/>
                  <a:pt x="739178" y="856088"/>
                  <a:pt x="939079" y="856088"/>
                </a:cubicBezTo>
                <a:close/>
                <a:moveTo>
                  <a:pt x="285750" y="2092928"/>
                </a:moveTo>
                <a:cubicBezTo>
                  <a:pt x="285750" y="1997936"/>
                  <a:pt x="364531" y="1920659"/>
                  <a:pt x="461353" y="1920659"/>
                </a:cubicBezTo>
                <a:lnTo>
                  <a:pt x="1386669" y="1920659"/>
                </a:lnTo>
                <a:cubicBezTo>
                  <a:pt x="1370352" y="1992220"/>
                  <a:pt x="1361704" y="2066658"/>
                  <a:pt x="1361704" y="2143096"/>
                </a:cubicBezTo>
                <a:lnTo>
                  <a:pt x="1361704" y="3305175"/>
                </a:lnTo>
                <a:lnTo>
                  <a:pt x="461353" y="3305175"/>
                </a:lnTo>
                <a:cubicBezTo>
                  <a:pt x="364531" y="3305175"/>
                  <a:pt x="285750" y="3227899"/>
                  <a:pt x="285750" y="3132906"/>
                </a:cubicBezTo>
                <a:close/>
                <a:moveTo>
                  <a:pt x="650462" y="4591050"/>
                </a:moveTo>
                <a:lnTo>
                  <a:pt x="541887" y="3590925"/>
                </a:lnTo>
                <a:lnTo>
                  <a:pt x="1336253" y="3590925"/>
                </a:lnTo>
                <a:lnTo>
                  <a:pt x="1227668" y="4591050"/>
                </a:lnTo>
                <a:close/>
                <a:moveTo>
                  <a:pt x="2643178" y="4591050"/>
                </a:moveTo>
                <a:lnTo>
                  <a:pt x="2080441" y="4591050"/>
                </a:lnTo>
                <a:lnTo>
                  <a:pt x="1965655" y="3533775"/>
                </a:lnTo>
                <a:lnTo>
                  <a:pt x="2757954" y="3533775"/>
                </a:lnTo>
                <a:close/>
                <a:moveTo>
                  <a:pt x="3496723" y="4591050"/>
                </a:moveTo>
                <a:lnTo>
                  <a:pt x="3388147" y="3590925"/>
                </a:lnTo>
                <a:lnTo>
                  <a:pt x="4182513" y="3590925"/>
                </a:lnTo>
                <a:lnTo>
                  <a:pt x="4073938" y="4591050"/>
                </a:lnTo>
                <a:close/>
              </a:path>
            </a:pathLst>
          </a:custGeom>
          <a:solidFill>
            <a:srgbClr val="EE4F27"/>
          </a:solidFill>
          <a:ln w="9525" cap="flat">
            <a:noFill/>
            <a:prstDash val="solid"/>
            <a:miter/>
          </a:ln>
        </p:spPr>
        <p:txBody>
          <a:bodyPr rtlCol="0" anchor="ctr"/>
          <a:lstStyle/>
          <a:p>
            <a:endParaRPr lang="en-GB" sz="1200"/>
          </a:p>
        </p:txBody>
      </p:sp>
      <p:grpSp>
        <p:nvGrpSpPr>
          <p:cNvPr id="23" name="Graphic 21">
            <a:extLst>
              <a:ext uri="{FF2B5EF4-FFF2-40B4-BE49-F238E27FC236}">
                <a16:creationId xmlns:a16="http://schemas.microsoft.com/office/drawing/2014/main" id="{8D6E9DBB-224B-DC33-2EEC-0A6C2FDAE21F}"/>
              </a:ext>
            </a:extLst>
          </p:cNvPr>
          <p:cNvGrpSpPr/>
          <p:nvPr/>
        </p:nvGrpSpPr>
        <p:grpSpPr>
          <a:xfrm>
            <a:off x="8540051" y="990600"/>
            <a:ext cx="349949" cy="349929"/>
            <a:chOff x="6705600" y="2705242"/>
            <a:chExt cx="4876800" cy="4876523"/>
          </a:xfrm>
          <a:solidFill>
            <a:srgbClr val="EE4F27"/>
          </a:solidFill>
        </p:grpSpPr>
        <p:sp>
          <p:nvSpPr>
            <p:cNvPr id="30" name="Freeform 29">
              <a:extLst>
                <a:ext uri="{FF2B5EF4-FFF2-40B4-BE49-F238E27FC236}">
                  <a16:creationId xmlns:a16="http://schemas.microsoft.com/office/drawing/2014/main" id="{8BB6C47B-6834-2C24-93AD-123F5D5CC6E5}"/>
                </a:ext>
              </a:extLst>
            </p:cNvPr>
            <p:cNvSpPr/>
            <p:nvPr/>
          </p:nvSpPr>
          <p:spPr>
            <a:xfrm>
              <a:off x="6705600" y="3867273"/>
              <a:ext cx="3186665" cy="3714492"/>
            </a:xfrm>
            <a:custGeom>
              <a:avLst/>
              <a:gdLst>
                <a:gd name="connsiteX0" fmla="*/ 2463603 w 3186665"/>
                <a:gd name="connsiteY0" fmla="*/ 1783794 h 3714492"/>
                <a:gd name="connsiteX1" fmla="*/ 2145697 w 3186665"/>
                <a:gd name="connsiteY1" fmla="*/ 1783794 h 3714492"/>
                <a:gd name="connsiteX2" fmla="*/ 2570959 w 3186665"/>
                <a:gd name="connsiteY2" fmla="*/ 977627 h 3714492"/>
                <a:gd name="connsiteX3" fmla="*/ 1593333 w 3186665"/>
                <a:gd name="connsiteY3" fmla="*/ 0 h 3714492"/>
                <a:gd name="connsiteX4" fmla="*/ 615715 w 3186665"/>
                <a:gd name="connsiteY4" fmla="*/ 977627 h 3714492"/>
                <a:gd name="connsiteX5" fmla="*/ 1040978 w 3186665"/>
                <a:gd name="connsiteY5" fmla="*/ 1783794 h 3714492"/>
                <a:gd name="connsiteX6" fmla="*/ 723052 w 3186665"/>
                <a:gd name="connsiteY6" fmla="*/ 1783794 h 3714492"/>
                <a:gd name="connsiteX7" fmla="*/ 0 w 3186665"/>
                <a:gd name="connsiteY7" fmla="*/ 2509514 h 3714492"/>
                <a:gd name="connsiteX8" fmla="*/ 0 w 3186665"/>
                <a:gd name="connsiteY8" fmla="*/ 3571618 h 3714492"/>
                <a:gd name="connsiteX9" fmla="*/ 142875 w 3186665"/>
                <a:gd name="connsiteY9" fmla="*/ 3714493 h 3714492"/>
                <a:gd name="connsiteX10" fmla="*/ 285750 w 3186665"/>
                <a:gd name="connsiteY10" fmla="*/ 3571618 h 3714492"/>
                <a:gd name="connsiteX11" fmla="*/ 285750 w 3186665"/>
                <a:gd name="connsiteY11" fmla="*/ 2509514 h 3714492"/>
                <a:gd name="connsiteX12" fmla="*/ 723052 w 3186665"/>
                <a:gd name="connsiteY12" fmla="*/ 2069554 h 3714492"/>
                <a:gd name="connsiteX13" fmla="*/ 1417558 w 3186665"/>
                <a:gd name="connsiteY13" fmla="*/ 2069554 h 3714492"/>
                <a:gd name="connsiteX14" fmla="*/ 1092289 w 3186665"/>
                <a:gd name="connsiteY14" fmla="*/ 2900963 h 3714492"/>
                <a:gd name="connsiteX15" fmla="*/ 1112234 w 3186665"/>
                <a:gd name="connsiteY15" fmla="*/ 3040304 h 3714492"/>
                <a:gd name="connsiteX16" fmla="*/ 1480223 w 3186665"/>
                <a:gd name="connsiteY16" fmla="*/ 3517154 h 3714492"/>
                <a:gd name="connsiteX17" fmla="*/ 1593333 w 3186665"/>
                <a:gd name="connsiteY17" fmla="*/ 3572742 h 3714492"/>
                <a:gd name="connsiteX18" fmla="*/ 1706442 w 3186665"/>
                <a:gd name="connsiteY18" fmla="*/ 3517154 h 3714492"/>
                <a:gd name="connsiteX19" fmla="*/ 2074431 w 3186665"/>
                <a:gd name="connsiteY19" fmla="*/ 3040304 h 3714492"/>
                <a:gd name="connsiteX20" fmla="*/ 2094376 w 3186665"/>
                <a:gd name="connsiteY20" fmla="*/ 2900963 h 3714492"/>
                <a:gd name="connsiteX21" fmla="*/ 1769107 w 3186665"/>
                <a:gd name="connsiteY21" fmla="*/ 2069554 h 3714492"/>
                <a:gd name="connsiteX22" fmla="*/ 2463603 w 3186665"/>
                <a:gd name="connsiteY22" fmla="*/ 2069554 h 3714492"/>
                <a:gd name="connsiteX23" fmla="*/ 2900915 w 3186665"/>
                <a:gd name="connsiteY23" fmla="*/ 2509514 h 3714492"/>
                <a:gd name="connsiteX24" fmla="*/ 2900915 w 3186665"/>
                <a:gd name="connsiteY24" fmla="*/ 3571551 h 3714492"/>
                <a:gd name="connsiteX25" fmla="*/ 3043790 w 3186665"/>
                <a:gd name="connsiteY25" fmla="*/ 3714426 h 3714492"/>
                <a:gd name="connsiteX26" fmla="*/ 3186665 w 3186665"/>
                <a:gd name="connsiteY26" fmla="*/ 3571551 h 3714492"/>
                <a:gd name="connsiteX27" fmla="*/ 3186665 w 3186665"/>
                <a:gd name="connsiteY27" fmla="*/ 2509514 h 3714492"/>
                <a:gd name="connsiteX28" fmla="*/ 2463603 w 3186665"/>
                <a:gd name="connsiteY28" fmla="*/ 1783794 h 3714492"/>
                <a:gd name="connsiteX29" fmla="*/ 901465 w 3186665"/>
                <a:gd name="connsiteY29" fmla="*/ 977627 h 3714492"/>
                <a:gd name="connsiteX30" fmla="*/ 1593342 w 3186665"/>
                <a:gd name="connsiteY30" fmla="*/ 285750 h 3714492"/>
                <a:gd name="connsiteX31" fmla="*/ 2285219 w 3186665"/>
                <a:gd name="connsiteY31" fmla="*/ 977627 h 3714492"/>
                <a:gd name="connsiteX32" fmla="*/ 1593342 w 3186665"/>
                <a:gd name="connsiteY32" fmla="*/ 1669494 h 3714492"/>
                <a:gd name="connsiteX33" fmla="*/ 901465 w 3186665"/>
                <a:gd name="connsiteY33" fmla="*/ 977627 h 3714492"/>
                <a:gd name="connsiteX34" fmla="*/ 1593333 w 3186665"/>
                <a:gd name="connsiteY34" fmla="*/ 3196000 h 3714492"/>
                <a:gd name="connsiteX35" fmla="*/ 1387859 w 3186665"/>
                <a:gd name="connsiteY35" fmla="*/ 2929747 h 3714492"/>
                <a:gd name="connsiteX36" fmla="*/ 1593333 w 3186665"/>
                <a:gd name="connsiteY36" fmla="*/ 2404548 h 3714492"/>
                <a:gd name="connsiteX37" fmla="*/ 1798806 w 3186665"/>
                <a:gd name="connsiteY37" fmla="*/ 2929747 h 371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86665" h="3714492">
                  <a:moveTo>
                    <a:pt x="2463603" y="1783794"/>
                  </a:moveTo>
                  <a:lnTo>
                    <a:pt x="2145697" y="1783794"/>
                  </a:lnTo>
                  <a:cubicBezTo>
                    <a:pt x="2402319" y="1607420"/>
                    <a:pt x="2570959" y="1311869"/>
                    <a:pt x="2570959" y="977627"/>
                  </a:cubicBezTo>
                  <a:cubicBezTo>
                    <a:pt x="2570959" y="438560"/>
                    <a:pt x="2132400" y="0"/>
                    <a:pt x="1593333" y="0"/>
                  </a:cubicBezTo>
                  <a:cubicBezTo>
                    <a:pt x="1054265" y="0"/>
                    <a:pt x="615715" y="438569"/>
                    <a:pt x="615715" y="977627"/>
                  </a:cubicBezTo>
                  <a:cubicBezTo>
                    <a:pt x="615715" y="1311859"/>
                    <a:pt x="784355" y="1607410"/>
                    <a:pt x="1040978" y="1783794"/>
                  </a:cubicBezTo>
                  <a:lnTo>
                    <a:pt x="723052" y="1783794"/>
                  </a:lnTo>
                  <a:cubicBezTo>
                    <a:pt x="324364" y="1783794"/>
                    <a:pt x="0" y="2109350"/>
                    <a:pt x="0" y="2509514"/>
                  </a:cubicBezTo>
                  <a:lnTo>
                    <a:pt x="0" y="3571618"/>
                  </a:lnTo>
                  <a:cubicBezTo>
                    <a:pt x="0" y="3650523"/>
                    <a:pt x="63970" y="3714493"/>
                    <a:pt x="142875" y="3714493"/>
                  </a:cubicBezTo>
                  <a:cubicBezTo>
                    <a:pt x="221780" y="3714493"/>
                    <a:pt x="285750" y="3650523"/>
                    <a:pt x="285750" y="3571618"/>
                  </a:cubicBezTo>
                  <a:lnTo>
                    <a:pt x="285750" y="2509514"/>
                  </a:lnTo>
                  <a:cubicBezTo>
                    <a:pt x="285750" y="2266912"/>
                    <a:pt x="481927" y="2069554"/>
                    <a:pt x="723052" y="2069554"/>
                  </a:cubicBezTo>
                  <a:lnTo>
                    <a:pt x="1417558" y="2069554"/>
                  </a:lnTo>
                  <a:lnTo>
                    <a:pt x="1092289" y="2900963"/>
                  </a:lnTo>
                  <a:cubicBezTo>
                    <a:pt x="1074011" y="2947683"/>
                    <a:pt x="1081573" y="3000585"/>
                    <a:pt x="1112234" y="3040304"/>
                  </a:cubicBezTo>
                  <a:lnTo>
                    <a:pt x="1480223" y="3517154"/>
                  </a:lnTo>
                  <a:cubicBezTo>
                    <a:pt x="1507274" y="3552216"/>
                    <a:pt x="1549051" y="3572742"/>
                    <a:pt x="1593333" y="3572742"/>
                  </a:cubicBezTo>
                  <a:cubicBezTo>
                    <a:pt x="1637614" y="3572742"/>
                    <a:pt x="1679391" y="3552216"/>
                    <a:pt x="1706442" y="3517154"/>
                  </a:cubicBezTo>
                  <a:lnTo>
                    <a:pt x="2074431" y="3040304"/>
                  </a:lnTo>
                  <a:cubicBezTo>
                    <a:pt x="2105082" y="3000585"/>
                    <a:pt x="2112655" y="2947683"/>
                    <a:pt x="2094376" y="2900963"/>
                  </a:cubicBezTo>
                  <a:lnTo>
                    <a:pt x="1769107" y="2069554"/>
                  </a:lnTo>
                  <a:lnTo>
                    <a:pt x="2463603" y="2069554"/>
                  </a:lnTo>
                  <a:cubicBezTo>
                    <a:pt x="2704738" y="2069554"/>
                    <a:pt x="2900915" y="2266922"/>
                    <a:pt x="2900915" y="2509514"/>
                  </a:cubicBezTo>
                  <a:lnTo>
                    <a:pt x="2900915" y="3571551"/>
                  </a:lnTo>
                  <a:cubicBezTo>
                    <a:pt x="2900915" y="3650456"/>
                    <a:pt x="2964885" y="3714426"/>
                    <a:pt x="3043790" y="3714426"/>
                  </a:cubicBezTo>
                  <a:cubicBezTo>
                    <a:pt x="3122695" y="3714426"/>
                    <a:pt x="3186665" y="3650456"/>
                    <a:pt x="3186665" y="3571551"/>
                  </a:cubicBezTo>
                  <a:lnTo>
                    <a:pt x="3186665" y="2509514"/>
                  </a:lnTo>
                  <a:cubicBezTo>
                    <a:pt x="3186665" y="2109350"/>
                    <a:pt x="2862301" y="1783794"/>
                    <a:pt x="2463603" y="1783794"/>
                  </a:cubicBezTo>
                  <a:close/>
                  <a:moveTo>
                    <a:pt x="901465" y="977627"/>
                  </a:moveTo>
                  <a:cubicBezTo>
                    <a:pt x="901465" y="596122"/>
                    <a:pt x="1211837" y="285750"/>
                    <a:pt x="1593342" y="285750"/>
                  </a:cubicBezTo>
                  <a:cubicBezTo>
                    <a:pt x="1974847" y="285750"/>
                    <a:pt x="2285219" y="596122"/>
                    <a:pt x="2285219" y="977627"/>
                  </a:cubicBezTo>
                  <a:cubicBezTo>
                    <a:pt x="2285219" y="1359122"/>
                    <a:pt x="1974847" y="1669494"/>
                    <a:pt x="1593342" y="1669494"/>
                  </a:cubicBezTo>
                  <a:cubicBezTo>
                    <a:pt x="1211837" y="1669494"/>
                    <a:pt x="901465" y="1359122"/>
                    <a:pt x="901465" y="977627"/>
                  </a:cubicBezTo>
                  <a:close/>
                  <a:moveTo>
                    <a:pt x="1593333" y="3196000"/>
                  </a:moveTo>
                  <a:lnTo>
                    <a:pt x="1387859" y="2929747"/>
                  </a:lnTo>
                  <a:lnTo>
                    <a:pt x="1593333" y="2404548"/>
                  </a:lnTo>
                  <a:lnTo>
                    <a:pt x="1798806" y="2929747"/>
                  </a:lnTo>
                  <a:close/>
                </a:path>
              </a:pathLst>
            </a:custGeom>
            <a:grpFill/>
            <a:ln w="9525" cap="flat">
              <a:noFill/>
              <a:prstDash val="solid"/>
              <a:miter/>
            </a:ln>
          </p:spPr>
          <p:txBody>
            <a:bodyPr rtlCol="0" anchor="ctr"/>
            <a:lstStyle/>
            <a:p>
              <a:endParaRPr lang="en-GB" sz="1200"/>
            </a:p>
          </p:txBody>
        </p:sp>
        <p:sp>
          <p:nvSpPr>
            <p:cNvPr id="31" name="Freeform 30">
              <a:extLst>
                <a:ext uri="{FF2B5EF4-FFF2-40B4-BE49-F238E27FC236}">
                  <a16:creationId xmlns:a16="http://schemas.microsoft.com/office/drawing/2014/main" id="{F8B414B6-C29E-6DD8-586A-6786A866D726}"/>
                </a:ext>
              </a:extLst>
            </p:cNvPr>
            <p:cNvSpPr/>
            <p:nvPr/>
          </p:nvSpPr>
          <p:spPr>
            <a:xfrm>
              <a:off x="9525000" y="2705242"/>
              <a:ext cx="2057400" cy="2276465"/>
            </a:xfrm>
            <a:custGeom>
              <a:avLst/>
              <a:gdLst>
                <a:gd name="connsiteX0" fmla="*/ 1914525 w 2057400"/>
                <a:gd name="connsiteY0" fmla="*/ 0 h 2276465"/>
                <a:gd name="connsiteX1" fmla="*/ 142875 w 2057400"/>
                <a:gd name="connsiteY1" fmla="*/ 0 h 2276465"/>
                <a:gd name="connsiteX2" fmla="*/ 0 w 2057400"/>
                <a:gd name="connsiteY2" fmla="*/ 142875 h 2276465"/>
                <a:gd name="connsiteX3" fmla="*/ 0 w 2057400"/>
                <a:gd name="connsiteY3" fmla="*/ 2133591 h 2276465"/>
                <a:gd name="connsiteX4" fmla="*/ 85172 w 2057400"/>
                <a:gd name="connsiteY4" fmla="*/ 2264302 h 2276465"/>
                <a:gd name="connsiteX5" fmla="*/ 142847 w 2057400"/>
                <a:gd name="connsiteY5" fmla="*/ 2276466 h 2276465"/>
                <a:gd name="connsiteX6" fmla="*/ 239144 w 2057400"/>
                <a:gd name="connsiteY6" fmla="*/ 2239156 h 2276465"/>
                <a:gd name="connsiteX7" fmla="*/ 856269 w 2057400"/>
                <a:gd name="connsiteY7" fmla="*/ 1676391 h 2276465"/>
                <a:gd name="connsiteX8" fmla="*/ 1914525 w 2057400"/>
                <a:gd name="connsiteY8" fmla="*/ 1676391 h 2276465"/>
                <a:gd name="connsiteX9" fmla="*/ 2057400 w 2057400"/>
                <a:gd name="connsiteY9" fmla="*/ 1533516 h 2276465"/>
                <a:gd name="connsiteX10" fmla="*/ 2057400 w 2057400"/>
                <a:gd name="connsiteY10" fmla="*/ 142875 h 2276465"/>
                <a:gd name="connsiteX11" fmla="*/ 1914525 w 2057400"/>
                <a:gd name="connsiteY11" fmla="*/ 0 h 2276465"/>
                <a:gd name="connsiteX12" fmla="*/ 1771650 w 2057400"/>
                <a:gd name="connsiteY12" fmla="*/ 1390641 h 2276465"/>
                <a:gd name="connsiteX13" fmla="*/ 800900 w 2057400"/>
                <a:gd name="connsiteY13" fmla="*/ 1390641 h 2276465"/>
                <a:gd name="connsiteX14" fmla="*/ 704631 w 2057400"/>
                <a:gd name="connsiteY14" fmla="*/ 1427950 h 2276465"/>
                <a:gd name="connsiteX15" fmla="*/ 285750 w 2057400"/>
                <a:gd name="connsiteY15" fmla="*/ 1809931 h 2276465"/>
                <a:gd name="connsiteX16" fmla="*/ 285750 w 2057400"/>
                <a:gd name="connsiteY16" fmla="*/ 285750 h 2276465"/>
                <a:gd name="connsiteX17" fmla="*/ 1771650 w 2057400"/>
                <a:gd name="connsiteY17" fmla="*/ 285750 h 227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57400" h="2276465">
                  <a:moveTo>
                    <a:pt x="1914525" y="0"/>
                  </a:moveTo>
                  <a:lnTo>
                    <a:pt x="142875" y="0"/>
                  </a:lnTo>
                  <a:cubicBezTo>
                    <a:pt x="63970" y="0"/>
                    <a:pt x="0" y="63970"/>
                    <a:pt x="0" y="142875"/>
                  </a:cubicBezTo>
                  <a:lnTo>
                    <a:pt x="0" y="2133591"/>
                  </a:lnTo>
                  <a:cubicBezTo>
                    <a:pt x="0" y="2190179"/>
                    <a:pt x="33404" y="2241442"/>
                    <a:pt x="85172" y="2264302"/>
                  </a:cubicBezTo>
                  <a:cubicBezTo>
                    <a:pt x="103708" y="2272475"/>
                    <a:pt x="123349" y="2276466"/>
                    <a:pt x="142847" y="2276466"/>
                  </a:cubicBezTo>
                  <a:cubicBezTo>
                    <a:pt x="177803" y="2276466"/>
                    <a:pt x="212303" y="2263635"/>
                    <a:pt x="239144" y="2239156"/>
                  </a:cubicBezTo>
                  <a:lnTo>
                    <a:pt x="856269" y="1676391"/>
                  </a:lnTo>
                  <a:lnTo>
                    <a:pt x="1914525" y="1676391"/>
                  </a:lnTo>
                  <a:cubicBezTo>
                    <a:pt x="1993430" y="1676391"/>
                    <a:pt x="2057400" y="1612421"/>
                    <a:pt x="2057400" y="1533516"/>
                  </a:cubicBezTo>
                  <a:lnTo>
                    <a:pt x="2057400" y="142875"/>
                  </a:lnTo>
                  <a:cubicBezTo>
                    <a:pt x="2057400" y="63960"/>
                    <a:pt x="1993430" y="0"/>
                    <a:pt x="1914525" y="0"/>
                  </a:cubicBezTo>
                  <a:close/>
                  <a:moveTo>
                    <a:pt x="1771650" y="1390641"/>
                  </a:moveTo>
                  <a:lnTo>
                    <a:pt x="800900" y="1390641"/>
                  </a:lnTo>
                  <a:cubicBezTo>
                    <a:pt x="765286" y="1390641"/>
                    <a:pt x="730948" y="1403937"/>
                    <a:pt x="704631" y="1427950"/>
                  </a:cubicBezTo>
                  <a:lnTo>
                    <a:pt x="285750" y="1809931"/>
                  </a:lnTo>
                  <a:lnTo>
                    <a:pt x="285750" y="285750"/>
                  </a:lnTo>
                  <a:lnTo>
                    <a:pt x="1771650" y="285750"/>
                  </a:lnTo>
                  <a:close/>
                </a:path>
              </a:pathLst>
            </a:custGeom>
            <a:grpFill/>
            <a:ln w="9525" cap="flat">
              <a:noFill/>
              <a:prstDash val="solid"/>
              <a:miter/>
            </a:ln>
          </p:spPr>
          <p:txBody>
            <a:bodyPr rtlCol="0" anchor="ctr"/>
            <a:lstStyle/>
            <a:p>
              <a:endParaRPr lang="en-GB" sz="1200"/>
            </a:p>
          </p:txBody>
        </p:sp>
      </p:grpSp>
      <p:grpSp>
        <p:nvGrpSpPr>
          <p:cNvPr id="21" name="Group 20">
            <a:extLst>
              <a:ext uri="{FF2B5EF4-FFF2-40B4-BE49-F238E27FC236}">
                <a16:creationId xmlns:a16="http://schemas.microsoft.com/office/drawing/2014/main" id="{7D860E0E-32C8-1B05-B90F-F657385DCFCF}"/>
              </a:ext>
            </a:extLst>
          </p:cNvPr>
          <p:cNvGrpSpPr/>
          <p:nvPr/>
        </p:nvGrpSpPr>
        <p:grpSpPr>
          <a:xfrm>
            <a:off x="8362513" y="3935143"/>
            <a:ext cx="581917" cy="393899"/>
            <a:chOff x="8308083" y="3935143"/>
            <a:chExt cx="581917" cy="393899"/>
          </a:xfrm>
        </p:grpSpPr>
        <p:sp>
          <p:nvSpPr>
            <p:cNvPr id="42" name="Freeform 41">
              <a:extLst>
                <a:ext uri="{FF2B5EF4-FFF2-40B4-BE49-F238E27FC236}">
                  <a16:creationId xmlns:a16="http://schemas.microsoft.com/office/drawing/2014/main" id="{42E0FBF2-F34F-C972-6D89-83B8844F0970}"/>
                </a:ext>
              </a:extLst>
            </p:cNvPr>
            <p:cNvSpPr/>
            <p:nvPr/>
          </p:nvSpPr>
          <p:spPr>
            <a:xfrm>
              <a:off x="8308083" y="4084486"/>
              <a:ext cx="581917" cy="158173"/>
            </a:xfrm>
            <a:custGeom>
              <a:avLst/>
              <a:gdLst>
                <a:gd name="connsiteX0" fmla="*/ 0 w 668437"/>
                <a:gd name="connsiteY0" fmla="*/ 0 h 194261"/>
                <a:gd name="connsiteX1" fmla="*/ 668437 w 668437"/>
                <a:gd name="connsiteY1" fmla="*/ 0 h 194261"/>
                <a:gd name="connsiteX2" fmla="*/ 668437 w 668437"/>
                <a:gd name="connsiteY2" fmla="*/ 194262 h 194261"/>
                <a:gd name="connsiteX3" fmla="*/ 0 w 668437"/>
                <a:gd name="connsiteY3" fmla="*/ 194262 h 194261"/>
              </a:gdLst>
              <a:ahLst/>
              <a:cxnLst>
                <a:cxn ang="0">
                  <a:pos x="connsiteX0" y="connsiteY0"/>
                </a:cxn>
                <a:cxn ang="0">
                  <a:pos x="connsiteX1" y="connsiteY1"/>
                </a:cxn>
                <a:cxn ang="0">
                  <a:pos x="connsiteX2" y="connsiteY2"/>
                </a:cxn>
                <a:cxn ang="0">
                  <a:pos x="connsiteX3" y="connsiteY3"/>
                </a:cxn>
              </a:cxnLst>
              <a:rect l="l" t="t" r="r" b="b"/>
              <a:pathLst>
                <a:path w="668437" h="194261">
                  <a:moveTo>
                    <a:pt x="0" y="0"/>
                  </a:moveTo>
                  <a:lnTo>
                    <a:pt x="668437" y="0"/>
                  </a:lnTo>
                  <a:lnTo>
                    <a:pt x="668437" y="194262"/>
                  </a:lnTo>
                  <a:lnTo>
                    <a:pt x="0" y="194262"/>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grpSp>
          <p:nvGrpSpPr>
            <p:cNvPr id="37" name="Graphic 35">
              <a:extLst>
                <a:ext uri="{FF2B5EF4-FFF2-40B4-BE49-F238E27FC236}">
                  <a16:creationId xmlns:a16="http://schemas.microsoft.com/office/drawing/2014/main" id="{DBE4DA3B-49CF-8A41-39AB-589C1E85B1A7}"/>
                </a:ext>
              </a:extLst>
            </p:cNvPr>
            <p:cNvGrpSpPr/>
            <p:nvPr/>
          </p:nvGrpSpPr>
          <p:grpSpPr>
            <a:xfrm>
              <a:off x="8382001" y="3935143"/>
              <a:ext cx="393899" cy="393899"/>
              <a:chOff x="6705600" y="2705100"/>
              <a:chExt cx="4876800" cy="4876800"/>
            </a:xfrm>
            <a:solidFill>
              <a:srgbClr val="EE4F27"/>
            </a:solidFill>
          </p:grpSpPr>
          <p:sp>
            <p:nvSpPr>
              <p:cNvPr id="38" name="Freeform 37">
                <a:extLst>
                  <a:ext uri="{FF2B5EF4-FFF2-40B4-BE49-F238E27FC236}">
                    <a16:creationId xmlns:a16="http://schemas.microsoft.com/office/drawing/2014/main" id="{B16B7B26-4B48-8DC3-FA5D-0FCD949D52D9}"/>
                  </a:ext>
                </a:extLst>
              </p:cNvPr>
              <p:cNvSpPr/>
              <p:nvPr/>
            </p:nvSpPr>
            <p:spPr>
              <a:xfrm>
                <a:off x="6705600" y="2705100"/>
                <a:ext cx="3714750" cy="4876800"/>
              </a:xfrm>
              <a:custGeom>
                <a:avLst/>
                <a:gdLst>
                  <a:gd name="connsiteX0" fmla="*/ 0 w 3714750"/>
                  <a:gd name="connsiteY0" fmla="*/ 4876800 h 4876800"/>
                  <a:gd name="connsiteX1" fmla="*/ 3714750 w 3714750"/>
                  <a:gd name="connsiteY1" fmla="*/ 4876800 h 4876800"/>
                  <a:gd name="connsiteX2" fmla="*/ 3714750 w 3714750"/>
                  <a:gd name="connsiteY2" fmla="*/ 0 h 4876800"/>
                  <a:gd name="connsiteX3" fmla="*/ 0 w 3714750"/>
                  <a:gd name="connsiteY3" fmla="*/ 0 h 4876800"/>
                  <a:gd name="connsiteX4" fmla="*/ 285750 w 3714750"/>
                  <a:gd name="connsiteY4" fmla="*/ 285750 h 4876800"/>
                  <a:gd name="connsiteX5" fmla="*/ 3429000 w 3714750"/>
                  <a:gd name="connsiteY5" fmla="*/ 285750 h 4876800"/>
                  <a:gd name="connsiteX6" fmla="*/ 3429000 w 3714750"/>
                  <a:gd name="connsiteY6" fmla="*/ 4591050 h 4876800"/>
                  <a:gd name="connsiteX7" fmla="*/ 285750 w 3714750"/>
                  <a:gd name="connsiteY7" fmla="*/ 459105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4750" h="4876800">
                    <a:moveTo>
                      <a:pt x="0" y="4876800"/>
                    </a:moveTo>
                    <a:lnTo>
                      <a:pt x="3714750" y="4876800"/>
                    </a:lnTo>
                    <a:lnTo>
                      <a:pt x="3714750" y="0"/>
                    </a:lnTo>
                    <a:lnTo>
                      <a:pt x="0" y="0"/>
                    </a:lnTo>
                    <a:close/>
                    <a:moveTo>
                      <a:pt x="285750" y="285750"/>
                    </a:moveTo>
                    <a:lnTo>
                      <a:pt x="3429000" y="285750"/>
                    </a:lnTo>
                    <a:lnTo>
                      <a:pt x="3429000" y="4591050"/>
                    </a:lnTo>
                    <a:lnTo>
                      <a:pt x="285750" y="4591050"/>
                    </a:lnTo>
                    <a:close/>
                  </a:path>
                </a:pathLst>
              </a:custGeom>
              <a:grpFill/>
              <a:ln w="9525" cap="flat">
                <a:noFill/>
                <a:prstDash val="solid"/>
                <a:miter/>
              </a:ln>
            </p:spPr>
            <p:txBody>
              <a:bodyPr rtlCol="0" anchor="ctr"/>
              <a:lstStyle/>
              <a:p>
                <a:endParaRPr lang="en-GB" sz="1200"/>
              </a:p>
            </p:txBody>
          </p:sp>
          <p:sp>
            <p:nvSpPr>
              <p:cNvPr id="39" name="Freeform 38">
                <a:extLst>
                  <a:ext uri="{FF2B5EF4-FFF2-40B4-BE49-F238E27FC236}">
                    <a16:creationId xmlns:a16="http://schemas.microsoft.com/office/drawing/2014/main" id="{A7750692-0A06-B7BE-9192-2A5406C7915C}"/>
                  </a:ext>
                </a:extLst>
              </p:cNvPr>
              <p:cNvSpPr/>
              <p:nvPr/>
            </p:nvSpPr>
            <p:spPr>
              <a:xfrm>
                <a:off x="7318952" y="3611165"/>
                <a:ext cx="1056674" cy="846010"/>
              </a:xfrm>
              <a:custGeom>
                <a:avLst/>
                <a:gdLst>
                  <a:gd name="connsiteX0" fmla="*/ 389334 w 1056674"/>
                  <a:gd name="connsiteY0" fmla="*/ 447008 h 846010"/>
                  <a:gd name="connsiteX1" fmla="*/ 202044 w 1056674"/>
                  <a:gd name="connsiteY1" fmla="*/ 259728 h 846010"/>
                  <a:gd name="connsiteX2" fmla="*/ 0 w 1056674"/>
                  <a:gd name="connsiteY2" fmla="*/ 461791 h 846010"/>
                  <a:gd name="connsiteX3" fmla="*/ 384210 w 1056674"/>
                  <a:gd name="connsiteY3" fmla="*/ 846011 h 846010"/>
                  <a:gd name="connsiteX4" fmla="*/ 1056675 w 1056674"/>
                  <a:gd name="connsiteY4" fmla="*/ 207169 h 846010"/>
                  <a:gd name="connsiteX5" fmla="*/ 859869 w 1056674"/>
                  <a:gd name="connsiteY5" fmla="*/ 0 h 84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6674" h="846010">
                    <a:moveTo>
                      <a:pt x="389334" y="447008"/>
                    </a:moveTo>
                    <a:lnTo>
                      <a:pt x="202044" y="259728"/>
                    </a:lnTo>
                    <a:lnTo>
                      <a:pt x="0" y="461791"/>
                    </a:lnTo>
                    <a:lnTo>
                      <a:pt x="384210" y="846011"/>
                    </a:lnTo>
                    <a:lnTo>
                      <a:pt x="1056675" y="207169"/>
                    </a:lnTo>
                    <a:lnTo>
                      <a:pt x="859869" y="0"/>
                    </a:lnTo>
                    <a:close/>
                  </a:path>
                </a:pathLst>
              </a:custGeom>
              <a:grpFill/>
              <a:ln w="9525" cap="flat">
                <a:noFill/>
                <a:prstDash val="solid"/>
                <a:miter/>
              </a:ln>
            </p:spPr>
            <p:txBody>
              <a:bodyPr rtlCol="0" anchor="ctr"/>
              <a:lstStyle/>
              <a:p>
                <a:endParaRPr lang="en-GB" sz="1200"/>
              </a:p>
            </p:txBody>
          </p:sp>
          <p:sp>
            <p:nvSpPr>
              <p:cNvPr id="40" name="Freeform 39">
                <a:extLst>
                  <a:ext uri="{FF2B5EF4-FFF2-40B4-BE49-F238E27FC236}">
                    <a16:creationId xmlns:a16="http://schemas.microsoft.com/office/drawing/2014/main" id="{BA37BB32-5358-F5ED-7847-EAB2D803A083}"/>
                  </a:ext>
                </a:extLst>
              </p:cNvPr>
              <p:cNvSpPr/>
              <p:nvPr/>
            </p:nvSpPr>
            <p:spPr>
              <a:xfrm>
                <a:off x="7318952" y="4754165"/>
                <a:ext cx="1056674" cy="846010"/>
              </a:xfrm>
              <a:custGeom>
                <a:avLst/>
                <a:gdLst>
                  <a:gd name="connsiteX0" fmla="*/ 389334 w 1056674"/>
                  <a:gd name="connsiteY0" fmla="*/ 447008 h 846010"/>
                  <a:gd name="connsiteX1" fmla="*/ 202044 w 1056674"/>
                  <a:gd name="connsiteY1" fmla="*/ 259728 h 846010"/>
                  <a:gd name="connsiteX2" fmla="*/ 0 w 1056674"/>
                  <a:gd name="connsiteY2" fmla="*/ 461791 h 846010"/>
                  <a:gd name="connsiteX3" fmla="*/ 384210 w 1056674"/>
                  <a:gd name="connsiteY3" fmla="*/ 846011 h 846010"/>
                  <a:gd name="connsiteX4" fmla="*/ 1056675 w 1056674"/>
                  <a:gd name="connsiteY4" fmla="*/ 207169 h 846010"/>
                  <a:gd name="connsiteX5" fmla="*/ 859869 w 1056674"/>
                  <a:gd name="connsiteY5" fmla="*/ 0 h 84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6674" h="846010">
                    <a:moveTo>
                      <a:pt x="389334" y="447008"/>
                    </a:moveTo>
                    <a:lnTo>
                      <a:pt x="202044" y="259728"/>
                    </a:lnTo>
                    <a:lnTo>
                      <a:pt x="0" y="461791"/>
                    </a:lnTo>
                    <a:lnTo>
                      <a:pt x="384210" y="846011"/>
                    </a:lnTo>
                    <a:lnTo>
                      <a:pt x="1056675" y="207169"/>
                    </a:lnTo>
                    <a:lnTo>
                      <a:pt x="859869" y="0"/>
                    </a:lnTo>
                    <a:close/>
                  </a:path>
                </a:pathLst>
              </a:custGeom>
              <a:grpFill/>
              <a:ln w="9525" cap="flat">
                <a:noFill/>
                <a:prstDash val="solid"/>
                <a:miter/>
              </a:ln>
            </p:spPr>
            <p:txBody>
              <a:bodyPr rtlCol="0" anchor="ctr"/>
              <a:lstStyle/>
              <a:p>
                <a:endParaRPr lang="en-GB" sz="1200"/>
              </a:p>
            </p:txBody>
          </p:sp>
          <p:sp>
            <p:nvSpPr>
              <p:cNvPr id="41" name="Freeform 40">
                <a:extLst>
                  <a:ext uri="{FF2B5EF4-FFF2-40B4-BE49-F238E27FC236}">
                    <a16:creationId xmlns:a16="http://schemas.microsoft.com/office/drawing/2014/main" id="{E8C2ECD1-E56A-48F6-E1EE-45A31A200B8F}"/>
                  </a:ext>
                </a:extLst>
              </p:cNvPr>
              <p:cNvSpPr/>
              <p:nvPr/>
            </p:nvSpPr>
            <p:spPr>
              <a:xfrm>
                <a:off x="7318952" y="5897165"/>
                <a:ext cx="1056674" cy="846010"/>
              </a:xfrm>
              <a:custGeom>
                <a:avLst/>
                <a:gdLst>
                  <a:gd name="connsiteX0" fmla="*/ 389334 w 1056674"/>
                  <a:gd name="connsiteY0" fmla="*/ 447008 h 846010"/>
                  <a:gd name="connsiteX1" fmla="*/ 202044 w 1056674"/>
                  <a:gd name="connsiteY1" fmla="*/ 259728 h 846010"/>
                  <a:gd name="connsiteX2" fmla="*/ 0 w 1056674"/>
                  <a:gd name="connsiteY2" fmla="*/ 461791 h 846010"/>
                  <a:gd name="connsiteX3" fmla="*/ 384210 w 1056674"/>
                  <a:gd name="connsiteY3" fmla="*/ 846011 h 846010"/>
                  <a:gd name="connsiteX4" fmla="*/ 1056675 w 1056674"/>
                  <a:gd name="connsiteY4" fmla="*/ 207169 h 846010"/>
                  <a:gd name="connsiteX5" fmla="*/ 859869 w 1056674"/>
                  <a:gd name="connsiteY5" fmla="*/ 0 h 84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6674" h="846010">
                    <a:moveTo>
                      <a:pt x="389334" y="447008"/>
                    </a:moveTo>
                    <a:lnTo>
                      <a:pt x="202044" y="259728"/>
                    </a:lnTo>
                    <a:lnTo>
                      <a:pt x="0" y="461791"/>
                    </a:lnTo>
                    <a:lnTo>
                      <a:pt x="384210" y="846011"/>
                    </a:lnTo>
                    <a:lnTo>
                      <a:pt x="1056675" y="207169"/>
                    </a:lnTo>
                    <a:lnTo>
                      <a:pt x="859869" y="0"/>
                    </a:lnTo>
                    <a:close/>
                  </a:path>
                </a:pathLst>
              </a:custGeom>
              <a:grpFill/>
              <a:ln w="9525" cap="flat">
                <a:noFill/>
                <a:prstDash val="solid"/>
                <a:miter/>
              </a:ln>
            </p:spPr>
            <p:txBody>
              <a:bodyPr rtlCol="0" anchor="ctr"/>
              <a:lstStyle/>
              <a:p>
                <a:endParaRPr lang="en-GB" sz="1200"/>
              </a:p>
            </p:txBody>
          </p:sp>
          <p:sp>
            <p:nvSpPr>
              <p:cNvPr id="43" name="Freeform 42">
                <a:extLst>
                  <a:ext uri="{FF2B5EF4-FFF2-40B4-BE49-F238E27FC236}">
                    <a16:creationId xmlns:a16="http://schemas.microsoft.com/office/drawing/2014/main" id="{99B67D7D-B8F6-4156-426C-F5FC778E9204}"/>
                  </a:ext>
                </a:extLst>
              </p:cNvPr>
              <p:cNvSpPr/>
              <p:nvPr/>
            </p:nvSpPr>
            <p:spPr>
              <a:xfrm>
                <a:off x="8705850" y="3571875"/>
                <a:ext cx="571500" cy="285750"/>
              </a:xfrm>
              <a:custGeom>
                <a:avLst/>
                <a:gdLst>
                  <a:gd name="connsiteX0" fmla="*/ 0 w 571500"/>
                  <a:gd name="connsiteY0" fmla="*/ 0 h 285750"/>
                  <a:gd name="connsiteX1" fmla="*/ 571500 w 571500"/>
                  <a:gd name="connsiteY1" fmla="*/ 0 h 285750"/>
                  <a:gd name="connsiteX2" fmla="*/ 571500 w 571500"/>
                  <a:gd name="connsiteY2" fmla="*/ 285750 h 285750"/>
                  <a:gd name="connsiteX3" fmla="*/ 0 w 5715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71500" h="285750">
                    <a:moveTo>
                      <a:pt x="0" y="0"/>
                    </a:moveTo>
                    <a:lnTo>
                      <a:pt x="571500" y="0"/>
                    </a:lnTo>
                    <a:lnTo>
                      <a:pt x="571500" y="285750"/>
                    </a:lnTo>
                    <a:lnTo>
                      <a:pt x="0" y="285750"/>
                    </a:lnTo>
                    <a:close/>
                  </a:path>
                </a:pathLst>
              </a:custGeom>
              <a:grpFill/>
              <a:ln w="9525" cap="flat">
                <a:noFill/>
                <a:prstDash val="solid"/>
                <a:miter/>
              </a:ln>
            </p:spPr>
            <p:txBody>
              <a:bodyPr rtlCol="0" anchor="ctr"/>
              <a:lstStyle/>
              <a:p>
                <a:endParaRPr lang="en-GB" sz="1200"/>
              </a:p>
            </p:txBody>
          </p:sp>
          <p:sp>
            <p:nvSpPr>
              <p:cNvPr id="50" name="Freeform 49">
                <a:extLst>
                  <a:ext uri="{FF2B5EF4-FFF2-40B4-BE49-F238E27FC236}">
                    <a16:creationId xmlns:a16="http://schemas.microsoft.com/office/drawing/2014/main" id="{C01A8D68-994F-47EC-FA78-3CA5648C436A}"/>
                  </a:ext>
                </a:extLst>
              </p:cNvPr>
              <p:cNvSpPr/>
              <p:nvPr/>
            </p:nvSpPr>
            <p:spPr>
              <a:xfrm>
                <a:off x="8705850" y="4143375"/>
                <a:ext cx="1143000" cy="285750"/>
              </a:xfrm>
              <a:custGeom>
                <a:avLst/>
                <a:gdLst>
                  <a:gd name="connsiteX0" fmla="*/ 0 w 1143000"/>
                  <a:gd name="connsiteY0" fmla="*/ 0 h 285750"/>
                  <a:gd name="connsiteX1" fmla="*/ 1143000 w 1143000"/>
                  <a:gd name="connsiteY1" fmla="*/ 0 h 285750"/>
                  <a:gd name="connsiteX2" fmla="*/ 1143000 w 1143000"/>
                  <a:gd name="connsiteY2" fmla="*/ 285750 h 285750"/>
                  <a:gd name="connsiteX3" fmla="*/ 0 w 11430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1143000" h="285750">
                    <a:moveTo>
                      <a:pt x="0" y="0"/>
                    </a:moveTo>
                    <a:lnTo>
                      <a:pt x="1143000" y="0"/>
                    </a:lnTo>
                    <a:lnTo>
                      <a:pt x="1143000" y="285750"/>
                    </a:lnTo>
                    <a:lnTo>
                      <a:pt x="0" y="285750"/>
                    </a:lnTo>
                    <a:close/>
                  </a:path>
                </a:pathLst>
              </a:custGeom>
              <a:grpFill/>
              <a:ln w="9525" cap="flat">
                <a:noFill/>
                <a:prstDash val="solid"/>
                <a:miter/>
              </a:ln>
            </p:spPr>
            <p:txBody>
              <a:bodyPr rtlCol="0" anchor="ctr"/>
              <a:lstStyle/>
              <a:p>
                <a:endParaRPr lang="en-GB" sz="1200"/>
              </a:p>
            </p:txBody>
          </p:sp>
          <p:sp>
            <p:nvSpPr>
              <p:cNvPr id="51" name="Freeform 50">
                <a:extLst>
                  <a:ext uri="{FF2B5EF4-FFF2-40B4-BE49-F238E27FC236}">
                    <a16:creationId xmlns:a16="http://schemas.microsoft.com/office/drawing/2014/main" id="{4A0DE66B-E7FD-D2A1-253A-C9C59F525718}"/>
                  </a:ext>
                </a:extLst>
              </p:cNvPr>
              <p:cNvSpPr/>
              <p:nvPr/>
            </p:nvSpPr>
            <p:spPr>
              <a:xfrm>
                <a:off x="8705850" y="4714875"/>
                <a:ext cx="571500" cy="285750"/>
              </a:xfrm>
              <a:custGeom>
                <a:avLst/>
                <a:gdLst>
                  <a:gd name="connsiteX0" fmla="*/ 0 w 571500"/>
                  <a:gd name="connsiteY0" fmla="*/ 0 h 285750"/>
                  <a:gd name="connsiteX1" fmla="*/ 571500 w 571500"/>
                  <a:gd name="connsiteY1" fmla="*/ 0 h 285750"/>
                  <a:gd name="connsiteX2" fmla="*/ 571500 w 571500"/>
                  <a:gd name="connsiteY2" fmla="*/ 285750 h 285750"/>
                  <a:gd name="connsiteX3" fmla="*/ 0 w 5715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71500" h="285750">
                    <a:moveTo>
                      <a:pt x="0" y="0"/>
                    </a:moveTo>
                    <a:lnTo>
                      <a:pt x="571500" y="0"/>
                    </a:lnTo>
                    <a:lnTo>
                      <a:pt x="571500" y="285750"/>
                    </a:lnTo>
                    <a:lnTo>
                      <a:pt x="0" y="285750"/>
                    </a:lnTo>
                    <a:close/>
                  </a:path>
                </a:pathLst>
              </a:custGeom>
              <a:grpFill/>
              <a:ln w="9525" cap="flat">
                <a:noFill/>
                <a:prstDash val="solid"/>
                <a:miter/>
              </a:ln>
            </p:spPr>
            <p:txBody>
              <a:bodyPr rtlCol="0" anchor="ctr"/>
              <a:lstStyle/>
              <a:p>
                <a:endParaRPr lang="en-GB" sz="1200"/>
              </a:p>
            </p:txBody>
          </p:sp>
          <p:sp>
            <p:nvSpPr>
              <p:cNvPr id="52" name="Freeform 51">
                <a:extLst>
                  <a:ext uri="{FF2B5EF4-FFF2-40B4-BE49-F238E27FC236}">
                    <a16:creationId xmlns:a16="http://schemas.microsoft.com/office/drawing/2014/main" id="{C236D225-BE39-647C-A846-0DA4CA046378}"/>
                  </a:ext>
                </a:extLst>
              </p:cNvPr>
              <p:cNvSpPr/>
              <p:nvPr/>
            </p:nvSpPr>
            <p:spPr>
              <a:xfrm>
                <a:off x="8705850" y="5286375"/>
                <a:ext cx="1143000" cy="285750"/>
              </a:xfrm>
              <a:custGeom>
                <a:avLst/>
                <a:gdLst>
                  <a:gd name="connsiteX0" fmla="*/ 0 w 1143000"/>
                  <a:gd name="connsiteY0" fmla="*/ 0 h 285750"/>
                  <a:gd name="connsiteX1" fmla="*/ 1143000 w 1143000"/>
                  <a:gd name="connsiteY1" fmla="*/ 0 h 285750"/>
                  <a:gd name="connsiteX2" fmla="*/ 1143000 w 1143000"/>
                  <a:gd name="connsiteY2" fmla="*/ 285750 h 285750"/>
                  <a:gd name="connsiteX3" fmla="*/ 0 w 11430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1143000" h="285750">
                    <a:moveTo>
                      <a:pt x="0" y="0"/>
                    </a:moveTo>
                    <a:lnTo>
                      <a:pt x="1143000" y="0"/>
                    </a:lnTo>
                    <a:lnTo>
                      <a:pt x="1143000" y="285750"/>
                    </a:lnTo>
                    <a:lnTo>
                      <a:pt x="0" y="285750"/>
                    </a:lnTo>
                    <a:close/>
                  </a:path>
                </a:pathLst>
              </a:custGeom>
              <a:grpFill/>
              <a:ln w="9525" cap="flat">
                <a:noFill/>
                <a:prstDash val="solid"/>
                <a:miter/>
              </a:ln>
            </p:spPr>
            <p:txBody>
              <a:bodyPr rtlCol="0" anchor="ctr"/>
              <a:lstStyle/>
              <a:p>
                <a:endParaRPr lang="en-GB" sz="1200"/>
              </a:p>
            </p:txBody>
          </p:sp>
          <p:sp>
            <p:nvSpPr>
              <p:cNvPr id="53" name="Freeform 52">
                <a:extLst>
                  <a:ext uri="{FF2B5EF4-FFF2-40B4-BE49-F238E27FC236}">
                    <a16:creationId xmlns:a16="http://schemas.microsoft.com/office/drawing/2014/main" id="{A94F8B5E-8A0B-CDF1-DC0F-B993AE126742}"/>
                  </a:ext>
                </a:extLst>
              </p:cNvPr>
              <p:cNvSpPr/>
              <p:nvPr/>
            </p:nvSpPr>
            <p:spPr>
              <a:xfrm>
                <a:off x="8705850" y="5857875"/>
                <a:ext cx="571500" cy="285750"/>
              </a:xfrm>
              <a:custGeom>
                <a:avLst/>
                <a:gdLst>
                  <a:gd name="connsiteX0" fmla="*/ 0 w 571500"/>
                  <a:gd name="connsiteY0" fmla="*/ 0 h 285750"/>
                  <a:gd name="connsiteX1" fmla="*/ 571500 w 571500"/>
                  <a:gd name="connsiteY1" fmla="*/ 0 h 285750"/>
                  <a:gd name="connsiteX2" fmla="*/ 571500 w 571500"/>
                  <a:gd name="connsiteY2" fmla="*/ 285750 h 285750"/>
                  <a:gd name="connsiteX3" fmla="*/ 0 w 5715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71500" h="285750">
                    <a:moveTo>
                      <a:pt x="0" y="0"/>
                    </a:moveTo>
                    <a:lnTo>
                      <a:pt x="571500" y="0"/>
                    </a:lnTo>
                    <a:lnTo>
                      <a:pt x="571500" y="285750"/>
                    </a:lnTo>
                    <a:lnTo>
                      <a:pt x="0" y="285750"/>
                    </a:lnTo>
                    <a:close/>
                  </a:path>
                </a:pathLst>
              </a:custGeom>
              <a:grpFill/>
              <a:ln w="9525" cap="flat">
                <a:noFill/>
                <a:prstDash val="solid"/>
                <a:miter/>
              </a:ln>
            </p:spPr>
            <p:txBody>
              <a:bodyPr rtlCol="0" anchor="ctr"/>
              <a:lstStyle/>
              <a:p>
                <a:endParaRPr lang="en-GB" sz="1200"/>
              </a:p>
            </p:txBody>
          </p:sp>
          <p:sp>
            <p:nvSpPr>
              <p:cNvPr id="54" name="Freeform 53">
                <a:extLst>
                  <a:ext uri="{FF2B5EF4-FFF2-40B4-BE49-F238E27FC236}">
                    <a16:creationId xmlns:a16="http://schemas.microsoft.com/office/drawing/2014/main" id="{A03F5C03-F985-7830-1FB2-CA534EF1820C}"/>
                  </a:ext>
                </a:extLst>
              </p:cNvPr>
              <p:cNvSpPr/>
              <p:nvPr/>
            </p:nvSpPr>
            <p:spPr>
              <a:xfrm>
                <a:off x="8705850" y="6429375"/>
                <a:ext cx="1143000" cy="285750"/>
              </a:xfrm>
              <a:custGeom>
                <a:avLst/>
                <a:gdLst>
                  <a:gd name="connsiteX0" fmla="*/ 0 w 1143000"/>
                  <a:gd name="connsiteY0" fmla="*/ 0 h 285750"/>
                  <a:gd name="connsiteX1" fmla="*/ 1143000 w 1143000"/>
                  <a:gd name="connsiteY1" fmla="*/ 0 h 285750"/>
                  <a:gd name="connsiteX2" fmla="*/ 1143000 w 1143000"/>
                  <a:gd name="connsiteY2" fmla="*/ 285750 h 285750"/>
                  <a:gd name="connsiteX3" fmla="*/ 0 w 11430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1143000" h="285750">
                    <a:moveTo>
                      <a:pt x="0" y="0"/>
                    </a:moveTo>
                    <a:lnTo>
                      <a:pt x="1143000" y="0"/>
                    </a:lnTo>
                    <a:lnTo>
                      <a:pt x="1143000" y="285750"/>
                    </a:lnTo>
                    <a:lnTo>
                      <a:pt x="0" y="285750"/>
                    </a:lnTo>
                    <a:close/>
                  </a:path>
                </a:pathLst>
              </a:custGeom>
              <a:grpFill/>
              <a:ln w="9525" cap="flat">
                <a:noFill/>
                <a:prstDash val="solid"/>
                <a:miter/>
              </a:ln>
            </p:spPr>
            <p:txBody>
              <a:bodyPr rtlCol="0" anchor="ctr"/>
              <a:lstStyle/>
              <a:p>
                <a:endParaRPr lang="en-GB" sz="1200"/>
              </a:p>
            </p:txBody>
          </p:sp>
          <p:sp>
            <p:nvSpPr>
              <p:cNvPr id="55" name="Freeform 54">
                <a:extLst>
                  <a:ext uri="{FF2B5EF4-FFF2-40B4-BE49-F238E27FC236}">
                    <a16:creationId xmlns:a16="http://schemas.microsoft.com/office/drawing/2014/main" id="{9F9BFDEB-CEE5-ADD0-892A-2A1EE435348E}"/>
                  </a:ext>
                </a:extLst>
              </p:cNvPr>
              <p:cNvSpPr/>
              <p:nvPr/>
            </p:nvSpPr>
            <p:spPr>
              <a:xfrm>
                <a:off x="10725150" y="3000375"/>
                <a:ext cx="857250" cy="4286250"/>
              </a:xfrm>
              <a:custGeom>
                <a:avLst/>
                <a:gdLst>
                  <a:gd name="connsiteX0" fmla="*/ 857250 w 857250"/>
                  <a:gd name="connsiteY0" fmla="*/ 0 h 4286250"/>
                  <a:gd name="connsiteX1" fmla="*/ 0 w 857250"/>
                  <a:gd name="connsiteY1" fmla="*/ 0 h 4286250"/>
                  <a:gd name="connsiteX2" fmla="*/ 0 w 857250"/>
                  <a:gd name="connsiteY2" fmla="*/ 3319853 h 4286250"/>
                  <a:gd name="connsiteX3" fmla="*/ 285750 w 857250"/>
                  <a:gd name="connsiteY3" fmla="*/ 3891353 h 4286250"/>
                  <a:gd name="connsiteX4" fmla="*/ 285750 w 857250"/>
                  <a:gd name="connsiteY4" fmla="*/ 4286250 h 4286250"/>
                  <a:gd name="connsiteX5" fmla="*/ 571500 w 857250"/>
                  <a:gd name="connsiteY5" fmla="*/ 4286250 h 4286250"/>
                  <a:gd name="connsiteX6" fmla="*/ 571500 w 857250"/>
                  <a:gd name="connsiteY6" fmla="*/ 3891353 h 4286250"/>
                  <a:gd name="connsiteX7" fmla="*/ 857250 w 857250"/>
                  <a:gd name="connsiteY7" fmla="*/ 3319853 h 4286250"/>
                  <a:gd name="connsiteX8" fmla="*/ 571500 w 857250"/>
                  <a:gd name="connsiteY8" fmla="*/ 285750 h 4286250"/>
                  <a:gd name="connsiteX9" fmla="*/ 571500 w 857250"/>
                  <a:gd name="connsiteY9" fmla="*/ 857250 h 4286250"/>
                  <a:gd name="connsiteX10" fmla="*/ 285750 w 857250"/>
                  <a:gd name="connsiteY10" fmla="*/ 857250 h 4286250"/>
                  <a:gd name="connsiteX11" fmla="*/ 285750 w 857250"/>
                  <a:gd name="connsiteY11" fmla="*/ 285750 h 4286250"/>
                  <a:gd name="connsiteX12" fmla="*/ 428625 w 857250"/>
                  <a:gd name="connsiteY12" fmla="*/ 3538147 h 4286250"/>
                  <a:gd name="connsiteX13" fmla="*/ 285750 w 857250"/>
                  <a:gd name="connsiteY13" fmla="*/ 3252397 h 4286250"/>
                  <a:gd name="connsiteX14" fmla="*/ 285750 w 857250"/>
                  <a:gd name="connsiteY14" fmla="*/ 1143000 h 4286250"/>
                  <a:gd name="connsiteX15" fmla="*/ 571500 w 857250"/>
                  <a:gd name="connsiteY15" fmla="*/ 1143000 h 4286250"/>
                  <a:gd name="connsiteX16" fmla="*/ 571500 w 857250"/>
                  <a:gd name="connsiteY16" fmla="*/ 3252397 h 428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57250" h="4286250">
                    <a:moveTo>
                      <a:pt x="857250" y="0"/>
                    </a:moveTo>
                    <a:lnTo>
                      <a:pt x="0" y="0"/>
                    </a:lnTo>
                    <a:lnTo>
                      <a:pt x="0" y="3319853"/>
                    </a:lnTo>
                    <a:lnTo>
                      <a:pt x="285750" y="3891353"/>
                    </a:lnTo>
                    <a:lnTo>
                      <a:pt x="285750" y="4286250"/>
                    </a:lnTo>
                    <a:lnTo>
                      <a:pt x="571500" y="4286250"/>
                    </a:lnTo>
                    <a:lnTo>
                      <a:pt x="571500" y="3891353"/>
                    </a:lnTo>
                    <a:lnTo>
                      <a:pt x="857250" y="3319853"/>
                    </a:lnTo>
                    <a:close/>
                    <a:moveTo>
                      <a:pt x="571500" y="285750"/>
                    </a:moveTo>
                    <a:lnTo>
                      <a:pt x="571500" y="857250"/>
                    </a:lnTo>
                    <a:lnTo>
                      <a:pt x="285750" y="857250"/>
                    </a:lnTo>
                    <a:lnTo>
                      <a:pt x="285750" y="285750"/>
                    </a:lnTo>
                    <a:close/>
                    <a:moveTo>
                      <a:pt x="428625" y="3538147"/>
                    </a:moveTo>
                    <a:lnTo>
                      <a:pt x="285750" y="3252397"/>
                    </a:lnTo>
                    <a:lnTo>
                      <a:pt x="285750" y="1143000"/>
                    </a:lnTo>
                    <a:lnTo>
                      <a:pt x="571500" y="1143000"/>
                    </a:lnTo>
                    <a:lnTo>
                      <a:pt x="571500" y="3252397"/>
                    </a:lnTo>
                    <a:close/>
                  </a:path>
                </a:pathLst>
              </a:custGeom>
              <a:grpFill/>
              <a:ln w="9525" cap="flat">
                <a:noFill/>
                <a:prstDash val="solid"/>
                <a:miter/>
              </a:ln>
            </p:spPr>
            <p:txBody>
              <a:bodyPr rtlCol="0" anchor="ctr"/>
              <a:lstStyle/>
              <a:p>
                <a:endParaRPr lang="en-GB" sz="1200"/>
              </a:p>
            </p:txBody>
          </p:sp>
        </p:grpSp>
      </p:grpSp>
      <p:sp>
        <p:nvSpPr>
          <p:cNvPr id="2" name="TextBox 1">
            <a:extLst>
              <a:ext uri="{FF2B5EF4-FFF2-40B4-BE49-F238E27FC236}">
                <a16:creationId xmlns:a16="http://schemas.microsoft.com/office/drawing/2014/main" id="{2D61BBCE-F67D-DC05-B27E-FF7C7F49B906}"/>
              </a:ext>
            </a:extLst>
          </p:cNvPr>
          <p:cNvSpPr txBox="1"/>
          <p:nvPr/>
        </p:nvSpPr>
        <p:spPr>
          <a:xfrm>
            <a:off x="351650" y="1679018"/>
            <a:ext cx="3069200" cy="4611904"/>
          </a:xfrm>
          <a:prstGeom prst="rect">
            <a:avLst/>
          </a:prstGeom>
          <a:noFill/>
        </p:spPr>
        <p:txBody>
          <a:bodyPr wrap="square" rtlCol="0">
            <a:spAutoFit/>
          </a:bodyPr>
          <a:lstStyle/>
          <a:p>
            <a:pPr>
              <a:lnSpc>
                <a:spcPts val="2657"/>
              </a:lnSpc>
            </a:pPr>
            <a:r>
              <a:rPr lang="en-US" sz="3000" b="1" dirty="0">
                <a:solidFill>
                  <a:srgbClr val="DF4625"/>
                </a:solidFill>
                <a:latin typeface="Calibri" panose="020F0502020204030204" pitchFamily="34" charset="0"/>
                <a:cs typeface="Calibri" panose="020F0502020204030204" pitchFamily="34" charset="0"/>
                <a:sym typeface="DINCondensed-Bold"/>
                <a:rtl val="0"/>
              </a:rPr>
              <a:t>Modul 3 (Teil 1)</a:t>
            </a:r>
          </a:p>
          <a:p>
            <a:r>
              <a:rPr lang="en-IE" sz="2400" b="1" dirty="0">
                <a:solidFill>
                  <a:srgbClr val="0C4659"/>
                </a:solidFill>
              </a:rPr>
              <a:t>Digitale Medien nutzen, um Menschen zusammenzubringen</a:t>
            </a:r>
          </a:p>
          <a:p>
            <a:endParaRPr lang="en-US" sz="2000" dirty="0">
              <a:solidFill>
                <a:srgbClr val="0C4659"/>
              </a:solidFill>
            </a:endParaRPr>
          </a:p>
          <a:p>
            <a:endParaRPr lang="en-US" sz="519" b="1" dirty="0">
              <a:solidFill>
                <a:srgbClr val="DF4625"/>
              </a:solidFill>
              <a:latin typeface="Calibri" panose="020F0502020204030204" pitchFamily="34" charset="0"/>
              <a:cs typeface="Calibri" panose="020F0502020204030204" pitchFamily="34" charset="0"/>
              <a:sym typeface="DINCondensed-Bold"/>
              <a:rtl val="0"/>
            </a:endParaRPr>
          </a:p>
          <a:p>
            <a:r>
              <a:rPr lang="en-US" dirty="0">
                <a:solidFill>
                  <a:srgbClr val="083F59"/>
                </a:solidFill>
                <a:latin typeface="Calibri" panose="020F0502020204030204" pitchFamily="34" charset="0"/>
                <a:cs typeface="Calibri" panose="020F0502020204030204" pitchFamily="34" charset="0"/>
                <a:sym typeface="DINCondensed-Bold"/>
                <a:rtl val="0"/>
              </a:rPr>
              <a:t>Dieses Modul untersucht, wie digitale Medien Gräben überbrücken, respektvolle Kommunikation fördern und inklusive Gemeinschaften durch konstruktiven Dialog, ethisches Engagement und Strategien gegen Polarisierung, Belästigung und schädliches Online-Verhalten stärken.</a:t>
            </a:r>
          </a:p>
        </p:txBody>
      </p:sp>
      <p:grpSp>
        <p:nvGrpSpPr>
          <p:cNvPr id="5" name="Group 4">
            <a:extLst>
              <a:ext uri="{FF2B5EF4-FFF2-40B4-BE49-F238E27FC236}">
                <a16:creationId xmlns:a16="http://schemas.microsoft.com/office/drawing/2014/main" id="{C34A4C0A-5D89-9683-A9F7-368401367ADB}"/>
              </a:ext>
            </a:extLst>
          </p:cNvPr>
          <p:cNvGrpSpPr/>
          <p:nvPr/>
        </p:nvGrpSpPr>
        <p:grpSpPr>
          <a:xfrm rot="20485343">
            <a:off x="3220101" y="215178"/>
            <a:ext cx="1170561" cy="727881"/>
            <a:chOff x="4975654" y="3674076"/>
            <a:chExt cx="1806205" cy="626075"/>
          </a:xfrm>
        </p:grpSpPr>
        <p:sp>
          <p:nvSpPr>
            <p:cNvPr id="17" name="Freeform 16">
              <a:extLst>
                <a:ext uri="{FF2B5EF4-FFF2-40B4-BE49-F238E27FC236}">
                  <a16:creationId xmlns:a16="http://schemas.microsoft.com/office/drawing/2014/main" id="{68DF1AFA-B00D-5658-28B7-3B1BD2FEC614}"/>
                </a:ext>
              </a:extLst>
            </p:cNvPr>
            <p:cNvSpPr/>
            <p:nvPr/>
          </p:nvSpPr>
          <p:spPr>
            <a:xfrm>
              <a:off x="4975654" y="3674076"/>
              <a:ext cx="1779373" cy="626075"/>
            </a:xfrm>
            <a:custGeom>
              <a:avLst/>
              <a:gdLst>
                <a:gd name="connsiteX0" fmla="*/ 115330 w 1779373"/>
                <a:gd name="connsiteY0" fmla="*/ 395416 h 626075"/>
                <a:gd name="connsiteX1" fmla="*/ 0 w 1779373"/>
                <a:gd name="connsiteY1" fmla="*/ 49427 h 626075"/>
                <a:gd name="connsiteX2" fmla="*/ 1779373 w 1779373"/>
                <a:gd name="connsiteY2" fmla="*/ 0 h 626075"/>
                <a:gd name="connsiteX3" fmla="*/ 1524000 w 1779373"/>
                <a:gd name="connsiteY3" fmla="*/ 403654 h 626075"/>
                <a:gd name="connsiteX4" fmla="*/ 881449 w 1779373"/>
                <a:gd name="connsiteY4" fmla="*/ 387178 h 626075"/>
                <a:gd name="connsiteX5" fmla="*/ 1046205 w 1779373"/>
                <a:gd name="connsiteY5" fmla="*/ 626075 h 626075"/>
                <a:gd name="connsiteX6" fmla="*/ 584887 w 1779373"/>
                <a:gd name="connsiteY6" fmla="*/ 387178 h 626075"/>
                <a:gd name="connsiteX7" fmla="*/ 115330 w 1779373"/>
                <a:gd name="connsiteY7" fmla="*/ 395416 h 62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9373" h="626075">
                  <a:moveTo>
                    <a:pt x="115330" y="395416"/>
                  </a:moveTo>
                  <a:lnTo>
                    <a:pt x="0" y="49427"/>
                  </a:lnTo>
                  <a:lnTo>
                    <a:pt x="1779373" y="0"/>
                  </a:lnTo>
                  <a:lnTo>
                    <a:pt x="1524000" y="403654"/>
                  </a:lnTo>
                  <a:lnTo>
                    <a:pt x="881449" y="387178"/>
                  </a:lnTo>
                  <a:lnTo>
                    <a:pt x="1046205" y="626075"/>
                  </a:lnTo>
                  <a:lnTo>
                    <a:pt x="584887" y="387178"/>
                  </a:lnTo>
                  <a:lnTo>
                    <a:pt x="115330" y="395416"/>
                  </a:lnTo>
                  <a:close/>
                </a:path>
              </a:pathLst>
            </a:custGeom>
            <a:solidFill>
              <a:srgbClr val="DF46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6"/>
            </a:p>
          </p:txBody>
        </p:sp>
        <p:sp>
          <p:nvSpPr>
            <p:cNvPr id="18" name="TextBox 17">
              <a:extLst>
                <a:ext uri="{FF2B5EF4-FFF2-40B4-BE49-F238E27FC236}">
                  <a16:creationId xmlns:a16="http://schemas.microsoft.com/office/drawing/2014/main" id="{EBEB2F5B-E86D-8227-7572-5162270FDC46}"/>
                </a:ext>
              </a:extLst>
            </p:cNvPr>
            <p:cNvSpPr txBox="1"/>
            <p:nvPr/>
          </p:nvSpPr>
          <p:spPr>
            <a:xfrm>
              <a:off x="5065796" y="3847343"/>
              <a:ext cx="1716063" cy="211783"/>
            </a:xfrm>
            <a:prstGeom prst="rect">
              <a:avLst/>
            </a:prstGeom>
            <a:noFill/>
          </p:spPr>
          <p:txBody>
            <a:bodyPr wrap="square" rtlCol="0">
              <a:spAutoFit/>
            </a:bodyPr>
            <a:lstStyle/>
            <a:p>
              <a:pPr algn="l"/>
              <a:r>
                <a:rPr lang="en-US" sz="1000" b="1" dirty="0">
                  <a:ln/>
                  <a:solidFill>
                    <a:schemeClr val="bg1"/>
                  </a:solidFill>
                  <a:latin typeface="Calibri" panose="020F0502020204030204" pitchFamily="34" charset="0"/>
                  <a:cs typeface="Calibri" panose="020F0502020204030204" pitchFamily="34" charset="0"/>
                  <a:sym typeface="Avenir-Black"/>
                  <a:rtl val="0"/>
                </a:rPr>
                <a:t>SIE BEFINDEN SICH HIER</a:t>
              </a:r>
              <a:endParaRPr lang="en-US" sz="1000" dirty="0">
                <a:ln/>
                <a:solidFill>
                  <a:schemeClr val="bg1"/>
                </a:solidFill>
                <a:latin typeface="Calibri" panose="020F0502020204030204" pitchFamily="34" charset="0"/>
                <a:cs typeface="Calibri" panose="020F0502020204030204" pitchFamily="34" charset="0"/>
                <a:sym typeface="Avenir-Black"/>
                <a:rtl val="0"/>
              </a:endParaRPr>
            </a:p>
          </p:txBody>
        </p:sp>
      </p:grpSp>
    </p:spTree>
    <p:extLst>
      <p:ext uri="{BB962C8B-B14F-4D97-AF65-F5344CB8AC3E}">
        <p14:creationId xmlns:p14="http://schemas.microsoft.com/office/powerpoint/2010/main" val="124879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2" y="0"/>
            <a:ext cx="6202920" cy="1565257"/>
          </a:xfrm>
        </p:spPr>
        <p:txBody>
          <a:bodyPr anchor="ctr"/>
          <a:lstStyle/>
          <a:p>
            <a:pPr>
              <a:lnSpc>
                <a:spcPct val="100000"/>
              </a:lnSpc>
            </a:pPr>
            <a:r>
              <a:rPr lang="en-US" sz="3400" dirty="0">
                <a:solidFill>
                  <a:srgbClr val="A555A1"/>
                </a:solidFill>
              </a:rPr>
              <a:t>Beispiele </a:t>
            </a:r>
            <a:r>
              <a:rPr lang="en-US" sz="3400" dirty="0"/>
              <a:t>für</a:t>
            </a:r>
            <a:r>
              <a:rPr lang="en-US" sz="3400" dirty="0">
                <a:solidFill>
                  <a:srgbClr val="A555A1"/>
                </a:solidFill>
              </a:rPr>
              <a:t> bewährte Verfahren </a:t>
            </a:r>
            <a:r>
              <a:rPr lang="en-US" sz="3400" dirty="0"/>
              <a:t>zur Förderung einer vielfältigen Beteiligung</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sp>
        <p:nvSpPr>
          <p:cNvPr id="31" name="Round Diagonal Corner Rectangle 30">
            <a:extLst>
              <a:ext uri="{FF2B5EF4-FFF2-40B4-BE49-F238E27FC236}">
                <a16:creationId xmlns:a16="http://schemas.microsoft.com/office/drawing/2014/main" id="{17CE9B59-BE69-81F6-F803-FAFA553F9887}"/>
              </a:ext>
            </a:extLst>
          </p:cNvPr>
          <p:cNvSpPr/>
          <p:nvPr/>
        </p:nvSpPr>
        <p:spPr>
          <a:xfrm flipH="1">
            <a:off x="922410" y="2178677"/>
            <a:ext cx="9953555" cy="3895140"/>
          </a:xfrm>
          <a:prstGeom prst="round2DiagRect">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Diagonal Corner Rectangle 4">
            <a:extLst>
              <a:ext uri="{FF2B5EF4-FFF2-40B4-BE49-F238E27FC236}">
                <a16:creationId xmlns:a16="http://schemas.microsoft.com/office/drawing/2014/main" id="{24EE2091-4B12-A376-E86D-B0AF52B81603}"/>
              </a:ext>
            </a:extLst>
          </p:cNvPr>
          <p:cNvSpPr/>
          <p:nvPr/>
        </p:nvSpPr>
        <p:spPr>
          <a:xfrm flipH="1">
            <a:off x="1154049" y="2372305"/>
            <a:ext cx="9953555" cy="3932791"/>
          </a:xfrm>
          <a:custGeom>
            <a:avLst/>
            <a:gdLst>
              <a:gd name="connsiteX0" fmla="*/ 759681 w 5951117"/>
              <a:gd name="connsiteY0" fmla="*/ 0 h 4557992"/>
              <a:gd name="connsiteX1" fmla="*/ 1408611 w 5951117"/>
              <a:gd name="connsiteY1" fmla="*/ 0 h 4557992"/>
              <a:gd name="connsiteX2" fmla="*/ 2005626 w 5951117"/>
              <a:gd name="connsiteY2" fmla="*/ 0 h 4557992"/>
              <a:gd name="connsiteX3" fmla="*/ 2758384 w 5951117"/>
              <a:gd name="connsiteY3" fmla="*/ 0 h 4557992"/>
              <a:gd name="connsiteX4" fmla="*/ 3303485 w 5951117"/>
              <a:gd name="connsiteY4" fmla="*/ 0 h 4557992"/>
              <a:gd name="connsiteX5" fmla="*/ 3952414 w 5951117"/>
              <a:gd name="connsiteY5" fmla="*/ 0 h 4557992"/>
              <a:gd name="connsiteX6" fmla="*/ 4653258 w 5951117"/>
              <a:gd name="connsiteY6" fmla="*/ 0 h 4557992"/>
              <a:gd name="connsiteX7" fmla="*/ 5250273 w 5951117"/>
              <a:gd name="connsiteY7" fmla="*/ 0 h 4557992"/>
              <a:gd name="connsiteX8" fmla="*/ 5951117 w 5951117"/>
              <a:gd name="connsiteY8" fmla="*/ 0 h 4557992"/>
              <a:gd name="connsiteX9" fmla="*/ 5951117 w 5951117"/>
              <a:gd name="connsiteY9" fmla="*/ 0 h 4557992"/>
              <a:gd name="connsiteX10" fmla="*/ 5951117 w 5951117"/>
              <a:gd name="connsiteY10" fmla="*/ 671035 h 4557992"/>
              <a:gd name="connsiteX11" fmla="*/ 5951117 w 5951117"/>
              <a:gd name="connsiteY11" fmla="*/ 1266104 h 4557992"/>
              <a:gd name="connsiteX12" fmla="*/ 5951117 w 5951117"/>
              <a:gd name="connsiteY12" fmla="*/ 1861172 h 4557992"/>
              <a:gd name="connsiteX13" fmla="*/ 5951117 w 5951117"/>
              <a:gd name="connsiteY13" fmla="*/ 2570190 h 4557992"/>
              <a:gd name="connsiteX14" fmla="*/ 5951117 w 5951117"/>
              <a:gd name="connsiteY14" fmla="*/ 3798311 h 4557992"/>
              <a:gd name="connsiteX15" fmla="*/ 5191436 w 5951117"/>
              <a:gd name="connsiteY15" fmla="*/ 4557992 h 4557992"/>
              <a:gd name="connsiteX16" fmla="*/ 4594421 w 5951117"/>
              <a:gd name="connsiteY16" fmla="*/ 4557992 h 4557992"/>
              <a:gd name="connsiteX17" fmla="*/ 3893577 w 5951117"/>
              <a:gd name="connsiteY17" fmla="*/ 4557992 h 4557992"/>
              <a:gd name="connsiteX18" fmla="*/ 3140819 w 5951117"/>
              <a:gd name="connsiteY18" fmla="*/ 4557992 h 4557992"/>
              <a:gd name="connsiteX19" fmla="*/ 2595718 w 5951117"/>
              <a:gd name="connsiteY19" fmla="*/ 4557992 h 4557992"/>
              <a:gd name="connsiteX20" fmla="*/ 1998703 w 5951117"/>
              <a:gd name="connsiteY20" fmla="*/ 4557992 h 4557992"/>
              <a:gd name="connsiteX21" fmla="*/ 1505516 w 5951117"/>
              <a:gd name="connsiteY21" fmla="*/ 4557992 h 4557992"/>
              <a:gd name="connsiteX22" fmla="*/ 1012330 w 5951117"/>
              <a:gd name="connsiteY22" fmla="*/ 4557992 h 4557992"/>
              <a:gd name="connsiteX23" fmla="*/ 0 w 5951117"/>
              <a:gd name="connsiteY23" fmla="*/ 4557992 h 4557992"/>
              <a:gd name="connsiteX24" fmla="*/ 0 w 5951117"/>
              <a:gd name="connsiteY24" fmla="*/ 4557992 h 4557992"/>
              <a:gd name="connsiteX25" fmla="*/ 0 w 5951117"/>
              <a:gd name="connsiteY25" fmla="*/ 4000906 h 4557992"/>
              <a:gd name="connsiteX26" fmla="*/ 0 w 5951117"/>
              <a:gd name="connsiteY26" fmla="*/ 3329871 h 4557992"/>
              <a:gd name="connsiteX27" fmla="*/ 0 w 5951117"/>
              <a:gd name="connsiteY27" fmla="*/ 2696820 h 4557992"/>
              <a:gd name="connsiteX28" fmla="*/ 0 w 5951117"/>
              <a:gd name="connsiteY28" fmla="*/ 2177717 h 4557992"/>
              <a:gd name="connsiteX29" fmla="*/ 0 w 5951117"/>
              <a:gd name="connsiteY29" fmla="*/ 1468699 h 4557992"/>
              <a:gd name="connsiteX30" fmla="*/ 0 w 5951117"/>
              <a:gd name="connsiteY30" fmla="*/ 759681 h 4557992"/>
              <a:gd name="connsiteX31" fmla="*/ 759681 w 5951117"/>
              <a:gd name="connsiteY31" fmla="*/ 0 h 455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51117" h="4557992" extrusionOk="0">
                <a:moveTo>
                  <a:pt x="759681" y="0"/>
                </a:moveTo>
                <a:cubicBezTo>
                  <a:pt x="1071030" y="-19599"/>
                  <a:pt x="1084148" y="3168"/>
                  <a:pt x="1408611" y="0"/>
                </a:cubicBezTo>
                <a:cubicBezTo>
                  <a:pt x="1733074" y="-3168"/>
                  <a:pt x="1762516" y="6441"/>
                  <a:pt x="2005626" y="0"/>
                </a:cubicBezTo>
                <a:cubicBezTo>
                  <a:pt x="2248736" y="-6441"/>
                  <a:pt x="2526679" y="-16084"/>
                  <a:pt x="2758384" y="0"/>
                </a:cubicBezTo>
                <a:cubicBezTo>
                  <a:pt x="2990089" y="16084"/>
                  <a:pt x="3166129" y="1331"/>
                  <a:pt x="3303485" y="0"/>
                </a:cubicBezTo>
                <a:cubicBezTo>
                  <a:pt x="3440841" y="-1331"/>
                  <a:pt x="3820975" y="19497"/>
                  <a:pt x="3952414" y="0"/>
                </a:cubicBezTo>
                <a:cubicBezTo>
                  <a:pt x="4083853" y="-19497"/>
                  <a:pt x="4502459" y="26237"/>
                  <a:pt x="4653258" y="0"/>
                </a:cubicBezTo>
                <a:cubicBezTo>
                  <a:pt x="4804057" y="-26237"/>
                  <a:pt x="5042059" y="25869"/>
                  <a:pt x="5250273" y="0"/>
                </a:cubicBezTo>
                <a:cubicBezTo>
                  <a:pt x="5458488" y="-25869"/>
                  <a:pt x="5632355" y="-33510"/>
                  <a:pt x="5951117" y="0"/>
                </a:cubicBezTo>
                <a:lnTo>
                  <a:pt x="5951117" y="0"/>
                </a:lnTo>
                <a:cubicBezTo>
                  <a:pt x="5963893" y="230498"/>
                  <a:pt x="5936809" y="444158"/>
                  <a:pt x="5951117" y="671035"/>
                </a:cubicBezTo>
                <a:cubicBezTo>
                  <a:pt x="5965425" y="897912"/>
                  <a:pt x="5967450" y="970553"/>
                  <a:pt x="5951117" y="1266104"/>
                </a:cubicBezTo>
                <a:cubicBezTo>
                  <a:pt x="5934784" y="1561655"/>
                  <a:pt x="5980288" y="1566416"/>
                  <a:pt x="5951117" y="1861172"/>
                </a:cubicBezTo>
                <a:cubicBezTo>
                  <a:pt x="5921946" y="2155928"/>
                  <a:pt x="5979794" y="2385599"/>
                  <a:pt x="5951117" y="2570190"/>
                </a:cubicBezTo>
                <a:cubicBezTo>
                  <a:pt x="5922440" y="2754781"/>
                  <a:pt x="5904016" y="3308370"/>
                  <a:pt x="5951117" y="3798311"/>
                </a:cubicBezTo>
                <a:cubicBezTo>
                  <a:pt x="5940919" y="4320154"/>
                  <a:pt x="5669924" y="4563666"/>
                  <a:pt x="5191436" y="4557992"/>
                </a:cubicBezTo>
                <a:cubicBezTo>
                  <a:pt x="5024562" y="4579210"/>
                  <a:pt x="4762898" y="4584488"/>
                  <a:pt x="4594421" y="4557992"/>
                </a:cubicBezTo>
                <a:cubicBezTo>
                  <a:pt x="4425945" y="4531496"/>
                  <a:pt x="4046308" y="4535594"/>
                  <a:pt x="3893577" y="4557992"/>
                </a:cubicBezTo>
                <a:cubicBezTo>
                  <a:pt x="3740846" y="4580390"/>
                  <a:pt x="3298403" y="4593725"/>
                  <a:pt x="3140819" y="4557992"/>
                </a:cubicBezTo>
                <a:cubicBezTo>
                  <a:pt x="2983235" y="4522259"/>
                  <a:pt x="2832046" y="4568590"/>
                  <a:pt x="2595718" y="4557992"/>
                </a:cubicBezTo>
                <a:cubicBezTo>
                  <a:pt x="2359390" y="4547394"/>
                  <a:pt x="2224520" y="4545365"/>
                  <a:pt x="1998703" y="4557992"/>
                </a:cubicBezTo>
                <a:cubicBezTo>
                  <a:pt x="1772886" y="4570619"/>
                  <a:pt x="1681042" y="4552586"/>
                  <a:pt x="1505516" y="4557992"/>
                </a:cubicBezTo>
                <a:cubicBezTo>
                  <a:pt x="1329990" y="4563398"/>
                  <a:pt x="1218491" y="4534858"/>
                  <a:pt x="1012330" y="4557992"/>
                </a:cubicBezTo>
                <a:cubicBezTo>
                  <a:pt x="806169" y="4581126"/>
                  <a:pt x="368618" y="4531665"/>
                  <a:pt x="0" y="4557992"/>
                </a:cubicBezTo>
                <a:lnTo>
                  <a:pt x="0" y="4557992"/>
                </a:lnTo>
                <a:cubicBezTo>
                  <a:pt x="9133" y="4280380"/>
                  <a:pt x="-24154" y="4227241"/>
                  <a:pt x="0" y="4000906"/>
                </a:cubicBezTo>
                <a:cubicBezTo>
                  <a:pt x="24154" y="3774571"/>
                  <a:pt x="11622" y="3571861"/>
                  <a:pt x="0" y="3329871"/>
                </a:cubicBezTo>
                <a:cubicBezTo>
                  <a:pt x="-11622" y="3087882"/>
                  <a:pt x="16774" y="2840100"/>
                  <a:pt x="0" y="2696820"/>
                </a:cubicBezTo>
                <a:cubicBezTo>
                  <a:pt x="-16774" y="2553540"/>
                  <a:pt x="10054" y="2291934"/>
                  <a:pt x="0" y="2177717"/>
                </a:cubicBezTo>
                <a:cubicBezTo>
                  <a:pt x="-10054" y="2063500"/>
                  <a:pt x="-34939" y="1624762"/>
                  <a:pt x="0" y="1468699"/>
                </a:cubicBezTo>
                <a:cubicBezTo>
                  <a:pt x="34939" y="1312636"/>
                  <a:pt x="28388" y="957732"/>
                  <a:pt x="0" y="759681"/>
                </a:cubicBezTo>
                <a:cubicBezTo>
                  <a:pt x="-15326" y="260572"/>
                  <a:pt x="340720" y="20911"/>
                  <a:pt x="759681" y="0"/>
                </a:cubicBezTo>
                <a:close/>
              </a:path>
            </a:pathLst>
          </a:custGeom>
          <a:noFill/>
          <a:ln w="28575">
            <a:solidFill>
              <a:srgbClr val="3EB6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 Placeholder 3">
            <a:extLst>
              <a:ext uri="{FF2B5EF4-FFF2-40B4-BE49-F238E27FC236}">
                <a16:creationId xmlns:a16="http://schemas.microsoft.com/office/drawing/2014/main" id="{A501BC5B-89D8-6ED1-09DB-E2C48579E944}"/>
              </a:ext>
            </a:extLst>
          </p:cNvPr>
          <p:cNvSpPr txBox="1">
            <a:spLocks/>
          </p:cNvSpPr>
          <p:nvPr/>
        </p:nvSpPr>
        <p:spPr>
          <a:xfrm>
            <a:off x="1233810" y="2743200"/>
            <a:ext cx="9280929" cy="33306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b="0" dirty="0">
                <a:solidFill>
                  <a:schemeClr val="bg1"/>
                </a:solidFill>
              </a:rPr>
              <a:t>Die Förderung einer vielfältigen Beteiligung beinhaltet die Schaffung von Online-Räumen, in denen eine Vielzahl von Perspektiven Gehör findet und geschätzt wird, insbesondere jene aus marginalisierten Gemeinschaften.</a:t>
            </a:r>
          </a:p>
          <a:p>
            <a:pPr>
              <a:lnSpc>
                <a:spcPct val="100000"/>
              </a:lnSpc>
            </a:pPr>
            <a:r>
              <a:rPr lang="en-GB" sz="2000" b="0" dirty="0">
                <a:solidFill>
                  <a:schemeClr val="bg1"/>
                </a:solidFill>
              </a:rPr>
              <a:t> Wenn Plattformen Inhalte priorisieren, die unterschiedliche Stimmen und Erfahrungen widerspiegeln, fördern sie Inklusivität und bereichern den Austausch von Ideen. </a:t>
            </a:r>
          </a:p>
          <a:p>
            <a:pPr>
              <a:lnSpc>
                <a:spcPct val="100000"/>
              </a:lnSpc>
            </a:pPr>
            <a:r>
              <a:rPr lang="en-GB" sz="2000" b="0" dirty="0">
                <a:solidFill>
                  <a:schemeClr val="bg1"/>
                </a:solidFill>
              </a:rPr>
              <a:t>Diese Vielfalt erweitert nicht nur die Diskussion, sondern trägt auch dazu bei, ein ausgewogeneres, verständnisvolleres und gerechteres Online-Umfeld zu schaffen.</a:t>
            </a:r>
          </a:p>
        </p:txBody>
      </p:sp>
      <p:grpSp>
        <p:nvGrpSpPr>
          <p:cNvPr id="2" name="Group 1">
            <a:extLst>
              <a:ext uri="{FF2B5EF4-FFF2-40B4-BE49-F238E27FC236}">
                <a16:creationId xmlns:a16="http://schemas.microsoft.com/office/drawing/2014/main" id="{43ADE8EC-41D5-C67D-BF1E-F5AD6B341CD7}"/>
              </a:ext>
            </a:extLst>
          </p:cNvPr>
          <p:cNvGrpSpPr/>
          <p:nvPr/>
        </p:nvGrpSpPr>
        <p:grpSpPr>
          <a:xfrm>
            <a:off x="0" y="2163480"/>
            <a:ext cx="744123" cy="527392"/>
            <a:chOff x="268528" y="1960710"/>
            <a:chExt cx="744123" cy="527392"/>
          </a:xfrm>
        </p:grpSpPr>
        <p:sp>
          <p:nvSpPr>
            <p:cNvPr id="5" name="Freeform 4">
              <a:extLst>
                <a:ext uri="{FF2B5EF4-FFF2-40B4-BE49-F238E27FC236}">
                  <a16:creationId xmlns:a16="http://schemas.microsoft.com/office/drawing/2014/main" id="{1989EC44-0B0F-B66D-75C6-C5F95D85CFA0}"/>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6" name="Freeform 5">
              <a:extLst>
                <a:ext uri="{FF2B5EF4-FFF2-40B4-BE49-F238E27FC236}">
                  <a16:creationId xmlns:a16="http://schemas.microsoft.com/office/drawing/2014/main" id="{D5EAF67D-4EE1-DB74-6E7F-ACC6FE3C40C0}"/>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Tree>
    <p:extLst>
      <p:ext uri="{BB962C8B-B14F-4D97-AF65-F5344CB8AC3E}">
        <p14:creationId xmlns:p14="http://schemas.microsoft.com/office/powerpoint/2010/main" val="715144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282506"/>
            <a:ext cx="5297620" cy="3884005"/>
          </a:xfrm>
        </p:spPr>
        <p:txBody>
          <a:bodyPr/>
          <a:lstStyle/>
          <a:p>
            <a:pPr marL="0" indent="0">
              <a:lnSpc>
                <a:spcPct val="100000"/>
              </a:lnSpc>
            </a:pPr>
            <a:r>
              <a:rPr lang="en-US" sz="2000" dirty="0"/>
              <a:t>Padlet ist ein weit verbreitetes Tool für die visuelle Zusammenarbeit, mit dem Nutzer Notizen, Links und Medien in Echtzeit auf einer gemeinsamen digitalen Pinnwand veröffentlichen können. Dank seiner benutzerfreundlichen Oberfläche eignet es sich sowohl für die Einzel- als auch für die Gruppenarbeit. Padlet ermöglicht es den Teilnehmern, Ideen in Echtzeit hinzuzufügen und zu bearbeiten. Durch seine anpassbaren Gestaltungsmöglichkeiten, Zugriffsberechtigungen und Moderationsfunktionen eignet es sich sowohl für den offenen als auch für den kontrollierten Austausch. </a:t>
            </a:r>
          </a:p>
        </p:txBody>
      </p:sp>
      <p:sp>
        <p:nvSpPr>
          <p:cNvPr id="7" name="Text Placeholder 4">
            <a:hlinkClick r:id="rId2"/>
            <a:extLst>
              <a:ext uri="{FF2B5EF4-FFF2-40B4-BE49-F238E27FC236}">
                <a16:creationId xmlns:a16="http://schemas.microsoft.com/office/drawing/2014/main" id="{6AF7FE8B-DA3D-1021-097C-06FC12319733}"/>
              </a:ext>
            </a:extLst>
          </p:cNvPr>
          <p:cNvSpPr txBox="1">
            <a:spLocks/>
          </p:cNvSpPr>
          <p:nvPr/>
        </p:nvSpPr>
        <p:spPr>
          <a:xfrm>
            <a:off x="6079841" y="3684716"/>
            <a:ext cx="3354574" cy="557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IE" sz="1800" i="1" dirty="0">
                <a:solidFill>
                  <a:srgbClr val="3EB6A1"/>
                </a:solidFill>
                <a:hlinkClick r:id="rId3">
                  <a:extLst>
                    <a:ext uri="{A12FA001-AC4F-418D-AE19-62706E023703}">
                      <ahyp:hlinkClr xmlns:ahyp="http://schemas.microsoft.com/office/drawing/2018/hyperlinkcolor" val="tx"/>
                    </a:ext>
                  </a:extLst>
                </a:hlinkClick>
              </a:rPr>
              <a:t>https://padlet.com</a:t>
            </a:r>
            <a:endParaRPr lang="en-US" sz="1800" i="1" dirty="0">
              <a:solidFill>
                <a:srgbClr val="3EB6A1"/>
              </a:solidFill>
              <a:latin typeface="Calibri" panose="020F0502020204030204"/>
            </a:endParaRPr>
          </a:p>
        </p:txBody>
      </p:sp>
      <p:sp>
        <p:nvSpPr>
          <p:cNvPr id="12" name="Text Placeholder 3">
            <a:extLst>
              <a:ext uri="{FF2B5EF4-FFF2-40B4-BE49-F238E27FC236}">
                <a16:creationId xmlns:a16="http://schemas.microsoft.com/office/drawing/2014/main" id="{BBE4C723-FDFD-0669-18EA-DF83F2D3AB87}"/>
              </a:ext>
            </a:extLst>
          </p:cNvPr>
          <p:cNvSpPr txBox="1">
            <a:spLocks/>
          </p:cNvSpPr>
          <p:nvPr/>
        </p:nvSpPr>
        <p:spPr>
          <a:xfrm>
            <a:off x="798380" y="987173"/>
            <a:ext cx="570999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US" sz="3400" b="0" dirty="0">
                <a:sym typeface="Calibri (MS) Bold"/>
              </a:rPr>
              <a:t>Padlet</a:t>
            </a:r>
          </a:p>
        </p:txBody>
      </p:sp>
      <p:sp>
        <p:nvSpPr>
          <p:cNvPr id="13" name="Text Placeholder 3">
            <a:extLst>
              <a:ext uri="{FF2B5EF4-FFF2-40B4-BE49-F238E27FC236}">
                <a16:creationId xmlns:a16="http://schemas.microsoft.com/office/drawing/2014/main" id="{7D114C34-2B0F-4014-E85C-0F08C79AEF9C}"/>
              </a:ext>
            </a:extLst>
          </p:cNvPr>
          <p:cNvSpPr txBox="1">
            <a:spLocks/>
          </p:cNvSpPr>
          <p:nvPr/>
        </p:nvSpPr>
        <p:spPr>
          <a:xfrm>
            <a:off x="778931" y="0"/>
            <a:ext cx="9777009" cy="128778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4400" dirty="0">
                <a:solidFill>
                  <a:srgbClr val="EE4F27"/>
                </a:solidFill>
              </a:rPr>
              <a:t>Digitale Tools:</a:t>
            </a:r>
            <a:endParaRPr lang="en-US" b="0" dirty="0"/>
          </a:p>
        </p:txBody>
      </p:sp>
      <p:cxnSp>
        <p:nvCxnSpPr>
          <p:cNvPr id="16" name="Straight Connector 15">
            <a:extLst>
              <a:ext uri="{FF2B5EF4-FFF2-40B4-BE49-F238E27FC236}">
                <a16:creationId xmlns:a16="http://schemas.microsoft.com/office/drawing/2014/main" id="{67554182-026B-CA89-DAC4-0A1B48C83DF9}"/>
              </a:ext>
            </a:extLst>
          </p:cNvPr>
          <p:cNvCxnSpPr>
            <a:cxnSpLocks/>
          </p:cNvCxnSpPr>
          <p:nvPr/>
        </p:nvCxnSpPr>
        <p:spPr>
          <a:xfrm>
            <a:off x="0" y="16673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9737685-0D32-A4F7-92AD-3AEB47770249}"/>
              </a:ext>
            </a:extLst>
          </p:cNvPr>
          <p:cNvSpPr txBox="1">
            <a:spLocks/>
          </p:cNvSpPr>
          <p:nvPr/>
        </p:nvSpPr>
        <p:spPr>
          <a:xfrm>
            <a:off x="6230992" y="4472971"/>
            <a:ext cx="5162627" cy="18633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dirty="0"/>
              <a:t>Das Tool ermöglicht eine sichere, anonyme Meinungsäußerung und Reflexion – ideal, um bei der Diskussion polarisierender Themen vielfältige Stimmen und Meinungen zu Gehör zu bringen oder soziale Gräben zu überbrücken.</a:t>
            </a:r>
          </a:p>
        </p:txBody>
      </p:sp>
      <p:pic>
        <p:nvPicPr>
          <p:cNvPr id="6" name="Picture Placeholder 5">
            <a:hlinkClick r:id="rId3"/>
            <a:extLst>
              <a:ext uri="{FF2B5EF4-FFF2-40B4-BE49-F238E27FC236}">
                <a16:creationId xmlns:a16="http://schemas.microsoft.com/office/drawing/2014/main" id="{EAAB5AE5-58A8-8550-2C19-E8C45A1C24B5}"/>
              </a:ext>
            </a:extLst>
          </p:cNvPr>
          <p:cNvPicPr>
            <a:picLocks noGrp="1" noChangeAspect="1"/>
          </p:cNvPicPr>
          <p:nvPr>
            <p:ph type="pic" sz="quarter" idx="20"/>
          </p:nvPr>
        </p:nvPicPr>
        <p:blipFill rotWithShape="1">
          <a:blip r:embed="rId4" cstate="screen">
            <a:extLst>
              <a:ext uri="{28A0092B-C50C-407E-A947-70E740481C1C}">
                <a14:useLocalDpi xmlns:a14="http://schemas.microsoft.com/office/drawing/2010/main"/>
              </a:ext>
            </a:extLst>
          </a:blip>
          <a:srcRect r="-131"/>
          <a:stretch/>
        </p:blipFill>
        <p:spPr>
          <a:xfrm>
            <a:off x="7143400" y="1219242"/>
            <a:ext cx="3918486" cy="2209758"/>
          </a:xfrm>
        </p:spPr>
      </p:pic>
      <p:grpSp>
        <p:nvGrpSpPr>
          <p:cNvPr id="9" name="Group 8">
            <a:extLst>
              <a:ext uri="{FF2B5EF4-FFF2-40B4-BE49-F238E27FC236}">
                <a16:creationId xmlns:a16="http://schemas.microsoft.com/office/drawing/2014/main" id="{2C1D8148-1D52-9732-29FB-72B6B6013E53}"/>
              </a:ext>
            </a:extLst>
          </p:cNvPr>
          <p:cNvGrpSpPr/>
          <p:nvPr/>
        </p:nvGrpSpPr>
        <p:grpSpPr>
          <a:xfrm>
            <a:off x="6226627" y="1718335"/>
            <a:ext cx="1146875" cy="1146875"/>
            <a:chOff x="7067227" y="1266225"/>
            <a:chExt cx="1146875" cy="1146875"/>
          </a:xfrm>
        </p:grpSpPr>
        <p:sp>
          <p:nvSpPr>
            <p:cNvPr id="10" name="Oval 9">
              <a:extLst>
                <a:ext uri="{FF2B5EF4-FFF2-40B4-BE49-F238E27FC236}">
                  <a16:creationId xmlns:a16="http://schemas.microsoft.com/office/drawing/2014/main" id="{BAFF6CA7-1073-4229-9252-0EE22D475583}"/>
                </a:ext>
              </a:extLst>
            </p:cNvPr>
            <p:cNvSpPr/>
            <p:nvPr/>
          </p:nvSpPr>
          <p:spPr>
            <a:xfrm>
              <a:off x="7067227" y="1266225"/>
              <a:ext cx="1146875" cy="1146875"/>
            </a:xfrm>
            <a:prstGeom prst="ellipse">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5EC41A1-1E11-5BCE-FD6C-9B23288E7E7F}"/>
                </a:ext>
              </a:extLst>
            </p:cNvPr>
            <p:cNvSpPr txBox="1"/>
            <p:nvPr/>
          </p:nvSpPr>
          <p:spPr>
            <a:xfrm>
              <a:off x="7067227" y="1516497"/>
              <a:ext cx="1146875" cy="646331"/>
            </a:xfrm>
            <a:prstGeom prst="rect">
              <a:avLst/>
            </a:prstGeom>
            <a:noFill/>
          </p:spPr>
          <p:txBody>
            <a:bodyPr wrap="square" rtlCol="0" anchor="ctr">
              <a:spAutoFit/>
            </a:bodyPr>
            <a:lstStyle/>
            <a:p>
              <a:pPr algn="ctr"/>
              <a:r>
                <a:rPr lang="en-GB" b="1">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Zum Anzeigen hier klicken</a:t>
              </a:r>
              <a:endParaRPr lang="en-GB" b="1">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190878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Wirksame </a:t>
            </a:r>
          </a:p>
          <a:p>
            <a:pPr algn="ctr"/>
            <a:r>
              <a:rPr lang="en-US" dirty="0">
                <a:solidFill>
                  <a:srgbClr val="FFFFFF"/>
                </a:solidFill>
              </a:rPr>
              <a:t>Techniken zur Faktenprüfung und Bekämpfung von Falschinformationen im digitalen Raum.</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4</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574810"/>
            <a:ext cx="7473043" cy="3943466"/>
          </a:xfrm>
        </p:spPr>
        <p:txBody>
          <a:bodyPr/>
          <a:lstStyle/>
          <a:p>
            <a:pPr marL="0" indent="0">
              <a:lnSpc>
                <a:spcPct val="100000"/>
              </a:lnSpc>
            </a:pPr>
            <a:r>
              <a:rPr lang="en-US" sz="2000" dirty="0">
                <a:solidFill>
                  <a:srgbClr val="0C4659"/>
                </a:solidFill>
              </a:rPr>
              <a:t>Effektive Faktenprüfung bedeutet, Informationen sorgfältig zu überprüfen, bevor man sie online akzeptiert oder teilt. Es geht darum, die richtigen Werkzeuge zu nutzen und kritisch zu denken, um falsche oder irreführende Inhalte zu erkennen. </a:t>
            </a:r>
          </a:p>
          <a:p>
            <a:pPr marL="0" indent="0">
              <a:lnSpc>
                <a:spcPct val="100000"/>
              </a:lnSpc>
            </a:pPr>
            <a:r>
              <a:rPr lang="en-US" sz="2000" dirty="0">
                <a:solidFill>
                  <a:srgbClr val="0C4659"/>
                </a:solidFill>
              </a:rPr>
              <a:t>Die Bekämpfung von Falschinformationen bedeutet, die Verbreitung von Fake News aktiv zu stoppen, indem man Quellen überprüft, falsche Behauptungen korrigiert und andere dazu ermutigt, dasselbe zu tun.</a:t>
            </a:r>
          </a:p>
          <a:p>
            <a:pPr marL="0" indent="0">
              <a:lnSpc>
                <a:spcPct val="100000"/>
              </a:lnSpc>
            </a:pPr>
            <a:r>
              <a:rPr lang="en-US" sz="2000" dirty="0">
                <a:solidFill>
                  <a:srgbClr val="0C4659"/>
                </a:solidFill>
              </a:rPr>
              <a:t>Effektive Faktenprüfung ist unerlässlich, um die Richtigkeit von Informationen zu gewährleisten und Falschinformationen zu bekämpfen. </a:t>
            </a:r>
          </a:p>
        </p:txBody>
      </p:sp>
      <p:grpSp>
        <p:nvGrpSpPr>
          <p:cNvPr id="2" name="Group 1">
            <a:extLst>
              <a:ext uri="{FF2B5EF4-FFF2-40B4-BE49-F238E27FC236}">
                <a16:creationId xmlns:a16="http://schemas.microsoft.com/office/drawing/2014/main" id="{1065ADFA-9C88-0190-3B36-C5359A36A848}"/>
              </a:ext>
            </a:extLst>
          </p:cNvPr>
          <p:cNvGrpSpPr/>
          <p:nvPr/>
        </p:nvGrpSpPr>
        <p:grpSpPr>
          <a:xfrm>
            <a:off x="6826024" y="4663471"/>
            <a:ext cx="3546963" cy="2200491"/>
            <a:chOff x="6826024" y="4663471"/>
            <a:chExt cx="3546963" cy="2200491"/>
          </a:xfrm>
        </p:grpSpPr>
        <p:sp>
          <p:nvSpPr>
            <p:cNvPr id="3" name="Freeform 2">
              <a:extLst>
                <a:ext uri="{FF2B5EF4-FFF2-40B4-BE49-F238E27FC236}">
                  <a16:creationId xmlns:a16="http://schemas.microsoft.com/office/drawing/2014/main" id="{337073E7-603F-E7A9-A482-CA60C35E4081}"/>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4" name="Freeform 3">
              <a:extLst>
                <a:ext uri="{FF2B5EF4-FFF2-40B4-BE49-F238E27FC236}">
                  <a16:creationId xmlns:a16="http://schemas.microsoft.com/office/drawing/2014/main" id="{2480F08F-2EAE-47DC-BB97-CEDE0893BBC1}"/>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6" name="Freeform 5">
              <a:extLst>
                <a:ext uri="{FF2B5EF4-FFF2-40B4-BE49-F238E27FC236}">
                  <a16:creationId xmlns:a16="http://schemas.microsoft.com/office/drawing/2014/main" id="{DD83C09E-7443-734D-B175-07BECD0143BC}"/>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492D5870-0E87-DE0F-B15F-E9800692FC18}"/>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8F6D3E9A-E2A0-0067-AE4C-C04DCE1BBD6E}"/>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DCD0F0E2-3A84-25AC-7D09-9D87CEFFD953}"/>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770B8E96-800A-94F0-E7F3-05C032D30202}"/>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8A4B7E7B-C052-A510-77D2-3F0502909CBB}"/>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0330ABF5-7EEC-72A1-EEE1-E5A8BAD13AF9}"/>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14BC286F-4B37-100B-AFFD-94CAB0569DC1}"/>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F422978B-F6DB-86DA-6005-9476101D68CC}"/>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21" name="Picture Placeholder 20">
            <a:extLst>
              <a:ext uri="{FF2B5EF4-FFF2-40B4-BE49-F238E27FC236}">
                <a16:creationId xmlns:a16="http://schemas.microsoft.com/office/drawing/2014/main" id="{9FC8C862-00EF-B6FE-48B5-B58F215E1B1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4278" r="-14891" b="-1991"/>
          <a:stretch/>
        </p:blipFill>
        <p:spPr>
          <a:xfrm>
            <a:off x="391600" y="0"/>
            <a:ext cx="3423163" cy="1945748"/>
          </a:xfrm>
          <a:solidFill>
            <a:srgbClr val="FFF3DC"/>
          </a:solidFill>
        </p:spPr>
      </p:pic>
    </p:spTree>
    <p:extLst>
      <p:ext uri="{BB962C8B-B14F-4D97-AF65-F5344CB8AC3E}">
        <p14:creationId xmlns:p14="http://schemas.microsoft.com/office/powerpoint/2010/main" val="2199012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80" y="1860067"/>
            <a:ext cx="11071178" cy="1068047"/>
          </a:xfrm>
        </p:spPr>
        <p:txBody>
          <a:bodyPr/>
          <a:lstStyle/>
          <a:p>
            <a:pPr marL="0" indent="0">
              <a:lnSpc>
                <a:spcPct val="100000"/>
              </a:lnSpc>
            </a:pPr>
            <a:r>
              <a:rPr lang="en-US" b="1" dirty="0"/>
              <a:t>Überprüfung von Quellen: </a:t>
            </a:r>
            <a:r>
              <a:rPr lang="en-US" dirty="0"/>
              <a:t>Vorrang für vertrauenswürdige Quellen und Gegenprüfung anhand mehrerer zuverlässiger Quellen, um die Richtigkeit der Informationen sicherzustellen (Lewandowsky et al., 2012; Graves, 2018).</a:t>
            </a:r>
          </a:p>
          <a:p>
            <a:pPr marL="0" indent="0">
              <a:lnSpc>
                <a:spcPct val="100000"/>
              </a:lnSpc>
            </a:pPr>
            <a:r>
              <a:rPr lang="en-US" b="1" dirty="0"/>
              <a:t>Einsatz von Faktenprüfungs-Tools: </a:t>
            </a:r>
            <a:r>
              <a:rPr lang="en-US" dirty="0"/>
              <a:t>Plattformen wie PolitiFact und die Google-Bildersuche helfen Nutzern dabei, die Echtheit von Informationen zu überprüfen (Pennycook &amp; Rand, 2018).</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0"/>
            <a:ext cx="6027643" cy="1565257"/>
          </a:xfrm>
        </p:spPr>
        <p:txBody>
          <a:bodyPr anchor="ctr"/>
          <a:lstStyle/>
          <a:p>
            <a:pPr>
              <a:lnSpc>
                <a:spcPct val="100000"/>
              </a:lnSpc>
            </a:pPr>
            <a:r>
              <a:rPr lang="en-US" sz="3400" dirty="0"/>
              <a:t>Techniken zur Faktenprüfung und Bekämpfung von Falschinformationen</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5" name="Group 4">
            <a:extLst>
              <a:ext uri="{FF2B5EF4-FFF2-40B4-BE49-F238E27FC236}">
                <a16:creationId xmlns:a16="http://schemas.microsoft.com/office/drawing/2014/main" id="{E890EE25-786F-FF7D-8660-2468D831DF5A}"/>
              </a:ext>
            </a:extLst>
          </p:cNvPr>
          <p:cNvGrpSpPr/>
          <p:nvPr/>
        </p:nvGrpSpPr>
        <p:grpSpPr>
          <a:xfrm>
            <a:off x="858673" y="3898734"/>
            <a:ext cx="6553208" cy="2527420"/>
            <a:chOff x="7260925" y="368575"/>
            <a:chExt cx="6553208" cy="2527420"/>
          </a:xfrm>
        </p:grpSpPr>
        <p:sp>
          <p:nvSpPr>
            <p:cNvPr id="6" name="Round Diagonal Corner Rectangle 5">
              <a:extLst>
                <a:ext uri="{FF2B5EF4-FFF2-40B4-BE49-F238E27FC236}">
                  <a16:creationId xmlns:a16="http://schemas.microsoft.com/office/drawing/2014/main" id="{05E8A25E-8605-C5EE-63BB-98E820EE9E96}"/>
                </a:ext>
              </a:extLst>
            </p:cNvPr>
            <p:cNvSpPr/>
            <p:nvPr/>
          </p:nvSpPr>
          <p:spPr>
            <a:xfrm flipH="1">
              <a:off x="7260925" y="368575"/>
              <a:ext cx="6400811" cy="2353304"/>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Diagonal Corner Rectangle 9">
              <a:extLst>
                <a:ext uri="{FF2B5EF4-FFF2-40B4-BE49-F238E27FC236}">
                  <a16:creationId xmlns:a16="http://schemas.microsoft.com/office/drawing/2014/main" id="{3EE1EA2B-6EE3-F273-82D7-CAA6E168B7C8}"/>
                </a:ext>
              </a:extLst>
            </p:cNvPr>
            <p:cNvSpPr/>
            <p:nvPr/>
          </p:nvSpPr>
          <p:spPr>
            <a:xfrm flipH="1">
              <a:off x="7413325" y="520975"/>
              <a:ext cx="6400808" cy="2375020"/>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 Placeholder 1">
            <a:extLst>
              <a:ext uri="{FF2B5EF4-FFF2-40B4-BE49-F238E27FC236}">
                <a16:creationId xmlns:a16="http://schemas.microsoft.com/office/drawing/2014/main" id="{C0CC036C-BC11-2FA4-3820-A5CDC2FDDF26}"/>
              </a:ext>
            </a:extLst>
          </p:cNvPr>
          <p:cNvSpPr txBox="1">
            <a:spLocks/>
          </p:cNvSpPr>
          <p:nvPr/>
        </p:nvSpPr>
        <p:spPr>
          <a:xfrm>
            <a:off x="1097270" y="4163720"/>
            <a:ext cx="6400810" cy="1286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latin typeface="Calibri" panose="020F0502020204030204" pitchFamily="34" charset="0"/>
                <a:ea typeface="Calibri (MS)"/>
                <a:cs typeface="Calibri" panose="020F0502020204030204" pitchFamily="34" charset="0"/>
                <a:sym typeface="Calibri (MS)"/>
              </a:rPr>
              <a:t>BEISPIEL </a:t>
            </a:r>
            <a:r>
              <a:rPr lang="en-US" sz="2000" b="1" dirty="0"/>
              <a:t>Das European Digital Media Observatory (EDMO): </a:t>
            </a:r>
            <a:r>
              <a:rPr lang="en-US" sz="2000" dirty="0"/>
              <a:t>Das EDMO koordiniert europaweite Faktenprüfungsbemühungen zur Bekämpfung von Desinformation und fördert Transparenz und Rechenschaftspflicht im digitalen Raum (EDMO, 2020).</a:t>
            </a:r>
          </a:p>
        </p:txBody>
      </p:sp>
      <p:grpSp>
        <p:nvGrpSpPr>
          <p:cNvPr id="12" name="Group 11">
            <a:extLst>
              <a:ext uri="{FF2B5EF4-FFF2-40B4-BE49-F238E27FC236}">
                <a16:creationId xmlns:a16="http://schemas.microsoft.com/office/drawing/2014/main" id="{B9F504DB-5B0F-654A-DB03-3F0E6B0D88E1}"/>
              </a:ext>
            </a:extLst>
          </p:cNvPr>
          <p:cNvGrpSpPr/>
          <p:nvPr/>
        </p:nvGrpSpPr>
        <p:grpSpPr>
          <a:xfrm>
            <a:off x="0" y="4024938"/>
            <a:ext cx="744123" cy="527392"/>
            <a:chOff x="268528" y="1960710"/>
            <a:chExt cx="744123" cy="527392"/>
          </a:xfrm>
        </p:grpSpPr>
        <p:sp>
          <p:nvSpPr>
            <p:cNvPr id="13" name="Freeform 12">
              <a:extLst>
                <a:ext uri="{FF2B5EF4-FFF2-40B4-BE49-F238E27FC236}">
                  <a16:creationId xmlns:a16="http://schemas.microsoft.com/office/drawing/2014/main" id="{9130A727-E76B-9A06-DD9E-1EF7BABC4E15}"/>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DF058EE0-BFC9-A4E8-02FF-DFD8BDFB82AF}"/>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Tree>
    <p:extLst>
      <p:ext uri="{BB962C8B-B14F-4D97-AF65-F5344CB8AC3E}">
        <p14:creationId xmlns:p14="http://schemas.microsoft.com/office/powerpoint/2010/main" val="946416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Die Rolle der sozialen Medien bei der Überbrückung generationsbedingter und ideologischer Gräben </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a:t>
            </a:r>
            <a:r>
              <a:rPr lang="ru-RU" sz="6000" b="1" dirty="0"/>
              <a:t> 2</a:t>
            </a:r>
            <a:endParaRPr lang="en-US" sz="6000" b="1" dirty="0"/>
          </a:p>
        </p:txBody>
      </p:sp>
      <p:pic>
        <p:nvPicPr>
          <p:cNvPr id="10" name="Picture Placeholder 9">
            <a:extLst>
              <a:ext uri="{FF2B5EF4-FFF2-40B4-BE49-F238E27FC236}">
                <a16:creationId xmlns:a16="http://schemas.microsoft.com/office/drawing/2014/main" id="{5A2B7D4C-28FB-C6EF-2148-A4BB5A29313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1667713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C307D-090F-C39B-B796-C5B55633B819}"/>
            </a:ext>
          </a:extLst>
        </p:cNvPr>
        <p:cNvGrpSpPr/>
        <p:nvPr/>
      </p:nvGrpSpPr>
      <p:grpSpPr>
        <a:xfrm>
          <a:off x="0" y="0"/>
          <a:ext cx="0" cy="0"/>
          <a:chOff x="0" y="0"/>
          <a:chExt cx="0" cy="0"/>
        </a:xfrm>
      </p:grpSpPr>
      <p:grpSp>
        <p:nvGrpSpPr>
          <p:cNvPr id="48" name="Group 47">
            <a:extLst>
              <a:ext uri="{FF2B5EF4-FFF2-40B4-BE49-F238E27FC236}">
                <a16:creationId xmlns:a16="http://schemas.microsoft.com/office/drawing/2014/main" id="{9F8034E3-1950-B6C2-C1D7-9B62E3E91796}"/>
              </a:ext>
            </a:extLst>
          </p:cNvPr>
          <p:cNvGrpSpPr/>
          <p:nvPr/>
        </p:nvGrpSpPr>
        <p:grpSpPr>
          <a:xfrm>
            <a:off x="834165" y="4093881"/>
            <a:ext cx="722855" cy="722855"/>
            <a:chOff x="834165" y="2510195"/>
            <a:chExt cx="722855" cy="722855"/>
          </a:xfrm>
        </p:grpSpPr>
        <p:sp>
          <p:nvSpPr>
            <p:cNvPr id="49" name="Graphic 4">
              <a:extLst>
                <a:ext uri="{FF2B5EF4-FFF2-40B4-BE49-F238E27FC236}">
                  <a16:creationId xmlns:a16="http://schemas.microsoft.com/office/drawing/2014/main" id="{C940AC8D-3C61-BAAD-AEAC-326A1447E8D6}"/>
                </a:ext>
              </a:extLst>
            </p:cNvPr>
            <p:cNvSpPr/>
            <p:nvPr/>
          </p:nvSpPr>
          <p:spPr>
            <a:xfrm rot="10009698">
              <a:off x="834165" y="2510195"/>
              <a:ext cx="722855" cy="722855"/>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50" name="Text Placeholder 5">
              <a:extLst>
                <a:ext uri="{FF2B5EF4-FFF2-40B4-BE49-F238E27FC236}">
                  <a16:creationId xmlns:a16="http://schemas.microsoft.com/office/drawing/2014/main" id="{E92C422B-22E8-C82B-B66A-EAC632C6845E}"/>
                </a:ext>
              </a:extLst>
            </p:cNvPr>
            <p:cNvSpPr txBox="1">
              <a:spLocks/>
            </p:cNvSpPr>
            <p:nvPr/>
          </p:nvSpPr>
          <p:spPr>
            <a:xfrm>
              <a:off x="851873" y="2523537"/>
              <a:ext cx="681018" cy="69617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3</a:t>
              </a:r>
            </a:p>
          </p:txBody>
        </p:sp>
      </p:grpSp>
      <p:grpSp>
        <p:nvGrpSpPr>
          <p:cNvPr id="51" name="Group 50">
            <a:extLst>
              <a:ext uri="{FF2B5EF4-FFF2-40B4-BE49-F238E27FC236}">
                <a16:creationId xmlns:a16="http://schemas.microsoft.com/office/drawing/2014/main" id="{837D3274-4D1B-865A-E78A-2E5048FFFB0B}"/>
              </a:ext>
            </a:extLst>
          </p:cNvPr>
          <p:cNvGrpSpPr/>
          <p:nvPr/>
        </p:nvGrpSpPr>
        <p:grpSpPr>
          <a:xfrm>
            <a:off x="834165" y="2058252"/>
            <a:ext cx="722855" cy="722855"/>
            <a:chOff x="834165" y="2510195"/>
            <a:chExt cx="722855" cy="722855"/>
          </a:xfrm>
        </p:grpSpPr>
        <p:sp>
          <p:nvSpPr>
            <p:cNvPr id="3" name="Graphic 4">
              <a:extLst>
                <a:ext uri="{FF2B5EF4-FFF2-40B4-BE49-F238E27FC236}">
                  <a16:creationId xmlns:a16="http://schemas.microsoft.com/office/drawing/2014/main" id="{C5A2AD9A-5E1C-AFBA-DCC7-0BC09C8A1DF6}"/>
                </a:ext>
              </a:extLst>
            </p:cNvPr>
            <p:cNvSpPr/>
            <p:nvPr/>
          </p:nvSpPr>
          <p:spPr>
            <a:xfrm rot="10009698">
              <a:off x="834165" y="2510195"/>
              <a:ext cx="722855" cy="722855"/>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4" name="Text Placeholder 5">
              <a:extLst>
                <a:ext uri="{FF2B5EF4-FFF2-40B4-BE49-F238E27FC236}">
                  <a16:creationId xmlns:a16="http://schemas.microsoft.com/office/drawing/2014/main" id="{F965D341-181D-DB74-DE84-A9F8375B9E06}"/>
                </a:ext>
              </a:extLst>
            </p:cNvPr>
            <p:cNvSpPr txBox="1">
              <a:spLocks/>
            </p:cNvSpPr>
            <p:nvPr/>
          </p:nvSpPr>
          <p:spPr>
            <a:xfrm>
              <a:off x="851873" y="2523537"/>
              <a:ext cx="681018" cy="69617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1</a:t>
              </a:r>
            </a:p>
          </p:txBody>
        </p:sp>
      </p:grpSp>
      <p:grpSp>
        <p:nvGrpSpPr>
          <p:cNvPr id="45" name="Group 44">
            <a:extLst>
              <a:ext uri="{FF2B5EF4-FFF2-40B4-BE49-F238E27FC236}">
                <a16:creationId xmlns:a16="http://schemas.microsoft.com/office/drawing/2014/main" id="{26CDAB28-FD5B-1ECB-CE2C-3FDB1DA2103A}"/>
              </a:ext>
            </a:extLst>
          </p:cNvPr>
          <p:cNvGrpSpPr/>
          <p:nvPr/>
        </p:nvGrpSpPr>
        <p:grpSpPr>
          <a:xfrm>
            <a:off x="834165" y="3059738"/>
            <a:ext cx="722855" cy="722855"/>
            <a:chOff x="834165" y="2510195"/>
            <a:chExt cx="722855" cy="722855"/>
          </a:xfrm>
        </p:grpSpPr>
        <p:sp>
          <p:nvSpPr>
            <p:cNvPr id="46" name="Graphic 4">
              <a:extLst>
                <a:ext uri="{FF2B5EF4-FFF2-40B4-BE49-F238E27FC236}">
                  <a16:creationId xmlns:a16="http://schemas.microsoft.com/office/drawing/2014/main" id="{03F09900-15FF-D3C4-05B3-E231D405E930}"/>
                </a:ext>
              </a:extLst>
            </p:cNvPr>
            <p:cNvSpPr/>
            <p:nvPr/>
          </p:nvSpPr>
          <p:spPr>
            <a:xfrm rot="10009698">
              <a:off x="834165" y="2510195"/>
              <a:ext cx="722855" cy="722855"/>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47" name="Text Placeholder 5">
              <a:extLst>
                <a:ext uri="{FF2B5EF4-FFF2-40B4-BE49-F238E27FC236}">
                  <a16:creationId xmlns:a16="http://schemas.microsoft.com/office/drawing/2014/main" id="{94F2CA31-7740-7A20-A206-18ECFFAF7F26}"/>
                </a:ext>
              </a:extLst>
            </p:cNvPr>
            <p:cNvSpPr txBox="1">
              <a:spLocks/>
            </p:cNvSpPr>
            <p:nvPr/>
          </p:nvSpPr>
          <p:spPr>
            <a:xfrm>
              <a:off x="851873" y="2523537"/>
              <a:ext cx="681018" cy="69617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2</a:t>
              </a:r>
            </a:p>
          </p:txBody>
        </p:sp>
      </p:grpSp>
      <p:sp>
        <p:nvSpPr>
          <p:cNvPr id="15" name="Freeform 14">
            <a:extLst>
              <a:ext uri="{FF2B5EF4-FFF2-40B4-BE49-F238E27FC236}">
                <a16:creationId xmlns:a16="http://schemas.microsoft.com/office/drawing/2014/main" id="{BF9F4A14-59E5-0EE1-86D5-822E1515AE82}"/>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0C465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B1F1C878-8B37-C894-28D0-A16139C285D6}"/>
              </a:ext>
            </a:extLst>
          </p:cNvPr>
          <p:cNvSpPr>
            <a:spLocks noGrp="1"/>
          </p:cNvSpPr>
          <p:nvPr>
            <p:ph type="body" sz="quarter" idx="27"/>
          </p:nvPr>
        </p:nvSpPr>
        <p:spPr>
          <a:xfrm>
            <a:off x="849241" y="383586"/>
            <a:ext cx="7638267" cy="720752"/>
          </a:xfrm>
        </p:spPr>
        <p:txBody>
          <a:bodyPr/>
          <a:lstStyle/>
          <a:p>
            <a:pPr>
              <a:lnSpc>
                <a:spcPts val="3620"/>
              </a:lnSpc>
              <a:spcBef>
                <a:spcPts val="0"/>
              </a:spcBef>
            </a:pPr>
            <a:r>
              <a:rPr lang="en-US" dirty="0"/>
              <a:t>Wichtige Definitionen und Konzepte</a:t>
            </a:r>
            <a:endParaRPr lang="en-US" b="1" dirty="0"/>
          </a:p>
        </p:txBody>
      </p:sp>
      <p:sp>
        <p:nvSpPr>
          <p:cNvPr id="17" name="Text Placeholder 3">
            <a:extLst>
              <a:ext uri="{FF2B5EF4-FFF2-40B4-BE49-F238E27FC236}">
                <a16:creationId xmlns:a16="http://schemas.microsoft.com/office/drawing/2014/main" id="{55C0C420-6829-703E-3BE6-BCD2614409B9}"/>
              </a:ext>
            </a:extLst>
          </p:cNvPr>
          <p:cNvSpPr txBox="1">
            <a:spLocks/>
          </p:cNvSpPr>
          <p:nvPr/>
        </p:nvSpPr>
        <p:spPr>
          <a:xfrm>
            <a:off x="1774824" y="2218694"/>
            <a:ext cx="9512369" cy="475631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IE" sz="2400" b="1" dirty="0">
                <a:solidFill>
                  <a:schemeClr val="bg1"/>
                </a:solidFill>
                <a:latin typeface="Calibri" panose="020F0502020204030204" pitchFamily="34" charset="0"/>
                <a:cs typeface="Calibri" panose="020F0502020204030204" pitchFamily="34" charset="0"/>
              </a:rPr>
              <a:t>Community-Moderation und digitale Governance: </a:t>
            </a:r>
            <a:r>
              <a:rPr lang="en-IE" sz="2400" dirty="0">
                <a:solidFill>
                  <a:schemeClr val="bg1"/>
                </a:solidFill>
                <a:latin typeface="Calibri" panose="020F0502020204030204" pitchFamily="34" charset="0"/>
                <a:cs typeface="Calibri" panose="020F0502020204030204" pitchFamily="34" charset="0"/>
              </a:rPr>
              <a:t>Instrumente und Strategien zur Schaffung und Förderung inklusiver digitaler Räume.</a:t>
            </a:r>
          </a:p>
          <a:p>
            <a:pPr marL="0" indent="0">
              <a:lnSpc>
                <a:spcPct val="100000"/>
              </a:lnSpc>
              <a:buNone/>
            </a:pPr>
            <a:r>
              <a:rPr lang="en-IE" sz="2400" b="1" dirty="0">
                <a:solidFill>
                  <a:schemeClr val="bg1"/>
                </a:solidFill>
                <a:latin typeface="Calibri" panose="020F0502020204030204" pitchFamily="34" charset="0"/>
                <a:cs typeface="Calibri" panose="020F0502020204030204" pitchFamily="34" charset="0"/>
              </a:rPr>
              <a:t>Soziale Inklusion und Repräsentation: </a:t>
            </a:r>
            <a:r>
              <a:rPr lang="en-IE" sz="2400" dirty="0">
                <a:solidFill>
                  <a:schemeClr val="bg1"/>
                </a:solidFill>
                <a:latin typeface="Calibri" panose="020F0502020204030204" pitchFamily="34" charset="0"/>
                <a:cs typeface="Calibri" panose="020F0502020204030204" pitchFamily="34" charset="0"/>
              </a:rPr>
              <a:t>Sicherstellen, dass vielfältige Stimmen in digitalen Gemeinschaften Gehör finden.</a:t>
            </a:r>
          </a:p>
          <a:p>
            <a:pPr marL="0" indent="0">
              <a:lnSpc>
                <a:spcPct val="100000"/>
              </a:lnSpc>
              <a:buNone/>
            </a:pPr>
            <a:r>
              <a:rPr lang="en-IE" sz="2400" b="1" dirty="0">
                <a:solidFill>
                  <a:schemeClr val="bg1"/>
                </a:solidFill>
                <a:latin typeface="Calibri" panose="020F0502020204030204" pitchFamily="34" charset="0"/>
                <a:cs typeface="Calibri" panose="020F0502020204030204" pitchFamily="34" charset="0"/>
              </a:rPr>
              <a:t>Gruppendenken vs. offener Dialog: </a:t>
            </a:r>
            <a:r>
              <a:rPr lang="en-IE" sz="2400" dirty="0">
                <a:solidFill>
                  <a:schemeClr val="bg1"/>
                </a:solidFill>
                <a:latin typeface="Calibri" panose="020F0502020204030204" pitchFamily="34" charset="0"/>
                <a:cs typeface="Calibri" panose="020F0502020204030204" pitchFamily="34" charset="0"/>
              </a:rPr>
              <a:t>Förderung kritischer Diskussionen bei gleichzeitiger Vermeidung ideologischer Konformität.</a:t>
            </a:r>
          </a:p>
          <a:p>
            <a:pPr marL="0" indent="0">
              <a:lnSpc>
                <a:spcPct val="100000"/>
              </a:lnSpc>
              <a:buNone/>
            </a:pPr>
            <a:r>
              <a:rPr lang="en-IE" sz="2400" b="1" dirty="0">
                <a:solidFill>
                  <a:schemeClr val="bg1"/>
                </a:solidFill>
                <a:latin typeface="Calibri" panose="020F0502020204030204" pitchFamily="34" charset="0"/>
                <a:cs typeface="Calibri" panose="020F0502020204030204" pitchFamily="34" charset="0"/>
              </a:rPr>
              <a:t>Europäische Initiativen zur digitalen Inklusion: </a:t>
            </a:r>
            <a:r>
              <a:rPr lang="en-IE" sz="2400" dirty="0">
                <a:solidFill>
                  <a:schemeClr val="bg1"/>
                </a:solidFill>
                <a:latin typeface="Calibri" panose="020F0502020204030204" pitchFamily="34" charset="0"/>
                <a:cs typeface="Calibri" panose="020F0502020204030204" pitchFamily="34" charset="0"/>
              </a:rPr>
              <a:t>Strategien und Projekte zur Förderung eines fairen und respektvollen Online-Engagements.</a:t>
            </a:r>
          </a:p>
        </p:txBody>
      </p:sp>
      <p:grpSp>
        <p:nvGrpSpPr>
          <p:cNvPr id="37" name="Group 36">
            <a:extLst>
              <a:ext uri="{FF2B5EF4-FFF2-40B4-BE49-F238E27FC236}">
                <a16:creationId xmlns:a16="http://schemas.microsoft.com/office/drawing/2014/main" id="{175AE725-ED26-5086-8779-B44564C276BB}"/>
              </a:ext>
            </a:extLst>
          </p:cNvPr>
          <p:cNvGrpSpPr/>
          <p:nvPr/>
        </p:nvGrpSpPr>
        <p:grpSpPr>
          <a:xfrm>
            <a:off x="9679968" y="94675"/>
            <a:ext cx="2512032" cy="1971714"/>
            <a:chOff x="9679968" y="94675"/>
            <a:chExt cx="2512032" cy="1971714"/>
          </a:xfrm>
        </p:grpSpPr>
        <p:sp>
          <p:nvSpPr>
            <p:cNvPr id="12" name="Freeform 11">
              <a:extLst>
                <a:ext uri="{FF2B5EF4-FFF2-40B4-BE49-F238E27FC236}">
                  <a16:creationId xmlns:a16="http://schemas.microsoft.com/office/drawing/2014/main" id="{76B2F746-D009-ACC6-4090-82E739031CB0}"/>
                </a:ext>
              </a:extLst>
            </p:cNvPr>
            <p:cNvSpPr/>
            <p:nvPr/>
          </p:nvSpPr>
          <p:spPr>
            <a:xfrm>
              <a:off x="9679968" y="909705"/>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E35A517B-6F66-DF83-C9B9-9C1CE2380356}"/>
                </a:ext>
              </a:extLst>
            </p:cNvPr>
            <p:cNvSpPr/>
            <p:nvPr/>
          </p:nvSpPr>
          <p:spPr>
            <a:xfrm>
              <a:off x="10530143" y="893240"/>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0F00FC1-5E7D-12E2-5AFA-C975EAA1AF47}"/>
                </a:ext>
              </a:extLst>
            </p:cNvPr>
            <p:cNvSpPr/>
            <p:nvPr/>
          </p:nvSpPr>
          <p:spPr>
            <a:xfrm>
              <a:off x="11287194" y="1094939"/>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36" name="Freeform 35">
              <a:extLst>
                <a:ext uri="{FF2B5EF4-FFF2-40B4-BE49-F238E27FC236}">
                  <a16:creationId xmlns:a16="http://schemas.microsoft.com/office/drawing/2014/main" id="{E3C77AE0-FBE3-668A-AB30-B42F6229EF36}"/>
                </a:ext>
              </a:extLst>
            </p:cNvPr>
            <p:cNvSpPr/>
            <p:nvPr/>
          </p:nvSpPr>
          <p:spPr>
            <a:xfrm>
              <a:off x="11540930" y="909706"/>
              <a:ext cx="651070" cy="875227"/>
            </a:xfrm>
            <a:custGeom>
              <a:avLst/>
              <a:gdLst>
                <a:gd name="connsiteX0" fmla="*/ 341089 w 651070"/>
                <a:gd name="connsiteY0" fmla="*/ 0 h 875227"/>
                <a:gd name="connsiteX1" fmla="*/ 586506 w 651070"/>
                <a:gd name="connsiteY1" fmla="*/ 98792 h 875227"/>
                <a:gd name="connsiteX2" fmla="*/ 628427 w 651070"/>
                <a:gd name="connsiteY2" fmla="*/ 151790 h 875227"/>
                <a:gd name="connsiteX3" fmla="*/ 651070 w 651070"/>
                <a:gd name="connsiteY3" fmla="*/ 194470 h 875227"/>
                <a:gd name="connsiteX4" fmla="*/ 651070 w 651070"/>
                <a:gd name="connsiteY4" fmla="*/ 875227 h 875227"/>
                <a:gd name="connsiteX5" fmla="*/ 634277 w 651070"/>
                <a:gd name="connsiteY5" fmla="*/ 871823 h 875227"/>
                <a:gd name="connsiteX6" fmla="*/ 499154 w 651070"/>
                <a:gd name="connsiteY6" fmla="*/ 670959 h 875227"/>
                <a:gd name="connsiteX7" fmla="*/ 499154 w 651070"/>
                <a:gd name="connsiteY7" fmla="*/ 341654 h 875227"/>
                <a:gd name="connsiteX8" fmla="*/ 453398 w 651070"/>
                <a:gd name="connsiteY8" fmla="*/ 230514 h 875227"/>
                <a:gd name="connsiteX9" fmla="*/ 341089 w 651070"/>
                <a:gd name="connsiteY9" fmla="*/ 185234 h 875227"/>
                <a:gd name="connsiteX10" fmla="*/ 228779 w 651070"/>
                <a:gd name="connsiteY10" fmla="*/ 230514 h 875227"/>
                <a:gd name="connsiteX11" fmla="*/ 183023 w 651070"/>
                <a:gd name="connsiteY11" fmla="*/ 341654 h 875227"/>
                <a:gd name="connsiteX12" fmla="*/ 183023 w 651070"/>
                <a:gd name="connsiteY12" fmla="*/ 670959 h 875227"/>
                <a:gd name="connsiteX13" fmla="*/ 91512 w 651070"/>
                <a:gd name="connsiteY13" fmla="*/ 761518 h 875227"/>
                <a:gd name="connsiteX14" fmla="*/ 0 w 651070"/>
                <a:gd name="connsiteY14" fmla="*/ 670959 h 875227"/>
                <a:gd name="connsiteX15" fmla="*/ 0 w 651070"/>
                <a:gd name="connsiteY15" fmla="*/ 341654 h 875227"/>
                <a:gd name="connsiteX16" fmla="*/ 95671 w 651070"/>
                <a:gd name="connsiteY16" fmla="*/ 98792 h 875227"/>
                <a:gd name="connsiteX17" fmla="*/ 341089 w 651070"/>
                <a:gd name="connsiteY17" fmla="*/ 0 h 8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070" h="875227">
                  <a:moveTo>
                    <a:pt x="341089" y="0"/>
                  </a:moveTo>
                  <a:cubicBezTo>
                    <a:pt x="432600" y="0"/>
                    <a:pt x="519952" y="32930"/>
                    <a:pt x="586506" y="98792"/>
                  </a:cubicBezTo>
                  <a:cubicBezTo>
                    <a:pt x="602105" y="115257"/>
                    <a:pt x="616143" y="133009"/>
                    <a:pt x="628427" y="151790"/>
                  </a:cubicBezTo>
                  <a:lnTo>
                    <a:pt x="651070" y="194470"/>
                  </a:lnTo>
                  <a:lnTo>
                    <a:pt x="651070" y="875227"/>
                  </a:lnTo>
                  <a:lnTo>
                    <a:pt x="634277" y="871823"/>
                  </a:lnTo>
                  <a:cubicBezTo>
                    <a:pt x="555309" y="838442"/>
                    <a:pt x="499154" y="760489"/>
                    <a:pt x="499154" y="670959"/>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670959"/>
                  </a:lnTo>
                  <a:cubicBezTo>
                    <a:pt x="183023" y="720355"/>
                    <a:pt x="141427" y="761518"/>
                    <a:pt x="91512" y="761518"/>
                  </a:cubicBezTo>
                  <a:cubicBezTo>
                    <a:pt x="41596" y="761518"/>
                    <a:pt x="0" y="720355"/>
                    <a:pt x="0" y="670959"/>
                  </a:cubicBezTo>
                  <a:lnTo>
                    <a:pt x="0" y="341654"/>
                  </a:lnTo>
                  <a:cubicBezTo>
                    <a:pt x="0" y="251095"/>
                    <a:pt x="37437" y="164653"/>
                    <a:pt x="95671" y="98792"/>
                  </a:cubicBezTo>
                  <a:cubicBezTo>
                    <a:pt x="162225" y="37047"/>
                    <a:pt x="249577" y="0"/>
                    <a:pt x="341089" y="0"/>
                  </a:cubicBezTo>
                  <a:close/>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CD0A31A7-B70A-AB79-E4AD-9914F8EB8BB3}"/>
                </a:ext>
              </a:extLst>
            </p:cNvPr>
            <p:cNvSpPr/>
            <p:nvPr/>
          </p:nvSpPr>
          <p:spPr>
            <a:xfrm>
              <a:off x="10783880" y="94675"/>
              <a:ext cx="690496" cy="1333969"/>
            </a:xfrm>
            <a:custGeom>
              <a:avLst/>
              <a:gdLst>
                <a:gd name="connsiteX0" fmla="*/ 690496 w 690496"/>
                <a:gd name="connsiteY0" fmla="*/ 1243127 h 1333969"/>
                <a:gd name="connsiteX1" fmla="*/ 690496 w 690496"/>
                <a:gd name="connsiteY1" fmla="*/ 823263 h 1333969"/>
                <a:gd name="connsiteX2" fmla="*/ 590666 w 690496"/>
                <a:gd name="connsiteY2" fmla="*/ 580400 h 1333969"/>
                <a:gd name="connsiteX3" fmla="*/ 345248 w 690496"/>
                <a:gd name="connsiteY3" fmla="*/ 481609 h 1333969"/>
                <a:gd name="connsiteX4" fmla="*/ 99831 w 690496"/>
                <a:gd name="connsiteY4" fmla="*/ 580400 h 1333969"/>
                <a:gd name="connsiteX5" fmla="*/ 0 w 690496"/>
                <a:gd name="connsiteY5" fmla="*/ 823263 h 1333969"/>
                <a:gd name="connsiteX6" fmla="*/ 0 w 690496"/>
                <a:gd name="connsiteY6" fmla="*/ 1243127 h 1333969"/>
                <a:gd name="connsiteX7" fmla="*/ 91512 w 690496"/>
                <a:gd name="connsiteY7" fmla="*/ 1333686 h 1333969"/>
                <a:gd name="connsiteX8" fmla="*/ 183023 w 690496"/>
                <a:gd name="connsiteY8" fmla="*/ 1243127 h 1333969"/>
                <a:gd name="connsiteX9" fmla="*/ 183023 w 690496"/>
                <a:gd name="connsiteY9" fmla="*/ 823263 h 1333969"/>
                <a:gd name="connsiteX10" fmla="*/ 228779 w 690496"/>
                <a:gd name="connsiteY10" fmla="*/ 712123 h 1333969"/>
                <a:gd name="connsiteX11" fmla="*/ 341089 w 690496"/>
                <a:gd name="connsiteY11" fmla="*/ 666843 h 1333969"/>
                <a:gd name="connsiteX12" fmla="*/ 453398 w 690496"/>
                <a:gd name="connsiteY12" fmla="*/ 712123 h 1333969"/>
                <a:gd name="connsiteX13" fmla="*/ 499154 w 690496"/>
                <a:gd name="connsiteY13" fmla="*/ 823263 h 1333969"/>
                <a:gd name="connsiteX14" fmla="*/ 499154 w 690496"/>
                <a:gd name="connsiteY14" fmla="*/ 1243127 h 1333969"/>
                <a:gd name="connsiteX15" fmla="*/ 590666 w 690496"/>
                <a:gd name="connsiteY15" fmla="*/ 1333686 h 1333969"/>
                <a:gd name="connsiteX16" fmla="*/ 690496 w 690496"/>
                <a:gd name="connsiteY16" fmla="*/ 1243127 h 1333969"/>
                <a:gd name="connsiteX17" fmla="*/ 345248 w 690496"/>
                <a:gd name="connsiteY17" fmla="*/ 0 h 1333969"/>
                <a:gd name="connsiteX18" fmla="*/ 162225 w 690496"/>
                <a:gd name="connsiteY18" fmla="*/ 181118 h 1333969"/>
                <a:gd name="connsiteX19" fmla="*/ 345248 w 690496"/>
                <a:gd name="connsiteY19" fmla="*/ 362236 h 1333969"/>
                <a:gd name="connsiteX20" fmla="*/ 528271 w 690496"/>
                <a:gd name="connsiteY20" fmla="*/ 181118 h 1333969"/>
                <a:gd name="connsiteX21" fmla="*/ 345248 w 690496"/>
                <a:gd name="connsiteY21" fmla="*/ 0 h 133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0496" h="1333969">
                  <a:moveTo>
                    <a:pt x="690496" y="1243127"/>
                  </a:moveTo>
                  <a:lnTo>
                    <a:pt x="690496" y="823263"/>
                  </a:lnTo>
                  <a:cubicBezTo>
                    <a:pt x="690496" y="732704"/>
                    <a:pt x="653060" y="646262"/>
                    <a:pt x="590666" y="580400"/>
                  </a:cubicBezTo>
                  <a:cubicBezTo>
                    <a:pt x="524112" y="514539"/>
                    <a:pt x="436760" y="481609"/>
                    <a:pt x="345248" y="481609"/>
                  </a:cubicBezTo>
                  <a:cubicBezTo>
                    <a:pt x="253737" y="481609"/>
                    <a:pt x="166385" y="518656"/>
                    <a:pt x="99831" y="580400"/>
                  </a:cubicBezTo>
                  <a:cubicBezTo>
                    <a:pt x="33277" y="646262"/>
                    <a:pt x="0" y="732704"/>
                    <a:pt x="0" y="823263"/>
                  </a:cubicBezTo>
                  <a:lnTo>
                    <a:pt x="0" y="1243127"/>
                  </a:lnTo>
                  <a:cubicBezTo>
                    <a:pt x="0" y="1292523"/>
                    <a:pt x="41596" y="1333686"/>
                    <a:pt x="91512" y="1333686"/>
                  </a:cubicBezTo>
                  <a:cubicBezTo>
                    <a:pt x="141427" y="1333686"/>
                    <a:pt x="183023" y="1292523"/>
                    <a:pt x="183023" y="1243127"/>
                  </a:cubicBezTo>
                  <a:lnTo>
                    <a:pt x="183023" y="823263"/>
                  </a:lnTo>
                  <a:cubicBezTo>
                    <a:pt x="183023" y="782100"/>
                    <a:pt x="199662" y="740937"/>
                    <a:pt x="228779" y="712123"/>
                  </a:cubicBezTo>
                  <a:cubicBezTo>
                    <a:pt x="257896" y="683308"/>
                    <a:pt x="299492" y="666843"/>
                    <a:pt x="341089" y="666843"/>
                  </a:cubicBezTo>
                  <a:cubicBezTo>
                    <a:pt x="382685" y="666843"/>
                    <a:pt x="424281" y="683308"/>
                    <a:pt x="453398" y="712123"/>
                  </a:cubicBezTo>
                  <a:cubicBezTo>
                    <a:pt x="482516" y="740937"/>
                    <a:pt x="499154" y="782100"/>
                    <a:pt x="499154" y="823263"/>
                  </a:cubicBezTo>
                  <a:lnTo>
                    <a:pt x="499154" y="1243127"/>
                  </a:lnTo>
                  <a:cubicBezTo>
                    <a:pt x="499154" y="1292523"/>
                    <a:pt x="540750" y="1333686"/>
                    <a:pt x="590666" y="1333686"/>
                  </a:cubicBezTo>
                  <a:cubicBezTo>
                    <a:pt x="648900" y="1337802"/>
                    <a:pt x="690496" y="1296639"/>
                    <a:pt x="690496" y="1243127"/>
                  </a:cubicBezTo>
                  <a:moveTo>
                    <a:pt x="345248" y="0"/>
                  </a:moveTo>
                  <a:cubicBezTo>
                    <a:pt x="241258" y="0"/>
                    <a:pt x="162225" y="82326"/>
                    <a:pt x="162225" y="181118"/>
                  </a:cubicBezTo>
                  <a:cubicBezTo>
                    <a:pt x="162225" y="284026"/>
                    <a:pt x="245417" y="362236"/>
                    <a:pt x="345248" y="362236"/>
                  </a:cubicBezTo>
                  <a:cubicBezTo>
                    <a:pt x="449239" y="362236"/>
                    <a:pt x="528271" y="279909"/>
                    <a:pt x="528271" y="181118"/>
                  </a:cubicBezTo>
                  <a:cubicBezTo>
                    <a:pt x="528271" y="82326"/>
                    <a:pt x="445079" y="0"/>
                    <a:pt x="345248" y="0"/>
                  </a:cubicBezTo>
                  <a:close/>
                </a:path>
              </a:pathLst>
            </a:custGeom>
            <a:solidFill>
              <a:srgbClr val="4174BA"/>
            </a:solidFill>
            <a:ln w="4151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F2F0E4D-E482-4D50-A87B-8178E0754116}"/>
                </a:ext>
              </a:extLst>
            </p:cNvPr>
            <p:cNvSpPr/>
            <p:nvPr/>
          </p:nvSpPr>
          <p:spPr>
            <a:xfrm>
              <a:off x="1170315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D45A80C0-C8C8-654E-56E9-977911421DD7}"/>
                </a:ext>
              </a:extLst>
            </p:cNvPr>
            <p:cNvSpPr/>
            <p:nvPr/>
          </p:nvSpPr>
          <p:spPr>
            <a:xfrm>
              <a:off x="10184895" y="428096"/>
              <a:ext cx="366195" cy="362235"/>
            </a:xfrm>
            <a:custGeom>
              <a:avLst/>
              <a:gdLst>
                <a:gd name="connsiteX0" fmla="*/ 183023 w 366195"/>
                <a:gd name="connsiteY0" fmla="*/ 0 h 362235"/>
                <a:gd name="connsiteX1" fmla="*/ 0 w 366195"/>
                <a:gd name="connsiteY1" fmla="*/ 181118 h 362235"/>
                <a:gd name="connsiteX2" fmla="*/ 183023 w 366195"/>
                <a:gd name="connsiteY2" fmla="*/ 362236 h 362235"/>
                <a:gd name="connsiteX3" fmla="*/ 366046 w 366195"/>
                <a:gd name="connsiteY3" fmla="*/ 181118 h 362235"/>
                <a:gd name="connsiteX4" fmla="*/ 183023 w 366195"/>
                <a:gd name="connsiteY4" fmla="*/ 0 h 36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195" h="362235">
                  <a:moveTo>
                    <a:pt x="183023" y="0"/>
                  </a:moveTo>
                  <a:cubicBezTo>
                    <a:pt x="79033" y="0"/>
                    <a:pt x="0" y="82326"/>
                    <a:pt x="0" y="181118"/>
                  </a:cubicBezTo>
                  <a:cubicBezTo>
                    <a:pt x="0" y="284026"/>
                    <a:pt x="83192" y="362236"/>
                    <a:pt x="183023" y="362236"/>
                  </a:cubicBezTo>
                  <a:cubicBezTo>
                    <a:pt x="287014" y="362236"/>
                    <a:pt x="366046" y="279909"/>
                    <a:pt x="366046" y="181118"/>
                  </a:cubicBezTo>
                  <a:cubicBezTo>
                    <a:pt x="370206" y="82326"/>
                    <a:pt x="287014" y="0"/>
                    <a:pt x="183023" y="0"/>
                  </a:cubicBezTo>
                </a:path>
              </a:pathLst>
            </a:custGeom>
            <a:solidFill>
              <a:srgbClr val="EE4F27"/>
            </a:solidFill>
            <a:ln w="41519" cap="flat">
              <a:noFill/>
              <a:prstDash val="solid"/>
              <a:miter/>
            </a:ln>
          </p:spPr>
          <p:txBody>
            <a:bodyPr rtlCol="0" anchor="ctr"/>
            <a:lstStyle/>
            <a:p>
              <a:endParaRPr lang="en-GB"/>
            </a:p>
          </p:txBody>
        </p:sp>
        <p:sp>
          <p:nvSpPr>
            <p:cNvPr id="32" name="Freeform 31">
              <a:extLst>
                <a:ext uri="{FF2B5EF4-FFF2-40B4-BE49-F238E27FC236}">
                  <a16:creationId xmlns:a16="http://schemas.microsoft.com/office/drawing/2014/main" id="{CC47B4AA-1474-8CF9-FF70-D67C7AAE938F}"/>
                </a:ext>
              </a:extLst>
            </p:cNvPr>
            <p:cNvSpPr/>
            <p:nvPr/>
          </p:nvSpPr>
          <p:spPr>
            <a:xfrm>
              <a:off x="10530143" y="1490106"/>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8CE5E74E-CA9C-79B2-5F18-235A441F34CE}"/>
                </a:ext>
              </a:extLst>
            </p:cNvPr>
            <p:cNvSpPr/>
            <p:nvPr/>
          </p:nvSpPr>
          <p:spPr>
            <a:xfrm>
              <a:off x="10783880"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34" name="Freeform 33">
              <a:extLst>
                <a:ext uri="{FF2B5EF4-FFF2-40B4-BE49-F238E27FC236}">
                  <a16:creationId xmlns:a16="http://schemas.microsoft.com/office/drawing/2014/main" id="{B7F229D9-CA22-F6D4-3037-7550F702ED4A}"/>
                </a:ext>
              </a:extLst>
            </p:cNvPr>
            <p:cNvSpPr/>
            <p:nvPr/>
          </p:nvSpPr>
          <p:spPr>
            <a:xfrm>
              <a:off x="11287194" y="1247243"/>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35" name="Freeform 34">
              <a:extLst>
                <a:ext uri="{FF2B5EF4-FFF2-40B4-BE49-F238E27FC236}">
                  <a16:creationId xmlns:a16="http://schemas.microsoft.com/office/drawing/2014/main" id="{C1009EBF-7431-8F0D-6054-10644121034E}"/>
                </a:ext>
              </a:extLst>
            </p:cNvPr>
            <p:cNvSpPr/>
            <p:nvPr/>
          </p:nvSpPr>
          <p:spPr>
            <a:xfrm>
              <a:off x="11540930" y="1490106"/>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7" name="Graphic 4">
            <a:extLst>
              <a:ext uri="{FF2B5EF4-FFF2-40B4-BE49-F238E27FC236}">
                <a16:creationId xmlns:a16="http://schemas.microsoft.com/office/drawing/2014/main" id="{BE5EB5D0-FDB1-9B72-D1E1-B08E6F52BAC1}"/>
              </a:ext>
            </a:extLst>
          </p:cNvPr>
          <p:cNvGrpSpPr/>
          <p:nvPr/>
        </p:nvGrpSpPr>
        <p:grpSpPr>
          <a:xfrm>
            <a:off x="177613" y="405414"/>
            <a:ext cx="629911" cy="629912"/>
            <a:chOff x="3657600" y="990600"/>
            <a:chExt cx="4876790" cy="4876800"/>
          </a:xfrm>
          <a:solidFill>
            <a:schemeClr val="bg1"/>
          </a:solidFill>
        </p:grpSpPr>
        <p:sp>
          <p:nvSpPr>
            <p:cNvPr id="8" name="Freeform 7">
              <a:extLst>
                <a:ext uri="{FF2B5EF4-FFF2-40B4-BE49-F238E27FC236}">
                  <a16:creationId xmlns:a16="http://schemas.microsoft.com/office/drawing/2014/main" id="{860C36B6-9DE5-749D-EDDE-B92A4CBC170D}"/>
                </a:ext>
              </a:extLst>
            </p:cNvPr>
            <p:cNvSpPr/>
            <p:nvPr/>
          </p:nvSpPr>
          <p:spPr>
            <a:xfrm>
              <a:off x="3657600" y="990600"/>
              <a:ext cx="4876790" cy="4876800"/>
            </a:xfrm>
            <a:custGeom>
              <a:avLst/>
              <a:gdLst>
                <a:gd name="connsiteX0" fmla="*/ 4733916 w 4876790"/>
                <a:gd name="connsiteY0" fmla="*/ 2295525 h 4876800"/>
                <a:gd name="connsiteX1" fmla="*/ 4433488 w 4876790"/>
                <a:gd name="connsiteY1" fmla="*/ 2295525 h 4876800"/>
                <a:gd name="connsiteX2" fmla="*/ 2581275 w 4876790"/>
                <a:gd name="connsiteY2" fmla="*/ 443303 h 4876800"/>
                <a:gd name="connsiteX3" fmla="*/ 2581275 w 4876790"/>
                <a:gd name="connsiteY3" fmla="*/ 142875 h 4876800"/>
                <a:gd name="connsiteX4" fmla="*/ 2438400 w 4876790"/>
                <a:gd name="connsiteY4" fmla="*/ 0 h 4876800"/>
                <a:gd name="connsiteX5" fmla="*/ 2295525 w 4876790"/>
                <a:gd name="connsiteY5" fmla="*/ 142875 h 4876800"/>
                <a:gd name="connsiteX6" fmla="*/ 2295525 w 4876790"/>
                <a:gd name="connsiteY6" fmla="*/ 443303 h 4876800"/>
                <a:gd name="connsiteX7" fmla="*/ 443303 w 4876790"/>
                <a:gd name="connsiteY7" fmla="*/ 2295525 h 4876800"/>
                <a:gd name="connsiteX8" fmla="*/ 142875 w 4876790"/>
                <a:gd name="connsiteY8" fmla="*/ 2295525 h 4876800"/>
                <a:gd name="connsiteX9" fmla="*/ 0 w 4876790"/>
                <a:gd name="connsiteY9" fmla="*/ 2438400 h 4876800"/>
                <a:gd name="connsiteX10" fmla="*/ 142875 w 4876790"/>
                <a:gd name="connsiteY10" fmla="*/ 2581275 h 4876800"/>
                <a:gd name="connsiteX11" fmla="*/ 443313 w 4876790"/>
                <a:gd name="connsiteY11" fmla="*/ 2581275 h 4876800"/>
                <a:gd name="connsiteX12" fmla="*/ 2295525 w 4876790"/>
                <a:gd name="connsiteY12" fmla="*/ 4433488 h 4876800"/>
                <a:gd name="connsiteX13" fmla="*/ 2295525 w 4876790"/>
                <a:gd name="connsiteY13" fmla="*/ 4733925 h 4876800"/>
                <a:gd name="connsiteX14" fmla="*/ 2438400 w 4876790"/>
                <a:gd name="connsiteY14" fmla="*/ 4876800 h 4876800"/>
                <a:gd name="connsiteX15" fmla="*/ 2581275 w 4876790"/>
                <a:gd name="connsiteY15" fmla="*/ 4733925 h 4876800"/>
                <a:gd name="connsiteX16" fmla="*/ 2581275 w 4876790"/>
                <a:gd name="connsiteY16" fmla="*/ 4433497 h 4876800"/>
                <a:gd name="connsiteX17" fmla="*/ 4433488 w 4876790"/>
                <a:gd name="connsiteY17" fmla="*/ 2581275 h 4876800"/>
                <a:gd name="connsiteX18" fmla="*/ 4733916 w 4876790"/>
                <a:gd name="connsiteY18" fmla="*/ 2581275 h 4876800"/>
                <a:gd name="connsiteX19" fmla="*/ 4876791 w 4876790"/>
                <a:gd name="connsiteY19" fmla="*/ 2438400 h 4876800"/>
                <a:gd name="connsiteX20" fmla="*/ 4733916 w 4876790"/>
                <a:gd name="connsiteY20" fmla="*/ 2295525 h 4876800"/>
                <a:gd name="connsiteX21" fmla="*/ 2581275 w 4876790"/>
                <a:gd name="connsiteY21" fmla="*/ 4146890 h 4876800"/>
                <a:gd name="connsiteX22" fmla="*/ 2581275 w 4876790"/>
                <a:gd name="connsiteY22" fmla="*/ 3724275 h 4876800"/>
                <a:gd name="connsiteX23" fmla="*/ 2438400 w 4876790"/>
                <a:gd name="connsiteY23" fmla="*/ 3581400 h 4876800"/>
                <a:gd name="connsiteX24" fmla="*/ 2295525 w 4876790"/>
                <a:gd name="connsiteY24" fmla="*/ 3724275 h 4876800"/>
                <a:gd name="connsiteX25" fmla="*/ 2295525 w 4876790"/>
                <a:gd name="connsiteY25" fmla="*/ 4146880 h 4876800"/>
                <a:gd name="connsiteX26" fmla="*/ 729901 w 4876790"/>
                <a:gd name="connsiteY26" fmla="*/ 2581275 h 4876800"/>
                <a:gd name="connsiteX27" fmla="*/ 1152506 w 4876790"/>
                <a:gd name="connsiteY27" fmla="*/ 2581275 h 4876800"/>
                <a:gd name="connsiteX28" fmla="*/ 1295381 w 4876790"/>
                <a:gd name="connsiteY28" fmla="*/ 2438400 h 4876800"/>
                <a:gd name="connsiteX29" fmla="*/ 1152506 w 4876790"/>
                <a:gd name="connsiteY29" fmla="*/ 2295525 h 4876800"/>
                <a:gd name="connsiteX30" fmla="*/ 729901 w 4876790"/>
                <a:gd name="connsiteY30" fmla="*/ 2295525 h 4876800"/>
                <a:gd name="connsiteX31" fmla="*/ 2295525 w 4876790"/>
                <a:gd name="connsiteY31" fmla="*/ 729901 h 4876800"/>
                <a:gd name="connsiteX32" fmla="*/ 2295525 w 4876790"/>
                <a:gd name="connsiteY32" fmla="*/ 1152516 h 4876800"/>
                <a:gd name="connsiteX33" fmla="*/ 2438400 w 4876790"/>
                <a:gd name="connsiteY33" fmla="*/ 1295390 h 4876800"/>
                <a:gd name="connsiteX34" fmla="*/ 2581275 w 4876790"/>
                <a:gd name="connsiteY34" fmla="*/ 1152516 h 4876800"/>
                <a:gd name="connsiteX35" fmla="*/ 2581275 w 4876790"/>
                <a:gd name="connsiteY35" fmla="*/ 729901 h 4876800"/>
                <a:gd name="connsiteX36" fmla="*/ 4146899 w 4876790"/>
                <a:gd name="connsiteY36" fmla="*/ 2295525 h 4876800"/>
                <a:gd name="connsiteX37" fmla="*/ 3724275 w 4876790"/>
                <a:gd name="connsiteY37" fmla="*/ 2295525 h 4876800"/>
                <a:gd name="connsiteX38" fmla="*/ 3581400 w 4876790"/>
                <a:gd name="connsiteY38" fmla="*/ 2438400 h 4876800"/>
                <a:gd name="connsiteX39" fmla="*/ 3724275 w 4876790"/>
                <a:gd name="connsiteY39" fmla="*/ 2581275 h 4876800"/>
                <a:gd name="connsiteX40" fmla="*/ 4146890 w 4876790"/>
                <a:gd name="connsiteY40" fmla="*/ 2581275 h 4876800"/>
                <a:gd name="connsiteX41" fmla="*/ 2581275 w 4876790"/>
                <a:gd name="connsiteY41" fmla="*/ 414689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876790" h="487680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grpFill/>
            <a:ln w="9525"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8D4372E9-B5B5-943E-BA18-148D088E3671}"/>
                </a:ext>
              </a:extLst>
            </p:cNvPr>
            <p:cNvSpPr/>
            <p:nvPr/>
          </p:nvSpPr>
          <p:spPr>
            <a:xfrm>
              <a:off x="5248263" y="2519362"/>
              <a:ext cx="1695444" cy="1626469"/>
            </a:xfrm>
            <a:custGeom>
              <a:avLst/>
              <a:gdLst>
                <a:gd name="connsiteX0" fmla="*/ 1586543 w 1695444"/>
                <a:gd name="connsiteY0" fmla="*/ 516198 h 1626469"/>
                <a:gd name="connsiteX1" fmla="*/ 1186150 w 1695444"/>
                <a:gd name="connsiteY1" fmla="*/ 418205 h 1626469"/>
                <a:gd name="connsiteX2" fmla="*/ 969218 w 1695444"/>
                <a:gd name="connsiteY2" fmla="*/ 67685 h 1626469"/>
                <a:gd name="connsiteX3" fmla="*/ 847727 w 1695444"/>
                <a:gd name="connsiteY3" fmla="*/ 0 h 1626469"/>
                <a:gd name="connsiteX4" fmla="*/ 726236 w 1695444"/>
                <a:gd name="connsiteY4" fmla="*/ 67685 h 1626469"/>
                <a:gd name="connsiteX5" fmla="*/ 509313 w 1695444"/>
                <a:gd name="connsiteY5" fmla="*/ 418205 h 1626469"/>
                <a:gd name="connsiteX6" fmla="*/ 108911 w 1695444"/>
                <a:gd name="connsiteY6" fmla="*/ 516198 h 1626469"/>
                <a:gd name="connsiteX7" fmla="*/ 6993 w 1695444"/>
                <a:gd name="connsiteY7" fmla="*/ 610829 h 1626469"/>
                <a:gd name="connsiteX8" fmla="*/ 33825 w 1695444"/>
                <a:gd name="connsiteY8" fmla="*/ 747293 h 1626469"/>
                <a:gd name="connsiteX9" fmla="*/ 300154 w 1695444"/>
                <a:gd name="connsiteY9" fmla="*/ 1061914 h 1626469"/>
                <a:gd name="connsiteX10" fmla="*/ 269617 w 1695444"/>
                <a:gd name="connsiteY10" fmla="*/ 1473003 h 1626469"/>
                <a:gd name="connsiteX11" fmla="*/ 328119 w 1695444"/>
                <a:gd name="connsiteY11" fmla="*/ 1599181 h 1626469"/>
                <a:gd name="connsiteX12" fmla="*/ 466194 w 1695444"/>
                <a:gd name="connsiteY12" fmla="*/ 1615831 h 1626469"/>
                <a:gd name="connsiteX13" fmla="*/ 847717 w 1695444"/>
                <a:gd name="connsiteY13" fmla="*/ 1459754 h 1626469"/>
                <a:gd name="connsiteX14" fmla="*/ 1229251 w 1695444"/>
                <a:gd name="connsiteY14" fmla="*/ 1615831 h 1626469"/>
                <a:gd name="connsiteX15" fmla="*/ 1283334 w 1695444"/>
                <a:gd name="connsiteY15" fmla="*/ 1626470 h 1626469"/>
                <a:gd name="connsiteX16" fmla="*/ 1367325 w 1695444"/>
                <a:gd name="connsiteY16" fmla="*/ 1599181 h 1626469"/>
                <a:gd name="connsiteX17" fmla="*/ 1425828 w 1695444"/>
                <a:gd name="connsiteY17" fmla="*/ 1473003 h 1626469"/>
                <a:gd name="connsiteX18" fmla="*/ 1395291 w 1695444"/>
                <a:gd name="connsiteY18" fmla="*/ 1061923 h 1626469"/>
                <a:gd name="connsiteX19" fmla="*/ 1661619 w 1695444"/>
                <a:gd name="connsiteY19" fmla="*/ 747303 h 1626469"/>
                <a:gd name="connsiteX20" fmla="*/ 1688451 w 1695444"/>
                <a:gd name="connsiteY20" fmla="*/ 610838 h 1626469"/>
                <a:gd name="connsiteX21" fmla="*/ 1586543 w 1695444"/>
                <a:gd name="connsiteY21" fmla="*/ 516198 h 1626469"/>
                <a:gd name="connsiteX22" fmla="*/ 1139440 w 1695444"/>
                <a:gd name="connsiteY22" fmla="*/ 921896 h 1626469"/>
                <a:gd name="connsiteX23" fmla="*/ 1106007 w 1695444"/>
                <a:gd name="connsiteY23" fmla="*/ 1024795 h 1626469"/>
                <a:gd name="connsiteX24" fmla="*/ 1123771 w 1695444"/>
                <a:gd name="connsiteY24" fmla="*/ 1263920 h 1626469"/>
                <a:gd name="connsiteX25" fmla="*/ 901820 w 1695444"/>
                <a:gd name="connsiteY25" fmla="*/ 1173128 h 1626469"/>
                <a:gd name="connsiteX26" fmla="*/ 847727 w 1695444"/>
                <a:gd name="connsiteY26" fmla="*/ 1162488 h 1626469"/>
                <a:gd name="connsiteX27" fmla="*/ 793625 w 1695444"/>
                <a:gd name="connsiteY27" fmla="*/ 1173128 h 1626469"/>
                <a:gd name="connsiteX28" fmla="*/ 571692 w 1695444"/>
                <a:gd name="connsiteY28" fmla="*/ 1263920 h 1626469"/>
                <a:gd name="connsiteX29" fmla="*/ 589457 w 1695444"/>
                <a:gd name="connsiteY29" fmla="*/ 1024785 h 1626469"/>
                <a:gd name="connsiteX30" fmla="*/ 556024 w 1695444"/>
                <a:gd name="connsiteY30" fmla="*/ 921887 h 1626469"/>
                <a:gd name="connsiteX31" fmla="*/ 401090 w 1695444"/>
                <a:gd name="connsiteY31" fmla="*/ 738864 h 1626469"/>
                <a:gd name="connsiteX32" fmla="*/ 634015 w 1695444"/>
                <a:gd name="connsiteY32" fmla="*/ 681857 h 1626469"/>
                <a:gd name="connsiteX33" fmla="*/ 721540 w 1695444"/>
                <a:gd name="connsiteY33" fmla="*/ 618268 h 1626469"/>
                <a:gd name="connsiteX34" fmla="*/ 847737 w 1695444"/>
                <a:gd name="connsiteY34" fmla="*/ 414366 h 1626469"/>
                <a:gd name="connsiteX35" fmla="*/ 973933 w 1695444"/>
                <a:gd name="connsiteY35" fmla="*/ 618268 h 1626469"/>
                <a:gd name="connsiteX36" fmla="*/ 1061458 w 1695444"/>
                <a:gd name="connsiteY36" fmla="*/ 681857 h 1626469"/>
                <a:gd name="connsiteX37" fmla="*/ 1294373 w 1695444"/>
                <a:gd name="connsiteY37" fmla="*/ 738864 h 162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95444" h="1626469">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grpFill/>
            <a:ln w="9525" cap="flat">
              <a:noFill/>
              <a:prstDash val="solid"/>
              <a:miter/>
            </a:ln>
          </p:spPr>
          <p:txBody>
            <a:bodyPr rtlCol="0" anchor="ctr"/>
            <a:lstStyle/>
            <a:p>
              <a:endParaRPr lang="en-GB"/>
            </a:p>
          </p:txBody>
        </p:sp>
      </p:grpSp>
      <p:grpSp>
        <p:nvGrpSpPr>
          <p:cNvPr id="2" name="Group 1">
            <a:extLst>
              <a:ext uri="{FF2B5EF4-FFF2-40B4-BE49-F238E27FC236}">
                <a16:creationId xmlns:a16="http://schemas.microsoft.com/office/drawing/2014/main" id="{C054E01C-D105-6394-641D-DC8C6D2A46EB}"/>
              </a:ext>
            </a:extLst>
          </p:cNvPr>
          <p:cNvGrpSpPr/>
          <p:nvPr/>
        </p:nvGrpSpPr>
        <p:grpSpPr>
          <a:xfrm>
            <a:off x="855186" y="5134402"/>
            <a:ext cx="722855" cy="722855"/>
            <a:chOff x="834165" y="2510195"/>
            <a:chExt cx="722855" cy="722855"/>
          </a:xfrm>
        </p:grpSpPr>
        <p:sp>
          <p:nvSpPr>
            <p:cNvPr id="5" name="Graphic 4">
              <a:extLst>
                <a:ext uri="{FF2B5EF4-FFF2-40B4-BE49-F238E27FC236}">
                  <a16:creationId xmlns:a16="http://schemas.microsoft.com/office/drawing/2014/main" id="{C85A67FE-D69B-5251-4B9F-2BE7ACADB8F3}"/>
                </a:ext>
              </a:extLst>
            </p:cNvPr>
            <p:cNvSpPr/>
            <p:nvPr/>
          </p:nvSpPr>
          <p:spPr>
            <a:xfrm rot="10009698">
              <a:off x="834165" y="2510195"/>
              <a:ext cx="722855" cy="722855"/>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FF5B9D"/>
                </a:gs>
                <a:gs pos="50000">
                  <a:srgbClr val="BD34CE"/>
                </a:gs>
                <a:gs pos="100000">
                  <a:srgbClr val="7C0EFF"/>
                </a:gs>
              </a:gsLst>
              <a:lin ang="16200000" scaled="1"/>
            </a:gradFill>
            <a:ln w="68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Text Placeholder 5">
              <a:extLst>
                <a:ext uri="{FF2B5EF4-FFF2-40B4-BE49-F238E27FC236}">
                  <a16:creationId xmlns:a16="http://schemas.microsoft.com/office/drawing/2014/main" id="{E07BEF0B-9C7F-2FDB-B608-B6B11AE87D06}"/>
                </a:ext>
              </a:extLst>
            </p:cNvPr>
            <p:cNvSpPr txBox="1">
              <a:spLocks/>
            </p:cNvSpPr>
            <p:nvPr/>
          </p:nvSpPr>
          <p:spPr>
            <a:xfrm>
              <a:off x="851873" y="2523537"/>
              <a:ext cx="681018" cy="69617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4</a:t>
              </a:r>
            </a:p>
          </p:txBody>
        </p:sp>
      </p:grpSp>
    </p:spTree>
    <p:extLst>
      <p:ext uri="{BB962C8B-B14F-4D97-AF65-F5344CB8AC3E}">
        <p14:creationId xmlns:p14="http://schemas.microsoft.com/office/powerpoint/2010/main" val="1904694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41915-1F4D-5B06-2EA9-F2FC87A6E727}"/>
              </a:ext>
            </a:extLst>
          </p:cNvPr>
          <p:cNvCxnSpPr>
            <a:cxnSpLocks/>
          </p:cNvCxnSpPr>
          <p:nvPr/>
        </p:nvCxnSpPr>
        <p:spPr>
          <a:xfrm>
            <a:off x="480327" y="222710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67A9B2D-AD1E-625D-C1A0-2824CE6B4ACC}"/>
              </a:ext>
            </a:extLst>
          </p:cNvPr>
          <p:cNvGrpSpPr/>
          <p:nvPr/>
        </p:nvGrpSpPr>
        <p:grpSpPr>
          <a:xfrm>
            <a:off x="4382485" y="2053339"/>
            <a:ext cx="722855" cy="722855"/>
            <a:chOff x="4277023" y="2386698"/>
            <a:chExt cx="389288" cy="389288"/>
          </a:xfrm>
        </p:grpSpPr>
        <p:sp>
          <p:nvSpPr>
            <p:cNvPr id="3" name="Graphic 4">
              <a:extLst>
                <a:ext uri="{FF2B5EF4-FFF2-40B4-BE49-F238E27FC236}">
                  <a16:creationId xmlns:a16="http://schemas.microsoft.com/office/drawing/2014/main" id="{ABCF5BD0-4A31-4044-E5A9-129189E674F7}"/>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4" name="Text Placeholder 5">
              <a:extLst>
                <a:ext uri="{FF2B5EF4-FFF2-40B4-BE49-F238E27FC236}">
                  <a16:creationId xmlns:a16="http://schemas.microsoft.com/office/drawing/2014/main" id="{EDC679A3-547C-336E-D584-C6DDF844DF3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1</a:t>
              </a:r>
            </a:p>
          </p:txBody>
        </p:sp>
      </p:grpSp>
      <p:grpSp>
        <p:nvGrpSpPr>
          <p:cNvPr id="5" name="Group 4">
            <a:extLst>
              <a:ext uri="{FF2B5EF4-FFF2-40B4-BE49-F238E27FC236}">
                <a16:creationId xmlns:a16="http://schemas.microsoft.com/office/drawing/2014/main" id="{7FC2B49E-CA2E-378E-54F9-F953500784E0}"/>
              </a:ext>
            </a:extLst>
          </p:cNvPr>
          <p:cNvGrpSpPr/>
          <p:nvPr/>
        </p:nvGrpSpPr>
        <p:grpSpPr>
          <a:xfrm>
            <a:off x="4382485" y="2980262"/>
            <a:ext cx="722855" cy="722855"/>
            <a:chOff x="4277023" y="2386698"/>
            <a:chExt cx="389288" cy="389288"/>
          </a:xfrm>
        </p:grpSpPr>
        <p:sp>
          <p:nvSpPr>
            <p:cNvPr id="6" name="Graphic 4">
              <a:extLst>
                <a:ext uri="{FF2B5EF4-FFF2-40B4-BE49-F238E27FC236}">
                  <a16:creationId xmlns:a16="http://schemas.microsoft.com/office/drawing/2014/main" id="{5E37481B-DC1A-59A2-9C2F-051E957C2E12}"/>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7" name="Text Placeholder 5">
              <a:extLst>
                <a:ext uri="{FF2B5EF4-FFF2-40B4-BE49-F238E27FC236}">
                  <a16:creationId xmlns:a16="http://schemas.microsoft.com/office/drawing/2014/main" id="{24F09F0A-CB8A-0251-C58E-7FDC8296D74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2</a:t>
              </a:r>
            </a:p>
          </p:txBody>
        </p:sp>
      </p:grpSp>
      <p:sp>
        <p:nvSpPr>
          <p:cNvPr id="27" name="Text Placeholder 3">
            <a:extLst>
              <a:ext uri="{FF2B5EF4-FFF2-40B4-BE49-F238E27FC236}">
                <a16:creationId xmlns:a16="http://schemas.microsoft.com/office/drawing/2014/main" id="{4FCA4C06-DBEC-7A7B-B76C-2828323EA0B0}"/>
              </a:ext>
            </a:extLst>
          </p:cNvPr>
          <p:cNvSpPr txBox="1">
            <a:spLocks/>
          </p:cNvSpPr>
          <p:nvPr/>
        </p:nvSpPr>
        <p:spPr>
          <a:xfrm>
            <a:off x="5259611" y="828675"/>
            <a:ext cx="6627589" cy="48672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1" indent="0" algn="l">
              <a:lnSpc>
                <a:spcPct val="100000"/>
              </a:lnSpc>
            </a:pPr>
            <a:r>
              <a:rPr lang="en-US" sz="2400" spc="0" dirty="0">
                <a:solidFill>
                  <a:srgbClr val="0C4659"/>
                </a:solidFill>
                <a:latin typeface="Calibri" panose="020F0502020204030204" pitchFamily="34" charset="0"/>
                <a:ea typeface="Calibri (MS)"/>
                <a:cs typeface="Calibri" panose="020F0502020204030204" pitchFamily="34" charset="0"/>
                <a:sym typeface="Calibri (MS)"/>
              </a:rPr>
              <a:t>Verschiedene Generationen nutzen digitale Medien auf unterschiedliche Weise, was ihre Art der Online-Kommunikation und -Teilnahme prägt:</a:t>
            </a:r>
          </a:p>
          <a:p>
            <a:pPr marL="14288" lvl="1" indent="0" algn="l">
              <a:lnSpc>
                <a:spcPct val="100000"/>
              </a:lnSpc>
            </a:pPr>
            <a:r>
              <a:rPr lang="en-US" sz="2400" b="1" spc="0" dirty="0">
                <a:solidFill>
                  <a:srgbClr val="0C4659"/>
                </a:solidFill>
                <a:latin typeface="Calibri" panose="020F0502020204030204" pitchFamily="34" charset="0"/>
                <a:ea typeface="Calibri (MS)"/>
                <a:cs typeface="Calibri" panose="020F0502020204030204" pitchFamily="34" charset="0"/>
                <a:sym typeface="Calibri (MS)"/>
              </a:rPr>
              <a:t>Babyboomer (1946–1964): </a:t>
            </a:r>
            <a:r>
              <a:rPr lang="en-US" sz="2400" spc="0" dirty="0">
                <a:solidFill>
                  <a:srgbClr val="0C4659"/>
                </a:solidFill>
                <a:latin typeface="Calibri" panose="020F0502020204030204" pitchFamily="34" charset="0"/>
                <a:ea typeface="Calibri (MS)"/>
                <a:cs typeface="Calibri" panose="020F0502020204030204" pitchFamily="34" charset="0"/>
                <a:sym typeface="Calibri (MS)"/>
              </a:rPr>
              <a:t>Bevorzugen Facebook und E-Mail; legen Wert auf faktenbasierte, textlastige Inhalte.</a:t>
            </a:r>
          </a:p>
          <a:p>
            <a:pPr marL="14288" lvl="1" indent="0" algn="l">
              <a:lnSpc>
                <a:spcPct val="100000"/>
              </a:lnSpc>
            </a:pPr>
            <a:r>
              <a:rPr lang="en-US" sz="2400" b="1" spc="0" dirty="0">
                <a:solidFill>
                  <a:srgbClr val="0C4659"/>
                </a:solidFill>
                <a:latin typeface="Calibri" panose="020F0502020204030204" pitchFamily="34" charset="0"/>
                <a:ea typeface="Calibri (MS)"/>
                <a:cs typeface="Calibri" panose="020F0502020204030204" pitchFamily="34" charset="0"/>
                <a:sym typeface="Calibri (MS)"/>
              </a:rPr>
              <a:t>Generation X (1965–1980): </a:t>
            </a:r>
            <a:r>
              <a:rPr lang="en-US" sz="2400" spc="0" dirty="0">
                <a:solidFill>
                  <a:srgbClr val="0C4659"/>
                </a:solidFill>
                <a:latin typeface="Calibri" panose="020F0502020204030204" pitchFamily="34" charset="0"/>
                <a:ea typeface="Calibri (MS)"/>
                <a:cs typeface="Calibri" panose="020F0502020204030204" pitchFamily="34" charset="0"/>
                <a:sym typeface="Calibri (MS)"/>
              </a:rPr>
              <a:t>Kombiniert traditionelle und digitale Tools; schafft ein Gleichgewicht zwischen beruflicher und privater Nutzung.</a:t>
            </a:r>
          </a:p>
          <a:p>
            <a:pPr marL="14288" lvl="1" indent="0" algn="l">
              <a:lnSpc>
                <a:spcPct val="100000"/>
              </a:lnSpc>
            </a:pPr>
            <a:r>
              <a:rPr lang="en-US" sz="2400" b="1" spc="0" dirty="0">
                <a:solidFill>
                  <a:srgbClr val="0C4659"/>
                </a:solidFill>
                <a:latin typeface="Calibri" panose="020F0502020204030204" pitchFamily="34" charset="0"/>
                <a:ea typeface="Calibri (MS)"/>
                <a:cs typeface="Calibri" panose="020F0502020204030204" pitchFamily="34" charset="0"/>
                <a:sym typeface="Calibri (MS)"/>
              </a:rPr>
              <a:t>Millennials (1981–1996): </a:t>
            </a:r>
            <a:r>
              <a:rPr lang="en-US" sz="2400" spc="0" dirty="0">
                <a:solidFill>
                  <a:srgbClr val="0C4659"/>
                </a:solidFill>
                <a:latin typeface="Calibri" panose="020F0502020204030204" pitchFamily="34" charset="0"/>
                <a:ea typeface="Calibri (MS)"/>
                <a:cs typeface="Calibri" panose="020F0502020204030204" pitchFamily="34" charset="0"/>
                <a:sym typeface="Calibri (MS)"/>
              </a:rPr>
              <a:t>Sind auf Instagram, Twitter und YouTube aktiv; legen den Schwerpunkt auf Aktivismus und Dialog.</a:t>
            </a:r>
          </a:p>
          <a:p>
            <a:pPr marL="14288" lvl="1" indent="0" algn="l">
              <a:lnSpc>
                <a:spcPct val="100000"/>
              </a:lnSpc>
            </a:pPr>
            <a:r>
              <a:rPr lang="en-US" sz="2400" b="1" spc="0" dirty="0">
                <a:solidFill>
                  <a:srgbClr val="0C4659"/>
                </a:solidFill>
                <a:latin typeface="Calibri" panose="020F0502020204030204" pitchFamily="34" charset="0"/>
                <a:ea typeface="Calibri (MS)"/>
                <a:cs typeface="Calibri" panose="020F0502020204030204" pitchFamily="34" charset="0"/>
                <a:sym typeface="Calibri (MS)"/>
              </a:rPr>
              <a:t>Generation Z (1997–2012): </a:t>
            </a:r>
            <a:r>
              <a:rPr lang="en-US" sz="2400" spc="0" dirty="0">
                <a:solidFill>
                  <a:srgbClr val="0C4659"/>
                </a:solidFill>
                <a:latin typeface="Calibri" panose="020F0502020204030204" pitchFamily="34" charset="0"/>
                <a:ea typeface="Calibri (MS)"/>
                <a:cs typeface="Calibri" panose="020F0502020204030204" pitchFamily="34" charset="0"/>
                <a:sym typeface="Calibri (MS)"/>
              </a:rPr>
              <a:t>Bevorzugen TikTok und Snapchat; bevorzugen kurze, visuelle und interaktive Inhalte.</a:t>
            </a:r>
          </a:p>
        </p:txBody>
      </p:sp>
      <p:sp>
        <p:nvSpPr>
          <p:cNvPr id="28" name="Text Placeholder 2">
            <a:extLst>
              <a:ext uri="{FF2B5EF4-FFF2-40B4-BE49-F238E27FC236}">
                <a16:creationId xmlns:a16="http://schemas.microsoft.com/office/drawing/2014/main" id="{FEABDCFF-2B72-762E-8F77-95313E69F754}"/>
              </a:ext>
            </a:extLst>
          </p:cNvPr>
          <p:cNvSpPr>
            <a:spLocks noGrp="1"/>
          </p:cNvSpPr>
          <p:nvPr>
            <p:ph type="body" sz="quarter" idx="18"/>
          </p:nvPr>
        </p:nvSpPr>
        <p:spPr>
          <a:xfrm>
            <a:off x="354869" y="2209657"/>
            <a:ext cx="4114097" cy="1049221"/>
          </a:xfrm>
        </p:spPr>
        <p:txBody>
          <a:bodyPr/>
          <a:lstStyle/>
          <a:p>
            <a:pPr>
              <a:lnSpc>
                <a:spcPct val="100000"/>
              </a:lnSpc>
            </a:pPr>
            <a:r>
              <a:rPr lang="en-US" sz="2400" dirty="0">
                <a:sym typeface="Calibri (MS) Bold"/>
              </a:rPr>
              <a:t>bei der Überbrückung generationsbedingter und ideologischer Gräben</a:t>
            </a:r>
            <a:endParaRPr lang="en-GB" sz="2400" dirty="0"/>
          </a:p>
        </p:txBody>
      </p:sp>
      <p:sp>
        <p:nvSpPr>
          <p:cNvPr id="29" name="Text Placeholder 3">
            <a:extLst>
              <a:ext uri="{FF2B5EF4-FFF2-40B4-BE49-F238E27FC236}">
                <a16:creationId xmlns:a16="http://schemas.microsoft.com/office/drawing/2014/main" id="{D8914E13-3BDC-2316-9B6C-CF0815676834}"/>
              </a:ext>
            </a:extLst>
          </p:cNvPr>
          <p:cNvSpPr>
            <a:spLocks noGrp="1"/>
          </p:cNvSpPr>
          <p:nvPr>
            <p:ph type="body" sz="quarter" idx="19"/>
          </p:nvPr>
        </p:nvSpPr>
        <p:spPr>
          <a:xfrm>
            <a:off x="371669" y="531142"/>
            <a:ext cx="3177708" cy="385564"/>
          </a:xfrm>
        </p:spPr>
        <p:txBody>
          <a:bodyPr/>
          <a:lstStyle/>
          <a:p>
            <a:pPr>
              <a:lnSpc>
                <a:spcPts val="4280"/>
              </a:lnSpc>
            </a:pPr>
            <a:r>
              <a:rPr lang="en-GB" sz="3600" dirty="0"/>
              <a:t>Die Rolle der </a:t>
            </a:r>
            <a:r>
              <a:rPr lang="en-GB" sz="3600" dirty="0" err="1"/>
              <a:t>sozialen</a:t>
            </a:r>
            <a:r>
              <a:rPr lang="en-GB" sz="3600" dirty="0"/>
              <a:t> Medien </a:t>
            </a:r>
          </a:p>
        </p:txBody>
      </p:sp>
      <p:grpSp>
        <p:nvGrpSpPr>
          <p:cNvPr id="8" name="Group 7">
            <a:extLst>
              <a:ext uri="{FF2B5EF4-FFF2-40B4-BE49-F238E27FC236}">
                <a16:creationId xmlns:a16="http://schemas.microsoft.com/office/drawing/2014/main" id="{A7AA37CB-7DBD-6E18-83D1-90D1FA1028CE}"/>
              </a:ext>
            </a:extLst>
          </p:cNvPr>
          <p:cNvGrpSpPr/>
          <p:nvPr/>
        </p:nvGrpSpPr>
        <p:grpSpPr>
          <a:xfrm>
            <a:off x="4382485" y="3907185"/>
            <a:ext cx="722855" cy="722855"/>
            <a:chOff x="4277023" y="2386698"/>
            <a:chExt cx="389288" cy="389288"/>
          </a:xfrm>
        </p:grpSpPr>
        <p:sp>
          <p:nvSpPr>
            <p:cNvPr id="9" name="Graphic 4">
              <a:extLst>
                <a:ext uri="{FF2B5EF4-FFF2-40B4-BE49-F238E27FC236}">
                  <a16:creationId xmlns:a16="http://schemas.microsoft.com/office/drawing/2014/main" id="{EA14BEB8-2CC3-3FBD-B1D2-882A249E4726}"/>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0" name="Text Placeholder 5">
              <a:extLst>
                <a:ext uri="{FF2B5EF4-FFF2-40B4-BE49-F238E27FC236}">
                  <a16:creationId xmlns:a16="http://schemas.microsoft.com/office/drawing/2014/main" id="{39BFEA33-CB1E-47FF-A304-A80CA8D94F80}"/>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sz="4400" b="1" dirty="0">
                  <a:latin typeface="Calibri" panose="020F0502020204030204" pitchFamily="34" charset="0"/>
                  <a:cs typeface="Calibri" panose="020F0502020204030204" pitchFamily="34" charset="0"/>
                </a:rPr>
                <a:t>3</a:t>
              </a:r>
              <a:endParaRPr lang="en-IE" sz="4400" b="1" dirty="0">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ADA0C89F-B152-8682-A839-7D747248AE1B}"/>
              </a:ext>
            </a:extLst>
          </p:cNvPr>
          <p:cNvGrpSpPr/>
          <p:nvPr/>
        </p:nvGrpSpPr>
        <p:grpSpPr>
          <a:xfrm>
            <a:off x="4382485" y="4834109"/>
            <a:ext cx="722855" cy="722855"/>
            <a:chOff x="4277023" y="2386698"/>
            <a:chExt cx="389288" cy="389288"/>
          </a:xfrm>
        </p:grpSpPr>
        <p:sp>
          <p:nvSpPr>
            <p:cNvPr id="12" name="Graphic 4">
              <a:extLst>
                <a:ext uri="{FF2B5EF4-FFF2-40B4-BE49-F238E27FC236}">
                  <a16:creationId xmlns:a16="http://schemas.microsoft.com/office/drawing/2014/main" id="{B73195A3-835F-8AEC-4321-CD8877B2583D}"/>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3" name="Text Placeholder 5">
              <a:extLst>
                <a:ext uri="{FF2B5EF4-FFF2-40B4-BE49-F238E27FC236}">
                  <a16:creationId xmlns:a16="http://schemas.microsoft.com/office/drawing/2014/main" id="{647A9958-311E-A65A-F4FB-50D1C99D3D6D}"/>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sz="4400" b="1" dirty="0">
                  <a:latin typeface="Calibri" panose="020F0502020204030204" pitchFamily="34" charset="0"/>
                  <a:cs typeface="Calibri" panose="020F0502020204030204" pitchFamily="34" charset="0"/>
                </a:rPr>
                <a:t>4</a:t>
              </a:r>
              <a:endParaRPr lang="en-IE" sz="4400" b="1" dirty="0">
                <a:latin typeface="Calibri" panose="020F0502020204030204" pitchFamily="34" charset="0"/>
                <a:cs typeface="Calibri" panose="020F0502020204030204" pitchFamily="34" charset="0"/>
              </a:endParaRPr>
            </a:p>
          </p:txBody>
        </p:sp>
      </p:grpSp>
      <p:pic>
        <p:nvPicPr>
          <p:cNvPr id="16" name="Picture 15">
            <a:extLst>
              <a:ext uri="{FF2B5EF4-FFF2-40B4-BE49-F238E27FC236}">
                <a16:creationId xmlns:a16="http://schemas.microsoft.com/office/drawing/2014/main" id="{5648425B-7B36-389F-2474-7E8AA0723C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775967"/>
            <a:ext cx="3825025" cy="3082033"/>
          </a:xfrm>
          <a:prstGeom prst="rect">
            <a:avLst/>
          </a:prstGeom>
          <a:solidFill>
            <a:srgbClr val="FFF8EB"/>
          </a:solidFill>
        </p:spPr>
      </p:pic>
    </p:spTree>
    <p:extLst>
      <p:ext uri="{BB962C8B-B14F-4D97-AF65-F5344CB8AC3E}">
        <p14:creationId xmlns:p14="http://schemas.microsoft.com/office/powerpoint/2010/main" val="4221680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95E81-2452-0A00-4FCF-D75B90F4383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97F7F34-24F4-6960-805B-F624E48AE4AE}"/>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504AEF7A-A2C3-3733-8EB1-9612D014ADBF}"/>
              </a:ext>
            </a:extLst>
          </p:cNvPr>
          <p:cNvSpPr/>
          <p:nvPr/>
        </p:nvSpPr>
        <p:spPr>
          <a:xfrm>
            <a:off x="7474020" y="5129669"/>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Anzeigen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9" name="Text Placeholder 3">
            <a:extLst>
              <a:ext uri="{FF2B5EF4-FFF2-40B4-BE49-F238E27FC236}">
                <a16:creationId xmlns:a16="http://schemas.microsoft.com/office/drawing/2014/main" id="{CC7C3A11-607A-E70C-204E-202890E07024}"/>
              </a:ext>
            </a:extLst>
          </p:cNvPr>
          <p:cNvSpPr txBox="1">
            <a:spLocks/>
          </p:cNvSpPr>
          <p:nvPr/>
        </p:nvSpPr>
        <p:spPr>
          <a:xfrm>
            <a:off x="778932" y="0"/>
            <a:ext cx="6802082" cy="128778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solidFill>
                  <a:srgbClr val="EE4F27"/>
                </a:solidFill>
              </a:rPr>
              <a:t>Fallstudie: </a:t>
            </a:r>
            <a:r>
              <a:rPr lang="en-GB" sz="3400" dirty="0"/>
              <a:t>Senioren als digitale Lernende </a:t>
            </a:r>
            <a:r>
              <a:rPr lang="en-GB" sz="3400" b="0" dirty="0"/>
              <a:t>(Finnland)</a:t>
            </a:r>
          </a:p>
        </p:txBody>
      </p:sp>
      <p:sp>
        <p:nvSpPr>
          <p:cNvPr id="10" name="Text Placeholder 3">
            <a:extLst>
              <a:ext uri="{FF2B5EF4-FFF2-40B4-BE49-F238E27FC236}">
                <a16:creationId xmlns:a16="http://schemas.microsoft.com/office/drawing/2014/main" id="{78E8F6EE-B2AB-2E92-87F6-DD4A60CE9E72}"/>
              </a:ext>
            </a:extLst>
          </p:cNvPr>
          <p:cNvSpPr>
            <a:spLocks noGrp="1"/>
          </p:cNvSpPr>
          <p:nvPr>
            <p:ph type="body" sz="quarter" idx="18"/>
          </p:nvPr>
        </p:nvSpPr>
        <p:spPr>
          <a:xfrm>
            <a:off x="798380" y="1626105"/>
            <a:ext cx="5839088" cy="1631770"/>
          </a:xfrm>
        </p:spPr>
        <p:txBody>
          <a:bodyPr/>
          <a:lstStyle/>
          <a:p>
            <a:pPr marL="0" indent="0">
              <a:lnSpc>
                <a:spcPct val="100000"/>
              </a:lnSpc>
            </a:pPr>
            <a:r>
              <a:rPr lang="en-US" sz="2400" b="1" dirty="0">
                <a:solidFill>
                  <a:srgbClr val="A555A1"/>
                </a:solidFill>
              </a:rPr>
              <a:t>ÜBERBLICK: </a:t>
            </a:r>
            <a:r>
              <a:rPr lang="en-US" sz="2400" dirty="0"/>
              <a:t>Diese Initiative konzentriert sich auf die Verbesserung der digitalen Kompetenzen von Senioren in Finnland und fördert generationsübergreifendes Lernen sowie digitale Inklusion.</a:t>
            </a:r>
          </a:p>
        </p:txBody>
      </p:sp>
      <p:grpSp>
        <p:nvGrpSpPr>
          <p:cNvPr id="3" name="Group 2">
            <a:extLst>
              <a:ext uri="{FF2B5EF4-FFF2-40B4-BE49-F238E27FC236}">
                <a16:creationId xmlns:a16="http://schemas.microsoft.com/office/drawing/2014/main" id="{2FC69449-2880-248B-211D-1280BAA7607E}"/>
              </a:ext>
            </a:extLst>
          </p:cNvPr>
          <p:cNvGrpSpPr/>
          <p:nvPr/>
        </p:nvGrpSpPr>
        <p:grpSpPr>
          <a:xfrm>
            <a:off x="-5792" y="2014496"/>
            <a:ext cx="744123" cy="527392"/>
            <a:chOff x="268528" y="1960710"/>
            <a:chExt cx="744123" cy="527392"/>
          </a:xfrm>
        </p:grpSpPr>
        <p:sp>
          <p:nvSpPr>
            <p:cNvPr id="4" name="Freeform 3">
              <a:extLst>
                <a:ext uri="{FF2B5EF4-FFF2-40B4-BE49-F238E27FC236}">
                  <a16:creationId xmlns:a16="http://schemas.microsoft.com/office/drawing/2014/main" id="{14F1CD9A-AD8B-7B1A-8000-2FC9D8790882}"/>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5" name="Freeform 4">
              <a:extLst>
                <a:ext uri="{FF2B5EF4-FFF2-40B4-BE49-F238E27FC236}">
                  <a16:creationId xmlns:a16="http://schemas.microsoft.com/office/drawing/2014/main" id="{861AF385-D690-FF70-BCE2-753DDB5C0535}"/>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6" name="Straight Connector 5">
            <a:extLst>
              <a:ext uri="{FF2B5EF4-FFF2-40B4-BE49-F238E27FC236}">
                <a16:creationId xmlns:a16="http://schemas.microsoft.com/office/drawing/2014/main" id="{D43E7A51-6077-B1EA-37A6-59E680280156}"/>
              </a:ext>
            </a:extLst>
          </p:cNvPr>
          <p:cNvCxnSpPr>
            <a:cxnSpLocks/>
          </p:cNvCxnSpPr>
          <p:nvPr/>
        </p:nvCxnSpPr>
        <p:spPr>
          <a:xfrm>
            <a:off x="-10757" y="383373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BFE2CBA0-9D85-3DDA-70B9-F4C13C7A3ADD}"/>
              </a:ext>
            </a:extLst>
          </p:cNvPr>
          <p:cNvSpPr txBox="1">
            <a:spLocks/>
          </p:cNvSpPr>
          <p:nvPr/>
        </p:nvSpPr>
        <p:spPr>
          <a:xfrm>
            <a:off x="809013" y="3877948"/>
            <a:ext cx="5839088" cy="16317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b="1" dirty="0">
                <a:solidFill>
                  <a:srgbClr val="A555A1"/>
                </a:solidFill>
              </a:rPr>
              <a:t>AUSWIRKUNGEN: </a:t>
            </a:r>
            <a:r>
              <a:rPr lang="en-US" dirty="0"/>
              <a:t>Das Programm hat erfolgreich bewährte Verfahren in den nordischen und baltischen Regionen verbreitet und die Zusammenarbeit zwischen Jugendlichen und Senioren gefördert, um die digitale Kluft zu überbrücken.</a:t>
            </a:r>
          </a:p>
        </p:txBody>
      </p:sp>
      <p:grpSp>
        <p:nvGrpSpPr>
          <p:cNvPr id="17" name="Group 16">
            <a:extLst>
              <a:ext uri="{FF2B5EF4-FFF2-40B4-BE49-F238E27FC236}">
                <a16:creationId xmlns:a16="http://schemas.microsoft.com/office/drawing/2014/main" id="{7121EAB5-CEDC-21F2-6217-41404CA8EA24}"/>
              </a:ext>
            </a:extLst>
          </p:cNvPr>
          <p:cNvGrpSpPr/>
          <p:nvPr/>
        </p:nvGrpSpPr>
        <p:grpSpPr>
          <a:xfrm>
            <a:off x="4841" y="4013417"/>
            <a:ext cx="744123" cy="527392"/>
            <a:chOff x="268528" y="1960710"/>
            <a:chExt cx="744123" cy="527392"/>
          </a:xfrm>
        </p:grpSpPr>
        <p:sp>
          <p:nvSpPr>
            <p:cNvPr id="18" name="Freeform 17">
              <a:extLst>
                <a:ext uri="{FF2B5EF4-FFF2-40B4-BE49-F238E27FC236}">
                  <a16:creationId xmlns:a16="http://schemas.microsoft.com/office/drawing/2014/main" id="{DF7FD941-E531-88F1-75F9-4C67EB4CBA40}"/>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8E8E426F-23CD-08A8-F358-3BF571015CAC}"/>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cxnSp>
        <p:nvCxnSpPr>
          <p:cNvPr id="20" name="Straight Connector 19">
            <a:extLst>
              <a:ext uri="{FF2B5EF4-FFF2-40B4-BE49-F238E27FC236}">
                <a16:creationId xmlns:a16="http://schemas.microsoft.com/office/drawing/2014/main" id="{1A2582B0-73EA-6CEC-B72E-73CAC2B5F440}"/>
              </a:ext>
            </a:extLst>
          </p:cNvPr>
          <p:cNvCxnSpPr>
            <a:cxnSpLocks/>
          </p:cNvCxnSpPr>
          <p:nvPr/>
        </p:nvCxnSpPr>
        <p:spPr>
          <a:xfrm>
            <a:off x="-124" y="622606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24" name="Picture Placeholder 23">
            <a:hlinkClick r:id="rId3"/>
            <a:extLst>
              <a:ext uri="{FF2B5EF4-FFF2-40B4-BE49-F238E27FC236}">
                <a16:creationId xmlns:a16="http://schemas.microsoft.com/office/drawing/2014/main" id="{24088513-B081-0B3D-52AF-5E7325CFFF01}"/>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l="-41"/>
          <a:stretch/>
        </p:blipFill>
        <p:spPr>
          <a:xfrm>
            <a:off x="7262215" y="1823571"/>
            <a:ext cx="3775051" cy="2414346"/>
          </a:xfrm>
        </p:spPr>
      </p:pic>
    </p:spTree>
    <p:extLst>
      <p:ext uri="{BB962C8B-B14F-4D97-AF65-F5344CB8AC3E}">
        <p14:creationId xmlns:p14="http://schemas.microsoft.com/office/powerpoint/2010/main" val="2406449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80" y="2131293"/>
            <a:ext cx="11071178" cy="1980030"/>
          </a:xfrm>
        </p:spPr>
        <p:txBody>
          <a:bodyPr/>
          <a:lstStyle/>
          <a:p>
            <a:pPr marL="0" indent="0">
              <a:lnSpc>
                <a:spcPct val="100000"/>
              </a:lnSpc>
            </a:pPr>
            <a:r>
              <a:rPr lang="tr-TR" dirty="0"/>
              <a:t>Soziale Medien können gegensätzliche Standpunkte miteinander verbinden, indem sie eine offene, respektvolle Diskussion ermöglichen und den Kontakt mit unterschiedlichen Perspektiven fördern. </a:t>
            </a:r>
          </a:p>
          <a:p>
            <a:pPr marL="0" indent="0">
              <a:lnSpc>
                <a:spcPct val="100000"/>
              </a:lnSpc>
            </a:pPr>
            <a:r>
              <a:rPr lang="en-US" dirty="0"/>
              <a:t>Zu</a:t>
            </a:r>
            <a:r>
              <a:rPr lang="en-US" b="1" dirty="0"/>
              <a:t> den wichtigsten Aspekten </a:t>
            </a:r>
            <a:r>
              <a:rPr lang="en-US" dirty="0"/>
              <a:t>gehören:</a:t>
            </a:r>
          </a:p>
          <a:p>
            <a:pPr marL="342900" indent="-342900">
              <a:lnSpc>
                <a:spcPct val="100000"/>
              </a:lnSpc>
              <a:buFont typeface="System Font Regular"/>
              <a:buChar char="→"/>
            </a:pPr>
            <a:r>
              <a:rPr lang="en-US" b="1" dirty="0">
                <a:solidFill>
                  <a:srgbClr val="0C4659"/>
                </a:solidFill>
              </a:rPr>
              <a:t>Algorithmen: </a:t>
            </a:r>
            <a:r>
              <a:rPr lang="en-US" dirty="0">
                <a:solidFill>
                  <a:srgbClr val="0C4659"/>
                </a:solidFill>
              </a:rPr>
              <a:t>Plattformen können so gestaltet werden, dass sie Echokammern durchbrechen und kritisches Denken fördern.</a:t>
            </a:r>
          </a:p>
          <a:p>
            <a:pPr marL="342900" indent="-342900">
              <a:lnSpc>
                <a:spcPct val="100000"/>
              </a:lnSpc>
              <a:buFont typeface="System Font Regular"/>
              <a:buChar char="→"/>
            </a:pPr>
            <a:r>
              <a:rPr lang="en-US" b="1" dirty="0">
                <a:solidFill>
                  <a:srgbClr val="0C4659"/>
                </a:solidFill>
              </a:rPr>
              <a:t>Medienkompetenz: </a:t>
            </a:r>
            <a:r>
              <a:rPr lang="en-US" dirty="0">
                <a:solidFill>
                  <a:srgbClr val="0C4659"/>
                </a:solidFill>
              </a:rPr>
              <a:t>Tools zur Faktenprüfung helfen dabei, Falschinformationen zu bekämpfen und einen fundierten Dialog zu unterstützen.</a:t>
            </a:r>
          </a:p>
          <a:p>
            <a:pPr marL="342900" indent="-342900">
              <a:lnSpc>
                <a:spcPct val="100000"/>
              </a:lnSpc>
              <a:buFont typeface="System Font Regular"/>
              <a:buChar char="→"/>
            </a:pPr>
            <a:r>
              <a:rPr lang="en-US" b="1" dirty="0">
                <a:solidFill>
                  <a:srgbClr val="0C4659"/>
                </a:solidFill>
              </a:rPr>
              <a:t>Strukturierte Funktionen: </a:t>
            </a:r>
            <a:r>
              <a:rPr lang="en-US" dirty="0">
                <a:solidFill>
                  <a:srgbClr val="0C4659"/>
                </a:solidFill>
              </a:rPr>
              <a:t>Moderierte Debatten und vielfältige Stimmen fördern einen ausgewogenen Austausch.</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2" y="0"/>
            <a:ext cx="9193774" cy="1565257"/>
          </a:xfrm>
        </p:spPr>
        <p:txBody>
          <a:bodyPr anchor="ctr"/>
          <a:lstStyle/>
          <a:p>
            <a:pPr>
              <a:lnSpc>
                <a:spcPct val="100000"/>
              </a:lnSpc>
              <a:spcBef>
                <a:spcPts val="0"/>
              </a:spcBef>
            </a:pPr>
            <a:r>
              <a:rPr lang="en-US" sz="3400" dirty="0"/>
              <a:t>Soziale Medien als Instrument zur Überbrückung ideologischer Gräben</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5" name="Group 4">
            <a:extLst>
              <a:ext uri="{FF2B5EF4-FFF2-40B4-BE49-F238E27FC236}">
                <a16:creationId xmlns:a16="http://schemas.microsoft.com/office/drawing/2014/main" id="{1B9EF4AF-E8DD-080C-0425-7E8E252854FE}"/>
              </a:ext>
            </a:extLst>
          </p:cNvPr>
          <p:cNvGrpSpPr/>
          <p:nvPr/>
        </p:nvGrpSpPr>
        <p:grpSpPr>
          <a:xfrm rot="10800000">
            <a:off x="0" y="2905167"/>
            <a:ext cx="744123" cy="527392"/>
            <a:chOff x="1410990" y="64984"/>
            <a:chExt cx="7606227" cy="5390858"/>
          </a:xfrm>
        </p:grpSpPr>
        <p:sp>
          <p:nvSpPr>
            <p:cNvPr id="6" name="Freeform 5">
              <a:extLst>
                <a:ext uri="{FF2B5EF4-FFF2-40B4-BE49-F238E27FC236}">
                  <a16:creationId xmlns:a16="http://schemas.microsoft.com/office/drawing/2014/main" id="{DECFA454-8B8D-EAED-F46F-F13837C38A96}"/>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884A4B60-46C2-DDBD-83A6-BABF203F8C3D}"/>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spTree>
    <p:extLst>
      <p:ext uri="{BB962C8B-B14F-4D97-AF65-F5344CB8AC3E}">
        <p14:creationId xmlns:p14="http://schemas.microsoft.com/office/powerpoint/2010/main" val="13423352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95E81-2452-0A00-4FCF-D75B90F4383F}"/>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97F7F34-24F4-6960-805B-F624E48AE4AE}"/>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504AEF7A-A2C3-3733-8EB1-9612D014ADBF}"/>
              </a:ext>
            </a:extLst>
          </p:cNvPr>
          <p:cNvSpPr/>
          <p:nvPr/>
        </p:nvSpPr>
        <p:spPr>
          <a:xfrm>
            <a:off x="7474020" y="5129669"/>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Ansehen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9" name="Text Placeholder 3">
            <a:extLst>
              <a:ext uri="{FF2B5EF4-FFF2-40B4-BE49-F238E27FC236}">
                <a16:creationId xmlns:a16="http://schemas.microsoft.com/office/drawing/2014/main" id="{CC7C3A11-607A-E70C-204E-202890E07024}"/>
              </a:ext>
            </a:extLst>
          </p:cNvPr>
          <p:cNvSpPr txBox="1">
            <a:spLocks/>
          </p:cNvSpPr>
          <p:nvPr/>
        </p:nvSpPr>
        <p:spPr>
          <a:xfrm>
            <a:off x="778932" y="0"/>
            <a:ext cx="6802082" cy="128778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solidFill>
                  <a:srgbClr val="EE4F27"/>
                </a:solidFill>
              </a:rPr>
              <a:t>Fallstudie: </a:t>
            </a:r>
            <a:r>
              <a:rPr lang="en-GB" sz="3400" dirty="0"/>
              <a:t>My Country Talks</a:t>
            </a:r>
            <a:endParaRPr lang="en-GB" sz="3400" b="0" dirty="0"/>
          </a:p>
        </p:txBody>
      </p:sp>
      <p:sp>
        <p:nvSpPr>
          <p:cNvPr id="10" name="Text Placeholder 3">
            <a:extLst>
              <a:ext uri="{FF2B5EF4-FFF2-40B4-BE49-F238E27FC236}">
                <a16:creationId xmlns:a16="http://schemas.microsoft.com/office/drawing/2014/main" id="{78E8F6EE-B2AB-2E92-87F6-DD4A60CE9E72}"/>
              </a:ext>
            </a:extLst>
          </p:cNvPr>
          <p:cNvSpPr>
            <a:spLocks noGrp="1"/>
          </p:cNvSpPr>
          <p:nvPr>
            <p:ph type="body" sz="quarter" idx="18"/>
          </p:nvPr>
        </p:nvSpPr>
        <p:spPr>
          <a:xfrm>
            <a:off x="798380" y="1463646"/>
            <a:ext cx="5839088" cy="1998509"/>
          </a:xfrm>
        </p:spPr>
        <p:txBody>
          <a:bodyPr/>
          <a:lstStyle/>
          <a:p>
            <a:pPr marL="0" indent="0">
              <a:lnSpc>
                <a:spcPct val="100000"/>
              </a:lnSpc>
            </a:pPr>
            <a:r>
              <a:rPr lang="en-US" sz="2400" dirty="0"/>
              <a:t>My Country Talks ist eine Online-Plattform, die Menschen mit gegensätzlichen politischen Ansichten für Einzelgespräche zusammenbringt, mit dem Ziel, ideologische Gräben durch einen strukturierten, respektvollen Dialog zu überbrücken. Sie ermöglicht Gespräche zwischen Bürgern mit unterschiedlichen Meinungen. Sie fördert das Verständnis und verringert die Polarisierung. Tausende Teilnehmer in ganz Europa haben sich an sinnvollen Dialogen beteiligt. Viele Teilnehmer berichten von mehr Empathie und Verständnis für gegensätzliche Standpunkte.</a:t>
            </a:r>
          </a:p>
        </p:txBody>
      </p:sp>
      <p:pic>
        <p:nvPicPr>
          <p:cNvPr id="12" name="Picture Placeholder 11">
            <a:hlinkClick r:id="rId3"/>
            <a:extLst>
              <a:ext uri="{FF2B5EF4-FFF2-40B4-BE49-F238E27FC236}">
                <a16:creationId xmlns:a16="http://schemas.microsoft.com/office/drawing/2014/main" id="{654EDF5A-274E-D3EA-5E1B-37A0585C2C47}"/>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l="-41"/>
          <a:stretch/>
        </p:blipFill>
        <p:spPr>
          <a:xfrm>
            <a:off x="7262215" y="1823571"/>
            <a:ext cx="3775051" cy="2414346"/>
          </a:xfrm>
        </p:spPr>
      </p:pic>
    </p:spTree>
    <p:extLst>
      <p:ext uri="{BB962C8B-B14F-4D97-AF65-F5344CB8AC3E}">
        <p14:creationId xmlns:p14="http://schemas.microsoft.com/office/powerpoint/2010/main" val="2039847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B3BE9-E3E7-25EE-3C9C-D8591ADDD6A3}"/>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5AA0E851-C3B1-EF9B-CA47-C0E70EB55733}"/>
              </a:ext>
            </a:extLst>
          </p:cNvPr>
          <p:cNvSpPr>
            <a:spLocks noGrp="1"/>
          </p:cNvSpPr>
          <p:nvPr>
            <p:ph type="body" sz="quarter" idx="28"/>
          </p:nvPr>
        </p:nvSpPr>
        <p:spPr>
          <a:xfrm>
            <a:off x="979124" y="1849820"/>
            <a:ext cx="10190900" cy="4340953"/>
          </a:xfrm>
        </p:spPr>
        <p:txBody>
          <a:bodyPr/>
          <a:lstStyle/>
          <a:p>
            <a:pPr marL="0" indent="0">
              <a:lnSpc>
                <a:spcPct val="100000"/>
              </a:lnSpc>
            </a:pPr>
            <a:r>
              <a:rPr lang="en-US" sz="2000" dirty="0"/>
              <a:t>Das Modul untersucht, wie Menschen sich in digitalen Räumen verhalten und wie dieses Verhalten eine inklusive, respektvolle und ethische Kommunikation entweder fördern oder untergraben kann. Es behandelt sowohl die Chancen als auch die Risiken der Online-Interaktion, insbesondere im Hinblick auf Polarisierung, Diskriminierung, Hassrede, algorithmische Verzerrungen und digitale Konflikte.</a:t>
            </a:r>
          </a:p>
          <a:p>
            <a:pPr marL="0" indent="0">
              <a:lnSpc>
                <a:spcPct val="100000"/>
              </a:lnSpc>
            </a:pPr>
            <a:r>
              <a:rPr lang="en-US" sz="2000" b="1" dirty="0"/>
              <a:t>Ziel: </a:t>
            </a:r>
          </a:p>
          <a:p>
            <a:pPr marL="342900" indent="-342900">
              <a:lnSpc>
                <a:spcPct val="100000"/>
              </a:lnSpc>
              <a:buFont typeface="System Font Regular"/>
              <a:buChar char="→"/>
            </a:pPr>
            <a:r>
              <a:rPr lang="en-US" sz="2000" dirty="0"/>
              <a:t>Unethisches oder schädliches Verhalten im Internet erkennen (z. B. Hassrede, Cybermobbing, Ausgrenzung).</a:t>
            </a:r>
          </a:p>
          <a:p>
            <a:pPr marL="342900" indent="-342900">
              <a:lnSpc>
                <a:spcPct val="100000"/>
              </a:lnSpc>
              <a:buFont typeface="System Font Regular"/>
              <a:buChar char="→"/>
            </a:pPr>
            <a:r>
              <a:rPr lang="en-US" sz="2000" dirty="0"/>
              <a:t>Verstehen, wie digitale Plattformen und Algorithmen die Kommunikation beeinflussen.</a:t>
            </a:r>
          </a:p>
          <a:p>
            <a:pPr marL="342900" indent="-342900">
              <a:lnSpc>
                <a:spcPct val="100000"/>
              </a:lnSpc>
              <a:buFont typeface="System Font Regular"/>
              <a:buChar char="→"/>
            </a:pPr>
            <a:r>
              <a:rPr lang="en-US" sz="2000" dirty="0"/>
              <a:t>Empathie, Inklusion und kritisches Denken in digitalen Interaktionen fördern.</a:t>
            </a:r>
          </a:p>
          <a:p>
            <a:pPr marL="342900" indent="-342900">
              <a:lnSpc>
                <a:spcPct val="100000"/>
              </a:lnSpc>
              <a:buFont typeface="System Font Regular"/>
              <a:buChar char="→"/>
            </a:pPr>
            <a:r>
              <a:rPr lang="en-US" sz="2000" dirty="0"/>
              <a:t>Sich an konstruktiven Dialogen und der digitalen Konfliktlösung beteiligen.</a:t>
            </a:r>
          </a:p>
        </p:txBody>
      </p:sp>
      <p:sp>
        <p:nvSpPr>
          <p:cNvPr id="8" name="Text Placeholder 7">
            <a:extLst>
              <a:ext uri="{FF2B5EF4-FFF2-40B4-BE49-F238E27FC236}">
                <a16:creationId xmlns:a16="http://schemas.microsoft.com/office/drawing/2014/main" id="{B76628B4-F77C-335F-94E5-8741D9508E96}"/>
              </a:ext>
            </a:extLst>
          </p:cNvPr>
          <p:cNvSpPr>
            <a:spLocks noGrp="1"/>
          </p:cNvSpPr>
          <p:nvPr>
            <p:ph type="body" sz="quarter" idx="27"/>
          </p:nvPr>
        </p:nvSpPr>
        <p:spPr/>
        <p:txBody>
          <a:bodyPr/>
          <a:lstStyle/>
          <a:p>
            <a:r>
              <a:rPr lang="en-US" sz="3400" dirty="0"/>
              <a:t>Modul 3 – Überblick</a:t>
            </a:r>
          </a:p>
        </p:txBody>
      </p:sp>
      <p:pic>
        <p:nvPicPr>
          <p:cNvPr id="2" name="Graphic 1">
            <a:extLst>
              <a:ext uri="{FF2B5EF4-FFF2-40B4-BE49-F238E27FC236}">
                <a16:creationId xmlns:a16="http://schemas.microsoft.com/office/drawing/2014/main" id="{5D5AE378-A9CD-D6A0-86FB-28D433A336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8741310" y="-98475"/>
            <a:ext cx="3244501" cy="2181647"/>
          </a:xfrm>
          <a:prstGeom prst="rect">
            <a:avLst/>
          </a:prstGeom>
        </p:spPr>
      </p:pic>
      <p:pic>
        <p:nvPicPr>
          <p:cNvPr id="4" name="Graphic 3" descr="Target with solid fill">
            <a:extLst>
              <a:ext uri="{FF2B5EF4-FFF2-40B4-BE49-F238E27FC236}">
                <a16:creationId xmlns:a16="http://schemas.microsoft.com/office/drawing/2014/main" id="{D772F33A-205B-D9BC-9A32-7B1A31313C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6189" y="370071"/>
            <a:ext cx="720752" cy="720752"/>
          </a:xfrm>
          <a:prstGeom prst="rect">
            <a:avLst/>
          </a:prstGeom>
        </p:spPr>
      </p:pic>
    </p:spTree>
    <p:extLst>
      <p:ext uri="{BB962C8B-B14F-4D97-AF65-F5344CB8AC3E}">
        <p14:creationId xmlns:p14="http://schemas.microsoft.com/office/powerpoint/2010/main" val="4196661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0"/>
            <a:ext cx="7656506" cy="1565257"/>
          </a:xfrm>
        </p:spPr>
        <p:txBody>
          <a:bodyPr anchor="ctr"/>
          <a:lstStyle/>
          <a:p>
            <a:pPr>
              <a:lnSpc>
                <a:spcPct val="100000"/>
              </a:lnSpc>
            </a:pPr>
            <a:r>
              <a:rPr lang="en-US" sz="3400" dirty="0"/>
              <a:t>Beispiel für Verbesserungen der Barrierefreiheit</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5" name="Group 4">
            <a:extLst>
              <a:ext uri="{FF2B5EF4-FFF2-40B4-BE49-F238E27FC236}">
                <a16:creationId xmlns:a16="http://schemas.microsoft.com/office/drawing/2014/main" id="{E890EE25-786F-FF7D-8660-2468D831DF5A}"/>
              </a:ext>
            </a:extLst>
          </p:cNvPr>
          <p:cNvGrpSpPr/>
          <p:nvPr/>
        </p:nvGrpSpPr>
        <p:grpSpPr>
          <a:xfrm>
            <a:off x="858670" y="2759047"/>
            <a:ext cx="10091609" cy="1262987"/>
            <a:chOff x="7260922" y="368575"/>
            <a:chExt cx="10091609" cy="1262987"/>
          </a:xfrm>
        </p:grpSpPr>
        <p:sp>
          <p:nvSpPr>
            <p:cNvPr id="6" name="Round Diagonal Corner Rectangle 5">
              <a:extLst>
                <a:ext uri="{FF2B5EF4-FFF2-40B4-BE49-F238E27FC236}">
                  <a16:creationId xmlns:a16="http://schemas.microsoft.com/office/drawing/2014/main" id="{05E8A25E-8605-C5EE-63BB-98E820EE9E96}"/>
                </a:ext>
              </a:extLst>
            </p:cNvPr>
            <p:cNvSpPr/>
            <p:nvPr/>
          </p:nvSpPr>
          <p:spPr>
            <a:xfrm flipH="1">
              <a:off x="7260922" y="368575"/>
              <a:ext cx="9968353" cy="1110587"/>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Diagonal Corner Rectangle 9">
              <a:extLst>
                <a:ext uri="{FF2B5EF4-FFF2-40B4-BE49-F238E27FC236}">
                  <a16:creationId xmlns:a16="http://schemas.microsoft.com/office/drawing/2014/main" id="{3EE1EA2B-6EE3-F273-82D7-CAA6E168B7C8}"/>
                </a:ext>
              </a:extLst>
            </p:cNvPr>
            <p:cNvSpPr/>
            <p:nvPr/>
          </p:nvSpPr>
          <p:spPr>
            <a:xfrm flipH="1">
              <a:off x="7413322" y="520975"/>
              <a:ext cx="9939209" cy="1110587"/>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 Placeholder 1">
            <a:extLst>
              <a:ext uri="{FF2B5EF4-FFF2-40B4-BE49-F238E27FC236}">
                <a16:creationId xmlns:a16="http://schemas.microsoft.com/office/drawing/2014/main" id="{C0CC036C-BC11-2FA4-3820-A5CDC2FDDF26}"/>
              </a:ext>
            </a:extLst>
          </p:cNvPr>
          <p:cNvSpPr txBox="1">
            <a:spLocks/>
          </p:cNvSpPr>
          <p:nvPr/>
        </p:nvSpPr>
        <p:spPr>
          <a:xfrm>
            <a:off x="1097269" y="2931270"/>
            <a:ext cx="10083657" cy="8523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t>Alt-Text für Bilder: </a:t>
            </a:r>
            <a:r>
              <a:rPr lang="en-US" sz="2000" dirty="0"/>
              <a:t>Ermöglicht es Nutzern, Bilder mit beschreibendem Text zu versehen, damit Nutzer von Bildschirmleseprogrammen visuelle Inhalte verstehen können.</a:t>
            </a:r>
          </a:p>
        </p:txBody>
      </p:sp>
      <p:grpSp>
        <p:nvGrpSpPr>
          <p:cNvPr id="12" name="Group 11">
            <a:extLst>
              <a:ext uri="{FF2B5EF4-FFF2-40B4-BE49-F238E27FC236}">
                <a16:creationId xmlns:a16="http://schemas.microsoft.com/office/drawing/2014/main" id="{B9F504DB-5B0F-654A-DB03-3F0E6B0D88E1}"/>
              </a:ext>
            </a:extLst>
          </p:cNvPr>
          <p:cNvGrpSpPr/>
          <p:nvPr/>
        </p:nvGrpSpPr>
        <p:grpSpPr>
          <a:xfrm>
            <a:off x="0" y="2765508"/>
            <a:ext cx="744123" cy="527392"/>
            <a:chOff x="268528" y="1960710"/>
            <a:chExt cx="744123" cy="527392"/>
          </a:xfrm>
        </p:grpSpPr>
        <p:sp>
          <p:nvSpPr>
            <p:cNvPr id="13" name="Freeform 12">
              <a:extLst>
                <a:ext uri="{FF2B5EF4-FFF2-40B4-BE49-F238E27FC236}">
                  <a16:creationId xmlns:a16="http://schemas.microsoft.com/office/drawing/2014/main" id="{9130A727-E76B-9A06-DD9E-1EF7BABC4E15}"/>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DF058EE0-BFC9-A4E8-02FF-DFD8BDFB82AF}"/>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2" name="Text Placeholder 1">
            <a:extLst>
              <a:ext uri="{FF2B5EF4-FFF2-40B4-BE49-F238E27FC236}">
                <a16:creationId xmlns:a16="http://schemas.microsoft.com/office/drawing/2014/main" id="{FE265F31-33B0-881C-B2D0-C6C72A195636}"/>
              </a:ext>
            </a:extLst>
          </p:cNvPr>
          <p:cNvSpPr>
            <a:spLocks noGrp="1"/>
          </p:cNvSpPr>
          <p:nvPr>
            <p:ph type="body" sz="quarter" idx="18"/>
          </p:nvPr>
        </p:nvSpPr>
        <p:spPr>
          <a:xfrm>
            <a:off x="798380" y="1735573"/>
            <a:ext cx="11071178" cy="852355"/>
          </a:xfrm>
        </p:spPr>
        <p:txBody>
          <a:bodyPr/>
          <a:lstStyle/>
          <a:p>
            <a:pPr marL="0" indent="0">
              <a:lnSpc>
                <a:spcPct val="100000"/>
              </a:lnSpc>
            </a:pPr>
            <a:r>
              <a:rPr lang="tr-TR" sz="2000" dirty="0"/>
              <a:t>Twitter hat mehrere Barrierefreiheitsfunktionen implementiert, um sicherzustellen, dass Nutzer mit Behinderungen uneingeschränkt an den Unterhaltungen auf der Plattform teilnehmen können.</a:t>
            </a:r>
          </a:p>
        </p:txBody>
      </p:sp>
      <p:grpSp>
        <p:nvGrpSpPr>
          <p:cNvPr id="22" name="Group 21">
            <a:extLst>
              <a:ext uri="{FF2B5EF4-FFF2-40B4-BE49-F238E27FC236}">
                <a16:creationId xmlns:a16="http://schemas.microsoft.com/office/drawing/2014/main" id="{1B3395E7-8559-5052-3C45-2652CADD2D22}"/>
              </a:ext>
            </a:extLst>
          </p:cNvPr>
          <p:cNvGrpSpPr/>
          <p:nvPr/>
        </p:nvGrpSpPr>
        <p:grpSpPr>
          <a:xfrm>
            <a:off x="845418" y="4124021"/>
            <a:ext cx="10091609" cy="1262987"/>
            <a:chOff x="7260922" y="368575"/>
            <a:chExt cx="10091609" cy="1262987"/>
          </a:xfrm>
        </p:grpSpPr>
        <p:sp>
          <p:nvSpPr>
            <p:cNvPr id="40" name="Round Diagonal Corner Rectangle 39">
              <a:extLst>
                <a:ext uri="{FF2B5EF4-FFF2-40B4-BE49-F238E27FC236}">
                  <a16:creationId xmlns:a16="http://schemas.microsoft.com/office/drawing/2014/main" id="{EEB5080A-570D-FE9E-143A-13263EA55902}"/>
                </a:ext>
              </a:extLst>
            </p:cNvPr>
            <p:cNvSpPr/>
            <p:nvPr/>
          </p:nvSpPr>
          <p:spPr>
            <a:xfrm flipH="1">
              <a:off x="7260922" y="368575"/>
              <a:ext cx="9968353" cy="1110587"/>
            </a:xfrm>
            <a:prstGeom prst="round2DiagRect">
              <a:avLst/>
            </a:prstGeom>
            <a:solidFill>
              <a:srgbClr val="3EB6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ound Diagonal Corner Rectangle 9">
              <a:extLst>
                <a:ext uri="{FF2B5EF4-FFF2-40B4-BE49-F238E27FC236}">
                  <a16:creationId xmlns:a16="http://schemas.microsoft.com/office/drawing/2014/main" id="{4089B832-CF85-93FF-C11D-6FB51A0DCE6A}"/>
                </a:ext>
              </a:extLst>
            </p:cNvPr>
            <p:cNvSpPr/>
            <p:nvPr/>
          </p:nvSpPr>
          <p:spPr>
            <a:xfrm flipH="1">
              <a:off x="7413322" y="520975"/>
              <a:ext cx="9939209" cy="1110587"/>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2" name="Text Placeholder 1">
            <a:extLst>
              <a:ext uri="{FF2B5EF4-FFF2-40B4-BE49-F238E27FC236}">
                <a16:creationId xmlns:a16="http://schemas.microsoft.com/office/drawing/2014/main" id="{13056B84-A747-1575-7690-8C33497FC653}"/>
              </a:ext>
            </a:extLst>
          </p:cNvPr>
          <p:cNvSpPr txBox="1">
            <a:spLocks/>
          </p:cNvSpPr>
          <p:nvPr/>
        </p:nvSpPr>
        <p:spPr>
          <a:xfrm>
            <a:off x="1084017" y="4296244"/>
            <a:ext cx="9500219" cy="8523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chemeClr val="bg1"/>
                </a:solidFill>
              </a:rPr>
              <a:t>Sprach-Tweets mit Untertiteln: </a:t>
            </a:r>
            <a:r>
              <a:rPr lang="en-US" sz="2000" dirty="0">
                <a:solidFill>
                  <a:schemeClr val="bg1"/>
                </a:solidFill>
              </a:rPr>
              <a:t>Ermöglicht es Nutzern, Audio-Tweets zu teilen, wobei Untertitel für Menschen mit Hörbeeinträchtigungen bereitgestellt werden.</a:t>
            </a:r>
          </a:p>
        </p:txBody>
      </p:sp>
      <p:grpSp>
        <p:nvGrpSpPr>
          <p:cNvPr id="43" name="Group 42">
            <a:extLst>
              <a:ext uri="{FF2B5EF4-FFF2-40B4-BE49-F238E27FC236}">
                <a16:creationId xmlns:a16="http://schemas.microsoft.com/office/drawing/2014/main" id="{337CEF75-F435-78DF-A2DE-AFCBA14AD0C9}"/>
              </a:ext>
            </a:extLst>
          </p:cNvPr>
          <p:cNvGrpSpPr/>
          <p:nvPr/>
        </p:nvGrpSpPr>
        <p:grpSpPr>
          <a:xfrm>
            <a:off x="-13252" y="4130482"/>
            <a:ext cx="744123" cy="527392"/>
            <a:chOff x="268528" y="1960710"/>
            <a:chExt cx="744123" cy="527392"/>
          </a:xfrm>
        </p:grpSpPr>
        <p:sp>
          <p:nvSpPr>
            <p:cNvPr id="44" name="Freeform 43">
              <a:extLst>
                <a:ext uri="{FF2B5EF4-FFF2-40B4-BE49-F238E27FC236}">
                  <a16:creationId xmlns:a16="http://schemas.microsoft.com/office/drawing/2014/main" id="{7582977E-40B1-0063-CE08-B49632BC63BE}"/>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41AA738E-C429-61DF-E8D6-BEFD0CB9ABA1}"/>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grpSp>
        <p:nvGrpSpPr>
          <p:cNvPr id="46" name="Group 45">
            <a:extLst>
              <a:ext uri="{FF2B5EF4-FFF2-40B4-BE49-F238E27FC236}">
                <a16:creationId xmlns:a16="http://schemas.microsoft.com/office/drawing/2014/main" id="{DEF174AC-93D6-12A4-7C0D-4B0459A396AF}"/>
              </a:ext>
            </a:extLst>
          </p:cNvPr>
          <p:cNvGrpSpPr/>
          <p:nvPr/>
        </p:nvGrpSpPr>
        <p:grpSpPr>
          <a:xfrm>
            <a:off x="858670" y="5502247"/>
            <a:ext cx="10091609" cy="1262987"/>
            <a:chOff x="7260922" y="368575"/>
            <a:chExt cx="10091609" cy="1262987"/>
          </a:xfrm>
        </p:grpSpPr>
        <p:sp>
          <p:nvSpPr>
            <p:cNvPr id="47" name="Round Diagonal Corner Rectangle 46">
              <a:extLst>
                <a:ext uri="{FF2B5EF4-FFF2-40B4-BE49-F238E27FC236}">
                  <a16:creationId xmlns:a16="http://schemas.microsoft.com/office/drawing/2014/main" id="{D9B628F7-0F66-5D7C-3C57-B673344C3977}"/>
                </a:ext>
              </a:extLst>
            </p:cNvPr>
            <p:cNvSpPr/>
            <p:nvPr/>
          </p:nvSpPr>
          <p:spPr>
            <a:xfrm flipH="1">
              <a:off x="7260922" y="368575"/>
              <a:ext cx="9968353" cy="1110587"/>
            </a:xfrm>
            <a:prstGeom prst="round2DiagRect">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ound Diagonal Corner Rectangle 9">
              <a:extLst>
                <a:ext uri="{FF2B5EF4-FFF2-40B4-BE49-F238E27FC236}">
                  <a16:creationId xmlns:a16="http://schemas.microsoft.com/office/drawing/2014/main" id="{DF9C4B23-1640-7EAB-790E-054F114DC3F1}"/>
                </a:ext>
              </a:extLst>
            </p:cNvPr>
            <p:cNvSpPr/>
            <p:nvPr/>
          </p:nvSpPr>
          <p:spPr>
            <a:xfrm flipH="1">
              <a:off x="7413322" y="520975"/>
              <a:ext cx="9939209" cy="1110587"/>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3EB6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9" name="Text Placeholder 1">
            <a:extLst>
              <a:ext uri="{FF2B5EF4-FFF2-40B4-BE49-F238E27FC236}">
                <a16:creationId xmlns:a16="http://schemas.microsoft.com/office/drawing/2014/main" id="{8C6E8256-677B-1EE5-971D-6BE5BA7293D0}"/>
              </a:ext>
            </a:extLst>
          </p:cNvPr>
          <p:cNvSpPr txBox="1">
            <a:spLocks/>
          </p:cNvSpPr>
          <p:nvPr/>
        </p:nvSpPr>
        <p:spPr>
          <a:xfrm>
            <a:off x="1097269" y="5674470"/>
            <a:ext cx="10083657" cy="8523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chemeClr val="bg1"/>
                </a:solidFill>
              </a:rPr>
              <a:t>Tastaturnavigation: </a:t>
            </a:r>
            <a:r>
              <a:rPr lang="en-US" sz="2000" dirty="0">
                <a:solidFill>
                  <a:schemeClr val="bg1"/>
                </a:solidFill>
              </a:rPr>
              <a:t>Bietet Tastenkombinationen und Navigationsoptionen für Nutzer, die statt einer Maus auf die Tastatur angewiesen sind.</a:t>
            </a:r>
          </a:p>
        </p:txBody>
      </p:sp>
      <p:grpSp>
        <p:nvGrpSpPr>
          <p:cNvPr id="50" name="Group 49">
            <a:extLst>
              <a:ext uri="{FF2B5EF4-FFF2-40B4-BE49-F238E27FC236}">
                <a16:creationId xmlns:a16="http://schemas.microsoft.com/office/drawing/2014/main" id="{53A898CD-A186-55E6-0D9C-72451DABF9FF}"/>
              </a:ext>
            </a:extLst>
          </p:cNvPr>
          <p:cNvGrpSpPr/>
          <p:nvPr/>
        </p:nvGrpSpPr>
        <p:grpSpPr>
          <a:xfrm>
            <a:off x="0" y="5508708"/>
            <a:ext cx="744123" cy="527392"/>
            <a:chOff x="268528" y="1960710"/>
            <a:chExt cx="744123" cy="527392"/>
          </a:xfrm>
        </p:grpSpPr>
        <p:sp>
          <p:nvSpPr>
            <p:cNvPr id="51" name="Freeform 50">
              <a:extLst>
                <a:ext uri="{FF2B5EF4-FFF2-40B4-BE49-F238E27FC236}">
                  <a16:creationId xmlns:a16="http://schemas.microsoft.com/office/drawing/2014/main" id="{0A14BA48-B5EA-AEC1-45FC-04859E5E69AB}"/>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52" name="Freeform 51">
              <a:extLst>
                <a:ext uri="{FF2B5EF4-FFF2-40B4-BE49-F238E27FC236}">
                  <a16:creationId xmlns:a16="http://schemas.microsoft.com/office/drawing/2014/main" id="{ECE6539C-02E4-7723-6079-565F6B125623}"/>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Tree>
    <p:extLst>
      <p:ext uri="{BB962C8B-B14F-4D97-AF65-F5344CB8AC3E}">
        <p14:creationId xmlns:p14="http://schemas.microsoft.com/office/powerpoint/2010/main" val="206405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0"/>
            <a:ext cx="7656506" cy="1565257"/>
          </a:xfrm>
        </p:spPr>
        <p:txBody>
          <a:bodyPr anchor="ctr"/>
          <a:lstStyle/>
          <a:p>
            <a:pPr>
              <a:lnSpc>
                <a:spcPct val="100000"/>
              </a:lnSpc>
            </a:pPr>
            <a:r>
              <a:rPr lang="en-US" sz="3400" dirty="0"/>
              <a:t>Beispiel für Verbesserungen der Barrierefreiheit</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5" name="Group 4">
            <a:extLst>
              <a:ext uri="{FF2B5EF4-FFF2-40B4-BE49-F238E27FC236}">
                <a16:creationId xmlns:a16="http://schemas.microsoft.com/office/drawing/2014/main" id="{E890EE25-786F-FF7D-8660-2468D831DF5A}"/>
              </a:ext>
            </a:extLst>
          </p:cNvPr>
          <p:cNvGrpSpPr/>
          <p:nvPr/>
        </p:nvGrpSpPr>
        <p:grpSpPr>
          <a:xfrm>
            <a:off x="858670" y="1937415"/>
            <a:ext cx="10091609" cy="1262987"/>
            <a:chOff x="7260922" y="368575"/>
            <a:chExt cx="10091609" cy="1262987"/>
          </a:xfrm>
        </p:grpSpPr>
        <p:sp>
          <p:nvSpPr>
            <p:cNvPr id="6" name="Round Diagonal Corner Rectangle 5">
              <a:extLst>
                <a:ext uri="{FF2B5EF4-FFF2-40B4-BE49-F238E27FC236}">
                  <a16:creationId xmlns:a16="http://schemas.microsoft.com/office/drawing/2014/main" id="{05E8A25E-8605-C5EE-63BB-98E820EE9E96}"/>
                </a:ext>
              </a:extLst>
            </p:cNvPr>
            <p:cNvSpPr/>
            <p:nvPr/>
          </p:nvSpPr>
          <p:spPr>
            <a:xfrm flipH="1">
              <a:off x="7260922" y="368575"/>
              <a:ext cx="9968353" cy="1110587"/>
            </a:xfrm>
            <a:prstGeom prst="round2DiagRect">
              <a:avLst/>
            </a:pr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Diagonal Corner Rectangle 9">
              <a:extLst>
                <a:ext uri="{FF2B5EF4-FFF2-40B4-BE49-F238E27FC236}">
                  <a16:creationId xmlns:a16="http://schemas.microsoft.com/office/drawing/2014/main" id="{3EE1EA2B-6EE3-F273-82D7-CAA6E168B7C8}"/>
                </a:ext>
              </a:extLst>
            </p:cNvPr>
            <p:cNvSpPr/>
            <p:nvPr/>
          </p:nvSpPr>
          <p:spPr>
            <a:xfrm flipH="1">
              <a:off x="7413322" y="520975"/>
              <a:ext cx="9939209" cy="1110587"/>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0E6E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 Placeholder 1">
            <a:extLst>
              <a:ext uri="{FF2B5EF4-FFF2-40B4-BE49-F238E27FC236}">
                <a16:creationId xmlns:a16="http://schemas.microsoft.com/office/drawing/2014/main" id="{C0CC036C-BC11-2FA4-3820-A5CDC2FDDF26}"/>
              </a:ext>
            </a:extLst>
          </p:cNvPr>
          <p:cNvSpPr txBox="1">
            <a:spLocks/>
          </p:cNvSpPr>
          <p:nvPr/>
        </p:nvSpPr>
        <p:spPr>
          <a:xfrm>
            <a:off x="1097269" y="2084623"/>
            <a:ext cx="10083657" cy="9633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t>Unterstützung von Bildschirmleseprogrammen: </a:t>
            </a:r>
            <a:r>
              <a:rPr lang="en-US" sz="2000" dirty="0"/>
              <a:t>Gewährleistet die Kompatibilität mit gängigen Bildschirmleseprogrammen, wodurch Inhalte für sehbehinderte Nutzer zugänglich werden.</a:t>
            </a:r>
          </a:p>
        </p:txBody>
      </p:sp>
      <p:grpSp>
        <p:nvGrpSpPr>
          <p:cNvPr id="12" name="Group 11">
            <a:extLst>
              <a:ext uri="{FF2B5EF4-FFF2-40B4-BE49-F238E27FC236}">
                <a16:creationId xmlns:a16="http://schemas.microsoft.com/office/drawing/2014/main" id="{B9F504DB-5B0F-654A-DB03-3F0E6B0D88E1}"/>
              </a:ext>
            </a:extLst>
          </p:cNvPr>
          <p:cNvGrpSpPr/>
          <p:nvPr/>
        </p:nvGrpSpPr>
        <p:grpSpPr>
          <a:xfrm>
            <a:off x="0" y="1922103"/>
            <a:ext cx="744123" cy="527392"/>
            <a:chOff x="268528" y="1960710"/>
            <a:chExt cx="744123" cy="527392"/>
          </a:xfrm>
        </p:grpSpPr>
        <p:sp>
          <p:nvSpPr>
            <p:cNvPr id="13" name="Freeform 12">
              <a:extLst>
                <a:ext uri="{FF2B5EF4-FFF2-40B4-BE49-F238E27FC236}">
                  <a16:creationId xmlns:a16="http://schemas.microsoft.com/office/drawing/2014/main" id="{9130A727-E76B-9A06-DD9E-1EF7BABC4E15}"/>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DF058EE0-BFC9-A4E8-02FF-DFD8BDFB82AF}"/>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
        <p:nvSpPr>
          <p:cNvPr id="2" name="Text Placeholder 1">
            <a:extLst>
              <a:ext uri="{FF2B5EF4-FFF2-40B4-BE49-F238E27FC236}">
                <a16:creationId xmlns:a16="http://schemas.microsoft.com/office/drawing/2014/main" id="{FE265F31-33B0-881C-B2D0-C6C72A195636}"/>
              </a:ext>
            </a:extLst>
          </p:cNvPr>
          <p:cNvSpPr>
            <a:spLocks noGrp="1"/>
          </p:cNvSpPr>
          <p:nvPr>
            <p:ph type="body" sz="quarter" idx="18"/>
          </p:nvPr>
        </p:nvSpPr>
        <p:spPr>
          <a:xfrm>
            <a:off x="798380" y="4985411"/>
            <a:ext cx="10563704" cy="1352879"/>
          </a:xfrm>
        </p:spPr>
        <p:txBody>
          <a:bodyPr/>
          <a:lstStyle/>
          <a:p>
            <a:pPr marL="0" indent="0">
              <a:lnSpc>
                <a:spcPct val="100000"/>
              </a:lnSpc>
            </a:pPr>
            <a:r>
              <a:rPr lang="tr-TR" sz="2000" dirty="0"/>
              <a:t>Diese Funktionen erleichtern es Menschen mit Seh-, Hör- oder motorischen Beeinträchtigungen, auf Inhalte zuzugreifen, an Diskussionen teilzunehmen und ihre Ideen zu teilen, was zu einer inklusiveren und ansprechenderen Online-Umgebung beiträgt.</a:t>
            </a:r>
          </a:p>
        </p:txBody>
      </p:sp>
      <p:grpSp>
        <p:nvGrpSpPr>
          <p:cNvPr id="20" name="Group 19">
            <a:extLst>
              <a:ext uri="{FF2B5EF4-FFF2-40B4-BE49-F238E27FC236}">
                <a16:creationId xmlns:a16="http://schemas.microsoft.com/office/drawing/2014/main" id="{D1957724-0DAF-01D1-442D-4DF763E54F37}"/>
              </a:ext>
            </a:extLst>
          </p:cNvPr>
          <p:cNvGrpSpPr/>
          <p:nvPr/>
        </p:nvGrpSpPr>
        <p:grpSpPr>
          <a:xfrm>
            <a:off x="845418" y="3461413"/>
            <a:ext cx="10091609" cy="1262987"/>
            <a:chOff x="7260922" y="368575"/>
            <a:chExt cx="10091609" cy="1262987"/>
          </a:xfrm>
        </p:grpSpPr>
        <p:sp>
          <p:nvSpPr>
            <p:cNvPr id="22" name="Round Diagonal Corner Rectangle 21">
              <a:extLst>
                <a:ext uri="{FF2B5EF4-FFF2-40B4-BE49-F238E27FC236}">
                  <a16:creationId xmlns:a16="http://schemas.microsoft.com/office/drawing/2014/main" id="{F7118737-3A50-1AC6-ABD6-54C8945D1FB6}"/>
                </a:ext>
              </a:extLst>
            </p:cNvPr>
            <p:cNvSpPr/>
            <p:nvPr/>
          </p:nvSpPr>
          <p:spPr>
            <a:xfrm flipH="1">
              <a:off x="7260922" y="368575"/>
              <a:ext cx="9968353" cy="1110587"/>
            </a:xfrm>
            <a:prstGeom prst="round2DiagRect">
              <a:avLst/>
            </a:prstGeom>
            <a:solidFill>
              <a:srgbClr val="3EB6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Diagonal Corner Rectangle 9">
              <a:extLst>
                <a:ext uri="{FF2B5EF4-FFF2-40B4-BE49-F238E27FC236}">
                  <a16:creationId xmlns:a16="http://schemas.microsoft.com/office/drawing/2014/main" id="{3BBA4D88-F260-4A54-E794-D4988302DE56}"/>
                </a:ext>
              </a:extLst>
            </p:cNvPr>
            <p:cNvSpPr/>
            <p:nvPr/>
          </p:nvSpPr>
          <p:spPr>
            <a:xfrm flipH="1">
              <a:off x="7413322" y="520975"/>
              <a:ext cx="9939209" cy="1110587"/>
            </a:xfrm>
            <a:custGeom>
              <a:avLst/>
              <a:gdLst>
                <a:gd name="connsiteX0" fmla="*/ 395845 w 4806969"/>
                <a:gd name="connsiteY0" fmla="*/ 0 h 2375020"/>
                <a:gd name="connsiteX1" fmla="*/ 1026006 w 4806969"/>
                <a:gd name="connsiteY1" fmla="*/ 0 h 2375020"/>
                <a:gd name="connsiteX2" fmla="*/ 1612055 w 4806969"/>
                <a:gd name="connsiteY2" fmla="*/ 0 h 2375020"/>
                <a:gd name="connsiteX3" fmla="*/ 2330438 w 4806969"/>
                <a:gd name="connsiteY3" fmla="*/ 0 h 2375020"/>
                <a:gd name="connsiteX4" fmla="*/ 2872376 w 4806969"/>
                <a:gd name="connsiteY4" fmla="*/ 0 h 2375020"/>
                <a:gd name="connsiteX5" fmla="*/ 3502537 w 4806969"/>
                <a:gd name="connsiteY5" fmla="*/ 0 h 2375020"/>
                <a:gd name="connsiteX6" fmla="*/ 4176808 w 4806969"/>
                <a:gd name="connsiteY6" fmla="*/ 0 h 2375020"/>
                <a:gd name="connsiteX7" fmla="*/ 4806969 w 4806969"/>
                <a:gd name="connsiteY7" fmla="*/ 0 h 2375020"/>
                <a:gd name="connsiteX8" fmla="*/ 4806969 w 4806969"/>
                <a:gd name="connsiteY8" fmla="*/ 0 h 2375020"/>
                <a:gd name="connsiteX9" fmla="*/ 4806969 w 4806969"/>
                <a:gd name="connsiteY9" fmla="*/ 699309 h 2375020"/>
                <a:gd name="connsiteX10" fmla="*/ 4806969 w 4806969"/>
                <a:gd name="connsiteY10" fmla="*/ 1378825 h 2375020"/>
                <a:gd name="connsiteX11" fmla="*/ 4806969 w 4806969"/>
                <a:gd name="connsiteY11" fmla="*/ 1979175 h 2375020"/>
                <a:gd name="connsiteX12" fmla="*/ 4411124 w 4806969"/>
                <a:gd name="connsiteY12" fmla="*/ 2375020 h 2375020"/>
                <a:gd name="connsiteX13" fmla="*/ 3913297 w 4806969"/>
                <a:gd name="connsiteY13" fmla="*/ 2375020 h 2375020"/>
                <a:gd name="connsiteX14" fmla="*/ 3194914 w 4806969"/>
                <a:gd name="connsiteY14" fmla="*/ 2375020 h 2375020"/>
                <a:gd name="connsiteX15" fmla="*/ 2697087 w 4806969"/>
                <a:gd name="connsiteY15" fmla="*/ 2375020 h 2375020"/>
                <a:gd name="connsiteX16" fmla="*/ 2199260 w 4806969"/>
                <a:gd name="connsiteY16" fmla="*/ 2375020 h 2375020"/>
                <a:gd name="connsiteX17" fmla="*/ 1524989 w 4806969"/>
                <a:gd name="connsiteY17" fmla="*/ 2375020 h 2375020"/>
                <a:gd name="connsiteX18" fmla="*/ 806606 w 4806969"/>
                <a:gd name="connsiteY18" fmla="*/ 2375020 h 2375020"/>
                <a:gd name="connsiteX19" fmla="*/ 0 w 4806969"/>
                <a:gd name="connsiteY19" fmla="*/ 2375020 h 2375020"/>
                <a:gd name="connsiteX20" fmla="*/ 0 w 4806969"/>
                <a:gd name="connsiteY20" fmla="*/ 2375020 h 2375020"/>
                <a:gd name="connsiteX21" fmla="*/ 0 w 4806969"/>
                <a:gd name="connsiteY21" fmla="*/ 1735087 h 2375020"/>
                <a:gd name="connsiteX22" fmla="*/ 0 w 4806969"/>
                <a:gd name="connsiteY22" fmla="*/ 1055570 h 2375020"/>
                <a:gd name="connsiteX23" fmla="*/ 0 w 4806969"/>
                <a:gd name="connsiteY23" fmla="*/ 395845 h 2375020"/>
                <a:gd name="connsiteX24" fmla="*/ 395845 w 4806969"/>
                <a:gd name="connsiteY24" fmla="*/ 0 h 237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06969" h="2375020" extrusionOk="0">
                  <a:moveTo>
                    <a:pt x="395845" y="0"/>
                  </a:moveTo>
                  <a:cubicBezTo>
                    <a:pt x="622841" y="21324"/>
                    <a:pt x="738095" y="20451"/>
                    <a:pt x="1026006" y="0"/>
                  </a:cubicBezTo>
                  <a:cubicBezTo>
                    <a:pt x="1313917" y="-20451"/>
                    <a:pt x="1392748" y="-19844"/>
                    <a:pt x="1612055" y="0"/>
                  </a:cubicBezTo>
                  <a:cubicBezTo>
                    <a:pt x="1831362" y="19844"/>
                    <a:pt x="2143899" y="17315"/>
                    <a:pt x="2330438" y="0"/>
                  </a:cubicBezTo>
                  <a:cubicBezTo>
                    <a:pt x="2516977" y="-17315"/>
                    <a:pt x="2643885" y="11711"/>
                    <a:pt x="2872376" y="0"/>
                  </a:cubicBezTo>
                  <a:cubicBezTo>
                    <a:pt x="3100867" y="-11711"/>
                    <a:pt x="3327252" y="3566"/>
                    <a:pt x="3502537" y="0"/>
                  </a:cubicBezTo>
                  <a:cubicBezTo>
                    <a:pt x="3677822" y="-3566"/>
                    <a:pt x="3955310" y="-3627"/>
                    <a:pt x="4176808" y="0"/>
                  </a:cubicBezTo>
                  <a:cubicBezTo>
                    <a:pt x="4398306" y="3627"/>
                    <a:pt x="4596487" y="29764"/>
                    <a:pt x="4806969" y="0"/>
                  </a:cubicBezTo>
                  <a:lnTo>
                    <a:pt x="4806969" y="0"/>
                  </a:lnTo>
                  <a:cubicBezTo>
                    <a:pt x="4829067" y="209485"/>
                    <a:pt x="4826657" y="558811"/>
                    <a:pt x="4806969" y="699309"/>
                  </a:cubicBezTo>
                  <a:cubicBezTo>
                    <a:pt x="4787281" y="839807"/>
                    <a:pt x="4800554" y="1232243"/>
                    <a:pt x="4806969" y="1378825"/>
                  </a:cubicBezTo>
                  <a:cubicBezTo>
                    <a:pt x="4813384" y="1525407"/>
                    <a:pt x="4791234" y="1806287"/>
                    <a:pt x="4806969" y="1979175"/>
                  </a:cubicBezTo>
                  <a:cubicBezTo>
                    <a:pt x="4807964" y="2192061"/>
                    <a:pt x="4635957" y="2386753"/>
                    <a:pt x="4411124" y="2375020"/>
                  </a:cubicBezTo>
                  <a:cubicBezTo>
                    <a:pt x="4210228" y="2395343"/>
                    <a:pt x="4032974" y="2396505"/>
                    <a:pt x="3913297" y="2375020"/>
                  </a:cubicBezTo>
                  <a:cubicBezTo>
                    <a:pt x="3793620" y="2353535"/>
                    <a:pt x="3368875" y="2391984"/>
                    <a:pt x="3194914" y="2375020"/>
                  </a:cubicBezTo>
                  <a:cubicBezTo>
                    <a:pt x="3020953" y="2358056"/>
                    <a:pt x="2902261" y="2355711"/>
                    <a:pt x="2697087" y="2375020"/>
                  </a:cubicBezTo>
                  <a:cubicBezTo>
                    <a:pt x="2491913" y="2394329"/>
                    <a:pt x="2440483" y="2395576"/>
                    <a:pt x="2199260" y="2375020"/>
                  </a:cubicBezTo>
                  <a:cubicBezTo>
                    <a:pt x="1958037" y="2354464"/>
                    <a:pt x="1836532" y="2349172"/>
                    <a:pt x="1524989" y="2375020"/>
                  </a:cubicBezTo>
                  <a:cubicBezTo>
                    <a:pt x="1213446" y="2400868"/>
                    <a:pt x="1053434" y="2396705"/>
                    <a:pt x="806606" y="2375020"/>
                  </a:cubicBezTo>
                  <a:cubicBezTo>
                    <a:pt x="559778" y="2353335"/>
                    <a:pt x="228337" y="2370010"/>
                    <a:pt x="0" y="2375020"/>
                  </a:cubicBezTo>
                  <a:lnTo>
                    <a:pt x="0" y="2375020"/>
                  </a:lnTo>
                  <a:cubicBezTo>
                    <a:pt x="-20452" y="2158895"/>
                    <a:pt x="-14593" y="1894146"/>
                    <a:pt x="0" y="1735087"/>
                  </a:cubicBezTo>
                  <a:cubicBezTo>
                    <a:pt x="14593" y="1576028"/>
                    <a:pt x="33091" y="1200728"/>
                    <a:pt x="0" y="1055570"/>
                  </a:cubicBezTo>
                  <a:cubicBezTo>
                    <a:pt x="-33091" y="910412"/>
                    <a:pt x="-23909" y="639098"/>
                    <a:pt x="0" y="395845"/>
                  </a:cubicBezTo>
                  <a:cubicBezTo>
                    <a:pt x="17086" y="164493"/>
                    <a:pt x="167947" y="-14800"/>
                    <a:pt x="395845" y="0"/>
                  </a:cubicBezTo>
                  <a:close/>
                </a:path>
              </a:pathLst>
            </a:custGeom>
            <a:noFill/>
            <a:ln w="28575">
              <a:solidFill>
                <a:srgbClr val="A55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 Placeholder 1">
            <a:extLst>
              <a:ext uri="{FF2B5EF4-FFF2-40B4-BE49-F238E27FC236}">
                <a16:creationId xmlns:a16="http://schemas.microsoft.com/office/drawing/2014/main" id="{E8DCD94A-B329-AB77-9178-343F37CAD8C9}"/>
              </a:ext>
            </a:extLst>
          </p:cNvPr>
          <p:cNvSpPr txBox="1">
            <a:spLocks/>
          </p:cNvSpPr>
          <p:nvPr/>
        </p:nvSpPr>
        <p:spPr>
          <a:xfrm>
            <a:off x="1084017" y="3646888"/>
            <a:ext cx="9500219" cy="8523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dirty="0">
                <a:solidFill>
                  <a:schemeClr val="bg1"/>
                </a:solidFill>
              </a:rPr>
              <a:t>Menü „Barrierefreiheitseinstellungen“: </a:t>
            </a:r>
            <a:r>
              <a:rPr lang="en-US" sz="2000" dirty="0">
                <a:solidFill>
                  <a:schemeClr val="bg1"/>
                </a:solidFill>
              </a:rPr>
              <a:t>Bietet einen zentralen Ort, an dem Nutzer ihre Einstellungen zur Barrierefreiheit anpassen können.</a:t>
            </a:r>
          </a:p>
        </p:txBody>
      </p:sp>
      <p:grpSp>
        <p:nvGrpSpPr>
          <p:cNvPr id="26" name="Group 25">
            <a:extLst>
              <a:ext uri="{FF2B5EF4-FFF2-40B4-BE49-F238E27FC236}">
                <a16:creationId xmlns:a16="http://schemas.microsoft.com/office/drawing/2014/main" id="{257B0FE3-D8DF-3E2D-B67E-ADEC81AA54A8}"/>
              </a:ext>
            </a:extLst>
          </p:cNvPr>
          <p:cNvGrpSpPr/>
          <p:nvPr/>
        </p:nvGrpSpPr>
        <p:grpSpPr>
          <a:xfrm>
            <a:off x="-13252" y="3459353"/>
            <a:ext cx="744123" cy="527392"/>
            <a:chOff x="268528" y="1960710"/>
            <a:chExt cx="744123" cy="527392"/>
          </a:xfrm>
        </p:grpSpPr>
        <p:sp>
          <p:nvSpPr>
            <p:cNvPr id="29" name="Freeform 28">
              <a:extLst>
                <a:ext uri="{FF2B5EF4-FFF2-40B4-BE49-F238E27FC236}">
                  <a16:creationId xmlns:a16="http://schemas.microsoft.com/office/drawing/2014/main" id="{ADC872D5-072C-524A-A4C0-8A706BCBB553}"/>
                </a:ext>
              </a:extLst>
            </p:cNvPr>
            <p:cNvSpPr/>
            <p:nvPr/>
          </p:nvSpPr>
          <p:spPr>
            <a:xfrm rot="10800000">
              <a:off x="268528" y="2023533"/>
              <a:ext cx="744123" cy="464569"/>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flip="none" rotWithShape="1">
              <a:gsLst>
                <a:gs pos="0">
                  <a:srgbClr val="7C0EFF"/>
                </a:gs>
                <a:gs pos="50000">
                  <a:srgbClr val="BD34CE"/>
                </a:gs>
                <a:gs pos="100000">
                  <a:srgbClr val="FF5B9D"/>
                </a:gs>
              </a:gsLst>
              <a:path path="circle">
                <a:fillToRect t="100000" r="100000"/>
              </a:path>
              <a:tileRect l="-100000" b="-100000"/>
            </a:gradFill>
            <a:ln w="6858" cap="flat">
              <a:noFill/>
              <a:prstDash val="solid"/>
              <a:miter/>
            </a:ln>
          </p:spPr>
          <p:txBody>
            <a:bodyPr rtlCol="0" anchor="ctr"/>
            <a:lstStyle/>
            <a:p>
              <a:endParaRPr lang="en-GB"/>
            </a:p>
          </p:txBody>
        </p:sp>
        <p:sp>
          <p:nvSpPr>
            <p:cNvPr id="30" name="Freeform 29">
              <a:extLst>
                <a:ext uri="{FF2B5EF4-FFF2-40B4-BE49-F238E27FC236}">
                  <a16:creationId xmlns:a16="http://schemas.microsoft.com/office/drawing/2014/main" id="{033620A4-DF0B-D7A2-62AE-6FAA71C8B4A7}"/>
                </a:ext>
              </a:extLst>
            </p:cNvPr>
            <p:cNvSpPr/>
            <p:nvPr/>
          </p:nvSpPr>
          <p:spPr>
            <a:xfrm rot="10800000">
              <a:off x="268528" y="1960710"/>
              <a:ext cx="219111" cy="221012"/>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flip="none" rotWithShape="1">
              <a:gsLst>
                <a:gs pos="0">
                  <a:srgbClr val="7C0EFF"/>
                </a:gs>
                <a:gs pos="50000">
                  <a:srgbClr val="BD34CE"/>
                </a:gs>
                <a:gs pos="100000">
                  <a:srgbClr val="FF5B9D"/>
                </a:gs>
              </a:gsLst>
              <a:lin ang="5400000" scaled="1"/>
              <a:tileRect/>
            </a:gradFill>
            <a:ln w="6858" cap="flat">
              <a:noFill/>
              <a:prstDash val="solid"/>
              <a:miter/>
            </a:ln>
          </p:spPr>
          <p:txBody>
            <a:bodyPr rtlCol="0" anchor="ctr"/>
            <a:lstStyle/>
            <a:p>
              <a:endParaRPr lang="en-GB"/>
            </a:p>
          </p:txBody>
        </p:sp>
      </p:grpSp>
    </p:spTree>
    <p:extLst>
      <p:ext uri="{BB962C8B-B14F-4D97-AF65-F5344CB8AC3E}">
        <p14:creationId xmlns:p14="http://schemas.microsoft.com/office/powerpoint/2010/main" val="338064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28A13-9C21-FB17-C516-A41C29432F8B}"/>
            </a:ext>
          </a:extLst>
        </p:cNvPr>
        <p:cNvGrpSpPr/>
        <p:nvPr/>
      </p:nvGrpSpPr>
      <p:grpSpPr>
        <a:xfrm>
          <a:off x="0" y="0"/>
          <a:ext cx="0" cy="0"/>
          <a:chOff x="0" y="0"/>
          <a:chExt cx="0" cy="0"/>
        </a:xfrm>
      </p:grpSpPr>
      <p:pic>
        <p:nvPicPr>
          <p:cNvPr id="6" name="Picture Placeholder 12" descr="A group of people standing around a table&#10;&#10;AI-generated content may be incorrect.">
            <a:extLst>
              <a:ext uri="{FF2B5EF4-FFF2-40B4-BE49-F238E27FC236}">
                <a16:creationId xmlns:a16="http://schemas.microsoft.com/office/drawing/2014/main" id="{F74DEFA3-41D7-C49A-C7EA-01776C7C197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93252742-90FE-52EB-1367-AE404AFCA652}"/>
              </a:ext>
            </a:extLst>
          </p:cNvPr>
          <p:cNvSpPr txBox="1">
            <a:spLocks/>
          </p:cNvSpPr>
          <p:nvPr/>
        </p:nvSpPr>
        <p:spPr>
          <a:xfrm>
            <a:off x="733930" y="2648959"/>
            <a:ext cx="4901340" cy="306642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9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dirty="0">
                <a:ln>
                  <a:noFill/>
                </a:ln>
                <a:solidFill>
                  <a:srgbClr val="FFFFFF"/>
                </a:solidFill>
                <a:effectLst/>
                <a:uLnTx/>
                <a:uFillTx/>
                <a:latin typeface="Calibri" panose="020F0502020204030204"/>
                <a:ea typeface="+mn-ea"/>
                <a:cs typeface="+mn-cs"/>
              </a:rPr>
              <a:t>Digitale Diplomatie und Konfliktlösung: Stärkung der interkulturellen Kommunikation </a:t>
            </a:r>
          </a:p>
          <a:p>
            <a:pPr marL="0" marR="0" lvl="0" indent="0" algn="l" defTabSz="914400" rtl="0" eaLnBrk="1" fontAlgn="auto" latinLnBrk="0" hangingPunct="1">
              <a:lnSpc>
                <a:spcPts val="3900"/>
              </a:lnSpc>
              <a:spcBef>
                <a:spcPts val="1000"/>
              </a:spcBef>
              <a:spcAft>
                <a:spcPts val="0"/>
              </a:spcAft>
              <a:buClrTx/>
              <a:buSzTx/>
              <a:buFont typeface="Arial" panose="020B0604020202020204" pitchFamily="34" charset="0"/>
              <a:buNone/>
              <a:tabLst/>
              <a:defRPr/>
            </a:pPr>
            <a:endParaRPr kumimoji="0" lang="en-GB" sz="4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9B7F4F12-A435-F88D-C4D2-1AD6C09C8638}"/>
              </a:ext>
            </a:extLst>
          </p:cNvPr>
          <p:cNvSpPr>
            <a:spLocks noGrp="1"/>
          </p:cNvSpPr>
          <p:nvPr>
            <p:ph type="body" sz="quarter" idx="17"/>
          </p:nvPr>
        </p:nvSpPr>
        <p:spPr>
          <a:xfrm>
            <a:off x="733931" y="1095586"/>
            <a:ext cx="4450069" cy="582221"/>
          </a:xfrm>
        </p:spPr>
        <p:txBody>
          <a:bodyPr/>
          <a:lstStyle/>
          <a:p>
            <a:pPr>
              <a:lnSpc>
                <a:spcPts val="5920"/>
              </a:lnSpc>
              <a:spcBef>
                <a:spcPts val="0"/>
              </a:spcBef>
            </a:pPr>
            <a:r>
              <a:rPr lang="en-US" sz="6600" b="1" dirty="0"/>
              <a:t>Thema</a:t>
            </a:r>
            <a:r>
              <a:rPr lang="tr-TR" sz="6600" b="1" dirty="0"/>
              <a:t> 3</a:t>
            </a:r>
            <a:endParaRPr lang="en-US" sz="6600" b="1" dirty="0"/>
          </a:p>
          <a:p>
            <a:pPr>
              <a:lnSpc>
                <a:spcPts val="5920"/>
              </a:lnSpc>
              <a:spcBef>
                <a:spcPts val="0"/>
              </a:spcBef>
            </a:pPr>
            <a:endParaRPr lang="en-IE" sz="6600" b="1" dirty="0"/>
          </a:p>
        </p:txBody>
      </p:sp>
      <p:sp>
        <p:nvSpPr>
          <p:cNvPr id="9" name="Freeform 8">
            <a:extLst>
              <a:ext uri="{FF2B5EF4-FFF2-40B4-BE49-F238E27FC236}">
                <a16:creationId xmlns:a16="http://schemas.microsoft.com/office/drawing/2014/main" id="{BAE9B176-0525-CADC-6F1C-C6615C23D156}"/>
              </a:ext>
            </a:extLst>
          </p:cNvPr>
          <p:cNvSpPr/>
          <p:nvPr/>
        </p:nvSpPr>
        <p:spPr>
          <a:xfrm>
            <a:off x="0" y="213114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08D95406-82DC-FA59-E125-F1DEEBDD63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3184600" y="4172645"/>
            <a:ext cx="5075589" cy="3412896"/>
          </a:xfrm>
          <a:prstGeom prst="rect">
            <a:avLst/>
          </a:prstGeom>
        </p:spPr>
      </p:pic>
    </p:spTree>
    <p:extLst>
      <p:ext uri="{BB962C8B-B14F-4D97-AF65-F5344CB8AC3E}">
        <p14:creationId xmlns:p14="http://schemas.microsoft.com/office/powerpoint/2010/main" val="3702249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5BAAA-2552-7E66-84E7-9E0347F1C486}"/>
            </a:ext>
          </a:extLst>
        </p:cNvPr>
        <p:cNvGrpSpPr/>
        <p:nvPr/>
      </p:nvGrpSpPr>
      <p:grpSpPr>
        <a:xfrm>
          <a:off x="0" y="0"/>
          <a:ext cx="0" cy="0"/>
          <a:chOff x="0" y="0"/>
          <a:chExt cx="0" cy="0"/>
        </a:xfrm>
      </p:grpSpPr>
      <p:sp>
        <p:nvSpPr>
          <p:cNvPr id="10" name="Text Placeholder 3">
            <a:extLst>
              <a:ext uri="{FF2B5EF4-FFF2-40B4-BE49-F238E27FC236}">
                <a16:creationId xmlns:a16="http://schemas.microsoft.com/office/drawing/2014/main" id="{7CF52F7A-4D0A-F994-9B56-369784F8B064}"/>
              </a:ext>
            </a:extLst>
          </p:cNvPr>
          <p:cNvSpPr txBox="1">
            <a:spLocks/>
          </p:cNvSpPr>
          <p:nvPr/>
        </p:nvSpPr>
        <p:spPr>
          <a:xfrm>
            <a:off x="653780" y="472365"/>
            <a:ext cx="4068121"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72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0C4659"/>
                </a:solidFill>
                <a:effectLst/>
                <a:uLnTx/>
                <a:uFillTx/>
                <a:latin typeface="Calibri" panose="020F0502020204030204"/>
                <a:ea typeface="+mn-ea"/>
                <a:cs typeface="+mn-cs"/>
              </a:rPr>
              <a:t>Schlüsselbegriffe</a:t>
            </a:r>
          </a:p>
        </p:txBody>
      </p:sp>
      <p:cxnSp>
        <p:nvCxnSpPr>
          <p:cNvPr id="11" name="Straight Connector 10">
            <a:extLst>
              <a:ext uri="{FF2B5EF4-FFF2-40B4-BE49-F238E27FC236}">
                <a16:creationId xmlns:a16="http://schemas.microsoft.com/office/drawing/2014/main" id="{C7818930-A638-BF1F-EC34-19B6795BC3EF}"/>
              </a:ext>
            </a:extLst>
          </p:cNvPr>
          <p:cNvCxnSpPr>
            <a:cxnSpLocks/>
          </p:cNvCxnSpPr>
          <p:nvPr/>
        </p:nvCxnSpPr>
        <p:spPr>
          <a:xfrm>
            <a:off x="0" y="1097721"/>
            <a:ext cx="6096000"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69212572-0D5B-FBE0-CA6C-F0858DF32C4B}"/>
              </a:ext>
            </a:extLst>
          </p:cNvPr>
          <p:cNvSpPr txBox="1">
            <a:spLocks/>
          </p:cNvSpPr>
          <p:nvPr/>
        </p:nvSpPr>
        <p:spPr>
          <a:xfrm>
            <a:off x="653780" y="1723078"/>
            <a:ext cx="10547620" cy="803655"/>
          </a:xfrm>
          <a:prstGeom prst="rect">
            <a:avLst/>
          </a:prstGeom>
        </p:spPr>
        <p:txBody>
          <a:bodyPr numCol="2"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2B9B9F"/>
                </a:solidFill>
                <a:effectLst/>
                <a:uLnTx/>
                <a:uFillTx/>
                <a:latin typeface="Calibri" panose="020F0502020204030204"/>
                <a:ea typeface="+mn-ea"/>
                <a:cs typeface="+mn-cs"/>
              </a:rPr>
              <a:t>Online-Belästigung: </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Wiederholtes, unerwünschtes und aggressives </a:t>
            </a:r>
            <a:r>
              <a:rPr kumimoji="0" lang="en-GB" sz="2400" b="0" i="0" u="none" strike="noStrike" kern="1200" cap="none" spc="0" normalizeH="0" baseline="0" noProof="0" dirty="0" err="1">
                <a:ln>
                  <a:noFill/>
                </a:ln>
                <a:solidFill>
                  <a:srgbClr val="0C4659"/>
                </a:solidFill>
                <a:effectLst/>
                <a:uLnTx/>
                <a:uFillTx/>
                <a:latin typeface="Calibri" panose="020F0502020204030204"/>
                <a:ea typeface="+mn-ea"/>
                <a:cs typeface="+mn-cs"/>
              </a:rPr>
              <a:t>Verhalten </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über digitale Medien, das emotionale Belastung verursacht </a:t>
            </a: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2B9B9F"/>
                </a:solidFill>
                <a:effectLst/>
                <a:uLnTx/>
                <a:uFillTx/>
                <a:latin typeface="Calibri" panose="020F0502020204030204"/>
                <a:ea typeface="+mn-ea"/>
                <a:cs typeface="+mn-cs"/>
              </a:rPr>
              <a:t>Hassrede</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 Jede Äußerung, die zu Gewalt, Diskriminierung oder Feindseligkeit aufgrund von Rasse, Religion, Geschlecht, sexueller Orientierung, Behinderung oder Nationalität aufstachelt.</a:t>
            </a: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2B9B9F"/>
                </a:solidFill>
                <a:effectLst/>
                <a:uLnTx/>
                <a:uFillTx/>
                <a:latin typeface="Calibri" panose="020F0502020204030204"/>
                <a:ea typeface="+mn-ea"/>
                <a:cs typeface="+mn-cs"/>
              </a:rPr>
              <a:t>EU-Gesetz über digitale Dienste und DSGVO-Schutzmaßnahmen</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 Rechtliche Maßnahmen zum Schutz der Nutzer im Internet.</a:t>
            </a: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2B9B9F"/>
                </a:solidFill>
                <a:effectLst/>
                <a:uLnTx/>
                <a:uFillTx/>
                <a:latin typeface="Calibri" panose="020F0502020204030204"/>
                <a:ea typeface="+mn-ea"/>
                <a:cs typeface="+mn-cs"/>
              </a:rPr>
              <a:t>Cyber-Ethik und digitale Bürgerschaft:</a:t>
            </a: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Förderung von verantwortungsbewusstem </a:t>
            </a:r>
            <a:r>
              <a:rPr kumimoji="0" lang="en-GB" sz="2400" b="0" i="0" u="none" strike="noStrike" kern="1200" cap="none" spc="0" normalizeH="0" baseline="0" noProof="0" dirty="0" err="1">
                <a:ln>
                  <a:noFill/>
                </a:ln>
                <a:solidFill>
                  <a:srgbClr val="0C4659"/>
                </a:solidFill>
                <a:effectLst/>
                <a:uLnTx/>
                <a:uFillTx/>
                <a:latin typeface="Calibri" panose="020F0502020204030204"/>
                <a:ea typeface="+mn-ea"/>
                <a:cs typeface="+mn-cs"/>
              </a:rPr>
              <a:t>Verhalten </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und ethischer Kommunikation.</a:t>
            </a: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2B9B9F"/>
                </a:solidFill>
                <a:effectLst/>
                <a:uLnTx/>
                <a:uFillTx/>
                <a:latin typeface="Calibri" panose="020F0502020204030204"/>
                <a:ea typeface="+mn-ea"/>
                <a:cs typeface="+mn-cs"/>
              </a:rPr>
              <a:t>KI und maschinelles Lernen bei der Inhaltsmoderation: </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Die Wirksamkeit und Grenzen automatisierter Inhaltsfilterung.</a:t>
            </a: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2B9B9F"/>
                </a:solidFill>
                <a:effectLst/>
                <a:uLnTx/>
                <a:uFillTx/>
                <a:latin typeface="Calibri" panose="020F0502020204030204"/>
                <a:ea typeface="+mn-ea"/>
                <a:cs typeface="+mn-cs"/>
              </a:rPr>
              <a:t>Psychologische Auswirkungen von Online-Belästigung: </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Verständnis für die Erfahrungen der Opfer und verfügbare Unterstützungssysteme.</a:t>
            </a: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440"/>
              </a:lnSpc>
              <a:spcBef>
                <a:spcPts val="0"/>
              </a:spcBef>
              <a:spcAft>
                <a:spcPts val="0"/>
              </a:spcAft>
              <a:buClr>
                <a:srgbClr val="EC7C69"/>
              </a:buClr>
              <a:buSzTx/>
              <a:buFont typeface="Arial" panose="020B0604020202020204" pitchFamily="34" charset="0"/>
              <a:buNone/>
              <a:tabLst/>
              <a:defRPr/>
            </a:pPr>
            <a:endParaRPr kumimoji="0" lang="en-US" sz="24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7628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1571F-8502-E5FC-543E-0F591A4DA757}"/>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308668EB-A98C-FAC3-939B-D870A1EECD5C}"/>
              </a:ext>
            </a:extLst>
          </p:cNvPr>
          <p:cNvSpPr txBox="1">
            <a:spLocks/>
          </p:cNvSpPr>
          <p:nvPr/>
        </p:nvSpPr>
        <p:spPr>
          <a:xfrm>
            <a:off x="4707466" y="541867"/>
            <a:ext cx="6830753" cy="575732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EE4F27"/>
                </a:solidFill>
                <a:effectLst/>
                <a:uLnTx/>
                <a:uFillTx/>
                <a:latin typeface="Calibri" panose="020F0502020204030204"/>
                <a:ea typeface="+mn-ea"/>
                <a:cs typeface="+mn-cs"/>
              </a:rPr>
              <a:t>Cybermobbing</a:t>
            </a:r>
          </a:p>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Die gezielte Nutzung digitaler Plattformen, um Personen mit wiederholten Beleidigungen, Drohungen oder der Verbreitung falscher Informationen anzugreifen. Dies kann zu schwerwiegenden emotionalen Belastungen führen, den Ruf schädigen und sogar zu realen Schäden führen. Beispiele hierfür sind gezielte Belästigung in sozialen Medien, Gruppenmobbing in Messaging-Apps und die Erstellung abwertender Memes.</a:t>
            </a:r>
          </a:p>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EE4F27"/>
                </a:solidFill>
                <a:effectLst/>
                <a:uLnTx/>
                <a:uFillTx/>
                <a:latin typeface="Calibri" panose="020F0502020204030204"/>
                <a:ea typeface="+mn-ea"/>
                <a:cs typeface="+mn-cs"/>
              </a:rPr>
              <a:t>Doxxing </a:t>
            </a:r>
          </a:p>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Die Handlung, private oder identifizierende Informationen einer Person (wie Wohnadresse, Telefonnummer oder Arbeitsplatz) ohne deren Zustimmung öffentlich zu teilen. Dies setzt das Opfer oft der Gefahr von Belästigung, Stalking oder körperlicher Gewalt aus.</a:t>
            </a:r>
          </a:p>
        </p:txBody>
      </p:sp>
      <p:sp>
        <p:nvSpPr>
          <p:cNvPr id="5" name="Text Placeholder 3">
            <a:extLst>
              <a:ext uri="{FF2B5EF4-FFF2-40B4-BE49-F238E27FC236}">
                <a16:creationId xmlns:a16="http://schemas.microsoft.com/office/drawing/2014/main" id="{5420CFFA-D469-1346-FA18-4366EC93D761}"/>
              </a:ext>
            </a:extLst>
          </p:cNvPr>
          <p:cNvSpPr txBox="1">
            <a:spLocks/>
          </p:cNvSpPr>
          <p:nvPr/>
        </p:nvSpPr>
        <p:spPr>
          <a:xfrm>
            <a:off x="653780" y="472365"/>
            <a:ext cx="342016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72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0C4659"/>
                </a:solidFill>
                <a:effectLst/>
                <a:uLnTx/>
                <a:uFillTx/>
                <a:latin typeface="Calibri" panose="020F0502020204030204"/>
                <a:ea typeface="+mn-ea"/>
                <a:cs typeface="+mn-cs"/>
              </a:rPr>
              <a:t>Formen von Online-Belästigung und Hassrede</a:t>
            </a:r>
          </a:p>
          <a:p>
            <a:pPr marL="0" marR="0" lvl="0" indent="0" algn="l" defTabSz="914400" rtl="0" eaLnBrk="1" fontAlgn="auto" latinLnBrk="0" hangingPunct="1">
              <a:lnSpc>
                <a:spcPts val="3720"/>
              </a:lnSpc>
              <a:spcBef>
                <a:spcPts val="1000"/>
              </a:spcBef>
              <a:spcAft>
                <a:spcPts val="0"/>
              </a:spcAft>
              <a:buClrTx/>
              <a:buSzTx/>
              <a:buFont typeface="Arial" panose="020B0604020202020204" pitchFamily="34" charset="0"/>
              <a:buNone/>
              <a:tabLst/>
              <a:defRPr/>
            </a:pPr>
            <a:endParaRPr kumimoji="0" lang="en-US" sz="36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170569B8-6A56-9C31-79FE-E35BDF56043E}"/>
              </a:ext>
            </a:extLst>
          </p:cNvPr>
          <p:cNvCxnSpPr>
            <a:cxnSpLocks/>
          </p:cNvCxnSpPr>
          <p:nvPr/>
        </p:nvCxnSpPr>
        <p:spPr>
          <a:xfrm>
            <a:off x="0" y="2433979"/>
            <a:ext cx="4073942"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F1C9B345-FDC2-1AB5-EFB4-D5173FE0AB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619777" y="2685359"/>
            <a:ext cx="6010481" cy="4041530"/>
          </a:xfrm>
          <a:prstGeom prst="rect">
            <a:avLst/>
          </a:prstGeom>
        </p:spPr>
      </p:pic>
    </p:spTree>
    <p:extLst>
      <p:ext uri="{BB962C8B-B14F-4D97-AF65-F5344CB8AC3E}">
        <p14:creationId xmlns:p14="http://schemas.microsoft.com/office/powerpoint/2010/main" val="827601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2E980-EE47-6852-BAAF-F4A7B9B1A432}"/>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4E68B882-AD84-7C29-743D-6B3399807B62}"/>
              </a:ext>
            </a:extLst>
          </p:cNvPr>
          <p:cNvSpPr txBox="1">
            <a:spLocks/>
          </p:cNvSpPr>
          <p:nvPr/>
        </p:nvSpPr>
        <p:spPr>
          <a:xfrm>
            <a:off x="4707467" y="541867"/>
            <a:ext cx="5858933" cy="436879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EE4F27"/>
                </a:solidFill>
                <a:effectLst/>
                <a:uLnTx/>
                <a:uFillTx/>
                <a:latin typeface="Calibri" panose="020F0502020204030204"/>
                <a:ea typeface="+mn-ea"/>
                <a:cs typeface="+mn-cs"/>
              </a:rPr>
              <a:t>Trolling &amp; Flaming</a:t>
            </a:r>
          </a:p>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Das Posten provokativer, verletzender oder hetzerischer Nachrichten in Online-Foren, Social-Media-Threads oder Kommentarbereichen mit der Absicht, andere zu verärgern oder Diskussionen zu stören. </a:t>
            </a:r>
          </a:p>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endPar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r>
              <a:rPr kumimoji="0" lang="en-GB" sz="2400" b="1" i="0" u="none" strike="noStrike" kern="1200" cap="none" spc="0" normalizeH="0" baseline="0" noProof="0" dirty="0">
                <a:ln>
                  <a:noFill/>
                </a:ln>
                <a:solidFill>
                  <a:srgbClr val="EE4F27"/>
                </a:solidFill>
                <a:effectLst/>
                <a:uLnTx/>
                <a:uFillTx/>
                <a:latin typeface="Calibri" panose="020F0502020204030204"/>
                <a:ea typeface="+mn-ea"/>
                <a:cs typeface="+mn-cs"/>
              </a:rPr>
              <a:t>Algorithmische Verstärkung</a:t>
            </a:r>
          </a:p>
          <a:p>
            <a:pPr marL="0" marR="0" lvl="0" indent="0" algn="l" defTabSz="914400" rtl="0" eaLnBrk="1" fontAlgn="auto" latinLnBrk="0" hangingPunct="1">
              <a:lnSpc>
                <a:spcPts val="2340"/>
              </a:lnSpc>
              <a:spcBef>
                <a:spcPts val="0"/>
              </a:spcBef>
              <a:spcAft>
                <a:spcPts val="1000"/>
              </a:spcAft>
              <a:buClr>
                <a:srgbClr val="EC7C69"/>
              </a:buClr>
              <a:buSzTx/>
              <a:buFont typeface="Arial" panose="020B0604020202020204" pitchFamily="34" charset="0"/>
              <a:buNone/>
              <a:tabLst/>
              <a:defRPr/>
            </a:pP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Der Prozess, durch den KI-gesteuerte Algorithmen auf Social-Media-Plattformen unbeabsichtigt Hassreden und schädliche Inhalte fördern. Da diese Algorithmen das Engagement priorisieren, werden spaltende oder extreme Beiträge oft hervorgehoben, was ihre Sichtbarkeit und Wirkung erhöht.</a:t>
            </a:r>
          </a:p>
        </p:txBody>
      </p:sp>
      <p:sp>
        <p:nvSpPr>
          <p:cNvPr id="5" name="Text Placeholder 3">
            <a:extLst>
              <a:ext uri="{FF2B5EF4-FFF2-40B4-BE49-F238E27FC236}">
                <a16:creationId xmlns:a16="http://schemas.microsoft.com/office/drawing/2014/main" id="{C9F4FD88-B47B-008A-FC83-F35D48668ADF}"/>
              </a:ext>
            </a:extLst>
          </p:cNvPr>
          <p:cNvSpPr txBox="1">
            <a:spLocks/>
          </p:cNvSpPr>
          <p:nvPr/>
        </p:nvSpPr>
        <p:spPr>
          <a:xfrm>
            <a:off x="653780" y="472365"/>
            <a:ext cx="342016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72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0C4659"/>
                </a:solidFill>
                <a:effectLst/>
                <a:uLnTx/>
                <a:uFillTx/>
                <a:latin typeface="Calibri" panose="020F0502020204030204"/>
                <a:ea typeface="+mn-ea"/>
                <a:cs typeface="+mn-cs"/>
              </a:rPr>
              <a:t>Formen von Online-Belästigung und Hassrede</a:t>
            </a:r>
          </a:p>
          <a:p>
            <a:pPr marL="0" marR="0" lvl="0" indent="0" algn="l" defTabSz="914400" rtl="0" eaLnBrk="1" fontAlgn="auto" latinLnBrk="0" hangingPunct="1">
              <a:lnSpc>
                <a:spcPts val="3720"/>
              </a:lnSpc>
              <a:spcBef>
                <a:spcPts val="1000"/>
              </a:spcBef>
              <a:spcAft>
                <a:spcPts val="0"/>
              </a:spcAft>
              <a:buClrTx/>
              <a:buSzTx/>
              <a:buFont typeface="Arial" panose="020B0604020202020204" pitchFamily="34" charset="0"/>
              <a:buNone/>
              <a:tabLst/>
              <a:defRPr/>
            </a:pPr>
            <a:endParaRPr kumimoji="0" lang="en-US" sz="36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2D939DB2-7F3B-F663-DDB0-D501EF2BB6C0}"/>
              </a:ext>
            </a:extLst>
          </p:cNvPr>
          <p:cNvCxnSpPr>
            <a:cxnSpLocks/>
          </p:cNvCxnSpPr>
          <p:nvPr/>
        </p:nvCxnSpPr>
        <p:spPr>
          <a:xfrm>
            <a:off x="68094" y="2697151"/>
            <a:ext cx="4073942"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1252D5C2-4318-A4CD-B8CF-7DA8BE2640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619777" y="2685359"/>
            <a:ext cx="6010481" cy="4041530"/>
          </a:xfrm>
          <a:prstGeom prst="rect">
            <a:avLst/>
          </a:prstGeom>
        </p:spPr>
      </p:pic>
    </p:spTree>
    <p:extLst>
      <p:ext uri="{BB962C8B-B14F-4D97-AF65-F5344CB8AC3E}">
        <p14:creationId xmlns:p14="http://schemas.microsoft.com/office/powerpoint/2010/main" val="8602358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C47E5F3-94F0-928B-8FEE-9415222B9553}"/>
              </a:ext>
            </a:extLst>
          </p:cNvPr>
          <p:cNvSpPr>
            <a:spLocks noGrp="1"/>
          </p:cNvSpPr>
          <p:nvPr>
            <p:ph type="body" sz="quarter" idx="18"/>
          </p:nvPr>
        </p:nvSpPr>
        <p:spPr>
          <a:xfrm>
            <a:off x="675020" y="3354030"/>
            <a:ext cx="3054298" cy="1049221"/>
          </a:xfrm>
        </p:spPr>
        <p:txBody>
          <a:bodyPr/>
          <a:lstStyle/>
          <a:p>
            <a:pPr>
              <a:lnSpc>
                <a:spcPts val="2580"/>
              </a:lnSpc>
            </a:pPr>
            <a:r>
              <a:rPr lang="en-US" sz="2400" dirty="0"/>
              <a:t>Europäische Rechtsrahmen und politische Maßnahmen</a:t>
            </a:r>
          </a:p>
          <a:p>
            <a:pPr>
              <a:lnSpc>
                <a:spcPct val="100000"/>
              </a:lnSpc>
            </a:pPr>
            <a:endParaRPr lang="en-US" sz="2400" dirty="0"/>
          </a:p>
        </p:txBody>
      </p:sp>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4312091" y="408852"/>
            <a:ext cx="5886009" cy="1395621"/>
          </a:xfrm>
        </p:spPr>
        <p:txBody>
          <a:bodyPr/>
          <a:lstStyle/>
          <a:p>
            <a:pPr marL="0" marR="0" lvl="0" indent="0" algn="l" defTabSz="777514" rtl="0" eaLnBrk="1" fontAlgn="auto" latinLnBrk="0" hangingPunct="1">
              <a:lnSpc>
                <a:spcPts val="3580"/>
              </a:lnSpc>
              <a:spcBef>
                <a:spcPts val="0"/>
              </a:spcBef>
              <a:buClrTx/>
              <a:buSzTx/>
              <a:tabLst/>
              <a:defRPr/>
            </a:pPr>
            <a:r>
              <a:rPr lang="en-IE" sz="3400" b="1" kern="1200" dirty="0">
                <a:solidFill>
                  <a:srgbClr val="0C4659"/>
                </a:solidFill>
                <a:latin typeface="+mn-lt"/>
                <a:ea typeface="+mn-ea"/>
                <a:cs typeface="+mn-cs"/>
              </a:rPr>
              <a:t>EU-Rechtsvorschriften </a:t>
            </a:r>
            <a:r>
              <a:rPr lang="en-IE" sz="3400" b="1" dirty="0"/>
              <a:t>zu Hassrede und Belästigung</a:t>
            </a:r>
            <a:endParaRPr lang="en-IE" sz="3400" dirty="0"/>
          </a:p>
        </p:txBody>
      </p:sp>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4082903" y="1464526"/>
            <a:ext cx="53785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Text Placeholder 7">
            <a:extLst>
              <a:ext uri="{FF2B5EF4-FFF2-40B4-BE49-F238E27FC236}">
                <a16:creationId xmlns:a16="http://schemas.microsoft.com/office/drawing/2014/main" id="{CC4E6D9F-0822-4416-CAE3-019C3FC362AA}"/>
              </a:ext>
            </a:extLst>
          </p:cNvPr>
          <p:cNvSpPr txBox="1">
            <a:spLocks/>
          </p:cNvSpPr>
          <p:nvPr/>
        </p:nvSpPr>
        <p:spPr>
          <a:xfrm>
            <a:off x="4312091" y="2000875"/>
            <a:ext cx="7041709" cy="44482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srgbClr val="0C4659"/>
                </a:solidFill>
                <a:effectLst/>
                <a:uLnTx/>
                <a:uFillTx/>
                <a:latin typeface="Calibri" panose="020F0502020204030204"/>
                <a:ea typeface="+mn-ea"/>
                <a:cs typeface="+mn-cs"/>
              </a:rPr>
              <a:t>Richtlinien und Verordnungen der Europäischen Union </a:t>
            </a:r>
            <a:r>
              <a:rPr kumimoji="0" lang="tr-TR" sz="2400" b="1" i="1" u="none" strike="noStrike" kern="1200" cap="none" spc="0" normalizeH="0" baseline="0" noProof="0" dirty="0">
                <a:ln>
                  <a:noFill/>
                </a:ln>
                <a:solidFill>
                  <a:srgbClr val="0C4659"/>
                </a:solidFill>
                <a:effectLst/>
                <a:uLnTx/>
                <a:uFillTx/>
                <a:latin typeface="Calibri" panose="020F0502020204030204"/>
                <a:ea typeface="+mn-ea"/>
                <a:cs typeface="+mn-cs"/>
              </a:rPr>
              <a:t>– </a:t>
            </a:r>
            <a:r>
              <a:rPr kumimoji="0" lang="en-US" sz="2400" b="0" i="1" u="none" strike="noStrike" kern="1200" cap="none" spc="0" normalizeH="0" baseline="0" noProof="0" dirty="0">
                <a:ln>
                  <a:noFill/>
                </a:ln>
                <a:solidFill>
                  <a:srgbClr val="0C4659"/>
                </a:solidFill>
                <a:effectLst/>
                <a:uLnTx/>
                <a:uFillTx/>
                <a:latin typeface="Calibri" panose="020F0502020204030204"/>
                <a:ea typeface="+mn-ea"/>
                <a:cs typeface="+mn-cs"/>
              </a:rPr>
              <a:t>Die EU hat verschiedene legislative Maßnahmen zur Bekämpfung von Hassreden und Belästigung im Internet umgesetzt, darunter:</a:t>
            </a:r>
            <a:endParaRPr kumimoji="0" lang="tr-TR" sz="2400" b="0" i="1"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Tx/>
              <a:buSzTx/>
              <a:buFont typeface="Arial" panose="020B0604020202020204" pitchFamily="34" charset="0"/>
              <a:buNone/>
              <a:tabLst/>
              <a:defRPr/>
            </a:pPr>
            <a:endParaRPr kumimoji="0" lang="tr-TR"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Tx/>
              <a:buSzTx/>
              <a:buFont typeface="Arial" panose="020B0604020202020204" pitchFamily="34" charset="0"/>
              <a:buNone/>
              <a:tabLst>
                <a:tab pos="304800" algn="l"/>
              </a:tabLst>
              <a:defRPr/>
            </a:pPr>
            <a:r>
              <a:rPr kumimoji="0" lang="en-US" sz="2800" b="1" i="0" u="none" strike="noStrike" kern="1200" cap="none" spc="0" normalizeH="0" baseline="0" noProof="0" dirty="0">
                <a:ln>
                  <a:noFill/>
                </a:ln>
                <a:solidFill>
                  <a:srgbClr val="EE4F27"/>
                </a:solidFill>
                <a:effectLst/>
                <a:uLnTx/>
                <a:uFillTx/>
                <a:latin typeface="Calibri" panose="020F0502020204030204"/>
                <a:ea typeface="+mn-ea"/>
                <a:cs typeface="+mn-cs"/>
              </a:rPr>
              <a:t>Gesetz über digitale Dienste (DSA) (2022)</a:t>
            </a:r>
          </a:p>
          <a:p>
            <a:pPr marL="0" marR="0" lvl="0" indent="0" algn="l" defTabSz="777514" rtl="0" eaLnBrk="1" fontAlgn="auto" latinLnBrk="0" hangingPunct="1">
              <a:lnSpc>
                <a:spcPts val="2480"/>
              </a:lnSpc>
              <a:spcBef>
                <a:spcPts val="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rgbClr val="EE4F27"/>
              </a:solidFill>
              <a:effectLst/>
              <a:uLnTx/>
              <a:uFillTx/>
              <a:latin typeface="Calibri" panose="020F0502020204030204"/>
              <a:ea typeface="+mn-ea"/>
              <a:cs typeface="+mn-cs"/>
            </a:endParaRPr>
          </a:p>
          <a:p>
            <a:pPr marL="0" marR="0" lvl="0" indent="0" algn="l" defTabSz="777514" rtl="0" eaLnBrk="1" fontAlgn="auto" latinLnBrk="0" hangingPunct="1">
              <a:lnSpc>
                <a:spcPts val="2280"/>
              </a:lnSpc>
              <a:spcBef>
                <a:spcPts val="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rgbClr val="0C4659"/>
                </a:solidFill>
                <a:effectLst/>
                <a:uLnTx/>
                <a:uFillTx/>
                <a:latin typeface="Calibri" panose="020F0502020204030204"/>
                <a:ea typeface="+mn-ea"/>
                <a:cs typeface="+mn-cs"/>
              </a:rPr>
              <a:t>Der Digital Services Act (DSA) ist eine wichtige EU-Verordnung, die darauf abzielt, die Rechenschaftspflicht von Online-Plattformen zu stärken und den Schutz der Nutzer vor illegalen Inhalten, einschließlich Hassrede und Belästigung, zu verbessern (Europäische Kommission, 2022).</a:t>
            </a:r>
          </a:p>
          <a:p>
            <a:pPr marL="0" marR="0" lvl="0" indent="0" algn="l" defTabSz="777514" rtl="0" eaLnBrk="1" fontAlgn="auto" latinLnBrk="0" hangingPunct="1">
              <a:lnSpc>
                <a:spcPts val="2480"/>
              </a:lnSpc>
              <a:spcBef>
                <a:spcPts val="0"/>
              </a:spcBef>
              <a:spcAft>
                <a:spcPts val="0"/>
              </a:spcAft>
              <a:buClrTx/>
              <a:buSzTx/>
              <a:buFont typeface="Arial" panose="020B0604020202020204" pitchFamily="34" charset="0"/>
              <a:buNone/>
              <a:tabLst/>
              <a:defRPr/>
            </a:pPr>
            <a:endParaRPr kumimoji="0" lang="en-IE" sz="24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5" name="Picture 2" descr="Image">
            <a:extLst>
              <a:ext uri="{FF2B5EF4-FFF2-40B4-BE49-F238E27FC236}">
                <a16:creationId xmlns:a16="http://schemas.microsoft.com/office/drawing/2014/main" id="{9A229011-9FA1-A317-8FC1-8BDFE8329CD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6">
            <a:extLst>
              <a:ext uri="{FF2B5EF4-FFF2-40B4-BE49-F238E27FC236}">
                <a16:creationId xmlns:a16="http://schemas.microsoft.com/office/drawing/2014/main" id="{E7B17C1B-6482-1A76-58C5-CEA1A4056CCD}"/>
              </a:ext>
            </a:extLst>
          </p:cNvPr>
          <p:cNvSpPr>
            <a:spLocks noGrp="1"/>
          </p:cNvSpPr>
          <p:nvPr>
            <p:ph type="body" sz="quarter" idx="19"/>
          </p:nvPr>
        </p:nvSpPr>
        <p:spPr>
          <a:xfrm>
            <a:off x="606375" y="2392164"/>
            <a:ext cx="3122943" cy="385564"/>
          </a:xfrm>
        </p:spPr>
        <p:txBody>
          <a:bodyPr/>
          <a:lstStyle/>
          <a:p>
            <a:r>
              <a:rPr lang="en-US" sz="2400" dirty="0"/>
              <a:t>Schwerpunktbereich 1 </a:t>
            </a:r>
          </a:p>
        </p:txBody>
      </p:sp>
    </p:spTree>
    <p:extLst>
      <p:ext uri="{BB962C8B-B14F-4D97-AF65-F5344CB8AC3E}">
        <p14:creationId xmlns:p14="http://schemas.microsoft.com/office/powerpoint/2010/main" val="12086506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14" name="Text Placeholder 7">
            <a:extLst>
              <a:ext uri="{FF2B5EF4-FFF2-40B4-BE49-F238E27FC236}">
                <a16:creationId xmlns:a16="http://schemas.microsoft.com/office/drawing/2014/main" id="{B5D6C0CA-5CBD-18BF-195D-C8B62F53ACDF}"/>
              </a:ext>
            </a:extLst>
          </p:cNvPr>
          <p:cNvSpPr txBox="1">
            <a:spLocks/>
          </p:cNvSpPr>
          <p:nvPr/>
        </p:nvSpPr>
        <p:spPr>
          <a:xfrm>
            <a:off x="4312091" y="185114"/>
            <a:ext cx="6863909"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r>
              <a:rPr kumimoji="0" lang="en-IE" sz="3400" b="1" i="0" u="none" strike="noStrike" kern="1200" cap="none" spc="0" normalizeH="0" baseline="0" noProof="0" dirty="0">
                <a:ln>
                  <a:noFill/>
                </a:ln>
                <a:solidFill>
                  <a:srgbClr val="0C4659"/>
                </a:solidFill>
                <a:effectLst/>
                <a:uLnTx/>
                <a:uFillTx/>
                <a:latin typeface="Calibri" panose="020F0502020204030204"/>
                <a:ea typeface="+mn-ea"/>
                <a:cs typeface="+mn-cs"/>
              </a:rPr>
              <a:t>EU-Verhaltenskodex zur Bekämpfung illegaler Hassreden im Internet (2016)</a:t>
            </a:r>
          </a:p>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endParaRPr kumimoji="0" lang="en-IE" sz="34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025FBCEB-CEF3-6D74-D069-E24D1E67A058}"/>
              </a:ext>
            </a:extLst>
          </p:cNvPr>
          <p:cNvCxnSpPr>
            <a:cxnSpLocks/>
          </p:cNvCxnSpPr>
          <p:nvPr/>
        </p:nvCxnSpPr>
        <p:spPr>
          <a:xfrm>
            <a:off x="4203994" y="1676692"/>
            <a:ext cx="6972006" cy="1"/>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38B95E72-3493-8770-7F90-45300F642223}"/>
              </a:ext>
            </a:extLst>
          </p:cNvPr>
          <p:cNvSpPr txBox="1">
            <a:spLocks/>
          </p:cNvSpPr>
          <p:nvPr/>
        </p:nvSpPr>
        <p:spPr>
          <a:xfrm>
            <a:off x="4312091" y="1760922"/>
            <a:ext cx="7204889" cy="44482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609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Der im Mai 2016 verabschiedete EU-Verhaltenskodex zur Bekämpfung illegaler Hassreden im Internet ist eine freiwillige Vereinbarung zwischen der Europäischen Kommission und großen IT-Unternehmen (Facebook, Twitter, YouTube und Microsoft). </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609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609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Die Vereinbarung wurde später auf Plattformen wie Instagram, Snapchat, TikTok und LinkedIn ausgeweitet.</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609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609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Diese Initiative zielt darauf ab, die Verbreitung illegaler Hassreden im Internet zu bekämpfen, die Zusammenarbeit zwischen Technologieunternehmen und der Zivilgesellschaft zu verstärken und die rasche Entfernung schädlicher Inhalte zu gewährleisten, wobei gleichzeitig die Meinungsfreiheit gewahrt bleibt.</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609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609600" algn="l"/>
              </a:tabLst>
              <a:defRPr/>
            </a:pPr>
            <a:endParaRPr kumimoji="0" lang="en-IE" sz="24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19" name="Picture 2" descr="Image">
            <a:extLst>
              <a:ext uri="{FF2B5EF4-FFF2-40B4-BE49-F238E27FC236}">
                <a16:creationId xmlns:a16="http://schemas.microsoft.com/office/drawing/2014/main" id="{DA3F875A-1B00-1AE1-3987-116C38012C1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sp>
        <p:nvSpPr>
          <p:cNvPr id="23" name="Text Placeholder 5">
            <a:extLst>
              <a:ext uri="{FF2B5EF4-FFF2-40B4-BE49-F238E27FC236}">
                <a16:creationId xmlns:a16="http://schemas.microsoft.com/office/drawing/2014/main" id="{57D26F2B-BE6D-5B73-4ADB-BFEF0332225F}"/>
              </a:ext>
            </a:extLst>
          </p:cNvPr>
          <p:cNvSpPr>
            <a:spLocks noGrp="1"/>
          </p:cNvSpPr>
          <p:nvPr>
            <p:ph type="body" sz="quarter" idx="18"/>
          </p:nvPr>
        </p:nvSpPr>
        <p:spPr>
          <a:xfrm>
            <a:off x="675020" y="3354030"/>
            <a:ext cx="3054298" cy="1049221"/>
          </a:xfrm>
        </p:spPr>
        <p:txBody>
          <a:bodyPr/>
          <a:lstStyle/>
          <a:p>
            <a:pPr>
              <a:lnSpc>
                <a:spcPts val="2580"/>
              </a:lnSpc>
            </a:pPr>
            <a:r>
              <a:rPr lang="en-US" sz="2400" dirty="0"/>
              <a:t>Europäische Rechtsrahmen und politische Maßnahmen</a:t>
            </a:r>
          </a:p>
          <a:p>
            <a:pPr>
              <a:lnSpc>
                <a:spcPct val="100000"/>
              </a:lnSpc>
            </a:pPr>
            <a:endParaRPr lang="en-US" sz="2400" dirty="0"/>
          </a:p>
        </p:txBody>
      </p:sp>
      <p:sp>
        <p:nvSpPr>
          <p:cNvPr id="28" name="Text Placeholder 6">
            <a:extLst>
              <a:ext uri="{FF2B5EF4-FFF2-40B4-BE49-F238E27FC236}">
                <a16:creationId xmlns:a16="http://schemas.microsoft.com/office/drawing/2014/main" id="{53842FBB-E0AF-946C-5D78-BE45B24F03A9}"/>
              </a:ext>
            </a:extLst>
          </p:cNvPr>
          <p:cNvSpPr>
            <a:spLocks noGrp="1"/>
          </p:cNvSpPr>
          <p:nvPr>
            <p:ph type="body" sz="quarter" idx="19"/>
          </p:nvPr>
        </p:nvSpPr>
        <p:spPr>
          <a:xfrm>
            <a:off x="606375" y="2645084"/>
            <a:ext cx="3122943" cy="385564"/>
          </a:xfrm>
        </p:spPr>
        <p:txBody>
          <a:bodyPr/>
          <a:lstStyle/>
          <a:p>
            <a:r>
              <a:rPr lang="en-US" sz="2400" dirty="0"/>
              <a:t>Schwerpunktbereich 1 </a:t>
            </a:r>
          </a:p>
        </p:txBody>
      </p:sp>
    </p:spTree>
    <p:extLst>
      <p:ext uri="{BB962C8B-B14F-4D97-AF65-F5344CB8AC3E}">
        <p14:creationId xmlns:p14="http://schemas.microsoft.com/office/powerpoint/2010/main" val="1350435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60A309B2-AB28-039E-E03E-842FD4FB0B74}"/>
              </a:ext>
            </a:extLst>
          </p:cNvPr>
          <p:cNvSpPr txBox="1">
            <a:spLocks/>
          </p:cNvSpPr>
          <p:nvPr/>
        </p:nvSpPr>
        <p:spPr>
          <a:xfrm>
            <a:off x="615337" y="1548294"/>
            <a:ext cx="244959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52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Delfi AS gegen Estland (2015)</a:t>
            </a:r>
          </a:p>
          <a:p>
            <a:pPr marL="0" marR="0" lvl="0" indent="0" algn="l" defTabSz="914400" rtl="0" eaLnBrk="1" fontAlgn="auto" latinLnBrk="0" hangingPunct="1">
              <a:lnSpc>
                <a:spcPts val="252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F58B64AA-E8DC-8F8C-D567-6603DB7DDE59}"/>
              </a:ext>
            </a:extLst>
          </p:cNvPr>
          <p:cNvSpPr txBox="1">
            <a:spLocks/>
          </p:cNvSpPr>
          <p:nvPr/>
        </p:nvSpPr>
        <p:spPr>
          <a:xfrm>
            <a:off x="632136" y="613375"/>
            <a:ext cx="2958765"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4400" b="1" i="0" u="none" strike="noStrike" kern="1200" cap="none" spc="0" normalizeH="0" baseline="0" noProof="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Fallstudie</a:t>
            </a:r>
            <a:endParaRPr kumimoji="0" lang="en-GB" sz="4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9" name="Text Placeholder 4">
            <a:extLst>
              <a:ext uri="{FF2B5EF4-FFF2-40B4-BE49-F238E27FC236}">
                <a16:creationId xmlns:a16="http://schemas.microsoft.com/office/drawing/2014/main" id="{8F1B2878-09D7-7AB9-76FA-FCAB001D0B6D}"/>
              </a:ext>
            </a:extLst>
          </p:cNvPr>
          <p:cNvSpPr txBox="1">
            <a:spLocks/>
          </p:cNvSpPr>
          <p:nvPr/>
        </p:nvSpPr>
        <p:spPr>
          <a:xfrm>
            <a:off x="4627277" y="73497"/>
            <a:ext cx="7192190" cy="525663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Im Jahr 2015 entschied der Europäische Gerichtshof für Menschenrechte in der Rechtssache Delfi AS gegen Estland, einem wegweisenden Fall zu Online-Belästigung und Hassrede. Delfi, eines der größten Nachrichtenportale Estlands, erlaubte offene Leserkommentare unter seinen Artikeln. Trotz vorhandener Filter und Meldefunktionen wurden mehrere äußerst beleidigende und bedrohliche Kommentare, die sich gegen eine bestimmte Person richteten, veröffentlicht und als rechtswidrig eingestuft.</a:t>
            </a: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endPar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Das Gericht machte Delfi verantwortlich und betonte, dass das Unternehmen als professioneller Nachrichtenanbieter eine erhöhte Pflicht habe, schädliche Inhalte schnell zu überwachen und zu entfernen. Sein Moderationssystem wurde als unzureichend für den Schutz der Rechte des Opfers befunden.</a:t>
            </a: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 Dieser Fall veranschaulicht die Haftung von Vermittlern – Online-Plattformen können für schädliche Nutzerinhalte zur Verantwortung gezogen werden, wenn sie nicht verantwortungsbewusst handeln. Er beeinflusste auch die EU-Politik, einschließlich des Gesetzes über digitale Dienste, das die Vorschriften zur Erkennung und Entfernung illegaler Inhalte verschärft.</a:t>
            </a: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endParaRPr kumimoji="0" lang="en-IE" sz="2000" b="0" i="1" u="none" strike="noStrike" kern="1200" cap="none" spc="0" normalizeH="0" baseline="0" noProof="0" dirty="0">
              <a:ln>
                <a:noFill/>
              </a:ln>
              <a:solidFill>
                <a:srgbClr val="0C4659"/>
              </a:solidFill>
              <a:effectLst/>
              <a:uLnTx/>
              <a:uFillTx/>
              <a:latin typeface="Calibri" panose="020F0502020204030204"/>
              <a:ea typeface="+mn-ea"/>
              <a:cs typeface="+mn-cs"/>
            </a:endParaRPr>
          </a:p>
        </p:txBody>
      </p:sp>
      <p:sp>
        <p:nvSpPr>
          <p:cNvPr id="10" name="Slide Number Placeholder 5">
            <a:extLst>
              <a:ext uri="{FF2B5EF4-FFF2-40B4-BE49-F238E27FC236}">
                <a16:creationId xmlns:a16="http://schemas.microsoft.com/office/drawing/2014/main" id="{72F5AF2B-FA67-219D-5AB8-0C46A45B746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C527BFA-2C0E-4CEC-B6A5-913A56FEF4B4}" type="slidenum">
              <a:rPr kumimoji="0" lang="fr-CA" sz="1200" b="0" i="0" u="none" strike="noStrike" kern="1200" cap="none" spc="0" normalizeH="0" baseline="0" noProof="0" smtClean="0">
                <a:ln>
                  <a:noFill/>
                </a:ln>
                <a:solidFill>
                  <a:srgbClr val="459597"/>
                </a:solidFill>
                <a:effectLst/>
                <a:uLnTx/>
                <a:uFillTx/>
                <a:latin typeface="Calibri" panose="020F0502020204030204" pitchFamily="34" charset="0"/>
                <a:ea typeface="Noto Sans" panose="020B0502040504020204" pitchFamily="34" charset="0"/>
                <a:cs typeface="Calibri" panose="020F0502020204030204" pitchFamily="34" charset="0"/>
              </a:rPr>
              <a:t>38</a:t>
            </a:fld>
            <a:endParaRPr kumimoji="0" lang="fr-CA" sz="1200" b="0" i="0" u="none" strike="noStrike" kern="1200" cap="none" spc="0" normalizeH="0" baseline="0" noProof="0" dirty="0">
              <a:ln>
                <a:noFill/>
              </a:ln>
              <a:solidFill>
                <a:srgbClr val="459597"/>
              </a:solidFill>
              <a:effectLst/>
              <a:uLnTx/>
              <a:uFillTx/>
              <a:latin typeface="Calibri" panose="020F0502020204030204" pitchFamily="34" charset="0"/>
              <a:ea typeface="Noto Sans" panose="020B0502040504020204" pitchFamily="34" charset="0"/>
              <a:cs typeface="Calibri" panose="020F0502020204030204" pitchFamily="34" charset="0"/>
            </a:endParaRPr>
          </a:p>
        </p:txBody>
      </p:sp>
      <p:pic>
        <p:nvPicPr>
          <p:cNvPr id="18" name="Graphic 17">
            <a:extLst>
              <a:ext uri="{FF2B5EF4-FFF2-40B4-BE49-F238E27FC236}">
                <a16:creationId xmlns:a16="http://schemas.microsoft.com/office/drawing/2014/main" id="{B301D8F4-DFFB-DFA2-88FA-50394328D3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1859545" y="2774219"/>
            <a:ext cx="5705650" cy="3836557"/>
          </a:xfrm>
          <a:prstGeom prst="rect">
            <a:avLst/>
          </a:prstGeom>
        </p:spPr>
      </p:pic>
      <p:sp>
        <p:nvSpPr>
          <p:cNvPr id="25" name="TextBox 24">
            <a:extLst>
              <a:ext uri="{FF2B5EF4-FFF2-40B4-BE49-F238E27FC236}">
                <a16:creationId xmlns:a16="http://schemas.microsoft.com/office/drawing/2014/main" id="{3E7D3FE9-1838-4929-5423-723A6C6BF2E0}"/>
              </a:ext>
            </a:extLst>
          </p:cNvPr>
          <p:cNvSpPr txBox="1"/>
          <p:nvPr/>
        </p:nvSpPr>
        <p:spPr>
          <a:xfrm>
            <a:off x="4627277" y="6247952"/>
            <a:ext cx="6900332" cy="438518"/>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200" b="1" i="0" u="none" strike="noStrike" kern="1200" cap="none" spc="0" normalizeH="0" baseline="0" noProof="0" dirty="0">
                <a:ln>
                  <a:noFill/>
                </a:ln>
                <a:solidFill>
                  <a:srgbClr val="A555A1"/>
                </a:solidFill>
                <a:effectLst/>
                <a:uLnTx/>
                <a:uFillTx/>
                <a:latin typeface="Calibri" panose="020F0502020204030204" pitchFamily="34" charset="0"/>
                <a:ea typeface="Aptos" panose="020B00040202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Für weitere Informationen  Klicken Sie hier </a:t>
            </a:r>
            <a:endParaRPr kumimoji="0" lang="en-GB" sz="2200" b="1" i="0" u="none" strike="noStrike" kern="1200" cap="none" spc="0" normalizeH="0" baseline="0" noProof="0" dirty="0">
              <a:ln>
                <a:noFill/>
              </a:ln>
              <a:solidFill>
                <a:srgbClr val="A555A1"/>
              </a:solidFill>
              <a:effectLst/>
              <a:uLnTx/>
              <a:uFillTx/>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175320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EE0AF-4317-C454-9EF7-554903A174DC}"/>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741EB73C-8580-F85E-8628-8B6C1853A78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1957849" y="2866023"/>
            <a:ext cx="4147635" cy="2788926"/>
          </a:xfrm>
          <a:prstGeom prst="rect">
            <a:avLst/>
          </a:prstGeom>
        </p:spPr>
      </p:pic>
      <p:sp>
        <p:nvSpPr>
          <p:cNvPr id="7" name="Text Placeholder 2">
            <a:extLst>
              <a:ext uri="{FF2B5EF4-FFF2-40B4-BE49-F238E27FC236}">
                <a16:creationId xmlns:a16="http://schemas.microsoft.com/office/drawing/2014/main" id="{0D379716-FFA0-B301-DC5D-ED9901457778}"/>
              </a:ext>
            </a:extLst>
          </p:cNvPr>
          <p:cNvSpPr txBox="1">
            <a:spLocks/>
          </p:cNvSpPr>
          <p:nvPr/>
        </p:nvSpPr>
        <p:spPr>
          <a:xfrm>
            <a:off x="615336" y="1548294"/>
            <a:ext cx="2975565"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52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 „Ausweitung der Liste der EU-Straftaten auf Hassreden“ </a:t>
            </a:r>
          </a:p>
        </p:txBody>
      </p:sp>
      <p:sp>
        <p:nvSpPr>
          <p:cNvPr id="8" name="Text Placeholder 3">
            <a:extLst>
              <a:ext uri="{FF2B5EF4-FFF2-40B4-BE49-F238E27FC236}">
                <a16:creationId xmlns:a16="http://schemas.microsoft.com/office/drawing/2014/main" id="{2C30141E-3741-1CC5-EDBE-FB81A6A1B5C2}"/>
              </a:ext>
            </a:extLst>
          </p:cNvPr>
          <p:cNvSpPr txBox="1">
            <a:spLocks/>
          </p:cNvSpPr>
          <p:nvPr/>
        </p:nvSpPr>
        <p:spPr>
          <a:xfrm>
            <a:off x="534349" y="473550"/>
            <a:ext cx="2958765"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Fallstudie</a:t>
            </a:r>
          </a:p>
        </p:txBody>
      </p:sp>
      <p:sp>
        <p:nvSpPr>
          <p:cNvPr id="9" name="Text Placeholder 4">
            <a:extLst>
              <a:ext uri="{FF2B5EF4-FFF2-40B4-BE49-F238E27FC236}">
                <a16:creationId xmlns:a16="http://schemas.microsoft.com/office/drawing/2014/main" id="{F076B3FA-4490-32C2-9D50-91D0119B52B3}"/>
              </a:ext>
            </a:extLst>
          </p:cNvPr>
          <p:cNvSpPr txBox="1">
            <a:spLocks/>
          </p:cNvSpPr>
          <p:nvPr/>
        </p:nvSpPr>
        <p:spPr>
          <a:xfrm>
            <a:off x="5485403" y="859114"/>
            <a:ext cx="5944597" cy="5385511"/>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Das Video zeigt eine Debatte im Europäischen Parlament über die Stärkung des rechtlichen Schutzes vor Online-Belästigung und Hassrede in der gesamten Europäischen Union. </a:t>
            </a: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Das Video verdeutlicht die Dringlichkeit, gegen digitalen Missbrauch in einem vernetzten Europa vorzugehen, die Herausforderungen der grenzüberschreitenden Durchsetzung sowie die Balance zwischen Meinungsfreiheit und dem Schutz von Personen vor schädlichem </a:t>
            </a:r>
            <a:r>
              <a:rPr kumimoji="0" lang="en-IE" sz="2200" b="0" i="0" u="none" strike="noStrike" kern="1200" cap="none" spc="0" normalizeH="0" baseline="0" noProof="0" dirty="0" err="1">
                <a:ln>
                  <a:noFill/>
                </a:ln>
                <a:solidFill>
                  <a:srgbClr val="0C4659"/>
                </a:solidFill>
                <a:effectLst/>
                <a:uLnTx/>
                <a:uFillTx/>
                <a:latin typeface="Calibri" panose="020F0502020204030204"/>
                <a:ea typeface="+mn-ea"/>
                <a:cs typeface="+mn-cs"/>
              </a:rPr>
              <a:t>Online-Verhalten</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Es bietet Einblicke darin, wie politische Entscheidungsträger eine kohärente rechtliche Antwort schaffen wollen, die Online-Plattformen dazu verpflichtet, schnell und verantwortungsbewusst zu handeln, um illegale Inhalte zu entfernen und gleichzeitig demokratische Werte zu wahren.</a:t>
            </a:r>
            <a:endParaRPr kumimoji="0" lang="en-IE" sz="2200" b="0" i="1"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7B1831FA-22D2-CB0A-76C0-20F508CB64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4932" y="3229614"/>
            <a:ext cx="5010453" cy="3826399"/>
          </a:xfrm>
          <a:prstGeom prst="rect">
            <a:avLst/>
          </a:prstGeom>
          <a:noFill/>
        </p:spPr>
      </p:pic>
      <p:pic>
        <p:nvPicPr>
          <p:cNvPr id="2" name="Resim 7" descr="takım elbise, giyim, insan yüzü, sözcü içeren bir resim&#10;&#10;Yapay zeka tarafından oluşturulan içerik yanlış olabilir.">
            <a:extLst>
              <a:ext uri="{FF2B5EF4-FFF2-40B4-BE49-F238E27FC236}">
                <a16:creationId xmlns:a16="http://schemas.microsoft.com/office/drawing/2014/main" id="{09A33A41-2A58-78E3-AC63-1E4190286144}"/>
              </a:ext>
            </a:extLst>
          </p:cNvPr>
          <p:cNvPicPr>
            <a:picLocks/>
          </p:cNvPicPr>
          <p:nvPr/>
        </p:nvPicPr>
        <p:blipFill rotWithShape="1">
          <a:blip r:embed="rId4" cstate="screen">
            <a:extLst>
              <a:ext uri="{28A0092B-C50C-407E-A947-70E740481C1C}">
                <a14:useLocalDpi xmlns:a14="http://schemas.microsoft.com/office/drawing/2010/main"/>
              </a:ext>
            </a:extLst>
          </a:blip>
          <a:srcRect l="-1595"/>
          <a:stretch/>
        </p:blipFill>
        <p:spPr>
          <a:xfrm>
            <a:off x="938152" y="3611728"/>
            <a:ext cx="3600000" cy="2386800"/>
          </a:xfrm>
          <a:prstGeom prst="rect">
            <a:avLst/>
          </a:prstGeom>
        </p:spPr>
      </p:pic>
      <p:sp>
        <p:nvSpPr>
          <p:cNvPr id="10" name="Oval 9">
            <a:extLst>
              <a:ext uri="{FF2B5EF4-FFF2-40B4-BE49-F238E27FC236}">
                <a16:creationId xmlns:a16="http://schemas.microsoft.com/office/drawing/2014/main" id="{4A2D66CA-9209-B06E-9264-7FDEC7FCE287}"/>
              </a:ext>
            </a:extLst>
          </p:cNvPr>
          <p:cNvSpPr/>
          <p:nvPr/>
        </p:nvSpPr>
        <p:spPr>
          <a:xfrm>
            <a:off x="3434671" y="2353266"/>
            <a:ext cx="1794175" cy="1794175"/>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Rounded Corners 13">
            <a:extLst>
              <a:ext uri="{FF2B5EF4-FFF2-40B4-BE49-F238E27FC236}">
                <a16:creationId xmlns:a16="http://schemas.microsoft.com/office/drawing/2014/main" id="{EDB67EED-E61B-7124-67C1-CC8E16A2DA86}"/>
              </a:ext>
            </a:extLst>
          </p:cNvPr>
          <p:cNvSpPr/>
          <p:nvPr/>
        </p:nvSpPr>
        <p:spPr>
          <a:xfrm>
            <a:off x="3493114" y="2880651"/>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Zum Ansehen hier klicken</a:t>
            </a:r>
            <a:endParaRPr kumimoji="0" lang="en-IE" sz="2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77589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B3BE9-E3E7-25EE-3C9C-D8591ADDD6A3}"/>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5AA0E851-C3B1-EF9B-CA47-C0E70EB55733}"/>
              </a:ext>
            </a:extLst>
          </p:cNvPr>
          <p:cNvSpPr>
            <a:spLocks noGrp="1"/>
          </p:cNvSpPr>
          <p:nvPr>
            <p:ph type="body" sz="quarter" idx="28"/>
          </p:nvPr>
        </p:nvSpPr>
        <p:spPr>
          <a:xfrm>
            <a:off x="979124" y="1397876"/>
            <a:ext cx="10190900" cy="4792898"/>
          </a:xfrm>
        </p:spPr>
        <p:txBody>
          <a:bodyPr/>
          <a:lstStyle/>
          <a:p>
            <a:pPr marL="0" indent="0">
              <a:lnSpc>
                <a:spcPct val="100000"/>
              </a:lnSpc>
            </a:pPr>
            <a:r>
              <a:rPr lang="en-US" sz="2000" b="1" dirty="0"/>
              <a:t>Schlüsselbegriffe: </a:t>
            </a:r>
            <a:r>
              <a:rPr lang="en-US" sz="2000" dirty="0"/>
              <a:t>Soziale Medien, Online-Dialog, digitale Gemeinschaften, inklusive und respektvolle Diskussionen, digitale Mediation, Online-Belästigung, Hassrede, Cybermobbing und digitale Diskriminierung, Polarisierung, sichere Online-Räume.</a:t>
            </a:r>
          </a:p>
          <a:p>
            <a:pPr marL="0" indent="0">
              <a:lnSpc>
                <a:spcPct val="100000"/>
              </a:lnSpc>
            </a:pPr>
            <a:r>
              <a:rPr lang="en-US" sz="2000" b="1" dirty="0">
                <a:latin typeface="+mn-lt"/>
                <a:ea typeface="Aptos" panose="020B0004020202020204" pitchFamily="34" charset="0"/>
                <a:cs typeface="Times New Roman" panose="02020603050405020304" pitchFamily="18" charset="0"/>
              </a:rPr>
              <a:t>Schwerpunkt: </a:t>
            </a:r>
            <a:r>
              <a:rPr lang="en-US" sz="2000" dirty="0">
                <a:latin typeface="+mn-lt"/>
                <a:ea typeface="Aptos" panose="020B0004020202020204" pitchFamily="34" charset="0"/>
                <a:cs typeface="Times New Roman" panose="02020603050405020304" pitchFamily="18" charset="0"/>
              </a:rPr>
              <a:t>Das Modul betont nachdrücklich, dass:</a:t>
            </a:r>
          </a:p>
          <a:p>
            <a:pPr marL="342900" indent="-342900">
              <a:lnSpc>
                <a:spcPct val="100000"/>
              </a:lnSpc>
              <a:buFont typeface="System Font Regular"/>
              <a:buChar char="→"/>
            </a:pPr>
            <a:r>
              <a:rPr lang="en-US" sz="2000" b="1" dirty="0">
                <a:latin typeface="+mn-lt"/>
                <a:ea typeface="Aptos" panose="020B0004020202020204" pitchFamily="34" charset="0"/>
                <a:cs typeface="Times New Roman" panose="02020603050405020304" pitchFamily="18" charset="0"/>
              </a:rPr>
              <a:t>Digitale Räume nicht neutral sind: </a:t>
            </a:r>
            <a:r>
              <a:rPr lang="en-US" sz="2000" dirty="0">
                <a:latin typeface="+mn-lt"/>
                <a:ea typeface="Aptos" panose="020B0004020202020204" pitchFamily="34" charset="0"/>
                <a:cs typeface="Times New Roman" panose="02020603050405020304" pitchFamily="18" charset="0"/>
              </a:rPr>
              <a:t>Algorithmisches Design und Community-Normen beeinflussen, wer sich sicher, sichtbar oder zum Schweigen gebracht fühlt.</a:t>
            </a:r>
          </a:p>
          <a:p>
            <a:pPr marL="342900" indent="-342900">
              <a:lnSpc>
                <a:spcPct val="100000"/>
              </a:lnSpc>
              <a:buFont typeface="System Font Regular"/>
              <a:buChar char="→"/>
            </a:pPr>
            <a:r>
              <a:rPr lang="en-US" sz="2000" b="1" dirty="0">
                <a:latin typeface="+mn-lt"/>
                <a:ea typeface="Aptos" panose="020B0004020202020204" pitchFamily="34" charset="0"/>
                <a:cs typeface="Times New Roman" panose="02020603050405020304" pitchFamily="18" charset="0"/>
              </a:rPr>
              <a:t>Inklusion ist beabsichtigt: </a:t>
            </a:r>
            <a:r>
              <a:rPr lang="en-US" sz="2000" dirty="0">
                <a:latin typeface="+mn-lt"/>
                <a:ea typeface="Aptos" panose="020B0004020202020204" pitchFamily="34" charset="0"/>
                <a:cs typeface="Times New Roman" panose="02020603050405020304" pitchFamily="18" charset="0"/>
              </a:rPr>
              <a:t>Inklusive digitale Gemeinschaften erfordern aktive Anstrengungen – sowohl von Plattformen als auch von Einzelpersonen.</a:t>
            </a:r>
          </a:p>
          <a:p>
            <a:pPr marL="342900" indent="-342900">
              <a:lnSpc>
                <a:spcPct val="100000"/>
              </a:lnSpc>
              <a:buFont typeface="System Font Regular"/>
              <a:buChar char="→"/>
            </a:pPr>
            <a:r>
              <a:rPr lang="en-US" sz="2000" b="1" dirty="0">
                <a:latin typeface="+mn-lt"/>
                <a:ea typeface="Aptos" panose="020B0004020202020204" pitchFamily="34" charset="0"/>
                <a:cs typeface="Times New Roman" panose="02020603050405020304" pitchFamily="18" charset="0"/>
              </a:rPr>
              <a:t>Verantwortung ist kollektiv: </a:t>
            </a:r>
            <a:r>
              <a:rPr lang="en-US" sz="2000" dirty="0">
                <a:latin typeface="+mn-lt"/>
                <a:ea typeface="Aptos" panose="020B0004020202020204" pitchFamily="34" charset="0"/>
                <a:cs typeface="Times New Roman" panose="02020603050405020304" pitchFamily="18" charset="0"/>
              </a:rPr>
              <a:t>Ethisches Engagement im Internet hängt von gegenseitiger Unterstützung, digitaler Kompetenz, kritischer Reflexion und politischer Rechenschaftspflicht ab.</a:t>
            </a:r>
          </a:p>
          <a:p>
            <a:pPr marL="342900" indent="-342900">
              <a:lnSpc>
                <a:spcPct val="100000"/>
              </a:lnSpc>
              <a:buFont typeface="System Font Regular"/>
              <a:buChar char="→"/>
            </a:pPr>
            <a:r>
              <a:rPr lang="en-US" sz="2000" b="1" dirty="0">
                <a:latin typeface="+mn-lt"/>
                <a:ea typeface="Aptos" panose="020B0004020202020204" pitchFamily="34" charset="0"/>
                <a:cs typeface="Times New Roman" panose="02020603050405020304" pitchFamily="18" charset="0"/>
              </a:rPr>
              <a:t>Bildung ist wichtig: </a:t>
            </a:r>
            <a:r>
              <a:rPr lang="en-US" sz="2000" dirty="0">
                <a:latin typeface="+mn-lt"/>
                <a:ea typeface="Aptos" panose="020B0004020202020204" pitchFamily="34" charset="0"/>
                <a:cs typeface="Times New Roman" panose="02020603050405020304" pitchFamily="18" charset="0"/>
              </a:rPr>
              <a:t>Schulen, Jugendbetreuer und Familien spielen eine zentrale Rolle bei der Heranbildung ethischer, resilienter und medienkompetenter digitaler Bürger.</a:t>
            </a:r>
          </a:p>
          <a:p>
            <a:pPr marL="0" indent="0">
              <a:lnSpc>
                <a:spcPct val="100000"/>
              </a:lnSpc>
            </a:pPr>
            <a:endParaRPr lang="en-US" sz="2000" dirty="0">
              <a:latin typeface="+mn-lt"/>
              <a:ea typeface="Aptos" panose="020B0004020202020204" pitchFamily="34" charset="0"/>
              <a:cs typeface="Times New Roman" panose="02020603050405020304" pitchFamily="18" charset="0"/>
            </a:endParaRPr>
          </a:p>
          <a:p>
            <a:pPr marL="0" indent="0">
              <a:lnSpc>
                <a:spcPct val="100000"/>
              </a:lnSpc>
            </a:pPr>
            <a:endParaRPr lang="en-US" sz="2000" dirty="0">
              <a:latin typeface="+mn-lt"/>
              <a:ea typeface="Aptos" panose="020B0004020202020204" pitchFamily="34" charset="0"/>
              <a:cs typeface="Times New Roman" panose="02020603050405020304" pitchFamily="18" charset="0"/>
            </a:endParaRPr>
          </a:p>
        </p:txBody>
      </p:sp>
      <p:sp>
        <p:nvSpPr>
          <p:cNvPr id="8" name="Text Placeholder 7">
            <a:extLst>
              <a:ext uri="{FF2B5EF4-FFF2-40B4-BE49-F238E27FC236}">
                <a16:creationId xmlns:a16="http://schemas.microsoft.com/office/drawing/2014/main" id="{B76628B4-F77C-335F-94E5-8741D9508E96}"/>
              </a:ext>
            </a:extLst>
          </p:cNvPr>
          <p:cNvSpPr>
            <a:spLocks noGrp="1"/>
          </p:cNvSpPr>
          <p:nvPr>
            <p:ph type="body" sz="quarter" idx="27"/>
          </p:nvPr>
        </p:nvSpPr>
        <p:spPr/>
        <p:txBody>
          <a:bodyPr/>
          <a:lstStyle/>
          <a:p>
            <a:r>
              <a:rPr lang="en-US" sz="3400" dirty="0"/>
              <a:t>Modul 3 – Überblick</a:t>
            </a:r>
          </a:p>
        </p:txBody>
      </p:sp>
      <p:pic>
        <p:nvPicPr>
          <p:cNvPr id="4" name="Graphic 3" descr="Target with solid fill">
            <a:extLst>
              <a:ext uri="{FF2B5EF4-FFF2-40B4-BE49-F238E27FC236}">
                <a16:creationId xmlns:a16="http://schemas.microsoft.com/office/drawing/2014/main" id="{D772F33A-205B-D9BC-9A32-7B1A31313C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6189" y="370071"/>
            <a:ext cx="720752" cy="720752"/>
          </a:xfrm>
          <a:prstGeom prst="rect">
            <a:avLst/>
          </a:prstGeom>
        </p:spPr>
      </p:pic>
    </p:spTree>
    <p:extLst>
      <p:ext uri="{BB962C8B-B14F-4D97-AF65-F5344CB8AC3E}">
        <p14:creationId xmlns:p14="http://schemas.microsoft.com/office/powerpoint/2010/main" val="1390835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13205-1A2F-EE1B-494B-3960178852E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1A8AAEE-2A2B-1B27-9068-D2F31A4B475E}"/>
              </a:ext>
            </a:extLst>
          </p:cNvPr>
          <p:cNvSpPr>
            <a:spLocks noGrp="1"/>
          </p:cNvSpPr>
          <p:nvPr>
            <p:ph type="body" sz="quarter" idx="19"/>
          </p:nvPr>
        </p:nvSpPr>
        <p:spPr>
          <a:xfrm>
            <a:off x="606375" y="2719755"/>
            <a:ext cx="3122943" cy="385564"/>
          </a:xfrm>
        </p:spPr>
        <p:txBody>
          <a:bodyPr/>
          <a:lstStyle/>
          <a:p>
            <a:r>
              <a:rPr lang="en-US" sz="2400" dirty="0"/>
              <a:t>Schwerpunktbereich 2 </a:t>
            </a:r>
          </a:p>
        </p:txBody>
      </p:sp>
      <p:sp>
        <p:nvSpPr>
          <p:cNvPr id="5" name="Text Placeholder 7">
            <a:extLst>
              <a:ext uri="{FF2B5EF4-FFF2-40B4-BE49-F238E27FC236}">
                <a16:creationId xmlns:a16="http://schemas.microsoft.com/office/drawing/2014/main" id="{54AE3836-1964-DA5E-8E12-710969EC6299}"/>
              </a:ext>
            </a:extLst>
          </p:cNvPr>
          <p:cNvSpPr txBox="1">
            <a:spLocks/>
          </p:cNvSpPr>
          <p:nvPr/>
        </p:nvSpPr>
        <p:spPr>
          <a:xfrm>
            <a:off x="4312091" y="383161"/>
            <a:ext cx="6863909"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r>
              <a:rPr kumimoji="0" lang="en-IE" b="1" i="0" u="none" strike="noStrike" kern="1200" cap="none" spc="0" normalizeH="0" baseline="0" noProof="0" dirty="0">
                <a:ln>
                  <a:noFill/>
                </a:ln>
                <a:solidFill>
                  <a:srgbClr val="0C4659"/>
                </a:solidFill>
                <a:effectLst/>
                <a:uLnTx/>
                <a:uFillTx/>
                <a:latin typeface="Calibri" panose="020F0502020204030204"/>
                <a:ea typeface="+mn-ea"/>
                <a:cs typeface="+mn-cs"/>
              </a:rPr>
              <a:t>Soziale Medien spielen eine Schlüsselrolle bei der Überwachung und Reduzierung schädlicher Inhalte, indem sie automatisierte Tools und menschliche Moderatoren einsetzen, um missbräuchliche Beiträge zu erkennen und zu entfernen</a:t>
            </a:r>
          </a:p>
        </p:txBody>
      </p:sp>
      <p:cxnSp>
        <p:nvCxnSpPr>
          <p:cNvPr id="9" name="Straight Connector 8">
            <a:extLst>
              <a:ext uri="{FF2B5EF4-FFF2-40B4-BE49-F238E27FC236}">
                <a16:creationId xmlns:a16="http://schemas.microsoft.com/office/drawing/2014/main" id="{C2947F4D-CED6-17B3-021C-93CD5AFD058D}"/>
              </a:ext>
            </a:extLst>
          </p:cNvPr>
          <p:cNvCxnSpPr>
            <a:cxnSpLocks/>
          </p:cNvCxnSpPr>
          <p:nvPr/>
        </p:nvCxnSpPr>
        <p:spPr>
          <a:xfrm>
            <a:off x="4203994" y="2852498"/>
            <a:ext cx="7324618"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 Placeholder 7">
            <a:extLst>
              <a:ext uri="{FF2B5EF4-FFF2-40B4-BE49-F238E27FC236}">
                <a16:creationId xmlns:a16="http://schemas.microsoft.com/office/drawing/2014/main" id="{B747B7B0-8545-1205-3014-294C224CA933}"/>
              </a:ext>
            </a:extLst>
          </p:cNvPr>
          <p:cNvSpPr txBox="1">
            <a:spLocks/>
          </p:cNvSpPr>
          <p:nvPr/>
        </p:nvSpPr>
        <p:spPr>
          <a:xfrm>
            <a:off x="4312091" y="3101792"/>
            <a:ext cx="7073085" cy="2675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Sie legen klare Community-Richtlinien fest, ermöglichen die Meldung durch Nutzer und wenden Maßnahmen wie die Entfernung von Inhalten oder die Sperrung von Konten an. Plattformen arbeiten zudem mit Experten zusammen und veröffentlichen Transparenzberichte, um die Rechenschaftspflicht zu verbessern. Insgesamt agieren sie als aktive Gatekeeper, die die Sicherheit der Nutzer mit der Meinungsfreiheit in Einklang bringen. Social-Media-Plattformen sind nicht nur passive Hosts, sondern aktive Gatekeeper im Kampf gegen schädliche Online-Inhalte, die Sicherheit und Meinungsfreiheit in Einklang bringen.</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endParaRPr kumimoji="0" lang="en-IE" sz="24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sp>
        <p:nvSpPr>
          <p:cNvPr id="2" name="Text Placeholder 5">
            <a:extLst>
              <a:ext uri="{FF2B5EF4-FFF2-40B4-BE49-F238E27FC236}">
                <a16:creationId xmlns:a16="http://schemas.microsoft.com/office/drawing/2014/main" id="{E7577638-4BED-736F-B1F7-029D07FF3D5A}"/>
              </a:ext>
            </a:extLst>
          </p:cNvPr>
          <p:cNvSpPr>
            <a:spLocks noGrp="1"/>
          </p:cNvSpPr>
          <p:nvPr>
            <p:ph type="body" sz="quarter" idx="18"/>
          </p:nvPr>
        </p:nvSpPr>
        <p:spPr>
          <a:xfrm>
            <a:off x="675020" y="3354030"/>
            <a:ext cx="3054298" cy="1049221"/>
          </a:xfrm>
        </p:spPr>
        <p:txBody>
          <a:bodyPr/>
          <a:lstStyle/>
          <a:p>
            <a:pPr>
              <a:lnSpc>
                <a:spcPts val="2580"/>
              </a:lnSpc>
            </a:pPr>
            <a:r>
              <a:rPr lang="en-US" sz="2400" dirty="0"/>
              <a:t>Die Rolle von Social-Media-Plattformen bei der Überwachung und Eindämmung schädlicher Inhalte.</a:t>
            </a:r>
          </a:p>
          <a:p>
            <a:pPr>
              <a:lnSpc>
                <a:spcPts val="2580"/>
              </a:lnSpc>
            </a:pPr>
            <a:endParaRPr lang="en-US" sz="2400" dirty="0"/>
          </a:p>
          <a:p>
            <a:pPr>
              <a:lnSpc>
                <a:spcPts val="2580"/>
              </a:lnSpc>
            </a:pPr>
            <a:endParaRPr lang="en-US" sz="2400" dirty="0"/>
          </a:p>
        </p:txBody>
      </p:sp>
      <p:sp>
        <p:nvSpPr>
          <p:cNvPr id="15" name="Rectangle 14">
            <a:extLst>
              <a:ext uri="{FF2B5EF4-FFF2-40B4-BE49-F238E27FC236}">
                <a16:creationId xmlns:a16="http://schemas.microsoft.com/office/drawing/2014/main" id="{251581D6-9D9F-EBEF-85E9-CBC1443A246C}"/>
              </a:ext>
            </a:extLst>
          </p:cNvPr>
          <p:cNvSpPr/>
          <p:nvPr/>
        </p:nvSpPr>
        <p:spPr>
          <a:xfrm>
            <a:off x="381000" y="0"/>
            <a:ext cx="3441700" cy="24571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 name="Resim 10">
            <a:extLst>
              <a:ext uri="{FF2B5EF4-FFF2-40B4-BE49-F238E27FC236}">
                <a16:creationId xmlns:a16="http://schemas.microsoft.com/office/drawing/2014/main" id="{995BB860-6FB8-3CDA-8EA5-63B79FEBE1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7488" r="-17488"/>
          <a:stretch/>
        </p:blipFill>
        <p:spPr>
          <a:xfrm>
            <a:off x="381000" y="0"/>
            <a:ext cx="3423163" cy="2457108"/>
          </a:xfrm>
          <a:prstGeom prst="rect">
            <a:avLst/>
          </a:prstGeom>
        </p:spPr>
      </p:pic>
    </p:spTree>
    <p:extLst>
      <p:ext uri="{BB962C8B-B14F-4D97-AF65-F5344CB8AC3E}">
        <p14:creationId xmlns:p14="http://schemas.microsoft.com/office/powerpoint/2010/main" val="3862495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F9531-D5C3-AD6F-E9B9-8A0EB4324721}"/>
            </a:ext>
          </a:extLst>
        </p:cNvPr>
        <p:cNvGrpSpPr/>
        <p:nvPr/>
      </p:nvGrpSpPr>
      <p:grpSpPr>
        <a:xfrm>
          <a:off x="0" y="0"/>
          <a:ext cx="0" cy="0"/>
          <a:chOff x="0" y="0"/>
          <a:chExt cx="0" cy="0"/>
        </a:xfrm>
      </p:grpSpPr>
      <p:sp>
        <p:nvSpPr>
          <p:cNvPr id="13" name="Text Placeholder 6">
            <a:extLst>
              <a:ext uri="{FF2B5EF4-FFF2-40B4-BE49-F238E27FC236}">
                <a16:creationId xmlns:a16="http://schemas.microsoft.com/office/drawing/2014/main" id="{DBB19833-AC4F-9BE8-4D43-FCC3DB4B6EA6}"/>
              </a:ext>
            </a:extLst>
          </p:cNvPr>
          <p:cNvSpPr txBox="1">
            <a:spLocks/>
          </p:cNvSpPr>
          <p:nvPr/>
        </p:nvSpPr>
        <p:spPr>
          <a:xfrm>
            <a:off x="606375" y="2641933"/>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Schwerpunktbereich 3 </a:t>
            </a:r>
          </a:p>
        </p:txBody>
      </p:sp>
      <p:sp>
        <p:nvSpPr>
          <p:cNvPr id="14" name="Text Placeholder 5">
            <a:extLst>
              <a:ext uri="{FF2B5EF4-FFF2-40B4-BE49-F238E27FC236}">
                <a16:creationId xmlns:a16="http://schemas.microsoft.com/office/drawing/2014/main" id="{F716B939-CF43-C120-AA97-6CCBFC1DF237}"/>
              </a:ext>
            </a:extLst>
          </p:cNvPr>
          <p:cNvSpPr>
            <a:spLocks noGrp="1"/>
          </p:cNvSpPr>
          <p:nvPr>
            <p:ph type="body" sz="quarter" idx="18"/>
          </p:nvPr>
        </p:nvSpPr>
        <p:spPr>
          <a:xfrm>
            <a:off x="675020" y="3354030"/>
            <a:ext cx="3054298" cy="1049221"/>
          </a:xfrm>
        </p:spPr>
        <p:txBody>
          <a:bodyPr/>
          <a:lstStyle/>
          <a:p>
            <a:pPr>
              <a:lnSpc>
                <a:spcPts val="2580"/>
              </a:lnSpc>
            </a:pPr>
            <a:r>
              <a:rPr lang="en-US" sz="2400" dirty="0"/>
              <a:t>KI-gestützte und menschliche Moderationsansätze zur Durchsetzung digitaler Sicherheit.</a:t>
            </a:r>
          </a:p>
          <a:p>
            <a:pPr>
              <a:lnSpc>
                <a:spcPts val="2580"/>
              </a:lnSpc>
            </a:pPr>
            <a:endParaRPr lang="en-US" sz="2400" dirty="0"/>
          </a:p>
        </p:txBody>
      </p:sp>
      <p:pic>
        <p:nvPicPr>
          <p:cNvPr id="15" name="Resim 4">
            <a:extLst>
              <a:ext uri="{FF2B5EF4-FFF2-40B4-BE49-F238E27FC236}">
                <a16:creationId xmlns:a16="http://schemas.microsoft.com/office/drawing/2014/main" id="{9D6E37A0-27D4-B002-0F54-FB7EECD70B8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1601" y="-34355"/>
            <a:ext cx="3423162" cy="2241063"/>
          </a:xfrm>
          <a:prstGeom prst="rect">
            <a:avLst/>
          </a:prstGeom>
        </p:spPr>
      </p:pic>
      <p:sp>
        <p:nvSpPr>
          <p:cNvPr id="16" name="Text Placeholder 7">
            <a:extLst>
              <a:ext uri="{FF2B5EF4-FFF2-40B4-BE49-F238E27FC236}">
                <a16:creationId xmlns:a16="http://schemas.microsoft.com/office/drawing/2014/main" id="{EE11C001-8AF4-A64C-FC7C-AC856FF6819F}"/>
              </a:ext>
            </a:extLst>
          </p:cNvPr>
          <p:cNvSpPr txBox="1">
            <a:spLocks/>
          </p:cNvSpPr>
          <p:nvPr/>
        </p:nvSpPr>
        <p:spPr>
          <a:xfrm>
            <a:off x="4312091" y="408852"/>
            <a:ext cx="5221653"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r>
              <a:rPr kumimoji="0" lang="en-IE" sz="3400" b="1" i="0" u="none" strike="noStrike" kern="1200" cap="none" spc="0" normalizeH="0" baseline="0" noProof="0" dirty="0">
                <a:ln>
                  <a:noFill/>
                </a:ln>
                <a:solidFill>
                  <a:srgbClr val="0C4659"/>
                </a:solidFill>
                <a:effectLst/>
                <a:uLnTx/>
                <a:uFillTx/>
                <a:latin typeface="Calibri" panose="020F0502020204030204"/>
                <a:ea typeface="+mn-ea"/>
                <a:cs typeface="+mn-cs"/>
              </a:rPr>
              <a:t>Teil A: KI + menschliche Moderation in der Praxis</a:t>
            </a:r>
          </a:p>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endParaRPr kumimoji="0" lang="en-IE" sz="34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17" name="Straight Connector 16">
            <a:extLst>
              <a:ext uri="{FF2B5EF4-FFF2-40B4-BE49-F238E27FC236}">
                <a16:creationId xmlns:a16="http://schemas.microsoft.com/office/drawing/2014/main" id="{517E468C-C348-018E-31BB-51B76B1C6B6E}"/>
              </a:ext>
            </a:extLst>
          </p:cNvPr>
          <p:cNvCxnSpPr>
            <a:cxnSpLocks/>
          </p:cNvCxnSpPr>
          <p:nvPr/>
        </p:nvCxnSpPr>
        <p:spPr>
          <a:xfrm>
            <a:off x="4203994" y="1555179"/>
            <a:ext cx="7324618"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8" name="Text Placeholder 7">
            <a:extLst>
              <a:ext uri="{FF2B5EF4-FFF2-40B4-BE49-F238E27FC236}">
                <a16:creationId xmlns:a16="http://schemas.microsoft.com/office/drawing/2014/main" id="{EEDA4D47-4D44-4D07-98E7-38D8BFE07041}"/>
              </a:ext>
            </a:extLst>
          </p:cNvPr>
          <p:cNvSpPr txBox="1">
            <a:spLocks/>
          </p:cNvSpPr>
          <p:nvPr/>
        </p:nvSpPr>
        <p:spPr>
          <a:xfrm>
            <a:off x="4312091" y="1736377"/>
            <a:ext cx="7273534" cy="2675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rPr>
              <a:t>Um schädliche Online-Inhalte wirksam zu bekämpfen, kombinieren viele Plattformen die Stärken von künstlicher Intelligenz (KI) und menschlichem Urteilsvermögen.</a:t>
            </a:r>
          </a:p>
          <a:p>
            <a:pPr marL="0" marR="0" lvl="0" indent="0" algn="l" defTabSz="777514" rtl="0" eaLnBrk="1" fontAlgn="auto" latinLnBrk="0" hangingPunct="1">
              <a:lnSpc>
                <a:spcPct val="100000"/>
              </a:lnSpc>
              <a:spcBef>
                <a:spcPts val="0"/>
              </a:spcBef>
              <a:spcAft>
                <a:spcPts val="0"/>
              </a:spcAft>
              <a:buClr>
                <a:srgbClr val="EE4F27"/>
              </a:buClr>
              <a:buSzTx/>
              <a:buFont typeface="Arial" panose="020B0604020202020204" pitchFamily="34" charset="0"/>
              <a:buNone/>
              <a:tabLst>
                <a:tab pos="2387600" algn="l"/>
              </a:tabLst>
              <a:defRPr/>
            </a:pPr>
            <a:endParaRPr kumimoji="0" lang="en-IE" sz="1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1800" b="1" i="0" u="none" strike="noStrike" kern="1200" cap="none" spc="0" normalizeH="0" baseline="0" noProof="0" dirty="0">
                <a:ln>
                  <a:noFill/>
                </a:ln>
                <a:solidFill>
                  <a:srgbClr val="EE4F27"/>
                </a:solidFill>
                <a:effectLst/>
                <a:uLnTx/>
                <a:uFillTx/>
                <a:latin typeface="Calibri" panose="020F0502020204030204"/>
                <a:ea typeface="+mn-ea"/>
                <a:cs typeface="+mn-cs"/>
              </a:rPr>
              <a:t>So funktioniert es</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rPr>
              <a:t>KI-Systeme erkennen und entfernen schnell große Mengen an anstößigen oder verdächtigen Inhalten. Menschliche Moderatoren kümmern sich um komplexe, kontextsensitive Fälle – in denen kulturelle, sprachliche oder emotionale Nuancen eine wichtige Rolle spielen.</a:t>
            </a:r>
          </a:p>
          <a:p>
            <a:pPr marL="0" marR="0" lvl="0" indent="0" algn="l" defTabSz="777514" rtl="0" eaLnBrk="1" fontAlgn="auto" latinLnBrk="0" hangingPunct="1">
              <a:lnSpc>
                <a:spcPct val="100000"/>
              </a:lnSpc>
              <a:spcBef>
                <a:spcPts val="0"/>
              </a:spcBef>
              <a:spcAft>
                <a:spcPts val="0"/>
              </a:spcAft>
              <a:buClr>
                <a:srgbClr val="EE4F27"/>
              </a:buClr>
              <a:buSzTx/>
              <a:buFont typeface="Arial" panose="020B0604020202020204" pitchFamily="34" charset="0"/>
              <a:buNone/>
              <a:tabLst>
                <a:tab pos="2387600" algn="l"/>
              </a:tabLst>
              <a:defRPr/>
            </a:pPr>
            <a:endParaRPr kumimoji="0" lang="en-IE" sz="1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1800" b="1" i="0" u="none" strike="noStrike" kern="1200" cap="none" spc="0" normalizeH="0" baseline="0" noProof="0" dirty="0">
                <a:ln>
                  <a:noFill/>
                </a:ln>
                <a:solidFill>
                  <a:srgbClr val="EE4F27"/>
                </a:solidFill>
                <a:effectLst/>
                <a:uLnTx/>
                <a:uFillTx/>
                <a:latin typeface="Calibri" panose="020F0502020204030204"/>
                <a:ea typeface="+mn-ea"/>
                <a:cs typeface="+mn-cs"/>
              </a:rPr>
              <a:t>Beispiele aus Europa:</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1800" b="0" i="0" u="none" strike="noStrike" kern="1200" cap="none" spc="0" normalizeH="0" baseline="0" noProof="0" dirty="0" err="1">
                <a:ln>
                  <a:noFill/>
                </a:ln>
                <a:solidFill>
                  <a:srgbClr val="0C4659"/>
                </a:solidFill>
                <a:effectLst/>
                <a:uLnTx/>
                <a:uFillTx/>
                <a:latin typeface="Calibri" panose="020F0502020204030204"/>
                <a:ea typeface="+mn-ea"/>
                <a:cs typeface="+mn-cs"/>
              </a:rPr>
              <a:t>Netino </a:t>
            </a:r>
            <a:r>
              <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rPr>
              <a:t>und </a:t>
            </a:r>
            <a:r>
              <a:rPr kumimoji="0" lang="en-IE" sz="1800" b="0" i="0" u="none" strike="noStrike" kern="1200" cap="none" spc="0" normalizeH="0" baseline="0" noProof="0" dirty="0" err="1">
                <a:ln>
                  <a:noFill/>
                </a:ln>
                <a:solidFill>
                  <a:srgbClr val="0C4659"/>
                </a:solidFill>
                <a:effectLst/>
                <a:uLnTx/>
                <a:uFillTx/>
                <a:latin typeface="Calibri" panose="020F0502020204030204"/>
                <a:ea typeface="+mn-ea"/>
                <a:cs typeface="+mn-cs"/>
              </a:rPr>
              <a:t>Tjekdet </a:t>
            </a:r>
            <a:r>
              <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rPr>
              <a:t>nutzen KI-menschliche Hybridmodelle zur Moderation sozialer Medien und tragen so dazu bei, sowohl Schnelligkeit als auch Fairness zu gewährleisten. Diese Dienste helfen Plattformen dabei, schädliche Inhalte wie Hassreden, Fake News und Belästigungen in großem Umfang zu bewältigen.</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endPar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4689273"/>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B0139-7B29-7B57-1817-3E6208DD704A}"/>
            </a:ext>
          </a:extLst>
        </p:cNvPr>
        <p:cNvGrpSpPr/>
        <p:nvPr/>
      </p:nvGrpSpPr>
      <p:grpSpPr>
        <a:xfrm>
          <a:off x="0" y="0"/>
          <a:ext cx="0" cy="0"/>
          <a:chOff x="0" y="0"/>
          <a:chExt cx="0" cy="0"/>
        </a:xfrm>
      </p:grpSpPr>
      <p:sp>
        <p:nvSpPr>
          <p:cNvPr id="13" name="Text Placeholder 6">
            <a:extLst>
              <a:ext uri="{FF2B5EF4-FFF2-40B4-BE49-F238E27FC236}">
                <a16:creationId xmlns:a16="http://schemas.microsoft.com/office/drawing/2014/main" id="{BB851E80-9EFE-5CC9-BE19-B80F1A6910FE}"/>
              </a:ext>
            </a:extLst>
          </p:cNvPr>
          <p:cNvSpPr txBox="1">
            <a:spLocks/>
          </p:cNvSpPr>
          <p:nvPr/>
        </p:nvSpPr>
        <p:spPr>
          <a:xfrm>
            <a:off x="606375" y="2641933"/>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Schwerpunktbereich 3 </a:t>
            </a:r>
          </a:p>
        </p:txBody>
      </p:sp>
      <p:sp>
        <p:nvSpPr>
          <p:cNvPr id="14" name="Text Placeholder 5">
            <a:extLst>
              <a:ext uri="{FF2B5EF4-FFF2-40B4-BE49-F238E27FC236}">
                <a16:creationId xmlns:a16="http://schemas.microsoft.com/office/drawing/2014/main" id="{084B64FC-FBB4-D083-1C9C-D86B9D527928}"/>
              </a:ext>
            </a:extLst>
          </p:cNvPr>
          <p:cNvSpPr>
            <a:spLocks noGrp="1"/>
          </p:cNvSpPr>
          <p:nvPr>
            <p:ph type="body" sz="quarter" idx="18"/>
          </p:nvPr>
        </p:nvSpPr>
        <p:spPr>
          <a:xfrm>
            <a:off x="675020" y="3354030"/>
            <a:ext cx="2738740" cy="1049221"/>
          </a:xfrm>
        </p:spPr>
        <p:txBody>
          <a:bodyPr/>
          <a:lstStyle/>
          <a:p>
            <a:pPr>
              <a:lnSpc>
                <a:spcPts val="2580"/>
              </a:lnSpc>
            </a:pPr>
            <a:r>
              <a:rPr lang="en-US" sz="2400" dirty="0"/>
              <a:t>KI-gestützte und menschliche Moderationsansätze zur Durchsetzung digitaler Sicherheit.</a:t>
            </a:r>
          </a:p>
          <a:p>
            <a:pPr>
              <a:lnSpc>
                <a:spcPts val="2580"/>
              </a:lnSpc>
            </a:pPr>
            <a:endParaRPr lang="en-US" sz="2400" dirty="0"/>
          </a:p>
        </p:txBody>
      </p:sp>
      <p:sp>
        <p:nvSpPr>
          <p:cNvPr id="16" name="Text Placeholder 7">
            <a:extLst>
              <a:ext uri="{FF2B5EF4-FFF2-40B4-BE49-F238E27FC236}">
                <a16:creationId xmlns:a16="http://schemas.microsoft.com/office/drawing/2014/main" id="{83EEFBF2-E65C-227B-41A6-FCB140C099EF}"/>
              </a:ext>
            </a:extLst>
          </p:cNvPr>
          <p:cNvSpPr txBox="1">
            <a:spLocks/>
          </p:cNvSpPr>
          <p:nvPr/>
        </p:nvSpPr>
        <p:spPr>
          <a:xfrm>
            <a:off x="4312092" y="340757"/>
            <a:ext cx="7773228"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r>
              <a:rPr kumimoji="0" lang="en-IE" sz="2800" b="1" i="0" u="none" strike="noStrike" kern="1200" cap="none" spc="0" normalizeH="0" baseline="0" noProof="0" dirty="0">
                <a:ln>
                  <a:noFill/>
                </a:ln>
                <a:solidFill>
                  <a:srgbClr val="0C4659"/>
                </a:solidFill>
                <a:effectLst/>
                <a:uLnTx/>
                <a:uFillTx/>
                <a:latin typeface="Calibri" panose="020F0502020204030204"/>
                <a:ea typeface="+mn-ea"/>
                <a:cs typeface="+mn-cs"/>
              </a:rPr>
              <a:t>Teil B: KI + menschliche Moderation in der Praxis (EDMO – Forschung, Aufsicht und Politik</a:t>
            </a:r>
          </a:p>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endParaRPr kumimoji="0" lang="en-IE" sz="28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17" name="Straight Connector 16">
            <a:extLst>
              <a:ext uri="{FF2B5EF4-FFF2-40B4-BE49-F238E27FC236}">
                <a16:creationId xmlns:a16="http://schemas.microsoft.com/office/drawing/2014/main" id="{6A706157-D43B-061F-72C9-6C28C04ABF76}"/>
              </a:ext>
            </a:extLst>
          </p:cNvPr>
          <p:cNvCxnSpPr>
            <a:cxnSpLocks/>
          </p:cNvCxnSpPr>
          <p:nvPr/>
        </p:nvCxnSpPr>
        <p:spPr>
          <a:xfrm>
            <a:off x="4261007" y="1330332"/>
            <a:ext cx="7324618"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8" name="Text Placeholder 7">
            <a:extLst>
              <a:ext uri="{FF2B5EF4-FFF2-40B4-BE49-F238E27FC236}">
                <a16:creationId xmlns:a16="http://schemas.microsoft.com/office/drawing/2014/main" id="{403BBD0A-05D2-88D5-76E2-DA4566423512}"/>
              </a:ext>
            </a:extLst>
          </p:cNvPr>
          <p:cNvSpPr txBox="1">
            <a:spLocks/>
          </p:cNvSpPr>
          <p:nvPr/>
        </p:nvSpPr>
        <p:spPr>
          <a:xfrm>
            <a:off x="4312091" y="1486921"/>
            <a:ext cx="7488308" cy="2128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1600" b="0" i="0" u="none" strike="noStrike" kern="1200" cap="none" spc="0" normalizeH="0" baseline="0" noProof="0" dirty="0">
                <a:ln>
                  <a:noFill/>
                </a:ln>
                <a:solidFill>
                  <a:srgbClr val="0C4659"/>
                </a:solidFill>
                <a:effectLst/>
                <a:uLnTx/>
                <a:uFillTx/>
                <a:latin typeface="Calibri" panose="020F0502020204030204"/>
                <a:ea typeface="+mn-ea"/>
                <a:cs typeface="+mn-cs"/>
              </a:rPr>
              <a:t>Das European Digital Media Observatory (EDMO) ist eine Plattform, die 2020 von der Europäischen Kommission ins Leben gerufen wurde, um digitale Bedrohungen wie Desinformation und Hassrede in der gesamten EU zu bekämpfen.</a:t>
            </a:r>
          </a:p>
          <a:p>
            <a:pPr marL="0" marR="0" lvl="0" indent="0" algn="l" defTabSz="777514" rtl="0" eaLnBrk="1" fontAlgn="auto" latinLnBrk="0" hangingPunct="1">
              <a:lnSpc>
                <a:spcPct val="100000"/>
              </a:lnSpc>
              <a:spcBef>
                <a:spcPts val="0"/>
              </a:spcBef>
              <a:spcAft>
                <a:spcPts val="0"/>
              </a:spcAft>
              <a:buClr>
                <a:srgbClr val="EE4F27"/>
              </a:buClr>
              <a:buSzTx/>
              <a:buFont typeface="Arial" panose="020B0604020202020204" pitchFamily="34" charset="0"/>
              <a:buNone/>
              <a:tabLst>
                <a:tab pos="2387600" algn="l"/>
              </a:tabLst>
              <a:defRPr/>
            </a:pPr>
            <a:endParaRPr kumimoji="0" lang="en-IE" sz="9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1600" b="1" i="0" u="none" strike="noStrike" kern="1200" cap="none" spc="0" normalizeH="0" baseline="0" noProof="0" dirty="0">
                <a:ln>
                  <a:noFill/>
                </a:ln>
                <a:solidFill>
                  <a:srgbClr val="EE4F27"/>
                </a:solidFill>
                <a:effectLst/>
                <a:uLnTx/>
                <a:uFillTx/>
                <a:latin typeface="Calibri" panose="020F0502020204030204"/>
                <a:ea typeface="+mn-ea"/>
                <a:cs typeface="+mn-cs"/>
              </a:rPr>
              <a:t>Kernaufgaben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1600" b="1" i="0" u="none" strike="noStrike" kern="1200" cap="none" spc="0" normalizeH="0" baseline="0" noProof="0" dirty="0">
                <a:ln>
                  <a:noFill/>
                </a:ln>
                <a:solidFill>
                  <a:srgbClr val="0C4659"/>
                </a:solidFill>
                <a:effectLst/>
                <a:uLnTx/>
                <a:uFillTx/>
                <a:latin typeface="Calibri" panose="020F0502020204030204"/>
                <a:ea typeface="+mn-ea"/>
                <a:cs typeface="+mn-cs"/>
              </a:rPr>
              <a:t>Faktenprüfungsnetzwerk: </a:t>
            </a:r>
            <a:r>
              <a:rPr kumimoji="0" lang="en-IE" sz="1600" b="0" i="0" u="none" strike="noStrike" kern="1200" cap="none" spc="0" normalizeH="0" baseline="0" noProof="0" dirty="0">
                <a:ln>
                  <a:noFill/>
                </a:ln>
                <a:solidFill>
                  <a:srgbClr val="0C4659"/>
                </a:solidFill>
                <a:effectLst/>
                <a:uLnTx/>
                <a:uFillTx/>
                <a:latin typeface="Calibri" panose="020F0502020204030204"/>
                <a:ea typeface="+mn-ea"/>
                <a:cs typeface="+mn-cs"/>
              </a:rPr>
              <a:t>Koordiniert Experten in ganz Europa, um falsche oder irreführende Inhalte zu identifizieren und zu widerlegen.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1600" b="1" i="0" u="none" strike="noStrike" kern="1200" cap="none" spc="0" normalizeH="0" baseline="0" noProof="0" dirty="0">
                <a:ln>
                  <a:noFill/>
                </a:ln>
                <a:solidFill>
                  <a:srgbClr val="0C4659"/>
                </a:solidFill>
                <a:effectLst/>
                <a:uLnTx/>
                <a:uFillTx/>
                <a:latin typeface="Calibri" panose="020F0502020204030204"/>
                <a:ea typeface="+mn-ea"/>
                <a:cs typeface="+mn-cs"/>
              </a:rPr>
              <a:t>Forschung zur KI-Moderation: </a:t>
            </a:r>
            <a:r>
              <a:rPr kumimoji="0" lang="en-IE" sz="1600" b="0" i="0" u="none" strike="noStrike" kern="1200" cap="none" spc="0" normalizeH="0" baseline="0" noProof="0" dirty="0">
                <a:ln>
                  <a:noFill/>
                </a:ln>
                <a:solidFill>
                  <a:srgbClr val="0C4659"/>
                </a:solidFill>
                <a:effectLst/>
                <a:uLnTx/>
                <a:uFillTx/>
                <a:latin typeface="Calibri" panose="020F0502020204030204"/>
                <a:ea typeface="+mn-ea"/>
                <a:cs typeface="+mn-cs"/>
              </a:rPr>
              <a:t>Untersucht Trends bei Hassreden und Falschinformationen im Internet, einschließlich der Frage, wie KI-Tools Moderationsbemühungen sowohl unterstützen als auch behindern können.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1600" b="1" i="0" u="none" strike="noStrike" kern="1200" cap="none" spc="0" normalizeH="0" baseline="0" noProof="0" dirty="0">
                <a:ln>
                  <a:noFill/>
                </a:ln>
                <a:solidFill>
                  <a:srgbClr val="0C4659"/>
                </a:solidFill>
                <a:effectLst/>
                <a:uLnTx/>
                <a:uFillTx/>
                <a:latin typeface="Calibri" panose="020F0502020204030204"/>
                <a:ea typeface="+mn-ea"/>
                <a:cs typeface="+mn-cs"/>
              </a:rPr>
              <a:t>Bewusstsein für Verzerrungen: </a:t>
            </a:r>
            <a:r>
              <a:rPr kumimoji="0" lang="en-IE" sz="1600" b="0" i="0" u="none" strike="noStrike" kern="1200" cap="none" spc="0" normalizeH="0" baseline="0" noProof="0" dirty="0">
                <a:ln>
                  <a:noFill/>
                </a:ln>
                <a:solidFill>
                  <a:srgbClr val="0C4659"/>
                </a:solidFill>
                <a:effectLst/>
                <a:uLnTx/>
                <a:uFillTx/>
                <a:latin typeface="Calibri" panose="020F0502020204030204"/>
                <a:ea typeface="+mn-ea"/>
                <a:cs typeface="+mn-cs"/>
              </a:rPr>
              <a:t>Weist auf die Risiken algorithmischer Verzerrungen hin und unterstützt eine ethische, transparente Moderation von Inhalten.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1600" b="1" i="0" u="none" strike="noStrike" kern="1200" cap="none" spc="0" normalizeH="0" baseline="0" noProof="0" dirty="0">
                <a:ln>
                  <a:noFill/>
                </a:ln>
                <a:solidFill>
                  <a:srgbClr val="0C4659"/>
                </a:solidFill>
                <a:effectLst/>
                <a:uLnTx/>
                <a:uFillTx/>
                <a:latin typeface="Calibri" panose="020F0502020204030204"/>
                <a:ea typeface="+mn-ea"/>
                <a:cs typeface="+mn-cs"/>
              </a:rPr>
              <a:t>Politische Zusammenarbeit: </a:t>
            </a:r>
            <a:r>
              <a:rPr kumimoji="0" lang="en-IE" sz="1600" b="0" i="0" u="none" strike="noStrike" kern="1200" cap="none" spc="0" normalizeH="0" baseline="0" noProof="0" dirty="0">
                <a:ln>
                  <a:noFill/>
                </a:ln>
                <a:solidFill>
                  <a:srgbClr val="0C4659"/>
                </a:solidFill>
                <a:effectLst/>
                <a:uLnTx/>
                <a:uFillTx/>
                <a:latin typeface="Calibri" panose="020F0502020204030204"/>
                <a:ea typeface="+mn-ea"/>
                <a:cs typeface="+mn-cs"/>
              </a:rPr>
              <a:t>Das EDMO arbeitet mit EU-Organen, sozialen Medien und zivilgesellschaftlichen Gruppen zusammen. Seine Forschungsergebnisse fließen in datengestützte Regulierung ein, insbesondere im Rahmen des Gesetzes über digitale Dienste (DSA) zu Plattformsicherheit und Transparenz.</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endParaRPr kumimoji="0" lang="en-IE" sz="16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2" name="Resim 3">
            <a:extLst>
              <a:ext uri="{FF2B5EF4-FFF2-40B4-BE49-F238E27FC236}">
                <a16:creationId xmlns:a16="http://schemas.microsoft.com/office/drawing/2014/main" id="{F7D31A89-07E9-C5D4-11E9-A914E6F7DB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1601" y="0"/>
            <a:ext cx="3423162" cy="2350737"/>
          </a:xfrm>
          <a:prstGeom prst="rect">
            <a:avLst/>
          </a:prstGeom>
        </p:spPr>
      </p:pic>
    </p:spTree>
    <p:extLst>
      <p:ext uri="{BB962C8B-B14F-4D97-AF65-F5344CB8AC3E}">
        <p14:creationId xmlns:p14="http://schemas.microsoft.com/office/powerpoint/2010/main" val="5389642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6113F-B357-F531-1105-5E6BBBC14792}"/>
            </a:ext>
          </a:extLst>
        </p:cNvPr>
        <p:cNvGrpSpPr/>
        <p:nvPr/>
      </p:nvGrpSpPr>
      <p:grpSpPr>
        <a:xfrm>
          <a:off x="0" y="0"/>
          <a:ext cx="0" cy="0"/>
          <a:chOff x="0" y="0"/>
          <a:chExt cx="0" cy="0"/>
        </a:xfrm>
      </p:grpSpPr>
      <p:sp>
        <p:nvSpPr>
          <p:cNvPr id="7" name="Text Placeholder 4">
            <a:extLst>
              <a:ext uri="{FF2B5EF4-FFF2-40B4-BE49-F238E27FC236}">
                <a16:creationId xmlns:a16="http://schemas.microsoft.com/office/drawing/2014/main" id="{1506656F-3BA4-4DF2-D2D4-80CA4A4A9BE1}"/>
              </a:ext>
            </a:extLst>
          </p:cNvPr>
          <p:cNvSpPr txBox="1">
            <a:spLocks/>
          </p:cNvSpPr>
          <p:nvPr/>
        </p:nvSpPr>
        <p:spPr>
          <a:xfrm>
            <a:off x="5847069" y="2969442"/>
            <a:ext cx="6344932" cy="38885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sp>
        <p:nvSpPr>
          <p:cNvPr id="29" name="Freeform 28">
            <a:extLst>
              <a:ext uri="{FF2B5EF4-FFF2-40B4-BE49-F238E27FC236}">
                <a16:creationId xmlns:a16="http://schemas.microsoft.com/office/drawing/2014/main" id="{E43B9913-5065-901A-8951-5F1924A90012}"/>
              </a:ext>
            </a:extLst>
          </p:cNvPr>
          <p:cNvSpPr/>
          <p:nvPr/>
        </p:nvSpPr>
        <p:spPr>
          <a:xfrm>
            <a:off x="-1" y="492935"/>
            <a:ext cx="5489114" cy="875479"/>
          </a:xfrm>
          <a:custGeom>
            <a:avLst/>
            <a:gdLst>
              <a:gd name="connsiteX0" fmla="*/ 0 w 5489114"/>
              <a:gd name="connsiteY0" fmla="*/ 0 h 875479"/>
              <a:gd name="connsiteX1" fmla="*/ 2093017 w 5489114"/>
              <a:gd name="connsiteY1" fmla="*/ 0 h 875479"/>
              <a:gd name="connsiteX2" fmla="*/ 2922489 w 5489114"/>
              <a:gd name="connsiteY2" fmla="*/ 0 h 875479"/>
              <a:gd name="connsiteX3" fmla="*/ 5015506 w 5489114"/>
              <a:gd name="connsiteY3" fmla="*/ 0 h 875479"/>
              <a:gd name="connsiteX4" fmla="*/ 5489114 w 5489114"/>
              <a:gd name="connsiteY4" fmla="*/ 473717 h 875479"/>
              <a:gd name="connsiteX5" fmla="*/ 5489114 w 5489114"/>
              <a:gd name="connsiteY5" fmla="*/ 875479 h 875479"/>
              <a:gd name="connsiteX6" fmla="*/ 3396097 w 5489114"/>
              <a:gd name="connsiteY6" fmla="*/ 875479 h 875479"/>
              <a:gd name="connsiteX7" fmla="*/ 2093017 w 5489114"/>
              <a:gd name="connsiteY7" fmla="*/ 875479 h 875479"/>
              <a:gd name="connsiteX8" fmla="*/ 0 w 5489114"/>
              <a:gd name="connsiteY8"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9114" h="875479">
                <a:moveTo>
                  <a:pt x="0" y="0"/>
                </a:moveTo>
                <a:lnTo>
                  <a:pt x="2093017" y="0"/>
                </a:lnTo>
                <a:lnTo>
                  <a:pt x="2922489" y="0"/>
                </a:lnTo>
                <a:lnTo>
                  <a:pt x="5015506" y="0"/>
                </a:lnTo>
                <a:cubicBezTo>
                  <a:pt x="5276291" y="0"/>
                  <a:pt x="5489114" y="212873"/>
                  <a:pt x="5489114" y="473717"/>
                </a:cubicBezTo>
                <a:lnTo>
                  <a:pt x="5489114" y="875479"/>
                </a:lnTo>
                <a:lnTo>
                  <a:pt x="3396097" y="875479"/>
                </a:lnTo>
                <a:lnTo>
                  <a:pt x="2093017" y="875479"/>
                </a:lnTo>
                <a:lnTo>
                  <a:pt x="0" y="875479"/>
                </a:lnTo>
                <a:close/>
              </a:path>
            </a:pathLst>
          </a:custGeom>
          <a:solidFill>
            <a:srgbClr val="0C4659"/>
          </a:solidFill>
          <a:ln w="3598"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mn-cs"/>
            </a:endParaRPr>
          </a:p>
        </p:txBody>
      </p:sp>
      <p:pic>
        <p:nvPicPr>
          <p:cNvPr id="30" name="Graphic 29" descr="Internet with solid fill">
            <a:extLst>
              <a:ext uri="{FF2B5EF4-FFF2-40B4-BE49-F238E27FC236}">
                <a16:creationId xmlns:a16="http://schemas.microsoft.com/office/drawing/2014/main" id="{81F77BB4-25AE-0AC4-68A1-90FF2E917FF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0827" y="564654"/>
            <a:ext cx="720000" cy="720000"/>
          </a:xfrm>
          <a:prstGeom prst="rect">
            <a:avLst/>
          </a:prstGeom>
        </p:spPr>
      </p:pic>
      <p:sp>
        <p:nvSpPr>
          <p:cNvPr id="31" name="Freeform 30">
            <a:extLst>
              <a:ext uri="{FF2B5EF4-FFF2-40B4-BE49-F238E27FC236}">
                <a16:creationId xmlns:a16="http://schemas.microsoft.com/office/drawing/2014/main" id="{A1E19595-A174-9701-330C-C14605E828D3}"/>
              </a:ext>
            </a:extLst>
          </p:cNvPr>
          <p:cNvSpPr/>
          <p:nvPr/>
        </p:nvSpPr>
        <p:spPr>
          <a:xfrm>
            <a:off x="904349" y="492935"/>
            <a:ext cx="5489114" cy="875479"/>
          </a:xfrm>
          <a:custGeom>
            <a:avLst/>
            <a:gdLst>
              <a:gd name="connsiteX0" fmla="*/ 0 w 5489114"/>
              <a:gd name="connsiteY0" fmla="*/ 0 h 875479"/>
              <a:gd name="connsiteX1" fmla="*/ 2093017 w 5489114"/>
              <a:gd name="connsiteY1" fmla="*/ 0 h 875479"/>
              <a:gd name="connsiteX2" fmla="*/ 2922489 w 5489114"/>
              <a:gd name="connsiteY2" fmla="*/ 0 h 875479"/>
              <a:gd name="connsiteX3" fmla="*/ 5015506 w 5489114"/>
              <a:gd name="connsiteY3" fmla="*/ 0 h 875479"/>
              <a:gd name="connsiteX4" fmla="*/ 5489114 w 5489114"/>
              <a:gd name="connsiteY4" fmla="*/ 473717 h 875479"/>
              <a:gd name="connsiteX5" fmla="*/ 5489114 w 5489114"/>
              <a:gd name="connsiteY5" fmla="*/ 875479 h 875479"/>
              <a:gd name="connsiteX6" fmla="*/ 3396097 w 5489114"/>
              <a:gd name="connsiteY6" fmla="*/ 875479 h 875479"/>
              <a:gd name="connsiteX7" fmla="*/ 2093017 w 5489114"/>
              <a:gd name="connsiteY7" fmla="*/ 875479 h 875479"/>
              <a:gd name="connsiteX8" fmla="*/ 0 w 5489114"/>
              <a:gd name="connsiteY8"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9114" h="875479">
                <a:moveTo>
                  <a:pt x="0" y="0"/>
                </a:moveTo>
                <a:lnTo>
                  <a:pt x="2093017" y="0"/>
                </a:lnTo>
                <a:lnTo>
                  <a:pt x="2922489" y="0"/>
                </a:lnTo>
                <a:lnTo>
                  <a:pt x="5015506" y="0"/>
                </a:lnTo>
                <a:cubicBezTo>
                  <a:pt x="5276291" y="0"/>
                  <a:pt x="5489114" y="212873"/>
                  <a:pt x="5489114" y="473717"/>
                </a:cubicBezTo>
                <a:lnTo>
                  <a:pt x="5489114" y="875479"/>
                </a:lnTo>
                <a:lnTo>
                  <a:pt x="3396097" y="875479"/>
                </a:lnTo>
                <a:lnTo>
                  <a:pt x="2093017" y="875479"/>
                </a:lnTo>
                <a:lnTo>
                  <a:pt x="0" y="875479"/>
                </a:lnTo>
                <a:close/>
              </a:path>
            </a:pathLst>
          </a:custGeom>
          <a:solidFill>
            <a:srgbClr val="0C4659"/>
          </a:solidFill>
          <a:ln w="3598"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mn-cs"/>
            </a:endParaRPr>
          </a:p>
        </p:txBody>
      </p:sp>
      <p:sp>
        <p:nvSpPr>
          <p:cNvPr id="32" name="Text Placeholder 5">
            <a:extLst>
              <a:ext uri="{FF2B5EF4-FFF2-40B4-BE49-F238E27FC236}">
                <a16:creationId xmlns:a16="http://schemas.microsoft.com/office/drawing/2014/main" id="{E9B287F7-13BA-5CFD-CA3F-5F13BA45638B}"/>
              </a:ext>
            </a:extLst>
          </p:cNvPr>
          <p:cNvSpPr txBox="1">
            <a:spLocks/>
          </p:cNvSpPr>
          <p:nvPr/>
        </p:nvSpPr>
        <p:spPr>
          <a:xfrm>
            <a:off x="1039256" y="649628"/>
            <a:ext cx="647472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3600" b="1" i="0" u="none" strike="noStrike" kern="1200" cap="none" spc="0" normalizeH="0" baseline="0" noProof="0" dirty="0">
                <a:ln>
                  <a:noFill/>
                </a:ln>
                <a:solidFill>
                  <a:srgbClr val="FFFFFF"/>
                </a:solidFill>
                <a:effectLst/>
                <a:uLnTx/>
                <a:uFillTx/>
                <a:latin typeface="Calibri" panose="020F0502020204030204"/>
                <a:ea typeface="+mn-ea"/>
                <a:cs typeface="+mn-cs"/>
              </a:rPr>
              <a:t>Digitales Tool – Google API</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IE" sz="3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3" name="Metin kutusu 2">
            <a:extLst>
              <a:ext uri="{FF2B5EF4-FFF2-40B4-BE49-F238E27FC236}">
                <a16:creationId xmlns:a16="http://schemas.microsoft.com/office/drawing/2014/main" id="{4C71A8C7-8E2E-A2D8-36B3-29B2802086CB}"/>
              </a:ext>
            </a:extLst>
          </p:cNvPr>
          <p:cNvSpPr txBox="1"/>
          <p:nvPr/>
        </p:nvSpPr>
        <p:spPr>
          <a:xfrm>
            <a:off x="1039256" y="1657370"/>
            <a:ext cx="6215983" cy="4811574"/>
          </a:xfrm>
          <a:prstGeom prst="rect">
            <a:avLst/>
          </a:prstGeom>
          <a:noFill/>
        </p:spPr>
        <p:txBody>
          <a:bodyPr wrap="square">
            <a:spAutoFit/>
          </a:bodyPr>
          <a:lstStyle/>
          <a:p>
            <a:pPr marL="0" marR="0" lvl="0" indent="0" algn="l" defTabSz="914400" rtl="0" eaLnBrk="1" fontAlgn="auto" latinLnBrk="0" hangingPunct="1">
              <a:lnSpc>
                <a:spcPts val="226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C4659"/>
                </a:solidFill>
                <a:effectLst/>
                <a:uLnTx/>
                <a:uFillTx/>
                <a:latin typeface="Calibri" panose="020F0502020204030204"/>
                <a:ea typeface="+mn-ea"/>
                <a:cs typeface="+mn-cs"/>
              </a:rPr>
              <a:t>Die Perspective-API von Google ist ein Tool auf Basis künstlicher Intelligenz, das dazu dient, respektvolle und konstruktive Online-Gespräche zu fördern. Es analysiert schriftliche Inhalte und liefert eine Bewertung, die angibt, wie „toxisch“ oder schädlich der Text sein könnte.</a:t>
            </a:r>
          </a:p>
          <a:p>
            <a:pPr marL="0" marR="0" lvl="0" indent="0" algn="l" defTabSz="914400" rtl="0" eaLnBrk="1" fontAlgn="auto" latinLnBrk="0" hangingPunct="1">
              <a:lnSpc>
                <a:spcPts val="226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26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C4659"/>
                </a:solidFill>
                <a:effectLst/>
                <a:uLnTx/>
                <a:uFillTx/>
                <a:latin typeface="Calibri" panose="020F0502020204030204"/>
                <a:ea typeface="+mn-ea"/>
                <a:cs typeface="+mn-cs"/>
              </a:rPr>
              <a:t> Es analysiert Texte – wie Kommentare, Beiträge oder Nachrichten – und gibt Bewertungen aus, die den wahrgenommenen Grad an Toxizität, Belästigung, Beleidigung, Bedrohung oder anderen unerwünschten Verhaltensweisen anzeigen. Anstatt Äußerungen direkt zu zensieren, soll die API Moderatoren, Plattformentwickler und Forscher dabei unterstützen, Inhalte zu kennzeichnen, zu priorisieren oder zu filtern, die die Qualität des Diskurses beeinträchtigen könnten. </a:t>
            </a:r>
          </a:p>
          <a:p>
            <a:pPr marL="0" marR="0" lvl="0" indent="0" algn="l" defTabSz="914400" rtl="0" eaLnBrk="1" fontAlgn="auto" latinLnBrk="0" hangingPunct="1">
              <a:lnSpc>
                <a:spcPts val="2260"/>
              </a:lnSpc>
              <a:spcBef>
                <a:spcPts val="0"/>
              </a:spcBef>
              <a:spcAft>
                <a:spcPts val="0"/>
              </a:spcAft>
              <a:buClrTx/>
              <a:buSzTx/>
              <a:buFontTx/>
              <a:buNone/>
              <a:tabLst/>
              <a:defRPr/>
            </a:pPr>
            <a:endParaRPr kumimoji="0" lang="tr-TR" sz="20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sp>
        <p:nvSpPr>
          <p:cNvPr id="2" name="Rectangle 16">
            <a:hlinkClick r:id="rId4"/>
            <a:extLst>
              <a:ext uri="{FF2B5EF4-FFF2-40B4-BE49-F238E27FC236}">
                <a16:creationId xmlns:a16="http://schemas.microsoft.com/office/drawing/2014/main" id="{6F22EC3D-7FF7-7B09-11FC-54F35EB6A5E3}"/>
              </a:ext>
            </a:extLst>
          </p:cNvPr>
          <p:cNvSpPr/>
          <p:nvPr/>
        </p:nvSpPr>
        <p:spPr>
          <a:xfrm>
            <a:off x="7513983" y="6034420"/>
            <a:ext cx="1800000" cy="533474"/>
          </a:xfrm>
          <a:prstGeom prst="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err="1">
                <a:ln>
                  <a:noFill/>
                </a:ln>
                <a:solidFill>
                  <a:srgbClr val="FFFFFF"/>
                </a:solidFill>
                <a:effectLst/>
                <a:uLnTx/>
                <a:uFillTx/>
                <a:latin typeface="Calibri" panose="020F0502020204030204"/>
                <a:ea typeface="+mn-ea"/>
                <a:cs typeface="+mn-cs"/>
              </a:rPr>
              <a:t>Mehr erfahren</a:t>
            </a:r>
            <a:r>
              <a:rPr kumimoji="0" lang="tr-TR" sz="1800" b="1" i="0" u="none" strike="noStrike" kern="1200" cap="none" spc="0" normalizeH="0" baseline="0" noProof="0" dirty="0">
                <a:ln>
                  <a:noFill/>
                </a:ln>
                <a:solidFill>
                  <a:srgbClr val="FFFFFF"/>
                </a:solidFill>
                <a:effectLst/>
                <a:uLnTx/>
                <a:uFillTx/>
                <a:latin typeface="Calibri" panose="020F0502020204030204"/>
                <a:ea typeface="+mn-ea"/>
                <a:cs typeface="+mn-cs"/>
              </a:rPr>
              <a:t> </a:t>
            </a:r>
            <a:endParaRPr kumimoji="0" lang="en-GB" sz="18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icture Placeholder 5" descr="A screenshot of a web page&#10;&#10;AI-generated content may be incorrect.">
            <a:extLst>
              <a:ext uri="{FF2B5EF4-FFF2-40B4-BE49-F238E27FC236}">
                <a16:creationId xmlns:a16="http://schemas.microsoft.com/office/drawing/2014/main" id="{87EBB1C7-F4D4-48E6-C5E3-050C41FAAA12}"/>
              </a:ext>
            </a:extLst>
          </p:cNvPr>
          <p:cNvPicPr>
            <a:picLocks noGrp="1" noChangeAspect="1"/>
          </p:cNvPicPr>
          <p:nvPr>
            <p:ph type="pic" sz="quarter" idx="20"/>
          </p:nvPr>
        </p:nvPicPr>
        <p:blipFill rotWithShape="1">
          <a:blip r:embed="rId5" cstate="screen">
            <a:extLst>
              <a:ext uri="{28A0092B-C50C-407E-A947-70E740481C1C}">
                <a14:useLocalDpi xmlns:a14="http://schemas.microsoft.com/office/drawing/2010/main"/>
              </a:ext>
            </a:extLst>
          </a:blip>
          <a:srcRect/>
          <a:stretch/>
        </p:blipFill>
        <p:spPr>
          <a:xfrm>
            <a:off x="7892080" y="3713427"/>
            <a:ext cx="3469433" cy="1956523"/>
          </a:xfrm>
        </p:spPr>
      </p:pic>
    </p:spTree>
    <p:extLst>
      <p:ext uri="{BB962C8B-B14F-4D97-AF65-F5344CB8AC3E}">
        <p14:creationId xmlns:p14="http://schemas.microsoft.com/office/powerpoint/2010/main" val="16476860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1FF3E-F9F5-798C-52EE-48FF9C9A5941}"/>
            </a:ext>
          </a:extLst>
        </p:cNvPr>
        <p:cNvGrpSpPr/>
        <p:nvPr/>
      </p:nvGrpSpPr>
      <p:grpSpPr>
        <a:xfrm>
          <a:off x="0" y="0"/>
          <a:ext cx="0" cy="0"/>
          <a:chOff x="0" y="0"/>
          <a:chExt cx="0" cy="0"/>
        </a:xfrm>
      </p:grpSpPr>
      <p:sp>
        <p:nvSpPr>
          <p:cNvPr id="13" name="Text Placeholder 6">
            <a:extLst>
              <a:ext uri="{FF2B5EF4-FFF2-40B4-BE49-F238E27FC236}">
                <a16:creationId xmlns:a16="http://schemas.microsoft.com/office/drawing/2014/main" id="{5753558F-51D1-7811-08A5-BBC533B61019}"/>
              </a:ext>
            </a:extLst>
          </p:cNvPr>
          <p:cNvSpPr txBox="1">
            <a:spLocks/>
          </p:cNvSpPr>
          <p:nvPr/>
        </p:nvSpPr>
        <p:spPr>
          <a:xfrm>
            <a:off x="606375" y="2729482"/>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Schwerpunktbereich 4 </a:t>
            </a:r>
          </a:p>
        </p:txBody>
      </p:sp>
      <p:sp>
        <p:nvSpPr>
          <p:cNvPr id="14" name="Text Placeholder 5">
            <a:extLst>
              <a:ext uri="{FF2B5EF4-FFF2-40B4-BE49-F238E27FC236}">
                <a16:creationId xmlns:a16="http://schemas.microsoft.com/office/drawing/2014/main" id="{ACA5AA53-D55A-7DB2-476E-C6F4B30D2AAE}"/>
              </a:ext>
            </a:extLst>
          </p:cNvPr>
          <p:cNvSpPr>
            <a:spLocks noGrp="1"/>
          </p:cNvSpPr>
          <p:nvPr>
            <p:ph type="body" sz="quarter" idx="18"/>
          </p:nvPr>
        </p:nvSpPr>
        <p:spPr>
          <a:xfrm>
            <a:off x="675020" y="3354030"/>
            <a:ext cx="2738740" cy="1049221"/>
          </a:xfrm>
        </p:spPr>
        <p:txBody>
          <a:bodyPr/>
          <a:lstStyle/>
          <a:p>
            <a:pPr>
              <a:lnSpc>
                <a:spcPts val="2580"/>
              </a:lnSpc>
            </a:pPr>
            <a:r>
              <a:rPr lang="en-US" sz="2400" dirty="0"/>
              <a:t>Unterstützungsstrukturen für Personen, die von digitalem Missbrauch betroffen sind.</a:t>
            </a:r>
          </a:p>
          <a:p>
            <a:pPr>
              <a:lnSpc>
                <a:spcPts val="2580"/>
              </a:lnSpc>
            </a:pPr>
            <a:endParaRPr lang="en-US" sz="2400" dirty="0"/>
          </a:p>
        </p:txBody>
      </p:sp>
      <p:sp>
        <p:nvSpPr>
          <p:cNvPr id="16" name="Text Placeholder 7">
            <a:extLst>
              <a:ext uri="{FF2B5EF4-FFF2-40B4-BE49-F238E27FC236}">
                <a16:creationId xmlns:a16="http://schemas.microsoft.com/office/drawing/2014/main" id="{F34D0A94-FFFB-C59D-CFF8-DB9EA9CA1E36}"/>
              </a:ext>
            </a:extLst>
          </p:cNvPr>
          <p:cNvSpPr txBox="1">
            <a:spLocks/>
          </p:cNvSpPr>
          <p:nvPr/>
        </p:nvSpPr>
        <p:spPr>
          <a:xfrm>
            <a:off x="4312092" y="301845"/>
            <a:ext cx="7488307"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r>
              <a:rPr kumimoji="0" lang="en-IE" sz="2800" b="1" i="0" u="none" strike="noStrike" kern="1200" cap="none" spc="0" normalizeH="0" baseline="0" noProof="0" dirty="0">
                <a:ln>
                  <a:noFill/>
                </a:ln>
                <a:solidFill>
                  <a:srgbClr val="0C4659"/>
                </a:solidFill>
                <a:effectLst/>
                <a:uLnTx/>
                <a:uFillTx/>
                <a:latin typeface="Calibri" panose="020F0502020204030204"/>
                <a:ea typeface="+mn-ea"/>
                <a:cs typeface="+mn-cs"/>
              </a:rPr>
              <a:t>Gesellschaftliche und institutionelle Reaktionen auf Online-Belästigung und Hassrede</a:t>
            </a:r>
          </a:p>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endParaRPr kumimoji="0" lang="en-IE" sz="28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17" name="Straight Connector 16">
            <a:extLst>
              <a:ext uri="{FF2B5EF4-FFF2-40B4-BE49-F238E27FC236}">
                <a16:creationId xmlns:a16="http://schemas.microsoft.com/office/drawing/2014/main" id="{3C701C38-463F-563B-219E-CDD5D4E0798E}"/>
              </a:ext>
            </a:extLst>
          </p:cNvPr>
          <p:cNvCxnSpPr>
            <a:cxnSpLocks/>
          </p:cNvCxnSpPr>
          <p:nvPr/>
        </p:nvCxnSpPr>
        <p:spPr>
          <a:xfrm>
            <a:off x="4261007" y="1301149"/>
            <a:ext cx="7324618"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8" name="Text Placeholder 7">
            <a:extLst>
              <a:ext uri="{FF2B5EF4-FFF2-40B4-BE49-F238E27FC236}">
                <a16:creationId xmlns:a16="http://schemas.microsoft.com/office/drawing/2014/main" id="{13E1E6D1-9CBC-5316-636F-1439A233E3AF}"/>
              </a:ext>
            </a:extLst>
          </p:cNvPr>
          <p:cNvSpPr txBox="1">
            <a:spLocks/>
          </p:cNvSpPr>
          <p:nvPr/>
        </p:nvSpPr>
        <p:spPr>
          <a:xfrm>
            <a:off x="4078624" y="1619217"/>
            <a:ext cx="7757989" cy="2128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2000" b="1" i="0" u="none" strike="noStrike" kern="1200" cap="none" spc="0" normalizeH="0" baseline="0" noProof="0" dirty="0">
                <a:ln>
                  <a:noFill/>
                </a:ln>
                <a:solidFill>
                  <a:srgbClr val="EE4F27"/>
                </a:solidFill>
                <a:effectLst/>
                <a:uLnTx/>
                <a:uFillTx/>
                <a:latin typeface="Calibri" panose="020F0502020204030204"/>
                <a:ea typeface="+mn-ea"/>
                <a:cs typeface="+mn-cs"/>
              </a:rPr>
              <a:t>Initiativen auf europäischer Ebene</a:t>
            </a: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In Europa setzen sich mehrere Organisationen für den Schutz und die Unterstützung von Personen ein, die von Hassreden, Belästigung und Online-Missbrauch betroffen sind.</a:t>
            </a:r>
          </a:p>
          <a:p>
            <a:pPr marL="0" marR="0" lvl="0" indent="0" algn="l" defTabSz="777514" rtl="0" eaLnBrk="1" fontAlgn="auto" latinLnBrk="0" hangingPunct="1">
              <a:lnSpc>
                <a:spcPct val="100000"/>
              </a:lnSpc>
              <a:spcBef>
                <a:spcPts val="0"/>
              </a:spcBef>
              <a:spcAft>
                <a:spcPts val="0"/>
              </a:spcAft>
              <a:buClr>
                <a:srgbClr val="EE4F27"/>
              </a:buClr>
              <a:buSzTx/>
              <a:buFont typeface="Arial" panose="020B0604020202020204" pitchFamily="34" charset="0"/>
              <a:buNone/>
              <a:tabLst>
                <a:tab pos="2387600" algn="l"/>
              </a:tabLst>
              <a:defRPr/>
            </a:pPr>
            <a:endParaRPr kumimoji="0" lang="en-IE" sz="11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2000" b="1" i="0" u="none" strike="noStrike" kern="1200" cap="none" spc="0" normalizeH="0" baseline="0" noProof="0" dirty="0">
                <a:ln>
                  <a:noFill/>
                </a:ln>
                <a:solidFill>
                  <a:srgbClr val="EE4F27"/>
                </a:solidFill>
                <a:effectLst/>
                <a:uLnTx/>
                <a:uFillTx/>
                <a:latin typeface="Calibri" panose="020F0502020204030204"/>
                <a:ea typeface="+mn-ea"/>
                <a:cs typeface="+mn-cs"/>
              </a:rPr>
              <a:t>Zwei wichtige Akteure sind:</a:t>
            </a:r>
          </a:p>
          <a:p>
            <a:pPr marL="342900" marR="0" lvl="0" indent="-34290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Char char="•"/>
              <a:tabLst>
                <a:tab pos="2387600" algn="l"/>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Europäische Bewegung gegen Hassrede</a:t>
            </a:r>
          </a:p>
          <a:p>
            <a:pPr marL="342900" marR="0" lvl="0" indent="-34290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Char char="•"/>
              <a:tabLst>
                <a:tab pos="2387600" algn="l"/>
              </a:tabLst>
              <a:defRPr/>
            </a:pPr>
            <a:r>
              <a:rPr kumimoji="0" lang="en-IE" sz="2000" b="0" i="0" u="none" strike="noStrike" kern="1200" cap="none" spc="0" normalizeH="0" baseline="0" noProof="0" dirty="0" err="1">
                <a:ln>
                  <a:noFill/>
                </a:ln>
                <a:solidFill>
                  <a:srgbClr val="0C4659"/>
                </a:solidFill>
                <a:effectLst/>
                <a:uLnTx/>
                <a:uFillTx/>
                <a:latin typeface="Calibri" panose="020F0502020204030204"/>
                <a:ea typeface="+mn-ea"/>
                <a:cs typeface="+mn-cs"/>
              </a:rPr>
              <a:t>Zentren für </a:t>
            </a: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ein sichereres Internet (in allen EU-Ländern eingerichtet)</a:t>
            </a:r>
          </a:p>
          <a:p>
            <a:pPr marL="0" marR="0" lvl="0" indent="0" algn="l" defTabSz="777514" rtl="0" eaLnBrk="1" fontAlgn="auto" latinLnBrk="0" hangingPunct="1">
              <a:lnSpc>
                <a:spcPct val="100000"/>
              </a:lnSpc>
              <a:spcBef>
                <a:spcPts val="0"/>
              </a:spcBef>
              <a:spcAft>
                <a:spcPts val="0"/>
              </a:spcAft>
              <a:buClr>
                <a:srgbClr val="EE4F27"/>
              </a:buClr>
              <a:buSzTx/>
              <a:buFont typeface="Arial" panose="020B0604020202020204" pitchFamily="34" charset="0"/>
              <a:buNone/>
              <a:tabLst>
                <a:tab pos="2387600" algn="l"/>
              </a:tabLst>
              <a:defRPr/>
            </a:pPr>
            <a:endParaRPr kumimoji="0" lang="en-IE" sz="11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None/>
              <a:tabLst>
                <a:tab pos="2387600" algn="l"/>
              </a:tabLst>
              <a:defRPr/>
            </a:pPr>
            <a:r>
              <a:rPr kumimoji="0" lang="en-IE" sz="2000" b="1" i="0" u="none" strike="noStrike" kern="1200" cap="none" spc="0" normalizeH="0" baseline="0" noProof="0" dirty="0">
                <a:ln>
                  <a:noFill/>
                </a:ln>
                <a:solidFill>
                  <a:srgbClr val="EE4F27"/>
                </a:solidFill>
                <a:effectLst/>
                <a:uLnTx/>
                <a:uFillTx/>
                <a:latin typeface="Calibri" panose="020F0502020204030204"/>
                <a:ea typeface="+mn-ea"/>
                <a:cs typeface="+mn-cs"/>
              </a:rPr>
              <a:t>Welche Art von Hilfe bieten sie an?</a:t>
            </a:r>
          </a:p>
          <a:p>
            <a:pPr marL="342900" marR="0" lvl="0" indent="-34290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Char char="•"/>
              <a:tabLst>
                <a:tab pos="2387600" algn="l"/>
              </a:tabLst>
              <a:defRPr/>
            </a:pPr>
            <a:r>
              <a:rPr kumimoji="0" lang="en-IE" sz="2000" b="1" i="0" u="none" strike="noStrike" kern="1200" cap="none" spc="0" normalizeH="0" baseline="0" noProof="0" dirty="0">
                <a:ln>
                  <a:noFill/>
                </a:ln>
                <a:solidFill>
                  <a:srgbClr val="0C4659"/>
                </a:solidFill>
                <a:effectLst/>
                <a:uLnTx/>
                <a:uFillTx/>
                <a:latin typeface="Calibri" panose="020F0502020204030204"/>
                <a:ea typeface="+mn-ea"/>
                <a:cs typeface="+mn-cs"/>
              </a:rPr>
              <a:t>Psychologische Unterstützung: </a:t>
            </a: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Hilfe für Personen, die emotional oder psychisch von Online-Missbrauch betroffen sind.</a:t>
            </a:r>
          </a:p>
          <a:p>
            <a:pPr marL="342900" marR="0" lvl="0" indent="-34290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Char char="•"/>
              <a:tabLst>
                <a:tab pos="2387600" algn="l"/>
              </a:tabLst>
              <a:defRPr/>
            </a:pPr>
            <a:r>
              <a:rPr kumimoji="0" lang="en-IE" sz="2000" b="1" i="0" u="none" strike="noStrike" kern="1200" cap="none" spc="0" normalizeH="0" baseline="0" noProof="0" dirty="0">
                <a:ln>
                  <a:noFill/>
                </a:ln>
                <a:solidFill>
                  <a:srgbClr val="0C4659"/>
                </a:solidFill>
                <a:effectLst/>
                <a:uLnTx/>
                <a:uFillTx/>
                <a:latin typeface="Calibri" panose="020F0502020204030204"/>
                <a:ea typeface="+mn-ea"/>
                <a:cs typeface="+mn-cs"/>
              </a:rPr>
              <a:t>Rechtliche Beratung: </a:t>
            </a: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Informationen zu digitalen Rechten und Rechtsmitteln für Opfer.</a:t>
            </a:r>
          </a:p>
          <a:p>
            <a:pPr marL="342900" marR="0" lvl="0" indent="-342900" algn="l" defTabSz="777514" rtl="0" eaLnBrk="1" fontAlgn="auto" latinLnBrk="0" hangingPunct="1">
              <a:lnSpc>
                <a:spcPts val="2480"/>
              </a:lnSpc>
              <a:spcBef>
                <a:spcPts val="0"/>
              </a:spcBef>
              <a:spcAft>
                <a:spcPts val="0"/>
              </a:spcAft>
              <a:buClr>
                <a:srgbClr val="EE4F27"/>
              </a:buClr>
              <a:buSzTx/>
              <a:buFont typeface="Arial" panose="020B0604020202020204" pitchFamily="34" charset="0"/>
              <a:buChar char="•"/>
              <a:tabLst>
                <a:tab pos="2387600" algn="l"/>
              </a:tabLst>
              <a:defRPr/>
            </a:pPr>
            <a:r>
              <a:rPr kumimoji="0" lang="en-IE" sz="2000" b="1" i="0" u="none" strike="noStrike" kern="1200" cap="none" spc="0" normalizeH="0" baseline="0" noProof="0" dirty="0">
                <a:ln>
                  <a:noFill/>
                </a:ln>
                <a:solidFill>
                  <a:srgbClr val="0C4659"/>
                </a:solidFill>
                <a:effectLst/>
                <a:uLnTx/>
                <a:uFillTx/>
                <a:latin typeface="Calibri" panose="020F0502020204030204"/>
                <a:ea typeface="+mn-ea"/>
                <a:cs typeface="+mn-cs"/>
              </a:rPr>
              <a:t>Bildungsressourcen: </a:t>
            </a: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Aufklärungskampagnen, Toolkits und Materialien zur digitalen Kompetenz, die auf Prävention und Resilienz abzielen.</a:t>
            </a:r>
          </a:p>
        </p:txBody>
      </p:sp>
      <p:pic>
        <p:nvPicPr>
          <p:cNvPr id="3" name="Resim 4">
            <a:extLst>
              <a:ext uri="{FF2B5EF4-FFF2-40B4-BE49-F238E27FC236}">
                <a16:creationId xmlns:a16="http://schemas.microsoft.com/office/drawing/2014/main" id="{1E4DF79D-3AE6-1BEA-B5B2-1C71292C36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1599" y="0"/>
            <a:ext cx="3423163" cy="2423642"/>
          </a:xfrm>
          <a:prstGeom prst="rect">
            <a:avLst/>
          </a:prstGeom>
        </p:spPr>
      </p:pic>
    </p:spTree>
    <p:extLst>
      <p:ext uri="{BB962C8B-B14F-4D97-AF65-F5344CB8AC3E}">
        <p14:creationId xmlns:p14="http://schemas.microsoft.com/office/powerpoint/2010/main" val="1365025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5AE51-CBC9-B729-2725-5DA9B9F52D73}"/>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197A0B9B-C064-7129-CED0-A50DEA36BEF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1957849" y="2866023"/>
            <a:ext cx="4147635" cy="2788926"/>
          </a:xfrm>
          <a:prstGeom prst="rect">
            <a:avLst/>
          </a:prstGeom>
        </p:spPr>
      </p:pic>
      <p:sp>
        <p:nvSpPr>
          <p:cNvPr id="7" name="Text Placeholder 2">
            <a:extLst>
              <a:ext uri="{FF2B5EF4-FFF2-40B4-BE49-F238E27FC236}">
                <a16:creationId xmlns:a16="http://schemas.microsoft.com/office/drawing/2014/main" id="{F395D432-0061-739A-D9CC-E48D2EBC5643}"/>
              </a:ext>
            </a:extLst>
          </p:cNvPr>
          <p:cNvSpPr txBox="1">
            <a:spLocks/>
          </p:cNvSpPr>
          <p:nvPr/>
        </p:nvSpPr>
        <p:spPr>
          <a:xfrm>
            <a:off x="615336" y="1548294"/>
            <a:ext cx="348422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52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Junge Stimmen aus dem Mittelmeerraum (Euro-Med-Region)</a:t>
            </a:r>
          </a:p>
          <a:p>
            <a:pPr marL="0" marR="0" lvl="0" indent="0" algn="l" defTabSz="914400" rtl="0" eaLnBrk="1" fontAlgn="auto" latinLnBrk="0" hangingPunct="1">
              <a:lnSpc>
                <a:spcPts val="252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4121613F-9CD9-0279-9AB8-1375B5C77623}"/>
              </a:ext>
            </a:extLst>
          </p:cNvPr>
          <p:cNvSpPr txBox="1">
            <a:spLocks/>
          </p:cNvSpPr>
          <p:nvPr/>
        </p:nvSpPr>
        <p:spPr>
          <a:xfrm>
            <a:off x="534349" y="473550"/>
            <a:ext cx="2958765"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Fallstudie</a:t>
            </a:r>
          </a:p>
        </p:txBody>
      </p:sp>
      <p:sp>
        <p:nvSpPr>
          <p:cNvPr id="9" name="Text Placeholder 4">
            <a:extLst>
              <a:ext uri="{FF2B5EF4-FFF2-40B4-BE49-F238E27FC236}">
                <a16:creationId xmlns:a16="http://schemas.microsoft.com/office/drawing/2014/main" id="{2A41E2D6-53EB-C837-2FE8-940A97EDBBBB}"/>
              </a:ext>
            </a:extLst>
          </p:cNvPr>
          <p:cNvSpPr txBox="1">
            <a:spLocks/>
          </p:cNvSpPr>
          <p:nvPr/>
        </p:nvSpPr>
        <p:spPr>
          <a:xfrm>
            <a:off x="5485403" y="2325228"/>
            <a:ext cx="5944597" cy="3471924"/>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„Young Mediterranean Voices“ ist ein von der EU finanziertes Programm, das von der Anna-Lindh-Stiftung koordiniert wird</a:t>
            </a:r>
            <a:r>
              <a:rPr kumimoji="0" lang="en-IE" sz="2200" b="0" i="0" u="none" strike="noStrike" kern="1200" cap="none" spc="0" normalizeH="0" baseline="0" noProof="0" dirty="0" err="1">
                <a:ln>
                  <a:noFill/>
                </a:ln>
                <a:solidFill>
                  <a:srgbClr val="0C4659"/>
                </a:solidFill>
                <a:effectLst/>
                <a:uLnTx/>
                <a:uFillTx/>
                <a:latin typeface="Calibri" panose="020F0502020204030204"/>
                <a:ea typeface="+mn-ea"/>
                <a:cs typeface="+mn-cs"/>
              </a:rPr>
              <a:t>.</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Es befähigt junge Menschen in ganz Europa und im südlichen Mittelmeerraum, sich durch Debatten und politische </a:t>
            </a:r>
            <a:r>
              <a:rPr kumimoji="0" lang="en-IE" sz="2200" b="0" i="0" u="none" strike="noStrike" kern="1200" cap="none" spc="0" normalizeH="0" baseline="0" noProof="0" dirty="0" err="1">
                <a:ln>
                  <a:noFill/>
                </a:ln>
                <a:solidFill>
                  <a:srgbClr val="0C4659"/>
                </a:solidFill>
                <a:effectLst/>
                <a:uLnTx/>
                <a:uFillTx/>
                <a:latin typeface="Calibri" panose="020F0502020204030204"/>
                <a:ea typeface="+mn-ea"/>
                <a:cs typeface="+mn-cs"/>
              </a:rPr>
              <a:t>Diskussionen</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am interkulturellen Dialog zu beteiligen.</a:t>
            </a:r>
            <a:r>
              <a:rPr kumimoji="0" lang="en-IE" sz="2200" b="0" i="0" u="none" strike="noStrike" kern="1200" cap="none" spc="0" normalizeH="0" baseline="0" noProof="0" dirty="0" err="1">
                <a:ln>
                  <a:noFill/>
                </a:ln>
                <a:solidFill>
                  <a:srgbClr val="0C4659"/>
                </a:solidFill>
                <a:effectLst/>
                <a:uLnTx/>
                <a:uFillTx/>
                <a:latin typeface="Calibri" panose="020F0502020204030204"/>
                <a:ea typeface="+mn-ea"/>
                <a:cs typeface="+mn-cs"/>
              </a:rPr>
              <a:t> Das </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Programm hat Tausende junger Menschen in kritischem Denken und Dialog geschult und so das gegenseitige Verständnis sowie Friedensbemühungen in verschiedenen Gemeinschaften gefördert.</a:t>
            </a: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endParaRPr kumimoji="0" lang="en-IE" sz="2200" b="0" i="1" u="none" strike="noStrike" kern="1200" cap="none" spc="0" normalizeH="0" baseline="0" noProof="0" dirty="0">
              <a:ln>
                <a:noFill/>
              </a:ln>
              <a:solidFill>
                <a:srgbClr val="0C4659"/>
              </a:solidFill>
              <a:effectLst/>
              <a:uLnTx/>
              <a:uFillTx/>
              <a:latin typeface="Calibri" panose="020F0502020204030204"/>
              <a:ea typeface="+mn-ea"/>
              <a:cs typeface="+mn-cs"/>
            </a:endParaRPr>
          </a:p>
        </p:txBody>
      </p:sp>
      <p:sp>
        <p:nvSpPr>
          <p:cNvPr id="11" name="Text Placeholder 3">
            <a:extLst>
              <a:ext uri="{FF2B5EF4-FFF2-40B4-BE49-F238E27FC236}">
                <a16:creationId xmlns:a16="http://schemas.microsoft.com/office/drawing/2014/main" id="{70BBA370-0AD5-038A-F3D7-AC2A7111D47E}"/>
              </a:ext>
            </a:extLst>
          </p:cNvPr>
          <p:cNvSpPr txBox="1">
            <a:spLocks/>
          </p:cNvSpPr>
          <p:nvPr/>
        </p:nvSpPr>
        <p:spPr>
          <a:xfrm>
            <a:off x="5485403" y="438275"/>
            <a:ext cx="616602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72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EE4F27"/>
                </a:solidFill>
                <a:effectLst/>
                <a:uLnTx/>
                <a:uFillTx/>
                <a:latin typeface="Calibri" panose="020F0502020204030204"/>
                <a:ea typeface="+mn-ea"/>
                <a:cs typeface="+mn-cs"/>
              </a:rPr>
              <a:t>Wie kann man Online</a:t>
            </a:r>
            <a:r>
              <a:rPr kumimoji="0" lang="en-US" sz="2800" b="1" i="0" u="none" strike="noStrike" kern="1200" cap="none" spc="0" normalizeH="0" baseline="0" noProof="0" dirty="0" err="1">
                <a:ln>
                  <a:noFill/>
                </a:ln>
                <a:solidFill>
                  <a:srgbClr val="EE4F27"/>
                </a:solidFill>
                <a:effectLst/>
                <a:uLnTx/>
                <a:uFillTx/>
                <a:latin typeface="Calibri" panose="020F0502020204030204"/>
                <a:ea typeface="+mn-ea"/>
                <a:cs typeface="+mn-cs"/>
              </a:rPr>
              <a:t>-#HateSpeech </a:t>
            </a:r>
            <a:r>
              <a:rPr kumimoji="0" lang="en-US" sz="2800" b="1" i="0" u="none" strike="noStrike" kern="1200" cap="none" spc="0" normalizeH="0" baseline="0" noProof="0" dirty="0">
                <a:ln>
                  <a:noFill/>
                </a:ln>
                <a:solidFill>
                  <a:srgbClr val="EE4F27"/>
                </a:solidFill>
                <a:effectLst/>
                <a:uLnTx/>
                <a:uFillTx/>
                <a:latin typeface="Calibri" panose="020F0502020204030204"/>
                <a:ea typeface="+mn-ea"/>
                <a:cs typeface="+mn-cs"/>
              </a:rPr>
              <a:t>mit einem menschenrechtsbasierten Ansatz angehen?  </a:t>
            </a:r>
          </a:p>
        </p:txBody>
      </p:sp>
      <p:cxnSp>
        <p:nvCxnSpPr>
          <p:cNvPr id="12" name="Straight Connector 11">
            <a:extLst>
              <a:ext uri="{FF2B5EF4-FFF2-40B4-BE49-F238E27FC236}">
                <a16:creationId xmlns:a16="http://schemas.microsoft.com/office/drawing/2014/main" id="{60A99B15-C913-DDD4-8546-BB2930DBF91F}"/>
              </a:ext>
            </a:extLst>
          </p:cNvPr>
          <p:cNvCxnSpPr>
            <a:cxnSpLocks/>
          </p:cNvCxnSpPr>
          <p:nvPr/>
        </p:nvCxnSpPr>
        <p:spPr>
          <a:xfrm>
            <a:off x="5275385" y="2033826"/>
            <a:ext cx="6376042"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32AABF4-5E56-29DD-A08E-630A108D0B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4932" y="3229614"/>
            <a:ext cx="5010453" cy="3826399"/>
          </a:xfrm>
          <a:prstGeom prst="rect">
            <a:avLst/>
          </a:prstGeom>
          <a:noFill/>
        </p:spPr>
      </p:pic>
      <p:pic>
        <p:nvPicPr>
          <p:cNvPr id="2" name="Resim Yer Tutucusu 5" descr="metin, insan yüzü, ekran görüntüsü, kadın içeren bir resim&#10;&#10;Yapay zeka tarafından oluşturulan içerik yanlış olabilir.">
            <a:hlinkClick r:id="rId4"/>
            <a:extLst>
              <a:ext uri="{FF2B5EF4-FFF2-40B4-BE49-F238E27FC236}">
                <a16:creationId xmlns:a16="http://schemas.microsoft.com/office/drawing/2014/main" id="{49EB4C2C-8566-24BC-4A6F-CF08B97D7389}"/>
              </a:ext>
            </a:extLst>
          </p:cNvPr>
          <p:cNvPicPr>
            <a:picLocks/>
          </p:cNvPicPr>
          <p:nvPr/>
        </p:nvPicPr>
        <p:blipFill rotWithShape="1">
          <a:blip r:embed="rId5" cstate="screen">
            <a:extLst>
              <a:ext uri="{28A0092B-C50C-407E-A947-70E740481C1C}">
                <a14:useLocalDpi xmlns:a14="http://schemas.microsoft.com/office/drawing/2010/main"/>
              </a:ext>
            </a:extLst>
          </a:blip>
          <a:srcRect/>
          <a:stretch/>
        </p:blipFill>
        <p:spPr>
          <a:xfrm>
            <a:off x="996989" y="3624093"/>
            <a:ext cx="3600000" cy="2386800"/>
          </a:xfrm>
          <a:prstGeom prst="rect">
            <a:avLst/>
          </a:prstGeom>
        </p:spPr>
      </p:pic>
      <p:sp>
        <p:nvSpPr>
          <p:cNvPr id="10" name="Oval 9">
            <a:extLst>
              <a:ext uri="{FF2B5EF4-FFF2-40B4-BE49-F238E27FC236}">
                <a16:creationId xmlns:a16="http://schemas.microsoft.com/office/drawing/2014/main" id="{344A92FE-CAC6-BA98-9EA2-8EF41BE61877}"/>
              </a:ext>
            </a:extLst>
          </p:cNvPr>
          <p:cNvSpPr/>
          <p:nvPr/>
        </p:nvSpPr>
        <p:spPr>
          <a:xfrm>
            <a:off x="3434671" y="2353266"/>
            <a:ext cx="1794175" cy="1794175"/>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Rounded Corners 13">
            <a:extLst>
              <a:ext uri="{FF2B5EF4-FFF2-40B4-BE49-F238E27FC236}">
                <a16:creationId xmlns:a16="http://schemas.microsoft.com/office/drawing/2014/main" id="{3164BBB5-AD46-2EA9-AE31-4501D870D027}"/>
              </a:ext>
            </a:extLst>
          </p:cNvPr>
          <p:cNvSpPr/>
          <p:nvPr/>
        </p:nvSpPr>
        <p:spPr>
          <a:xfrm>
            <a:off x="3493114" y="2841739"/>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Klicken Sie hier, um die Seite zu besuchen</a:t>
            </a:r>
            <a:endParaRPr kumimoji="0" lang="en-IE"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280792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F9BBA-8E1C-19DB-900E-666A423D5477}"/>
            </a:ext>
          </a:extLst>
        </p:cNvPr>
        <p:cNvGrpSpPr/>
        <p:nvPr/>
      </p:nvGrpSpPr>
      <p:grpSpPr>
        <a:xfrm>
          <a:off x="0" y="0"/>
          <a:ext cx="0" cy="0"/>
          <a:chOff x="0" y="0"/>
          <a:chExt cx="0" cy="0"/>
        </a:xfrm>
      </p:grpSpPr>
      <p:pic>
        <p:nvPicPr>
          <p:cNvPr id="7" name="Picture Placeholder 5" descr="A group of people looking at a computer&#10;&#10;AI-generated content may be incorrect.">
            <a:extLst>
              <a:ext uri="{FF2B5EF4-FFF2-40B4-BE49-F238E27FC236}">
                <a16:creationId xmlns:a16="http://schemas.microsoft.com/office/drawing/2014/main" id="{DB42772F-FF5D-5FFF-8A2F-D2D4F7ECA3E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E11FA5C0-855C-8490-FDDA-150E1743B2E5}"/>
              </a:ext>
            </a:extLst>
          </p:cNvPr>
          <p:cNvSpPr txBox="1">
            <a:spLocks/>
          </p:cNvSpPr>
          <p:nvPr/>
        </p:nvSpPr>
        <p:spPr>
          <a:xfrm>
            <a:off x="733930" y="2648959"/>
            <a:ext cx="4901339" cy="306642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9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srgbClr val="FFFFFF"/>
                </a:solidFill>
                <a:effectLst/>
                <a:uLnTx/>
                <a:uFillTx/>
                <a:latin typeface="Calibri" panose="020F0502020204030204"/>
                <a:ea typeface="+mn-ea"/>
                <a:cs typeface="+mn-cs"/>
              </a:rPr>
              <a:t>Ethisches digitales Engagement: Umgang mit Datenschutz, Voreingenommenheit und Online</a:t>
            </a:r>
            <a:r>
              <a:rPr kumimoji="0" lang="en-GB" sz="3200" b="0" i="0" u="none" strike="noStrike" kern="1200" cap="none" spc="0" normalizeH="0" baseline="0" noProof="0" dirty="0" err="1">
                <a:ln>
                  <a:noFill/>
                </a:ln>
                <a:solidFill>
                  <a:srgbClr val="FFFFFF"/>
                </a:solidFill>
                <a:effectLst/>
                <a:uLnTx/>
                <a:uFillTx/>
                <a:latin typeface="Calibri" panose="020F0502020204030204"/>
                <a:ea typeface="+mn-ea"/>
                <a:cs typeface="+mn-cs"/>
              </a:rPr>
              <a:t>-Verhalten</a:t>
            </a:r>
            <a:r>
              <a:rPr kumimoji="0" lang="en-GB" sz="3200" b="0" i="0" u="none" strike="noStrike" kern="1200" cap="none" spc="0" normalizeH="0" baseline="0" noProof="0" dirty="0">
                <a:ln>
                  <a:noFill/>
                </a:ln>
                <a:solidFill>
                  <a:srgbClr val="FFFFFF"/>
                </a:solidFill>
                <a:effectLst/>
                <a:uLnTx/>
                <a:uFillTx/>
                <a:latin typeface="Calibri" panose="020F0502020204030204"/>
                <a:ea typeface="+mn-ea"/>
                <a:cs typeface="+mn-cs"/>
              </a:rPr>
              <a:t> </a:t>
            </a:r>
          </a:p>
          <a:p>
            <a:pPr marL="0" marR="0" lvl="0" indent="0" algn="l" defTabSz="914400" rtl="0" eaLnBrk="1" fontAlgn="auto" latinLnBrk="0" hangingPunct="1">
              <a:lnSpc>
                <a:spcPts val="3900"/>
              </a:lnSpc>
              <a:spcBef>
                <a:spcPts val="1000"/>
              </a:spcBef>
              <a:spcAft>
                <a:spcPts val="0"/>
              </a:spcAft>
              <a:buClrTx/>
              <a:buSzTx/>
              <a:buFont typeface="Arial" panose="020B0604020202020204" pitchFamily="34" charset="0"/>
              <a:buNone/>
              <a:tabLst/>
              <a:defRPr/>
            </a:pPr>
            <a:endParaRPr kumimoji="0" lang="en-GB" sz="3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2FCC7C81-6146-86C9-C675-52DA32A47EA3}"/>
              </a:ext>
            </a:extLst>
          </p:cNvPr>
          <p:cNvSpPr>
            <a:spLocks noGrp="1"/>
          </p:cNvSpPr>
          <p:nvPr>
            <p:ph type="body" sz="quarter" idx="17"/>
          </p:nvPr>
        </p:nvSpPr>
        <p:spPr>
          <a:xfrm>
            <a:off x="733931" y="1095586"/>
            <a:ext cx="4450069" cy="582221"/>
          </a:xfrm>
        </p:spPr>
        <p:txBody>
          <a:bodyPr/>
          <a:lstStyle/>
          <a:p>
            <a:pPr>
              <a:lnSpc>
                <a:spcPts val="5920"/>
              </a:lnSpc>
              <a:spcBef>
                <a:spcPts val="0"/>
              </a:spcBef>
            </a:pPr>
            <a:r>
              <a:rPr lang="en-US" sz="6600" b="1" dirty="0"/>
              <a:t>Thema</a:t>
            </a:r>
            <a:r>
              <a:rPr lang="tr-TR" sz="6600" b="1" dirty="0"/>
              <a:t> 4</a:t>
            </a:r>
            <a:endParaRPr lang="en-US" sz="6600" b="1" dirty="0"/>
          </a:p>
          <a:p>
            <a:pPr>
              <a:lnSpc>
                <a:spcPts val="5920"/>
              </a:lnSpc>
              <a:spcBef>
                <a:spcPts val="0"/>
              </a:spcBef>
            </a:pPr>
            <a:endParaRPr lang="en-IE" sz="6600" b="1" dirty="0"/>
          </a:p>
        </p:txBody>
      </p:sp>
      <p:sp>
        <p:nvSpPr>
          <p:cNvPr id="9" name="Freeform 8">
            <a:extLst>
              <a:ext uri="{FF2B5EF4-FFF2-40B4-BE49-F238E27FC236}">
                <a16:creationId xmlns:a16="http://schemas.microsoft.com/office/drawing/2014/main" id="{65879982-A0A4-5C8D-8CD0-D52715DBA1B9}"/>
              </a:ext>
            </a:extLst>
          </p:cNvPr>
          <p:cNvSpPr/>
          <p:nvPr/>
        </p:nvSpPr>
        <p:spPr>
          <a:xfrm>
            <a:off x="0" y="213114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135F4276-5047-FC73-8EF3-BB297A06A7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4018938" y="4182170"/>
            <a:ext cx="5075589" cy="3412896"/>
          </a:xfrm>
          <a:prstGeom prst="rect">
            <a:avLst/>
          </a:prstGeom>
        </p:spPr>
      </p:pic>
    </p:spTree>
    <p:extLst>
      <p:ext uri="{BB962C8B-B14F-4D97-AF65-F5344CB8AC3E}">
        <p14:creationId xmlns:p14="http://schemas.microsoft.com/office/powerpoint/2010/main" val="1502494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FEDE3-9919-D692-4843-1B5818B68C26}"/>
            </a:ext>
          </a:extLst>
        </p:cNvPr>
        <p:cNvGrpSpPr/>
        <p:nvPr/>
      </p:nvGrpSpPr>
      <p:grpSpPr>
        <a:xfrm>
          <a:off x="0" y="0"/>
          <a:ext cx="0" cy="0"/>
          <a:chOff x="0" y="0"/>
          <a:chExt cx="0" cy="0"/>
        </a:xfrm>
      </p:grpSpPr>
      <p:sp>
        <p:nvSpPr>
          <p:cNvPr id="10" name="Text Placeholder 3">
            <a:extLst>
              <a:ext uri="{FF2B5EF4-FFF2-40B4-BE49-F238E27FC236}">
                <a16:creationId xmlns:a16="http://schemas.microsoft.com/office/drawing/2014/main" id="{B476B4CF-4280-264D-265B-768A91C8C99B}"/>
              </a:ext>
            </a:extLst>
          </p:cNvPr>
          <p:cNvSpPr txBox="1">
            <a:spLocks/>
          </p:cNvSpPr>
          <p:nvPr/>
        </p:nvSpPr>
        <p:spPr>
          <a:xfrm>
            <a:off x="653780" y="365358"/>
            <a:ext cx="504907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72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C4659"/>
                </a:solidFill>
                <a:effectLst/>
                <a:uLnTx/>
                <a:uFillTx/>
                <a:latin typeface="Calibri" panose="020F0502020204030204"/>
                <a:ea typeface="+mn-ea"/>
                <a:cs typeface="+mn-cs"/>
              </a:rPr>
              <a:t>Erläutert wichtige Definitionen und Konzepte</a:t>
            </a:r>
          </a:p>
          <a:p>
            <a:pPr marL="0" marR="0" lvl="0" indent="0" algn="l" defTabSz="914400" rtl="0" eaLnBrk="1" fontAlgn="auto" latinLnBrk="0" hangingPunct="1">
              <a:lnSpc>
                <a:spcPts val="3720"/>
              </a:lnSpc>
              <a:spcBef>
                <a:spcPts val="1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6E7602B7-810C-AF69-813F-142303A549D9}"/>
              </a:ext>
            </a:extLst>
          </p:cNvPr>
          <p:cNvCxnSpPr>
            <a:cxnSpLocks/>
          </p:cNvCxnSpPr>
          <p:nvPr/>
        </p:nvCxnSpPr>
        <p:spPr>
          <a:xfrm>
            <a:off x="0" y="1401548"/>
            <a:ext cx="5049078"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EA879F50-834B-D01D-1404-8A49FC163D20}"/>
              </a:ext>
            </a:extLst>
          </p:cNvPr>
          <p:cNvSpPr txBox="1">
            <a:spLocks/>
          </p:cNvSpPr>
          <p:nvPr/>
        </p:nvSpPr>
        <p:spPr>
          <a:xfrm>
            <a:off x="653780" y="1585448"/>
            <a:ext cx="5816600" cy="43332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ts val="2440"/>
              </a:lnSpc>
              <a:spcBef>
                <a:spcPts val="0"/>
              </a:spcBef>
              <a:spcAft>
                <a:spcPts val="500"/>
              </a:spcAft>
              <a:buClr>
                <a:srgbClr val="3FB5A1"/>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EE4F27"/>
                </a:solidFill>
                <a:effectLst/>
                <a:uLnTx/>
                <a:uFillTx/>
                <a:latin typeface="Calibri" panose="020F0502020204030204"/>
                <a:ea typeface="+mn-ea"/>
                <a:cs typeface="+mn-cs"/>
              </a:rPr>
              <a:t>Cybermobbing vs. digitale Diskriminierung: </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Muster erkennen und ihre sozialen Auswirkungen verstehen.</a:t>
            </a:r>
          </a:p>
          <a:p>
            <a:pPr marL="342900" marR="0" lvl="0" indent="-342900" algn="l" defTabSz="914400" rtl="0" eaLnBrk="1" fontAlgn="auto" latinLnBrk="0" hangingPunct="1">
              <a:lnSpc>
                <a:spcPts val="2440"/>
              </a:lnSpc>
              <a:spcBef>
                <a:spcPts val="0"/>
              </a:spcBef>
              <a:spcAft>
                <a:spcPts val="500"/>
              </a:spcAft>
              <a:buClr>
                <a:srgbClr val="3FB5A1"/>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EE4F27"/>
                </a:solidFill>
                <a:effectLst/>
                <a:uLnTx/>
                <a:uFillTx/>
                <a:latin typeface="Calibri" panose="020F0502020204030204"/>
                <a:ea typeface="+mn-ea"/>
                <a:cs typeface="+mn-cs"/>
              </a:rPr>
              <a:t>Digitale Mediation und Konfliktlösung: </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Techniken zur konstruktiven Bewältigung digitaler Streitigkeiten.</a:t>
            </a:r>
          </a:p>
          <a:p>
            <a:pPr marL="342900" marR="0" lvl="0" indent="-342900" algn="l" defTabSz="914400" rtl="0" eaLnBrk="1" fontAlgn="auto" latinLnBrk="0" hangingPunct="1">
              <a:lnSpc>
                <a:spcPts val="2440"/>
              </a:lnSpc>
              <a:spcBef>
                <a:spcPts val="0"/>
              </a:spcBef>
              <a:spcAft>
                <a:spcPts val="500"/>
              </a:spcAft>
              <a:buClr>
                <a:srgbClr val="3FB5A1"/>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EE4F27"/>
                </a:solidFill>
                <a:effectLst/>
                <a:uLnTx/>
                <a:uFillTx/>
                <a:latin typeface="Calibri" panose="020F0502020204030204"/>
                <a:ea typeface="+mn-ea"/>
                <a:cs typeface="+mn-cs"/>
              </a:rPr>
              <a:t>Die Rolle von Pädagogen, Eltern und politischen Entscheidungsträgern</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 Gemeinsame Anstrengungen zur Prävention und Bekämpfung von Online-Schäden</a:t>
            </a:r>
          </a:p>
          <a:p>
            <a:pPr marL="342900" marR="0" lvl="0" indent="-342900" algn="l" defTabSz="914400" rtl="0" eaLnBrk="1" fontAlgn="auto" latinLnBrk="0" hangingPunct="1">
              <a:lnSpc>
                <a:spcPts val="2440"/>
              </a:lnSpc>
              <a:spcBef>
                <a:spcPts val="0"/>
              </a:spcBef>
              <a:spcAft>
                <a:spcPts val="500"/>
              </a:spcAft>
              <a:buClr>
                <a:srgbClr val="3FB5A1"/>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EE4F27"/>
                </a:solidFill>
                <a:effectLst/>
                <a:uLnTx/>
                <a:uFillTx/>
                <a:latin typeface="Calibri" panose="020F0502020204030204"/>
                <a:ea typeface="+mn-ea"/>
                <a:cs typeface="+mn-cs"/>
              </a:rPr>
              <a:t>Bewährte Verfahren für digitale Sicherheit: </a:t>
            </a:r>
            <a:r>
              <a:rPr kumimoji="0" lang="en-GB" sz="2400" b="0" i="0" u="none" strike="noStrike" kern="1200" cap="none" spc="0" normalizeH="0" baseline="0" noProof="0" dirty="0">
                <a:ln>
                  <a:noFill/>
                </a:ln>
                <a:solidFill>
                  <a:srgbClr val="0C4659"/>
                </a:solidFill>
                <a:effectLst/>
                <a:uLnTx/>
                <a:uFillTx/>
                <a:latin typeface="Calibri" panose="020F0502020204030204"/>
                <a:ea typeface="+mn-ea"/>
                <a:cs typeface="+mn-cs"/>
              </a:rPr>
              <a:t>Europäische Rahmenwerke und Basisstrategien zur Förderung eines verantwortungsvollen Umgangs.</a:t>
            </a:r>
          </a:p>
          <a:p>
            <a:pPr marL="342900" marR="0" lvl="0" indent="-342900" algn="l" defTabSz="914400" rtl="0" eaLnBrk="1" fontAlgn="auto" latinLnBrk="0" hangingPunct="1">
              <a:lnSpc>
                <a:spcPts val="2440"/>
              </a:lnSpc>
              <a:spcBef>
                <a:spcPts val="0"/>
              </a:spcBef>
              <a:spcAft>
                <a:spcPts val="500"/>
              </a:spcAft>
              <a:buClr>
                <a:srgbClr val="3FB5A1"/>
              </a:buClr>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sp>
        <p:nvSpPr>
          <p:cNvPr id="6" name="Freeform 5">
            <a:extLst>
              <a:ext uri="{FF2B5EF4-FFF2-40B4-BE49-F238E27FC236}">
                <a16:creationId xmlns:a16="http://schemas.microsoft.com/office/drawing/2014/main" id="{DA962EE6-8910-F412-2E7F-C1C03D9667AF}"/>
              </a:ext>
            </a:extLst>
          </p:cNvPr>
          <p:cNvSpPr/>
          <p:nvPr/>
        </p:nvSpPr>
        <p:spPr>
          <a:xfrm>
            <a:off x="6675120" y="470696"/>
            <a:ext cx="5516880" cy="3831693"/>
          </a:xfrm>
          <a:custGeom>
            <a:avLst/>
            <a:gdLst>
              <a:gd name="connsiteX0" fmla="*/ 2019463 w 5816600"/>
              <a:gd name="connsiteY0" fmla="*/ 0 h 4039861"/>
              <a:gd name="connsiteX1" fmla="*/ 2133295 w 5816600"/>
              <a:gd name="connsiteY1" fmla="*/ 4216 h 4039861"/>
              <a:gd name="connsiteX2" fmla="*/ 2133295 w 5816600"/>
              <a:gd name="connsiteY2" fmla="*/ 0 h 4039861"/>
              <a:gd name="connsiteX3" fmla="*/ 2948154 w 5816600"/>
              <a:gd name="connsiteY3" fmla="*/ 0 h 4039861"/>
              <a:gd name="connsiteX4" fmla="*/ 3049821 w 5816600"/>
              <a:gd name="connsiteY4" fmla="*/ 0 h 4039861"/>
              <a:gd name="connsiteX5" fmla="*/ 5231168 w 5816600"/>
              <a:gd name="connsiteY5" fmla="*/ 0 h 4039861"/>
              <a:gd name="connsiteX6" fmla="*/ 5816600 w 5816600"/>
              <a:gd name="connsiteY6" fmla="*/ 0 h 4039861"/>
              <a:gd name="connsiteX7" fmla="*/ 5816600 w 5816600"/>
              <a:gd name="connsiteY7" fmla="*/ 4039861 h 4039861"/>
              <a:gd name="connsiteX8" fmla="*/ 5231168 w 5816600"/>
              <a:gd name="connsiteY8" fmla="*/ 4039861 h 4039861"/>
              <a:gd name="connsiteX9" fmla="*/ 3049821 w 5816600"/>
              <a:gd name="connsiteY9" fmla="*/ 4039861 h 4039861"/>
              <a:gd name="connsiteX10" fmla="*/ 2948154 w 5816600"/>
              <a:gd name="connsiteY10" fmla="*/ 4039861 h 4039861"/>
              <a:gd name="connsiteX11" fmla="*/ 2133295 w 5816600"/>
              <a:gd name="connsiteY11" fmla="*/ 4039861 h 4039861"/>
              <a:gd name="connsiteX12" fmla="*/ 2133295 w 5816600"/>
              <a:gd name="connsiteY12" fmla="*/ 4035646 h 4039861"/>
              <a:gd name="connsiteX13" fmla="*/ 2019463 w 5816600"/>
              <a:gd name="connsiteY13" fmla="*/ 4039861 h 4039861"/>
              <a:gd name="connsiteX14" fmla="*/ 0 w 5816600"/>
              <a:gd name="connsiteY14" fmla="*/ 2019932 h 4039861"/>
              <a:gd name="connsiteX15" fmla="*/ 2019463 w 5816600"/>
              <a:gd name="connsiteY15" fmla="*/ 0 h 403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16600" h="4039861">
                <a:moveTo>
                  <a:pt x="2019463" y="0"/>
                </a:moveTo>
                <a:cubicBezTo>
                  <a:pt x="2057406" y="0"/>
                  <a:pt x="2099568" y="0"/>
                  <a:pt x="2133295" y="4216"/>
                </a:cubicBezTo>
                <a:lnTo>
                  <a:pt x="2133295" y="0"/>
                </a:lnTo>
                <a:lnTo>
                  <a:pt x="2948154" y="0"/>
                </a:lnTo>
                <a:lnTo>
                  <a:pt x="3049821" y="0"/>
                </a:lnTo>
                <a:lnTo>
                  <a:pt x="5231168" y="0"/>
                </a:lnTo>
                <a:lnTo>
                  <a:pt x="5816600" y="0"/>
                </a:lnTo>
                <a:lnTo>
                  <a:pt x="5816600" y="4039861"/>
                </a:lnTo>
                <a:lnTo>
                  <a:pt x="5231168" y="4039861"/>
                </a:lnTo>
                <a:lnTo>
                  <a:pt x="3049821" y="4039861"/>
                </a:lnTo>
                <a:lnTo>
                  <a:pt x="2948154" y="4039861"/>
                </a:lnTo>
                <a:lnTo>
                  <a:pt x="2133295" y="4039861"/>
                </a:lnTo>
                <a:lnTo>
                  <a:pt x="2133295" y="4035646"/>
                </a:lnTo>
                <a:cubicBezTo>
                  <a:pt x="2095352" y="4039861"/>
                  <a:pt x="2057406" y="4039861"/>
                  <a:pt x="2019463" y="4039861"/>
                </a:cubicBezTo>
                <a:cubicBezTo>
                  <a:pt x="902221" y="4039861"/>
                  <a:pt x="0" y="3137431"/>
                  <a:pt x="0" y="2019932"/>
                </a:cubicBezTo>
                <a:cubicBezTo>
                  <a:pt x="0" y="902434"/>
                  <a:pt x="906439" y="0"/>
                  <a:pt x="2019463" y="0"/>
                </a:cubicBez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Graphic 7">
            <a:extLst>
              <a:ext uri="{FF2B5EF4-FFF2-40B4-BE49-F238E27FC236}">
                <a16:creationId xmlns:a16="http://schemas.microsoft.com/office/drawing/2014/main" id="{34F880D6-986C-90FA-DAED-3501AF3FB7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7153781" y="2816470"/>
            <a:ext cx="6010481" cy="4041530"/>
          </a:xfrm>
          <a:prstGeom prst="rect">
            <a:avLst/>
          </a:prstGeom>
        </p:spPr>
      </p:pic>
    </p:spTree>
    <p:extLst>
      <p:ext uri="{BB962C8B-B14F-4D97-AF65-F5344CB8AC3E}">
        <p14:creationId xmlns:p14="http://schemas.microsoft.com/office/powerpoint/2010/main" val="1979667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29DFC-C83F-A740-6CEB-C6BA5B9DDC6D}"/>
            </a:ext>
          </a:extLst>
        </p:cNvPr>
        <p:cNvGrpSpPr/>
        <p:nvPr/>
      </p:nvGrpSpPr>
      <p:grpSpPr>
        <a:xfrm>
          <a:off x="0" y="0"/>
          <a:ext cx="0" cy="0"/>
          <a:chOff x="0" y="0"/>
          <a:chExt cx="0" cy="0"/>
        </a:xfrm>
      </p:grpSpPr>
      <p:sp>
        <p:nvSpPr>
          <p:cNvPr id="13" name="Text Placeholder 6">
            <a:extLst>
              <a:ext uri="{FF2B5EF4-FFF2-40B4-BE49-F238E27FC236}">
                <a16:creationId xmlns:a16="http://schemas.microsoft.com/office/drawing/2014/main" id="{7788DDAF-37F0-679F-4F19-E50512A89BB9}"/>
              </a:ext>
            </a:extLst>
          </p:cNvPr>
          <p:cNvSpPr txBox="1">
            <a:spLocks/>
          </p:cNvSpPr>
          <p:nvPr/>
        </p:nvSpPr>
        <p:spPr>
          <a:xfrm>
            <a:off x="606375" y="2690573"/>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Schwerpunktbereich 1 </a:t>
            </a:r>
          </a:p>
        </p:txBody>
      </p:sp>
      <p:sp>
        <p:nvSpPr>
          <p:cNvPr id="16" name="Text Placeholder 7">
            <a:extLst>
              <a:ext uri="{FF2B5EF4-FFF2-40B4-BE49-F238E27FC236}">
                <a16:creationId xmlns:a16="http://schemas.microsoft.com/office/drawing/2014/main" id="{CED641E8-A3F0-8CFC-F9F8-184129E06E75}"/>
              </a:ext>
            </a:extLst>
          </p:cNvPr>
          <p:cNvSpPr txBox="1">
            <a:spLocks/>
          </p:cNvSpPr>
          <p:nvPr/>
        </p:nvSpPr>
        <p:spPr>
          <a:xfrm>
            <a:off x="4312093" y="408852"/>
            <a:ext cx="7488308"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r>
              <a:rPr kumimoji="0" lang="en-IE" sz="2800" b="1" i="0" u="none" strike="noStrike" kern="1200" cap="none" spc="0" normalizeH="0" baseline="0" noProof="0" dirty="0">
                <a:ln>
                  <a:noFill/>
                </a:ln>
                <a:solidFill>
                  <a:srgbClr val="0C4659"/>
                </a:solidFill>
                <a:effectLst/>
                <a:uLnTx/>
                <a:uFillTx/>
                <a:latin typeface="Calibri" panose="020F0502020204030204"/>
                <a:ea typeface="+mn-ea"/>
                <a:cs typeface="+mn-cs"/>
              </a:rPr>
              <a:t>Cybermobbing vs. digitale Diskriminierung: Muster und gesellschaftliche Auswirkungen</a:t>
            </a:r>
          </a:p>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endParaRPr kumimoji="0" lang="en-IE" sz="28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17" name="Straight Connector 16">
            <a:extLst>
              <a:ext uri="{FF2B5EF4-FFF2-40B4-BE49-F238E27FC236}">
                <a16:creationId xmlns:a16="http://schemas.microsoft.com/office/drawing/2014/main" id="{511A0B4E-B74C-6062-BB6A-2CCDC83B7048}"/>
              </a:ext>
            </a:extLst>
          </p:cNvPr>
          <p:cNvCxnSpPr>
            <a:cxnSpLocks/>
          </p:cNvCxnSpPr>
          <p:nvPr/>
        </p:nvCxnSpPr>
        <p:spPr>
          <a:xfrm>
            <a:off x="4261007" y="1485975"/>
            <a:ext cx="7324618"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Resim 10">
            <a:extLst>
              <a:ext uri="{FF2B5EF4-FFF2-40B4-BE49-F238E27FC236}">
                <a16:creationId xmlns:a16="http://schemas.microsoft.com/office/drawing/2014/main" id="{E6B14827-FB86-010C-209C-6689ADD91B7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1599" y="0"/>
            <a:ext cx="3423164" cy="2367677"/>
          </a:xfrm>
          <a:prstGeom prst="rect">
            <a:avLst/>
          </a:prstGeom>
        </p:spPr>
      </p:pic>
      <p:graphicFrame>
        <p:nvGraphicFramePr>
          <p:cNvPr id="4" name="Tablo 1">
            <a:extLst>
              <a:ext uri="{FF2B5EF4-FFF2-40B4-BE49-F238E27FC236}">
                <a16:creationId xmlns:a16="http://schemas.microsoft.com/office/drawing/2014/main" id="{AE170823-3543-4039-AA26-C6A0B94884C9}"/>
              </a:ext>
            </a:extLst>
          </p:cNvPr>
          <p:cNvGraphicFramePr>
            <a:graphicFrameLocks noGrp="1"/>
          </p:cNvGraphicFramePr>
          <p:nvPr/>
        </p:nvGraphicFramePr>
        <p:xfrm>
          <a:off x="4397536" y="1958180"/>
          <a:ext cx="6986743" cy="3880204"/>
        </p:xfrm>
        <a:graphic>
          <a:graphicData uri="http://schemas.openxmlformats.org/drawingml/2006/table">
            <a:tbl>
              <a:tblPr firstRow="1" firstCol="1" bandRow="1"/>
              <a:tblGrid>
                <a:gridCol w="1102803">
                  <a:extLst>
                    <a:ext uri="{9D8B030D-6E8A-4147-A177-3AD203B41FA5}">
                      <a16:colId xmlns:a16="http://schemas.microsoft.com/office/drawing/2014/main" val="3921181695"/>
                    </a:ext>
                  </a:extLst>
                </a:gridCol>
                <a:gridCol w="2235051">
                  <a:extLst>
                    <a:ext uri="{9D8B030D-6E8A-4147-A177-3AD203B41FA5}">
                      <a16:colId xmlns:a16="http://schemas.microsoft.com/office/drawing/2014/main" val="3281213557"/>
                    </a:ext>
                  </a:extLst>
                </a:gridCol>
                <a:gridCol w="3648889">
                  <a:extLst>
                    <a:ext uri="{9D8B030D-6E8A-4147-A177-3AD203B41FA5}">
                      <a16:colId xmlns:a16="http://schemas.microsoft.com/office/drawing/2014/main" val="1108343865"/>
                    </a:ext>
                  </a:extLst>
                </a:gridCol>
              </a:tblGrid>
              <a:tr h="447470">
                <a:tc>
                  <a:txBody>
                    <a:bodyPr/>
                    <a:lstStyle/>
                    <a:p>
                      <a:pPr algn="l">
                        <a:lnSpc>
                          <a:spcPct val="107000"/>
                        </a:lnSpc>
                        <a:spcAft>
                          <a:spcPts val="800"/>
                        </a:spcAft>
                      </a:pPr>
                      <a:r>
                        <a:rPr lang="tr-TR" sz="18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Aspekt</a:t>
                      </a:r>
                      <a:endParaRPr lang="tr-TR" sz="1800">
                        <a:solidFill>
                          <a:schemeClr val="bg1"/>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B9B9F"/>
                    </a:solidFill>
                  </a:tcPr>
                </a:tc>
                <a:tc>
                  <a:txBody>
                    <a:bodyPr/>
                    <a:lstStyle/>
                    <a:p>
                      <a:pPr algn="l">
                        <a:lnSpc>
                          <a:spcPct val="107000"/>
                        </a:lnSpc>
                        <a:spcAft>
                          <a:spcPts val="800"/>
                        </a:spcAft>
                      </a:pPr>
                      <a:r>
                        <a:rPr lang="tr-TR" sz="18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Cybermobbing</a:t>
                      </a:r>
                      <a:endParaRPr lang="tr-TR" sz="1800">
                        <a:solidFill>
                          <a:schemeClr val="bg1"/>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B9B9F"/>
                    </a:solidFill>
                  </a:tcPr>
                </a:tc>
                <a:tc>
                  <a:txBody>
                    <a:bodyPr/>
                    <a:lstStyle/>
                    <a:p>
                      <a:pPr algn="l">
                        <a:lnSpc>
                          <a:spcPct val="107000"/>
                        </a:lnSpc>
                        <a:spcAft>
                          <a:spcPts val="800"/>
                        </a:spcAft>
                      </a:pPr>
                      <a:r>
                        <a:rPr lang="tr-TR" sz="1800" b="1"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Digitale Diskriminierung</a:t>
                      </a:r>
                      <a:endParaRPr lang="tr-TR" sz="18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B9B9F"/>
                    </a:solidFill>
                  </a:tcPr>
                </a:tc>
                <a:extLst>
                  <a:ext uri="{0D108BD9-81ED-4DB2-BD59-A6C34878D82A}">
                    <a16:rowId xmlns:a16="http://schemas.microsoft.com/office/drawing/2014/main" val="1845215657"/>
                  </a:ext>
                </a:extLst>
              </a:tr>
              <a:tr h="446043">
                <a:tc>
                  <a:txBody>
                    <a:bodyPr/>
                    <a:lstStyle/>
                    <a:p>
                      <a:pPr algn="l">
                        <a:lnSpc>
                          <a:spcPct val="107000"/>
                        </a:lnSpc>
                        <a:spcAft>
                          <a:spcPts val="800"/>
                        </a:spcAft>
                      </a:pPr>
                      <a:r>
                        <a:rPr lang="tr-TR" sz="1800" b="1">
                          <a:solidFill>
                            <a:schemeClr val="tx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Ziel</a:t>
                      </a:r>
                      <a:endParaRPr lang="tr-TR" sz="1800">
                        <a:solidFill>
                          <a:schemeClr val="tx1">
                            <a:lumMod val="50000"/>
                          </a:schemeClr>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Einzelpersonen</a:t>
                      </a:r>
                      <a:endParaRPr lang="tr-TR" sz="1800" dirty="0">
                        <a:solidFill>
                          <a:srgbClr val="0C4659"/>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tr-TR" sz="180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Gruppen aufgrund ihrer Identität</a:t>
                      </a:r>
                      <a:endParaRPr lang="tr-TR" sz="1800">
                        <a:solidFill>
                          <a:srgbClr val="0C4659"/>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3568576"/>
                  </a:ext>
                </a:extLst>
              </a:tr>
              <a:tr h="912860">
                <a:tc>
                  <a:txBody>
                    <a:bodyPr/>
                    <a:lstStyle/>
                    <a:p>
                      <a:pPr algn="l">
                        <a:lnSpc>
                          <a:spcPct val="107000"/>
                        </a:lnSpc>
                        <a:spcAft>
                          <a:spcPts val="800"/>
                        </a:spcAft>
                      </a:pPr>
                      <a:r>
                        <a:rPr lang="tr-TR" sz="1800" b="1" dirty="0">
                          <a:solidFill>
                            <a:schemeClr val="tx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Art</a:t>
                      </a:r>
                      <a:endParaRPr lang="tr-TR" sz="1800" dirty="0">
                        <a:solidFill>
                          <a:schemeClr val="tx1">
                            <a:lumMod val="50000"/>
                          </a:schemeClr>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Persönlich</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 </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emotional</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 </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wiederholt</a:t>
                      </a:r>
                      <a:endParaRPr lang="tr-TR" sz="1800" dirty="0">
                        <a:solidFill>
                          <a:srgbClr val="0C4659"/>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Systemisch</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 </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kulturell</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 </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oft algorithmisch oder gemeinschaftsorientiert</a:t>
                      </a:r>
                      <a:endParaRPr lang="tr-TR" sz="1800" dirty="0">
                        <a:solidFill>
                          <a:srgbClr val="0C4659"/>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3619963"/>
                  </a:ext>
                </a:extLst>
              </a:tr>
              <a:tr h="915667">
                <a:tc>
                  <a:txBody>
                    <a:bodyPr/>
                    <a:lstStyle/>
                    <a:p>
                      <a:pPr algn="l">
                        <a:lnSpc>
                          <a:spcPct val="107000"/>
                        </a:lnSpc>
                        <a:spcAft>
                          <a:spcPts val="800"/>
                        </a:spcAft>
                      </a:pPr>
                      <a:r>
                        <a:rPr lang="tr-TR" sz="1800" b="1">
                          <a:solidFill>
                            <a:schemeClr val="tx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Beispiel</a:t>
                      </a:r>
                      <a:endParaRPr lang="tr-TR" sz="1800">
                        <a:solidFill>
                          <a:schemeClr val="tx1">
                            <a:lumMod val="50000"/>
                          </a:schemeClr>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Verbreitung von Gerüchten</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 </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Beschimpfungen</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 Online</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-Drohungen</a:t>
                      </a:r>
                      <a:endParaRPr lang="tr-TR" sz="1800" dirty="0">
                        <a:solidFill>
                          <a:srgbClr val="0C4659"/>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Ausschluss von Dienstleistungen</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 </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Hassreden gegen marginalisierte Gruppen</a:t>
                      </a:r>
                      <a:endParaRPr lang="tr-TR" sz="1800" dirty="0">
                        <a:solidFill>
                          <a:srgbClr val="0C4659"/>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6173613"/>
                  </a:ext>
                </a:extLst>
              </a:tr>
              <a:tr h="912860">
                <a:tc>
                  <a:txBody>
                    <a:bodyPr/>
                    <a:lstStyle/>
                    <a:p>
                      <a:pPr algn="l">
                        <a:lnSpc>
                          <a:spcPct val="107000"/>
                        </a:lnSpc>
                        <a:spcAft>
                          <a:spcPts val="800"/>
                        </a:spcAft>
                      </a:pPr>
                      <a:r>
                        <a:rPr lang="tr-TR" sz="1800" b="1" dirty="0" err="1">
                          <a:solidFill>
                            <a:schemeClr val="tx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Auswirkungen</a:t>
                      </a:r>
                      <a:endParaRPr lang="tr-TR" sz="1800" dirty="0">
                        <a:solidFill>
                          <a:schemeClr val="tx1">
                            <a:lumMod val="50000"/>
                          </a:schemeClr>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Emotionaler Schaden für </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eine </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Person</a:t>
                      </a:r>
                      <a:endParaRPr lang="tr-TR" sz="1800" dirty="0">
                        <a:solidFill>
                          <a:srgbClr val="0C4659"/>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Verstärkung </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von </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Ungleichheit</a:t>
                      </a:r>
                      <a:r>
                        <a:rPr lang="tr-TR" sz="1800" dirty="0">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 </a:t>
                      </a:r>
                      <a:r>
                        <a:rPr lang="tr-TR" sz="1800" dirty="0" err="1">
                          <a:solidFill>
                            <a:srgbClr val="0C4659"/>
                          </a:solidFill>
                          <a:effectLst/>
                          <a:latin typeface="Calibri" panose="020F0502020204030204" pitchFamily="34" charset="0"/>
                          <a:ea typeface="Times New Roman" panose="02020603050405020304" pitchFamily="18" charset="0"/>
                          <a:cs typeface="Calibri" panose="020F0502020204030204" pitchFamily="34" charset="0"/>
                        </a:rPr>
                        <a:t>eingeschränkter Zugang und Entfremdung für bestimmte Gruppen</a:t>
                      </a:r>
                      <a:endParaRPr lang="tr-TR" sz="1800" dirty="0">
                        <a:solidFill>
                          <a:srgbClr val="0C4659"/>
                        </a:solidFill>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9533147"/>
                  </a:ext>
                </a:extLst>
              </a:tr>
            </a:tbl>
          </a:graphicData>
        </a:graphic>
      </p:graphicFrame>
      <p:sp>
        <p:nvSpPr>
          <p:cNvPr id="7" name="Text Placeholder 5">
            <a:extLst>
              <a:ext uri="{FF2B5EF4-FFF2-40B4-BE49-F238E27FC236}">
                <a16:creationId xmlns:a16="http://schemas.microsoft.com/office/drawing/2014/main" id="{6780637A-9E05-FDD4-43D1-85D702906B67}"/>
              </a:ext>
            </a:extLst>
          </p:cNvPr>
          <p:cNvSpPr>
            <a:spLocks noGrp="1"/>
          </p:cNvSpPr>
          <p:nvPr>
            <p:ph type="body" sz="quarter" idx="18"/>
          </p:nvPr>
        </p:nvSpPr>
        <p:spPr>
          <a:xfrm>
            <a:off x="675020" y="3354030"/>
            <a:ext cx="2860660" cy="2010450"/>
          </a:xfrm>
        </p:spPr>
        <p:txBody>
          <a:bodyPr/>
          <a:lstStyle/>
          <a:p>
            <a:pPr>
              <a:lnSpc>
                <a:spcPts val="2580"/>
              </a:lnSpc>
            </a:pPr>
            <a:r>
              <a:rPr lang="en-US" sz="2400" dirty="0"/>
              <a:t>Die Verbreitung </a:t>
            </a:r>
          </a:p>
          <a:p>
            <a:pPr>
              <a:lnSpc>
                <a:spcPts val="2580"/>
              </a:lnSpc>
            </a:pPr>
            <a:r>
              <a:rPr lang="en-US" sz="2400" dirty="0"/>
              <a:t>und die sich wandelnde Natur von Cybermobbing und digitaler Diskriminierung</a:t>
            </a:r>
          </a:p>
          <a:p>
            <a:pPr>
              <a:lnSpc>
                <a:spcPts val="2580"/>
              </a:lnSpc>
            </a:pPr>
            <a:endParaRPr lang="en-US" sz="2400" dirty="0"/>
          </a:p>
        </p:txBody>
      </p:sp>
    </p:spTree>
    <p:extLst>
      <p:ext uri="{BB962C8B-B14F-4D97-AF65-F5344CB8AC3E}">
        <p14:creationId xmlns:p14="http://schemas.microsoft.com/office/powerpoint/2010/main" val="16331061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68208-434F-A14D-BECB-09CF625CC5BD}"/>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8EF9EC34-1563-F35D-1501-FEA92739A1C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1945221" y="2572686"/>
            <a:ext cx="4147635" cy="2788926"/>
          </a:xfrm>
          <a:prstGeom prst="rect">
            <a:avLst/>
          </a:prstGeom>
        </p:spPr>
      </p:pic>
      <p:sp>
        <p:nvSpPr>
          <p:cNvPr id="7" name="Text Placeholder 2">
            <a:extLst>
              <a:ext uri="{FF2B5EF4-FFF2-40B4-BE49-F238E27FC236}">
                <a16:creationId xmlns:a16="http://schemas.microsoft.com/office/drawing/2014/main" id="{C6175617-A389-D3AE-5E89-8D95A6A5ACA8}"/>
              </a:ext>
            </a:extLst>
          </p:cNvPr>
          <p:cNvSpPr txBox="1">
            <a:spLocks/>
          </p:cNvSpPr>
          <p:nvPr/>
        </p:nvSpPr>
        <p:spPr>
          <a:xfrm>
            <a:off x="615336" y="1548294"/>
            <a:ext cx="2975565"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52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 „Umgang mit der dualen Natur des Internets und Cybermobbing“ </a:t>
            </a:r>
          </a:p>
        </p:txBody>
      </p:sp>
      <p:sp>
        <p:nvSpPr>
          <p:cNvPr id="8" name="Text Placeholder 3">
            <a:extLst>
              <a:ext uri="{FF2B5EF4-FFF2-40B4-BE49-F238E27FC236}">
                <a16:creationId xmlns:a16="http://schemas.microsoft.com/office/drawing/2014/main" id="{657AAE50-9382-2C3A-6C74-242F041A078F}"/>
              </a:ext>
            </a:extLst>
          </p:cNvPr>
          <p:cNvSpPr txBox="1">
            <a:spLocks/>
          </p:cNvSpPr>
          <p:nvPr/>
        </p:nvSpPr>
        <p:spPr>
          <a:xfrm>
            <a:off x="534349" y="473550"/>
            <a:ext cx="2958765"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Fallstudie</a:t>
            </a:r>
          </a:p>
        </p:txBody>
      </p:sp>
      <p:sp>
        <p:nvSpPr>
          <p:cNvPr id="9" name="Text Placeholder 4">
            <a:extLst>
              <a:ext uri="{FF2B5EF4-FFF2-40B4-BE49-F238E27FC236}">
                <a16:creationId xmlns:a16="http://schemas.microsoft.com/office/drawing/2014/main" id="{E2002000-0224-E217-7DF6-B092A0033031}"/>
              </a:ext>
            </a:extLst>
          </p:cNvPr>
          <p:cNvSpPr txBox="1">
            <a:spLocks/>
          </p:cNvSpPr>
          <p:nvPr/>
        </p:nvSpPr>
        <p:spPr>
          <a:xfrm>
            <a:off x="5485403" y="640080"/>
            <a:ext cx="5944597" cy="560454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Der Vortrag beleuchtet die doppelte Natur des Internets und hebt sowohl seine positiven als auch seine negativen Aspekte hervor. Einerseits bietet das Internet zahlreiche Möglichkeiten, wie virtuelle Museumsbesuche, globale soziale Kontakte, kreativen Ausdruck auf Plattformen wie TikTok und Zugang zu umfangreichen Bildungsressourcen. Es stärkt den Einzelnen durch Wissen und Fähigkeiten. </a:t>
            </a: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Der Vortrag befasst sich jedoch auch mit der dunklen Seite des Internets und betont das Schadenspotenzial, darunter Cybermobbing, Online-Betrug, Phishing und Ausbeutung durch skrupellose Personen. Der Vortrag unterstreicht, wie wichtig es ist, die doppelte Natur des Internets anzuerkennen und den Menschen das Wissen und die Werkzeuge an die Hand zu geben, um sicher und verantwortungsbewusst damit umzugehen</a:t>
            </a:r>
            <a:endParaRPr kumimoji="0" lang="en-IE" sz="2200" b="0" i="1"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7E98283-47E2-22BC-0D55-B3DBCA0E15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4932" y="3229614"/>
            <a:ext cx="5010453" cy="3826399"/>
          </a:xfrm>
          <a:prstGeom prst="rect">
            <a:avLst/>
          </a:prstGeom>
          <a:noFill/>
        </p:spPr>
      </p:pic>
      <p:pic>
        <p:nvPicPr>
          <p:cNvPr id="2" name="Resim 6" descr="metin, giyim, insan yüzü, medya içeren bir resim&#10;&#10;Yapay zeka tarafından oluşturulan içerik yanlış olabilir.">
            <a:extLst>
              <a:ext uri="{FF2B5EF4-FFF2-40B4-BE49-F238E27FC236}">
                <a16:creationId xmlns:a16="http://schemas.microsoft.com/office/drawing/2014/main" id="{BBE3D668-31AE-6E80-E093-C3CE6D7D6772}"/>
              </a:ext>
            </a:extLst>
          </p:cNvPr>
          <p:cNvPicPr>
            <a:picLocks/>
          </p:cNvPicPr>
          <p:nvPr/>
        </p:nvPicPr>
        <p:blipFill rotWithShape="1">
          <a:blip r:embed="rId4" cstate="screen">
            <a:extLst>
              <a:ext uri="{28A0092B-C50C-407E-A947-70E740481C1C}">
                <a14:useLocalDpi xmlns:a14="http://schemas.microsoft.com/office/drawing/2010/main"/>
              </a:ext>
            </a:extLst>
          </a:blip>
          <a:srcRect/>
          <a:stretch/>
        </p:blipFill>
        <p:spPr>
          <a:xfrm>
            <a:off x="970158" y="3639333"/>
            <a:ext cx="3600000" cy="2386800"/>
          </a:xfrm>
          <a:prstGeom prst="rect">
            <a:avLst/>
          </a:prstGeom>
        </p:spPr>
      </p:pic>
      <p:sp>
        <p:nvSpPr>
          <p:cNvPr id="10" name="Oval 9">
            <a:extLst>
              <a:ext uri="{FF2B5EF4-FFF2-40B4-BE49-F238E27FC236}">
                <a16:creationId xmlns:a16="http://schemas.microsoft.com/office/drawing/2014/main" id="{5E40394B-94D3-5B2D-A8A8-FC316DA5C089}"/>
              </a:ext>
            </a:extLst>
          </p:cNvPr>
          <p:cNvSpPr/>
          <p:nvPr/>
        </p:nvSpPr>
        <p:spPr>
          <a:xfrm>
            <a:off x="3434671" y="2353266"/>
            <a:ext cx="1794175" cy="1794175"/>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Rounded Corners 13">
            <a:extLst>
              <a:ext uri="{FF2B5EF4-FFF2-40B4-BE49-F238E27FC236}">
                <a16:creationId xmlns:a16="http://schemas.microsoft.com/office/drawing/2014/main" id="{916EB4F2-EE14-E916-FA03-FC419310BE3E}"/>
              </a:ext>
            </a:extLst>
          </p:cNvPr>
          <p:cNvSpPr/>
          <p:nvPr/>
        </p:nvSpPr>
        <p:spPr>
          <a:xfrm>
            <a:off x="3493114" y="2880651"/>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Zum Ansehen hier klicken</a:t>
            </a:r>
            <a:endParaRPr kumimoji="0" lang="en-IE"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57805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14"/>
          </p:nvPr>
        </p:nvSpPr>
        <p:spPr>
          <a:xfrm>
            <a:off x="6683299" y="1239060"/>
            <a:ext cx="5287633" cy="689519"/>
          </a:xfrm>
        </p:spPr>
        <p:txBody>
          <a:bodyPr/>
          <a:lstStyle/>
          <a:p>
            <a:pPr defTabSz="1166271">
              <a:spcBef>
                <a:spcPts val="0"/>
              </a:spcBef>
              <a:buSzPts val="1000"/>
              <a:tabLst>
                <a:tab pos="685800" algn="l"/>
              </a:tabLst>
              <a:defRPr/>
            </a:pPr>
            <a:r>
              <a:rPr lang="en-GB" sz="1600" b="1" dirty="0">
                <a:solidFill>
                  <a:srgbClr val="EE4F27"/>
                </a:solidFill>
              </a:rPr>
              <a:t>Digitale Medien und Gemeinschaftsbildung: Schaffung inklusiver Online-Räume </a:t>
            </a:r>
            <a:br>
              <a:rPr lang="en-GB" sz="1600" b="1" dirty="0">
                <a:solidFill>
                  <a:srgbClr val="EE4F27"/>
                </a:solidFill>
              </a:rPr>
            </a:br>
            <a:r>
              <a:rPr lang="en-GB" sz="1200" i="1" dirty="0"/>
              <a:t>Untersucht, wie digitale Plattformen Menschen sowohl verbinden als auch trennen können, und zeigt Wege auf, wie respektvolle, inklusive Online-Gespräche gefördert werden können.</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5912866" y="2606938"/>
            <a:ext cx="700387" cy="689518"/>
          </a:xfrm>
          <a:prstGeom prst="rect">
            <a:avLst/>
          </a:prstGeom>
        </p:spPr>
        <p:txBody>
          <a:bodyPr/>
          <a:lstStyle/>
          <a:p>
            <a:r>
              <a:rPr lang="en-US" b="1"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83299" y="2584526"/>
            <a:ext cx="5201477" cy="689519"/>
          </a:xfrm>
          <a:prstGeom prst="rect">
            <a:avLst/>
          </a:prstGeom>
        </p:spPr>
        <p:txBody>
          <a:bodyPr/>
          <a:lstStyle/>
          <a:p>
            <a:pPr defTabSz="1166271">
              <a:spcBef>
                <a:spcPts val="0"/>
              </a:spcBef>
              <a:buSzPts val="1000"/>
              <a:tabLst>
                <a:tab pos="685800" algn="l"/>
              </a:tabLst>
              <a:defRPr/>
            </a:pPr>
            <a:r>
              <a:rPr lang="en-IE" sz="1600" b="1" dirty="0">
                <a:solidFill>
                  <a:srgbClr val="EE4F27"/>
                </a:solidFill>
              </a:rPr>
              <a:t>Die Rolle der sozialen Medien bei der Überbrückung generationsbedingter und ideologischer Gräben </a:t>
            </a:r>
            <a:br>
              <a:rPr lang="en-IE" sz="2000" b="1" dirty="0">
                <a:solidFill>
                  <a:srgbClr val="EE4F27"/>
                </a:solidFill>
              </a:rPr>
            </a:br>
            <a:r>
              <a:rPr lang="en-IE" sz="1200" i="1" kern="1200" dirty="0">
                <a:solidFill>
                  <a:srgbClr val="0C4659"/>
                </a:solidFill>
                <a:effectLst/>
                <a:latin typeface="+mn-lt"/>
                <a:ea typeface="+mn-ea"/>
                <a:cs typeface="+mn-cs"/>
              </a:rPr>
              <a:t>Untersucht, wie europäische digitale Gemeinschaften durch Moderation, Zugang und gemeinsame Werte Inklusion, Vielfalt und bürgerschaftliches Engagement fördern.</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5937038" y="4176409"/>
            <a:ext cx="700387" cy="689518"/>
          </a:xfrm>
          <a:prstGeom prst="rect">
            <a:avLst/>
          </a:prstGeom>
        </p:spPr>
        <p:txBody>
          <a:bodyPr/>
          <a:lstStyle/>
          <a:p>
            <a:r>
              <a:rPr lang="en-US" b="1" dirty="0"/>
              <a:t>03</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683299" y="4140813"/>
            <a:ext cx="5041922" cy="689519"/>
          </a:xfrm>
          <a:prstGeom prst="rect">
            <a:avLst/>
          </a:prstGeom>
        </p:spPr>
        <p:txBody>
          <a:bodyPr/>
          <a:lstStyle/>
          <a:p>
            <a:pPr defTabSz="1166271">
              <a:spcBef>
                <a:spcPts val="0"/>
              </a:spcBef>
              <a:defRPr/>
            </a:pPr>
            <a:r>
              <a:rPr lang="en-IE" sz="1600" b="1" kern="1200" dirty="0">
                <a:solidFill>
                  <a:srgbClr val="EE4F27"/>
                </a:solidFill>
                <a:effectLst/>
                <a:latin typeface="+mn-lt"/>
                <a:ea typeface="+mn-ea"/>
                <a:cs typeface="+mn-cs"/>
              </a:rPr>
              <a:t>Digitale Diplomatie und Konfliktlösung: Stärkung der interkulturellen Kommunikation</a:t>
            </a:r>
            <a:br>
              <a:rPr lang="en-IE" sz="1600" dirty="0"/>
            </a:br>
            <a:r>
              <a:rPr lang="en-IE" sz="1200" i="1" kern="1200" dirty="0">
                <a:solidFill>
                  <a:srgbClr val="0C4659"/>
                </a:solidFill>
                <a:effectLst/>
                <a:latin typeface="+mn-lt"/>
                <a:ea typeface="+mn-ea"/>
                <a:cs typeface="+mn-cs"/>
              </a:rPr>
              <a:t>Konzentriert sich darauf, wie Gesetze, politische Maßnahmen und soziale Initiativen in ganz Europa gegen Hassrede und Online-Belästigung vorgehen, um das Internet sicherer zu machen.</a:t>
            </a:r>
            <a:endParaRPr lang="en-GB" sz="1200" b="1" i="1" dirty="0"/>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a:xfrm>
            <a:off x="5922897" y="5684397"/>
            <a:ext cx="700387" cy="689518"/>
          </a:xfrm>
          <a:prstGeom prst="rect">
            <a:avLst/>
          </a:prstGeom>
        </p:spPr>
        <p:txBody>
          <a:bodyPr/>
          <a:lstStyle/>
          <a:p>
            <a:r>
              <a:rPr lang="en-US" b="1" dirty="0"/>
              <a:t>04</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a:xfrm>
            <a:off x="6683299" y="5662022"/>
            <a:ext cx="5136613" cy="689519"/>
          </a:xfrm>
          <a:prstGeom prst="rect">
            <a:avLst/>
          </a:prstGeom>
        </p:spPr>
        <p:txBody>
          <a:bodyPr/>
          <a:lstStyle/>
          <a:p>
            <a:pPr defTabSz="1166271">
              <a:spcBef>
                <a:spcPts val="0"/>
              </a:spcBef>
              <a:defRPr/>
            </a:pPr>
            <a:r>
              <a:rPr lang="en-IE" sz="1600" b="1" dirty="0">
                <a:solidFill>
                  <a:srgbClr val="EE4F27"/>
                </a:solidFill>
              </a:rPr>
              <a:t>Ethisches digitales Engagement: Umgang mit Datenschutz, Voreingenommenheit und Online-Verhalten </a:t>
            </a:r>
            <a:br>
              <a:rPr lang="en-IE" sz="1600" dirty="0"/>
            </a:br>
            <a:r>
              <a:rPr lang="en-IE" sz="1200" i="1" kern="1200" dirty="0">
                <a:solidFill>
                  <a:srgbClr val="0C4659"/>
                </a:solidFill>
                <a:effectLst/>
                <a:latin typeface="+mn-lt"/>
                <a:ea typeface="+mn-ea"/>
                <a:cs typeface="+mn-cs"/>
              </a:rPr>
              <a:t>Stellt Strategien wie gegenseitige Unterstützung, restaurativen Dialog und digitale Ethikbildung vor, um Schaden zu verringern und Empathie im Internet zu fördern.</a:t>
            </a:r>
            <a:endParaRPr lang="en-GB" sz="1200" i="1"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27"/>
          </p:nvPr>
        </p:nvSpPr>
        <p:spPr>
          <a:prstGeom prst="rect">
            <a:avLst/>
          </a:prstGeom>
        </p:spPr>
        <p:txBody>
          <a:bodyPr/>
          <a:lstStyle/>
          <a:p>
            <a:r>
              <a:rPr lang="en-US" sz="3400" dirty="0"/>
              <a:t>Modulübersicht </a:t>
            </a:r>
          </a:p>
        </p:txBody>
      </p:sp>
      <p:sp>
        <p:nvSpPr>
          <p:cNvPr id="4" name="Text Placeholder 3">
            <a:extLst>
              <a:ext uri="{FF2B5EF4-FFF2-40B4-BE49-F238E27FC236}">
                <a16:creationId xmlns:a16="http://schemas.microsoft.com/office/drawing/2014/main" id="{358E90FE-D769-57DE-6462-72D46231B4EC}"/>
              </a:ext>
            </a:extLst>
          </p:cNvPr>
          <p:cNvSpPr>
            <a:spLocks noGrp="1"/>
          </p:cNvSpPr>
          <p:nvPr>
            <p:ph type="body" sz="quarter" idx="15"/>
          </p:nvPr>
        </p:nvSpPr>
        <p:spPr>
          <a:xfrm>
            <a:off x="5937038" y="1115271"/>
            <a:ext cx="700387" cy="689518"/>
          </a:xfrm>
        </p:spPr>
        <p:txBody>
          <a:bodyPr/>
          <a:lstStyle/>
          <a:p>
            <a:r>
              <a:rPr lang="en-IE" b="1" dirty="0"/>
              <a:t>01</a:t>
            </a:r>
          </a:p>
        </p:txBody>
      </p:sp>
      <p:cxnSp>
        <p:nvCxnSpPr>
          <p:cNvPr id="20" name="Straight Connector 19">
            <a:extLst>
              <a:ext uri="{FF2B5EF4-FFF2-40B4-BE49-F238E27FC236}">
                <a16:creationId xmlns:a16="http://schemas.microsoft.com/office/drawing/2014/main" id="{D44E0DDA-EF7D-91FE-17B3-B91A1CCAC111}"/>
              </a:ext>
            </a:extLst>
          </p:cNvPr>
          <p:cNvCxnSpPr>
            <a:cxnSpLocks/>
          </p:cNvCxnSpPr>
          <p:nvPr/>
        </p:nvCxnSpPr>
        <p:spPr>
          <a:xfrm flipH="1">
            <a:off x="5980776" y="3790690"/>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44111A9-AF39-638C-DE30-528C264644F4}"/>
              </a:ext>
            </a:extLst>
          </p:cNvPr>
          <p:cNvCxnSpPr>
            <a:cxnSpLocks/>
          </p:cNvCxnSpPr>
          <p:nvPr/>
        </p:nvCxnSpPr>
        <p:spPr>
          <a:xfrm flipH="1">
            <a:off x="5980776" y="5225043"/>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3E6039-9C7E-C604-AC91-53665D515176}"/>
              </a:ext>
            </a:extLst>
          </p:cNvPr>
          <p:cNvSpPr txBox="1"/>
          <p:nvPr/>
        </p:nvSpPr>
        <p:spPr>
          <a:xfrm>
            <a:off x="6701476" y="62925"/>
            <a:ext cx="5041923" cy="954107"/>
          </a:xfrm>
          <a:prstGeom prst="rect">
            <a:avLst/>
          </a:prstGeom>
          <a:noFill/>
        </p:spPr>
        <p:txBody>
          <a:bodyPr wrap="square" rtlCol="0">
            <a:spAutoFit/>
          </a:bodyPr>
          <a:lstStyle/>
          <a:p>
            <a:r>
              <a:rPr lang="en-IE" sz="2800" b="1" dirty="0"/>
              <a:t>Modul 3 </a:t>
            </a:r>
          </a:p>
          <a:p>
            <a:r>
              <a:rPr lang="en-IE" sz="2800" b="1" dirty="0"/>
              <a:t>(4 </a:t>
            </a:r>
            <a:r>
              <a:rPr lang="en-IE" sz="2800" b="1" dirty="0" err="1"/>
              <a:t>Schwerpunktbereiche</a:t>
            </a:r>
            <a:r>
              <a:rPr lang="en-IE" sz="2800" b="1" dirty="0"/>
              <a:t>)</a:t>
            </a:r>
          </a:p>
        </p:txBody>
      </p:sp>
      <p:sp>
        <p:nvSpPr>
          <p:cNvPr id="19" name="Freeform 18">
            <a:extLst>
              <a:ext uri="{FF2B5EF4-FFF2-40B4-BE49-F238E27FC236}">
                <a16:creationId xmlns:a16="http://schemas.microsoft.com/office/drawing/2014/main" id="{72C79AF5-22C7-BF06-025A-D5D02FC52334}"/>
              </a:ext>
            </a:extLst>
          </p:cNvPr>
          <p:cNvSpPr/>
          <p:nvPr/>
        </p:nvSpPr>
        <p:spPr>
          <a:xfrm>
            <a:off x="229647" y="392689"/>
            <a:ext cx="634611" cy="634611"/>
          </a:xfrm>
          <a:custGeom>
            <a:avLst/>
            <a:gdLst/>
            <a:ahLst/>
            <a:cxnLst/>
            <a:rect l="l" t="t" r="r" b="b"/>
            <a:pathLst>
              <a:path w="829761" h="829761">
                <a:moveTo>
                  <a:pt x="0" y="0"/>
                </a:moveTo>
                <a:lnTo>
                  <a:pt x="829761" y="0"/>
                </a:lnTo>
                <a:lnTo>
                  <a:pt x="829761" y="829761"/>
                </a:lnTo>
                <a:lnTo>
                  <a:pt x="0" y="8297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de-DE"/>
          </a:p>
        </p:txBody>
      </p:sp>
      <p:cxnSp>
        <p:nvCxnSpPr>
          <p:cNvPr id="2" name="Straight Connector 1">
            <a:extLst>
              <a:ext uri="{FF2B5EF4-FFF2-40B4-BE49-F238E27FC236}">
                <a16:creationId xmlns:a16="http://schemas.microsoft.com/office/drawing/2014/main" id="{2652BAC2-9D75-1822-3B63-8806F5C46CB1}"/>
              </a:ext>
            </a:extLst>
          </p:cNvPr>
          <p:cNvCxnSpPr>
            <a:cxnSpLocks/>
          </p:cNvCxnSpPr>
          <p:nvPr/>
        </p:nvCxnSpPr>
        <p:spPr>
          <a:xfrm flipH="1">
            <a:off x="5980776" y="2149547"/>
            <a:ext cx="5904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5">
            <a:extLst>
              <a:ext uri="{FF2B5EF4-FFF2-40B4-BE49-F238E27FC236}">
                <a16:creationId xmlns:a16="http://schemas.microsoft.com/office/drawing/2014/main" id="{BFFDB9B5-6A3C-02F1-9AD4-EF2015FEECC9}"/>
              </a:ext>
            </a:extLst>
          </p:cNvPr>
          <p:cNvSpPr>
            <a:spLocks noGrp="1"/>
          </p:cNvSpPr>
          <p:nvPr>
            <p:ph type="body" sz="quarter" idx="28"/>
          </p:nvPr>
        </p:nvSpPr>
        <p:spPr>
          <a:xfrm>
            <a:off x="820959" y="1444962"/>
            <a:ext cx="5089771" cy="4541162"/>
          </a:xfrm>
          <a:prstGeom prst="rect">
            <a:avLst/>
          </a:prstGeom>
        </p:spPr>
        <p:txBody>
          <a:bodyPr/>
          <a:lstStyle/>
          <a:p>
            <a:pPr marL="0" indent="0">
              <a:lnSpc>
                <a:spcPct val="100000"/>
              </a:lnSpc>
            </a:pPr>
            <a:r>
              <a:rPr lang="en-US" sz="1800" dirty="0"/>
              <a:t>Modul 3 hilft den Teilnehmern dabei, darüber nachzudenken, wie sie den Online-Raum auf respektvolle, faire und sichere Weise nutzen können.</a:t>
            </a:r>
          </a:p>
          <a:p>
            <a:pPr marL="0" indent="0">
              <a:lnSpc>
                <a:spcPct val="100000"/>
              </a:lnSpc>
            </a:pPr>
            <a:r>
              <a:rPr lang="en-US" sz="1800" dirty="0"/>
              <a:t>Das Modul befasst sich damit, wie sich Online-Verhalten auf andere auswirken kann und warum es wichtig ist, bei der Online-Kommunikation freundlich, rücksichtsvoll und verantwortungsbewusst zu sein.</a:t>
            </a:r>
          </a:p>
          <a:p>
            <a:pPr marL="0" indent="0">
              <a:lnSpc>
                <a:spcPct val="100000"/>
              </a:lnSpc>
            </a:pPr>
            <a:r>
              <a:rPr lang="en-US" sz="1800" dirty="0"/>
              <a:t>Außerdem wird erläutert, wie man mit Problemen wie Online-Konflikten, verletzenden Nachrichten oder unfairer Behandlung umgeht.</a:t>
            </a:r>
          </a:p>
          <a:p>
            <a:pPr marL="0" indent="0">
              <a:lnSpc>
                <a:spcPct val="100000"/>
              </a:lnSpc>
            </a:pPr>
            <a:r>
              <a:rPr lang="en-US" sz="1800" dirty="0"/>
              <a:t>Ziel ist es, den Teilnehmenden die Werkzeuge und das Bewusstsein zu vermitteln, die sie benötigen, um respektvolle und aktive digitale Bürger zu werden.</a:t>
            </a:r>
          </a:p>
          <a:p>
            <a:pPr marL="0" indent="0">
              <a:lnSpc>
                <a:spcPct val="100000"/>
              </a:lnSpc>
            </a:pPr>
            <a:endParaRPr lang="en-US" sz="1800" dirty="0"/>
          </a:p>
        </p:txBody>
      </p:sp>
      <p:grpSp>
        <p:nvGrpSpPr>
          <p:cNvPr id="13" name="Group 12">
            <a:extLst>
              <a:ext uri="{FF2B5EF4-FFF2-40B4-BE49-F238E27FC236}">
                <a16:creationId xmlns:a16="http://schemas.microsoft.com/office/drawing/2014/main" id="{9345A9D6-5893-774B-5D0E-D2F40B205F0D}"/>
              </a:ext>
            </a:extLst>
          </p:cNvPr>
          <p:cNvGrpSpPr/>
          <p:nvPr/>
        </p:nvGrpSpPr>
        <p:grpSpPr>
          <a:xfrm rot="21080673">
            <a:off x="5217858" y="769713"/>
            <a:ext cx="1170562" cy="727881"/>
            <a:chOff x="4975654" y="3674076"/>
            <a:chExt cx="1806206" cy="626075"/>
          </a:xfrm>
        </p:grpSpPr>
        <p:sp>
          <p:nvSpPr>
            <p:cNvPr id="18" name="Freeform 124">
              <a:extLst>
                <a:ext uri="{FF2B5EF4-FFF2-40B4-BE49-F238E27FC236}">
                  <a16:creationId xmlns:a16="http://schemas.microsoft.com/office/drawing/2014/main" id="{B26B276C-9B9F-BBCD-1FE7-10A626C7114C}"/>
                </a:ext>
              </a:extLst>
            </p:cNvPr>
            <p:cNvSpPr/>
            <p:nvPr/>
          </p:nvSpPr>
          <p:spPr>
            <a:xfrm>
              <a:off x="4975654" y="3674076"/>
              <a:ext cx="1779373" cy="626075"/>
            </a:xfrm>
            <a:custGeom>
              <a:avLst/>
              <a:gdLst>
                <a:gd name="connsiteX0" fmla="*/ 115330 w 1779373"/>
                <a:gd name="connsiteY0" fmla="*/ 395416 h 626075"/>
                <a:gd name="connsiteX1" fmla="*/ 0 w 1779373"/>
                <a:gd name="connsiteY1" fmla="*/ 49427 h 626075"/>
                <a:gd name="connsiteX2" fmla="*/ 1779373 w 1779373"/>
                <a:gd name="connsiteY2" fmla="*/ 0 h 626075"/>
                <a:gd name="connsiteX3" fmla="*/ 1524000 w 1779373"/>
                <a:gd name="connsiteY3" fmla="*/ 403654 h 626075"/>
                <a:gd name="connsiteX4" fmla="*/ 881449 w 1779373"/>
                <a:gd name="connsiteY4" fmla="*/ 387178 h 626075"/>
                <a:gd name="connsiteX5" fmla="*/ 1046205 w 1779373"/>
                <a:gd name="connsiteY5" fmla="*/ 626075 h 626075"/>
                <a:gd name="connsiteX6" fmla="*/ 584887 w 1779373"/>
                <a:gd name="connsiteY6" fmla="*/ 387178 h 626075"/>
                <a:gd name="connsiteX7" fmla="*/ 115330 w 1779373"/>
                <a:gd name="connsiteY7" fmla="*/ 395416 h 62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9373" h="626075">
                  <a:moveTo>
                    <a:pt x="115330" y="395416"/>
                  </a:moveTo>
                  <a:lnTo>
                    <a:pt x="0" y="49427"/>
                  </a:lnTo>
                  <a:lnTo>
                    <a:pt x="1779373" y="0"/>
                  </a:lnTo>
                  <a:lnTo>
                    <a:pt x="1524000" y="403654"/>
                  </a:lnTo>
                  <a:lnTo>
                    <a:pt x="881449" y="387178"/>
                  </a:lnTo>
                  <a:lnTo>
                    <a:pt x="1046205" y="626075"/>
                  </a:lnTo>
                  <a:lnTo>
                    <a:pt x="584887" y="387178"/>
                  </a:lnTo>
                  <a:lnTo>
                    <a:pt x="115330" y="395416"/>
                  </a:lnTo>
                  <a:close/>
                </a:path>
              </a:pathLst>
            </a:custGeom>
            <a:solidFill>
              <a:srgbClr val="DF46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6"/>
            </a:p>
          </p:txBody>
        </p:sp>
        <p:sp>
          <p:nvSpPr>
            <p:cNvPr id="21" name="TextBox 20">
              <a:extLst>
                <a:ext uri="{FF2B5EF4-FFF2-40B4-BE49-F238E27FC236}">
                  <a16:creationId xmlns:a16="http://schemas.microsoft.com/office/drawing/2014/main" id="{3FB5C473-A978-796E-D6DE-AD95499B1BA6}"/>
                </a:ext>
              </a:extLst>
            </p:cNvPr>
            <p:cNvSpPr txBox="1"/>
            <p:nvPr/>
          </p:nvSpPr>
          <p:spPr>
            <a:xfrm>
              <a:off x="5065797" y="3763296"/>
              <a:ext cx="1716063" cy="379876"/>
            </a:xfrm>
            <a:prstGeom prst="rect">
              <a:avLst/>
            </a:prstGeom>
            <a:noFill/>
          </p:spPr>
          <p:txBody>
            <a:bodyPr wrap="square" rtlCol="0">
              <a:spAutoFit/>
            </a:bodyPr>
            <a:lstStyle/>
            <a:p>
              <a:pPr algn="l"/>
              <a:r>
                <a:rPr lang="en-US" sz="1000" b="1" dirty="0">
                  <a:ln/>
                  <a:solidFill>
                    <a:schemeClr val="bg1"/>
                  </a:solidFill>
                  <a:latin typeface="Calibri" panose="020F0502020204030204" pitchFamily="34" charset="0"/>
                  <a:cs typeface="Calibri" panose="020F0502020204030204" pitchFamily="34" charset="0"/>
                  <a:sym typeface="Avenir-Black"/>
                  <a:rtl val="0"/>
                </a:rPr>
                <a:t>SIE BEFINDEN SICH HIER</a:t>
              </a:r>
              <a:endParaRPr lang="en-US" sz="1000" dirty="0">
                <a:ln/>
                <a:solidFill>
                  <a:schemeClr val="bg1"/>
                </a:solidFill>
                <a:latin typeface="Calibri" panose="020F0502020204030204" pitchFamily="34" charset="0"/>
                <a:cs typeface="Calibri" panose="020F0502020204030204" pitchFamily="34" charset="0"/>
                <a:sym typeface="Avenir-Black"/>
                <a:rtl val="0"/>
              </a:endParaRPr>
            </a:p>
          </p:txBody>
        </p:sp>
      </p:grpSp>
    </p:spTree>
    <p:extLst>
      <p:ext uri="{BB962C8B-B14F-4D97-AF65-F5344CB8AC3E}">
        <p14:creationId xmlns:p14="http://schemas.microsoft.com/office/powerpoint/2010/main" val="22410964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85FFD-8187-5350-C527-D5AE1710D6FB}"/>
            </a:ext>
          </a:extLst>
        </p:cNvPr>
        <p:cNvGrpSpPr/>
        <p:nvPr/>
      </p:nvGrpSpPr>
      <p:grpSpPr>
        <a:xfrm>
          <a:off x="0" y="0"/>
          <a:ext cx="0" cy="0"/>
          <a:chOff x="0" y="0"/>
          <a:chExt cx="0" cy="0"/>
        </a:xfrm>
      </p:grpSpPr>
      <p:sp>
        <p:nvSpPr>
          <p:cNvPr id="13" name="Text Placeholder 6">
            <a:extLst>
              <a:ext uri="{FF2B5EF4-FFF2-40B4-BE49-F238E27FC236}">
                <a16:creationId xmlns:a16="http://schemas.microsoft.com/office/drawing/2014/main" id="{299AE0D3-D857-EFC5-2D78-1F33CD6069A2}"/>
              </a:ext>
            </a:extLst>
          </p:cNvPr>
          <p:cNvSpPr txBox="1">
            <a:spLocks/>
          </p:cNvSpPr>
          <p:nvPr/>
        </p:nvSpPr>
        <p:spPr>
          <a:xfrm>
            <a:off x="606375" y="2680846"/>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Schwerpunktbereich 2 </a:t>
            </a:r>
          </a:p>
        </p:txBody>
      </p:sp>
      <p:sp>
        <p:nvSpPr>
          <p:cNvPr id="14" name="Text Placeholder 5">
            <a:extLst>
              <a:ext uri="{FF2B5EF4-FFF2-40B4-BE49-F238E27FC236}">
                <a16:creationId xmlns:a16="http://schemas.microsoft.com/office/drawing/2014/main" id="{91FEB0F4-F2F2-743C-E2B0-9BA660DCF85F}"/>
              </a:ext>
            </a:extLst>
          </p:cNvPr>
          <p:cNvSpPr>
            <a:spLocks noGrp="1"/>
          </p:cNvSpPr>
          <p:nvPr>
            <p:ph type="body" sz="quarter" idx="18"/>
          </p:nvPr>
        </p:nvSpPr>
        <p:spPr>
          <a:xfrm>
            <a:off x="675020" y="3354030"/>
            <a:ext cx="2784460" cy="2010450"/>
          </a:xfrm>
        </p:spPr>
        <p:txBody>
          <a:bodyPr/>
          <a:lstStyle/>
          <a:p>
            <a:pPr>
              <a:lnSpc>
                <a:spcPts val="2580"/>
              </a:lnSpc>
            </a:pPr>
            <a:r>
              <a:rPr lang="en-US" sz="2400" dirty="0"/>
              <a:t>Digitale Mediation und Ansätze der restaurativen Justiz zur Lösung von Online-Konflikten</a:t>
            </a:r>
          </a:p>
          <a:p>
            <a:pPr>
              <a:lnSpc>
                <a:spcPts val="2580"/>
              </a:lnSpc>
            </a:pPr>
            <a:endParaRPr lang="en-US" sz="2400" dirty="0"/>
          </a:p>
          <a:p>
            <a:pPr>
              <a:lnSpc>
                <a:spcPts val="2580"/>
              </a:lnSpc>
            </a:pPr>
            <a:endParaRPr lang="en-US" sz="2400" dirty="0"/>
          </a:p>
        </p:txBody>
      </p:sp>
      <p:sp>
        <p:nvSpPr>
          <p:cNvPr id="16" name="Text Placeholder 7">
            <a:extLst>
              <a:ext uri="{FF2B5EF4-FFF2-40B4-BE49-F238E27FC236}">
                <a16:creationId xmlns:a16="http://schemas.microsoft.com/office/drawing/2014/main" id="{56F27E50-7536-E0B5-C94C-54B8D56CC5DF}"/>
              </a:ext>
            </a:extLst>
          </p:cNvPr>
          <p:cNvSpPr txBox="1">
            <a:spLocks/>
          </p:cNvSpPr>
          <p:nvPr/>
        </p:nvSpPr>
        <p:spPr>
          <a:xfrm>
            <a:off x="4312093" y="408852"/>
            <a:ext cx="7488308"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r>
              <a:rPr kumimoji="0" lang="en-IE" sz="3400" b="1" i="0" u="none" strike="noStrike" kern="1200" cap="none" spc="0" normalizeH="0" baseline="0" noProof="0" dirty="0">
                <a:ln>
                  <a:noFill/>
                </a:ln>
                <a:solidFill>
                  <a:srgbClr val="0C4659"/>
                </a:solidFill>
                <a:effectLst/>
                <a:uLnTx/>
                <a:uFillTx/>
                <a:latin typeface="Calibri" panose="020F0502020204030204"/>
                <a:ea typeface="+mn-ea"/>
                <a:cs typeface="+mn-cs"/>
              </a:rPr>
              <a:t>No Hate Speech Movement: </a:t>
            </a:r>
          </a:p>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endParaRPr kumimoji="0" lang="en-IE" sz="34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17" name="Straight Connector 16">
            <a:extLst>
              <a:ext uri="{FF2B5EF4-FFF2-40B4-BE49-F238E27FC236}">
                <a16:creationId xmlns:a16="http://schemas.microsoft.com/office/drawing/2014/main" id="{A56B5531-93AC-B2EA-3501-F4C37BE2C75E}"/>
              </a:ext>
            </a:extLst>
          </p:cNvPr>
          <p:cNvCxnSpPr>
            <a:cxnSpLocks/>
          </p:cNvCxnSpPr>
          <p:nvPr/>
        </p:nvCxnSpPr>
        <p:spPr>
          <a:xfrm>
            <a:off x="4312091" y="1059255"/>
            <a:ext cx="7324618"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8" name="Text Placeholder 7">
            <a:extLst>
              <a:ext uri="{FF2B5EF4-FFF2-40B4-BE49-F238E27FC236}">
                <a16:creationId xmlns:a16="http://schemas.microsoft.com/office/drawing/2014/main" id="{73CB40DB-EAC0-3AB1-DBAA-31B7F8E972A7}"/>
              </a:ext>
            </a:extLst>
          </p:cNvPr>
          <p:cNvSpPr txBox="1">
            <a:spLocks/>
          </p:cNvSpPr>
          <p:nvPr/>
        </p:nvSpPr>
        <p:spPr>
          <a:xfrm>
            <a:off x="4312091" y="1449635"/>
            <a:ext cx="6965510" cy="24571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Eine vom Europarat initiierte Jugendkampagne zur Bekämpfung von Hassrede und zur Förderung der Menschenrechte im Internet.</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Mobilisierung junger Menschen, sich gegen Hassrede zu engagieren.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die Online-Beteiligung und das bürgerschaftliche Engagement von Jugendlichen zu fördern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Bereitstellung von Bildungsmaterialien für die Menschenrechtserziehung.</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Organisation nationaler Kampagnen in 45 Ländern.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Hassreden melden (Online-Tools wie „Hate Speech Watch“) zur Meldung und Bekämpfung von Hassreden.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Workshops und Schulungen für Jugendliche und Pädagogen organisieren.</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1800" b="1" i="0" u="none" strike="noStrike" kern="1200" cap="none" spc="0" normalizeH="0" baseline="0" noProof="0" dirty="0">
                <a:ln>
                  <a:noFill/>
                </a:ln>
                <a:solidFill>
                  <a:srgbClr val="0C4659"/>
                </a:solidFill>
                <a:effectLst/>
                <a:uLnTx/>
                <a:uFillTx/>
                <a:latin typeface="Calibri" panose="020F0502020204030204"/>
                <a:ea typeface="+mn-ea"/>
                <a:cs typeface="+mn-cs"/>
              </a:rPr>
              <a:t> Quelle: </a:t>
            </a:r>
            <a:r>
              <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rPr>
              <a:t>Europarat – No Hate Speech Movement</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4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4" name="Resim 3" descr="giyim, kişi, şahıs, ekran görüntüsü, çizgi film içeren bir resim&#10;&#10;Yapay zeka tarafından oluşturulan içerik yanlış olabilir.">
            <a:extLst>
              <a:ext uri="{FF2B5EF4-FFF2-40B4-BE49-F238E27FC236}">
                <a16:creationId xmlns:a16="http://schemas.microsoft.com/office/drawing/2014/main" id="{906F13A7-BD2A-C263-6A02-3C079E02809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1599" y="2644"/>
            <a:ext cx="3423163" cy="2329074"/>
          </a:xfrm>
          <a:prstGeom prst="rect">
            <a:avLst/>
          </a:prstGeom>
        </p:spPr>
      </p:pic>
    </p:spTree>
    <p:extLst>
      <p:ext uri="{BB962C8B-B14F-4D97-AF65-F5344CB8AC3E}">
        <p14:creationId xmlns:p14="http://schemas.microsoft.com/office/powerpoint/2010/main" val="13395689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A53EF-7944-28A4-0ED6-9027CD9D4629}"/>
            </a:ext>
          </a:extLst>
        </p:cNvPr>
        <p:cNvGrpSpPr/>
        <p:nvPr/>
      </p:nvGrpSpPr>
      <p:grpSpPr>
        <a:xfrm>
          <a:off x="0" y="0"/>
          <a:ext cx="0" cy="0"/>
          <a:chOff x="0" y="0"/>
          <a:chExt cx="0" cy="0"/>
        </a:xfrm>
      </p:grpSpPr>
      <p:sp>
        <p:nvSpPr>
          <p:cNvPr id="13" name="Text Placeholder 6">
            <a:extLst>
              <a:ext uri="{FF2B5EF4-FFF2-40B4-BE49-F238E27FC236}">
                <a16:creationId xmlns:a16="http://schemas.microsoft.com/office/drawing/2014/main" id="{64201C30-8F94-5D66-997C-61E763EDAF8E}"/>
              </a:ext>
            </a:extLst>
          </p:cNvPr>
          <p:cNvSpPr txBox="1">
            <a:spLocks/>
          </p:cNvSpPr>
          <p:nvPr/>
        </p:nvSpPr>
        <p:spPr>
          <a:xfrm>
            <a:off x="606375" y="2719754"/>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Schwerpunktbereich 2 </a:t>
            </a:r>
          </a:p>
        </p:txBody>
      </p:sp>
      <p:sp>
        <p:nvSpPr>
          <p:cNvPr id="14" name="Text Placeholder 5">
            <a:extLst>
              <a:ext uri="{FF2B5EF4-FFF2-40B4-BE49-F238E27FC236}">
                <a16:creationId xmlns:a16="http://schemas.microsoft.com/office/drawing/2014/main" id="{ED80DB6B-E5C0-A58F-BF76-E97283964748}"/>
              </a:ext>
            </a:extLst>
          </p:cNvPr>
          <p:cNvSpPr>
            <a:spLocks noGrp="1"/>
          </p:cNvSpPr>
          <p:nvPr>
            <p:ph type="body" sz="quarter" idx="18"/>
          </p:nvPr>
        </p:nvSpPr>
        <p:spPr>
          <a:xfrm>
            <a:off x="675020" y="3354030"/>
            <a:ext cx="2784460" cy="2010450"/>
          </a:xfrm>
        </p:spPr>
        <p:txBody>
          <a:bodyPr/>
          <a:lstStyle/>
          <a:p>
            <a:pPr>
              <a:lnSpc>
                <a:spcPts val="2580"/>
              </a:lnSpc>
            </a:pPr>
            <a:r>
              <a:rPr lang="en-US" sz="2400" dirty="0"/>
              <a:t>Digitale Mediation und Ansätze der restaurativen Justiz zur Lösung von Online-Konflikten</a:t>
            </a:r>
          </a:p>
          <a:p>
            <a:pPr>
              <a:lnSpc>
                <a:spcPts val="2580"/>
              </a:lnSpc>
            </a:pPr>
            <a:endParaRPr lang="en-US" sz="2400" dirty="0"/>
          </a:p>
          <a:p>
            <a:pPr>
              <a:lnSpc>
                <a:spcPts val="2580"/>
              </a:lnSpc>
            </a:pPr>
            <a:endParaRPr lang="en-US" sz="2400" dirty="0"/>
          </a:p>
        </p:txBody>
      </p:sp>
      <p:sp>
        <p:nvSpPr>
          <p:cNvPr id="16" name="Text Placeholder 7">
            <a:extLst>
              <a:ext uri="{FF2B5EF4-FFF2-40B4-BE49-F238E27FC236}">
                <a16:creationId xmlns:a16="http://schemas.microsoft.com/office/drawing/2014/main" id="{EE9A363E-1DFF-CFDC-8163-790954E148E6}"/>
              </a:ext>
            </a:extLst>
          </p:cNvPr>
          <p:cNvSpPr txBox="1">
            <a:spLocks/>
          </p:cNvSpPr>
          <p:nvPr/>
        </p:nvSpPr>
        <p:spPr>
          <a:xfrm>
            <a:off x="4312093" y="408852"/>
            <a:ext cx="7488308"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r>
              <a:rPr kumimoji="0" lang="en-IE" sz="3400" b="1" i="0" u="none" strike="noStrike" kern="1200" cap="none" spc="0" normalizeH="0" baseline="0" noProof="0" dirty="0">
                <a:ln>
                  <a:noFill/>
                </a:ln>
                <a:solidFill>
                  <a:srgbClr val="0C4659"/>
                </a:solidFill>
                <a:effectLst/>
                <a:uLnTx/>
                <a:uFillTx/>
                <a:latin typeface="Calibri" panose="020F0502020204030204"/>
                <a:ea typeface="+mn-ea"/>
                <a:cs typeface="+mn-cs"/>
              </a:rPr>
              <a:t>Bildung zur digitalen Bürgerschaft (DCE)</a:t>
            </a:r>
          </a:p>
          <a:p>
            <a:pPr marL="0" marR="0" lvl="0" indent="0" algn="l" defTabSz="777514" rtl="0" eaLnBrk="1" fontAlgn="auto" latinLnBrk="0" hangingPunct="1">
              <a:lnSpc>
                <a:spcPts val="3580"/>
              </a:lnSpc>
              <a:spcBef>
                <a:spcPts val="0"/>
              </a:spcBef>
              <a:spcAft>
                <a:spcPts val="0"/>
              </a:spcAft>
              <a:buClrTx/>
              <a:buSzTx/>
              <a:buFont typeface="Arial" panose="020B0604020202020204" pitchFamily="34" charset="0"/>
              <a:buNone/>
              <a:tabLst/>
              <a:defRPr/>
            </a:pPr>
            <a:endParaRPr kumimoji="0" lang="en-IE" sz="3400" b="1"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cxnSp>
        <p:nvCxnSpPr>
          <p:cNvPr id="17" name="Straight Connector 16">
            <a:extLst>
              <a:ext uri="{FF2B5EF4-FFF2-40B4-BE49-F238E27FC236}">
                <a16:creationId xmlns:a16="http://schemas.microsoft.com/office/drawing/2014/main" id="{8C634E8B-D3C0-F826-56F1-6A121D5F4ADC}"/>
              </a:ext>
            </a:extLst>
          </p:cNvPr>
          <p:cNvCxnSpPr>
            <a:cxnSpLocks/>
          </p:cNvCxnSpPr>
          <p:nvPr/>
        </p:nvCxnSpPr>
        <p:spPr>
          <a:xfrm>
            <a:off x="4312091" y="1059255"/>
            <a:ext cx="7324618"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8" name="Text Placeholder 7">
            <a:extLst>
              <a:ext uri="{FF2B5EF4-FFF2-40B4-BE49-F238E27FC236}">
                <a16:creationId xmlns:a16="http://schemas.microsoft.com/office/drawing/2014/main" id="{C5DFD42D-4753-FE43-9569-9FB0528E9944}"/>
              </a:ext>
            </a:extLst>
          </p:cNvPr>
          <p:cNvSpPr txBox="1">
            <a:spLocks/>
          </p:cNvSpPr>
          <p:nvPr/>
        </p:nvSpPr>
        <p:spPr>
          <a:xfrm>
            <a:off x="4312091" y="1293992"/>
            <a:ext cx="6965510" cy="24571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2000" b="1" i="0" u="none" strike="noStrike" kern="1200" cap="none" spc="0" normalizeH="0" baseline="0" noProof="0" dirty="0">
                <a:ln>
                  <a:noFill/>
                </a:ln>
                <a:solidFill>
                  <a:srgbClr val="EE4F27"/>
                </a:solidFill>
                <a:effectLst/>
                <a:uLnTx/>
                <a:uFillTx/>
                <a:latin typeface="Calibri" panose="020F0502020204030204"/>
                <a:ea typeface="+mn-ea"/>
                <a:cs typeface="+mn-cs"/>
              </a:rPr>
              <a:t>Ziel: </a:t>
            </a: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Junge Bürger mit den Werten, Einstellungen, Fähigkeiten und Kenntnissen ausstatten, die sie benötigen, um sich verantwortungsbewusst und ethisch in der digitalen Welt zu bewegen.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endPar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Verständnis für digitale Rechte und Pflichten.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Förderung einer sicheren und respektvollen Online-Kommunikation.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Förderung der aktiven Teilhabe an der digitalen Gesellschaft.</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2000" b="1" i="0" u="none" strike="noStrike" kern="1200" cap="none" spc="0" normalizeH="0" baseline="0" noProof="0" dirty="0">
                <a:ln>
                  <a:noFill/>
                </a:ln>
                <a:solidFill>
                  <a:srgbClr val="EE4F27"/>
                </a:solidFill>
                <a:effectLst/>
                <a:uLnTx/>
                <a:uFillTx/>
                <a:latin typeface="Calibri" panose="020F0502020204030204"/>
                <a:ea typeface="+mn-ea"/>
                <a:cs typeface="+mn-cs"/>
              </a:rPr>
              <a:t>Die Umsetzung </a:t>
            </a: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erfolgt durch Lehrpläne, Lehrerfortbildungen und Ressourcen, die vom Europarat bereitgestellt werden. Das von der EU finanzierte Programm </a:t>
            </a:r>
            <a:r>
              <a:rPr kumimoji="0" lang="en-IE" sz="2000" b="0" i="0" u="none" strike="noStrike" kern="1200" cap="none" spc="0" normalizeH="0" baseline="0" noProof="0" dirty="0" err="1">
                <a:ln>
                  <a:noFill/>
                </a:ln>
                <a:solidFill>
                  <a:srgbClr val="0C4659"/>
                </a:solidFill>
                <a:effectLst/>
                <a:uLnTx/>
                <a:uFillTx/>
                <a:latin typeface="Calibri" panose="020F0502020204030204"/>
                <a:ea typeface="+mn-ea"/>
                <a:cs typeface="+mn-cs"/>
              </a:rPr>
              <a:t>„CoPE </a:t>
            </a: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It!“ ergänzt diese Bemühungen durch die Förderung von Dialog, Konfliktlösung und digitaler Bürgerschaft unter Jugendlichen. </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1600" b="1" i="0" u="none" strike="noStrike" kern="1200" cap="none" spc="0" normalizeH="0" baseline="0" noProof="0" dirty="0">
                <a:ln>
                  <a:noFill/>
                </a:ln>
                <a:solidFill>
                  <a:srgbClr val="0C4659"/>
                </a:solidFill>
                <a:effectLst/>
                <a:uLnTx/>
                <a:uFillTx/>
                <a:latin typeface="Calibri" panose="020F0502020204030204"/>
                <a:ea typeface="+mn-ea"/>
                <a:cs typeface="+mn-cs"/>
              </a:rPr>
              <a:t>Quelle: </a:t>
            </a:r>
            <a:r>
              <a:rPr kumimoji="0" lang="en-IE" sz="1600" b="0" i="0" u="none" strike="noStrike" kern="1200" cap="none" spc="0" normalizeH="0" baseline="0" noProof="0" dirty="0">
                <a:ln>
                  <a:noFill/>
                </a:ln>
                <a:solidFill>
                  <a:srgbClr val="0C4659"/>
                </a:solidFill>
                <a:effectLst/>
                <a:uLnTx/>
                <a:uFillTx/>
                <a:latin typeface="Calibri" panose="020F0502020204030204"/>
                <a:ea typeface="+mn-ea"/>
                <a:cs typeface="+mn-cs"/>
              </a:rPr>
              <a:t>Europarat – Bildung zur digitalen Bürgerschaft</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16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4" name="Resim 3" descr="giyim, kişi, şahıs, ekran görüntüsü, çizgi film içeren bir resim&#10;&#10;Yapay zeka tarafından oluşturulan içerik yanlış olabilir.">
            <a:extLst>
              <a:ext uri="{FF2B5EF4-FFF2-40B4-BE49-F238E27FC236}">
                <a16:creationId xmlns:a16="http://schemas.microsoft.com/office/drawing/2014/main" id="{ED60BCBF-603E-DCDD-532A-8811A3A4B6F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1599" y="2644"/>
            <a:ext cx="3423163" cy="2329074"/>
          </a:xfrm>
          <a:prstGeom prst="rect">
            <a:avLst/>
          </a:prstGeom>
        </p:spPr>
      </p:pic>
    </p:spTree>
    <p:extLst>
      <p:ext uri="{BB962C8B-B14F-4D97-AF65-F5344CB8AC3E}">
        <p14:creationId xmlns:p14="http://schemas.microsoft.com/office/powerpoint/2010/main" val="26819719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AE75C-A37B-93D1-7650-00B9119B16FD}"/>
            </a:ext>
          </a:extLst>
        </p:cNvPr>
        <p:cNvGrpSpPr/>
        <p:nvPr/>
      </p:nvGrpSpPr>
      <p:grpSpPr>
        <a:xfrm>
          <a:off x="0" y="0"/>
          <a:ext cx="0" cy="0"/>
          <a:chOff x="0" y="0"/>
          <a:chExt cx="0" cy="0"/>
        </a:xfrm>
      </p:grpSpPr>
      <p:sp>
        <p:nvSpPr>
          <p:cNvPr id="13" name="Text Placeholder 6">
            <a:extLst>
              <a:ext uri="{FF2B5EF4-FFF2-40B4-BE49-F238E27FC236}">
                <a16:creationId xmlns:a16="http://schemas.microsoft.com/office/drawing/2014/main" id="{149A708B-CC6D-8EDB-0A8A-AE4FC6EAD4B8}"/>
              </a:ext>
            </a:extLst>
          </p:cNvPr>
          <p:cNvSpPr txBox="1">
            <a:spLocks/>
          </p:cNvSpPr>
          <p:nvPr/>
        </p:nvSpPr>
        <p:spPr>
          <a:xfrm>
            <a:off x="606375" y="2700300"/>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Schwerpunktbereich 3 </a:t>
            </a:r>
          </a:p>
        </p:txBody>
      </p:sp>
      <p:sp>
        <p:nvSpPr>
          <p:cNvPr id="14" name="Text Placeholder 5">
            <a:extLst>
              <a:ext uri="{FF2B5EF4-FFF2-40B4-BE49-F238E27FC236}">
                <a16:creationId xmlns:a16="http://schemas.microsoft.com/office/drawing/2014/main" id="{7578EDCA-38A8-C3AC-BDB0-F178058EF72B}"/>
              </a:ext>
            </a:extLst>
          </p:cNvPr>
          <p:cNvSpPr>
            <a:spLocks noGrp="1"/>
          </p:cNvSpPr>
          <p:nvPr>
            <p:ph type="body" sz="quarter" idx="18"/>
          </p:nvPr>
        </p:nvSpPr>
        <p:spPr>
          <a:xfrm>
            <a:off x="675020" y="3354030"/>
            <a:ext cx="2784460" cy="2010450"/>
          </a:xfrm>
        </p:spPr>
        <p:txBody>
          <a:bodyPr/>
          <a:lstStyle/>
          <a:p>
            <a:pPr>
              <a:lnSpc>
                <a:spcPts val="2580"/>
              </a:lnSpc>
            </a:pPr>
            <a:r>
              <a:rPr lang="en-US" sz="2400" dirty="0"/>
              <a:t>Institutionelle Richtlinien und gemeinschaftsgeführte Initiativen für sicherere digitale Räume.</a:t>
            </a:r>
          </a:p>
          <a:p>
            <a:pPr>
              <a:lnSpc>
                <a:spcPts val="2580"/>
              </a:lnSpc>
            </a:pPr>
            <a:endParaRPr lang="en-US" sz="2400" dirty="0"/>
          </a:p>
        </p:txBody>
      </p:sp>
      <p:sp>
        <p:nvSpPr>
          <p:cNvPr id="18" name="Text Placeholder 7">
            <a:extLst>
              <a:ext uri="{FF2B5EF4-FFF2-40B4-BE49-F238E27FC236}">
                <a16:creationId xmlns:a16="http://schemas.microsoft.com/office/drawing/2014/main" id="{3898014A-A2F7-3396-7216-9E3CB1BC0D0E}"/>
              </a:ext>
            </a:extLst>
          </p:cNvPr>
          <p:cNvSpPr txBox="1">
            <a:spLocks/>
          </p:cNvSpPr>
          <p:nvPr/>
        </p:nvSpPr>
        <p:spPr>
          <a:xfrm>
            <a:off x="4312091" y="263943"/>
            <a:ext cx="7488310" cy="34190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Um ein sichereres digitales Umfeld zu gewährleisten, haben verschiedene Institutionen und Regierungen Richtlinien umgesetzt, die rechtliche, pädagogische und soziale Aspekte der Online-Sicherheit berücksichtigen. </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Diese Maßnahmen zielen darauf ab, schutzbedürftige Nutzer zu schützen, verantwortungsbewusstes digitales </a:t>
            </a:r>
            <a:r>
              <a:rPr kumimoji="0" lang="en-IE" sz="2200" b="0" i="0" u="none" strike="noStrike" kern="1200" cap="none" spc="0" normalizeH="0" baseline="0" noProof="0" dirty="0" err="1">
                <a:ln>
                  <a:noFill/>
                </a:ln>
                <a:solidFill>
                  <a:srgbClr val="0C4659"/>
                </a:solidFill>
                <a:effectLst/>
                <a:uLnTx/>
                <a:uFillTx/>
                <a:latin typeface="Calibri" panose="020F0502020204030204"/>
                <a:ea typeface="+mn-ea"/>
                <a:cs typeface="+mn-cs"/>
              </a:rPr>
              <a:t>Verhalten</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zu fördern und Online-Plattformen wirksam zu regulieren.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1" i="0" u="none" strike="noStrike" kern="1200" cap="none" spc="0" normalizeH="0" baseline="0" noProof="0" dirty="0">
                <a:ln>
                  <a:noFill/>
                </a:ln>
                <a:solidFill>
                  <a:srgbClr val="EE4F27"/>
                </a:solidFill>
                <a:effectLst/>
                <a:uLnTx/>
                <a:uFillTx/>
                <a:latin typeface="Calibri" panose="020F0502020204030204"/>
                <a:ea typeface="+mn-ea"/>
                <a:cs typeface="+mn-cs"/>
              </a:rPr>
              <a:t>Regulierung und Gesetzgebung </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Gesetze wie der EU-Digitaldienstleistungsakt schützen Minderjährige vor schädlichen Online-Praktiken, verbieten gezielte Werbung für Kinder und machen Online-Plattformen für schädliche Inhalte haftbar (</a:t>
            </a:r>
            <a:r>
              <a:rPr kumimoji="0" lang="en-IE" sz="2200" b="0" i="0" u="none" strike="noStrike" kern="1200" cap="none" spc="0" normalizeH="0" baseline="0" noProof="0" dirty="0" err="1">
                <a:ln>
                  <a:noFill/>
                </a:ln>
                <a:solidFill>
                  <a:srgbClr val="0C4659"/>
                </a:solidFill>
                <a:effectLst/>
                <a:uLnTx/>
                <a:uFillTx/>
                <a:latin typeface="Calibri" panose="020F0502020204030204"/>
                <a:ea typeface="+mn-ea"/>
                <a:cs typeface="+mn-cs"/>
              </a:rPr>
              <a:t>ieu-monitoring.com</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1" i="0" u="none" strike="noStrike" kern="1200" cap="none" spc="0" normalizeH="0" baseline="0" noProof="0" dirty="0">
                <a:ln>
                  <a:noFill/>
                </a:ln>
                <a:solidFill>
                  <a:srgbClr val="EE4F27"/>
                </a:solidFill>
                <a:effectLst/>
                <a:uLnTx/>
                <a:uFillTx/>
                <a:latin typeface="Calibri" panose="020F0502020204030204"/>
                <a:ea typeface="+mn-ea"/>
                <a:cs typeface="+mn-cs"/>
              </a:rPr>
              <a:t>Rechtebasierte Rahmenwerke </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Setzen Sie sich für den Online-Zugang von Kindern ein und gewährleisten Sie gleichzeitig deren Schutz, Privatsphäre und die Möglichkeit, aktiv am digitalen Umfeld teilzunehmen (</a:t>
            </a:r>
            <a:r>
              <a:rPr kumimoji="0" lang="en-IE" sz="2200" b="0" i="0" u="none" strike="noStrike" kern="1200" cap="none" spc="0" normalizeH="0" baseline="0" noProof="0" dirty="0" err="1">
                <a:ln>
                  <a:noFill/>
                </a:ln>
                <a:solidFill>
                  <a:srgbClr val="0C4659"/>
                </a:solidFill>
                <a:effectLst/>
                <a:uLnTx/>
                <a:uFillTx/>
                <a:latin typeface="Calibri" panose="020F0502020204030204"/>
                <a:ea typeface="+mn-ea"/>
                <a:cs typeface="+mn-cs"/>
              </a:rPr>
              <a:t>ncca.ie</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a:t>
            </a:r>
            <a:endPar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3" name="Resim 17" descr="giyim, kişi, şahıs, çizgi film, çizim içeren bir resim&#10;&#10;Yapay zeka tarafından oluşturulan içerik yanlış olabilir.">
            <a:extLst>
              <a:ext uri="{FF2B5EF4-FFF2-40B4-BE49-F238E27FC236}">
                <a16:creationId xmlns:a16="http://schemas.microsoft.com/office/drawing/2014/main" id="{7C29EFF0-D9B2-B73C-946C-AC4B63A392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1599" y="-3156"/>
            <a:ext cx="3423163" cy="2329074"/>
          </a:xfrm>
          <a:prstGeom prst="rect">
            <a:avLst/>
          </a:prstGeom>
        </p:spPr>
      </p:pic>
    </p:spTree>
    <p:extLst>
      <p:ext uri="{BB962C8B-B14F-4D97-AF65-F5344CB8AC3E}">
        <p14:creationId xmlns:p14="http://schemas.microsoft.com/office/powerpoint/2010/main" val="20318491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D8CE3-D52E-48BD-2F28-9471F0F3C568}"/>
            </a:ext>
          </a:extLst>
        </p:cNvPr>
        <p:cNvGrpSpPr/>
        <p:nvPr/>
      </p:nvGrpSpPr>
      <p:grpSpPr>
        <a:xfrm>
          <a:off x="0" y="0"/>
          <a:ext cx="0" cy="0"/>
          <a:chOff x="0" y="0"/>
          <a:chExt cx="0" cy="0"/>
        </a:xfrm>
      </p:grpSpPr>
      <p:sp>
        <p:nvSpPr>
          <p:cNvPr id="13" name="Text Placeholder 6">
            <a:extLst>
              <a:ext uri="{FF2B5EF4-FFF2-40B4-BE49-F238E27FC236}">
                <a16:creationId xmlns:a16="http://schemas.microsoft.com/office/drawing/2014/main" id="{1501FEB7-3655-0B0B-A7C6-60C22C08DDD5}"/>
              </a:ext>
            </a:extLst>
          </p:cNvPr>
          <p:cNvSpPr txBox="1">
            <a:spLocks/>
          </p:cNvSpPr>
          <p:nvPr/>
        </p:nvSpPr>
        <p:spPr>
          <a:xfrm>
            <a:off x="606375" y="2680844"/>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Schwerpunktbereich 3 </a:t>
            </a:r>
          </a:p>
        </p:txBody>
      </p:sp>
      <p:sp>
        <p:nvSpPr>
          <p:cNvPr id="14" name="Text Placeholder 5">
            <a:extLst>
              <a:ext uri="{FF2B5EF4-FFF2-40B4-BE49-F238E27FC236}">
                <a16:creationId xmlns:a16="http://schemas.microsoft.com/office/drawing/2014/main" id="{9DDC8642-03D3-EC82-BE08-141576CADE1F}"/>
              </a:ext>
            </a:extLst>
          </p:cNvPr>
          <p:cNvSpPr>
            <a:spLocks noGrp="1"/>
          </p:cNvSpPr>
          <p:nvPr>
            <p:ph type="body" sz="quarter" idx="18"/>
          </p:nvPr>
        </p:nvSpPr>
        <p:spPr>
          <a:xfrm>
            <a:off x="675020" y="3354030"/>
            <a:ext cx="2784460" cy="2010450"/>
          </a:xfrm>
        </p:spPr>
        <p:txBody>
          <a:bodyPr/>
          <a:lstStyle/>
          <a:p>
            <a:pPr>
              <a:lnSpc>
                <a:spcPts val="2580"/>
              </a:lnSpc>
            </a:pPr>
            <a:r>
              <a:rPr lang="en-US" sz="2400" dirty="0"/>
              <a:t>Institutionelle Richtlinien und gemeinschaftsgeführte Initiativen für sicherere digitale Räume.</a:t>
            </a:r>
          </a:p>
          <a:p>
            <a:pPr>
              <a:lnSpc>
                <a:spcPts val="2580"/>
              </a:lnSpc>
            </a:pPr>
            <a:endParaRPr lang="en-US" sz="2400" dirty="0"/>
          </a:p>
        </p:txBody>
      </p:sp>
      <p:sp>
        <p:nvSpPr>
          <p:cNvPr id="18" name="Text Placeholder 7">
            <a:extLst>
              <a:ext uri="{FF2B5EF4-FFF2-40B4-BE49-F238E27FC236}">
                <a16:creationId xmlns:a16="http://schemas.microsoft.com/office/drawing/2014/main" id="{93C65DCE-C989-BE10-97E6-35931DB83D86}"/>
              </a:ext>
            </a:extLst>
          </p:cNvPr>
          <p:cNvSpPr txBox="1">
            <a:spLocks/>
          </p:cNvSpPr>
          <p:nvPr/>
        </p:nvSpPr>
        <p:spPr>
          <a:xfrm>
            <a:off x="4312091" y="487680"/>
            <a:ext cx="7488310" cy="34190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1" i="0" u="none" strike="noStrike" kern="1200" cap="none" spc="0" normalizeH="0" baseline="0" noProof="0" dirty="0">
                <a:ln>
                  <a:noFill/>
                </a:ln>
                <a:solidFill>
                  <a:srgbClr val="EE4F27"/>
                </a:solidFill>
                <a:effectLst/>
                <a:uLnTx/>
                <a:uFillTx/>
                <a:latin typeface="Calibri" panose="020F0502020204030204"/>
                <a:ea typeface="+mn-ea"/>
                <a:cs typeface="+mn-cs"/>
              </a:rPr>
              <a:t>Nationale Strategien </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Kombination von Bildung, Förderung sicherer Online-Inhalte, strengeren Vorschriften und Forschungsinitiativen, um den sich wandelnden digitalen Risiken und Bedrohungen zu begegnen.</a:t>
            </a: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342900" marR="0" lvl="0" indent="-34290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Char char="•"/>
              <a:tabLst>
                <a:tab pos="2387600" algn="l"/>
              </a:tabLst>
              <a:defRPr/>
            </a:pPr>
            <a:r>
              <a:rPr kumimoji="0" lang="en-IE" sz="2200" b="1" i="0" u="none" strike="noStrike" kern="1200" cap="none" spc="0" normalizeH="0" baseline="0" noProof="0" dirty="0">
                <a:ln>
                  <a:noFill/>
                </a:ln>
                <a:solidFill>
                  <a:srgbClr val="EE4F27"/>
                </a:solidFill>
                <a:effectLst/>
                <a:uLnTx/>
                <a:uFillTx/>
                <a:latin typeface="Calibri" panose="020F0502020204030204"/>
                <a:ea typeface="+mn-ea"/>
                <a:cs typeface="+mn-cs"/>
              </a:rPr>
              <a:t>Bildungspolitik </a:t>
            </a: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Schulen integrieren die Erziehung zur digitalen Bürgerschaft in die Lehrpläne und vermitteln den Schülern das Wissen, die Fähigkeiten und die Werte, die für eine sichere, verantwortungsvolle und ethische Nutzung von Technologie erforderlich sind.</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rPr>
              <a:t> </a:t>
            </a:r>
            <a:endPar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3" name="Resim 17" descr="giyim, kişi, şahıs, çizgi film, çizim içeren bir resim&#10;&#10;Yapay zeka tarafından oluşturulan içerik yanlış olabilir.">
            <a:extLst>
              <a:ext uri="{FF2B5EF4-FFF2-40B4-BE49-F238E27FC236}">
                <a16:creationId xmlns:a16="http://schemas.microsoft.com/office/drawing/2014/main" id="{846B1DE9-5E56-86F7-2705-EEFF302AF7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1599" y="-3156"/>
            <a:ext cx="3423163" cy="2329074"/>
          </a:xfrm>
          <a:prstGeom prst="rect">
            <a:avLst/>
          </a:prstGeom>
        </p:spPr>
      </p:pic>
    </p:spTree>
    <p:extLst>
      <p:ext uri="{BB962C8B-B14F-4D97-AF65-F5344CB8AC3E}">
        <p14:creationId xmlns:p14="http://schemas.microsoft.com/office/powerpoint/2010/main" val="34468560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420BE-CFAB-E044-5DC0-168E56281E31}"/>
            </a:ext>
          </a:extLst>
        </p:cNvPr>
        <p:cNvGrpSpPr/>
        <p:nvPr/>
      </p:nvGrpSpPr>
      <p:grpSpPr>
        <a:xfrm>
          <a:off x="0" y="0"/>
          <a:ext cx="0" cy="0"/>
          <a:chOff x="0" y="0"/>
          <a:chExt cx="0" cy="0"/>
        </a:xfrm>
      </p:grpSpPr>
      <p:sp>
        <p:nvSpPr>
          <p:cNvPr id="13" name="Text Placeholder 6">
            <a:extLst>
              <a:ext uri="{FF2B5EF4-FFF2-40B4-BE49-F238E27FC236}">
                <a16:creationId xmlns:a16="http://schemas.microsoft.com/office/drawing/2014/main" id="{A7DB521F-87C1-7B43-2421-A333CA844E70}"/>
              </a:ext>
            </a:extLst>
          </p:cNvPr>
          <p:cNvSpPr txBox="1">
            <a:spLocks/>
          </p:cNvSpPr>
          <p:nvPr/>
        </p:nvSpPr>
        <p:spPr>
          <a:xfrm>
            <a:off x="606375" y="2661390"/>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Schwerpunktbereich 4 </a:t>
            </a:r>
          </a:p>
        </p:txBody>
      </p:sp>
      <p:sp>
        <p:nvSpPr>
          <p:cNvPr id="14" name="Text Placeholder 5">
            <a:extLst>
              <a:ext uri="{FF2B5EF4-FFF2-40B4-BE49-F238E27FC236}">
                <a16:creationId xmlns:a16="http://schemas.microsoft.com/office/drawing/2014/main" id="{A2B3696B-3736-A735-B716-16D6BB6FCED6}"/>
              </a:ext>
            </a:extLst>
          </p:cNvPr>
          <p:cNvSpPr>
            <a:spLocks noGrp="1"/>
          </p:cNvSpPr>
          <p:nvPr>
            <p:ph type="body" sz="quarter" idx="18"/>
          </p:nvPr>
        </p:nvSpPr>
        <p:spPr>
          <a:xfrm>
            <a:off x="675020" y="3354030"/>
            <a:ext cx="2784460" cy="2010450"/>
          </a:xfrm>
        </p:spPr>
        <p:txBody>
          <a:bodyPr/>
          <a:lstStyle/>
          <a:p>
            <a:pPr>
              <a:lnSpc>
                <a:spcPts val="2580"/>
              </a:lnSpc>
            </a:pPr>
            <a:r>
              <a:rPr lang="en-US" sz="2400" dirty="0"/>
              <a:t>Bildungsprogramme zur Sensibilisierung und Prävention.</a:t>
            </a:r>
          </a:p>
          <a:p>
            <a:pPr>
              <a:lnSpc>
                <a:spcPts val="2580"/>
              </a:lnSpc>
            </a:pPr>
            <a:endParaRPr lang="en-US" sz="2400" dirty="0"/>
          </a:p>
        </p:txBody>
      </p:sp>
      <p:sp>
        <p:nvSpPr>
          <p:cNvPr id="18" name="Text Placeholder 7">
            <a:extLst>
              <a:ext uri="{FF2B5EF4-FFF2-40B4-BE49-F238E27FC236}">
                <a16:creationId xmlns:a16="http://schemas.microsoft.com/office/drawing/2014/main" id="{B692FA23-B776-9275-4630-33145BDBB1AA}"/>
              </a:ext>
            </a:extLst>
          </p:cNvPr>
          <p:cNvSpPr txBox="1">
            <a:spLocks/>
          </p:cNvSpPr>
          <p:nvPr/>
        </p:nvSpPr>
        <p:spPr>
          <a:xfrm>
            <a:off x="4312091" y="458496"/>
            <a:ext cx="7488310" cy="35255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r>
              <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rPr>
              <a:t>Bildungsprogramme zu digitaler Kompetenz und Cyber-Ethik sollen Einzelpersonen das Wissen, die Fähigkeiten und die Werte vermitteln, die sie benötigen, um sich sicher und verantwortungsbewusst in der Online-Welt zu bewegen. Diese Programme werden oft in Schullehrpläne und kommunale Initiativen integriert und fördern so schon von klein auf digitales Bewusstsein und ethisches </a:t>
            </a:r>
            <a:r>
              <a:rPr kumimoji="0" lang="en-IE" sz="1800" b="0" i="0" u="none" strike="noStrike" kern="1200" cap="none" spc="0" normalizeH="0" baseline="0" noProof="0" dirty="0" err="1">
                <a:ln>
                  <a:noFill/>
                </a:ln>
                <a:solidFill>
                  <a:srgbClr val="0C4659"/>
                </a:solidFill>
                <a:effectLst/>
                <a:uLnTx/>
                <a:uFillTx/>
                <a:latin typeface="Calibri" panose="020F0502020204030204"/>
                <a:ea typeface="+mn-ea"/>
                <a:cs typeface="+mn-cs"/>
              </a:rPr>
              <a:t>Online-Verhalten</a:t>
            </a:r>
            <a:r>
              <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rPr>
              <a:t>. Sie legen den Schwerpunkt auf kritisches Denken, Online-Sicherheit und den verantwortungsvollen Umgang mit Technologie und helfen den Teilnehmenden, Risiken wie Falschinformationen, Online-Betrug und Cybermobbing zu erkennen und ihnen entgegenzuwirken. Globale Organisationen wie die UNESCO und die EU unterstützen diese Bemühungen durch Kampagnen und Veranstaltungen wie </a:t>
            </a:r>
            <a:r>
              <a:rPr kumimoji="0" lang="en-IE" sz="1800" b="1" i="0" u="none" strike="noStrike" kern="1200" cap="none" spc="0" normalizeH="0" baseline="0" noProof="0" dirty="0">
                <a:ln>
                  <a:noFill/>
                </a:ln>
                <a:solidFill>
                  <a:srgbClr val="0C4659"/>
                </a:solidFill>
                <a:effectLst/>
                <a:uLnTx/>
                <a:uFillTx/>
                <a:latin typeface="Calibri" panose="020F0502020204030204"/>
                <a:ea typeface="+mn-ea"/>
                <a:cs typeface="+mn-cs"/>
              </a:rPr>
              <a:t>die EU-Woche der Medienkompetenz und die Programme der UNESCO zur digitalen Bürgerschaft</a:t>
            </a:r>
            <a:r>
              <a:rPr kumimoji="0" lang="en-IE" sz="1800" b="0" i="0" u="none" strike="noStrike" kern="1200" cap="none" spc="0" normalizeH="0" baseline="0" noProof="0" dirty="0">
                <a:ln>
                  <a:noFill/>
                </a:ln>
                <a:solidFill>
                  <a:srgbClr val="0C4659"/>
                </a:solidFill>
                <a:effectLst/>
                <a:uLnTx/>
                <a:uFillTx/>
                <a:latin typeface="Calibri" panose="020F0502020204030204"/>
                <a:ea typeface="+mn-ea"/>
                <a:cs typeface="+mn-cs"/>
              </a:rPr>
              <a:t>, die eine informierte Teilhabe am digitalen Umfeld fördern. Ressourcen wie der „Learning Corner“ der EU bieten interaktive Tools und Bildungsmaterialien, während Plattformen wie „All Digital“ Pädagogen, politische Entscheidungsträger und Gemeinschaften miteinander vernetzen, um bewährte Verfahren auszutauschen. Gemeinsam tragen diese Initiativen dazu bei, eine Kultur des sicheren, respektvollen und selbstbestimmten digitalen Engagements zu schaffen.</a:t>
            </a:r>
          </a:p>
          <a:p>
            <a:pPr marL="0" marR="0" lvl="0" indent="0" algn="l" defTabSz="777514" rtl="0" eaLnBrk="1" fontAlgn="auto" latinLnBrk="0" hangingPunct="1">
              <a:lnSpc>
                <a:spcPts val="2380"/>
              </a:lnSpc>
              <a:spcBef>
                <a:spcPts val="0"/>
              </a:spcBef>
              <a:spcAft>
                <a:spcPts val="0"/>
              </a:spcAft>
              <a:buClr>
                <a:srgbClr val="EE4F27"/>
              </a:buClr>
              <a:buSzTx/>
              <a:buFont typeface="Arial" panose="020B0604020202020204" pitchFamily="34" charset="0"/>
              <a:buNone/>
              <a:tabLst>
                <a:tab pos="2387600" algn="l"/>
              </a:tabLst>
              <a:defRPr/>
            </a:pPr>
            <a:endParaRPr kumimoji="0" lang="en-IE" sz="14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3" name="Resim 12">
            <a:extLst>
              <a:ext uri="{FF2B5EF4-FFF2-40B4-BE49-F238E27FC236}">
                <a16:creationId xmlns:a16="http://schemas.microsoft.com/office/drawing/2014/main" id="{385C3C0C-1FF3-0B1A-A74E-F53EE744B4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0"/>
          <a:stretch/>
        </p:blipFill>
        <p:spPr>
          <a:xfrm>
            <a:off x="391599" y="-9110"/>
            <a:ext cx="3423163" cy="2344903"/>
          </a:xfrm>
          <a:prstGeom prst="rect">
            <a:avLst/>
          </a:prstGeom>
        </p:spPr>
      </p:pic>
    </p:spTree>
    <p:extLst>
      <p:ext uri="{BB962C8B-B14F-4D97-AF65-F5344CB8AC3E}">
        <p14:creationId xmlns:p14="http://schemas.microsoft.com/office/powerpoint/2010/main" val="30370842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C2E46-4344-62FE-FB85-F858E378FF7A}"/>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C46B8C87-1E2E-A042-3081-5CEAD11B95C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1945221" y="2572686"/>
            <a:ext cx="4147635" cy="2788926"/>
          </a:xfrm>
          <a:prstGeom prst="rect">
            <a:avLst/>
          </a:prstGeom>
        </p:spPr>
      </p:pic>
      <p:sp>
        <p:nvSpPr>
          <p:cNvPr id="7" name="Text Placeholder 2">
            <a:extLst>
              <a:ext uri="{FF2B5EF4-FFF2-40B4-BE49-F238E27FC236}">
                <a16:creationId xmlns:a16="http://schemas.microsoft.com/office/drawing/2014/main" id="{E68F1D43-0D3E-F061-3CB9-B38C78D00200}"/>
              </a:ext>
            </a:extLst>
          </p:cNvPr>
          <p:cNvSpPr txBox="1">
            <a:spLocks/>
          </p:cNvSpPr>
          <p:nvPr/>
        </p:nvSpPr>
        <p:spPr>
          <a:xfrm>
            <a:off x="615336" y="1548294"/>
            <a:ext cx="2975565"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52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 „Ethik und digitale Rechte | Aufklärung und Sensibilisierung“ </a:t>
            </a:r>
          </a:p>
        </p:txBody>
      </p:sp>
      <p:sp>
        <p:nvSpPr>
          <p:cNvPr id="8" name="Text Placeholder 3">
            <a:extLst>
              <a:ext uri="{FF2B5EF4-FFF2-40B4-BE49-F238E27FC236}">
                <a16:creationId xmlns:a16="http://schemas.microsoft.com/office/drawing/2014/main" id="{8C7D85BF-5D48-24A0-D1E2-42EDC1849603}"/>
              </a:ext>
            </a:extLst>
          </p:cNvPr>
          <p:cNvSpPr txBox="1">
            <a:spLocks/>
          </p:cNvSpPr>
          <p:nvPr/>
        </p:nvSpPr>
        <p:spPr>
          <a:xfrm>
            <a:off x="534349" y="473550"/>
            <a:ext cx="2958765"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srgbClr val="FFFFFF"/>
                </a:solidFill>
                <a:effectLst/>
                <a:uLnTx/>
                <a:uFillTx/>
                <a:latin typeface="Calibri" panose="020F0502020204030204" pitchFamily="34" charset="0"/>
                <a:ea typeface="Open Sans" panose="020B0606030504020204" pitchFamily="34" charset="0"/>
                <a:cs typeface="Calibri" panose="020F0502020204030204" pitchFamily="34" charset="0"/>
              </a:rPr>
              <a:t>Fallstudie</a:t>
            </a:r>
          </a:p>
        </p:txBody>
      </p:sp>
      <p:sp>
        <p:nvSpPr>
          <p:cNvPr id="9" name="Text Placeholder 4">
            <a:extLst>
              <a:ext uri="{FF2B5EF4-FFF2-40B4-BE49-F238E27FC236}">
                <a16:creationId xmlns:a16="http://schemas.microsoft.com/office/drawing/2014/main" id="{AF0F82C1-792C-4AF9-2831-D3BF8976CD7C}"/>
              </a:ext>
            </a:extLst>
          </p:cNvPr>
          <p:cNvSpPr txBox="1">
            <a:spLocks/>
          </p:cNvSpPr>
          <p:nvPr/>
        </p:nvSpPr>
        <p:spPr>
          <a:xfrm>
            <a:off x="5485403" y="338521"/>
            <a:ext cx="5736439" cy="560454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Das Video befasst sich mit Online-Ethik, Datenschutz und Menschenrechten in der heutigen vernetzten digitalen Welt. Es betont, dass das Internet zwar beispiellose Möglichkeiten für Kommunikation, Bildung und Teilhabe bietet, aber auch ethische Herausforderungen mit sich bringt, die einen umsichtigen Umgang erfordern. </a:t>
            </a: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endPar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Die Diskussion unterstreicht, wie wichtig es ist, die eigenen digitalen Rechte zu kennen – wie das Recht auf Privatsphäre, Meinungsfreiheit und Schutz vor Schaden –, und gleichzeitig </a:t>
            </a:r>
            <a:r>
              <a:rPr kumimoji="0" lang="en-IE" sz="2000" b="0" i="0" u="none" strike="noStrike" kern="1200" cap="none" spc="0" normalizeH="0" baseline="0" noProof="0" dirty="0" err="1">
                <a:ln>
                  <a:noFill/>
                </a:ln>
                <a:solidFill>
                  <a:srgbClr val="0C4659"/>
                </a:solidFill>
                <a:effectLst/>
                <a:uLnTx/>
                <a:uFillTx/>
                <a:latin typeface="Calibri" panose="020F0502020204030204"/>
                <a:ea typeface="+mn-ea"/>
                <a:cs typeface="+mn-cs"/>
              </a:rPr>
              <a:t>ein</a:t>
            </a: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 verantwortungsbewusstes </a:t>
            </a:r>
            <a:r>
              <a:rPr kumimoji="0" lang="en-IE" sz="2000" b="0" i="0" u="none" strike="noStrike" kern="1200" cap="none" spc="0" normalizeH="0" baseline="0" noProof="0" dirty="0" err="1">
                <a:ln>
                  <a:noFill/>
                </a:ln>
                <a:solidFill>
                  <a:srgbClr val="0C4659"/>
                </a:solidFill>
                <a:effectLst/>
                <a:uLnTx/>
                <a:uFillTx/>
                <a:latin typeface="Calibri" panose="020F0502020204030204"/>
                <a:ea typeface="+mn-ea"/>
                <a:cs typeface="+mn-cs"/>
              </a:rPr>
              <a:t>Online-Verhalten</a:t>
            </a:r>
            <a:r>
              <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rPr>
              <a:t> zu fördern, das die Würde und Sicherheit anderer respektiert. Das Video ermutigt die Zuschauer, sich zu informierten, ethisch handelnden digitalen Bürgern zu entwickeln, die persönliche Freiheiten mit kollektiver Verantwortung in Einklang bringen können, um sicherzustellen, dass digitale Räume für alle inklusiv, respektvoll und sicher bleiben.</a:t>
            </a:r>
          </a:p>
          <a:p>
            <a:pPr marL="0" marR="0" lvl="0" indent="0" algn="l" defTabSz="914400" rtl="0" eaLnBrk="1" fontAlgn="auto" latinLnBrk="0" hangingPunct="1">
              <a:lnSpc>
                <a:spcPts val="2340"/>
              </a:lnSpc>
              <a:spcBef>
                <a:spcPts val="0"/>
              </a:spcBef>
              <a:spcAft>
                <a:spcPts val="0"/>
              </a:spcAft>
              <a:buClr>
                <a:srgbClr val="EC7C69"/>
              </a:buClr>
              <a:buSzTx/>
              <a:buFont typeface="Arial" panose="020B0604020202020204" pitchFamily="34" charset="0"/>
              <a:buNone/>
              <a:tabLst/>
              <a:defRPr/>
            </a:pPr>
            <a:endParaRPr kumimoji="0" lang="en-IE" sz="2000" b="0" i="1" u="none" strike="noStrike" kern="1200" cap="none" spc="0" normalizeH="0" baseline="0" noProof="0" dirty="0">
              <a:ln>
                <a:noFill/>
              </a:ln>
              <a:solidFill>
                <a:srgbClr val="0C4659"/>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0896ABE-0F21-0FE4-385E-91AB5B286D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4932" y="3229614"/>
            <a:ext cx="5010453" cy="3826399"/>
          </a:xfrm>
          <a:prstGeom prst="rect">
            <a:avLst/>
          </a:prstGeom>
          <a:noFill/>
        </p:spPr>
      </p:pic>
      <p:pic>
        <p:nvPicPr>
          <p:cNvPr id="4" name="Resim 10">
            <a:extLst>
              <a:ext uri="{FF2B5EF4-FFF2-40B4-BE49-F238E27FC236}">
                <a16:creationId xmlns:a16="http://schemas.microsoft.com/office/drawing/2014/main" id="{94E46170-09DA-A1A0-C0C9-8637B7A75E9F}"/>
              </a:ext>
            </a:extLst>
          </p:cNvPr>
          <p:cNvPicPr>
            <a:picLocks/>
          </p:cNvPicPr>
          <p:nvPr/>
        </p:nvPicPr>
        <p:blipFill rotWithShape="1">
          <a:blip r:embed="rId4" cstate="screen">
            <a:extLst>
              <a:ext uri="{28A0092B-C50C-407E-A947-70E740481C1C}">
                <a14:useLocalDpi xmlns:a14="http://schemas.microsoft.com/office/drawing/2010/main"/>
              </a:ext>
            </a:extLst>
          </a:blip>
          <a:srcRect/>
          <a:stretch/>
        </p:blipFill>
        <p:spPr>
          <a:xfrm>
            <a:off x="984677" y="3631740"/>
            <a:ext cx="3600000" cy="2386800"/>
          </a:xfrm>
          <a:prstGeom prst="rect">
            <a:avLst/>
          </a:prstGeom>
        </p:spPr>
      </p:pic>
      <p:sp>
        <p:nvSpPr>
          <p:cNvPr id="6" name="Oval 5">
            <a:extLst>
              <a:ext uri="{FF2B5EF4-FFF2-40B4-BE49-F238E27FC236}">
                <a16:creationId xmlns:a16="http://schemas.microsoft.com/office/drawing/2014/main" id="{1FC0A545-9116-F8AA-A706-390FE4FE941D}"/>
              </a:ext>
            </a:extLst>
          </p:cNvPr>
          <p:cNvSpPr/>
          <p:nvPr/>
        </p:nvSpPr>
        <p:spPr>
          <a:xfrm>
            <a:off x="3434671" y="2353266"/>
            <a:ext cx="1794175" cy="1794175"/>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Rounded Corners 13">
            <a:extLst>
              <a:ext uri="{FF2B5EF4-FFF2-40B4-BE49-F238E27FC236}">
                <a16:creationId xmlns:a16="http://schemas.microsoft.com/office/drawing/2014/main" id="{DAEFAB78-420A-4660-DF31-5B241AE71A92}"/>
              </a:ext>
            </a:extLst>
          </p:cNvPr>
          <p:cNvSpPr/>
          <p:nvPr/>
        </p:nvSpPr>
        <p:spPr>
          <a:xfrm>
            <a:off x="3493114" y="2880651"/>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Zum Ansehen hier klicken</a:t>
            </a:r>
            <a:endParaRPr kumimoji="0" lang="en-IE" sz="2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208451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5F3C4-BFA9-788D-4A32-B5A62554741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4B70ED2-A18A-EF5E-28D6-A949851EF910}"/>
              </a:ext>
            </a:extLst>
          </p:cNvPr>
          <p:cNvSpPr txBox="1"/>
          <p:nvPr/>
        </p:nvSpPr>
        <p:spPr>
          <a:xfrm>
            <a:off x="272522" y="577381"/>
            <a:ext cx="5374272" cy="29546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EE4F27"/>
                </a:solidFill>
                <a:effectLst/>
                <a:uLnTx/>
                <a:uFillTx/>
                <a:latin typeface="Calibri" panose="020F0502020204030204"/>
                <a:ea typeface="+mn-ea"/>
                <a:cs typeface="+mn-cs"/>
              </a:rPr>
              <a:t>Modul 3: </a:t>
            </a:r>
            <a:r>
              <a:rPr kumimoji="0" lang="en-US" sz="2800" b="1" i="0" u="none" strike="noStrike" kern="1200" cap="none" spc="0" normalizeH="0" baseline="0" noProof="0" dirty="0">
                <a:ln>
                  <a:noFill/>
                </a:ln>
                <a:solidFill>
                  <a:srgbClr val="0C4659"/>
                </a:solidFill>
                <a:effectLst/>
                <a:uLnTx/>
                <a:uFillTx/>
                <a:latin typeface="Calibri" panose="020F0502020204030204"/>
                <a:ea typeface="+mn-ea"/>
                <a:cs typeface="+mn-cs"/>
              </a:rPr>
              <a:t>Mit digitalen Medien Menschen zusammenbringen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22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C4659"/>
                </a:solidFill>
                <a:effectLst/>
                <a:uLnTx/>
                <a:uFillTx/>
                <a:latin typeface="Calibri" panose="020F0502020204030204"/>
                <a:ea typeface="+mn-ea"/>
                <a:cs typeface="+mn-cs"/>
              </a:rPr>
              <a:t>Sie haben </a:t>
            </a:r>
            <a:r>
              <a:rPr kumimoji="0" lang="en-US" sz="2000" b="1" i="0" u="none" strike="noStrike" kern="1200" cap="none" spc="0" normalizeH="0" baseline="0" noProof="0" dirty="0">
                <a:ln>
                  <a:noFill/>
                </a:ln>
                <a:solidFill>
                  <a:srgbClr val="A555A1"/>
                </a:solidFill>
                <a:effectLst/>
                <a:uLnTx/>
                <a:uFillTx/>
                <a:latin typeface="Calibri" panose="020F0502020204030204"/>
                <a:ea typeface="+mn-ea"/>
                <a:cs typeface="+mn-cs"/>
              </a:rPr>
              <a:t>Modul</a:t>
            </a:r>
            <a:r>
              <a:rPr kumimoji="0" lang="tr-TR" sz="2000" b="1" i="0" u="none" strike="noStrike" kern="1200" cap="none" spc="0" normalizeH="0" baseline="0" noProof="0" dirty="0">
                <a:ln>
                  <a:noFill/>
                </a:ln>
                <a:solidFill>
                  <a:srgbClr val="A555A1"/>
                </a:solidFill>
                <a:effectLst/>
                <a:uLnTx/>
                <a:uFillTx/>
                <a:latin typeface="Calibri" panose="020F0502020204030204"/>
                <a:ea typeface="+mn-ea"/>
                <a:cs typeface="+mn-cs"/>
              </a:rPr>
              <a:t> 3 </a:t>
            </a:r>
            <a:r>
              <a:rPr kumimoji="0" lang="en-US" sz="2000" b="1" i="0" u="none" strike="noStrike" kern="1200" cap="none" spc="0" normalizeH="0" baseline="0" noProof="0" dirty="0">
                <a:ln>
                  <a:noFill/>
                </a:ln>
                <a:solidFill>
                  <a:srgbClr val="0C4659"/>
                </a:solidFill>
                <a:effectLst/>
                <a:uLnTx/>
                <a:uFillTx/>
                <a:latin typeface="Calibri" panose="020F0502020204030204"/>
                <a:ea typeface="+mn-ea"/>
                <a:cs typeface="+mn-cs"/>
              </a:rPr>
              <a:t>„Digitale Medien nutzen, um Menschen zusammenzubringen“ </a:t>
            </a:r>
            <a:r>
              <a:rPr kumimoji="0" lang="en-US" sz="2000" b="0" i="0" u="none" strike="noStrike" kern="1200" cap="none" spc="0" normalizeH="0" baseline="0" noProof="0" dirty="0">
                <a:ln>
                  <a:noFill/>
                </a:ln>
                <a:solidFill>
                  <a:srgbClr val="0C4659"/>
                </a:solidFill>
                <a:effectLst/>
                <a:uLnTx/>
                <a:uFillTx/>
                <a:latin typeface="Calibri" panose="020F0502020204030204"/>
                <a:ea typeface="+mn-ea"/>
                <a:cs typeface="+mn-cs"/>
              </a:rPr>
              <a:t>abgeschlossen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srgbClr val="0C4659"/>
                </a:solidFill>
                <a:effectLst/>
                <a:uLnTx/>
                <a:uFillTx/>
                <a:latin typeface="Calibri" panose="020F0502020204030204"/>
                <a:ea typeface="+mn-ea"/>
                <a:cs typeface="+mn-cs"/>
              </a:rPr>
              <a:t> </a:t>
            </a:r>
            <a:endParaRPr kumimoji="0" lang="en-GB" sz="2000" b="1"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2000" b="0" i="0" u="none" strike="noStrike" kern="1200" cap="none" spc="0" normalizeH="0" baseline="0" noProof="0" dirty="0">
              <a:ln>
                <a:noFill/>
              </a:ln>
              <a:solidFill>
                <a:srgbClr val="0C4659"/>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1D21C5B4-153F-2C1A-DACF-8D5C3B0175C9}"/>
              </a:ext>
            </a:extLst>
          </p:cNvPr>
          <p:cNvSpPr>
            <a:spLocks noGrp="1"/>
          </p:cNvSpPr>
          <p:nvPr>
            <p:ph type="body" sz="quarter" idx="4294967295"/>
          </p:nvPr>
        </p:nvSpPr>
        <p:spPr>
          <a:xfrm>
            <a:off x="603661" y="4708722"/>
            <a:ext cx="5101103" cy="679345"/>
          </a:xfrm>
          <a:prstGeom prst="rect">
            <a:avLst/>
          </a:prstGeom>
        </p:spPr>
        <p:txBody>
          <a:bodyPr/>
          <a:lstStyle/>
          <a:p>
            <a:pPr marL="0" indent="0">
              <a:buNone/>
            </a:pP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A8EFBB7-8727-7E2E-39AC-3D268937AF26}"/>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C882567C-507D-3CCE-144F-FB0C2F184507}"/>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A8588F83-E6C3-8BE1-6E95-85F4584D9B3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55" name="Graphic 3">
                <a:extLst>
                  <a:ext uri="{FF2B5EF4-FFF2-40B4-BE49-F238E27FC236}">
                    <a16:creationId xmlns:a16="http://schemas.microsoft.com/office/drawing/2014/main" id="{97279F89-DDED-03BC-205B-E4C0DE3EBDD8}"/>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F9D84F0A-BAF8-8DB8-A6CE-B2E1A355607E}"/>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57" name="Freeform 56">
                  <a:extLst>
                    <a:ext uri="{FF2B5EF4-FFF2-40B4-BE49-F238E27FC236}">
                      <a16:creationId xmlns:a16="http://schemas.microsoft.com/office/drawing/2014/main" id="{67F9AA8C-77F3-F4F9-0540-5B002075FCF1}"/>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58" name="Freeform 57">
                  <a:extLst>
                    <a:ext uri="{FF2B5EF4-FFF2-40B4-BE49-F238E27FC236}">
                      <a16:creationId xmlns:a16="http://schemas.microsoft.com/office/drawing/2014/main" id="{7F001099-FD8D-0729-65E1-DAA9B8F2690F}"/>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43" name="Graphic 3">
              <a:extLst>
                <a:ext uri="{FF2B5EF4-FFF2-40B4-BE49-F238E27FC236}">
                  <a16:creationId xmlns:a16="http://schemas.microsoft.com/office/drawing/2014/main" id="{A8AF597A-E458-8FD7-9E25-87C220F67998}"/>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09B9586C-D4FB-37DB-08CA-BF93FA17B799}"/>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53" name="Freeform 52">
                <a:extLst>
                  <a:ext uri="{FF2B5EF4-FFF2-40B4-BE49-F238E27FC236}">
                    <a16:creationId xmlns:a16="http://schemas.microsoft.com/office/drawing/2014/main" id="{05BADEF9-682A-B7CF-6C2D-CB14B04B427E}"/>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44" name="Graphic 3">
              <a:extLst>
                <a:ext uri="{FF2B5EF4-FFF2-40B4-BE49-F238E27FC236}">
                  <a16:creationId xmlns:a16="http://schemas.microsoft.com/office/drawing/2014/main" id="{ED758981-BA54-457D-CC45-6C33000A3B05}"/>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6CB079A5-3F80-2AB1-339D-CCEF9B304DAB}"/>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3FB5A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51" name="Freeform 50">
                <a:extLst>
                  <a:ext uri="{FF2B5EF4-FFF2-40B4-BE49-F238E27FC236}">
                    <a16:creationId xmlns:a16="http://schemas.microsoft.com/office/drawing/2014/main" id="{94E1473E-A097-4526-1D97-F725D141D8C2}"/>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45" name="Graphic 3">
              <a:extLst>
                <a:ext uri="{FF2B5EF4-FFF2-40B4-BE49-F238E27FC236}">
                  <a16:creationId xmlns:a16="http://schemas.microsoft.com/office/drawing/2014/main" id="{37F7ABEF-FE0F-BAD2-5173-261CD0ACE828}"/>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FF7351A0-E6D4-9043-5AF2-BB99521D0F3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3FB5A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49" name="Freeform 48">
                <a:extLst>
                  <a:ext uri="{FF2B5EF4-FFF2-40B4-BE49-F238E27FC236}">
                    <a16:creationId xmlns:a16="http://schemas.microsoft.com/office/drawing/2014/main" id="{2E3C121D-0BD7-A3A2-17FB-14B51CABBA2C}"/>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sp>
          <p:nvSpPr>
            <p:cNvPr id="46" name="Freeform 45">
              <a:extLst>
                <a:ext uri="{FF2B5EF4-FFF2-40B4-BE49-F238E27FC236}">
                  <a16:creationId xmlns:a16="http://schemas.microsoft.com/office/drawing/2014/main" id="{690FF219-FF20-F515-7854-440A5E125F9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450228A1-22C5-DC91-E585-6672CF013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600539" y="5425572"/>
              <a:ext cx="246077" cy="246077"/>
            </a:xfrm>
            <a:prstGeom prst="rect">
              <a:avLst/>
            </a:prstGeom>
          </p:spPr>
        </p:pic>
      </p:grpSp>
      <p:sp>
        <p:nvSpPr>
          <p:cNvPr id="7" name="TextBox 6">
            <a:extLst>
              <a:ext uri="{FF2B5EF4-FFF2-40B4-BE49-F238E27FC236}">
                <a16:creationId xmlns:a16="http://schemas.microsoft.com/office/drawing/2014/main" id="{05EB390F-6F60-D52E-4475-8635D90285A7}"/>
              </a:ext>
            </a:extLst>
          </p:cNvPr>
          <p:cNvSpPr txBox="1"/>
          <p:nvPr/>
        </p:nvSpPr>
        <p:spPr>
          <a:xfrm>
            <a:off x="8786886" y="6165193"/>
            <a:ext cx="3262484" cy="400110"/>
          </a:xfrm>
          <a:prstGeom prst="rect">
            <a:avLst/>
          </a:prstGeom>
          <a:noFill/>
        </p:spPr>
        <p:txBody>
          <a:bodyPr wrap="square" rtlCol="0">
            <a:spAutoFit/>
          </a:bodyPr>
          <a:lstStyle/>
          <a:p>
            <a:pPr marL="0" marR="0" lvl="0" indent="0" algn="just" defTabSz="914400" rtl="0" eaLnBrk="1" fontAlgn="auto" latinLnBrk="0" hangingPunct="1">
              <a:lnSpc>
                <a:spcPts val="760"/>
              </a:lnSpc>
              <a:spcBef>
                <a:spcPts val="0"/>
              </a:spcBef>
              <a:spcAft>
                <a:spcPts val="0"/>
              </a:spcAft>
              <a:buClrTx/>
              <a:buSzTx/>
              <a:buFontTx/>
              <a:buNone/>
              <a:tabLst/>
              <a:defRPr/>
            </a:pPr>
            <a:r>
              <a:rPr kumimoji="0" lang="en-IE" sz="750" b="0" i="0" u="none" strike="noStrike" kern="1200" cap="none" spc="0" normalizeH="0" baseline="0" noProof="0" dirty="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Bitte drucken Sie dieses Dokument in Graustufen oder Schwarz-Weiß statt in Farbe aus. Bitte drucken Sie beidseitig (Duplex) und, wenn möglich, mehrere Folien oder Seiten auf einer Seite.</a:t>
            </a:r>
          </a:p>
        </p:txBody>
      </p:sp>
    </p:spTree>
    <p:extLst>
      <p:ext uri="{BB962C8B-B14F-4D97-AF65-F5344CB8AC3E}">
        <p14:creationId xmlns:p14="http://schemas.microsoft.com/office/powerpoint/2010/main" val="1803829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560320"/>
            <a:ext cx="10614687" cy="3335301"/>
          </a:xfrm>
        </p:spPr>
        <p:txBody>
          <a:bodyPr/>
          <a:lstStyle/>
          <a:p>
            <a:pPr marL="0" marR="0" lvl="0" indent="0" algn="l" defTabSz="777514" rtl="0" eaLnBrk="1" fontAlgn="auto" latinLnBrk="0" hangingPunct="1">
              <a:lnSpc>
                <a:spcPct val="100000"/>
              </a:lnSpc>
              <a:buClrTx/>
              <a:buSzTx/>
              <a:buFont typeface="+mj-lt"/>
              <a:buNone/>
              <a:tabLst/>
              <a:defRPr/>
            </a:pPr>
            <a:r>
              <a:rPr lang="en-IE" sz="2400" b="1" dirty="0">
                <a:solidFill>
                  <a:srgbClr val="2B9B9F"/>
                </a:solidFill>
              </a:rPr>
              <a:t>Thema</a:t>
            </a:r>
            <a:r>
              <a:rPr lang="en-IE" sz="2400" b="1" kern="1200" dirty="0">
                <a:solidFill>
                  <a:srgbClr val="2B9B9F"/>
                </a:solidFill>
                <a:effectLst/>
                <a:latin typeface="+mn-lt"/>
                <a:ea typeface="+mn-ea"/>
                <a:cs typeface="+mn-cs"/>
              </a:rPr>
              <a:t> 1: </a:t>
            </a:r>
            <a:r>
              <a:rPr lang="en-US" sz="2400" b="1" kern="1200" dirty="0">
                <a:solidFill>
                  <a:srgbClr val="EE4F27"/>
                </a:solidFill>
                <a:effectLst/>
                <a:latin typeface="+mn-lt"/>
                <a:ea typeface="+mn-ea"/>
                <a:cs typeface="+mn-cs"/>
              </a:rPr>
              <a:t>Digitale Medien und Gemeinschaftsbildung: Schaffung inklusiver Online-Räume</a:t>
            </a:r>
          </a:p>
          <a:p>
            <a:pPr marL="342900" marR="0" lvl="0" indent="-342900" algn="l" defTabSz="777514" rtl="0" eaLnBrk="1" fontAlgn="auto" latinLnBrk="0" hangingPunct="1">
              <a:lnSpc>
                <a:spcPct val="100000"/>
              </a:lnSpc>
              <a:buClrTx/>
              <a:buSzTx/>
              <a:buFont typeface="System Font Regular"/>
              <a:buChar char="→"/>
              <a:tabLst/>
              <a:defRPr/>
            </a:pPr>
            <a:r>
              <a:rPr lang="en-US" sz="2400" kern="1200" dirty="0">
                <a:solidFill>
                  <a:srgbClr val="0C4659"/>
                </a:solidFill>
                <a:effectLst/>
                <a:latin typeface="+mn-lt"/>
                <a:ea typeface="+mn-ea"/>
                <a:cs typeface="+mn-cs"/>
              </a:rPr>
              <a:t>Untersuchen Sie, wie digitale Medien </a:t>
            </a:r>
            <a:r>
              <a:rPr lang="en-US" sz="2400" b="1" kern="1200" dirty="0">
                <a:solidFill>
                  <a:srgbClr val="0C4659"/>
                </a:solidFill>
                <a:effectLst/>
                <a:latin typeface="+mn-lt"/>
                <a:ea typeface="+mn-ea"/>
                <a:cs typeface="+mn-cs"/>
              </a:rPr>
              <a:t>den Aufbau von Gemeinschaften erleichtern </a:t>
            </a:r>
            <a:r>
              <a:rPr lang="en-US" sz="2400" kern="1200" dirty="0">
                <a:solidFill>
                  <a:srgbClr val="0C4659"/>
                </a:solidFill>
                <a:effectLst/>
                <a:latin typeface="+mn-lt"/>
                <a:ea typeface="+mn-ea"/>
                <a:cs typeface="+mn-cs"/>
              </a:rPr>
              <a:t>und soziale Bindungen stärken.</a:t>
            </a:r>
          </a:p>
          <a:p>
            <a:pPr marL="342900" marR="0" lvl="0" indent="-342900" algn="l" defTabSz="777514" rtl="0" eaLnBrk="1" fontAlgn="auto" latinLnBrk="0" hangingPunct="1">
              <a:lnSpc>
                <a:spcPct val="100000"/>
              </a:lnSpc>
              <a:buClrTx/>
              <a:buSzTx/>
              <a:buFont typeface="System Font Regular"/>
              <a:buChar char="→"/>
              <a:tabLst/>
              <a:defRPr/>
            </a:pPr>
            <a:r>
              <a:rPr lang="en-US" sz="2400" kern="1200" dirty="0">
                <a:solidFill>
                  <a:srgbClr val="0C4659"/>
                </a:solidFill>
                <a:effectLst/>
                <a:latin typeface="+mn-lt"/>
                <a:ea typeface="+mn-ea"/>
                <a:cs typeface="+mn-cs"/>
              </a:rPr>
              <a:t>Verstehen Sie die Rolle von </a:t>
            </a:r>
            <a:r>
              <a:rPr lang="en-US" sz="2400" b="1" kern="1200" dirty="0">
                <a:solidFill>
                  <a:srgbClr val="0C4659"/>
                </a:solidFill>
                <a:effectLst/>
                <a:latin typeface="+mn-lt"/>
                <a:ea typeface="+mn-ea"/>
                <a:cs typeface="+mn-cs"/>
              </a:rPr>
              <a:t>Online-Plattformen bei der Förderung inklusiver digitaler Umgebungen.</a:t>
            </a:r>
          </a:p>
          <a:p>
            <a:pPr marL="342900" marR="0" lvl="0" indent="-342900" algn="l" defTabSz="777514" rtl="0" eaLnBrk="1" fontAlgn="auto" latinLnBrk="0" hangingPunct="1">
              <a:lnSpc>
                <a:spcPct val="100000"/>
              </a:lnSpc>
              <a:buClrTx/>
              <a:buSzTx/>
              <a:buFont typeface="System Font Regular"/>
              <a:buChar char="→"/>
              <a:tabLst/>
              <a:defRPr/>
            </a:pPr>
            <a:r>
              <a:rPr lang="en-US" sz="2400" kern="1200" dirty="0">
                <a:solidFill>
                  <a:srgbClr val="0C4659"/>
                </a:solidFill>
                <a:effectLst/>
                <a:latin typeface="+mn-lt"/>
                <a:ea typeface="+mn-ea"/>
                <a:cs typeface="+mn-cs"/>
              </a:rPr>
              <a:t>Identifizieren Sie </a:t>
            </a:r>
            <a:r>
              <a:rPr lang="en-US" sz="2400" b="1" kern="1200" dirty="0">
                <a:solidFill>
                  <a:srgbClr val="0C4659"/>
                </a:solidFill>
                <a:effectLst/>
                <a:latin typeface="+mn-lt"/>
                <a:ea typeface="+mn-ea"/>
                <a:cs typeface="+mn-cs"/>
              </a:rPr>
              <a:t>Herausforderungen und bewährte Verfahren </a:t>
            </a:r>
            <a:r>
              <a:rPr lang="en-US" sz="2400" kern="1200" dirty="0">
                <a:solidFill>
                  <a:srgbClr val="0C4659"/>
                </a:solidFill>
                <a:effectLst/>
                <a:latin typeface="+mn-lt"/>
                <a:ea typeface="+mn-ea"/>
                <a:cs typeface="+mn-cs"/>
              </a:rPr>
              <a:t>bei der Schaffung von Online-Räumen, die Vielfalt und Inklusion fördern.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sz="3400" dirty="0"/>
              <a:t>Lernziele</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72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584704"/>
            <a:ext cx="10614687" cy="3203339"/>
          </a:xfrm>
        </p:spPr>
        <p:txBody>
          <a:bodyPr/>
          <a:lstStyle/>
          <a:p>
            <a:pPr marL="0" lvl="0" indent="0">
              <a:lnSpc>
                <a:spcPct val="100000"/>
              </a:lnSpc>
              <a:buFont typeface="+mj-lt"/>
              <a:buNone/>
            </a:pPr>
            <a:r>
              <a:rPr lang="en-IE" sz="2400" b="1" dirty="0">
                <a:solidFill>
                  <a:srgbClr val="2B9B9F"/>
                </a:solidFill>
              </a:rPr>
              <a:t>Thema</a:t>
            </a:r>
            <a:r>
              <a:rPr lang="en-IE" sz="2400" b="1" kern="1200" dirty="0">
                <a:solidFill>
                  <a:srgbClr val="2B9B9F"/>
                </a:solidFill>
                <a:effectLst/>
                <a:latin typeface="+mn-lt"/>
                <a:ea typeface="+mn-ea"/>
                <a:cs typeface="+mn-cs"/>
              </a:rPr>
              <a:t> 2: </a:t>
            </a:r>
            <a:r>
              <a:rPr lang="en-US" sz="2400" b="1" kern="1200" dirty="0">
                <a:solidFill>
                  <a:srgbClr val="EE4F27"/>
                </a:solidFill>
                <a:effectLst/>
                <a:latin typeface="+mn-lt"/>
                <a:ea typeface="+mn-ea"/>
                <a:cs typeface="+mn-cs"/>
              </a:rPr>
              <a:t>Die Rolle der sozialen Medien bei der Überbrückung generationsbedingter und ideologischer Gräben</a:t>
            </a:r>
          </a:p>
          <a:p>
            <a:pPr marL="342900" lvl="0" indent="-342900">
              <a:lnSpc>
                <a:spcPct val="100000"/>
              </a:lnSpc>
              <a:buFont typeface="System Font Regular"/>
              <a:buChar char="→"/>
            </a:pPr>
            <a:r>
              <a:rPr lang="en-IE" sz="2400" kern="1200" dirty="0">
                <a:solidFill>
                  <a:srgbClr val="0C4659"/>
                </a:solidFill>
                <a:effectLst/>
                <a:latin typeface="+mn-lt"/>
                <a:ea typeface="+mn-ea"/>
                <a:cs typeface="+mn-cs"/>
              </a:rPr>
              <a:t>Analysieren Sie, wie </a:t>
            </a:r>
            <a:r>
              <a:rPr lang="en-IE" sz="2400" b="1" kern="1200" dirty="0">
                <a:solidFill>
                  <a:srgbClr val="0C4659"/>
                </a:solidFill>
                <a:effectLst/>
                <a:latin typeface="+mn-lt"/>
                <a:ea typeface="+mn-ea"/>
                <a:cs typeface="+mn-cs"/>
              </a:rPr>
              <a:t>verschiedene Generationen </a:t>
            </a:r>
            <a:r>
              <a:rPr lang="en-IE" sz="2400" kern="1200" dirty="0">
                <a:solidFill>
                  <a:srgbClr val="0C4659"/>
                </a:solidFill>
                <a:effectLst/>
                <a:latin typeface="+mn-lt"/>
                <a:ea typeface="+mn-ea"/>
                <a:cs typeface="+mn-cs"/>
              </a:rPr>
              <a:t>mit digitalen Medien </a:t>
            </a:r>
            <a:r>
              <a:rPr lang="en-IE" sz="2400" b="1" kern="1200" dirty="0">
                <a:solidFill>
                  <a:srgbClr val="0C4659"/>
                </a:solidFill>
                <a:effectLst/>
                <a:latin typeface="+mn-lt"/>
                <a:ea typeface="+mn-ea"/>
                <a:cs typeface="+mn-cs"/>
              </a:rPr>
              <a:t>interagieren </a:t>
            </a:r>
            <a:r>
              <a:rPr lang="en-IE" sz="2400" kern="1200" dirty="0">
                <a:solidFill>
                  <a:srgbClr val="0C4659"/>
                </a:solidFill>
                <a:effectLst/>
                <a:latin typeface="+mn-lt"/>
                <a:ea typeface="+mn-ea"/>
                <a:cs typeface="+mn-cs"/>
              </a:rPr>
              <a:t>und welche Auswirkungen dies auf die Kommunikation hat.</a:t>
            </a:r>
          </a:p>
          <a:p>
            <a:pPr marL="342900" lvl="0" indent="-342900">
              <a:lnSpc>
                <a:spcPct val="100000"/>
              </a:lnSpc>
              <a:buFont typeface="System Font Regular"/>
              <a:buChar char="→"/>
            </a:pPr>
            <a:r>
              <a:rPr lang="en-IE" sz="2400" kern="1200" dirty="0">
                <a:solidFill>
                  <a:srgbClr val="0C4659"/>
                </a:solidFill>
                <a:effectLst/>
                <a:latin typeface="+mn-lt"/>
                <a:ea typeface="+mn-ea"/>
                <a:cs typeface="+mn-cs"/>
              </a:rPr>
              <a:t>Erforsche, wie soziale Medien genutzt werden können, um </a:t>
            </a:r>
            <a:r>
              <a:rPr lang="en-IE" sz="2400" b="1" kern="1200" dirty="0">
                <a:solidFill>
                  <a:srgbClr val="0C4659"/>
                </a:solidFill>
                <a:effectLst/>
                <a:latin typeface="+mn-lt"/>
                <a:ea typeface="+mn-ea"/>
                <a:cs typeface="+mn-cs"/>
              </a:rPr>
              <a:t>ideologische Gräben zu überbrücken </a:t>
            </a:r>
            <a:r>
              <a:rPr lang="en-IE" sz="2400" kern="1200" dirty="0">
                <a:solidFill>
                  <a:srgbClr val="0C4659"/>
                </a:solidFill>
                <a:effectLst/>
                <a:latin typeface="+mn-lt"/>
                <a:ea typeface="+mn-ea"/>
                <a:cs typeface="+mn-cs"/>
              </a:rPr>
              <a:t>und den Dialog zu fördern.</a:t>
            </a:r>
          </a:p>
          <a:p>
            <a:pPr marL="342900" lvl="0" indent="-342900">
              <a:lnSpc>
                <a:spcPct val="100000"/>
              </a:lnSpc>
              <a:buFont typeface="System Font Regular"/>
              <a:buChar char="→"/>
            </a:pPr>
            <a:r>
              <a:rPr lang="en-IE" sz="2400" kern="1200" dirty="0">
                <a:solidFill>
                  <a:srgbClr val="0C4659"/>
                </a:solidFill>
                <a:effectLst/>
                <a:latin typeface="+mn-lt"/>
                <a:ea typeface="+mn-ea"/>
                <a:cs typeface="+mn-cs"/>
              </a:rPr>
              <a:t>Lernen Sie Strategien für </a:t>
            </a:r>
            <a:r>
              <a:rPr lang="en-IE" sz="2400" b="1" kern="1200" dirty="0">
                <a:solidFill>
                  <a:srgbClr val="0C4659"/>
                </a:solidFill>
                <a:effectLst/>
                <a:latin typeface="+mn-lt"/>
                <a:ea typeface="+mn-ea"/>
                <a:cs typeface="+mn-cs"/>
              </a:rPr>
              <a:t>konstruktive Online-Diskussionen </a:t>
            </a:r>
            <a:r>
              <a:rPr lang="en-IE" sz="2400" kern="1200" dirty="0">
                <a:solidFill>
                  <a:srgbClr val="0C4659"/>
                </a:solidFill>
                <a:effectLst/>
                <a:latin typeface="+mn-lt"/>
                <a:ea typeface="+mn-ea"/>
                <a:cs typeface="+mn-cs"/>
              </a:rPr>
              <a:t>und den Umgang mit Polarisierung kennen.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sz="3400" dirty="0"/>
              <a:t>Lernziele</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557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2368911"/>
            <a:ext cx="10614687" cy="3536939"/>
          </a:xfrm>
        </p:spPr>
        <p:txBody>
          <a:bodyPr/>
          <a:lstStyle/>
          <a:p>
            <a:pPr marL="0" lvl="0" indent="0">
              <a:lnSpc>
                <a:spcPct val="100000"/>
              </a:lnSpc>
              <a:buFont typeface="+mj-lt"/>
              <a:buNone/>
            </a:pPr>
            <a:r>
              <a:rPr lang="en-IE" sz="2400" b="1" dirty="0">
                <a:solidFill>
                  <a:srgbClr val="2B9B9F"/>
                </a:solidFill>
              </a:rPr>
              <a:t>Thema</a:t>
            </a:r>
            <a:r>
              <a:rPr lang="tr-TR" sz="2400" b="1" kern="1200" dirty="0">
                <a:solidFill>
                  <a:srgbClr val="2B9B9F"/>
                </a:solidFill>
                <a:effectLst/>
                <a:latin typeface="+mn-lt"/>
                <a:ea typeface="+mn-ea"/>
                <a:cs typeface="+mn-cs"/>
              </a:rPr>
              <a:t> 3</a:t>
            </a:r>
            <a:r>
              <a:rPr lang="en-IE" sz="2400" b="1" kern="1200" dirty="0">
                <a:solidFill>
                  <a:srgbClr val="2B9B9F"/>
                </a:solidFill>
                <a:effectLst/>
                <a:latin typeface="+mn-lt"/>
                <a:ea typeface="+mn-ea"/>
                <a:cs typeface="+mn-cs"/>
              </a:rPr>
              <a:t>: </a:t>
            </a:r>
            <a:r>
              <a:rPr lang="en-US" sz="2400" b="1" kern="1200" dirty="0">
                <a:solidFill>
                  <a:srgbClr val="EE4F27"/>
                </a:solidFill>
                <a:effectLst/>
                <a:latin typeface="+mn-lt"/>
                <a:ea typeface="+mn-ea"/>
                <a:cs typeface="+mn-cs"/>
              </a:rPr>
              <a:t>Digitale Diplomatie und Konfliktlösung: Stärkung der interkulturellen Kommunikation</a:t>
            </a:r>
          </a:p>
          <a:p>
            <a:pPr marL="342900" lvl="0" indent="-342900">
              <a:lnSpc>
                <a:spcPct val="100000"/>
              </a:lnSpc>
              <a:buFont typeface="System Font Regular"/>
              <a:buChar char="→"/>
            </a:pPr>
            <a:r>
              <a:rPr lang="tr-TR" sz="2400" kern="1200" dirty="0" err="1">
                <a:solidFill>
                  <a:srgbClr val="0C4659"/>
                </a:solidFill>
                <a:effectLst/>
                <a:latin typeface="+mn-lt"/>
                <a:ea typeface="+mn-ea"/>
                <a:cs typeface="+mn-cs"/>
              </a:rPr>
              <a:t>Untersuchen Sie die </a:t>
            </a:r>
            <a:r>
              <a:rPr lang="tr-TR" sz="2400" kern="1200" dirty="0">
                <a:solidFill>
                  <a:srgbClr val="0C4659"/>
                </a:solidFill>
                <a:effectLst/>
                <a:latin typeface="+mn-lt"/>
                <a:ea typeface="+mn-ea"/>
                <a:cs typeface="+mn-cs"/>
              </a:rPr>
              <a:t>Rolle </a:t>
            </a:r>
            <a:r>
              <a:rPr lang="tr-TR" sz="2400" kern="1200" dirty="0" err="1">
                <a:solidFill>
                  <a:srgbClr val="0C4659"/>
                </a:solidFill>
                <a:effectLst/>
                <a:latin typeface="+mn-lt"/>
                <a:ea typeface="+mn-ea"/>
                <a:cs typeface="+mn-cs"/>
              </a:rPr>
              <a:t>digitaler Medien </a:t>
            </a:r>
            <a:r>
              <a:rPr lang="tr-TR" sz="2400" kern="1200" dirty="0">
                <a:solidFill>
                  <a:srgbClr val="0C4659"/>
                </a:solidFill>
                <a:effectLst/>
                <a:latin typeface="+mn-lt"/>
                <a:ea typeface="+mn-ea"/>
                <a:cs typeface="+mn-cs"/>
              </a:rPr>
              <a:t>bei </a:t>
            </a:r>
            <a:r>
              <a:rPr lang="tr-TR" sz="2400" b="1" kern="1200" dirty="0" err="1">
                <a:solidFill>
                  <a:srgbClr val="0C4659"/>
                </a:solidFill>
                <a:effectLst/>
                <a:latin typeface="+mn-lt"/>
                <a:ea typeface="+mn-ea"/>
                <a:cs typeface="+mn-cs"/>
              </a:rPr>
              <a:t>der Förderung </a:t>
            </a:r>
            <a:r>
              <a:rPr lang="tr-TR" b="1" dirty="0" err="1"/>
              <a:t>des </a:t>
            </a:r>
            <a:r>
              <a:rPr lang="tr-TR" sz="2400" b="1" kern="1200" dirty="0" err="1">
                <a:solidFill>
                  <a:srgbClr val="0C4659"/>
                </a:solidFill>
                <a:effectLst/>
                <a:latin typeface="+mn-lt"/>
                <a:ea typeface="+mn-ea"/>
                <a:cs typeface="+mn-cs"/>
              </a:rPr>
              <a:t>internationalen </a:t>
            </a:r>
            <a:r>
              <a:rPr lang="tr-TR" b="1" dirty="0" err="1"/>
              <a:t>Dialogs </a:t>
            </a:r>
            <a:r>
              <a:rPr lang="tr-TR" dirty="0" err="1"/>
              <a:t>und der Diplomatie </a:t>
            </a:r>
            <a:r>
              <a:rPr lang="en-IE" sz="2400" kern="1200" dirty="0">
                <a:solidFill>
                  <a:srgbClr val="0C4659"/>
                </a:solidFill>
                <a:effectLst/>
                <a:latin typeface="+mn-lt"/>
                <a:ea typeface="+mn-ea"/>
                <a:cs typeface="+mn-cs"/>
              </a:rPr>
              <a:t> </a:t>
            </a:r>
            <a:endParaRPr lang="tr-TR" sz="2400" kern="1200" dirty="0">
              <a:solidFill>
                <a:srgbClr val="0C4659"/>
              </a:solidFill>
              <a:effectLst/>
              <a:latin typeface="+mn-lt"/>
              <a:ea typeface="+mn-ea"/>
              <a:cs typeface="+mn-cs"/>
            </a:endParaRPr>
          </a:p>
          <a:p>
            <a:pPr marL="342900" lvl="0" indent="-342900">
              <a:lnSpc>
                <a:spcPct val="100000"/>
              </a:lnSpc>
              <a:buFont typeface="System Font Regular"/>
              <a:buChar char="→"/>
            </a:pPr>
            <a:r>
              <a:rPr lang="tr-TR" sz="2400" kern="1200" dirty="0" err="1">
                <a:solidFill>
                  <a:srgbClr val="0C4659"/>
                </a:solidFill>
                <a:effectLst/>
                <a:latin typeface="+mn-lt"/>
                <a:ea typeface="+mn-ea"/>
                <a:cs typeface="+mn-cs"/>
              </a:rPr>
              <a:t>Verstehen, </a:t>
            </a:r>
            <a:r>
              <a:rPr lang="en-IE" sz="2400" kern="1200" dirty="0">
                <a:solidFill>
                  <a:srgbClr val="0C4659"/>
                </a:solidFill>
                <a:effectLst/>
                <a:latin typeface="+mn-lt"/>
                <a:ea typeface="+mn-ea"/>
                <a:cs typeface="+mn-cs"/>
              </a:rPr>
              <a:t>wie </a:t>
            </a:r>
            <a:r>
              <a:rPr lang="tr-TR" sz="2400" kern="1200" dirty="0" err="1">
                <a:solidFill>
                  <a:srgbClr val="0C4659"/>
                </a:solidFill>
                <a:effectLst/>
                <a:latin typeface="+mn-lt"/>
                <a:ea typeface="+mn-ea"/>
                <a:cs typeface="+mn-cs"/>
              </a:rPr>
              <a:t>Social-Media-Plattformen genutzt werden, um </a:t>
            </a:r>
            <a:r>
              <a:rPr lang="tr-TR" sz="2400" b="1" kern="1200" dirty="0" err="1">
                <a:solidFill>
                  <a:srgbClr val="0C4659"/>
                </a:solidFill>
                <a:effectLst/>
                <a:latin typeface="+mn-lt"/>
                <a:ea typeface="+mn-ea"/>
                <a:cs typeface="+mn-cs"/>
              </a:rPr>
              <a:t>Konflikte und Missverständnisse anzugehen</a:t>
            </a:r>
            <a:endParaRPr lang="en-IE" sz="2400" b="1" kern="1200" dirty="0">
              <a:solidFill>
                <a:srgbClr val="0C4659"/>
              </a:solidFill>
              <a:effectLst/>
              <a:latin typeface="+mn-lt"/>
              <a:ea typeface="+mn-ea"/>
              <a:cs typeface="+mn-cs"/>
            </a:endParaRPr>
          </a:p>
          <a:p>
            <a:pPr marL="342900" lvl="0" indent="-342900">
              <a:lnSpc>
                <a:spcPct val="100000"/>
              </a:lnSpc>
              <a:buFont typeface="System Font Regular"/>
              <a:buChar char="→"/>
            </a:pPr>
            <a:r>
              <a:rPr lang="tr-TR" sz="2400" kern="1200" dirty="0" err="1">
                <a:solidFill>
                  <a:srgbClr val="0C4659"/>
                </a:solidFill>
                <a:effectLst/>
                <a:latin typeface="+mn-lt"/>
                <a:ea typeface="+mn-ea"/>
                <a:cs typeface="+mn-cs"/>
              </a:rPr>
              <a:t>Erkunden Sie Strategien für den Einsatz digitaler Medien zur </a:t>
            </a:r>
            <a:r>
              <a:rPr lang="tr-TR" sz="2400" b="1" kern="1200" dirty="0" err="1">
                <a:solidFill>
                  <a:srgbClr val="0C4659"/>
                </a:solidFill>
                <a:effectLst/>
                <a:latin typeface="+mn-lt"/>
                <a:ea typeface="+mn-ea"/>
                <a:cs typeface="+mn-cs"/>
              </a:rPr>
              <a:t>Förderung von Friedensförderung und interkulturellem Austausch</a:t>
            </a:r>
            <a:endParaRPr lang="en-IE" sz="2400" b="1" kern="1200" dirty="0">
              <a:solidFill>
                <a:srgbClr val="0C4659"/>
              </a:solidFill>
              <a:effectLst/>
              <a:latin typeface="+mn-lt"/>
              <a:ea typeface="+mn-ea"/>
              <a:cs typeface="+mn-cs"/>
            </a:endParaRP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sz="3400" dirty="0"/>
              <a:t>Lernziele</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039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584704"/>
            <a:ext cx="10614687" cy="3203339"/>
          </a:xfrm>
        </p:spPr>
        <p:txBody>
          <a:bodyPr/>
          <a:lstStyle/>
          <a:p>
            <a:pPr marL="0" lvl="0" indent="0">
              <a:lnSpc>
                <a:spcPct val="100000"/>
              </a:lnSpc>
              <a:buFont typeface="+mj-lt"/>
              <a:buNone/>
            </a:pPr>
            <a:r>
              <a:rPr lang="en-IE" sz="2400" b="1" dirty="0">
                <a:solidFill>
                  <a:srgbClr val="2B9B9F"/>
                </a:solidFill>
              </a:rPr>
              <a:t>Thema</a:t>
            </a:r>
            <a:r>
              <a:rPr lang="tr-TR" sz="2400" b="1" kern="1200" dirty="0">
                <a:solidFill>
                  <a:srgbClr val="2B9B9F"/>
                </a:solidFill>
                <a:effectLst/>
                <a:latin typeface="+mn-lt"/>
                <a:ea typeface="+mn-ea"/>
                <a:cs typeface="+mn-cs"/>
              </a:rPr>
              <a:t> 4</a:t>
            </a:r>
            <a:r>
              <a:rPr lang="en-IE" sz="2400" b="1" kern="1200" dirty="0">
                <a:solidFill>
                  <a:srgbClr val="2B9B9F"/>
                </a:solidFill>
                <a:effectLst/>
                <a:latin typeface="+mn-lt"/>
                <a:ea typeface="+mn-ea"/>
                <a:cs typeface="+mn-cs"/>
              </a:rPr>
              <a:t>: </a:t>
            </a:r>
            <a:r>
              <a:rPr lang="en-US" sz="2400" b="1" kern="1200" dirty="0">
                <a:solidFill>
                  <a:srgbClr val="EE4F27"/>
                </a:solidFill>
                <a:effectLst/>
                <a:latin typeface="+mn-lt"/>
                <a:ea typeface="+mn-ea"/>
                <a:cs typeface="+mn-cs"/>
              </a:rPr>
              <a:t>Ethisches digitales Engagement: Umgang mit Datenschutz, Voreingenommenheit und Online-Verhalten</a:t>
            </a:r>
          </a:p>
          <a:p>
            <a:pPr marL="342900" lvl="0" indent="-342900">
              <a:lnSpc>
                <a:spcPct val="100000"/>
              </a:lnSpc>
              <a:buFont typeface="System Font Regular"/>
              <a:buChar char="→"/>
            </a:pPr>
            <a:r>
              <a:rPr lang="tr-TR" sz="2400" kern="1200" dirty="0" err="1">
                <a:solidFill>
                  <a:srgbClr val="0C4659"/>
                </a:solidFill>
                <a:effectLst/>
                <a:latin typeface="+mn-lt"/>
                <a:ea typeface="+mn-ea"/>
                <a:cs typeface="+mn-cs"/>
              </a:rPr>
              <a:t>Untersuche </a:t>
            </a:r>
            <a:r>
              <a:rPr lang="tr-TR" sz="2400" b="1" kern="1200" dirty="0" err="1">
                <a:solidFill>
                  <a:srgbClr val="0C4659"/>
                </a:solidFill>
                <a:effectLst/>
                <a:latin typeface="+mn-lt"/>
                <a:ea typeface="+mn-ea"/>
                <a:cs typeface="+mn-cs"/>
              </a:rPr>
              <a:t>ethische Bedenken </a:t>
            </a:r>
            <a:r>
              <a:rPr lang="tr-TR" sz="2400" kern="1200" dirty="0" err="1">
                <a:solidFill>
                  <a:srgbClr val="0C4659"/>
                </a:solidFill>
                <a:effectLst/>
                <a:latin typeface="+mn-lt"/>
                <a:ea typeface="+mn-ea"/>
                <a:cs typeface="+mn-cs"/>
              </a:rPr>
              <a:t>im Zusammenhang mit der Nutzung digitaler Medien</a:t>
            </a:r>
            <a:r>
              <a:rPr lang="tr-TR" dirty="0"/>
              <a:t>, </a:t>
            </a:r>
            <a:r>
              <a:rPr lang="tr-TR" dirty="0" err="1"/>
              <a:t>einschließlich Datenschutz und digitaler Fußabdrücke</a:t>
            </a:r>
            <a:endParaRPr lang="en-IE" sz="2400" kern="1200" dirty="0">
              <a:solidFill>
                <a:srgbClr val="0C4659"/>
              </a:solidFill>
              <a:effectLst/>
              <a:latin typeface="+mn-lt"/>
              <a:ea typeface="+mn-ea"/>
              <a:cs typeface="+mn-cs"/>
            </a:endParaRPr>
          </a:p>
          <a:p>
            <a:pPr marL="342900" lvl="0" indent="-342900">
              <a:lnSpc>
                <a:spcPct val="100000"/>
              </a:lnSpc>
              <a:buFont typeface="System Font Regular"/>
              <a:buChar char="→"/>
            </a:pPr>
            <a:r>
              <a:rPr lang="tr-TR" sz="2400" kern="1200" dirty="0" err="1">
                <a:solidFill>
                  <a:srgbClr val="0C4659"/>
                </a:solidFill>
                <a:effectLst/>
                <a:latin typeface="+mn-lt"/>
                <a:ea typeface="+mn-ea"/>
                <a:cs typeface="+mn-cs"/>
              </a:rPr>
              <a:t>Analysieren Sie, </a:t>
            </a:r>
            <a:r>
              <a:rPr lang="tr-TR" sz="2400" kern="1200" dirty="0">
                <a:solidFill>
                  <a:srgbClr val="0C4659"/>
                </a:solidFill>
                <a:effectLst/>
                <a:latin typeface="+mn-lt"/>
                <a:ea typeface="+mn-ea"/>
                <a:cs typeface="+mn-cs"/>
              </a:rPr>
              <a:t>wie </a:t>
            </a:r>
            <a:r>
              <a:rPr lang="tr-TR" sz="2400" b="1" kern="1200" dirty="0" err="1">
                <a:solidFill>
                  <a:srgbClr val="0C4659"/>
                </a:solidFill>
                <a:effectLst/>
                <a:latin typeface="+mn-lt"/>
                <a:ea typeface="+mn-ea"/>
                <a:cs typeface="+mn-cs"/>
              </a:rPr>
              <a:t>Voreingenommenheit </a:t>
            </a:r>
            <a:r>
              <a:rPr lang="tr-TR" sz="2400" kern="1200" dirty="0" err="1">
                <a:solidFill>
                  <a:srgbClr val="0C4659"/>
                </a:solidFill>
                <a:effectLst/>
                <a:latin typeface="+mn-lt"/>
                <a:ea typeface="+mn-ea"/>
                <a:cs typeface="+mn-cs"/>
              </a:rPr>
              <a:t>den digitalen Diskurs und Online-Interaktionen </a:t>
            </a:r>
            <a:r>
              <a:rPr lang="tr-TR" sz="2400" b="1" kern="1200" dirty="0" err="1">
                <a:solidFill>
                  <a:srgbClr val="0C4659"/>
                </a:solidFill>
                <a:effectLst/>
                <a:latin typeface="+mn-lt"/>
                <a:ea typeface="+mn-ea"/>
                <a:cs typeface="+mn-cs"/>
              </a:rPr>
              <a:t>beeinflusst</a:t>
            </a:r>
            <a:endParaRPr lang="en-IE" sz="2400" kern="1200" dirty="0">
              <a:solidFill>
                <a:srgbClr val="0C4659"/>
              </a:solidFill>
              <a:effectLst/>
              <a:latin typeface="+mn-lt"/>
              <a:ea typeface="+mn-ea"/>
              <a:cs typeface="+mn-cs"/>
            </a:endParaRPr>
          </a:p>
          <a:p>
            <a:pPr marL="342900" lvl="0" indent="-342900">
              <a:lnSpc>
                <a:spcPct val="100000"/>
              </a:lnSpc>
              <a:buFont typeface="System Font Regular"/>
              <a:buChar char="→"/>
            </a:pPr>
            <a:r>
              <a:rPr lang="tr-TR" sz="2400" kern="1200" dirty="0" err="1">
                <a:solidFill>
                  <a:srgbClr val="0C4659"/>
                </a:solidFill>
                <a:effectLst/>
                <a:latin typeface="+mn-lt"/>
                <a:ea typeface="+mn-ea"/>
                <a:cs typeface="+mn-cs"/>
              </a:rPr>
              <a:t>Erkunden Sie verantwortungsvolle </a:t>
            </a:r>
            <a:r>
              <a:rPr lang="tr-TR" sz="2400" b="1" kern="1200" dirty="0" err="1">
                <a:solidFill>
                  <a:srgbClr val="0C4659"/>
                </a:solidFill>
                <a:effectLst/>
                <a:latin typeface="+mn-lt"/>
                <a:ea typeface="+mn-ea"/>
                <a:cs typeface="+mn-cs"/>
              </a:rPr>
              <a:t>Praktiken und Strategien </a:t>
            </a:r>
            <a:r>
              <a:rPr lang="tr-TR" sz="2400" kern="1200" dirty="0" err="1">
                <a:solidFill>
                  <a:srgbClr val="0C4659"/>
                </a:solidFill>
                <a:effectLst/>
                <a:latin typeface="+mn-lt"/>
                <a:ea typeface="+mn-ea"/>
                <a:cs typeface="+mn-cs"/>
              </a:rPr>
              <a:t>der digitalen Kommunikation </a:t>
            </a:r>
            <a:r>
              <a:rPr lang="tr-TR" sz="2400" b="1" kern="1200" dirty="0" err="1">
                <a:solidFill>
                  <a:srgbClr val="0C4659"/>
                </a:solidFill>
                <a:effectLst/>
                <a:latin typeface="+mn-lt"/>
                <a:ea typeface="+mn-ea"/>
                <a:cs typeface="+mn-cs"/>
              </a:rPr>
              <a:t>für ethisches Engagement</a:t>
            </a:r>
            <a:r>
              <a:rPr lang="tr-TR" sz="2400" b="1" kern="1200" dirty="0">
                <a:solidFill>
                  <a:srgbClr val="0C4659"/>
                </a:solidFill>
                <a:effectLst/>
                <a:latin typeface="+mn-lt"/>
                <a:ea typeface="+mn-ea"/>
                <a:cs typeface="+mn-cs"/>
              </a:rPr>
              <a:t>.</a:t>
            </a:r>
            <a:endParaRPr lang="en-IE" sz="2400" b="1" kern="1200" dirty="0">
              <a:solidFill>
                <a:srgbClr val="0C4659"/>
              </a:solidFill>
              <a:effectLst/>
              <a:latin typeface="+mn-lt"/>
              <a:ea typeface="+mn-ea"/>
              <a:cs typeface="+mn-cs"/>
            </a:endParaRP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sz="3400" dirty="0"/>
              <a:t>Lernziele</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28351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4BA1B2CFB2AF4BB85E9392498C6327" ma:contentTypeVersion="15" ma:contentTypeDescription="Create a new document." ma:contentTypeScope="" ma:versionID="c7fb1fb7b994e44c97fcc379bb3798fa">
  <xsd:schema xmlns:xsd="http://www.w3.org/2001/XMLSchema" xmlns:xs="http://www.w3.org/2001/XMLSchema" xmlns:p="http://schemas.microsoft.com/office/2006/metadata/properties" xmlns:ns1="http://schemas.microsoft.com/sharepoint/v3" xmlns:ns2="da7d0479-407a-45eb-ac7c-e651a3f79639" xmlns:ns3="aaedbaee-2e57-4075-9bc7-bbae780e6340" targetNamespace="http://schemas.microsoft.com/office/2006/metadata/properties" ma:root="true" ma:fieldsID="7c2a7f994d795667b1b0d18105e4c84f" ns1:_="" ns2:_="" ns3:_="">
    <xsd:import namespace="http://schemas.microsoft.com/sharepoint/v3"/>
    <xsd:import namespace="da7d0479-407a-45eb-ac7c-e651a3f79639"/>
    <xsd:import namespace="aaedbaee-2e57-4075-9bc7-bbae780e63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7d0479-407a-45eb-ac7c-e651a3f796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4c7f1cd-3441-4252-b5a9-d6dec0dca5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edbaee-2e57-4075-9bc7-bbae780e634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e805b3-5862-4e21-af14-20cc8c74b6a3}" ma:internalName="TaxCatchAll" ma:showField="CatchAllData" ma:web="aaedbaee-2e57-4075-9bc7-bbae780e63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aedbaee-2e57-4075-9bc7-bbae780e6340" xsi:nil="true"/>
    <_ip_UnifiedCompliancePolicyProperties xmlns="http://schemas.microsoft.com/sharepoint/v3" xsi:nil="true"/>
    <lcf76f155ced4ddcb4097134ff3c332f xmlns="da7d0479-407a-45eb-ac7c-e651a3f7963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A7A045-BA77-4399-9893-E18FFA429EDA}"/>
</file>

<file path=customXml/itemProps2.xml><?xml version="1.0" encoding="utf-8"?>
<ds:datastoreItem xmlns:ds="http://schemas.openxmlformats.org/officeDocument/2006/customXml" ds:itemID="{0A5D7D5A-5BAF-4F4C-85F7-3964A672F505}">
  <ds:schemaRefs>
    <ds:schemaRef ds:uri="http://schemas.microsoft.com/office/2006/metadata/properties"/>
    <ds:schemaRef ds:uri="http://schemas.microsoft.com/office/infopath/2007/PartnerControls"/>
    <ds:schemaRef ds:uri="http://schemas.microsoft.com/sharepoint/v3"/>
    <ds:schemaRef ds:uri="aaedbaee-2e57-4075-9bc7-bbae780e6340"/>
    <ds:schemaRef ds:uri="da7d0479-407a-45eb-ac7c-e651a3f79639"/>
  </ds:schemaRefs>
</ds:datastoreItem>
</file>

<file path=customXml/itemProps3.xml><?xml version="1.0" encoding="utf-8"?>
<ds:datastoreItem xmlns:ds="http://schemas.openxmlformats.org/officeDocument/2006/customXml" ds:itemID="{22136F88-4EFB-4D6E-B78C-951AE56533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5566</Words>
  <Application>Microsoft Office PowerPoint</Application>
  <PresentationFormat>Widescreen</PresentationFormat>
  <Paragraphs>420</Paragraphs>
  <Slides>56</Slides>
  <Notes>19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56</vt:i4>
      </vt:variant>
    </vt:vector>
  </HeadingPairs>
  <TitlesOfParts>
    <vt:vector size="67" baseType="lpstr">
      <vt:lpstr>Abadi</vt:lpstr>
      <vt:lpstr>Aptos</vt:lpstr>
      <vt:lpstr>Arial</vt:lpstr>
      <vt:lpstr>Avenir-Black</vt:lpstr>
      <vt:lpstr>Calibri</vt:lpstr>
      <vt:lpstr>Calibri (MS) Bold</vt:lpstr>
      <vt:lpstr>Montserrat</vt:lpstr>
      <vt:lpstr>Montserrat Light</vt:lpstr>
      <vt:lpstr>System Font Regular</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docId:B727E3EB161F0474EBA82DF53D4756AF</cp:keywords>
  <cp:lastModifiedBy>Sanja Ivandic</cp:lastModifiedBy>
  <cp:revision>748</cp:revision>
  <dcterms:created xsi:type="dcterms:W3CDTF">2020-10-14T13:32:04Z</dcterms:created>
  <dcterms:modified xsi:type="dcterms:W3CDTF">2026-04-30T11:22:00Z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0x0101007E4BA1B2CFB2AF4BB85E9392498C6327</vt:lpwstr>
  </property>
  <property fmtid="{D5CDD505-2E9C-101B-9397-08002B2CF9AE}" pid="3" name="MediaServiceImageTags">
    <vt:lpwstr/>
  </property>
</Properties>
</file>