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58"/>
  </p:notesMasterIdLst>
  <p:sldIdLst>
    <p:sldId id="4299" r:id="rId5"/>
    <p:sldId id="6727" r:id="rId6"/>
    <p:sldId id="6721" r:id="rId7"/>
    <p:sldId id="4322" r:id="rId8"/>
    <p:sldId id="6728" r:id="rId9"/>
    <p:sldId id="4309" r:id="rId10"/>
    <p:sldId id="6911" r:id="rId11"/>
    <p:sldId id="6817" r:id="rId12"/>
    <p:sldId id="6912" r:id="rId13"/>
    <p:sldId id="6819" r:id="rId14"/>
    <p:sldId id="6915" r:id="rId15"/>
    <p:sldId id="6916" r:id="rId16"/>
    <p:sldId id="6917" r:id="rId17"/>
    <p:sldId id="6919" r:id="rId18"/>
    <p:sldId id="6922" r:id="rId19"/>
    <p:sldId id="6923" r:id="rId20"/>
    <p:sldId id="6924" r:id="rId21"/>
    <p:sldId id="6925" r:id="rId22"/>
    <p:sldId id="6926" r:id="rId23"/>
    <p:sldId id="6927" r:id="rId24"/>
    <p:sldId id="6928" r:id="rId25"/>
    <p:sldId id="6931" r:id="rId26"/>
    <p:sldId id="6984" r:id="rId27"/>
    <p:sldId id="6985" r:id="rId28"/>
    <p:sldId id="6988" r:id="rId29"/>
    <p:sldId id="6842" r:id="rId30"/>
    <p:sldId id="6990" r:id="rId31"/>
    <p:sldId id="6991" r:id="rId32"/>
    <p:sldId id="6992" r:id="rId33"/>
    <p:sldId id="7035" r:id="rId34"/>
    <p:sldId id="7036" r:id="rId35"/>
    <p:sldId id="6987" r:id="rId36"/>
    <p:sldId id="7037" r:id="rId37"/>
    <p:sldId id="7038" r:id="rId38"/>
    <p:sldId id="7039" r:id="rId39"/>
    <p:sldId id="7040" r:id="rId40"/>
    <p:sldId id="7041" r:id="rId41"/>
    <p:sldId id="7044" r:id="rId42"/>
    <p:sldId id="7045" r:id="rId43"/>
    <p:sldId id="6993" r:id="rId44"/>
    <p:sldId id="7046" r:id="rId45"/>
    <p:sldId id="7047" r:id="rId46"/>
    <p:sldId id="7048" r:id="rId47"/>
    <p:sldId id="7049" r:id="rId48"/>
    <p:sldId id="7050" r:id="rId49"/>
    <p:sldId id="7097" r:id="rId50"/>
    <p:sldId id="7098" r:id="rId51"/>
    <p:sldId id="7099" r:id="rId52"/>
    <p:sldId id="7100" r:id="rId53"/>
    <p:sldId id="7101" r:id="rId54"/>
    <p:sldId id="7102" r:id="rId55"/>
    <p:sldId id="7103" r:id="rId56"/>
    <p:sldId id="6858"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710" userDrawn="1">
          <p15:clr>
            <a:srgbClr val="A4A3A4"/>
          </p15:clr>
        </p15:guide>
        <p15:guide id="2" orient="horz" pos="935" userDrawn="1">
          <p15:clr>
            <a:srgbClr val="A4A3A4"/>
          </p15:clr>
        </p15:guide>
        <p15:guide id="3" pos="542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AC5C0C-A832-9207-444C-F7B11B4E8A97}" name="Laura Magan (MMS,Ireland)" initials="LM" userId="S::Laura@momentumconsulting.ie::c3f3bbb9-9632-4ba0-9147-5662ad5f24a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4659"/>
    <a:srgbClr val="A555A1"/>
    <a:srgbClr val="3EB6A1"/>
    <a:srgbClr val="0E6E61"/>
    <a:srgbClr val="DEC0DD"/>
    <a:srgbClr val="2B9B9F"/>
    <a:srgbClr val="4174BA"/>
    <a:srgbClr val="000000"/>
    <a:srgbClr val="FFF3E9"/>
    <a:srgbClr val="EE4F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29"/>
    <p:restoredTop sz="95082"/>
  </p:normalViewPr>
  <p:slideViewPr>
    <p:cSldViewPr snapToGrid="0" snapToObjects="1">
      <p:cViewPr varScale="1">
        <p:scale>
          <a:sx n="79" d="100"/>
          <a:sy n="79" d="100"/>
        </p:scale>
        <p:origin x="581" y="72"/>
      </p:cViewPr>
      <p:guideLst>
        <p:guide pos="710"/>
        <p:guide orient="horz" pos="935"/>
        <p:guide pos="5428"/>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4/30/2026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Zum Bearbeiten der Master-Textformate hier klicken</a:t>
            </a:r>
          </a:p>
          <a:p>
            <a:pPr lvl="1"/>
            <a:r>
              <a:rPr lang="en-GB"/>
              <a:t>Zweite Ebene</a:t>
            </a:r>
          </a:p>
          <a:p>
            <a:pPr lvl="2"/>
            <a:r>
              <a:rPr lang="en-GB"/>
              <a:t>Dritte Ebene</a:t>
            </a:r>
          </a:p>
          <a:p>
            <a:pPr lvl="3"/>
            <a:r>
              <a:rPr lang="en-GB"/>
              <a:t>Vierte Ebene</a:t>
            </a:r>
          </a:p>
          <a:p>
            <a:pPr lvl="4"/>
            <a:r>
              <a:rPr lang="en-GB"/>
              <a:t>Fünfte Ebene</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24874676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24874676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99ADA-7F14-26C0-1762-A9B5587F14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8A1282-8093-0773-3674-CC20F2083E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F2C20C-FFF0-8740-D71C-0930B41EDAF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C404084-0152-2D55-2FC5-202715FAEBDD}"/>
              </a:ext>
            </a:extLst>
          </p:cNvPr>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19636135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99ADA-7F14-26C0-1762-A9B5587F14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8A1282-8093-0773-3674-CC20F2083E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F2C20C-FFF0-8740-D71C-0930B41EDAF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C404084-0152-2D55-2FC5-202715FAEBDD}"/>
              </a:ext>
            </a:extLst>
          </p:cNvPr>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36500685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24874676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33</a:t>
            </a:fld>
            <a:endParaRPr lang="en-US"/>
          </a:p>
        </p:txBody>
      </p:sp>
    </p:spTree>
    <p:extLst>
      <p:ext uri="{BB962C8B-B14F-4D97-AF65-F5344CB8AC3E}">
        <p14:creationId xmlns:p14="http://schemas.microsoft.com/office/powerpoint/2010/main" val="22522687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42</a:t>
            </a:fld>
            <a:endParaRPr lang="en-US"/>
          </a:p>
        </p:txBody>
      </p:sp>
    </p:spTree>
    <p:extLst>
      <p:ext uri="{BB962C8B-B14F-4D97-AF65-F5344CB8AC3E}">
        <p14:creationId xmlns:p14="http://schemas.microsoft.com/office/powerpoint/2010/main" val="24874676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49</a:t>
            </a:fld>
            <a:endParaRPr lang="en-US"/>
          </a:p>
        </p:txBody>
      </p:sp>
    </p:spTree>
    <p:extLst>
      <p:ext uri="{BB962C8B-B14F-4D97-AF65-F5344CB8AC3E}">
        <p14:creationId xmlns:p14="http://schemas.microsoft.com/office/powerpoint/2010/main" val="27674169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99ADA-7F14-26C0-1762-A9B5587F14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8A1282-8093-0773-3674-CC20F2083E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F2C20C-FFF0-8740-D71C-0930B41EDAF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C404084-0152-2D55-2FC5-202715FAEBDD}"/>
              </a:ext>
            </a:extLst>
          </p:cNvPr>
          <p:cNvSpPr>
            <a:spLocks noGrp="1"/>
          </p:cNvSpPr>
          <p:nvPr>
            <p:ph type="sldNum" sz="quarter" idx="5"/>
          </p:nvPr>
        </p:nvSpPr>
        <p:spPr/>
        <p:txBody>
          <a:bodyPr/>
          <a:lstStyle/>
          <a:p>
            <a:fld id="{4BE5DE82-CF29-044D-9158-06A811149881}" type="slidenum">
              <a:rPr lang="en-US" smtClean="0"/>
              <a:t>50</a:t>
            </a:fld>
            <a:endParaRPr lang="en-US"/>
          </a:p>
        </p:txBody>
      </p:sp>
    </p:spTree>
    <p:extLst>
      <p:ext uri="{BB962C8B-B14F-4D97-AF65-F5344CB8AC3E}">
        <p14:creationId xmlns:p14="http://schemas.microsoft.com/office/powerpoint/2010/main" val="2760339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sv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Include ME+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3FB5A1"/>
          </a:solidFill>
          <a:ln w="24491" cap="flat">
            <a:solidFill>
              <a:srgbClr val="3FB5A1"/>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6663490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E4F2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3FB5A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spTree>
    <p:extLst>
      <p:ext uri="{BB962C8B-B14F-4D97-AF65-F5344CB8AC3E}">
        <p14:creationId xmlns:p14="http://schemas.microsoft.com/office/powerpoint/2010/main" val="63687770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spTree>
    <p:extLst>
      <p:ext uri="{BB962C8B-B14F-4D97-AF65-F5344CB8AC3E}">
        <p14:creationId xmlns:p14="http://schemas.microsoft.com/office/powerpoint/2010/main" val="11529430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E4F2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174BA"/>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pic>
        <p:nvPicPr>
          <p:cNvPr id="4" name="Graphic 3">
            <a:extLst>
              <a:ext uri="{FF2B5EF4-FFF2-40B4-BE49-F238E27FC236}">
                <a16:creationId xmlns:a16="http://schemas.microsoft.com/office/drawing/2014/main" id="{DF4A8161-F6E2-79A4-C14D-2ADC4CDE20A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8166548" y="153249"/>
            <a:ext cx="4881979" cy="3282710"/>
          </a:xfrm>
          <a:prstGeom prst="rect">
            <a:avLst/>
          </a:prstGeom>
        </p:spPr>
      </p:pic>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478705" y="1421160"/>
            <a:ext cx="5295095" cy="3849919"/>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262215" y="1823571"/>
            <a:ext cx="3775051" cy="2414346"/>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57531829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9900CCE-F990-63A9-95C0-D67047DB39A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515" y="128942"/>
            <a:ext cx="4637790" cy="2256222"/>
          </a:xfrm>
          <a:prstGeom prst="rect">
            <a:avLst/>
          </a:prstGeom>
        </p:spPr>
      </p:pic>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0C46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891762" y="514857"/>
            <a:ext cx="6300238" cy="4375767"/>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grpSp>
        <p:nvGrpSpPr>
          <p:cNvPr id="4" name="Group 3">
            <a:extLst>
              <a:ext uri="{FF2B5EF4-FFF2-40B4-BE49-F238E27FC236}">
                <a16:creationId xmlns:a16="http://schemas.microsoft.com/office/drawing/2014/main" id="{6FF01A67-E008-D5A2-DFF3-E8B04F54140D}"/>
              </a:ext>
            </a:extLst>
          </p:cNvPr>
          <p:cNvGrpSpPr/>
          <p:nvPr userDrawn="1"/>
        </p:nvGrpSpPr>
        <p:grpSpPr>
          <a:xfrm>
            <a:off x="352315" y="5861594"/>
            <a:ext cx="6884610" cy="815170"/>
            <a:chOff x="5715" y="85250"/>
            <a:chExt cx="6885355" cy="815801"/>
          </a:xfrm>
        </p:grpSpPr>
        <p:sp>
          <p:nvSpPr>
            <p:cNvPr id="5" name="Rectangle 4">
              <a:extLst>
                <a:ext uri="{FF2B5EF4-FFF2-40B4-BE49-F238E27FC236}">
                  <a16:creationId xmlns:a16="http://schemas.microsoft.com/office/drawing/2014/main" id="{227747EB-41E2-B600-DC99-F67AD5FF4FF9}"/>
                </a:ext>
              </a:extLst>
            </p:cNvPr>
            <p:cNvSpPr/>
            <p:nvPr userDrawn="1"/>
          </p:nvSpPr>
          <p:spPr>
            <a:xfrm>
              <a:off x="5715" y="85250"/>
              <a:ext cx="1255395" cy="276700"/>
            </a:xfrm>
            <a:prstGeom prst="rect">
              <a:avLst/>
            </a:prstGeom>
          </p:spPr>
          <p:txBody>
            <a:bodyPr wrap="square">
              <a:spAutoFit/>
            </a:bodyPr>
            <a:lstStyle/>
            <a:p>
              <a:pPr hangingPunct="0">
                <a:lnSpc>
                  <a:spcPts val="720"/>
                </a:lnSpc>
              </a:pPr>
              <a:r>
                <a:rPr lang="en-US" sz="800" b="1" kern="120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This resource is licensed under CC BY 4.0</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A grey and black sign with a person in a circle&#10;&#10;Description automatically generated">
              <a:extLst>
                <a:ext uri="{FF2B5EF4-FFF2-40B4-BE49-F238E27FC236}">
                  <a16:creationId xmlns:a16="http://schemas.microsoft.com/office/drawing/2014/main" id="{4C142AA7-DB10-B313-18DC-79A55E53DB5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5250" y="361950"/>
              <a:ext cx="1076325" cy="374650"/>
            </a:xfrm>
            <a:prstGeom prst="rect">
              <a:avLst/>
            </a:prstGeom>
          </p:spPr>
        </p:pic>
        <p:pic>
          <p:nvPicPr>
            <p:cNvPr id="7" name="Picture 6" descr="Co-funded by the European Union logo in png for web usage">
              <a:extLst>
                <a:ext uri="{FF2B5EF4-FFF2-40B4-BE49-F238E27FC236}">
                  <a16:creationId xmlns:a16="http://schemas.microsoft.com/office/drawing/2014/main" id="{DB4E3FF0-0537-3485-3365-F6809262CD38}"/>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1260584" y="438150"/>
              <a:ext cx="1530985" cy="320040"/>
            </a:xfrm>
            <a:prstGeom prst="rect">
              <a:avLst/>
            </a:prstGeom>
            <a:noFill/>
            <a:ln>
              <a:noFill/>
            </a:ln>
          </p:spPr>
        </p:pic>
        <p:sp>
          <p:nvSpPr>
            <p:cNvPr id="8" name="Rectangle 7">
              <a:extLst>
                <a:ext uri="{FF2B5EF4-FFF2-40B4-BE49-F238E27FC236}">
                  <a16:creationId xmlns:a16="http://schemas.microsoft.com/office/drawing/2014/main" id="{83236D51-22D9-B374-C45C-6F32E684FDA9}"/>
                </a:ext>
              </a:extLst>
            </p:cNvPr>
            <p:cNvSpPr/>
            <p:nvPr userDrawn="1"/>
          </p:nvSpPr>
          <p:spPr>
            <a:xfrm>
              <a:off x="2760854" y="397960"/>
              <a:ext cx="4130216" cy="503091"/>
            </a:xfrm>
            <a:prstGeom prst="rect">
              <a:avLst/>
            </a:prstGeom>
          </p:spPr>
          <p:txBody>
            <a:bodyPr wrap="square">
              <a:spAutoFit/>
            </a:bodyPr>
            <a:lstStyle/>
            <a:p>
              <a:pPr algn="just" hangingPunct="0">
                <a:lnSpc>
                  <a:spcPts val="760"/>
                </a:lnSpc>
              </a:pPr>
              <a:r>
                <a:rPr lang="de-DE" sz="75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Europäischen Exekutivagentur für Bildung und Kultur (EACEA) wider. Weder die Europäische Union noch die EACEA können dafür verantwortlich gemacht werden.</a:t>
              </a:r>
              <a:endParaRPr lang="en-IE" sz="11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1" name="Freeform 10">
            <a:extLst>
              <a:ext uri="{FF2B5EF4-FFF2-40B4-BE49-F238E27FC236}">
                <a16:creationId xmlns:a16="http://schemas.microsoft.com/office/drawing/2014/main" id="{7B4D666E-7E72-A25D-F9EE-EFEB9EC42D1E}"/>
              </a:ext>
            </a:extLst>
          </p:cNvPr>
          <p:cNvSpPr/>
          <p:nvPr userDrawn="1"/>
        </p:nvSpPr>
        <p:spPr>
          <a:xfrm flipH="1">
            <a:off x="5543621" y="5155053"/>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42208650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147034" y="3311089"/>
            <a:ext cx="3554710" cy="258453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657253" y="3567479"/>
            <a:ext cx="2534272" cy="1620802"/>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14184619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Text + Device 01">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82150" y="3311089"/>
            <a:ext cx="3554710" cy="258453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8792369" y="3567479"/>
            <a:ext cx="2534272" cy="1620802"/>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pic>
        <p:nvPicPr>
          <p:cNvPr id="4" name="Picture 3">
            <a:extLst>
              <a:ext uri="{FF2B5EF4-FFF2-40B4-BE49-F238E27FC236}">
                <a16:creationId xmlns:a16="http://schemas.microsoft.com/office/drawing/2014/main" id="{B0B4EE33-AFCB-6690-7E51-9D62CE4F1C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40109" y="126454"/>
            <a:ext cx="3554710" cy="2584533"/>
          </a:xfrm>
          <a:prstGeom prst="rect">
            <a:avLst/>
          </a:prstGeom>
          <a:noFill/>
        </p:spPr>
      </p:pic>
      <p:sp>
        <p:nvSpPr>
          <p:cNvPr id="7" name="Picture Placeholder 9">
            <a:extLst>
              <a:ext uri="{FF2B5EF4-FFF2-40B4-BE49-F238E27FC236}">
                <a16:creationId xmlns:a16="http://schemas.microsoft.com/office/drawing/2014/main" id="{22B69606-3363-0D78-1787-8BB670B9BEC4}"/>
              </a:ext>
            </a:extLst>
          </p:cNvPr>
          <p:cNvSpPr>
            <a:spLocks noGrp="1"/>
          </p:cNvSpPr>
          <p:nvPr>
            <p:ph type="pic" sz="quarter" idx="19"/>
          </p:nvPr>
        </p:nvSpPr>
        <p:spPr>
          <a:xfrm>
            <a:off x="8750328" y="382844"/>
            <a:ext cx="2534272" cy="1620802"/>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217907376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78705" y="1421160"/>
            <a:ext cx="5295095" cy="3849919"/>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262215" y="1823571"/>
            <a:ext cx="3775051" cy="2414346"/>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578753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pic>
        <p:nvPicPr>
          <p:cNvPr id="7" name="Graphic 6">
            <a:extLst>
              <a:ext uri="{FF2B5EF4-FFF2-40B4-BE49-F238E27FC236}">
                <a16:creationId xmlns:a16="http://schemas.microsoft.com/office/drawing/2014/main" id="{F06ADA73-58C0-120F-1940-1F0364CB5CA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9751010" y="1933934"/>
            <a:ext cx="4881979" cy="3282710"/>
          </a:xfrm>
          <a:prstGeom prst="rect">
            <a:avLst/>
          </a:prstGeom>
        </p:spPr>
      </p:pic>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pic>
        <p:nvPicPr>
          <p:cNvPr id="10" name="Graphic 9">
            <a:extLst>
              <a:ext uri="{FF2B5EF4-FFF2-40B4-BE49-F238E27FC236}">
                <a16:creationId xmlns:a16="http://schemas.microsoft.com/office/drawing/2014/main" id="{5134259A-BE70-7578-CDE3-696232B17AC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9525453" y="2077108"/>
            <a:ext cx="4881979" cy="3282710"/>
          </a:xfrm>
          <a:prstGeom prst="rect">
            <a:avLst/>
          </a:prstGeom>
        </p:spPr>
      </p:pic>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screen">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3FB5A1"/>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pic>
        <p:nvPicPr>
          <p:cNvPr id="4" name="Graphic 3">
            <a:extLst>
              <a:ext uri="{FF2B5EF4-FFF2-40B4-BE49-F238E27FC236}">
                <a16:creationId xmlns:a16="http://schemas.microsoft.com/office/drawing/2014/main" id="{100955F5-99AB-D17E-C862-FEEFD8D1606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9634076" y="-1026069"/>
            <a:ext cx="4568278" cy="3071773"/>
          </a:xfrm>
          <a:prstGeom prst="rect">
            <a:avLst/>
          </a:prstGeom>
        </p:spPr>
      </p:pic>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3"/>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5" name="Graphic 14">
            <a:extLst>
              <a:ext uri="{FF2B5EF4-FFF2-40B4-BE49-F238E27FC236}">
                <a16:creationId xmlns:a16="http://schemas.microsoft.com/office/drawing/2014/main" id="{F45D63EB-A832-43C0-7D01-D44C89B6D8F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6096000" y="904553"/>
            <a:ext cx="7890713" cy="5305824"/>
          </a:xfrm>
          <a:prstGeom prst="rect">
            <a:avLst/>
          </a:prstGeom>
        </p:spPr>
      </p:pic>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grpSp>
        <p:nvGrpSpPr>
          <p:cNvPr id="2" name="Group 1">
            <a:extLst>
              <a:ext uri="{FF2B5EF4-FFF2-40B4-BE49-F238E27FC236}">
                <a16:creationId xmlns:a16="http://schemas.microsoft.com/office/drawing/2014/main" id="{C0C3672C-F528-AD9F-D7CD-94701EDC44E0}"/>
              </a:ext>
            </a:extLst>
          </p:cNvPr>
          <p:cNvGrpSpPr/>
          <p:nvPr userDrawn="1"/>
        </p:nvGrpSpPr>
        <p:grpSpPr>
          <a:xfrm>
            <a:off x="352315" y="5861594"/>
            <a:ext cx="6884610" cy="815170"/>
            <a:chOff x="5715" y="85250"/>
            <a:chExt cx="6885355" cy="815801"/>
          </a:xfrm>
        </p:grpSpPr>
        <p:sp>
          <p:nvSpPr>
            <p:cNvPr id="3" name="Rectangle 2">
              <a:extLst>
                <a:ext uri="{FF2B5EF4-FFF2-40B4-BE49-F238E27FC236}">
                  <a16:creationId xmlns:a16="http://schemas.microsoft.com/office/drawing/2014/main" id="{C7F78833-01D0-03AB-53C4-3A9B9BF67E3B}"/>
                </a:ext>
              </a:extLst>
            </p:cNvPr>
            <p:cNvSpPr/>
            <p:nvPr userDrawn="1"/>
          </p:nvSpPr>
          <p:spPr>
            <a:xfrm>
              <a:off x="5715" y="85250"/>
              <a:ext cx="1255395" cy="276700"/>
            </a:xfrm>
            <a:prstGeom prst="rect">
              <a:avLst/>
            </a:prstGeom>
          </p:spPr>
          <p:txBody>
            <a:bodyPr wrap="square">
              <a:spAutoFit/>
            </a:bodyPr>
            <a:lstStyle/>
            <a:p>
              <a:pPr hangingPunct="0">
                <a:lnSpc>
                  <a:spcPts val="720"/>
                </a:lnSpc>
              </a:pPr>
              <a:r>
                <a:rPr lang="en-US" sz="800" b="1" kern="120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This resource is licensed under CC BY 4.0</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descr="A grey and black sign with a person in a circle&#10;&#10;Description automatically generated">
              <a:extLst>
                <a:ext uri="{FF2B5EF4-FFF2-40B4-BE49-F238E27FC236}">
                  <a16:creationId xmlns:a16="http://schemas.microsoft.com/office/drawing/2014/main" id="{BAE83601-E3FE-A657-D133-539445C609D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5250" y="361950"/>
              <a:ext cx="1076325" cy="374650"/>
            </a:xfrm>
            <a:prstGeom prst="rect">
              <a:avLst/>
            </a:prstGeom>
          </p:spPr>
        </p:pic>
        <p:pic>
          <p:nvPicPr>
            <p:cNvPr id="5" name="Picture 4" descr="Co-funded by the European Union logo in png for web usage">
              <a:extLst>
                <a:ext uri="{FF2B5EF4-FFF2-40B4-BE49-F238E27FC236}">
                  <a16:creationId xmlns:a16="http://schemas.microsoft.com/office/drawing/2014/main" id="{0A622B4C-7C94-8075-E6D6-118B9EA846CD}"/>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1260584" y="438150"/>
              <a:ext cx="1530985" cy="320040"/>
            </a:xfrm>
            <a:prstGeom prst="rect">
              <a:avLst/>
            </a:prstGeom>
            <a:noFill/>
            <a:ln>
              <a:noFill/>
            </a:ln>
          </p:spPr>
        </p:pic>
        <p:sp>
          <p:nvSpPr>
            <p:cNvPr id="6" name="Rectangle 5">
              <a:extLst>
                <a:ext uri="{FF2B5EF4-FFF2-40B4-BE49-F238E27FC236}">
                  <a16:creationId xmlns:a16="http://schemas.microsoft.com/office/drawing/2014/main" id="{E735A2AE-C853-C221-D2EC-0326EFECD095}"/>
                </a:ext>
              </a:extLst>
            </p:cNvPr>
            <p:cNvSpPr/>
            <p:nvPr userDrawn="1"/>
          </p:nvSpPr>
          <p:spPr>
            <a:xfrm>
              <a:off x="2760854" y="397960"/>
              <a:ext cx="4130216" cy="503091"/>
            </a:xfrm>
            <a:prstGeom prst="rect">
              <a:avLst/>
            </a:prstGeom>
          </p:spPr>
          <p:txBody>
            <a:bodyPr wrap="square">
              <a:spAutoFit/>
            </a:bodyPr>
            <a:lstStyle/>
            <a:p>
              <a:pPr algn="just" hangingPunct="0">
                <a:lnSpc>
                  <a:spcPts val="760"/>
                </a:lnSpc>
              </a:pPr>
              <a:r>
                <a:rPr lang="de-DE" sz="75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Europäischen Exekutivagentur für Bildung und Kultur (EACEA) wider. Weder die Europäische Union noch die EACEA können dafür verantwortlich gemacht werden.</a:t>
              </a:r>
              <a:endParaRPr lang="en-IE" sz="11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0970682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5430"/>
            </a:lvl1pPr>
          </a:lstStyle>
          <a:p>
            <a:r>
              <a:rPr lang="en-GB" dirty="0"/>
              <a:t>Click to edit Master title style</a:t>
            </a:r>
            <a:endParaRPr lang="en-US" dirty="0"/>
          </a:p>
        </p:txBody>
      </p:sp>
      <p:sp>
        <p:nvSpPr>
          <p:cNvPr id="3" name="Subtitle 2"/>
          <p:cNvSpPr>
            <a:spLocks noGrp="1"/>
          </p:cNvSpPr>
          <p:nvPr>
            <p:ph type="subTitle" idx="1"/>
          </p:nvPr>
        </p:nvSpPr>
        <p:spPr>
          <a:xfrm>
            <a:off x="1524000" y="3602039"/>
            <a:ext cx="9144000" cy="1655762"/>
          </a:xfrm>
        </p:spPr>
        <p:txBody>
          <a:bodyPr/>
          <a:lstStyle>
            <a:lvl1pPr marL="0" indent="0" algn="ctr">
              <a:buNone/>
              <a:defRPr sz="2172"/>
            </a:lvl1pPr>
            <a:lvl2pPr marL="413717" indent="0" algn="ctr">
              <a:buNone/>
              <a:defRPr sz="1810"/>
            </a:lvl2pPr>
            <a:lvl3pPr marL="827432" indent="0" algn="ctr">
              <a:buNone/>
              <a:defRPr sz="1629"/>
            </a:lvl3pPr>
            <a:lvl4pPr marL="1241149" indent="0" algn="ctr">
              <a:buNone/>
              <a:defRPr sz="1448"/>
            </a:lvl4pPr>
            <a:lvl5pPr marL="1654865" indent="0" algn="ctr">
              <a:buNone/>
              <a:defRPr sz="1448"/>
            </a:lvl5pPr>
            <a:lvl6pPr marL="2068582" indent="0" algn="ctr">
              <a:buNone/>
              <a:defRPr sz="1448"/>
            </a:lvl6pPr>
            <a:lvl7pPr marL="2482298" indent="0" algn="ctr">
              <a:buNone/>
              <a:defRPr sz="1448"/>
            </a:lvl7pPr>
            <a:lvl8pPr marL="2896014" indent="0" algn="ctr">
              <a:buNone/>
              <a:defRPr sz="1448"/>
            </a:lvl8pPr>
            <a:lvl9pPr marL="3309731" indent="0" algn="ctr">
              <a:buNone/>
              <a:defRPr sz="1448"/>
            </a:lvl9pPr>
          </a:lstStyle>
          <a:p>
            <a:r>
              <a:rPr lang="en-GB" dirty="0"/>
              <a:t>Click to edit Master subtitle style</a:t>
            </a:r>
            <a:endParaRPr lang="en-US" dirty="0"/>
          </a:p>
        </p:txBody>
      </p:sp>
      <p:sp>
        <p:nvSpPr>
          <p:cNvPr id="4" name="Date Placeholder 3"/>
          <p:cNvSpPr>
            <a:spLocks noGrp="1"/>
          </p:cNvSpPr>
          <p:nvPr>
            <p:ph type="dt" sz="half" idx="10"/>
          </p:nvPr>
        </p:nvSpPr>
        <p:spPr/>
        <p:txBody>
          <a:bodyPr/>
          <a:lstStyle/>
          <a:p>
            <a:fld id="{4A8750F5-52C1-C440-8607-C91B20E8C317}" type="datetimeFigureOut">
              <a:rPr lang="en-US" smtClean="0"/>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BFC9EE-8645-454F-BDB4-68969ACADAFB}" type="slidenum">
              <a:rPr lang="en-US" smtClean="0"/>
              <a:t>‹#›</a:t>
            </a:fld>
            <a:endParaRPr lang="en-US"/>
          </a:p>
        </p:txBody>
      </p:sp>
    </p:spTree>
    <p:extLst>
      <p:ext uri="{BB962C8B-B14F-4D97-AF65-F5344CB8AC3E}">
        <p14:creationId xmlns:p14="http://schemas.microsoft.com/office/powerpoint/2010/main" val="28112254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2" name="Round Diagonal Corner Rectangle 1">
            <a:extLst>
              <a:ext uri="{FF2B5EF4-FFF2-40B4-BE49-F238E27FC236}">
                <a16:creationId xmlns:a16="http://schemas.microsoft.com/office/drawing/2014/main" id="{101E8EEF-CDF2-BADD-843E-B4E92ADF8D12}"/>
              </a:ext>
            </a:extLst>
          </p:cNvPr>
          <p:cNvSpPr/>
          <p:nvPr userDrawn="1"/>
        </p:nvSpPr>
        <p:spPr>
          <a:xfrm flipV="1">
            <a:off x="477385" y="748833"/>
            <a:ext cx="11122944" cy="5985342"/>
          </a:xfrm>
          <a:prstGeom prst="round2DiagRect">
            <a:avLst/>
          </a:prstGeom>
          <a:solidFill>
            <a:srgbClr val="4174BA"/>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55974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A55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spTree>
    <p:extLst>
      <p:ext uri="{BB962C8B-B14F-4D97-AF65-F5344CB8AC3E}">
        <p14:creationId xmlns:p14="http://schemas.microsoft.com/office/powerpoint/2010/main" val="26611245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5_Overview/Content Slide">
    <p:spTree>
      <p:nvGrpSpPr>
        <p:cNvPr id="1" name=""/>
        <p:cNvGrpSpPr/>
        <p:nvPr/>
      </p:nvGrpSpPr>
      <p:grpSpPr>
        <a:xfrm>
          <a:off x="0" y="0"/>
          <a:ext cx="0" cy="0"/>
          <a:chOff x="0" y="0"/>
          <a:chExt cx="0" cy="0"/>
        </a:xfrm>
      </p:grpSpPr>
      <p:sp>
        <p:nvSpPr>
          <p:cNvPr id="2" name="Round Diagonal Corner Rectangle 1">
            <a:extLst>
              <a:ext uri="{FF2B5EF4-FFF2-40B4-BE49-F238E27FC236}">
                <a16:creationId xmlns:a16="http://schemas.microsoft.com/office/drawing/2014/main" id="{101E8EEF-CDF2-BADD-843E-B4E92ADF8D12}"/>
              </a:ext>
            </a:extLst>
          </p:cNvPr>
          <p:cNvSpPr/>
          <p:nvPr userDrawn="1"/>
        </p:nvSpPr>
        <p:spPr>
          <a:xfrm flipV="1">
            <a:off x="477385" y="748833"/>
            <a:ext cx="11122944" cy="5985342"/>
          </a:xfrm>
          <a:prstGeom prst="round2DiagRect">
            <a:avLst/>
          </a:prstGeom>
          <a:solidFill>
            <a:srgbClr val="DEC0DD"/>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55974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EB6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spTree>
    <p:extLst>
      <p:ext uri="{BB962C8B-B14F-4D97-AF65-F5344CB8AC3E}">
        <p14:creationId xmlns:p14="http://schemas.microsoft.com/office/powerpoint/2010/main" val="270608750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Cover Slide ">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16026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6_Overview/Content Slide">
    <p:spTree>
      <p:nvGrpSpPr>
        <p:cNvPr id="1" name=""/>
        <p:cNvGrpSpPr/>
        <p:nvPr/>
      </p:nvGrpSpPr>
      <p:grpSpPr>
        <a:xfrm>
          <a:off x="0" y="0"/>
          <a:ext cx="0" cy="0"/>
          <a:chOff x="0" y="0"/>
          <a:chExt cx="0" cy="0"/>
        </a:xfrm>
      </p:grpSpPr>
      <p:sp>
        <p:nvSpPr>
          <p:cNvPr id="2" name="Round Diagonal Corner Rectangle 1">
            <a:extLst>
              <a:ext uri="{FF2B5EF4-FFF2-40B4-BE49-F238E27FC236}">
                <a16:creationId xmlns:a16="http://schemas.microsoft.com/office/drawing/2014/main" id="{101E8EEF-CDF2-BADD-843E-B4E92ADF8D12}"/>
              </a:ext>
            </a:extLst>
          </p:cNvPr>
          <p:cNvSpPr/>
          <p:nvPr userDrawn="1"/>
        </p:nvSpPr>
        <p:spPr>
          <a:xfrm flipV="1">
            <a:off x="477385" y="748833"/>
            <a:ext cx="11122944" cy="5985342"/>
          </a:xfrm>
          <a:prstGeom prst="round2DiagRect">
            <a:avLst/>
          </a:prstGeom>
          <a:solidFill>
            <a:srgbClr val="DEC0DD"/>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55974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EB6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pic>
        <p:nvPicPr>
          <p:cNvPr id="3" name="Graphic 2">
            <a:extLst>
              <a:ext uri="{FF2B5EF4-FFF2-40B4-BE49-F238E27FC236}">
                <a16:creationId xmlns:a16="http://schemas.microsoft.com/office/drawing/2014/main" id="{722B2676-2817-8B5C-C0FB-6FBADBFCA3F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9525453" y="2077108"/>
            <a:ext cx="4881979" cy="3282710"/>
          </a:xfrm>
          <a:prstGeom prst="rect">
            <a:avLst/>
          </a:prstGeom>
        </p:spPr>
      </p:pic>
      <p:pic>
        <p:nvPicPr>
          <p:cNvPr id="4" name="Picture 3">
            <a:extLst>
              <a:ext uri="{FF2B5EF4-FFF2-40B4-BE49-F238E27FC236}">
                <a16:creationId xmlns:a16="http://schemas.microsoft.com/office/drawing/2014/main" id="{BF983C7B-90FA-F3DB-776E-E7216CDB0725}"/>
              </a:ext>
            </a:extLst>
          </p:cNvPr>
          <p:cNvPicPr>
            <a:picLocks noChangeAspect="1"/>
          </p:cNvPicPr>
          <p:nvPr userDrawn="1"/>
        </p:nvPicPr>
        <p:blipFill>
          <a:blip r:embed="rId3" cstate="screen">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5" name="Picture Placeholder 14">
            <a:extLst>
              <a:ext uri="{FF2B5EF4-FFF2-40B4-BE49-F238E27FC236}">
                <a16:creationId xmlns:a16="http://schemas.microsoft.com/office/drawing/2014/main" id="{ECBD8360-5289-AC63-6A7E-A4A9EDBA946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6" name="Rectangle 5">
            <a:extLst>
              <a:ext uri="{FF2B5EF4-FFF2-40B4-BE49-F238E27FC236}">
                <a16:creationId xmlns:a16="http://schemas.microsoft.com/office/drawing/2014/main" id="{702ADB4D-8275-69E3-7CC8-AF4F4E947994}"/>
              </a:ext>
            </a:extLst>
          </p:cNvPr>
          <p:cNvSpPr/>
          <p:nvPr userDrawn="1"/>
        </p:nvSpPr>
        <p:spPr bwMode="auto">
          <a:xfrm>
            <a:off x="7776252" y="5580127"/>
            <a:ext cx="2513532" cy="532029"/>
          </a:xfrm>
          <a:prstGeom prst="rect">
            <a:avLst/>
          </a:prstGeom>
          <a:solidFill>
            <a:srgbClr val="3FB5A1"/>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7" name="Text Placeholder 32">
            <a:extLst>
              <a:ext uri="{FF2B5EF4-FFF2-40B4-BE49-F238E27FC236}">
                <a16:creationId xmlns:a16="http://schemas.microsoft.com/office/drawing/2014/main" id="{35A9A555-49BF-941F-09B2-9298F57C9450}"/>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466434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7_Overview/Content Slide">
    <p:spTree>
      <p:nvGrpSpPr>
        <p:cNvPr id="1" name=""/>
        <p:cNvGrpSpPr/>
        <p:nvPr/>
      </p:nvGrpSpPr>
      <p:grpSpPr>
        <a:xfrm>
          <a:off x="0" y="0"/>
          <a:ext cx="0" cy="0"/>
          <a:chOff x="0" y="0"/>
          <a:chExt cx="0" cy="0"/>
        </a:xfrm>
      </p:grpSpPr>
      <p:sp>
        <p:nvSpPr>
          <p:cNvPr id="2" name="Round Diagonal Corner Rectangle 1">
            <a:extLst>
              <a:ext uri="{FF2B5EF4-FFF2-40B4-BE49-F238E27FC236}">
                <a16:creationId xmlns:a16="http://schemas.microsoft.com/office/drawing/2014/main" id="{101E8EEF-CDF2-BADD-843E-B4E92ADF8D12}"/>
              </a:ext>
            </a:extLst>
          </p:cNvPr>
          <p:cNvSpPr/>
          <p:nvPr userDrawn="1"/>
        </p:nvSpPr>
        <p:spPr>
          <a:xfrm flipV="1">
            <a:off x="477385" y="748833"/>
            <a:ext cx="11122944" cy="5985342"/>
          </a:xfrm>
          <a:prstGeom prst="round2DiagRect">
            <a:avLst/>
          </a:prstGeom>
          <a:solidFill>
            <a:srgbClr val="DEC0DD"/>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55974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EB6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sp>
        <p:nvSpPr>
          <p:cNvPr id="13" name="Picture Placeholder 12">
            <a:extLst>
              <a:ext uri="{FF2B5EF4-FFF2-40B4-BE49-F238E27FC236}">
                <a16:creationId xmlns:a16="http://schemas.microsoft.com/office/drawing/2014/main" id="{632F2870-264E-BF76-6168-A48A2B8F46D4}"/>
              </a:ext>
            </a:extLst>
          </p:cNvPr>
          <p:cNvSpPr>
            <a:spLocks noGrp="1"/>
          </p:cNvSpPr>
          <p:nvPr>
            <p:ph type="pic" sz="quarter" idx="29"/>
          </p:nvPr>
        </p:nvSpPr>
        <p:spPr>
          <a:xfrm>
            <a:off x="6544235" y="748833"/>
            <a:ext cx="5049182" cy="5985342"/>
          </a:xfrm>
          <a:custGeom>
            <a:avLst/>
            <a:gdLst>
              <a:gd name="connsiteX0" fmla="*/ 0 w 5049182"/>
              <a:gd name="connsiteY0" fmla="*/ 0 h 5985342"/>
              <a:gd name="connsiteX1" fmla="*/ 4207635 w 5049182"/>
              <a:gd name="connsiteY1" fmla="*/ 0 h 5985342"/>
              <a:gd name="connsiteX2" fmla="*/ 5049182 w 5049182"/>
              <a:gd name="connsiteY2" fmla="*/ 841547 h 5985342"/>
              <a:gd name="connsiteX3" fmla="*/ 5049182 w 5049182"/>
              <a:gd name="connsiteY3" fmla="*/ 5985342 h 5985342"/>
              <a:gd name="connsiteX4" fmla="*/ 841547 w 5049182"/>
              <a:gd name="connsiteY4" fmla="*/ 5985342 h 5985342"/>
              <a:gd name="connsiteX5" fmla="*/ 0 w 5049182"/>
              <a:gd name="connsiteY5" fmla="*/ 5143795 h 5985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49182" h="5985342">
                <a:moveTo>
                  <a:pt x="0" y="0"/>
                </a:moveTo>
                <a:lnTo>
                  <a:pt x="4207635" y="0"/>
                </a:lnTo>
                <a:cubicBezTo>
                  <a:pt x="4672409" y="0"/>
                  <a:pt x="5049182" y="376773"/>
                  <a:pt x="5049182" y="841547"/>
                </a:cubicBezTo>
                <a:lnTo>
                  <a:pt x="5049182" y="5985342"/>
                </a:lnTo>
                <a:lnTo>
                  <a:pt x="841547" y="5985342"/>
                </a:lnTo>
                <a:cubicBezTo>
                  <a:pt x="376773" y="5985342"/>
                  <a:pt x="0" y="5608569"/>
                  <a:pt x="0" y="5143795"/>
                </a:cubicBezTo>
                <a:close/>
              </a:path>
            </a:pathLst>
          </a:custGeom>
        </p:spPr>
        <p:txBody>
          <a:bodyPr wrap="square">
            <a:noAutofit/>
          </a:bodyPr>
          <a:lstStyle/>
          <a:p>
            <a:endParaRPr lang="en-GB"/>
          </a:p>
        </p:txBody>
      </p:sp>
    </p:spTree>
    <p:extLst>
      <p:ext uri="{BB962C8B-B14F-4D97-AF65-F5344CB8AC3E}">
        <p14:creationId xmlns:p14="http://schemas.microsoft.com/office/powerpoint/2010/main" val="31058968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4_Overview/Content Slide">
    <p:spTree>
      <p:nvGrpSpPr>
        <p:cNvPr id="1" name=""/>
        <p:cNvGrpSpPr/>
        <p:nvPr/>
      </p:nvGrpSpPr>
      <p:grpSpPr>
        <a:xfrm>
          <a:off x="0" y="0"/>
          <a:ext cx="0" cy="0"/>
          <a:chOff x="0" y="0"/>
          <a:chExt cx="0" cy="0"/>
        </a:xfrm>
      </p:grpSpPr>
      <p:sp>
        <p:nvSpPr>
          <p:cNvPr id="2" name="Round Diagonal Corner Rectangle 1">
            <a:extLst>
              <a:ext uri="{FF2B5EF4-FFF2-40B4-BE49-F238E27FC236}">
                <a16:creationId xmlns:a16="http://schemas.microsoft.com/office/drawing/2014/main" id="{101E8EEF-CDF2-BADD-843E-B4E92ADF8D12}"/>
              </a:ext>
            </a:extLst>
          </p:cNvPr>
          <p:cNvSpPr/>
          <p:nvPr userDrawn="1"/>
        </p:nvSpPr>
        <p:spPr>
          <a:xfrm flipV="1">
            <a:off x="477385" y="748833"/>
            <a:ext cx="11122944" cy="5985342"/>
          </a:xfrm>
          <a:prstGeom prst="round2DiagRect">
            <a:avLst/>
          </a:prstGeom>
          <a:solidFill>
            <a:srgbClr val="3EB6A1"/>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55974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0C465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spTree>
    <p:extLst>
      <p:ext uri="{BB962C8B-B14F-4D97-AF65-F5344CB8AC3E}">
        <p14:creationId xmlns:p14="http://schemas.microsoft.com/office/powerpoint/2010/main" val="41619771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2_Overview/Content Slide">
    <p:spTree>
      <p:nvGrpSpPr>
        <p:cNvPr id="1" name=""/>
        <p:cNvGrpSpPr/>
        <p:nvPr/>
      </p:nvGrpSpPr>
      <p:grpSpPr>
        <a:xfrm>
          <a:off x="0" y="0"/>
          <a:ext cx="0" cy="0"/>
          <a:chOff x="0" y="0"/>
          <a:chExt cx="0" cy="0"/>
        </a:xfrm>
      </p:grpSpPr>
      <p:sp>
        <p:nvSpPr>
          <p:cNvPr id="2" name="Round Diagonal Corner Rectangle 1">
            <a:extLst>
              <a:ext uri="{FF2B5EF4-FFF2-40B4-BE49-F238E27FC236}">
                <a16:creationId xmlns:a16="http://schemas.microsoft.com/office/drawing/2014/main" id="{101E8EEF-CDF2-BADD-843E-B4E92ADF8D12}"/>
              </a:ext>
            </a:extLst>
          </p:cNvPr>
          <p:cNvSpPr/>
          <p:nvPr userDrawn="1"/>
        </p:nvSpPr>
        <p:spPr>
          <a:xfrm flipV="1">
            <a:off x="477385" y="748833"/>
            <a:ext cx="11122944" cy="5985342"/>
          </a:xfrm>
          <a:prstGeom prst="round2DiagRect">
            <a:avLst/>
          </a:prstGeom>
          <a:solidFill>
            <a:srgbClr val="0C4659"/>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55974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spTree>
    <p:extLst>
      <p:ext uri="{BB962C8B-B14F-4D97-AF65-F5344CB8AC3E}">
        <p14:creationId xmlns:p14="http://schemas.microsoft.com/office/powerpoint/2010/main" val="21302517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17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222444" y="-2178189"/>
            <a:ext cx="5798424" cy="1160223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 name="connsiteX0" fmla="*/ 6146707 w 6146707"/>
              <a:gd name="connsiteY0" fmla="*/ 11602236 h 11602236"/>
              <a:gd name="connsiteX1" fmla="*/ 6146707 w 6146707"/>
              <a:gd name="connsiteY1" fmla="*/ 4808998 h 11602236"/>
              <a:gd name="connsiteX2" fmla="*/ 6146707 w 6146707"/>
              <a:gd name="connsiteY2" fmla="*/ 4808992 h 11602236"/>
              <a:gd name="connsiteX3" fmla="*/ 6146707 w 6146707"/>
              <a:gd name="connsiteY3" fmla="*/ 766384 h 11602236"/>
              <a:gd name="connsiteX4" fmla="*/ 5260990 w 6146707"/>
              <a:gd name="connsiteY4" fmla="*/ 0 h 11602236"/>
              <a:gd name="connsiteX5" fmla="*/ 2 w 6146707"/>
              <a:gd name="connsiteY5" fmla="*/ 23753 h 11602236"/>
              <a:gd name="connsiteX6" fmla="*/ 2 w 6146707"/>
              <a:gd name="connsiteY6" fmla="*/ 4066368 h 11602236"/>
              <a:gd name="connsiteX7" fmla="*/ 0 w 6146707"/>
              <a:gd name="connsiteY7" fmla="*/ 4066368 h 11602236"/>
              <a:gd name="connsiteX8" fmla="*/ 1 w 6146707"/>
              <a:gd name="connsiteY8" fmla="*/ 10043931 h 11602236"/>
              <a:gd name="connsiteX9" fmla="*/ 1409493 w 6146707"/>
              <a:gd name="connsiteY9" fmla="*/ 11602236 h 11602236"/>
              <a:gd name="connsiteX10" fmla="*/ 6146707 w 6146707"/>
              <a:gd name="connsiteY10" fmla="*/ 11602236 h 11602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46707" h="11602236">
                <a:moveTo>
                  <a:pt x="6146707" y="11602236"/>
                </a:moveTo>
                <a:lnTo>
                  <a:pt x="6146707" y="4808998"/>
                </a:lnTo>
                <a:lnTo>
                  <a:pt x="6146707" y="4808992"/>
                </a:lnTo>
                <a:lnTo>
                  <a:pt x="6146707" y="766384"/>
                </a:lnTo>
                <a:cubicBezTo>
                  <a:pt x="6146707" y="354894"/>
                  <a:pt x="5630982" y="0"/>
                  <a:pt x="5260990" y="0"/>
                </a:cubicBezTo>
                <a:lnTo>
                  <a:pt x="2" y="23753"/>
                </a:lnTo>
                <a:lnTo>
                  <a:pt x="2" y="4066368"/>
                </a:lnTo>
                <a:lnTo>
                  <a:pt x="0" y="4066368"/>
                </a:lnTo>
                <a:cubicBezTo>
                  <a:pt x="0" y="6058889"/>
                  <a:pt x="1" y="8051410"/>
                  <a:pt x="1" y="10043931"/>
                </a:cubicBezTo>
                <a:cubicBezTo>
                  <a:pt x="1" y="10903433"/>
                  <a:pt x="632070" y="11602236"/>
                  <a:pt x="1409493" y="11602236"/>
                </a:cubicBezTo>
                <a:lnTo>
                  <a:pt x="6146707" y="11602236"/>
                </a:lnTo>
                <a:close/>
              </a:path>
            </a:pathLst>
          </a:custGeom>
          <a:solidFill>
            <a:schemeClr val="bg1"/>
          </a:solidFill>
          <a:ln w="24491" cap="flat">
            <a:noFill/>
            <a:prstDash val="solid"/>
            <a:miter/>
          </a:ln>
        </p:spPr>
        <p:txBody>
          <a:bodyPr wrap="square" rtlCol="0" anchor="ctr">
            <a:noAutofit/>
          </a:bodyPr>
          <a:lstStyle/>
          <a:p>
            <a:endParaRPr lang="en-US"/>
          </a:p>
        </p:txBody>
      </p:sp>
      <p:sp>
        <p:nvSpPr>
          <p:cNvPr id="5" name="Picture Placeholder 4">
            <a:extLst>
              <a:ext uri="{FF2B5EF4-FFF2-40B4-BE49-F238E27FC236}">
                <a16:creationId xmlns:a16="http://schemas.microsoft.com/office/drawing/2014/main" id="{F6B0F5EA-ACEA-CDC2-4DBA-C32AEDA07F5B}"/>
              </a:ext>
            </a:extLst>
          </p:cNvPr>
          <p:cNvSpPr>
            <a:spLocks noGrp="1"/>
          </p:cNvSpPr>
          <p:nvPr>
            <p:ph type="pic" sz="quarter" idx="29"/>
          </p:nvPr>
        </p:nvSpPr>
        <p:spPr>
          <a:xfrm>
            <a:off x="6852994" y="723716"/>
            <a:ext cx="5049182" cy="2705284"/>
          </a:xfrm>
          <a:custGeom>
            <a:avLst/>
            <a:gdLst>
              <a:gd name="connsiteX0" fmla="*/ 0 w 5049182"/>
              <a:gd name="connsiteY0" fmla="*/ 0 h 2705284"/>
              <a:gd name="connsiteX1" fmla="*/ 4207635 w 5049182"/>
              <a:gd name="connsiteY1" fmla="*/ 0 h 2705284"/>
              <a:gd name="connsiteX2" fmla="*/ 5049182 w 5049182"/>
              <a:gd name="connsiteY2" fmla="*/ 815266 h 2705284"/>
              <a:gd name="connsiteX3" fmla="*/ 5049182 w 5049182"/>
              <a:gd name="connsiteY3" fmla="*/ 2705284 h 2705284"/>
              <a:gd name="connsiteX4" fmla="*/ 0 w 5049182"/>
              <a:gd name="connsiteY4" fmla="*/ 2705284 h 2705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9182" h="2705284">
                <a:moveTo>
                  <a:pt x="0" y="0"/>
                </a:moveTo>
                <a:lnTo>
                  <a:pt x="4207635" y="0"/>
                </a:lnTo>
                <a:cubicBezTo>
                  <a:pt x="4672409" y="0"/>
                  <a:pt x="5049182" y="365007"/>
                  <a:pt x="5049182" y="815266"/>
                </a:cubicBezTo>
                <a:lnTo>
                  <a:pt x="5049182" y="2705284"/>
                </a:lnTo>
                <a:lnTo>
                  <a:pt x="0" y="2705284"/>
                </a:lnTo>
                <a:close/>
              </a:path>
            </a:pathLst>
          </a:custGeom>
        </p:spPr>
        <p:txBody>
          <a:bodyPr wrap="square">
            <a:noAutofit/>
          </a:bodyPr>
          <a:lstStyle/>
          <a:p>
            <a:endParaRPr lang="en-GB"/>
          </a:p>
        </p:txBody>
      </p:sp>
      <p:sp>
        <p:nvSpPr>
          <p:cNvPr id="12" name="Picture Placeholder 11">
            <a:extLst>
              <a:ext uri="{FF2B5EF4-FFF2-40B4-BE49-F238E27FC236}">
                <a16:creationId xmlns:a16="http://schemas.microsoft.com/office/drawing/2014/main" id="{ABC87974-92F6-1C2F-5E0E-C57E3F81022E}"/>
              </a:ext>
            </a:extLst>
          </p:cNvPr>
          <p:cNvSpPr>
            <a:spLocks noGrp="1"/>
          </p:cNvSpPr>
          <p:nvPr>
            <p:ph type="pic" sz="quarter" idx="30"/>
          </p:nvPr>
        </p:nvSpPr>
        <p:spPr>
          <a:xfrm>
            <a:off x="6852994" y="3429000"/>
            <a:ext cx="5049182" cy="3093141"/>
          </a:xfrm>
          <a:custGeom>
            <a:avLst/>
            <a:gdLst>
              <a:gd name="connsiteX0" fmla="*/ 0 w 5049182"/>
              <a:gd name="connsiteY0" fmla="*/ 0 h 3093141"/>
              <a:gd name="connsiteX1" fmla="*/ 5049182 w 5049182"/>
              <a:gd name="connsiteY1" fmla="*/ 0 h 3093141"/>
              <a:gd name="connsiteX2" fmla="*/ 5049182 w 5049182"/>
              <a:gd name="connsiteY2" fmla="*/ 3093141 h 3093141"/>
              <a:gd name="connsiteX3" fmla="*/ 841547 w 5049182"/>
              <a:gd name="connsiteY3" fmla="*/ 3093141 h 3093141"/>
              <a:gd name="connsiteX4" fmla="*/ 0 w 5049182"/>
              <a:gd name="connsiteY4" fmla="*/ 2277875 h 3093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9182" h="3093141">
                <a:moveTo>
                  <a:pt x="0" y="0"/>
                </a:moveTo>
                <a:lnTo>
                  <a:pt x="5049182" y="0"/>
                </a:lnTo>
                <a:lnTo>
                  <a:pt x="5049182" y="3093141"/>
                </a:lnTo>
                <a:lnTo>
                  <a:pt x="841547" y="3093141"/>
                </a:lnTo>
                <a:cubicBezTo>
                  <a:pt x="376773" y="3093141"/>
                  <a:pt x="0" y="2728135"/>
                  <a:pt x="0" y="2277875"/>
                </a:cubicBezTo>
                <a:close/>
              </a:path>
            </a:pathLst>
          </a:custGeom>
        </p:spPr>
        <p:txBody>
          <a:bodyPr wrap="square">
            <a:noAutofit/>
          </a:bodyPr>
          <a:lstStyle/>
          <a:p>
            <a:endParaRPr lang="en-GB"/>
          </a:p>
        </p:txBody>
      </p:sp>
    </p:spTree>
    <p:extLst>
      <p:ext uri="{BB962C8B-B14F-4D97-AF65-F5344CB8AC3E}">
        <p14:creationId xmlns:p14="http://schemas.microsoft.com/office/powerpoint/2010/main" val="28870574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8_Overview/Content Slide">
    <p:spTree>
      <p:nvGrpSpPr>
        <p:cNvPr id="1" name=""/>
        <p:cNvGrpSpPr/>
        <p:nvPr/>
      </p:nvGrpSpPr>
      <p:grpSpPr>
        <a:xfrm>
          <a:off x="0" y="0"/>
          <a:ext cx="0" cy="0"/>
          <a:chOff x="0" y="0"/>
          <a:chExt cx="0" cy="0"/>
        </a:xfrm>
      </p:grpSpPr>
      <p:sp>
        <p:nvSpPr>
          <p:cNvPr id="2" name="Round Diagonal Corner Rectangle 1">
            <a:extLst>
              <a:ext uri="{FF2B5EF4-FFF2-40B4-BE49-F238E27FC236}">
                <a16:creationId xmlns:a16="http://schemas.microsoft.com/office/drawing/2014/main" id="{101E8EEF-CDF2-BADD-843E-B4E92ADF8D12}"/>
              </a:ext>
            </a:extLst>
          </p:cNvPr>
          <p:cNvSpPr/>
          <p:nvPr userDrawn="1"/>
        </p:nvSpPr>
        <p:spPr>
          <a:xfrm flipV="1">
            <a:off x="477385" y="748833"/>
            <a:ext cx="11122944" cy="5985342"/>
          </a:xfrm>
          <a:prstGeom prst="round2DiagRect">
            <a:avLst/>
          </a:prstGeom>
          <a:solidFill>
            <a:srgbClr val="DEC0DD"/>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55974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EB6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sp>
        <p:nvSpPr>
          <p:cNvPr id="13" name="Picture Placeholder 12">
            <a:extLst>
              <a:ext uri="{FF2B5EF4-FFF2-40B4-BE49-F238E27FC236}">
                <a16:creationId xmlns:a16="http://schemas.microsoft.com/office/drawing/2014/main" id="{632F2870-264E-BF76-6168-A48A2B8F46D4}"/>
              </a:ext>
            </a:extLst>
          </p:cNvPr>
          <p:cNvSpPr>
            <a:spLocks noGrp="1"/>
          </p:cNvSpPr>
          <p:nvPr>
            <p:ph type="pic" sz="quarter" idx="29"/>
          </p:nvPr>
        </p:nvSpPr>
        <p:spPr>
          <a:xfrm>
            <a:off x="6544235" y="748833"/>
            <a:ext cx="5049182" cy="5985342"/>
          </a:xfrm>
          <a:custGeom>
            <a:avLst/>
            <a:gdLst>
              <a:gd name="connsiteX0" fmla="*/ 0 w 5049182"/>
              <a:gd name="connsiteY0" fmla="*/ 0 h 5985342"/>
              <a:gd name="connsiteX1" fmla="*/ 4207635 w 5049182"/>
              <a:gd name="connsiteY1" fmla="*/ 0 h 5985342"/>
              <a:gd name="connsiteX2" fmla="*/ 5049182 w 5049182"/>
              <a:gd name="connsiteY2" fmla="*/ 841547 h 5985342"/>
              <a:gd name="connsiteX3" fmla="*/ 5049182 w 5049182"/>
              <a:gd name="connsiteY3" fmla="*/ 5985342 h 5985342"/>
              <a:gd name="connsiteX4" fmla="*/ 841547 w 5049182"/>
              <a:gd name="connsiteY4" fmla="*/ 5985342 h 5985342"/>
              <a:gd name="connsiteX5" fmla="*/ 0 w 5049182"/>
              <a:gd name="connsiteY5" fmla="*/ 5143795 h 5985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49182" h="5985342">
                <a:moveTo>
                  <a:pt x="0" y="0"/>
                </a:moveTo>
                <a:lnTo>
                  <a:pt x="4207635" y="0"/>
                </a:lnTo>
                <a:cubicBezTo>
                  <a:pt x="4672409" y="0"/>
                  <a:pt x="5049182" y="376773"/>
                  <a:pt x="5049182" y="841547"/>
                </a:cubicBezTo>
                <a:lnTo>
                  <a:pt x="5049182" y="5985342"/>
                </a:lnTo>
                <a:lnTo>
                  <a:pt x="841547" y="5985342"/>
                </a:lnTo>
                <a:cubicBezTo>
                  <a:pt x="376773" y="5985342"/>
                  <a:pt x="0" y="5608569"/>
                  <a:pt x="0" y="5143795"/>
                </a:cubicBezTo>
                <a:close/>
              </a:path>
            </a:pathLst>
          </a:custGeom>
        </p:spPr>
        <p:txBody>
          <a:bodyPr wrap="square">
            <a:noAutofit/>
          </a:bodyPr>
          <a:lstStyle/>
          <a:p>
            <a:endParaRPr lang="en-GB"/>
          </a:p>
        </p:txBody>
      </p:sp>
      <p:pic>
        <p:nvPicPr>
          <p:cNvPr id="3" name="Graphic 2">
            <a:extLst>
              <a:ext uri="{FF2B5EF4-FFF2-40B4-BE49-F238E27FC236}">
                <a16:creationId xmlns:a16="http://schemas.microsoft.com/office/drawing/2014/main" id="{87437CFB-912C-5944-05D1-1B90E8E7293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61808" y="1115150"/>
            <a:ext cx="4881979" cy="3282710"/>
          </a:xfrm>
          <a:prstGeom prst="rect">
            <a:avLst/>
          </a:prstGeom>
        </p:spPr>
      </p:pic>
      <p:pic>
        <p:nvPicPr>
          <p:cNvPr id="4" name="Picture 3">
            <a:extLst>
              <a:ext uri="{FF2B5EF4-FFF2-40B4-BE49-F238E27FC236}">
                <a16:creationId xmlns:a16="http://schemas.microsoft.com/office/drawing/2014/main" id="{803A5540-BF9C-E581-384D-03017C01FB2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14258" y="2383061"/>
            <a:ext cx="5295095" cy="3849919"/>
          </a:xfrm>
          <a:prstGeom prst="rect">
            <a:avLst/>
          </a:prstGeom>
          <a:noFill/>
        </p:spPr>
      </p:pic>
      <p:sp>
        <p:nvSpPr>
          <p:cNvPr id="5" name="Picture Placeholder 9">
            <a:extLst>
              <a:ext uri="{FF2B5EF4-FFF2-40B4-BE49-F238E27FC236}">
                <a16:creationId xmlns:a16="http://schemas.microsoft.com/office/drawing/2014/main" id="{440EAB27-5BE2-DD4D-1968-8DA91DC1F939}"/>
              </a:ext>
            </a:extLst>
          </p:cNvPr>
          <p:cNvSpPr>
            <a:spLocks noGrp="1"/>
          </p:cNvSpPr>
          <p:nvPr>
            <p:ph type="pic" sz="quarter" idx="13"/>
          </p:nvPr>
        </p:nvSpPr>
        <p:spPr>
          <a:xfrm>
            <a:off x="1197768" y="2785472"/>
            <a:ext cx="3775051" cy="2414346"/>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8194604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14DA1"/>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2B9B9F">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3FB5A1">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4174B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0C46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A555A1"/>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993F5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EE4F2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0C4659">
              <a:alpha val="7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0C46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2" name="Round Diagonal Corner Rectangle 1">
            <a:extLst>
              <a:ext uri="{FF2B5EF4-FFF2-40B4-BE49-F238E27FC236}">
                <a16:creationId xmlns:a16="http://schemas.microsoft.com/office/drawing/2014/main" id="{244840F9-2C20-93EB-9964-572BB5FAEE86}"/>
              </a:ext>
            </a:extLst>
          </p:cNvPr>
          <p:cNvSpPr/>
          <p:nvPr userDrawn="1"/>
        </p:nvSpPr>
        <p:spPr>
          <a:xfrm flipH="1">
            <a:off x="197225" y="268990"/>
            <a:ext cx="6465660" cy="6526257"/>
          </a:xfrm>
          <a:prstGeom prst="round2DiagRect">
            <a:avLst/>
          </a:prstGeom>
          <a:solidFill>
            <a:srgbClr val="0C4659"/>
          </a:solidFill>
          <a:ln w="3598" cap="flat">
            <a:noFill/>
            <a:prstDash val="solid"/>
            <a:miter/>
          </a:ln>
        </p:spPr>
        <p:txBody>
          <a:bodyPr rtlCol="0" anchor="ctr"/>
          <a:lstStyle/>
          <a:p>
            <a:endParaRPr lang="en-US" b="0" i="0" dirty="0">
              <a:latin typeface="Calibri" panose="020F0502020204030204" pitchFamily="34" charset="0"/>
            </a:endParaRPr>
          </a:p>
        </p:txBody>
      </p:sp>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6185499" cy="54419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C4659"/>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3FB5A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37711"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A555A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08947"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A555A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Picture Placeholder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826949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174BA"/>
          </a:solidFill>
          <a:ln w="15768" cap="flat">
            <a:noFill/>
            <a:prstDash val="solid"/>
            <a:miter/>
          </a:ln>
        </p:spPr>
        <p:txBody>
          <a:bodyPr wrap="square" rtlCol="0" anchor="ctr">
            <a:noAutofit/>
          </a:bodyPr>
          <a:lstStyle/>
          <a:p>
            <a:endParaRPr lang="en-US" dirty="0"/>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jpe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502E046-F7AE-E3D3-0CF5-2E0DE3A488C5}"/>
              </a:ext>
            </a:extLst>
          </p:cNvPr>
          <p:cNvGrpSpPr/>
          <p:nvPr userDrawn="1"/>
        </p:nvGrpSpPr>
        <p:grpSpPr>
          <a:xfrm>
            <a:off x="11768660" y="4715933"/>
            <a:ext cx="423340" cy="1937035"/>
            <a:chOff x="11710927" y="5124802"/>
            <a:chExt cx="302525" cy="1384233"/>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10927" y="6509035"/>
              <a:ext cx="302525" cy="0"/>
            </a:xfrm>
            <a:prstGeom prst="line">
              <a:avLst/>
            </a:prstGeom>
            <a:ln w="12700">
              <a:solidFill>
                <a:srgbClr val="3FB5A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507B0093-C906-770B-4F3B-7E96B5D49AB7}"/>
                </a:ext>
              </a:extLst>
            </p:cNvPr>
            <p:cNvPicPr>
              <a:picLocks noChangeAspect="1"/>
            </p:cNvPicPr>
            <p:nvPr userDrawn="1"/>
          </p:nvPicPr>
          <p:blipFill rotWithShape="1">
            <a:blip r:embed="rId37" cstate="screen">
              <a:extLst>
                <a:ext uri="{28A0092B-C50C-407E-A947-70E740481C1C}">
                  <a14:useLocalDpi xmlns:a14="http://schemas.microsoft.com/office/drawing/2010/main"/>
                </a:ext>
              </a:extLst>
            </a:blip>
            <a:srcRect/>
            <a:stretch/>
          </p:blipFill>
          <p:spPr>
            <a:xfrm rot="16200000">
              <a:off x="11229942" y="5705095"/>
              <a:ext cx="1301944" cy="141358"/>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29" r:id="rId2"/>
    <p:sldLayoutId id="2147483887" r:id="rId3"/>
    <p:sldLayoutId id="2147483881" r:id="rId4"/>
    <p:sldLayoutId id="2147483888" r:id="rId5"/>
    <p:sldLayoutId id="2147483842" r:id="rId6"/>
    <p:sldLayoutId id="2147483840" r:id="rId7"/>
    <p:sldLayoutId id="2147483880" r:id="rId8"/>
    <p:sldLayoutId id="2147483889" r:id="rId9"/>
    <p:sldLayoutId id="2147483861" r:id="rId10"/>
    <p:sldLayoutId id="2147483890" r:id="rId11"/>
    <p:sldLayoutId id="2147483884" r:id="rId12"/>
    <p:sldLayoutId id="2147483841" r:id="rId13"/>
    <p:sldLayoutId id="2147483879" r:id="rId14"/>
    <p:sldLayoutId id="2147483903" r:id="rId15"/>
    <p:sldLayoutId id="2147483904" r:id="rId16"/>
    <p:sldLayoutId id="2147483878" r:id="rId17"/>
    <p:sldLayoutId id="2147483891" r:id="rId18"/>
    <p:sldLayoutId id="2147483894" r:id="rId19"/>
    <p:sldLayoutId id="2147483907" r:id="rId20"/>
    <p:sldLayoutId id="2147483908" r:id="rId21"/>
    <p:sldLayoutId id="2147483900" r:id="rId22"/>
    <p:sldLayoutId id="2147483893" r:id="rId23"/>
    <p:sldLayoutId id="2147483895" r:id="rId24"/>
    <p:sldLayoutId id="2147483896" r:id="rId25"/>
    <p:sldLayoutId id="2147483853" r:id="rId26"/>
    <p:sldLayoutId id="2147483897" r:id="rId27"/>
    <p:sldLayoutId id="2147483902" r:id="rId28"/>
    <p:sldLayoutId id="2147483909" r:id="rId29"/>
    <p:sldLayoutId id="2147483910" r:id="rId30"/>
    <p:sldLayoutId id="2147483911" r:id="rId31"/>
    <p:sldLayoutId id="2147483906" r:id="rId32"/>
    <p:sldLayoutId id="2147483901" r:id="rId33"/>
    <p:sldLayoutId id="2147483913" r:id="rId34"/>
    <p:sldLayoutId id="2147483914" r:id="rId3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8.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ict4peace.org/wp-content/uploads/2013/12/translation-paper-Mandil.pdf" TargetMode="Externa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archivum.org/news/the-srebrenica-memorial-center-archive-was-opened-today" TargetMode="Externa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en.wikipedia.org/wiki/Iamhere_%28social_movement%29" TargetMode="Externa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hyperlink" Target="https://peacetech.group/peacetech-exchange" TargetMode="External"/><Relationship Id="rId2" Type="http://schemas.openxmlformats.org/officeDocument/2006/relationships/image" Target="../media/image7.png"/><Relationship Id="rId1" Type="http://schemas.openxmlformats.org/officeDocument/2006/relationships/slideLayout" Target="../slideLayouts/slideLayout20.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hyperlink" Target="https://voiceofwitness.org/resource-library/ethical-storytelling-principles" TargetMode="External"/><Relationship Id="rId2" Type="http://schemas.openxmlformats.org/officeDocument/2006/relationships/hyperlink" Target="https://www.rycowb.org/youth-leaders-and-ryco-in-kosovo-to-implement-project-ideas-for-peace/" TargetMode="External"/><Relationship Id="rId1" Type="http://schemas.openxmlformats.org/officeDocument/2006/relationships/slideLayout" Target="../slideLayouts/slideLayout20.xml"/><Relationship Id="rId5" Type="http://schemas.openxmlformats.org/officeDocument/2006/relationships/image" Target="../media/image23.png"/><Relationship Id="rId4" Type="http://schemas.openxmlformats.org/officeDocument/2006/relationships/hyperlink" Target="https://hias.org/wp-content/uploads/Guide-to-Ethical-Storytelling-1.pdf"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voiceofwitness.org/resource-library/ethical-storytelling-principles" TargetMode="Externa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25.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rm.coe.int/prems-083822-gbr-2018-recommendation-on-combating-hate-speech-memorand/1680a710c9" TargetMode="External"/><Relationship Id="rId1" Type="http://schemas.openxmlformats.org/officeDocument/2006/relationships/slideLayout" Target="../slideLayouts/slideLayout20.xm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ireland.iom.int/sites/g/files/tmzbdl826/files/documents/iomi-resettlement-study-document-english-final.pdf" TargetMode="External"/><Relationship Id="rId1" Type="http://schemas.openxmlformats.org/officeDocument/2006/relationships/slideLayout" Target="../slideLayouts/slideLayout20.xml"/><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hyperlink" Target="https://www.factualamerica.com/frontline-footage/10-documentaries-on-the-impact-of-war-on-civilians" TargetMode="External"/><Relationship Id="rId2" Type="http://schemas.openxmlformats.org/officeDocument/2006/relationships/image" Target="../media/image7.png"/><Relationship Id="rId1" Type="http://schemas.openxmlformats.org/officeDocument/2006/relationships/slideLayout" Target="../slideLayouts/slideLayout20.xml"/><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hyperlink" Target="https://blacklivesmatter.com/" TargetMode="External"/><Relationship Id="rId2" Type="http://schemas.openxmlformats.org/officeDocument/2006/relationships/hyperlink" Target="https://en.wikipedia.org/wiki/BlueforSudan" TargetMode="External"/><Relationship Id="rId1" Type="http://schemas.openxmlformats.org/officeDocument/2006/relationships/slideLayout" Target="../slideLayouts/slideLayout20.xml"/><Relationship Id="rId5" Type="http://schemas.openxmlformats.org/officeDocument/2006/relationships/image" Target="../media/image29.png"/><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s://youthpeaceambassadors.medium.com/docupeace-a-new-way-to-peacebuilding-through-documentary-filmmaking-d9012473730b" TargetMode="External"/><Relationship Id="rId1" Type="http://schemas.openxmlformats.org/officeDocument/2006/relationships/slideLayout" Target="../slideLayouts/slideLayout21.xml"/><Relationship Id="rId5" Type="http://schemas.openxmlformats.org/officeDocument/2006/relationships/image" Target="../media/image31.png"/><Relationship Id="rId4" Type="http://schemas.openxmlformats.org/officeDocument/2006/relationships/hyperlink" Target="https://en.wikipedia.org/wiki/Confronting_the_Truth"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hyperlink" Target="https://www.thesun.co.uk/news/34883164/ukrainian-woman-lost-leg/" TargetMode="External"/><Relationship Id="rId2" Type="http://schemas.openxmlformats.org/officeDocument/2006/relationships/notesSlide" Target="../notesSlides/notesSlide3.xml"/><Relationship Id="rId1" Type="http://schemas.openxmlformats.org/officeDocument/2006/relationships/slideLayout" Target="../slideLayouts/slideLayout19.xml"/><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3" Type="http://schemas.openxmlformats.org/officeDocument/2006/relationships/hyperlink" Target="https://www.thesun.co.uk/news/34883164/ukrainian-woman-lost-leg/" TargetMode="External"/><Relationship Id="rId2" Type="http://schemas.openxmlformats.org/officeDocument/2006/relationships/notesSlide" Target="../notesSlides/notesSlide4.xml"/><Relationship Id="rId1" Type="http://schemas.openxmlformats.org/officeDocument/2006/relationships/slideLayout" Target="../slideLayouts/slideLayout19.xml"/><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34.jpe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7.xml"/></Relationships>
</file>

<file path=ppt/slides/_rels/slide30.xml.rels><?xml version="1.0" encoding="UTF-8" standalone="yes"?>
<Relationships xmlns="http://schemas.openxmlformats.org/package/2006/relationships"><Relationship Id="rId3" Type="http://schemas.openxmlformats.org/officeDocument/2006/relationships/hyperlink" Target="https://www.park.edu/wp-content/uploads/2018/01/PJ-An-Introduction-3.pdf" TargetMode="External"/><Relationship Id="rId2" Type="http://schemas.openxmlformats.org/officeDocument/2006/relationships/hyperlink" Target="https://en.wikipedia.org/wiki/Peace_journalism?utm_source=chatgpt.com" TargetMode="External"/><Relationship Id="rId1" Type="http://schemas.openxmlformats.org/officeDocument/2006/relationships/slideLayout" Target="../slideLayouts/slideLayout20.xml"/><Relationship Id="rId6" Type="http://schemas.openxmlformats.org/officeDocument/2006/relationships/hyperlink" Target="https://www.transconflict.com/" TargetMode="External"/><Relationship Id="rId5" Type="http://schemas.openxmlformats.org/officeDocument/2006/relationships/hyperlink" Target="https://mediapeaceproject.smpa.gwu.edu/2017/12/14/what-is-peace-journalism/" TargetMode="External"/><Relationship Id="rId4" Type="http://schemas.openxmlformats.org/officeDocument/2006/relationships/hyperlink" Target="https://www.oxfordbibliographies.com/display/document/obo-9780199756841/obo-9780199756841-0155.xml?utm_source=chatgpt.com"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peaceinsight.org/" TargetMode="External"/><Relationship Id="rId1" Type="http://schemas.openxmlformats.org/officeDocument/2006/relationships/slideLayout" Target="../slideLayouts/slideLayout20.xml"/><Relationship Id="rId4" Type="http://schemas.openxmlformats.org/officeDocument/2006/relationships/image" Target="../media/image3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35.xml"/><Relationship Id="rId5" Type="http://schemas.openxmlformats.org/officeDocument/2006/relationships/image" Target="../media/image37.png"/><Relationship Id="rId4" Type="http://schemas.openxmlformats.org/officeDocument/2006/relationships/hyperlink" Target="https://www.slideshare.net/carolinamatos3538/wk-18-peace-journalism"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en.wikipedia.org/wiki/Ground_News" TargetMode="External"/><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3" Type="http://schemas.openxmlformats.org/officeDocument/2006/relationships/hyperlink" Target="https://www.rcmediafreedom.eu/Tools/Monitoring-tools/Social-Media-4-Peace" TargetMode="External"/><Relationship Id="rId2" Type="http://schemas.openxmlformats.org/officeDocument/2006/relationships/hyperlink" Target="https://www.newsguardtech.com/industries/news-aggregators/" TargetMode="External"/><Relationship Id="rId1" Type="http://schemas.openxmlformats.org/officeDocument/2006/relationships/slideLayout" Target="../slideLayouts/slideLayout21.xml"/><Relationship Id="rId5" Type="http://schemas.openxmlformats.org/officeDocument/2006/relationships/image" Target="../media/image40.png"/><Relationship Id="rId4" Type="http://schemas.openxmlformats.org/officeDocument/2006/relationships/image" Target="../media/image39.png"/></Relationships>
</file>

<file path=ppt/slides/_rels/slide36.xml.rels><?xml version="1.0" encoding="UTF-8" standalone="yes"?>
<Relationships xmlns="http://schemas.openxmlformats.org/package/2006/relationships"><Relationship Id="rId3" Type="http://schemas.openxmlformats.org/officeDocument/2006/relationships/hyperlink" Target="https://www.eyewitness.global/" TargetMode="External"/><Relationship Id="rId2" Type="http://schemas.openxmlformats.org/officeDocument/2006/relationships/image" Target="../media/image7.png"/><Relationship Id="rId1" Type="http://schemas.openxmlformats.org/officeDocument/2006/relationships/slideLayout" Target="../slideLayouts/slideLayout20.xml"/><Relationship Id="rId4" Type="http://schemas.openxmlformats.org/officeDocument/2006/relationships/image" Target="../media/image41.png"/></Relationships>
</file>

<file path=ppt/slides/_rels/slide37.xml.rels><?xml version="1.0" encoding="UTF-8" standalone="yes"?>
<Relationships xmlns="http://schemas.openxmlformats.org/package/2006/relationships"><Relationship Id="rId2" Type="http://schemas.openxmlformats.org/officeDocument/2006/relationships/hyperlink" Target="https://www.demakerspodcast.com/" TargetMode="External"/><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3" Type="http://schemas.openxmlformats.org/officeDocument/2006/relationships/hyperlink" Target="https://www.infocore.eu/wp-content/uploads/2016/02/def_peace-journalism.pdf#:~:text=2).%20At%20the%20level%20of%20news%20content%2C,conflict%E2%80%9D%20(Lynch%20&amp;%20McGoldrick%2C%202005%2C%20p.%206)." TargetMode="External"/><Relationship Id="rId2" Type="http://schemas.openxmlformats.org/officeDocument/2006/relationships/hyperlink" Target="https://scispace.com/pdf/responsible-conflict-reporting-rethinking-the-role-of-19hmlw2m78.pdf" TargetMode="External"/><Relationship Id="rId1" Type="http://schemas.openxmlformats.org/officeDocument/2006/relationships/slideLayout" Target="../slideLayouts/slideLayout13.xml"/><Relationship Id="rId5" Type="http://schemas.openxmlformats.org/officeDocument/2006/relationships/image" Target="../media/image42.png"/><Relationship Id="rId4" Type="http://schemas.openxmlformats.org/officeDocument/2006/relationships/hyperlink" Target="https://fome.info/wp-content/uploads/2021/09/Media-Dev-Research-Reviews-2-Peace-Journalism.pdf#:~:text=Whereas%20war%20journalism%20is%20oriented%20towards%20war,transparent%20and%20prevent%20violence%20before%20it%20occurs." TargetMode="External"/></Relationships>
</file>

<file path=ppt/slides/_rels/slide3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svg"/><Relationship Id="rId1" Type="http://schemas.openxmlformats.org/officeDocument/2006/relationships/slideLayout" Target="../slideLayouts/slideLayout33.xml"/></Relationships>
</file>

<file path=ppt/slides/_rels/slide4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s://pmc.ncbi.nlm.nih.gov/articles/PMC9586282/#:~:text=Significance,to%20reduce%20their%20negative%20consequences." TargetMode="External"/><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45.png"/><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43.xml.rels><?xml version="1.0" encoding="UTF-8" standalone="yes"?>
<Relationships xmlns="http://schemas.openxmlformats.org/package/2006/relationships"><Relationship Id="rId3" Type="http://schemas.openxmlformats.org/officeDocument/2006/relationships/hyperlink" Target="https://amrapali.ac.in/blog/2024/07/29/the-rise-of-citizen-journalism-reporting-the-news-from-the-ground-up/?utm_source=chatgpt.com" TargetMode="External"/><Relationship Id="rId2" Type="http://schemas.openxmlformats.org/officeDocument/2006/relationships/hyperlink" Target="https://www.britannica.com/topic/citizen-journalism" TargetMode="External"/><Relationship Id="rId1" Type="http://schemas.openxmlformats.org/officeDocument/2006/relationships/slideLayout" Target="../slideLayouts/slideLayout20.xml"/><Relationship Id="rId4" Type="http://schemas.openxmlformats.org/officeDocument/2006/relationships/hyperlink" Target="https://collective-intelligence.thegovlab.org/case/syria-tracker"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tineye.com/" TargetMode="External"/><Relationship Id="rId2" Type="http://schemas.openxmlformats.org/officeDocument/2006/relationships/hyperlink" Target="https://euhybnet.eu/directory/demagog-association/" TargetMode="External"/><Relationship Id="rId1" Type="http://schemas.openxmlformats.org/officeDocument/2006/relationships/slideLayout" Target="../slideLayouts/slideLayout20.xml"/><Relationship Id="rId6" Type="http://schemas.openxmlformats.org/officeDocument/2006/relationships/hyperlink" Target="https://www.factcheck.org/" TargetMode="External"/><Relationship Id="rId5" Type="http://schemas.openxmlformats.org/officeDocument/2006/relationships/hyperlink" Target="https://euvsdisinfo.eu/" TargetMode="External"/><Relationship Id="rId4" Type="http://schemas.openxmlformats.org/officeDocument/2006/relationships/hyperlink" Target="https://images.google.com/" TargetMode="External"/></Relationships>
</file>

<file path=ppt/slides/_rels/slide45.xml.rels><?xml version="1.0" encoding="UTF-8" standalone="yes"?>
<Relationships xmlns="http://schemas.openxmlformats.org/package/2006/relationships"><Relationship Id="rId2" Type="http://schemas.openxmlformats.org/officeDocument/2006/relationships/hyperlink" Target="https://www.witness.org/our-work/" TargetMode="External"/><Relationship Id="rId1" Type="http://schemas.openxmlformats.org/officeDocument/2006/relationships/slideLayout" Target="../slideLayouts/slideLayout20.xml"/></Relationships>
</file>

<file path=ppt/slides/_rels/slide46.xml.rels><?xml version="1.0" encoding="UTF-8" standalone="yes"?>
<Relationships xmlns="http://schemas.openxmlformats.org/package/2006/relationships"><Relationship Id="rId3" Type="http://schemas.openxmlformats.org/officeDocument/2006/relationships/hyperlink" Target="https://mediainitiatives.am/en/" TargetMode="External"/><Relationship Id="rId2" Type="http://schemas.openxmlformats.org/officeDocument/2006/relationships/image" Target="../media/image7.png"/><Relationship Id="rId1" Type="http://schemas.openxmlformats.org/officeDocument/2006/relationships/slideLayout" Target="../slideLayouts/slideLayout20.xml"/><Relationship Id="rId4" Type="http://schemas.openxmlformats.org/officeDocument/2006/relationships/image" Target="../media/image46.png"/></Relationships>
</file>

<file path=ppt/slides/_rels/slide4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hyperlink" Target="https://en.wikipedia.org/wiki/Citizen_journalism" TargetMode="Externa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8.xml"/><Relationship Id="rId1" Type="http://schemas.openxmlformats.org/officeDocument/2006/relationships/slideLayout" Target="../slideLayouts/slideLayout33.xml"/><Relationship Id="rId5" Type="http://schemas.openxmlformats.org/officeDocument/2006/relationships/hyperlink" Target="https://www.unesco.org/en/safety-journalists/safety-journalists-crisis" TargetMode="External"/><Relationship Id="rId4" Type="http://schemas.openxmlformats.org/officeDocument/2006/relationships/hyperlink" Target="https://journalism.university/reporting-techniques/reporting-conflict-zones-risks-practices/"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hyperlink" Target="https://www.youtube.com/watch?v=-_Lwq3nGfmw" TargetMode="External"/><Relationship Id="rId2" Type="http://schemas.openxmlformats.org/officeDocument/2006/relationships/notesSlide" Target="../notesSlides/notesSlide9.xml"/><Relationship Id="rId1" Type="http://schemas.openxmlformats.org/officeDocument/2006/relationships/slideLayout" Target="../slideLayouts/slideLayout19.xml"/><Relationship Id="rId6" Type="http://schemas.openxmlformats.org/officeDocument/2006/relationships/image" Target="../media/image48.png"/><Relationship Id="rId5" Type="http://schemas.openxmlformats.org/officeDocument/2006/relationships/hyperlink" Target="https://www.youtube.com/watch?v=OTEr5zlsU6o" TargetMode="External"/><Relationship Id="rId4" Type="http://schemas.openxmlformats.org/officeDocument/2006/relationships/hyperlink" Target="https://www.mirovni-institut.si/en/publications/?keyword=&amp;categories%5B%5D=6&amp;categories%5B%5D=12&amp;edition=&amp;publication_year="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image" Target="../media/image49.svg"/><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5891762" y="5337594"/>
            <a:ext cx="4862945" cy="679345"/>
          </a:xfrm>
          <a:prstGeom prst="rect">
            <a:avLst/>
          </a:prstGeom>
        </p:spPr>
        <p:txBody>
          <a:bodyPr/>
          <a:lstStyle/>
          <a:p>
            <a:pPr marL="0" indent="0" algn="r">
              <a:buNone/>
            </a:pPr>
            <a:r>
              <a:rPr lang="en-US" sz="3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www.includememedia.eu</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Placeholder 7">
            <a:extLst>
              <a:ext uri="{FF2B5EF4-FFF2-40B4-BE49-F238E27FC236}">
                <a16:creationId xmlns:a16="http://schemas.microsoft.com/office/drawing/2014/main" id="{92031241-9F1C-B157-8CFB-2877BC9CEF69}"/>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p:pic>
      <p:grpSp>
        <p:nvGrpSpPr>
          <p:cNvPr id="7" name="Group 6">
            <a:extLst>
              <a:ext uri="{FF2B5EF4-FFF2-40B4-BE49-F238E27FC236}">
                <a16:creationId xmlns:a16="http://schemas.microsoft.com/office/drawing/2014/main" id="{A70DEF9F-7C74-708A-7F33-1B026AF89EB9}"/>
              </a:ext>
            </a:extLst>
          </p:cNvPr>
          <p:cNvGrpSpPr/>
          <p:nvPr/>
        </p:nvGrpSpPr>
        <p:grpSpPr>
          <a:xfrm>
            <a:off x="9455177" y="2454901"/>
            <a:ext cx="2736824" cy="3290176"/>
            <a:chOff x="9455177" y="2454901"/>
            <a:chExt cx="2736824" cy="3290176"/>
          </a:xfrm>
        </p:grpSpPr>
        <p:sp>
          <p:nvSpPr>
            <p:cNvPr id="10" name="Freeform 9">
              <a:extLst>
                <a:ext uri="{FF2B5EF4-FFF2-40B4-BE49-F238E27FC236}">
                  <a16:creationId xmlns:a16="http://schemas.microsoft.com/office/drawing/2014/main" id="{1378B864-F9F5-5AAF-0002-AF193E757058}"/>
                </a:ext>
              </a:extLst>
            </p:cNvPr>
            <p:cNvSpPr/>
            <p:nvPr/>
          </p:nvSpPr>
          <p:spPr>
            <a:xfrm flipH="1">
              <a:off x="10876367" y="4124030"/>
              <a:ext cx="721874" cy="1621047"/>
            </a:xfrm>
            <a:custGeom>
              <a:avLst/>
              <a:gdLst>
                <a:gd name="connsiteX0" fmla="*/ 0 w 721874"/>
                <a:gd name="connsiteY0" fmla="*/ 151115 h 1621047"/>
                <a:gd name="connsiteX1" fmla="*/ 0 w 721874"/>
                <a:gd name="connsiteY1" fmla="*/ 1263868 h 1621047"/>
                <a:gd name="connsiteX2" fmla="*/ 104117 w 721874"/>
                <a:gd name="connsiteY2" fmla="*/ 1518015 h 1621047"/>
                <a:gd name="connsiteX3" fmla="*/ 360937 w 721874"/>
                <a:gd name="connsiteY3" fmla="*/ 1621048 h 1621047"/>
                <a:gd name="connsiteX4" fmla="*/ 617758 w 721874"/>
                <a:gd name="connsiteY4" fmla="*/ 1518015 h 1621047"/>
                <a:gd name="connsiteX5" fmla="*/ 617758 w 721874"/>
                <a:gd name="connsiteY5" fmla="*/ 1518015 h 1621047"/>
                <a:gd name="connsiteX6" fmla="*/ 721875 w 721874"/>
                <a:gd name="connsiteY6" fmla="*/ 1263868 h 1621047"/>
                <a:gd name="connsiteX7" fmla="*/ 721875 w 721874"/>
                <a:gd name="connsiteY7" fmla="*/ 556377 h 1621047"/>
                <a:gd name="connsiteX8" fmla="*/ 569170 w 721874"/>
                <a:gd name="connsiteY8" fmla="*/ 405262 h 1621047"/>
                <a:gd name="connsiteX9" fmla="*/ 416466 w 721874"/>
                <a:gd name="connsiteY9" fmla="*/ 556377 h 1621047"/>
                <a:gd name="connsiteX10" fmla="*/ 416466 w 721874"/>
                <a:gd name="connsiteY10" fmla="*/ 1270736 h 1621047"/>
                <a:gd name="connsiteX11" fmla="*/ 402584 w 721874"/>
                <a:gd name="connsiteY11" fmla="*/ 1311950 h 1621047"/>
                <a:gd name="connsiteX12" fmla="*/ 402584 w 721874"/>
                <a:gd name="connsiteY12" fmla="*/ 1311950 h 1621047"/>
                <a:gd name="connsiteX13" fmla="*/ 360937 w 721874"/>
                <a:gd name="connsiteY13" fmla="*/ 1325687 h 1621047"/>
                <a:gd name="connsiteX14" fmla="*/ 319291 w 721874"/>
                <a:gd name="connsiteY14" fmla="*/ 1311950 h 1621047"/>
                <a:gd name="connsiteX15" fmla="*/ 305409 w 721874"/>
                <a:gd name="connsiteY15" fmla="*/ 1270736 h 1621047"/>
                <a:gd name="connsiteX16" fmla="*/ 305409 w 721874"/>
                <a:gd name="connsiteY16" fmla="*/ 151115 h 1621047"/>
                <a:gd name="connsiteX17" fmla="*/ 152704 w 721874"/>
                <a:gd name="connsiteY17" fmla="*/ 0 h 1621047"/>
                <a:gd name="connsiteX18" fmla="*/ 0 w 721874"/>
                <a:gd name="connsiteY18" fmla="*/ 151115 h 1621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21874" h="1621047">
                  <a:moveTo>
                    <a:pt x="0" y="151115"/>
                  </a:moveTo>
                  <a:lnTo>
                    <a:pt x="0" y="1263868"/>
                  </a:lnTo>
                  <a:cubicBezTo>
                    <a:pt x="0" y="1360032"/>
                    <a:pt x="41647" y="1449326"/>
                    <a:pt x="104117" y="1518015"/>
                  </a:cubicBezTo>
                  <a:cubicBezTo>
                    <a:pt x="173528" y="1586703"/>
                    <a:pt x="263762" y="1621048"/>
                    <a:pt x="360937" y="1621048"/>
                  </a:cubicBezTo>
                  <a:cubicBezTo>
                    <a:pt x="458113" y="1621048"/>
                    <a:pt x="548347" y="1579834"/>
                    <a:pt x="617758" y="1518015"/>
                  </a:cubicBezTo>
                  <a:lnTo>
                    <a:pt x="617758" y="1518015"/>
                  </a:lnTo>
                  <a:cubicBezTo>
                    <a:pt x="687169" y="1449326"/>
                    <a:pt x="721875" y="1360032"/>
                    <a:pt x="721875" y="1263868"/>
                  </a:cubicBezTo>
                  <a:lnTo>
                    <a:pt x="721875" y="556377"/>
                  </a:lnTo>
                  <a:cubicBezTo>
                    <a:pt x="721875" y="473950"/>
                    <a:pt x="652464" y="405262"/>
                    <a:pt x="569170" y="405262"/>
                  </a:cubicBezTo>
                  <a:cubicBezTo>
                    <a:pt x="485877" y="405262"/>
                    <a:pt x="416466" y="473950"/>
                    <a:pt x="416466" y="556377"/>
                  </a:cubicBezTo>
                  <a:lnTo>
                    <a:pt x="416466" y="1270736"/>
                  </a:lnTo>
                  <a:cubicBezTo>
                    <a:pt x="416466" y="1284474"/>
                    <a:pt x="409525" y="1298212"/>
                    <a:pt x="402584" y="1311950"/>
                  </a:cubicBezTo>
                  <a:lnTo>
                    <a:pt x="402584" y="1311950"/>
                  </a:lnTo>
                  <a:cubicBezTo>
                    <a:pt x="388702" y="1325687"/>
                    <a:pt x="374820" y="1325687"/>
                    <a:pt x="360937" y="1325687"/>
                  </a:cubicBezTo>
                  <a:cubicBezTo>
                    <a:pt x="347055" y="1325687"/>
                    <a:pt x="333173" y="1318818"/>
                    <a:pt x="319291" y="1311950"/>
                  </a:cubicBezTo>
                  <a:cubicBezTo>
                    <a:pt x="305409" y="1298212"/>
                    <a:pt x="305409" y="1284474"/>
                    <a:pt x="305409" y="1270736"/>
                  </a:cubicBezTo>
                  <a:lnTo>
                    <a:pt x="305409" y="151115"/>
                  </a:lnTo>
                  <a:cubicBezTo>
                    <a:pt x="305409" y="68688"/>
                    <a:pt x="235998" y="0"/>
                    <a:pt x="152704" y="0"/>
                  </a:cubicBezTo>
                  <a:cubicBezTo>
                    <a:pt x="69411" y="0"/>
                    <a:pt x="0" y="68688"/>
                    <a:pt x="0" y="151115"/>
                  </a:cubicBezTo>
                </a:path>
              </a:pathLst>
            </a:custGeom>
            <a:solidFill>
              <a:srgbClr val="2B9B9F"/>
            </a:solidFill>
            <a:ln w="69362" cap="flat">
              <a:noFill/>
              <a:prstDash val="solid"/>
              <a:miter/>
            </a:ln>
          </p:spPr>
          <p:txBody>
            <a:bodyPr rtlCol="0" anchor="ctr"/>
            <a:lstStyle/>
            <a:p>
              <a:endParaRPr lang="en-GB"/>
            </a:p>
          </p:txBody>
        </p:sp>
        <p:sp>
          <p:nvSpPr>
            <p:cNvPr id="12" name="Freeform 11">
              <a:extLst>
                <a:ext uri="{FF2B5EF4-FFF2-40B4-BE49-F238E27FC236}">
                  <a16:creationId xmlns:a16="http://schemas.microsoft.com/office/drawing/2014/main" id="{B29CC0AF-4543-76FA-72AD-2FE3FAF70AEB}"/>
                </a:ext>
              </a:extLst>
            </p:cNvPr>
            <p:cNvSpPr/>
            <p:nvPr/>
          </p:nvSpPr>
          <p:spPr>
            <a:xfrm flipH="1">
              <a:off x="9455177" y="3814932"/>
              <a:ext cx="1719657" cy="1483670"/>
            </a:xfrm>
            <a:custGeom>
              <a:avLst/>
              <a:gdLst>
                <a:gd name="connsiteX0" fmla="*/ 0 w 1719657"/>
                <a:gd name="connsiteY0" fmla="*/ 570114 h 1483670"/>
                <a:gd name="connsiteX1" fmla="*/ 0 w 1719657"/>
                <a:gd name="connsiteY1" fmla="*/ 1119622 h 1483670"/>
                <a:gd name="connsiteX2" fmla="*/ 152704 w 1719657"/>
                <a:gd name="connsiteY2" fmla="*/ 1270736 h 1483670"/>
                <a:gd name="connsiteX3" fmla="*/ 305409 w 1719657"/>
                <a:gd name="connsiteY3" fmla="*/ 1119622 h 1483670"/>
                <a:gd name="connsiteX4" fmla="*/ 305409 w 1719657"/>
                <a:gd name="connsiteY4" fmla="*/ 570114 h 1483670"/>
                <a:gd name="connsiteX5" fmla="*/ 381761 w 1719657"/>
                <a:gd name="connsiteY5" fmla="*/ 384655 h 1483670"/>
                <a:gd name="connsiteX6" fmla="*/ 569170 w 1719657"/>
                <a:gd name="connsiteY6" fmla="*/ 309098 h 1483670"/>
                <a:gd name="connsiteX7" fmla="*/ 756580 w 1719657"/>
                <a:gd name="connsiteY7" fmla="*/ 384655 h 1483670"/>
                <a:gd name="connsiteX8" fmla="*/ 832932 w 1719657"/>
                <a:gd name="connsiteY8" fmla="*/ 570114 h 1483670"/>
                <a:gd name="connsiteX9" fmla="*/ 832932 w 1719657"/>
                <a:gd name="connsiteY9" fmla="*/ 1119622 h 1483670"/>
                <a:gd name="connsiteX10" fmla="*/ 1200811 w 1719657"/>
                <a:gd name="connsiteY10" fmla="*/ 1483671 h 1483670"/>
                <a:gd name="connsiteX11" fmla="*/ 1568689 w 1719657"/>
                <a:gd name="connsiteY11" fmla="*/ 1483671 h 1483670"/>
                <a:gd name="connsiteX12" fmla="*/ 1568689 w 1719657"/>
                <a:gd name="connsiteY12" fmla="*/ 1174573 h 1483670"/>
                <a:gd name="connsiteX13" fmla="*/ 1200811 w 1719657"/>
                <a:gd name="connsiteY13" fmla="*/ 1174573 h 1483670"/>
                <a:gd name="connsiteX14" fmla="*/ 1145282 w 1719657"/>
                <a:gd name="connsiteY14" fmla="*/ 1119622 h 1483670"/>
                <a:gd name="connsiteX15" fmla="*/ 1145282 w 1719657"/>
                <a:gd name="connsiteY15" fmla="*/ 570114 h 1483670"/>
                <a:gd name="connsiteX16" fmla="*/ 978695 w 1719657"/>
                <a:gd name="connsiteY16" fmla="*/ 164852 h 1483670"/>
                <a:gd name="connsiteX17" fmla="*/ 569170 w 1719657"/>
                <a:gd name="connsiteY17" fmla="*/ 0 h 1483670"/>
                <a:gd name="connsiteX18" fmla="*/ 159646 w 1719657"/>
                <a:gd name="connsiteY18" fmla="*/ 164852 h 1483670"/>
                <a:gd name="connsiteX19" fmla="*/ 0 w 1719657"/>
                <a:gd name="connsiteY19" fmla="*/ 570114 h 1483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19657" h="1483670">
                  <a:moveTo>
                    <a:pt x="0" y="570114"/>
                  </a:moveTo>
                  <a:lnTo>
                    <a:pt x="0" y="1119622"/>
                  </a:lnTo>
                  <a:cubicBezTo>
                    <a:pt x="0" y="1202048"/>
                    <a:pt x="69411" y="1270736"/>
                    <a:pt x="152704" y="1270736"/>
                  </a:cubicBezTo>
                  <a:cubicBezTo>
                    <a:pt x="235998" y="1270736"/>
                    <a:pt x="305409" y="1202048"/>
                    <a:pt x="305409" y="1119622"/>
                  </a:cubicBezTo>
                  <a:lnTo>
                    <a:pt x="305409" y="570114"/>
                  </a:lnTo>
                  <a:cubicBezTo>
                    <a:pt x="305409" y="501426"/>
                    <a:pt x="333173" y="432737"/>
                    <a:pt x="381761" y="384655"/>
                  </a:cubicBezTo>
                  <a:cubicBezTo>
                    <a:pt x="430348" y="336573"/>
                    <a:pt x="499759" y="309098"/>
                    <a:pt x="569170" y="309098"/>
                  </a:cubicBezTo>
                  <a:cubicBezTo>
                    <a:pt x="638581" y="309098"/>
                    <a:pt x="707992" y="336573"/>
                    <a:pt x="756580" y="384655"/>
                  </a:cubicBezTo>
                  <a:cubicBezTo>
                    <a:pt x="805168" y="432737"/>
                    <a:pt x="832932" y="501426"/>
                    <a:pt x="832932" y="570114"/>
                  </a:cubicBezTo>
                  <a:lnTo>
                    <a:pt x="832932" y="1119622"/>
                  </a:lnTo>
                  <a:cubicBezTo>
                    <a:pt x="832932" y="1318818"/>
                    <a:pt x="999519" y="1483671"/>
                    <a:pt x="1200811" y="1483671"/>
                  </a:cubicBezTo>
                  <a:lnTo>
                    <a:pt x="1568689" y="1483671"/>
                  </a:lnTo>
                  <a:cubicBezTo>
                    <a:pt x="1769981" y="1483671"/>
                    <a:pt x="1769981" y="1174573"/>
                    <a:pt x="1568689" y="1174573"/>
                  </a:cubicBezTo>
                  <a:lnTo>
                    <a:pt x="1200811" y="1174573"/>
                  </a:lnTo>
                  <a:cubicBezTo>
                    <a:pt x="1166105" y="1174573"/>
                    <a:pt x="1145282" y="1147097"/>
                    <a:pt x="1145282" y="1119622"/>
                  </a:cubicBezTo>
                  <a:lnTo>
                    <a:pt x="1145282" y="570114"/>
                  </a:lnTo>
                  <a:cubicBezTo>
                    <a:pt x="1145282" y="419000"/>
                    <a:pt x="1082812" y="274754"/>
                    <a:pt x="978695" y="164852"/>
                  </a:cubicBezTo>
                  <a:cubicBezTo>
                    <a:pt x="867638" y="54951"/>
                    <a:pt x="721875" y="0"/>
                    <a:pt x="569170" y="0"/>
                  </a:cubicBezTo>
                  <a:cubicBezTo>
                    <a:pt x="416466" y="0"/>
                    <a:pt x="270703" y="61820"/>
                    <a:pt x="159646" y="164852"/>
                  </a:cubicBezTo>
                  <a:cubicBezTo>
                    <a:pt x="62470" y="274754"/>
                    <a:pt x="0" y="419000"/>
                    <a:pt x="0" y="570114"/>
                  </a:cubicBezTo>
                </a:path>
              </a:pathLst>
            </a:custGeom>
            <a:solidFill>
              <a:srgbClr val="414DA1"/>
            </a:solidFill>
            <a:ln w="69362" cap="flat">
              <a:noFill/>
              <a:prstDash val="solid"/>
              <a:miter/>
            </a:ln>
          </p:spPr>
          <p:txBody>
            <a:bodyPr rtlCol="0" anchor="ctr"/>
            <a:lstStyle/>
            <a:p>
              <a:endParaRPr lang="en-GB"/>
            </a:p>
          </p:txBody>
        </p:sp>
        <p:sp>
          <p:nvSpPr>
            <p:cNvPr id="13" name="Freeform 12">
              <a:extLst>
                <a:ext uri="{FF2B5EF4-FFF2-40B4-BE49-F238E27FC236}">
                  <a16:creationId xmlns:a16="http://schemas.microsoft.com/office/drawing/2014/main" id="{CE2B1E27-9D14-6B75-665D-EFA1A6B20736}"/>
                </a:ext>
              </a:extLst>
            </p:cNvPr>
            <p:cNvSpPr/>
            <p:nvPr/>
          </p:nvSpPr>
          <p:spPr>
            <a:xfrm flipH="1">
              <a:off x="11285892" y="2454901"/>
              <a:ext cx="906109" cy="2225979"/>
            </a:xfrm>
            <a:custGeom>
              <a:avLst/>
              <a:gdLst>
                <a:gd name="connsiteX0" fmla="*/ 329998 w 906109"/>
                <a:gd name="connsiteY0" fmla="*/ 803655 h 2225979"/>
                <a:gd name="connsiteX1" fmla="*/ 9839 w 906109"/>
                <a:gd name="connsiteY1" fmla="*/ 899282 h 2225979"/>
                <a:gd name="connsiteX2" fmla="*/ 0 w 906109"/>
                <a:gd name="connsiteY2" fmla="*/ 906904 h 2225979"/>
                <a:gd name="connsiteX3" fmla="*/ 0 w 906109"/>
                <a:gd name="connsiteY3" fmla="*/ 2190379 h 2225979"/>
                <a:gd name="connsiteX4" fmla="*/ 14177 w 906109"/>
                <a:gd name="connsiteY4" fmla="*/ 2180859 h 2225979"/>
                <a:gd name="connsiteX5" fmla="*/ 59294 w 906109"/>
                <a:gd name="connsiteY5" fmla="*/ 2074391 h 2225979"/>
                <a:gd name="connsiteX6" fmla="*/ 59294 w 906109"/>
                <a:gd name="connsiteY6" fmla="*/ 1373769 h 2225979"/>
                <a:gd name="connsiteX7" fmla="*/ 135647 w 906109"/>
                <a:gd name="connsiteY7" fmla="*/ 1188310 h 2225979"/>
                <a:gd name="connsiteX8" fmla="*/ 323056 w 906109"/>
                <a:gd name="connsiteY8" fmla="*/ 1112753 h 2225979"/>
                <a:gd name="connsiteX9" fmla="*/ 510466 w 906109"/>
                <a:gd name="connsiteY9" fmla="*/ 1188310 h 2225979"/>
                <a:gd name="connsiteX10" fmla="*/ 586818 w 906109"/>
                <a:gd name="connsiteY10" fmla="*/ 1373769 h 2225979"/>
                <a:gd name="connsiteX11" fmla="*/ 586818 w 906109"/>
                <a:gd name="connsiteY11" fmla="*/ 2074391 h 2225979"/>
                <a:gd name="connsiteX12" fmla="*/ 739522 w 906109"/>
                <a:gd name="connsiteY12" fmla="*/ 2225506 h 2225979"/>
                <a:gd name="connsiteX13" fmla="*/ 906109 w 906109"/>
                <a:gd name="connsiteY13" fmla="*/ 2074391 h 2225979"/>
                <a:gd name="connsiteX14" fmla="*/ 906109 w 906109"/>
                <a:gd name="connsiteY14" fmla="*/ 1373769 h 2225979"/>
                <a:gd name="connsiteX15" fmla="*/ 739522 w 906109"/>
                <a:gd name="connsiteY15" fmla="*/ 968507 h 2225979"/>
                <a:gd name="connsiteX16" fmla="*/ 329998 w 906109"/>
                <a:gd name="connsiteY16" fmla="*/ 803655 h 2225979"/>
                <a:gd name="connsiteX17" fmla="*/ 329998 w 906109"/>
                <a:gd name="connsiteY17" fmla="*/ 0 h 2225979"/>
                <a:gd name="connsiteX18" fmla="*/ 24589 w 906109"/>
                <a:gd name="connsiteY18" fmla="*/ 302229 h 2225979"/>
                <a:gd name="connsiteX19" fmla="*/ 329998 w 906109"/>
                <a:gd name="connsiteY19" fmla="*/ 604458 h 2225979"/>
                <a:gd name="connsiteX20" fmla="*/ 635406 w 906109"/>
                <a:gd name="connsiteY20" fmla="*/ 302229 h 2225979"/>
                <a:gd name="connsiteX21" fmla="*/ 329998 w 906109"/>
                <a:gd name="connsiteY21" fmla="*/ 0 h 2225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06109" h="2225979">
                  <a:moveTo>
                    <a:pt x="329998" y="803655"/>
                  </a:moveTo>
                  <a:cubicBezTo>
                    <a:pt x="215469" y="803655"/>
                    <a:pt x="104845" y="838429"/>
                    <a:pt x="9839" y="899282"/>
                  </a:cubicBezTo>
                  <a:lnTo>
                    <a:pt x="0" y="906904"/>
                  </a:lnTo>
                  <a:lnTo>
                    <a:pt x="0" y="2190379"/>
                  </a:lnTo>
                  <a:lnTo>
                    <a:pt x="14177" y="2180859"/>
                  </a:lnTo>
                  <a:cubicBezTo>
                    <a:pt x="41941" y="2153384"/>
                    <a:pt x="59294" y="2115605"/>
                    <a:pt x="59294" y="2074391"/>
                  </a:cubicBezTo>
                  <a:lnTo>
                    <a:pt x="59294" y="1373769"/>
                  </a:lnTo>
                  <a:cubicBezTo>
                    <a:pt x="59294" y="1305081"/>
                    <a:pt x="87059" y="1236392"/>
                    <a:pt x="135647" y="1188310"/>
                  </a:cubicBezTo>
                  <a:cubicBezTo>
                    <a:pt x="184234" y="1140228"/>
                    <a:pt x="253645" y="1112753"/>
                    <a:pt x="323056" y="1112753"/>
                  </a:cubicBezTo>
                  <a:cubicBezTo>
                    <a:pt x="392467" y="1112753"/>
                    <a:pt x="461878" y="1140228"/>
                    <a:pt x="510466" y="1188310"/>
                  </a:cubicBezTo>
                  <a:cubicBezTo>
                    <a:pt x="559054" y="1236392"/>
                    <a:pt x="586818" y="1305081"/>
                    <a:pt x="586818" y="1373769"/>
                  </a:cubicBezTo>
                  <a:lnTo>
                    <a:pt x="586818" y="2074391"/>
                  </a:lnTo>
                  <a:cubicBezTo>
                    <a:pt x="586818" y="2156818"/>
                    <a:pt x="656229" y="2225506"/>
                    <a:pt x="739522" y="2225506"/>
                  </a:cubicBezTo>
                  <a:cubicBezTo>
                    <a:pt x="836698" y="2232375"/>
                    <a:pt x="906109" y="2163686"/>
                    <a:pt x="906109" y="2074391"/>
                  </a:cubicBezTo>
                  <a:lnTo>
                    <a:pt x="906109" y="1373769"/>
                  </a:lnTo>
                  <a:cubicBezTo>
                    <a:pt x="906109" y="1222655"/>
                    <a:pt x="843639" y="1078409"/>
                    <a:pt x="739522" y="968507"/>
                  </a:cubicBezTo>
                  <a:cubicBezTo>
                    <a:pt x="628465" y="858606"/>
                    <a:pt x="482702" y="803655"/>
                    <a:pt x="329998" y="803655"/>
                  </a:cubicBezTo>
                  <a:close/>
                  <a:moveTo>
                    <a:pt x="329998" y="0"/>
                  </a:moveTo>
                  <a:cubicBezTo>
                    <a:pt x="156470" y="0"/>
                    <a:pt x="24589" y="137377"/>
                    <a:pt x="24589" y="302229"/>
                  </a:cubicBezTo>
                  <a:cubicBezTo>
                    <a:pt x="24589" y="473950"/>
                    <a:pt x="163411" y="604458"/>
                    <a:pt x="329998" y="604458"/>
                  </a:cubicBezTo>
                  <a:cubicBezTo>
                    <a:pt x="503525" y="604458"/>
                    <a:pt x="635406" y="467082"/>
                    <a:pt x="635406" y="302229"/>
                  </a:cubicBezTo>
                  <a:cubicBezTo>
                    <a:pt x="635406" y="137377"/>
                    <a:pt x="496584" y="0"/>
                    <a:pt x="329998" y="0"/>
                  </a:cubicBezTo>
                  <a:close/>
                </a:path>
              </a:pathLst>
            </a:custGeom>
            <a:solidFill>
              <a:srgbClr val="4174BA"/>
            </a:solidFill>
            <a:ln w="69362"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045E664D-85E1-7C75-BD8D-6C85D14C61AF}"/>
                </a:ext>
              </a:extLst>
            </p:cNvPr>
            <p:cNvSpPr/>
            <p:nvPr/>
          </p:nvSpPr>
          <p:spPr>
            <a:xfrm flipH="1">
              <a:off x="10293065" y="3011277"/>
              <a:ext cx="611066" cy="604458"/>
            </a:xfrm>
            <a:custGeom>
              <a:avLst/>
              <a:gdLst>
                <a:gd name="connsiteX0" fmla="*/ 305409 w 611066"/>
                <a:gd name="connsiteY0" fmla="*/ 0 h 604458"/>
                <a:gd name="connsiteX1" fmla="*/ 0 w 611066"/>
                <a:gd name="connsiteY1" fmla="*/ 302229 h 604458"/>
                <a:gd name="connsiteX2" fmla="*/ 305409 w 611066"/>
                <a:gd name="connsiteY2" fmla="*/ 604458 h 604458"/>
                <a:gd name="connsiteX3" fmla="*/ 610817 w 611066"/>
                <a:gd name="connsiteY3" fmla="*/ 302229 h 604458"/>
                <a:gd name="connsiteX4" fmla="*/ 305409 w 611066"/>
                <a:gd name="connsiteY4" fmla="*/ 0 h 6044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066" h="604458">
                  <a:moveTo>
                    <a:pt x="305409" y="0"/>
                  </a:moveTo>
                  <a:cubicBezTo>
                    <a:pt x="131881" y="0"/>
                    <a:pt x="0" y="137377"/>
                    <a:pt x="0" y="302229"/>
                  </a:cubicBezTo>
                  <a:cubicBezTo>
                    <a:pt x="0" y="473950"/>
                    <a:pt x="138822" y="604458"/>
                    <a:pt x="305409" y="604458"/>
                  </a:cubicBezTo>
                  <a:cubicBezTo>
                    <a:pt x="478936" y="604458"/>
                    <a:pt x="610817" y="467082"/>
                    <a:pt x="610817" y="302229"/>
                  </a:cubicBezTo>
                  <a:cubicBezTo>
                    <a:pt x="617758" y="137377"/>
                    <a:pt x="478936" y="0"/>
                    <a:pt x="305409" y="0"/>
                  </a:cubicBezTo>
                </a:path>
              </a:pathLst>
            </a:custGeom>
            <a:solidFill>
              <a:srgbClr val="414DA1"/>
            </a:solidFill>
            <a:ln w="69362"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75B94EE4-4B18-F6E8-5C5F-F84BCE3AE558}"/>
                </a:ext>
              </a:extLst>
            </p:cNvPr>
            <p:cNvSpPr/>
            <p:nvPr/>
          </p:nvSpPr>
          <p:spPr>
            <a:xfrm flipH="1">
              <a:off x="11292833" y="4378178"/>
              <a:ext cx="305408" cy="302229"/>
            </a:xfrm>
            <a:custGeom>
              <a:avLst/>
              <a:gdLst>
                <a:gd name="connsiteX0" fmla="*/ 0 w 305408"/>
                <a:gd name="connsiteY0" fmla="*/ 151115 h 302229"/>
                <a:gd name="connsiteX1" fmla="*/ 152704 w 305408"/>
                <a:gd name="connsiteY1" fmla="*/ 302229 h 302229"/>
                <a:gd name="connsiteX2" fmla="*/ 305409 w 305408"/>
                <a:gd name="connsiteY2" fmla="*/ 151115 h 302229"/>
                <a:gd name="connsiteX3" fmla="*/ 152704 w 305408"/>
                <a:gd name="connsiteY3" fmla="*/ 0 h 302229"/>
                <a:gd name="connsiteX4" fmla="*/ 0 w 305408"/>
                <a:gd name="connsiteY4" fmla="*/ 151115 h 302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408" h="302229">
                  <a:moveTo>
                    <a:pt x="0" y="151115"/>
                  </a:moveTo>
                  <a:cubicBezTo>
                    <a:pt x="0" y="233541"/>
                    <a:pt x="69411" y="302229"/>
                    <a:pt x="152704" y="302229"/>
                  </a:cubicBezTo>
                  <a:cubicBezTo>
                    <a:pt x="235998" y="302229"/>
                    <a:pt x="305409" y="233541"/>
                    <a:pt x="305409" y="151115"/>
                  </a:cubicBezTo>
                  <a:cubicBezTo>
                    <a:pt x="305409" y="68688"/>
                    <a:pt x="235998" y="0"/>
                    <a:pt x="152704" y="0"/>
                  </a:cubicBezTo>
                  <a:cubicBezTo>
                    <a:pt x="69411" y="0"/>
                    <a:pt x="0" y="68688"/>
                    <a:pt x="0" y="151115"/>
                  </a:cubicBezTo>
                </a:path>
              </a:pathLst>
            </a:custGeom>
            <a:solidFill>
              <a:srgbClr val="3FB5A1"/>
            </a:solidFill>
            <a:ln w="69362"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44D023A8-D44D-B5CC-D197-3E598A98E5F9}"/>
                </a:ext>
              </a:extLst>
            </p:cNvPr>
            <p:cNvSpPr/>
            <p:nvPr/>
          </p:nvSpPr>
          <p:spPr>
            <a:xfrm flipH="1">
              <a:off x="10868947" y="4783440"/>
              <a:ext cx="305887" cy="302229"/>
            </a:xfrm>
            <a:custGeom>
              <a:avLst/>
              <a:gdLst>
                <a:gd name="connsiteX0" fmla="*/ 152704 w 305887"/>
                <a:gd name="connsiteY0" fmla="*/ 0 h 302229"/>
                <a:gd name="connsiteX1" fmla="*/ 0 w 305887"/>
                <a:gd name="connsiteY1" fmla="*/ 151115 h 302229"/>
                <a:gd name="connsiteX2" fmla="*/ 152704 w 305887"/>
                <a:gd name="connsiteY2" fmla="*/ 302229 h 302229"/>
                <a:gd name="connsiteX3" fmla="*/ 305409 w 305887"/>
                <a:gd name="connsiteY3" fmla="*/ 151115 h 302229"/>
                <a:gd name="connsiteX4" fmla="*/ 152704 w 305887"/>
                <a:gd name="connsiteY4" fmla="*/ 0 h 302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87" h="302229">
                  <a:moveTo>
                    <a:pt x="152704" y="0"/>
                  </a:moveTo>
                  <a:cubicBezTo>
                    <a:pt x="69411" y="0"/>
                    <a:pt x="0" y="68688"/>
                    <a:pt x="0" y="151115"/>
                  </a:cubicBezTo>
                  <a:cubicBezTo>
                    <a:pt x="0" y="233541"/>
                    <a:pt x="69411" y="302229"/>
                    <a:pt x="152704" y="302229"/>
                  </a:cubicBezTo>
                  <a:cubicBezTo>
                    <a:pt x="235998" y="302229"/>
                    <a:pt x="305409" y="233541"/>
                    <a:pt x="305409" y="151115"/>
                  </a:cubicBezTo>
                  <a:cubicBezTo>
                    <a:pt x="312350" y="68688"/>
                    <a:pt x="242939" y="0"/>
                    <a:pt x="152704" y="0"/>
                  </a:cubicBezTo>
                </a:path>
              </a:pathLst>
            </a:custGeom>
            <a:solidFill>
              <a:srgbClr val="58B947"/>
            </a:solidFill>
            <a:ln w="69362" cap="flat">
              <a:noFill/>
              <a:prstDash val="solid"/>
              <a:miter/>
            </a:ln>
          </p:spPr>
          <p:txBody>
            <a:bodyPr rtlCol="0" anchor="ctr"/>
            <a:lstStyle/>
            <a:p>
              <a:endParaRPr lang="en-GB"/>
            </a:p>
          </p:txBody>
        </p:sp>
      </p:grpSp>
      <p:sp>
        <p:nvSpPr>
          <p:cNvPr id="17" name="TextBox 16">
            <a:extLst>
              <a:ext uri="{FF2B5EF4-FFF2-40B4-BE49-F238E27FC236}">
                <a16:creationId xmlns:a16="http://schemas.microsoft.com/office/drawing/2014/main" id="{2685A39D-2275-BBC0-E996-B2DDDCC9A2D8}"/>
              </a:ext>
            </a:extLst>
          </p:cNvPr>
          <p:cNvSpPr txBox="1"/>
          <p:nvPr/>
        </p:nvSpPr>
        <p:spPr>
          <a:xfrm>
            <a:off x="8786886" y="6165193"/>
            <a:ext cx="3262484" cy="400110"/>
          </a:xfrm>
          <a:prstGeom prst="rect">
            <a:avLst/>
          </a:prstGeom>
          <a:noFill/>
        </p:spPr>
        <p:txBody>
          <a:bodyPr wrap="square" rtlCol="0">
            <a:spAutoFit/>
          </a:bodyPr>
          <a:lstStyle/>
          <a:p>
            <a:pPr marL="0" marR="0" lvl="0" indent="0" algn="just" defTabSz="914400" rtl="0" eaLnBrk="1" fontAlgn="auto" latinLnBrk="0" hangingPunct="1">
              <a:lnSpc>
                <a:spcPts val="760"/>
              </a:lnSpc>
              <a:spcBef>
                <a:spcPts val="0"/>
              </a:spcBef>
              <a:spcAft>
                <a:spcPts val="0"/>
              </a:spcAft>
              <a:buClrTx/>
              <a:buSzTx/>
              <a:buFontTx/>
              <a:buNone/>
              <a:tabLst/>
              <a:defRPr/>
            </a:pPr>
            <a:r>
              <a:rPr kumimoji="0" lang="en-IE" sz="750" b="0" i="0" u="none" strike="noStrike" kern="1200" cap="none" spc="0" normalizeH="0" baseline="0" noProof="0" dirty="0">
                <a:ln>
                  <a:noFill/>
                </a:ln>
                <a:solidFill>
                  <a:srgbClr val="0C4659"/>
                </a:solidFill>
                <a:effectLst/>
                <a:uLnTx/>
                <a:uFillTx/>
                <a:latin typeface="Calibri" panose="020F0502020204030204" pitchFamily="34" charset="0"/>
                <a:ea typeface="Calibri" panose="020F0502020204030204" pitchFamily="34" charset="0"/>
                <a:cs typeface="Calibri" panose="020F0502020204030204" pitchFamily="34" charset="0"/>
              </a:rPr>
              <a:t>* Hinweis zur Abfallvermeidung: Bitte drucken Sie dieses Dokument in Graustufen oder Schwarz-Weiß statt in Farbe aus. Bitte drucken Sie beidseitig (Duplex) und, wenn möglich, mehrere Folien oder Seiten auf einer Seite.</a:t>
            </a:r>
          </a:p>
        </p:txBody>
      </p:sp>
      <p:sp>
        <p:nvSpPr>
          <p:cNvPr id="22" name="Text Placeholder 3">
            <a:extLst>
              <a:ext uri="{FF2B5EF4-FFF2-40B4-BE49-F238E27FC236}">
                <a16:creationId xmlns:a16="http://schemas.microsoft.com/office/drawing/2014/main" id="{7CCC55D1-0022-BE3E-B9BA-54811FE06C35}"/>
              </a:ext>
            </a:extLst>
          </p:cNvPr>
          <p:cNvSpPr>
            <a:spLocks noGrp="1"/>
          </p:cNvSpPr>
          <p:nvPr>
            <p:ph type="body" sz="quarter" idx="15"/>
          </p:nvPr>
        </p:nvSpPr>
        <p:spPr>
          <a:xfrm>
            <a:off x="354076" y="3335859"/>
            <a:ext cx="5537686" cy="697353"/>
          </a:xfrm>
        </p:spPr>
        <p:txBody>
          <a:bodyPr/>
          <a:lstStyle/>
          <a:p>
            <a:pPr>
              <a:lnSpc>
                <a:spcPct val="100000"/>
              </a:lnSpc>
            </a:pPr>
            <a:r>
              <a:rPr lang="en-US" sz="2800" dirty="0">
                <a:solidFill>
                  <a:schemeClr val="bg1"/>
                </a:solidFill>
              </a:rPr>
              <a:t>Digitale Brücken bauen: </a:t>
            </a:r>
            <a:r>
              <a:rPr lang="en-US" sz="2800" b="0" dirty="0">
                <a:solidFill>
                  <a:schemeClr val="bg1"/>
                </a:solidFill>
              </a:rPr>
              <a:t>Die Macht der Medien bei der Friedensförderung und dem sozialen Zusammenhalt</a:t>
            </a:r>
          </a:p>
          <a:p>
            <a:pPr>
              <a:lnSpc>
                <a:spcPct val="100000"/>
              </a:lnSpc>
              <a:spcBef>
                <a:spcPts val="0"/>
              </a:spcBef>
            </a:pPr>
            <a:r>
              <a:rPr lang="en-US" sz="2000" b="0" i="1" dirty="0"/>
              <a:t>Entwickelt von Laura Magan, MMS, Irland</a:t>
            </a:r>
            <a:endParaRPr lang="en-IE" sz="2000" b="0" i="1" dirty="0"/>
          </a:p>
        </p:txBody>
      </p:sp>
      <p:sp>
        <p:nvSpPr>
          <p:cNvPr id="23" name="Text Placeholder 4">
            <a:extLst>
              <a:ext uri="{FF2B5EF4-FFF2-40B4-BE49-F238E27FC236}">
                <a16:creationId xmlns:a16="http://schemas.microsoft.com/office/drawing/2014/main" id="{F2B7E13D-4878-0FD6-80BC-B7F9CD1AE38C}"/>
              </a:ext>
            </a:extLst>
          </p:cNvPr>
          <p:cNvSpPr>
            <a:spLocks noGrp="1"/>
          </p:cNvSpPr>
          <p:nvPr>
            <p:ph type="body" sz="quarter" idx="16"/>
          </p:nvPr>
        </p:nvSpPr>
        <p:spPr>
          <a:xfrm>
            <a:off x="354076" y="2599514"/>
            <a:ext cx="5089964" cy="697353"/>
          </a:xfrm>
        </p:spPr>
        <p:txBody>
          <a:bodyPr>
            <a:normAutofit/>
          </a:bodyPr>
          <a:lstStyle/>
          <a:p>
            <a:r>
              <a:rPr lang="en-US" sz="4400" b="1" dirty="0"/>
              <a:t>Modul 4 </a:t>
            </a:r>
            <a:r>
              <a:rPr lang="en-US" sz="4400" dirty="0"/>
              <a:t>(Teil 1)</a:t>
            </a:r>
          </a:p>
        </p:txBody>
      </p:sp>
    </p:spTree>
    <p:extLst>
      <p:ext uri="{BB962C8B-B14F-4D97-AF65-F5344CB8AC3E}">
        <p14:creationId xmlns:p14="http://schemas.microsoft.com/office/powerpoint/2010/main" val="2254164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8071A5-B674-BCBA-DC35-DC79FDCB381B}"/>
              </a:ext>
            </a:extLst>
          </p:cNvPr>
          <p:cNvSpPr/>
          <p:nvPr/>
        </p:nvSpPr>
        <p:spPr>
          <a:xfrm>
            <a:off x="11641540" y="4954137"/>
            <a:ext cx="550460" cy="16104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Placeholder 9">
            <a:extLst>
              <a:ext uri="{FF2B5EF4-FFF2-40B4-BE49-F238E27FC236}">
                <a16:creationId xmlns:a16="http://schemas.microsoft.com/office/drawing/2014/main" id="{7AA4C163-A48F-974F-E6B1-786978CAC1D6}"/>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a:stretch/>
        </p:blipFill>
        <p:spPr>
          <a:xfrm>
            <a:off x="5635270" y="1729840"/>
            <a:ext cx="6560312" cy="4556399"/>
          </a:xfrm>
        </p:spPr>
      </p:pic>
      <p:sp>
        <p:nvSpPr>
          <p:cNvPr id="4" name="Text Placeholder 3">
            <a:extLst>
              <a:ext uri="{FF2B5EF4-FFF2-40B4-BE49-F238E27FC236}">
                <a16:creationId xmlns:a16="http://schemas.microsoft.com/office/drawing/2014/main" id="{2E463EEE-1CB0-A75C-AFBE-972B0D5C1188}"/>
              </a:ext>
            </a:extLst>
          </p:cNvPr>
          <p:cNvSpPr>
            <a:spLocks noGrp="1"/>
          </p:cNvSpPr>
          <p:nvPr>
            <p:ph type="body" sz="quarter" idx="16"/>
          </p:nvPr>
        </p:nvSpPr>
        <p:spPr>
          <a:xfrm>
            <a:off x="495097" y="2746283"/>
            <a:ext cx="4592732" cy="3066422"/>
          </a:xfrm>
        </p:spPr>
        <p:txBody>
          <a:bodyPr>
            <a:normAutofit/>
          </a:bodyPr>
          <a:lstStyle/>
          <a:p>
            <a:r>
              <a:rPr lang="en-US" sz="3200" kern="1200" dirty="0">
                <a:effectLst/>
                <a:latin typeface="+mn-lt"/>
                <a:ea typeface="+mn-ea"/>
                <a:cs typeface="+mn-cs"/>
              </a:rPr>
              <a:t>Digitale Medien als Instrument zur Versöhnung nach Konflikten in Europa</a:t>
            </a:r>
            <a:endParaRPr lang="en-US" sz="3200" dirty="0"/>
          </a:p>
        </p:txBody>
      </p:sp>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a:xfrm>
            <a:off x="1655286" y="1080408"/>
            <a:ext cx="3819019" cy="582221"/>
          </a:xfrm>
        </p:spPr>
        <p:txBody>
          <a:bodyPr/>
          <a:lstStyle/>
          <a:p>
            <a:r>
              <a:rPr lang="en-US" sz="6000" b="1" dirty="0"/>
              <a:t>Thema 1</a:t>
            </a:r>
          </a:p>
        </p:txBody>
      </p:sp>
      <p:pic>
        <p:nvPicPr>
          <p:cNvPr id="7" name="Graphic 6">
            <a:extLst>
              <a:ext uri="{FF2B5EF4-FFF2-40B4-BE49-F238E27FC236}">
                <a16:creationId xmlns:a16="http://schemas.microsoft.com/office/drawing/2014/main" id="{3CCD01D6-E941-2CE6-C726-739A45AE9A9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5957200" y="-128242"/>
            <a:ext cx="4274935" cy="2874525"/>
          </a:xfrm>
          <a:prstGeom prst="rect">
            <a:avLst/>
          </a:prstGeom>
        </p:spPr>
      </p:pic>
    </p:spTree>
    <p:extLst>
      <p:ext uri="{BB962C8B-B14F-4D97-AF65-F5344CB8AC3E}">
        <p14:creationId xmlns:p14="http://schemas.microsoft.com/office/powerpoint/2010/main" val="8752285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C307D-090F-C39B-B796-C5B55633B819}"/>
            </a:ext>
          </a:extLst>
        </p:cNvPr>
        <p:cNvGrpSpPr/>
        <p:nvPr/>
      </p:nvGrpSpPr>
      <p:grpSpPr>
        <a:xfrm>
          <a:off x="0" y="0"/>
          <a:ext cx="0" cy="0"/>
          <a:chOff x="0" y="0"/>
          <a:chExt cx="0" cy="0"/>
        </a:xfrm>
      </p:grpSpPr>
      <p:sp>
        <p:nvSpPr>
          <p:cNvPr id="15" name="Freeform 14">
            <a:extLst>
              <a:ext uri="{FF2B5EF4-FFF2-40B4-BE49-F238E27FC236}">
                <a16:creationId xmlns:a16="http://schemas.microsoft.com/office/drawing/2014/main" id="{BF9F4A14-59E5-0EE1-86D5-822E1515AE82}"/>
              </a:ext>
            </a:extLst>
          </p:cNvPr>
          <p:cNvSpPr/>
          <p:nvPr/>
        </p:nvSpPr>
        <p:spPr>
          <a:xfrm>
            <a:off x="1" y="257319"/>
            <a:ext cx="9184709" cy="935746"/>
          </a:xfrm>
          <a:custGeom>
            <a:avLst/>
            <a:gdLst>
              <a:gd name="connsiteX0" fmla="*/ 0 w 9184709"/>
              <a:gd name="connsiteY0" fmla="*/ 0 h 935746"/>
              <a:gd name="connsiteX1" fmla="*/ 8649853 w 9184709"/>
              <a:gd name="connsiteY1" fmla="*/ 17882 h 935746"/>
              <a:gd name="connsiteX2" fmla="*/ 9184709 w 9184709"/>
              <a:gd name="connsiteY2" fmla="*/ 506303 h 935746"/>
              <a:gd name="connsiteX3" fmla="*/ 9184709 w 9184709"/>
              <a:gd name="connsiteY3" fmla="*/ 935746 h 935746"/>
              <a:gd name="connsiteX4" fmla="*/ 3650 w 9184709"/>
              <a:gd name="connsiteY4" fmla="*/ 935746 h 935746"/>
              <a:gd name="connsiteX5" fmla="*/ 3650 w 9184709"/>
              <a:gd name="connsiteY5" fmla="*/ 186119 h 935746"/>
              <a:gd name="connsiteX6" fmla="*/ 0 w 9184709"/>
              <a:gd name="connsiteY6" fmla="*/ 144442 h 935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84709" h="935746">
                <a:moveTo>
                  <a:pt x="0" y="0"/>
                </a:moveTo>
                <a:lnTo>
                  <a:pt x="8649853" y="17882"/>
                </a:lnTo>
                <a:cubicBezTo>
                  <a:pt x="9133754" y="17882"/>
                  <a:pt x="9184709" y="227488"/>
                  <a:pt x="9184709" y="506303"/>
                </a:cubicBezTo>
                <a:lnTo>
                  <a:pt x="9184709" y="935746"/>
                </a:lnTo>
                <a:lnTo>
                  <a:pt x="3650" y="935746"/>
                </a:lnTo>
                <a:lnTo>
                  <a:pt x="3650" y="186119"/>
                </a:lnTo>
                <a:lnTo>
                  <a:pt x="0" y="144442"/>
                </a:lnTo>
                <a:close/>
              </a:path>
            </a:pathLst>
          </a:custGeom>
          <a:solidFill>
            <a:srgbClr val="0C465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B1F1C878-8B37-C894-28D0-A16139C285D6}"/>
              </a:ext>
            </a:extLst>
          </p:cNvPr>
          <p:cNvSpPr>
            <a:spLocks noGrp="1"/>
          </p:cNvSpPr>
          <p:nvPr>
            <p:ph type="body" sz="quarter" idx="27"/>
          </p:nvPr>
        </p:nvSpPr>
        <p:spPr>
          <a:xfrm>
            <a:off x="849241" y="383586"/>
            <a:ext cx="7638267" cy="720752"/>
          </a:xfrm>
        </p:spPr>
        <p:txBody>
          <a:bodyPr/>
          <a:lstStyle/>
          <a:p>
            <a:pPr>
              <a:lnSpc>
                <a:spcPts val="3620"/>
              </a:lnSpc>
              <a:spcBef>
                <a:spcPts val="0"/>
              </a:spcBef>
            </a:pPr>
            <a:r>
              <a:rPr lang="en-US" sz="2000" dirty="0"/>
              <a:t>Wichtige Definitionen und Konzepte in </a:t>
            </a:r>
          </a:p>
          <a:p>
            <a:pPr>
              <a:lnSpc>
                <a:spcPts val="3620"/>
              </a:lnSpc>
              <a:spcBef>
                <a:spcPts val="0"/>
              </a:spcBef>
            </a:pPr>
            <a:r>
              <a:rPr lang="en-US" sz="2000" b="0" dirty="0"/>
              <a:t>Medien als Instrument für die Friedenskonsolidierung nach Konflikten</a:t>
            </a:r>
            <a:r>
              <a:rPr lang="en-US" sz="2000" b="1" dirty="0"/>
              <a:t> </a:t>
            </a:r>
          </a:p>
        </p:txBody>
      </p:sp>
      <p:sp>
        <p:nvSpPr>
          <p:cNvPr id="17" name="Text Placeholder 3">
            <a:extLst>
              <a:ext uri="{FF2B5EF4-FFF2-40B4-BE49-F238E27FC236}">
                <a16:creationId xmlns:a16="http://schemas.microsoft.com/office/drawing/2014/main" id="{55C0C420-6829-703E-3BE6-BCD2614409B9}"/>
              </a:ext>
            </a:extLst>
          </p:cNvPr>
          <p:cNvSpPr txBox="1">
            <a:spLocks/>
          </p:cNvSpPr>
          <p:nvPr/>
        </p:nvSpPr>
        <p:spPr>
          <a:xfrm>
            <a:off x="640590" y="2646818"/>
            <a:ext cx="10894272" cy="432818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98475" indent="0">
              <a:lnSpc>
                <a:spcPct val="100000"/>
              </a:lnSpc>
              <a:buNone/>
            </a:pPr>
            <a:r>
              <a:rPr lang="en-IE" sz="2400" b="1" dirty="0">
                <a:solidFill>
                  <a:schemeClr val="bg1"/>
                </a:solidFill>
                <a:latin typeface="Calibri" panose="020F0502020204030204" pitchFamily="34" charset="0"/>
                <a:cs typeface="Calibri" panose="020F0502020204030204" pitchFamily="34" charset="0"/>
              </a:rPr>
              <a:t>Medien für die Friedenskonsolidierung: </a:t>
            </a:r>
            <a:r>
              <a:rPr lang="en-IE" sz="2400" dirty="0">
                <a:solidFill>
                  <a:schemeClr val="bg1"/>
                </a:solidFill>
                <a:latin typeface="Calibri" panose="020F0502020204030204" pitchFamily="34" charset="0"/>
                <a:cs typeface="Calibri" panose="020F0502020204030204" pitchFamily="34" charset="0"/>
              </a:rPr>
              <a:t>Wie digitale Inhalte das Verständnis zwischen verschiedenen Gruppen fördern.</a:t>
            </a:r>
          </a:p>
          <a:p>
            <a:pPr marL="498475" indent="0">
              <a:lnSpc>
                <a:spcPct val="100000"/>
              </a:lnSpc>
              <a:buNone/>
            </a:pPr>
            <a:r>
              <a:rPr lang="en-IE" sz="2400" b="1" dirty="0">
                <a:solidFill>
                  <a:schemeClr val="bg1"/>
                </a:solidFill>
                <a:latin typeface="Calibri" panose="020F0502020204030204" pitchFamily="34" charset="0"/>
                <a:cs typeface="Calibri" panose="020F0502020204030204" pitchFamily="34" charset="0"/>
              </a:rPr>
              <a:t>Digitale Erinnerung: </a:t>
            </a:r>
            <a:r>
              <a:rPr lang="en-IE" sz="2400" dirty="0">
                <a:solidFill>
                  <a:schemeClr val="bg1"/>
                </a:solidFill>
                <a:latin typeface="Calibri" panose="020F0502020204030204" pitchFamily="34" charset="0"/>
                <a:cs typeface="Calibri" panose="020F0502020204030204" pitchFamily="34" charset="0"/>
              </a:rPr>
              <a:t>Bewahrung der Geschichte, um ein Wiederaufflammen von Konflikten zu verhindern.</a:t>
            </a:r>
          </a:p>
          <a:p>
            <a:pPr marL="498475" indent="0">
              <a:lnSpc>
                <a:spcPct val="100000"/>
              </a:lnSpc>
              <a:buNone/>
            </a:pPr>
            <a:r>
              <a:rPr lang="en-IE" sz="2400" b="1" dirty="0">
                <a:solidFill>
                  <a:schemeClr val="bg1"/>
                </a:solidFill>
                <a:latin typeface="Calibri" panose="020F0502020204030204" pitchFamily="34" charset="0"/>
                <a:cs typeface="Calibri" panose="020F0502020204030204" pitchFamily="34" charset="0"/>
              </a:rPr>
              <a:t>Grenzüberschreitende Dialogplattformen: </a:t>
            </a:r>
            <a:r>
              <a:rPr lang="en-IE" sz="2400" dirty="0">
                <a:solidFill>
                  <a:schemeClr val="bg1"/>
                </a:solidFill>
                <a:latin typeface="Calibri" panose="020F0502020204030204" pitchFamily="34" charset="0"/>
                <a:cs typeface="Calibri" panose="020F0502020204030204" pitchFamily="34" charset="0"/>
              </a:rPr>
              <a:t>Online-Initiativen, die getrennte Gemeinschaften verbinden.</a:t>
            </a:r>
          </a:p>
          <a:p>
            <a:pPr marL="498475" indent="0">
              <a:lnSpc>
                <a:spcPct val="100000"/>
              </a:lnSpc>
              <a:buNone/>
            </a:pPr>
            <a:r>
              <a:rPr lang="en-IE" sz="2400" b="1" dirty="0">
                <a:solidFill>
                  <a:schemeClr val="bg1"/>
                </a:solidFill>
                <a:latin typeface="Calibri" panose="020F0502020204030204" pitchFamily="34" charset="0"/>
                <a:cs typeface="Calibri" panose="020F0502020204030204" pitchFamily="34" charset="0"/>
              </a:rPr>
              <a:t>Ethisches Storytelling in der Konfliktlösung: </a:t>
            </a:r>
            <a:r>
              <a:rPr lang="en-IE" sz="2400" dirty="0">
                <a:solidFill>
                  <a:schemeClr val="bg1"/>
                </a:solidFill>
                <a:latin typeface="Calibri" panose="020F0502020204030204" pitchFamily="34" charset="0"/>
                <a:cs typeface="Calibri" panose="020F0502020204030204" pitchFamily="34" charset="0"/>
              </a:rPr>
              <a:t>Grundsätze für verantwortungsvolle Berichterstattung und die Erstellung von Inhalten.</a:t>
            </a:r>
          </a:p>
        </p:txBody>
      </p:sp>
      <p:grpSp>
        <p:nvGrpSpPr>
          <p:cNvPr id="37" name="Group 36">
            <a:extLst>
              <a:ext uri="{FF2B5EF4-FFF2-40B4-BE49-F238E27FC236}">
                <a16:creationId xmlns:a16="http://schemas.microsoft.com/office/drawing/2014/main" id="{175AE725-ED26-5086-8779-B44564C276BB}"/>
              </a:ext>
            </a:extLst>
          </p:cNvPr>
          <p:cNvGrpSpPr/>
          <p:nvPr/>
        </p:nvGrpSpPr>
        <p:grpSpPr>
          <a:xfrm>
            <a:off x="9679968" y="94675"/>
            <a:ext cx="2512032" cy="1971714"/>
            <a:chOff x="9679968" y="94675"/>
            <a:chExt cx="2512032" cy="1971714"/>
          </a:xfrm>
        </p:grpSpPr>
        <p:sp>
          <p:nvSpPr>
            <p:cNvPr id="12" name="Freeform 11">
              <a:extLst>
                <a:ext uri="{FF2B5EF4-FFF2-40B4-BE49-F238E27FC236}">
                  <a16:creationId xmlns:a16="http://schemas.microsoft.com/office/drawing/2014/main" id="{76B2F746-D009-ACC6-4090-82E739031CB0}"/>
                </a:ext>
              </a:extLst>
            </p:cNvPr>
            <p:cNvSpPr/>
            <p:nvPr/>
          </p:nvSpPr>
          <p:spPr>
            <a:xfrm>
              <a:off x="9679968" y="909705"/>
              <a:ext cx="1037358" cy="959101"/>
            </a:xfrm>
            <a:custGeom>
              <a:avLst/>
              <a:gdLst>
                <a:gd name="connsiteX0" fmla="*/ 1037358 w 1037358"/>
                <a:gd name="connsiteY0" fmla="*/ 341654 h 959101"/>
                <a:gd name="connsiteX1" fmla="*/ 937528 w 1037358"/>
                <a:gd name="connsiteY1" fmla="*/ 98792 h 959101"/>
                <a:gd name="connsiteX2" fmla="*/ 692110 w 1037358"/>
                <a:gd name="connsiteY2" fmla="*/ 0 h 959101"/>
                <a:gd name="connsiteX3" fmla="*/ 446693 w 1037358"/>
                <a:gd name="connsiteY3" fmla="*/ 98792 h 959101"/>
                <a:gd name="connsiteX4" fmla="*/ 346862 w 1037358"/>
                <a:gd name="connsiteY4" fmla="*/ 341654 h 959101"/>
                <a:gd name="connsiteX5" fmla="*/ 346862 w 1037358"/>
                <a:gd name="connsiteY5" fmla="*/ 745053 h 959101"/>
                <a:gd name="connsiteX6" fmla="*/ 313585 w 1037358"/>
                <a:gd name="connsiteY6" fmla="*/ 777984 h 959101"/>
                <a:gd name="connsiteX7" fmla="*/ 109764 w 1037358"/>
                <a:gd name="connsiteY7" fmla="*/ 777984 h 959101"/>
                <a:gd name="connsiteX8" fmla="*/ 93125 w 1037358"/>
                <a:gd name="connsiteY8" fmla="*/ 959101 h 959101"/>
                <a:gd name="connsiteX9" fmla="*/ 93125 w 1037358"/>
                <a:gd name="connsiteY9" fmla="*/ 959101 h 959101"/>
                <a:gd name="connsiteX10" fmla="*/ 313585 w 1037358"/>
                <a:gd name="connsiteY10" fmla="*/ 959101 h 959101"/>
                <a:gd name="connsiteX11" fmla="*/ 534045 w 1037358"/>
                <a:gd name="connsiteY11" fmla="*/ 740937 h 959101"/>
                <a:gd name="connsiteX12" fmla="*/ 534045 w 1037358"/>
                <a:gd name="connsiteY12" fmla="*/ 337538 h 959101"/>
                <a:gd name="connsiteX13" fmla="*/ 579801 w 1037358"/>
                <a:gd name="connsiteY13" fmla="*/ 226397 h 959101"/>
                <a:gd name="connsiteX14" fmla="*/ 692110 w 1037358"/>
                <a:gd name="connsiteY14" fmla="*/ 181118 h 959101"/>
                <a:gd name="connsiteX15" fmla="*/ 804420 w 1037358"/>
                <a:gd name="connsiteY15" fmla="*/ 226397 h 959101"/>
                <a:gd name="connsiteX16" fmla="*/ 850176 w 1037358"/>
                <a:gd name="connsiteY16" fmla="*/ 337538 h 959101"/>
                <a:gd name="connsiteX17" fmla="*/ 850176 w 1037358"/>
                <a:gd name="connsiteY17" fmla="*/ 666843 h 959101"/>
                <a:gd name="connsiteX18" fmla="*/ 850176 w 1037358"/>
                <a:gd name="connsiteY18" fmla="*/ 666843 h 959101"/>
                <a:gd name="connsiteX19" fmla="*/ 941687 w 1037358"/>
                <a:gd name="connsiteY19" fmla="*/ 761518 h 959101"/>
                <a:gd name="connsiteX20" fmla="*/ 1033199 w 1037358"/>
                <a:gd name="connsiteY20" fmla="*/ 670959 h 959101"/>
                <a:gd name="connsiteX21" fmla="*/ 1033199 w 1037358"/>
                <a:gd name="connsiteY21" fmla="*/ 341654 h 959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7358" h="959101">
                  <a:moveTo>
                    <a:pt x="1037358" y="341654"/>
                  </a:moveTo>
                  <a:cubicBezTo>
                    <a:pt x="1037358" y="251095"/>
                    <a:pt x="999922" y="164653"/>
                    <a:pt x="937528" y="98792"/>
                  </a:cubicBezTo>
                  <a:cubicBezTo>
                    <a:pt x="870974" y="32930"/>
                    <a:pt x="783622" y="0"/>
                    <a:pt x="692110" y="0"/>
                  </a:cubicBezTo>
                  <a:cubicBezTo>
                    <a:pt x="600599" y="0"/>
                    <a:pt x="513247" y="37047"/>
                    <a:pt x="446693" y="98792"/>
                  </a:cubicBezTo>
                  <a:cubicBezTo>
                    <a:pt x="380139" y="164653"/>
                    <a:pt x="346862" y="251095"/>
                    <a:pt x="346862" y="341654"/>
                  </a:cubicBezTo>
                  <a:lnTo>
                    <a:pt x="346862" y="745053"/>
                  </a:lnTo>
                  <a:cubicBezTo>
                    <a:pt x="346862" y="765635"/>
                    <a:pt x="330224" y="777984"/>
                    <a:pt x="313585" y="777984"/>
                  </a:cubicBezTo>
                  <a:lnTo>
                    <a:pt x="109764" y="777984"/>
                  </a:lnTo>
                  <a:cubicBezTo>
                    <a:pt x="-35823" y="765635"/>
                    <a:pt x="-31663" y="959101"/>
                    <a:pt x="93125" y="959101"/>
                  </a:cubicBezTo>
                  <a:lnTo>
                    <a:pt x="93125" y="959101"/>
                  </a:lnTo>
                  <a:lnTo>
                    <a:pt x="313585" y="959101"/>
                  </a:lnTo>
                  <a:cubicBezTo>
                    <a:pt x="434214" y="959101"/>
                    <a:pt x="534045" y="860310"/>
                    <a:pt x="534045" y="740937"/>
                  </a:cubicBezTo>
                  <a:lnTo>
                    <a:pt x="534045" y="337538"/>
                  </a:lnTo>
                  <a:cubicBezTo>
                    <a:pt x="534045" y="296375"/>
                    <a:pt x="550683" y="255211"/>
                    <a:pt x="579801" y="226397"/>
                  </a:cubicBezTo>
                  <a:cubicBezTo>
                    <a:pt x="608918" y="197583"/>
                    <a:pt x="650514" y="181118"/>
                    <a:pt x="692110" y="181118"/>
                  </a:cubicBezTo>
                  <a:cubicBezTo>
                    <a:pt x="733706" y="181118"/>
                    <a:pt x="775303" y="197583"/>
                    <a:pt x="804420" y="226397"/>
                  </a:cubicBezTo>
                  <a:cubicBezTo>
                    <a:pt x="833537" y="255211"/>
                    <a:pt x="850176" y="296375"/>
                    <a:pt x="850176" y="337538"/>
                  </a:cubicBezTo>
                  <a:lnTo>
                    <a:pt x="850176" y="666843"/>
                  </a:lnTo>
                  <a:cubicBezTo>
                    <a:pt x="850176" y="666843"/>
                    <a:pt x="850176" y="666843"/>
                    <a:pt x="850176" y="666843"/>
                  </a:cubicBezTo>
                  <a:cubicBezTo>
                    <a:pt x="850176" y="716239"/>
                    <a:pt x="891772" y="761518"/>
                    <a:pt x="941687" y="761518"/>
                  </a:cubicBezTo>
                  <a:cubicBezTo>
                    <a:pt x="991603" y="761518"/>
                    <a:pt x="1033199" y="720355"/>
                    <a:pt x="1033199" y="670959"/>
                  </a:cubicBezTo>
                  <a:lnTo>
                    <a:pt x="1033199" y="341654"/>
                  </a:lnTo>
                  <a:close/>
                </a:path>
              </a:pathLst>
            </a:custGeom>
            <a:solidFill>
              <a:srgbClr val="EE4F27"/>
            </a:solidFill>
            <a:ln w="41519" cap="flat">
              <a:noFill/>
              <a:prstDash val="solid"/>
              <a:miter/>
            </a:ln>
          </p:spPr>
          <p:txBody>
            <a:bodyPr rtlCol="0" anchor="ctr"/>
            <a:lstStyle/>
            <a:p>
              <a:endParaRPr lang="en-GB"/>
            </a:p>
          </p:txBody>
        </p:sp>
        <p:sp>
          <p:nvSpPr>
            <p:cNvPr id="13" name="Freeform 12">
              <a:extLst>
                <a:ext uri="{FF2B5EF4-FFF2-40B4-BE49-F238E27FC236}">
                  <a16:creationId xmlns:a16="http://schemas.microsoft.com/office/drawing/2014/main" id="{E35A517B-6F66-DF83-C9B9-9C1CE2380356}"/>
                </a:ext>
              </a:extLst>
            </p:cNvPr>
            <p:cNvSpPr/>
            <p:nvPr/>
          </p:nvSpPr>
          <p:spPr>
            <a:xfrm>
              <a:off x="10530143" y="893240"/>
              <a:ext cx="432600" cy="1156684"/>
            </a:xfrm>
            <a:custGeom>
              <a:avLst/>
              <a:gdLst>
                <a:gd name="connsiteX0" fmla="*/ 0 w 432600"/>
                <a:gd name="connsiteY0" fmla="*/ 333421 h 1156684"/>
                <a:gd name="connsiteX1" fmla="*/ 0 w 432600"/>
                <a:gd name="connsiteY1" fmla="*/ 333421 h 1156684"/>
                <a:gd name="connsiteX2" fmla="*/ 0 w 432600"/>
                <a:gd name="connsiteY2" fmla="*/ 942636 h 1156684"/>
                <a:gd name="connsiteX3" fmla="*/ 62394 w 432600"/>
                <a:gd name="connsiteY3" fmla="*/ 1094940 h 1156684"/>
                <a:gd name="connsiteX4" fmla="*/ 216300 w 432600"/>
                <a:gd name="connsiteY4" fmla="*/ 1156685 h 1156684"/>
                <a:gd name="connsiteX5" fmla="*/ 370206 w 432600"/>
                <a:gd name="connsiteY5" fmla="*/ 1094940 h 1156684"/>
                <a:gd name="connsiteX6" fmla="*/ 370206 w 432600"/>
                <a:gd name="connsiteY6" fmla="*/ 1094940 h 1156684"/>
                <a:gd name="connsiteX7" fmla="*/ 432600 w 432600"/>
                <a:gd name="connsiteY7" fmla="*/ 942636 h 1156684"/>
                <a:gd name="connsiteX8" fmla="*/ 432600 w 432600"/>
                <a:gd name="connsiteY8" fmla="*/ 90559 h 1156684"/>
                <a:gd name="connsiteX9" fmla="*/ 341089 w 432600"/>
                <a:gd name="connsiteY9" fmla="*/ 0 h 1156684"/>
                <a:gd name="connsiteX10" fmla="*/ 249577 w 432600"/>
                <a:gd name="connsiteY10" fmla="*/ 90559 h 1156684"/>
                <a:gd name="connsiteX11" fmla="*/ 249577 w 432600"/>
                <a:gd name="connsiteY11" fmla="*/ 942636 h 1156684"/>
                <a:gd name="connsiteX12" fmla="*/ 241258 w 432600"/>
                <a:gd name="connsiteY12" fmla="*/ 967334 h 1156684"/>
                <a:gd name="connsiteX13" fmla="*/ 241258 w 432600"/>
                <a:gd name="connsiteY13" fmla="*/ 967334 h 1156684"/>
                <a:gd name="connsiteX14" fmla="*/ 216300 w 432600"/>
                <a:gd name="connsiteY14" fmla="*/ 975567 h 1156684"/>
                <a:gd name="connsiteX15" fmla="*/ 191342 w 432600"/>
                <a:gd name="connsiteY15" fmla="*/ 967334 h 1156684"/>
                <a:gd name="connsiteX16" fmla="*/ 183023 w 432600"/>
                <a:gd name="connsiteY16" fmla="*/ 942636 h 1156684"/>
                <a:gd name="connsiteX17" fmla="*/ 183023 w 432600"/>
                <a:gd name="connsiteY17" fmla="*/ 333421 h 1156684"/>
                <a:gd name="connsiteX18" fmla="*/ 91512 w 432600"/>
                <a:gd name="connsiteY18" fmla="*/ 242863 h 1156684"/>
                <a:gd name="connsiteX19" fmla="*/ 0 w 432600"/>
                <a:gd name="connsiteY19" fmla="*/ 333421 h 1156684"/>
                <a:gd name="connsiteX20" fmla="*/ 0 w 432600"/>
                <a:gd name="connsiteY20" fmla="*/ 333421 h 115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2600" h="1156684">
                  <a:moveTo>
                    <a:pt x="0" y="333421"/>
                  </a:moveTo>
                  <a:lnTo>
                    <a:pt x="0" y="333421"/>
                  </a:lnTo>
                  <a:lnTo>
                    <a:pt x="0" y="942636"/>
                  </a:lnTo>
                  <a:cubicBezTo>
                    <a:pt x="0" y="1000265"/>
                    <a:pt x="24958" y="1053777"/>
                    <a:pt x="62394" y="1094940"/>
                  </a:cubicBezTo>
                  <a:cubicBezTo>
                    <a:pt x="103990" y="1136103"/>
                    <a:pt x="158065" y="1156685"/>
                    <a:pt x="216300" y="1156685"/>
                  </a:cubicBezTo>
                  <a:cubicBezTo>
                    <a:pt x="274535" y="1156685"/>
                    <a:pt x="328610" y="1131987"/>
                    <a:pt x="370206" y="1094940"/>
                  </a:cubicBezTo>
                  <a:lnTo>
                    <a:pt x="370206" y="1094940"/>
                  </a:lnTo>
                  <a:cubicBezTo>
                    <a:pt x="411802" y="1053777"/>
                    <a:pt x="432600" y="1000265"/>
                    <a:pt x="432600" y="942636"/>
                  </a:cubicBezTo>
                  <a:lnTo>
                    <a:pt x="432600" y="90559"/>
                  </a:lnTo>
                  <a:cubicBezTo>
                    <a:pt x="432600" y="41163"/>
                    <a:pt x="391004" y="0"/>
                    <a:pt x="341089" y="0"/>
                  </a:cubicBezTo>
                  <a:cubicBezTo>
                    <a:pt x="291173" y="0"/>
                    <a:pt x="249577" y="41163"/>
                    <a:pt x="249577" y="90559"/>
                  </a:cubicBezTo>
                  <a:lnTo>
                    <a:pt x="249577" y="942636"/>
                  </a:lnTo>
                  <a:cubicBezTo>
                    <a:pt x="249577" y="950869"/>
                    <a:pt x="245417" y="959101"/>
                    <a:pt x="241258" y="967334"/>
                  </a:cubicBezTo>
                  <a:lnTo>
                    <a:pt x="241258" y="967334"/>
                  </a:lnTo>
                  <a:cubicBezTo>
                    <a:pt x="232939" y="975567"/>
                    <a:pt x="224619" y="975567"/>
                    <a:pt x="216300" y="975567"/>
                  </a:cubicBezTo>
                  <a:cubicBezTo>
                    <a:pt x="207981" y="975567"/>
                    <a:pt x="199662" y="971450"/>
                    <a:pt x="191342" y="967334"/>
                  </a:cubicBezTo>
                  <a:cubicBezTo>
                    <a:pt x="183023" y="959101"/>
                    <a:pt x="183023" y="950869"/>
                    <a:pt x="183023" y="942636"/>
                  </a:cubicBezTo>
                  <a:lnTo>
                    <a:pt x="183023" y="333421"/>
                  </a:lnTo>
                  <a:cubicBezTo>
                    <a:pt x="183023" y="284026"/>
                    <a:pt x="141427" y="242863"/>
                    <a:pt x="91512" y="242863"/>
                  </a:cubicBezTo>
                  <a:cubicBezTo>
                    <a:pt x="41596" y="238746"/>
                    <a:pt x="0" y="279909"/>
                    <a:pt x="0" y="333421"/>
                  </a:cubicBezTo>
                  <a:lnTo>
                    <a:pt x="0" y="333421"/>
                  </a:lnTo>
                  <a:close/>
                </a:path>
              </a:pathLst>
            </a:custGeom>
            <a:solidFill>
              <a:srgbClr val="A555A1"/>
            </a:solidFill>
            <a:ln w="41519"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30F00FC1-5E7D-12E2-5AFA-C975EAA1AF47}"/>
                </a:ext>
              </a:extLst>
            </p:cNvPr>
            <p:cNvSpPr/>
            <p:nvPr/>
          </p:nvSpPr>
          <p:spPr>
            <a:xfrm>
              <a:off x="11287194" y="1094939"/>
              <a:ext cx="432600" cy="971450"/>
            </a:xfrm>
            <a:custGeom>
              <a:avLst/>
              <a:gdLst>
                <a:gd name="connsiteX0" fmla="*/ 0 w 432600"/>
                <a:gd name="connsiteY0" fmla="*/ 90559 h 971450"/>
                <a:gd name="connsiteX1" fmla="*/ 0 w 432600"/>
                <a:gd name="connsiteY1" fmla="*/ 757402 h 971450"/>
                <a:gd name="connsiteX2" fmla="*/ 62394 w 432600"/>
                <a:gd name="connsiteY2" fmla="*/ 909706 h 971450"/>
                <a:gd name="connsiteX3" fmla="*/ 216300 w 432600"/>
                <a:gd name="connsiteY3" fmla="*/ 971450 h 971450"/>
                <a:gd name="connsiteX4" fmla="*/ 370206 w 432600"/>
                <a:gd name="connsiteY4" fmla="*/ 909706 h 971450"/>
                <a:gd name="connsiteX5" fmla="*/ 370206 w 432600"/>
                <a:gd name="connsiteY5" fmla="*/ 909706 h 971450"/>
                <a:gd name="connsiteX6" fmla="*/ 432600 w 432600"/>
                <a:gd name="connsiteY6" fmla="*/ 757402 h 971450"/>
                <a:gd name="connsiteX7" fmla="*/ 432600 w 432600"/>
                <a:gd name="connsiteY7" fmla="*/ 333422 h 971450"/>
                <a:gd name="connsiteX8" fmla="*/ 341089 w 432600"/>
                <a:gd name="connsiteY8" fmla="*/ 242863 h 971450"/>
                <a:gd name="connsiteX9" fmla="*/ 249577 w 432600"/>
                <a:gd name="connsiteY9" fmla="*/ 333422 h 971450"/>
                <a:gd name="connsiteX10" fmla="*/ 249577 w 432600"/>
                <a:gd name="connsiteY10" fmla="*/ 761518 h 971450"/>
                <a:gd name="connsiteX11" fmla="*/ 241258 w 432600"/>
                <a:gd name="connsiteY11" fmla="*/ 786216 h 971450"/>
                <a:gd name="connsiteX12" fmla="*/ 241258 w 432600"/>
                <a:gd name="connsiteY12" fmla="*/ 786216 h 971450"/>
                <a:gd name="connsiteX13" fmla="*/ 216300 w 432600"/>
                <a:gd name="connsiteY13" fmla="*/ 794449 h 971450"/>
                <a:gd name="connsiteX14" fmla="*/ 191342 w 432600"/>
                <a:gd name="connsiteY14" fmla="*/ 786216 h 971450"/>
                <a:gd name="connsiteX15" fmla="*/ 183023 w 432600"/>
                <a:gd name="connsiteY15" fmla="*/ 761518 h 971450"/>
                <a:gd name="connsiteX16" fmla="*/ 183023 w 432600"/>
                <a:gd name="connsiteY16" fmla="*/ 90559 h 971450"/>
                <a:gd name="connsiteX17" fmla="*/ 91512 w 432600"/>
                <a:gd name="connsiteY17" fmla="*/ 0 h 971450"/>
                <a:gd name="connsiteX18" fmla="*/ 0 w 432600"/>
                <a:gd name="connsiteY18" fmla="*/ 90559 h 9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600" h="971450">
                  <a:moveTo>
                    <a:pt x="0" y="90559"/>
                  </a:moveTo>
                  <a:lnTo>
                    <a:pt x="0" y="757402"/>
                  </a:lnTo>
                  <a:cubicBezTo>
                    <a:pt x="0" y="815030"/>
                    <a:pt x="24958" y="868543"/>
                    <a:pt x="62394" y="909706"/>
                  </a:cubicBezTo>
                  <a:cubicBezTo>
                    <a:pt x="103990" y="950869"/>
                    <a:pt x="158065" y="971450"/>
                    <a:pt x="216300" y="971450"/>
                  </a:cubicBezTo>
                  <a:cubicBezTo>
                    <a:pt x="274535" y="971450"/>
                    <a:pt x="328610" y="946752"/>
                    <a:pt x="370206" y="909706"/>
                  </a:cubicBezTo>
                  <a:lnTo>
                    <a:pt x="370206" y="909706"/>
                  </a:lnTo>
                  <a:cubicBezTo>
                    <a:pt x="411802" y="868543"/>
                    <a:pt x="432600" y="815030"/>
                    <a:pt x="432600" y="757402"/>
                  </a:cubicBezTo>
                  <a:lnTo>
                    <a:pt x="432600" y="333422"/>
                  </a:lnTo>
                  <a:cubicBezTo>
                    <a:pt x="432600" y="284026"/>
                    <a:pt x="391004" y="242863"/>
                    <a:pt x="341089" y="242863"/>
                  </a:cubicBezTo>
                  <a:cubicBezTo>
                    <a:pt x="291173" y="242863"/>
                    <a:pt x="249577" y="284026"/>
                    <a:pt x="249577" y="333422"/>
                  </a:cubicBezTo>
                  <a:lnTo>
                    <a:pt x="249577" y="761518"/>
                  </a:lnTo>
                  <a:cubicBezTo>
                    <a:pt x="249577" y="769751"/>
                    <a:pt x="245417" y="777984"/>
                    <a:pt x="241258" y="786216"/>
                  </a:cubicBezTo>
                  <a:lnTo>
                    <a:pt x="241258" y="786216"/>
                  </a:lnTo>
                  <a:cubicBezTo>
                    <a:pt x="232938" y="794449"/>
                    <a:pt x="224619" y="794449"/>
                    <a:pt x="216300" y="794449"/>
                  </a:cubicBezTo>
                  <a:cubicBezTo>
                    <a:pt x="207981" y="794449"/>
                    <a:pt x="199662" y="790332"/>
                    <a:pt x="191342" y="786216"/>
                  </a:cubicBezTo>
                  <a:cubicBezTo>
                    <a:pt x="183023" y="777984"/>
                    <a:pt x="183023" y="769751"/>
                    <a:pt x="183023" y="761518"/>
                  </a:cubicBezTo>
                  <a:lnTo>
                    <a:pt x="183023" y="90559"/>
                  </a:lnTo>
                  <a:cubicBezTo>
                    <a:pt x="183023" y="41163"/>
                    <a:pt x="141427" y="0"/>
                    <a:pt x="91512" y="0"/>
                  </a:cubicBezTo>
                  <a:cubicBezTo>
                    <a:pt x="41596" y="0"/>
                    <a:pt x="0" y="41163"/>
                    <a:pt x="0" y="90559"/>
                  </a:cubicBezTo>
                </a:path>
              </a:pathLst>
            </a:custGeom>
            <a:solidFill>
              <a:srgbClr val="2B9B9F"/>
            </a:solidFill>
            <a:ln w="41519" cap="flat">
              <a:noFill/>
              <a:prstDash val="solid"/>
              <a:miter/>
            </a:ln>
          </p:spPr>
          <p:txBody>
            <a:bodyPr rtlCol="0" anchor="ctr"/>
            <a:lstStyle/>
            <a:p>
              <a:endParaRPr lang="en-GB"/>
            </a:p>
          </p:txBody>
        </p:sp>
        <p:sp>
          <p:nvSpPr>
            <p:cNvPr id="36" name="Freeform 35">
              <a:extLst>
                <a:ext uri="{FF2B5EF4-FFF2-40B4-BE49-F238E27FC236}">
                  <a16:creationId xmlns:a16="http://schemas.microsoft.com/office/drawing/2014/main" id="{E3C77AE0-FBE3-668A-AB30-B42F6229EF36}"/>
                </a:ext>
              </a:extLst>
            </p:cNvPr>
            <p:cNvSpPr/>
            <p:nvPr/>
          </p:nvSpPr>
          <p:spPr>
            <a:xfrm>
              <a:off x="11540930" y="909706"/>
              <a:ext cx="651070" cy="875227"/>
            </a:xfrm>
            <a:custGeom>
              <a:avLst/>
              <a:gdLst>
                <a:gd name="connsiteX0" fmla="*/ 341089 w 651070"/>
                <a:gd name="connsiteY0" fmla="*/ 0 h 875227"/>
                <a:gd name="connsiteX1" fmla="*/ 586506 w 651070"/>
                <a:gd name="connsiteY1" fmla="*/ 98792 h 875227"/>
                <a:gd name="connsiteX2" fmla="*/ 628427 w 651070"/>
                <a:gd name="connsiteY2" fmla="*/ 151790 h 875227"/>
                <a:gd name="connsiteX3" fmla="*/ 651070 w 651070"/>
                <a:gd name="connsiteY3" fmla="*/ 194470 h 875227"/>
                <a:gd name="connsiteX4" fmla="*/ 651070 w 651070"/>
                <a:gd name="connsiteY4" fmla="*/ 875227 h 875227"/>
                <a:gd name="connsiteX5" fmla="*/ 634277 w 651070"/>
                <a:gd name="connsiteY5" fmla="*/ 871823 h 875227"/>
                <a:gd name="connsiteX6" fmla="*/ 499154 w 651070"/>
                <a:gd name="connsiteY6" fmla="*/ 670959 h 875227"/>
                <a:gd name="connsiteX7" fmla="*/ 499154 w 651070"/>
                <a:gd name="connsiteY7" fmla="*/ 341654 h 875227"/>
                <a:gd name="connsiteX8" fmla="*/ 453398 w 651070"/>
                <a:gd name="connsiteY8" fmla="*/ 230514 h 875227"/>
                <a:gd name="connsiteX9" fmla="*/ 341089 w 651070"/>
                <a:gd name="connsiteY9" fmla="*/ 185234 h 875227"/>
                <a:gd name="connsiteX10" fmla="*/ 228779 w 651070"/>
                <a:gd name="connsiteY10" fmla="*/ 230514 h 875227"/>
                <a:gd name="connsiteX11" fmla="*/ 183023 w 651070"/>
                <a:gd name="connsiteY11" fmla="*/ 341654 h 875227"/>
                <a:gd name="connsiteX12" fmla="*/ 183023 w 651070"/>
                <a:gd name="connsiteY12" fmla="*/ 670959 h 875227"/>
                <a:gd name="connsiteX13" fmla="*/ 91512 w 651070"/>
                <a:gd name="connsiteY13" fmla="*/ 761518 h 875227"/>
                <a:gd name="connsiteX14" fmla="*/ 0 w 651070"/>
                <a:gd name="connsiteY14" fmla="*/ 670959 h 875227"/>
                <a:gd name="connsiteX15" fmla="*/ 0 w 651070"/>
                <a:gd name="connsiteY15" fmla="*/ 341654 h 875227"/>
                <a:gd name="connsiteX16" fmla="*/ 95671 w 651070"/>
                <a:gd name="connsiteY16" fmla="*/ 98792 h 875227"/>
                <a:gd name="connsiteX17" fmla="*/ 341089 w 651070"/>
                <a:gd name="connsiteY17" fmla="*/ 0 h 875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51070" h="875227">
                  <a:moveTo>
                    <a:pt x="341089" y="0"/>
                  </a:moveTo>
                  <a:cubicBezTo>
                    <a:pt x="432600" y="0"/>
                    <a:pt x="519952" y="32930"/>
                    <a:pt x="586506" y="98792"/>
                  </a:cubicBezTo>
                  <a:cubicBezTo>
                    <a:pt x="602105" y="115257"/>
                    <a:pt x="616143" y="133009"/>
                    <a:pt x="628427" y="151790"/>
                  </a:cubicBezTo>
                  <a:lnTo>
                    <a:pt x="651070" y="194470"/>
                  </a:lnTo>
                  <a:lnTo>
                    <a:pt x="651070" y="875227"/>
                  </a:lnTo>
                  <a:lnTo>
                    <a:pt x="634277" y="871823"/>
                  </a:lnTo>
                  <a:cubicBezTo>
                    <a:pt x="555309" y="838442"/>
                    <a:pt x="499154" y="760489"/>
                    <a:pt x="499154" y="670959"/>
                  </a:cubicBezTo>
                  <a:lnTo>
                    <a:pt x="499154" y="341654"/>
                  </a:lnTo>
                  <a:cubicBezTo>
                    <a:pt x="499154" y="300491"/>
                    <a:pt x="482516" y="259328"/>
                    <a:pt x="453398" y="230514"/>
                  </a:cubicBezTo>
                  <a:cubicBezTo>
                    <a:pt x="424281" y="201699"/>
                    <a:pt x="382685" y="185234"/>
                    <a:pt x="341089" y="185234"/>
                  </a:cubicBezTo>
                  <a:cubicBezTo>
                    <a:pt x="299492" y="185234"/>
                    <a:pt x="257896" y="201699"/>
                    <a:pt x="228779" y="230514"/>
                  </a:cubicBezTo>
                  <a:cubicBezTo>
                    <a:pt x="199662" y="259328"/>
                    <a:pt x="183023" y="300491"/>
                    <a:pt x="183023" y="341654"/>
                  </a:cubicBezTo>
                  <a:lnTo>
                    <a:pt x="183023" y="670959"/>
                  </a:lnTo>
                  <a:cubicBezTo>
                    <a:pt x="183023" y="720355"/>
                    <a:pt x="141427" y="761518"/>
                    <a:pt x="91512" y="761518"/>
                  </a:cubicBezTo>
                  <a:cubicBezTo>
                    <a:pt x="41596" y="761518"/>
                    <a:pt x="0" y="720355"/>
                    <a:pt x="0" y="670959"/>
                  </a:cubicBezTo>
                  <a:lnTo>
                    <a:pt x="0" y="341654"/>
                  </a:lnTo>
                  <a:cubicBezTo>
                    <a:pt x="0" y="251095"/>
                    <a:pt x="37437" y="164653"/>
                    <a:pt x="95671" y="98792"/>
                  </a:cubicBezTo>
                  <a:cubicBezTo>
                    <a:pt x="162225" y="37047"/>
                    <a:pt x="249577" y="0"/>
                    <a:pt x="341089" y="0"/>
                  </a:cubicBezTo>
                  <a:close/>
                </a:path>
              </a:pathLst>
            </a:custGeom>
            <a:solidFill>
              <a:srgbClr val="414DA1"/>
            </a:solidFill>
            <a:ln w="41519"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CD0A31A7-B70A-AB79-E4AD-9914F8EB8BB3}"/>
                </a:ext>
              </a:extLst>
            </p:cNvPr>
            <p:cNvSpPr/>
            <p:nvPr/>
          </p:nvSpPr>
          <p:spPr>
            <a:xfrm>
              <a:off x="10783880" y="94675"/>
              <a:ext cx="690496" cy="1333969"/>
            </a:xfrm>
            <a:custGeom>
              <a:avLst/>
              <a:gdLst>
                <a:gd name="connsiteX0" fmla="*/ 690496 w 690496"/>
                <a:gd name="connsiteY0" fmla="*/ 1243127 h 1333969"/>
                <a:gd name="connsiteX1" fmla="*/ 690496 w 690496"/>
                <a:gd name="connsiteY1" fmla="*/ 823263 h 1333969"/>
                <a:gd name="connsiteX2" fmla="*/ 590666 w 690496"/>
                <a:gd name="connsiteY2" fmla="*/ 580400 h 1333969"/>
                <a:gd name="connsiteX3" fmla="*/ 345248 w 690496"/>
                <a:gd name="connsiteY3" fmla="*/ 481609 h 1333969"/>
                <a:gd name="connsiteX4" fmla="*/ 99831 w 690496"/>
                <a:gd name="connsiteY4" fmla="*/ 580400 h 1333969"/>
                <a:gd name="connsiteX5" fmla="*/ 0 w 690496"/>
                <a:gd name="connsiteY5" fmla="*/ 823263 h 1333969"/>
                <a:gd name="connsiteX6" fmla="*/ 0 w 690496"/>
                <a:gd name="connsiteY6" fmla="*/ 1243127 h 1333969"/>
                <a:gd name="connsiteX7" fmla="*/ 91512 w 690496"/>
                <a:gd name="connsiteY7" fmla="*/ 1333686 h 1333969"/>
                <a:gd name="connsiteX8" fmla="*/ 183023 w 690496"/>
                <a:gd name="connsiteY8" fmla="*/ 1243127 h 1333969"/>
                <a:gd name="connsiteX9" fmla="*/ 183023 w 690496"/>
                <a:gd name="connsiteY9" fmla="*/ 823263 h 1333969"/>
                <a:gd name="connsiteX10" fmla="*/ 228779 w 690496"/>
                <a:gd name="connsiteY10" fmla="*/ 712123 h 1333969"/>
                <a:gd name="connsiteX11" fmla="*/ 341089 w 690496"/>
                <a:gd name="connsiteY11" fmla="*/ 666843 h 1333969"/>
                <a:gd name="connsiteX12" fmla="*/ 453398 w 690496"/>
                <a:gd name="connsiteY12" fmla="*/ 712123 h 1333969"/>
                <a:gd name="connsiteX13" fmla="*/ 499154 w 690496"/>
                <a:gd name="connsiteY13" fmla="*/ 823263 h 1333969"/>
                <a:gd name="connsiteX14" fmla="*/ 499154 w 690496"/>
                <a:gd name="connsiteY14" fmla="*/ 1243127 h 1333969"/>
                <a:gd name="connsiteX15" fmla="*/ 590666 w 690496"/>
                <a:gd name="connsiteY15" fmla="*/ 1333686 h 1333969"/>
                <a:gd name="connsiteX16" fmla="*/ 690496 w 690496"/>
                <a:gd name="connsiteY16" fmla="*/ 1243127 h 1333969"/>
                <a:gd name="connsiteX17" fmla="*/ 345248 w 690496"/>
                <a:gd name="connsiteY17" fmla="*/ 0 h 1333969"/>
                <a:gd name="connsiteX18" fmla="*/ 162225 w 690496"/>
                <a:gd name="connsiteY18" fmla="*/ 181118 h 1333969"/>
                <a:gd name="connsiteX19" fmla="*/ 345248 w 690496"/>
                <a:gd name="connsiteY19" fmla="*/ 362236 h 1333969"/>
                <a:gd name="connsiteX20" fmla="*/ 528271 w 690496"/>
                <a:gd name="connsiteY20" fmla="*/ 181118 h 1333969"/>
                <a:gd name="connsiteX21" fmla="*/ 345248 w 690496"/>
                <a:gd name="connsiteY21" fmla="*/ 0 h 133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90496" h="1333969">
                  <a:moveTo>
                    <a:pt x="690496" y="1243127"/>
                  </a:moveTo>
                  <a:lnTo>
                    <a:pt x="690496" y="823263"/>
                  </a:lnTo>
                  <a:cubicBezTo>
                    <a:pt x="690496" y="732704"/>
                    <a:pt x="653060" y="646262"/>
                    <a:pt x="590666" y="580400"/>
                  </a:cubicBezTo>
                  <a:cubicBezTo>
                    <a:pt x="524112" y="514539"/>
                    <a:pt x="436760" y="481609"/>
                    <a:pt x="345248" y="481609"/>
                  </a:cubicBezTo>
                  <a:cubicBezTo>
                    <a:pt x="253737" y="481609"/>
                    <a:pt x="166385" y="518656"/>
                    <a:pt x="99831" y="580400"/>
                  </a:cubicBezTo>
                  <a:cubicBezTo>
                    <a:pt x="33277" y="646262"/>
                    <a:pt x="0" y="732704"/>
                    <a:pt x="0" y="823263"/>
                  </a:cubicBezTo>
                  <a:lnTo>
                    <a:pt x="0" y="1243127"/>
                  </a:lnTo>
                  <a:cubicBezTo>
                    <a:pt x="0" y="1292523"/>
                    <a:pt x="41596" y="1333686"/>
                    <a:pt x="91512" y="1333686"/>
                  </a:cubicBezTo>
                  <a:cubicBezTo>
                    <a:pt x="141427" y="1333686"/>
                    <a:pt x="183023" y="1292523"/>
                    <a:pt x="183023" y="1243127"/>
                  </a:cubicBezTo>
                  <a:lnTo>
                    <a:pt x="183023" y="823263"/>
                  </a:lnTo>
                  <a:cubicBezTo>
                    <a:pt x="183023" y="782100"/>
                    <a:pt x="199662" y="740937"/>
                    <a:pt x="228779" y="712123"/>
                  </a:cubicBezTo>
                  <a:cubicBezTo>
                    <a:pt x="257896" y="683308"/>
                    <a:pt x="299492" y="666843"/>
                    <a:pt x="341089" y="666843"/>
                  </a:cubicBezTo>
                  <a:cubicBezTo>
                    <a:pt x="382685" y="666843"/>
                    <a:pt x="424281" y="683308"/>
                    <a:pt x="453398" y="712123"/>
                  </a:cubicBezTo>
                  <a:cubicBezTo>
                    <a:pt x="482516" y="740937"/>
                    <a:pt x="499154" y="782100"/>
                    <a:pt x="499154" y="823263"/>
                  </a:cubicBezTo>
                  <a:lnTo>
                    <a:pt x="499154" y="1243127"/>
                  </a:lnTo>
                  <a:cubicBezTo>
                    <a:pt x="499154" y="1292523"/>
                    <a:pt x="540750" y="1333686"/>
                    <a:pt x="590666" y="1333686"/>
                  </a:cubicBezTo>
                  <a:cubicBezTo>
                    <a:pt x="648900" y="1337802"/>
                    <a:pt x="690496" y="1296639"/>
                    <a:pt x="690496" y="1243127"/>
                  </a:cubicBezTo>
                  <a:moveTo>
                    <a:pt x="345248" y="0"/>
                  </a:moveTo>
                  <a:cubicBezTo>
                    <a:pt x="241258" y="0"/>
                    <a:pt x="162225" y="82326"/>
                    <a:pt x="162225" y="181118"/>
                  </a:cubicBezTo>
                  <a:cubicBezTo>
                    <a:pt x="162225" y="284026"/>
                    <a:pt x="245417" y="362236"/>
                    <a:pt x="345248" y="362236"/>
                  </a:cubicBezTo>
                  <a:cubicBezTo>
                    <a:pt x="449239" y="362236"/>
                    <a:pt x="528271" y="279909"/>
                    <a:pt x="528271" y="181118"/>
                  </a:cubicBezTo>
                  <a:cubicBezTo>
                    <a:pt x="528271" y="82326"/>
                    <a:pt x="445079" y="0"/>
                    <a:pt x="345248" y="0"/>
                  </a:cubicBezTo>
                  <a:close/>
                </a:path>
              </a:pathLst>
            </a:custGeom>
            <a:solidFill>
              <a:srgbClr val="4174BA"/>
            </a:solidFill>
            <a:ln w="41519"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AF2F0E4D-E482-4D50-A87B-8178E0754116}"/>
                </a:ext>
              </a:extLst>
            </p:cNvPr>
            <p:cNvSpPr/>
            <p:nvPr/>
          </p:nvSpPr>
          <p:spPr>
            <a:xfrm>
              <a:off x="11703155" y="428096"/>
              <a:ext cx="366195" cy="362235"/>
            </a:xfrm>
            <a:custGeom>
              <a:avLst/>
              <a:gdLst>
                <a:gd name="connsiteX0" fmla="*/ 183023 w 366195"/>
                <a:gd name="connsiteY0" fmla="*/ 0 h 362235"/>
                <a:gd name="connsiteX1" fmla="*/ 0 w 366195"/>
                <a:gd name="connsiteY1" fmla="*/ 181118 h 362235"/>
                <a:gd name="connsiteX2" fmla="*/ 183023 w 366195"/>
                <a:gd name="connsiteY2" fmla="*/ 362236 h 362235"/>
                <a:gd name="connsiteX3" fmla="*/ 366046 w 366195"/>
                <a:gd name="connsiteY3" fmla="*/ 181118 h 362235"/>
                <a:gd name="connsiteX4" fmla="*/ 183023 w 366195"/>
                <a:gd name="connsiteY4" fmla="*/ 0 h 362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195" h="362235">
                  <a:moveTo>
                    <a:pt x="183023" y="0"/>
                  </a:moveTo>
                  <a:cubicBezTo>
                    <a:pt x="79033" y="0"/>
                    <a:pt x="0" y="82326"/>
                    <a:pt x="0" y="181118"/>
                  </a:cubicBezTo>
                  <a:cubicBezTo>
                    <a:pt x="0" y="284026"/>
                    <a:pt x="83192" y="362236"/>
                    <a:pt x="183023" y="362236"/>
                  </a:cubicBezTo>
                  <a:cubicBezTo>
                    <a:pt x="287014" y="362236"/>
                    <a:pt x="366046" y="279909"/>
                    <a:pt x="366046" y="181118"/>
                  </a:cubicBezTo>
                  <a:cubicBezTo>
                    <a:pt x="370206" y="82326"/>
                    <a:pt x="287014" y="0"/>
                    <a:pt x="183023" y="0"/>
                  </a:cubicBezTo>
                </a:path>
              </a:pathLst>
            </a:custGeom>
            <a:solidFill>
              <a:srgbClr val="414DA1"/>
            </a:solidFill>
            <a:ln w="41519"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D45A80C0-C8C8-654E-56E9-977911421DD7}"/>
                </a:ext>
              </a:extLst>
            </p:cNvPr>
            <p:cNvSpPr/>
            <p:nvPr/>
          </p:nvSpPr>
          <p:spPr>
            <a:xfrm>
              <a:off x="10184895" y="428096"/>
              <a:ext cx="366195" cy="362235"/>
            </a:xfrm>
            <a:custGeom>
              <a:avLst/>
              <a:gdLst>
                <a:gd name="connsiteX0" fmla="*/ 183023 w 366195"/>
                <a:gd name="connsiteY0" fmla="*/ 0 h 362235"/>
                <a:gd name="connsiteX1" fmla="*/ 0 w 366195"/>
                <a:gd name="connsiteY1" fmla="*/ 181118 h 362235"/>
                <a:gd name="connsiteX2" fmla="*/ 183023 w 366195"/>
                <a:gd name="connsiteY2" fmla="*/ 362236 h 362235"/>
                <a:gd name="connsiteX3" fmla="*/ 366046 w 366195"/>
                <a:gd name="connsiteY3" fmla="*/ 181118 h 362235"/>
                <a:gd name="connsiteX4" fmla="*/ 183023 w 366195"/>
                <a:gd name="connsiteY4" fmla="*/ 0 h 362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195" h="362235">
                  <a:moveTo>
                    <a:pt x="183023" y="0"/>
                  </a:moveTo>
                  <a:cubicBezTo>
                    <a:pt x="79033" y="0"/>
                    <a:pt x="0" y="82326"/>
                    <a:pt x="0" y="181118"/>
                  </a:cubicBezTo>
                  <a:cubicBezTo>
                    <a:pt x="0" y="284026"/>
                    <a:pt x="83192" y="362236"/>
                    <a:pt x="183023" y="362236"/>
                  </a:cubicBezTo>
                  <a:cubicBezTo>
                    <a:pt x="287014" y="362236"/>
                    <a:pt x="366046" y="279909"/>
                    <a:pt x="366046" y="181118"/>
                  </a:cubicBezTo>
                  <a:cubicBezTo>
                    <a:pt x="370206" y="82326"/>
                    <a:pt x="287014" y="0"/>
                    <a:pt x="183023" y="0"/>
                  </a:cubicBezTo>
                </a:path>
              </a:pathLst>
            </a:custGeom>
            <a:solidFill>
              <a:srgbClr val="EE4F27"/>
            </a:solidFill>
            <a:ln w="41519" cap="flat">
              <a:noFill/>
              <a:prstDash val="solid"/>
              <a:miter/>
            </a:ln>
          </p:spPr>
          <p:txBody>
            <a:bodyPr rtlCol="0" anchor="ctr"/>
            <a:lstStyle/>
            <a:p>
              <a:endParaRPr lang="en-GB"/>
            </a:p>
          </p:txBody>
        </p:sp>
        <p:sp>
          <p:nvSpPr>
            <p:cNvPr id="32" name="Freeform 31">
              <a:extLst>
                <a:ext uri="{FF2B5EF4-FFF2-40B4-BE49-F238E27FC236}">
                  <a16:creationId xmlns:a16="http://schemas.microsoft.com/office/drawing/2014/main" id="{CC47B4AA-1474-8CF9-FF70-D67C7AAE938F}"/>
                </a:ext>
              </a:extLst>
            </p:cNvPr>
            <p:cNvSpPr/>
            <p:nvPr/>
          </p:nvSpPr>
          <p:spPr>
            <a:xfrm>
              <a:off x="10530143" y="1490106"/>
              <a:ext cx="183310" cy="181117"/>
            </a:xfrm>
            <a:custGeom>
              <a:avLst/>
              <a:gdLst>
                <a:gd name="connsiteX0" fmla="*/ 91512 w 183310"/>
                <a:gd name="connsiteY0" fmla="*/ 0 h 181117"/>
                <a:gd name="connsiteX1" fmla="*/ 0 w 183310"/>
                <a:gd name="connsiteY1" fmla="*/ 90559 h 181117"/>
                <a:gd name="connsiteX2" fmla="*/ 0 w 183310"/>
                <a:gd name="connsiteY2" fmla="*/ 90559 h 181117"/>
                <a:gd name="connsiteX3" fmla="*/ 0 w 183310"/>
                <a:gd name="connsiteY3" fmla="*/ 90559 h 181117"/>
                <a:gd name="connsiteX4" fmla="*/ 0 w 183310"/>
                <a:gd name="connsiteY4" fmla="*/ 90559 h 181117"/>
                <a:gd name="connsiteX5" fmla="*/ 0 w 183310"/>
                <a:gd name="connsiteY5" fmla="*/ 90559 h 181117"/>
                <a:gd name="connsiteX6" fmla="*/ 91512 w 183310"/>
                <a:gd name="connsiteY6" fmla="*/ 181118 h 181117"/>
                <a:gd name="connsiteX7" fmla="*/ 183023 w 183310"/>
                <a:gd name="connsiteY7" fmla="*/ 90559 h 181117"/>
                <a:gd name="connsiteX8" fmla="*/ 91512 w 183310"/>
                <a:gd name="connsiteY8" fmla="*/ 0 h 18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310" h="181117">
                  <a:moveTo>
                    <a:pt x="91512" y="0"/>
                  </a:moveTo>
                  <a:cubicBezTo>
                    <a:pt x="41596" y="0"/>
                    <a:pt x="0" y="41163"/>
                    <a:pt x="0" y="90559"/>
                  </a:cubicBezTo>
                  <a:lnTo>
                    <a:pt x="0" y="90559"/>
                  </a:lnTo>
                  <a:cubicBezTo>
                    <a:pt x="0" y="90559"/>
                    <a:pt x="0" y="90559"/>
                    <a:pt x="0" y="90559"/>
                  </a:cubicBezTo>
                  <a:cubicBezTo>
                    <a:pt x="0" y="90559"/>
                    <a:pt x="0" y="90559"/>
                    <a:pt x="0" y="90559"/>
                  </a:cubicBezTo>
                  <a:cubicBezTo>
                    <a:pt x="0" y="90559"/>
                    <a:pt x="0" y="90559"/>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993F59"/>
            </a:solidFill>
            <a:ln w="41519" cap="flat">
              <a:noFill/>
              <a:prstDash val="solid"/>
              <a:miter/>
            </a:ln>
          </p:spPr>
          <p:txBody>
            <a:bodyPr rtlCol="0" anchor="ctr"/>
            <a:lstStyle/>
            <a:p>
              <a:endParaRPr lang="en-GB"/>
            </a:p>
          </p:txBody>
        </p:sp>
        <p:sp>
          <p:nvSpPr>
            <p:cNvPr id="33" name="Freeform 32">
              <a:extLst>
                <a:ext uri="{FF2B5EF4-FFF2-40B4-BE49-F238E27FC236}">
                  <a16:creationId xmlns:a16="http://schemas.microsoft.com/office/drawing/2014/main" id="{8CE5E74E-CA9C-79B2-5F18-235A441F34CE}"/>
                </a:ext>
              </a:extLst>
            </p:cNvPr>
            <p:cNvSpPr/>
            <p:nvPr/>
          </p:nvSpPr>
          <p:spPr>
            <a:xfrm>
              <a:off x="10783880" y="1247243"/>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414DA1"/>
            </a:solidFill>
            <a:ln w="41519" cap="flat">
              <a:noFill/>
              <a:prstDash val="solid"/>
              <a:miter/>
            </a:ln>
          </p:spPr>
          <p:txBody>
            <a:bodyPr rtlCol="0" anchor="ctr"/>
            <a:lstStyle/>
            <a:p>
              <a:endParaRPr lang="en-GB"/>
            </a:p>
          </p:txBody>
        </p:sp>
        <p:sp>
          <p:nvSpPr>
            <p:cNvPr id="34" name="Freeform 33">
              <a:extLst>
                <a:ext uri="{FF2B5EF4-FFF2-40B4-BE49-F238E27FC236}">
                  <a16:creationId xmlns:a16="http://schemas.microsoft.com/office/drawing/2014/main" id="{B7F229D9-CA22-F6D4-3037-7550F702ED4A}"/>
                </a:ext>
              </a:extLst>
            </p:cNvPr>
            <p:cNvSpPr/>
            <p:nvPr/>
          </p:nvSpPr>
          <p:spPr>
            <a:xfrm>
              <a:off x="11287194" y="1247243"/>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3FB5A1"/>
            </a:solidFill>
            <a:ln w="41519" cap="flat">
              <a:noFill/>
              <a:prstDash val="solid"/>
              <a:miter/>
            </a:ln>
          </p:spPr>
          <p:txBody>
            <a:bodyPr rtlCol="0" anchor="ctr"/>
            <a:lstStyle/>
            <a:p>
              <a:endParaRPr lang="en-GB"/>
            </a:p>
          </p:txBody>
        </p:sp>
        <p:sp>
          <p:nvSpPr>
            <p:cNvPr id="35" name="Freeform 34">
              <a:extLst>
                <a:ext uri="{FF2B5EF4-FFF2-40B4-BE49-F238E27FC236}">
                  <a16:creationId xmlns:a16="http://schemas.microsoft.com/office/drawing/2014/main" id="{C1009EBF-7431-8F0D-6054-10644121034E}"/>
                </a:ext>
              </a:extLst>
            </p:cNvPr>
            <p:cNvSpPr/>
            <p:nvPr/>
          </p:nvSpPr>
          <p:spPr>
            <a:xfrm>
              <a:off x="11540930" y="1490106"/>
              <a:ext cx="183310" cy="181117"/>
            </a:xfrm>
            <a:custGeom>
              <a:avLst/>
              <a:gdLst>
                <a:gd name="connsiteX0" fmla="*/ 91512 w 183310"/>
                <a:gd name="connsiteY0" fmla="*/ 0 h 181117"/>
                <a:gd name="connsiteX1" fmla="*/ 0 w 183310"/>
                <a:gd name="connsiteY1" fmla="*/ 90559 h 181117"/>
                <a:gd name="connsiteX2" fmla="*/ 91512 w 183310"/>
                <a:gd name="connsiteY2" fmla="*/ 181118 h 181117"/>
                <a:gd name="connsiteX3" fmla="*/ 183023 w 183310"/>
                <a:gd name="connsiteY3" fmla="*/ 90559 h 181117"/>
                <a:gd name="connsiteX4" fmla="*/ 91512 w 183310"/>
                <a:gd name="connsiteY4" fmla="*/ 0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310" h="181117">
                  <a:moveTo>
                    <a:pt x="91512" y="0"/>
                  </a:moveTo>
                  <a:cubicBezTo>
                    <a:pt x="41596" y="0"/>
                    <a:pt x="0" y="41163"/>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58B947"/>
            </a:solidFill>
            <a:ln w="41519" cap="flat">
              <a:noFill/>
              <a:prstDash val="solid"/>
              <a:miter/>
            </a:ln>
          </p:spPr>
          <p:txBody>
            <a:bodyPr rtlCol="0" anchor="ctr"/>
            <a:lstStyle/>
            <a:p>
              <a:endParaRPr lang="en-GB"/>
            </a:p>
          </p:txBody>
        </p:sp>
      </p:grpSp>
      <p:grpSp>
        <p:nvGrpSpPr>
          <p:cNvPr id="7" name="Graphic 4">
            <a:extLst>
              <a:ext uri="{FF2B5EF4-FFF2-40B4-BE49-F238E27FC236}">
                <a16:creationId xmlns:a16="http://schemas.microsoft.com/office/drawing/2014/main" id="{BE5EB5D0-FDB1-9B72-D1E1-B08E6F52BAC1}"/>
              </a:ext>
            </a:extLst>
          </p:cNvPr>
          <p:cNvGrpSpPr/>
          <p:nvPr/>
        </p:nvGrpSpPr>
        <p:grpSpPr>
          <a:xfrm>
            <a:off x="177613" y="405414"/>
            <a:ext cx="629911" cy="629912"/>
            <a:chOff x="3657600" y="990600"/>
            <a:chExt cx="4876790" cy="4876800"/>
          </a:xfrm>
          <a:solidFill>
            <a:schemeClr val="bg1"/>
          </a:solidFill>
        </p:grpSpPr>
        <p:sp>
          <p:nvSpPr>
            <p:cNvPr id="8" name="Freeform 7">
              <a:extLst>
                <a:ext uri="{FF2B5EF4-FFF2-40B4-BE49-F238E27FC236}">
                  <a16:creationId xmlns:a16="http://schemas.microsoft.com/office/drawing/2014/main" id="{860C36B6-9DE5-749D-EDDE-B92A4CBC170D}"/>
                </a:ext>
              </a:extLst>
            </p:cNvPr>
            <p:cNvSpPr/>
            <p:nvPr/>
          </p:nvSpPr>
          <p:spPr>
            <a:xfrm>
              <a:off x="3657600" y="990600"/>
              <a:ext cx="4876790" cy="4876800"/>
            </a:xfrm>
            <a:custGeom>
              <a:avLst/>
              <a:gdLst>
                <a:gd name="connsiteX0" fmla="*/ 4733916 w 4876790"/>
                <a:gd name="connsiteY0" fmla="*/ 2295525 h 4876800"/>
                <a:gd name="connsiteX1" fmla="*/ 4433488 w 4876790"/>
                <a:gd name="connsiteY1" fmla="*/ 2295525 h 4876800"/>
                <a:gd name="connsiteX2" fmla="*/ 2581275 w 4876790"/>
                <a:gd name="connsiteY2" fmla="*/ 443303 h 4876800"/>
                <a:gd name="connsiteX3" fmla="*/ 2581275 w 4876790"/>
                <a:gd name="connsiteY3" fmla="*/ 142875 h 4876800"/>
                <a:gd name="connsiteX4" fmla="*/ 2438400 w 4876790"/>
                <a:gd name="connsiteY4" fmla="*/ 0 h 4876800"/>
                <a:gd name="connsiteX5" fmla="*/ 2295525 w 4876790"/>
                <a:gd name="connsiteY5" fmla="*/ 142875 h 4876800"/>
                <a:gd name="connsiteX6" fmla="*/ 2295525 w 4876790"/>
                <a:gd name="connsiteY6" fmla="*/ 443303 h 4876800"/>
                <a:gd name="connsiteX7" fmla="*/ 443303 w 4876790"/>
                <a:gd name="connsiteY7" fmla="*/ 2295525 h 4876800"/>
                <a:gd name="connsiteX8" fmla="*/ 142875 w 4876790"/>
                <a:gd name="connsiteY8" fmla="*/ 2295525 h 4876800"/>
                <a:gd name="connsiteX9" fmla="*/ 0 w 4876790"/>
                <a:gd name="connsiteY9" fmla="*/ 2438400 h 4876800"/>
                <a:gd name="connsiteX10" fmla="*/ 142875 w 4876790"/>
                <a:gd name="connsiteY10" fmla="*/ 2581275 h 4876800"/>
                <a:gd name="connsiteX11" fmla="*/ 443313 w 4876790"/>
                <a:gd name="connsiteY11" fmla="*/ 2581275 h 4876800"/>
                <a:gd name="connsiteX12" fmla="*/ 2295525 w 4876790"/>
                <a:gd name="connsiteY12" fmla="*/ 4433488 h 4876800"/>
                <a:gd name="connsiteX13" fmla="*/ 2295525 w 4876790"/>
                <a:gd name="connsiteY13" fmla="*/ 4733925 h 4876800"/>
                <a:gd name="connsiteX14" fmla="*/ 2438400 w 4876790"/>
                <a:gd name="connsiteY14" fmla="*/ 4876800 h 4876800"/>
                <a:gd name="connsiteX15" fmla="*/ 2581275 w 4876790"/>
                <a:gd name="connsiteY15" fmla="*/ 4733925 h 4876800"/>
                <a:gd name="connsiteX16" fmla="*/ 2581275 w 4876790"/>
                <a:gd name="connsiteY16" fmla="*/ 4433497 h 4876800"/>
                <a:gd name="connsiteX17" fmla="*/ 4433488 w 4876790"/>
                <a:gd name="connsiteY17" fmla="*/ 2581275 h 4876800"/>
                <a:gd name="connsiteX18" fmla="*/ 4733916 w 4876790"/>
                <a:gd name="connsiteY18" fmla="*/ 2581275 h 4876800"/>
                <a:gd name="connsiteX19" fmla="*/ 4876791 w 4876790"/>
                <a:gd name="connsiteY19" fmla="*/ 2438400 h 4876800"/>
                <a:gd name="connsiteX20" fmla="*/ 4733916 w 4876790"/>
                <a:gd name="connsiteY20" fmla="*/ 2295525 h 4876800"/>
                <a:gd name="connsiteX21" fmla="*/ 2581275 w 4876790"/>
                <a:gd name="connsiteY21" fmla="*/ 4146890 h 4876800"/>
                <a:gd name="connsiteX22" fmla="*/ 2581275 w 4876790"/>
                <a:gd name="connsiteY22" fmla="*/ 3724275 h 4876800"/>
                <a:gd name="connsiteX23" fmla="*/ 2438400 w 4876790"/>
                <a:gd name="connsiteY23" fmla="*/ 3581400 h 4876800"/>
                <a:gd name="connsiteX24" fmla="*/ 2295525 w 4876790"/>
                <a:gd name="connsiteY24" fmla="*/ 3724275 h 4876800"/>
                <a:gd name="connsiteX25" fmla="*/ 2295525 w 4876790"/>
                <a:gd name="connsiteY25" fmla="*/ 4146880 h 4876800"/>
                <a:gd name="connsiteX26" fmla="*/ 729901 w 4876790"/>
                <a:gd name="connsiteY26" fmla="*/ 2581275 h 4876800"/>
                <a:gd name="connsiteX27" fmla="*/ 1152506 w 4876790"/>
                <a:gd name="connsiteY27" fmla="*/ 2581275 h 4876800"/>
                <a:gd name="connsiteX28" fmla="*/ 1295381 w 4876790"/>
                <a:gd name="connsiteY28" fmla="*/ 2438400 h 4876800"/>
                <a:gd name="connsiteX29" fmla="*/ 1152506 w 4876790"/>
                <a:gd name="connsiteY29" fmla="*/ 2295525 h 4876800"/>
                <a:gd name="connsiteX30" fmla="*/ 729901 w 4876790"/>
                <a:gd name="connsiteY30" fmla="*/ 2295525 h 4876800"/>
                <a:gd name="connsiteX31" fmla="*/ 2295525 w 4876790"/>
                <a:gd name="connsiteY31" fmla="*/ 729901 h 4876800"/>
                <a:gd name="connsiteX32" fmla="*/ 2295525 w 4876790"/>
                <a:gd name="connsiteY32" fmla="*/ 1152516 h 4876800"/>
                <a:gd name="connsiteX33" fmla="*/ 2438400 w 4876790"/>
                <a:gd name="connsiteY33" fmla="*/ 1295390 h 4876800"/>
                <a:gd name="connsiteX34" fmla="*/ 2581275 w 4876790"/>
                <a:gd name="connsiteY34" fmla="*/ 1152516 h 4876800"/>
                <a:gd name="connsiteX35" fmla="*/ 2581275 w 4876790"/>
                <a:gd name="connsiteY35" fmla="*/ 729901 h 4876800"/>
                <a:gd name="connsiteX36" fmla="*/ 4146899 w 4876790"/>
                <a:gd name="connsiteY36" fmla="*/ 2295525 h 4876800"/>
                <a:gd name="connsiteX37" fmla="*/ 3724275 w 4876790"/>
                <a:gd name="connsiteY37" fmla="*/ 2295525 h 4876800"/>
                <a:gd name="connsiteX38" fmla="*/ 3581400 w 4876790"/>
                <a:gd name="connsiteY38" fmla="*/ 2438400 h 4876800"/>
                <a:gd name="connsiteX39" fmla="*/ 3724275 w 4876790"/>
                <a:gd name="connsiteY39" fmla="*/ 2581275 h 4876800"/>
                <a:gd name="connsiteX40" fmla="*/ 4146890 w 4876790"/>
                <a:gd name="connsiteY40" fmla="*/ 2581275 h 4876800"/>
                <a:gd name="connsiteX41" fmla="*/ 2581275 w 4876790"/>
                <a:gd name="connsiteY41" fmla="*/ 4146890 h 487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876790" h="4876800">
                  <a:moveTo>
                    <a:pt x="4733916" y="2295525"/>
                  </a:moveTo>
                  <a:lnTo>
                    <a:pt x="4433488" y="2295525"/>
                  </a:lnTo>
                  <a:cubicBezTo>
                    <a:pt x="4363327" y="1306220"/>
                    <a:pt x="3570570" y="513464"/>
                    <a:pt x="2581275" y="443303"/>
                  </a:cubicBezTo>
                  <a:lnTo>
                    <a:pt x="2581275" y="142875"/>
                  </a:lnTo>
                  <a:cubicBezTo>
                    <a:pt x="2581275" y="63970"/>
                    <a:pt x="2517305" y="0"/>
                    <a:pt x="2438400" y="0"/>
                  </a:cubicBezTo>
                  <a:cubicBezTo>
                    <a:pt x="2359495" y="0"/>
                    <a:pt x="2295525" y="63970"/>
                    <a:pt x="2295525" y="142875"/>
                  </a:cubicBezTo>
                  <a:lnTo>
                    <a:pt x="2295525" y="443303"/>
                  </a:lnTo>
                  <a:cubicBezTo>
                    <a:pt x="1306220" y="513474"/>
                    <a:pt x="513474" y="1306220"/>
                    <a:pt x="443303" y="2295525"/>
                  </a:cubicBezTo>
                  <a:lnTo>
                    <a:pt x="142875" y="2295525"/>
                  </a:lnTo>
                  <a:cubicBezTo>
                    <a:pt x="63970" y="2295525"/>
                    <a:pt x="0" y="2359495"/>
                    <a:pt x="0" y="2438400"/>
                  </a:cubicBezTo>
                  <a:cubicBezTo>
                    <a:pt x="0" y="2517305"/>
                    <a:pt x="63970" y="2581275"/>
                    <a:pt x="142875" y="2581275"/>
                  </a:cubicBezTo>
                  <a:lnTo>
                    <a:pt x="443313" y="2581275"/>
                  </a:lnTo>
                  <a:cubicBezTo>
                    <a:pt x="513474" y="3570570"/>
                    <a:pt x="1306220" y="4363317"/>
                    <a:pt x="2295525" y="4433488"/>
                  </a:cubicBezTo>
                  <a:lnTo>
                    <a:pt x="2295525" y="4733925"/>
                  </a:lnTo>
                  <a:cubicBezTo>
                    <a:pt x="2295525" y="4812830"/>
                    <a:pt x="2359495" y="4876800"/>
                    <a:pt x="2438400" y="4876800"/>
                  </a:cubicBezTo>
                  <a:cubicBezTo>
                    <a:pt x="2517305" y="4876800"/>
                    <a:pt x="2581275" y="4812830"/>
                    <a:pt x="2581275" y="4733925"/>
                  </a:cubicBezTo>
                  <a:lnTo>
                    <a:pt x="2581275" y="4433497"/>
                  </a:lnTo>
                  <a:cubicBezTo>
                    <a:pt x="3570570" y="4363317"/>
                    <a:pt x="4363317" y="3570570"/>
                    <a:pt x="4433488" y="2581275"/>
                  </a:cubicBezTo>
                  <a:lnTo>
                    <a:pt x="4733916" y="2581275"/>
                  </a:lnTo>
                  <a:cubicBezTo>
                    <a:pt x="4812821" y="2581275"/>
                    <a:pt x="4876791" y="2517305"/>
                    <a:pt x="4876791" y="2438400"/>
                  </a:cubicBezTo>
                  <a:cubicBezTo>
                    <a:pt x="4876791" y="2359495"/>
                    <a:pt x="4812821" y="2295525"/>
                    <a:pt x="4733916" y="2295525"/>
                  </a:cubicBezTo>
                  <a:close/>
                  <a:moveTo>
                    <a:pt x="2581275" y="4146890"/>
                  </a:moveTo>
                  <a:lnTo>
                    <a:pt x="2581275" y="3724275"/>
                  </a:lnTo>
                  <a:cubicBezTo>
                    <a:pt x="2581275" y="3645370"/>
                    <a:pt x="2517305" y="3581400"/>
                    <a:pt x="2438400" y="3581400"/>
                  </a:cubicBezTo>
                  <a:cubicBezTo>
                    <a:pt x="2359495" y="3581400"/>
                    <a:pt x="2295525" y="3645370"/>
                    <a:pt x="2295525" y="3724275"/>
                  </a:cubicBezTo>
                  <a:lnTo>
                    <a:pt x="2295525" y="4146880"/>
                  </a:lnTo>
                  <a:cubicBezTo>
                    <a:pt x="1463878" y="4077938"/>
                    <a:pt x="798852" y="3412912"/>
                    <a:pt x="729901" y="2581275"/>
                  </a:cubicBezTo>
                  <a:lnTo>
                    <a:pt x="1152506" y="2581275"/>
                  </a:lnTo>
                  <a:cubicBezTo>
                    <a:pt x="1231411" y="2581275"/>
                    <a:pt x="1295381" y="2517305"/>
                    <a:pt x="1295381" y="2438400"/>
                  </a:cubicBezTo>
                  <a:cubicBezTo>
                    <a:pt x="1295381" y="2359495"/>
                    <a:pt x="1231411" y="2295525"/>
                    <a:pt x="1152506" y="2295525"/>
                  </a:cubicBezTo>
                  <a:lnTo>
                    <a:pt x="729901" y="2295525"/>
                  </a:lnTo>
                  <a:cubicBezTo>
                    <a:pt x="798843" y="1463878"/>
                    <a:pt x="1463869" y="798843"/>
                    <a:pt x="2295525" y="729901"/>
                  </a:cubicBezTo>
                  <a:lnTo>
                    <a:pt x="2295525" y="1152516"/>
                  </a:lnTo>
                  <a:cubicBezTo>
                    <a:pt x="2295525" y="1231421"/>
                    <a:pt x="2359495" y="1295390"/>
                    <a:pt x="2438400" y="1295390"/>
                  </a:cubicBezTo>
                  <a:cubicBezTo>
                    <a:pt x="2517305" y="1295390"/>
                    <a:pt x="2581275" y="1231421"/>
                    <a:pt x="2581275" y="1152516"/>
                  </a:cubicBezTo>
                  <a:lnTo>
                    <a:pt x="2581275" y="729901"/>
                  </a:lnTo>
                  <a:cubicBezTo>
                    <a:pt x="3412922" y="798843"/>
                    <a:pt x="4077957" y="1463878"/>
                    <a:pt x="4146899" y="2295525"/>
                  </a:cubicBezTo>
                  <a:lnTo>
                    <a:pt x="3724275" y="2295525"/>
                  </a:lnTo>
                  <a:cubicBezTo>
                    <a:pt x="3645370" y="2295525"/>
                    <a:pt x="3581400" y="2359495"/>
                    <a:pt x="3581400" y="2438400"/>
                  </a:cubicBezTo>
                  <a:cubicBezTo>
                    <a:pt x="3581400" y="2517305"/>
                    <a:pt x="3645370" y="2581275"/>
                    <a:pt x="3724275" y="2581275"/>
                  </a:cubicBezTo>
                  <a:lnTo>
                    <a:pt x="4146890" y="2581275"/>
                  </a:lnTo>
                  <a:cubicBezTo>
                    <a:pt x="4077948" y="3412922"/>
                    <a:pt x="3412912" y="4077948"/>
                    <a:pt x="2581275" y="4146890"/>
                  </a:cubicBezTo>
                  <a:close/>
                </a:path>
              </a:pathLst>
            </a:custGeom>
            <a:grpFill/>
            <a:ln w="9525" cap="flat">
              <a:noFill/>
              <a:prstDash val="solid"/>
              <a:miter/>
            </a:ln>
          </p:spPr>
          <p:txBody>
            <a:bodyPr rtlCol="0" anchor="ctr"/>
            <a:lstStyle/>
            <a:p>
              <a:endParaRPr lang="en-GB"/>
            </a:p>
          </p:txBody>
        </p:sp>
        <p:sp>
          <p:nvSpPr>
            <p:cNvPr id="9" name="Freeform 8">
              <a:extLst>
                <a:ext uri="{FF2B5EF4-FFF2-40B4-BE49-F238E27FC236}">
                  <a16:creationId xmlns:a16="http://schemas.microsoft.com/office/drawing/2014/main" id="{8D4372E9-B5B5-943E-BA18-148D088E3671}"/>
                </a:ext>
              </a:extLst>
            </p:cNvPr>
            <p:cNvSpPr/>
            <p:nvPr/>
          </p:nvSpPr>
          <p:spPr>
            <a:xfrm>
              <a:off x="5248263" y="2519362"/>
              <a:ext cx="1695444" cy="1626469"/>
            </a:xfrm>
            <a:custGeom>
              <a:avLst/>
              <a:gdLst>
                <a:gd name="connsiteX0" fmla="*/ 1586543 w 1695444"/>
                <a:gd name="connsiteY0" fmla="*/ 516198 h 1626469"/>
                <a:gd name="connsiteX1" fmla="*/ 1186150 w 1695444"/>
                <a:gd name="connsiteY1" fmla="*/ 418205 h 1626469"/>
                <a:gd name="connsiteX2" fmla="*/ 969218 w 1695444"/>
                <a:gd name="connsiteY2" fmla="*/ 67685 h 1626469"/>
                <a:gd name="connsiteX3" fmla="*/ 847727 w 1695444"/>
                <a:gd name="connsiteY3" fmla="*/ 0 h 1626469"/>
                <a:gd name="connsiteX4" fmla="*/ 726236 w 1695444"/>
                <a:gd name="connsiteY4" fmla="*/ 67685 h 1626469"/>
                <a:gd name="connsiteX5" fmla="*/ 509313 w 1695444"/>
                <a:gd name="connsiteY5" fmla="*/ 418205 h 1626469"/>
                <a:gd name="connsiteX6" fmla="*/ 108911 w 1695444"/>
                <a:gd name="connsiteY6" fmla="*/ 516198 h 1626469"/>
                <a:gd name="connsiteX7" fmla="*/ 6993 w 1695444"/>
                <a:gd name="connsiteY7" fmla="*/ 610829 h 1626469"/>
                <a:gd name="connsiteX8" fmla="*/ 33825 w 1695444"/>
                <a:gd name="connsiteY8" fmla="*/ 747293 h 1626469"/>
                <a:gd name="connsiteX9" fmla="*/ 300154 w 1695444"/>
                <a:gd name="connsiteY9" fmla="*/ 1061914 h 1626469"/>
                <a:gd name="connsiteX10" fmla="*/ 269617 w 1695444"/>
                <a:gd name="connsiteY10" fmla="*/ 1473003 h 1626469"/>
                <a:gd name="connsiteX11" fmla="*/ 328119 w 1695444"/>
                <a:gd name="connsiteY11" fmla="*/ 1599181 h 1626469"/>
                <a:gd name="connsiteX12" fmla="*/ 466194 w 1695444"/>
                <a:gd name="connsiteY12" fmla="*/ 1615831 h 1626469"/>
                <a:gd name="connsiteX13" fmla="*/ 847717 w 1695444"/>
                <a:gd name="connsiteY13" fmla="*/ 1459754 h 1626469"/>
                <a:gd name="connsiteX14" fmla="*/ 1229251 w 1695444"/>
                <a:gd name="connsiteY14" fmla="*/ 1615831 h 1626469"/>
                <a:gd name="connsiteX15" fmla="*/ 1283334 w 1695444"/>
                <a:gd name="connsiteY15" fmla="*/ 1626470 h 1626469"/>
                <a:gd name="connsiteX16" fmla="*/ 1367325 w 1695444"/>
                <a:gd name="connsiteY16" fmla="*/ 1599181 h 1626469"/>
                <a:gd name="connsiteX17" fmla="*/ 1425828 w 1695444"/>
                <a:gd name="connsiteY17" fmla="*/ 1473003 h 1626469"/>
                <a:gd name="connsiteX18" fmla="*/ 1395291 w 1695444"/>
                <a:gd name="connsiteY18" fmla="*/ 1061923 h 1626469"/>
                <a:gd name="connsiteX19" fmla="*/ 1661619 w 1695444"/>
                <a:gd name="connsiteY19" fmla="*/ 747303 h 1626469"/>
                <a:gd name="connsiteX20" fmla="*/ 1688451 w 1695444"/>
                <a:gd name="connsiteY20" fmla="*/ 610838 h 1626469"/>
                <a:gd name="connsiteX21" fmla="*/ 1586543 w 1695444"/>
                <a:gd name="connsiteY21" fmla="*/ 516198 h 1626469"/>
                <a:gd name="connsiteX22" fmla="*/ 1139440 w 1695444"/>
                <a:gd name="connsiteY22" fmla="*/ 921896 h 1626469"/>
                <a:gd name="connsiteX23" fmla="*/ 1106007 w 1695444"/>
                <a:gd name="connsiteY23" fmla="*/ 1024795 h 1626469"/>
                <a:gd name="connsiteX24" fmla="*/ 1123771 w 1695444"/>
                <a:gd name="connsiteY24" fmla="*/ 1263920 h 1626469"/>
                <a:gd name="connsiteX25" fmla="*/ 901820 w 1695444"/>
                <a:gd name="connsiteY25" fmla="*/ 1173128 h 1626469"/>
                <a:gd name="connsiteX26" fmla="*/ 847727 w 1695444"/>
                <a:gd name="connsiteY26" fmla="*/ 1162488 h 1626469"/>
                <a:gd name="connsiteX27" fmla="*/ 793625 w 1695444"/>
                <a:gd name="connsiteY27" fmla="*/ 1173128 h 1626469"/>
                <a:gd name="connsiteX28" fmla="*/ 571692 w 1695444"/>
                <a:gd name="connsiteY28" fmla="*/ 1263920 h 1626469"/>
                <a:gd name="connsiteX29" fmla="*/ 589457 w 1695444"/>
                <a:gd name="connsiteY29" fmla="*/ 1024785 h 1626469"/>
                <a:gd name="connsiteX30" fmla="*/ 556024 w 1695444"/>
                <a:gd name="connsiteY30" fmla="*/ 921887 h 1626469"/>
                <a:gd name="connsiteX31" fmla="*/ 401090 w 1695444"/>
                <a:gd name="connsiteY31" fmla="*/ 738864 h 1626469"/>
                <a:gd name="connsiteX32" fmla="*/ 634015 w 1695444"/>
                <a:gd name="connsiteY32" fmla="*/ 681857 h 1626469"/>
                <a:gd name="connsiteX33" fmla="*/ 721540 w 1695444"/>
                <a:gd name="connsiteY33" fmla="*/ 618268 h 1626469"/>
                <a:gd name="connsiteX34" fmla="*/ 847737 w 1695444"/>
                <a:gd name="connsiteY34" fmla="*/ 414366 h 1626469"/>
                <a:gd name="connsiteX35" fmla="*/ 973933 w 1695444"/>
                <a:gd name="connsiteY35" fmla="*/ 618268 h 1626469"/>
                <a:gd name="connsiteX36" fmla="*/ 1061458 w 1695444"/>
                <a:gd name="connsiteY36" fmla="*/ 681857 h 1626469"/>
                <a:gd name="connsiteX37" fmla="*/ 1294373 w 1695444"/>
                <a:gd name="connsiteY37" fmla="*/ 738864 h 1626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95444" h="1626469">
                  <a:moveTo>
                    <a:pt x="1586543" y="516198"/>
                  </a:moveTo>
                  <a:lnTo>
                    <a:pt x="1186150" y="418205"/>
                  </a:lnTo>
                  <a:lnTo>
                    <a:pt x="969218" y="67685"/>
                  </a:lnTo>
                  <a:cubicBezTo>
                    <a:pt x="943177" y="25603"/>
                    <a:pt x="897209" y="0"/>
                    <a:pt x="847727" y="0"/>
                  </a:cubicBezTo>
                  <a:cubicBezTo>
                    <a:pt x="798245" y="0"/>
                    <a:pt x="752277" y="25603"/>
                    <a:pt x="726236" y="67685"/>
                  </a:cubicBezTo>
                  <a:lnTo>
                    <a:pt x="509313" y="418205"/>
                  </a:lnTo>
                  <a:lnTo>
                    <a:pt x="108911" y="516198"/>
                  </a:lnTo>
                  <a:cubicBezTo>
                    <a:pt x="60848" y="527961"/>
                    <a:pt x="22291" y="563766"/>
                    <a:pt x="6993" y="610829"/>
                  </a:cubicBezTo>
                  <a:cubicBezTo>
                    <a:pt x="-8294" y="657892"/>
                    <a:pt x="1850" y="709517"/>
                    <a:pt x="33825" y="747293"/>
                  </a:cubicBezTo>
                  <a:lnTo>
                    <a:pt x="300154" y="1061914"/>
                  </a:lnTo>
                  <a:lnTo>
                    <a:pt x="269617" y="1473003"/>
                  </a:lnTo>
                  <a:cubicBezTo>
                    <a:pt x="265949" y="1522352"/>
                    <a:pt x="288076" y="1570091"/>
                    <a:pt x="328119" y="1599181"/>
                  </a:cubicBezTo>
                  <a:cubicBezTo>
                    <a:pt x="368162" y="1628261"/>
                    <a:pt x="420388" y="1634557"/>
                    <a:pt x="466194" y="1615831"/>
                  </a:cubicBezTo>
                  <a:lnTo>
                    <a:pt x="847717" y="1459754"/>
                  </a:lnTo>
                  <a:lnTo>
                    <a:pt x="1229251" y="1615831"/>
                  </a:lnTo>
                  <a:cubicBezTo>
                    <a:pt x="1246691" y="1622965"/>
                    <a:pt x="1265055" y="1626470"/>
                    <a:pt x="1283334" y="1626470"/>
                  </a:cubicBezTo>
                  <a:cubicBezTo>
                    <a:pt x="1313061" y="1626470"/>
                    <a:pt x="1342532" y="1617193"/>
                    <a:pt x="1367325" y="1599181"/>
                  </a:cubicBezTo>
                  <a:cubicBezTo>
                    <a:pt x="1407359" y="1570091"/>
                    <a:pt x="1429495" y="1522362"/>
                    <a:pt x="1425828" y="1473003"/>
                  </a:cubicBezTo>
                  <a:lnTo>
                    <a:pt x="1395291" y="1061923"/>
                  </a:lnTo>
                  <a:lnTo>
                    <a:pt x="1661619" y="747303"/>
                  </a:lnTo>
                  <a:cubicBezTo>
                    <a:pt x="1693595" y="709536"/>
                    <a:pt x="1703739" y="657911"/>
                    <a:pt x="1688451" y="610838"/>
                  </a:cubicBezTo>
                  <a:cubicBezTo>
                    <a:pt x="1673173" y="563766"/>
                    <a:pt x="1634616" y="527961"/>
                    <a:pt x="1586543" y="516198"/>
                  </a:cubicBezTo>
                  <a:close/>
                  <a:moveTo>
                    <a:pt x="1139440" y="921896"/>
                  </a:moveTo>
                  <a:cubicBezTo>
                    <a:pt x="1115237" y="950481"/>
                    <a:pt x="1103235" y="987438"/>
                    <a:pt x="1106007" y="1024795"/>
                  </a:cubicBezTo>
                  <a:lnTo>
                    <a:pt x="1123771" y="1263920"/>
                  </a:lnTo>
                  <a:lnTo>
                    <a:pt x="901820" y="1173128"/>
                  </a:lnTo>
                  <a:cubicBezTo>
                    <a:pt x="884484" y="1166041"/>
                    <a:pt x="866101" y="1162488"/>
                    <a:pt x="847727" y="1162488"/>
                  </a:cubicBezTo>
                  <a:cubicBezTo>
                    <a:pt x="829353" y="1162488"/>
                    <a:pt x="810970" y="1166041"/>
                    <a:pt x="793625" y="1173128"/>
                  </a:cubicBezTo>
                  <a:lnTo>
                    <a:pt x="571692" y="1263920"/>
                  </a:lnTo>
                  <a:lnTo>
                    <a:pt x="589457" y="1024785"/>
                  </a:lnTo>
                  <a:cubicBezTo>
                    <a:pt x="592228" y="987428"/>
                    <a:pt x="580227" y="950481"/>
                    <a:pt x="556024" y="921887"/>
                  </a:cubicBezTo>
                  <a:lnTo>
                    <a:pt x="401090" y="738864"/>
                  </a:lnTo>
                  <a:lnTo>
                    <a:pt x="634015" y="681857"/>
                  </a:lnTo>
                  <a:cubicBezTo>
                    <a:pt x="670400" y="672951"/>
                    <a:pt x="701833" y="650119"/>
                    <a:pt x="721540" y="618268"/>
                  </a:cubicBezTo>
                  <a:lnTo>
                    <a:pt x="847737" y="414366"/>
                  </a:lnTo>
                  <a:lnTo>
                    <a:pt x="973933" y="618268"/>
                  </a:lnTo>
                  <a:cubicBezTo>
                    <a:pt x="993640" y="650119"/>
                    <a:pt x="1025073" y="672960"/>
                    <a:pt x="1061458" y="681857"/>
                  </a:cubicBezTo>
                  <a:lnTo>
                    <a:pt x="1294373" y="738864"/>
                  </a:lnTo>
                  <a:close/>
                </a:path>
              </a:pathLst>
            </a:custGeom>
            <a:grpFill/>
            <a:ln w="9525" cap="flat">
              <a:noFill/>
              <a:prstDash val="solid"/>
              <a:miter/>
            </a:ln>
          </p:spPr>
          <p:txBody>
            <a:bodyPr rtlCol="0" anchor="ctr"/>
            <a:lstStyle/>
            <a:p>
              <a:endParaRPr lang="en-GB"/>
            </a:p>
          </p:txBody>
        </p:sp>
      </p:grpSp>
      <p:grpSp>
        <p:nvGrpSpPr>
          <p:cNvPr id="18" name="Group 17">
            <a:extLst>
              <a:ext uri="{FF2B5EF4-FFF2-40B4-BE49-F238E27FC236}">
                <a16:creationId xmlns:a16="http://schemas.microsoft.com/office/drawing/2014/main" id="{9AAAB8E3-5AF9-852E-08C3-24A6783589B0}"/>
              </a:ext>
            </a:extLst>
          </p:cNvPr>
          <p:cNvGrpSpPr/>
          <p:nvPr/>
        </p:nvGrpSpPr>
        <p:grpSpPr>
          <a:xfrm>
            <a:off x="268528" y="2523239"/>
            <a:ext cx="744123" cy="527392"/>
            <a:chOff x="268528" y="1960710"/>
            <a:chExt cx="744123" cy="527392"/>
          </a:xfrm>
        </p:grpSpPr>
        <p:sp>
          <p:nvSpPr>
            <p:cNvPr id="19" name="Freeform 18">
              <a:extLst>
                <a:ext uri="{FF2B5EF4-FFF2-40B4-BE49-F238E27FC236}">
                  <a16:creationId xmlns:a16="http://schemas.microsoft.com/office/drawing/2014/main" id="{6F1E100D-CE3B-FE9C-5577-55FBED324B91}"/>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FF5B9D"/>
                </a:gs>
                <a:gs pos="50000">
                  <a:srgbClr val="BD34CE"/>
                </a:gs>
                <a:gs pos="100000">
                  <a:srgbClr val="7C0EFF"/>
                </a:gs>
              </a:gsLst>
              <a:lin ang="16200000" scaled="1"/>
            </a:gradFill>
            <a:ln w="68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25" name="Freeform 24">
              <a:extLst>
                <a:ext uri="{FF2B5EF4-FFF2-40B4-BE49-F238E27FC236}">
                  <a16:creationId xmlns:a16="http://schemas.microsoft.com/office/drawing/2014/main" id="{4D16FDF7-F835-25F2-4A0E-54E6E6101849}"/>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FF5B9D"/>
                </a:gs>
                <a:gs pos="50000">
                  <a:srgbClr val="BD34CE"/>
                </a:gs>
                <a:gs pos="100000">
                  <a:srgbClr val="7C0EFF"/>
                </a:gs>
              </a:gsLst>
              <a:lin ang="16200000" scaled="1"/>
            </a:gradFill>
            <a:ln w="68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27" name="Group 26">
            <a:extLst>
              <a:ext uri="{FF2B5EF4-FFF2-40B4-BE49-F238E27FC236}">
                <a16:creationId xmlns:a16="http://schemas.microsoft.com/office/drawing/2014/main" id="{ABEFB018-0332-01B9-69C0-EE89A86035B1}"/>
              </a:ext>
            </a:extLst>
          </p:cNvPr>
          <p:cNvGrpSpPr/>
          <p:nvPr/>
        </p:nvGrpSpPr>
        <p:grpSpPr>
          <a:xfrm>
            <a:off x="268528" y="3066164"/>
            <a:ext cx="744123" cy="527392"/>
            <a:chOff x="268528" y="1960710"/>
            <a:chExt cx="744123" cy="527392"/>
          </a:xfrm>
        </p:grpSpPr>
        <p:sp>
          <p:nvSpPr>
            <p:cNvPr id="28" name="Freeform 27">
              <a:extLst>
                <a:ext uri="{FF2B5EF4-FFF2-40B4-BE49-F238E27FC236}">
                  <a16:creationId xmlns:a16="http://schemas.microsoft.com/office/drawing/2014/main" id="{60D345D1-94D8-E53F-A5B6-3685153279C2}"/>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FF5B9D"/>
                </a:gs>
                <a:gs pos="50000">
                  <a:srgbClr val="BD34CE"/>
                </a:gs>
                <a:gs pos="100000">
                  <a:srgbClr val="7C0EFF"/>
                </a:gs>
              </a:gsLst>
              <a:lin ang="16200000" scaled="1"/>
            </a:gradFill>
            <a:ln w="68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29" name="Freeform 28">
              <a:extLst>
                <a:ext uri="{FF2B5EF4-FFF2-40B4-BE49-F238E27FC236}">
                  <a16:creationId xmlns:a16="http://schemas.microsoft.com/office/drawing/2014/main" id="{A4BE8387-4C67-3B4C-15DD-B4AFA6C31E1B}"/>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FF5B9D"/>
                </a:gs>
                <a:gs pos="50000">
                  <a:srgbClr val="BD34CE"/>
                </a:gs>
                <a:gs pos="100000">
                  <a:srgbClr val="7C0EFF"/>
                </a:gs>
              </a:gsLst>
              <a:lin ang="16200000" scaled="1"/>
            </a:gradFill>
            <a:ln w="68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30" name="Group 29">
            <a:extLst>
              <a:ext uri="{FF2B5EF4-FFF2-40B4-BE49-F238E27FC236}">
                <a16:creationId xmlns:a16="http://schemas.microsoft.com/office/drawing/2014/main" id="{1926CEB8-3596-510D-5629-0D2CEE289C9F}"/>
              </a:ext>
            </a:extLst>
          </p:cNvPr>
          <p:cNvGrpSpPr/>
          <p:nvPr/>
        </p:nvGrpSpPr>
        <p:grpSpPr>
          <a:xfrm>
            <a:off x="268528" y="3580514"/>
            <a:ext cx="744123" cy="527392"/>
            <a:chOff x="268528" y="1960710"/>
            <a:chExt cx="744123" cy="527392"/>
          </a:xfrm>
        </p:grpSpPr>
        <p:sp>
          <p:nvSpPr>
            <p:cNvPr id="31" name="Freeform 30">
              <a:extLst>
                <a:ext uri="{FF2B5EF4-FFF2-40B4-BE49-F238E27FC236}">
                  <a16:creationId xmlns:a16="http://schemas.microsoft.com/office/drawing/2014/main" id="{BF8D7189-19A2-176A-B0E1-2EBB38FD5098}"/>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FF5B9D"/>
                </a:gs>
                <a:gs pos="50000">
                  <a:srgbClr val="BD34CE"/>
                </a:gs>
                <a:gs pos="100000">
                  <a:srgbClr val="7C0EFF"/>
                </a:gs>
              </a:gsLst>
              <a:lin ang="16200000" scaled="1"/>
            </a:gradFill>
            <a:ln w="68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38" name="Freeform 37">
              <a:extLst>
                <a:ext uri="{FF2B5EF4-FFF2-40B4-BE49-F238E27FC236}">
                  <a16:creationId xmlns:a16="http://schemas.microsoft.com/office/drawing/2014/main" id="{91FF97D9-BB5D-6821-7452-1ACCF46C606C}"/>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FF5B9D"/>
                </a:gs>
                <a:gs pos="50000">
                  <a:srgbClr val="BD34CE"/>
                </a:gs>
                <a:gs pos="100000">
                  <a:srgbClr val="7C0EFF"/>
                </a:gs>
              </a:gsLst>
              <a:lin ang="16200000" scaled="1"/>
            </a:gradFill>
            <a:ln w="68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39" name="Group 38">
            <a:extLst>
              <a:ext uri="{FF2B5EF4-FFF2-40B4-BE49-F238E27FC236}">
                <a16:creationId xmlns:a16="http://schemas.microsoft.com/office/drawing/2014/main" id="{D7CF7F70-D332-638C-CF67-6594698774B6}"/>
              </a:ext>
            </a:extLst>
          </p:cNvPr>
          <p:cNvGrpSpPr/>
          <p:nvPr/>
        </p:nvGrpSpPr>
        <p:grpSpPr>
          <a:xfrm>
            <a:off x="268528" y="4409189"/>
            <a:ext cx="744123" cy="527392"/>
            <a:chOff x="268528" y="1960710"/>
            <a:chExt cx="744123" cy="527392"/>
          </a:xfrm>
        </p:grpSpPr>
        <p:sp>
          <p:nvSpPr>
            <p:cNvPr id="40" name="Freeform 39">
              <a:extLst>
                <a:ext uri="{FF2B5EF4-FFF2-40B4-BE49-F238E27FC236}">
                  <a16:creationId xmlns:a16="http://schemas.microsoft.com/office/drawing/2014/main" id="{E7CF60DB-6E71-9E51-D3F8-3C30C8FB7BD6}"/>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FF5B9D"/>
                </a:gs>
                <a:gs pos="50000">
                  <a:srgbClr val="BD34CE"/>
                </a:gs>
                <a:gs pos="100000">
                  <a:srgbClr val="7C0EFF"/>
                </a:gs>
              </a:gsLst>
              <a:lin ang="16200000" scaled="1"/>
            </a:gradFill>
            <a:ln w="68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41" name="Freeform 40">
              <a:extLst>
                <a:ext uri="{FF2B5EF4-FFF2-40B4-BE49-F238E27FC236}">
                  <a16:creationId xmlns:a16="http://schemas.microsoft.com/office/drawing/2014/main" id="{F2DAC899-51CC-EB92-14E0-6B60076FBABC}"/>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FF5B9D"/>
                </a:gs>
                <a:gs pos="50000">
                  <a:srgbClr val="BD34CE"/>
                </a:gs>
                <a:gs pos="100000">
                  <a:srgbClr val="7C0EFF"/>
                </a:gs>
              </a:gsLst>
              <a:lin ang="16200000" scaled="1"/>
            </a:gradFill>
            <a:ln w="68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grpSp>
    </p:spTree>
    <p:extLst>
      <p:ext uri="{BB962C8B-B14F-4D97-AF65-F5344CB8AC3E}">
        <p14:creationId xmlns:p14="http://schemas.microsoft.com/office/powerpoint/2010/main" val="39008592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61" name="Group 860">
            <a:extLst>
              <a:ext uri="{FF2B5EF4-FFF2-40B4-BE49-F238E27FC236}">
                <a16:creationId xmlns:a16="http://schemas.microsoft.com/office/drawing/2014/main" id="{A736423A-FFCD-A93F-73E3-AD9EC80599DF}"/>
              </a:ext>
            </a:extLst>
          </p:cNvPr>
          <p:cNvGrpSpPr/>
          <p:nvPr/>
        </p:nvGrpSpPr>
        <p:grpSpPr>
          <a:xfrm>
            <a:off x="7019317" y="188583"/>
            <a:ext cx="4959369" cy="3159494"/>
            <a:chOff x="7260928" y="368575"/>
            <a:chExt cx="4959369" cy="3159494"/>
          </a:xfrm>
        </p:grpSpPr>
        <p:sp>
          <p:nvSpPr>
            <p:cNvPr id="859" name="Round Diagonal Corner Rectangle 858">
              <a:extLst>
                <a:ext uri="{FF2B5EF4-FFF2-40B4-BE49-F238E27FC236}">
                  <a16:creationId xmlns:a16="http://schemas.microsoft.com/office/drawing/2014/main" id="{9BEE71C9-4877-D76F-470A-3FB86ACDA16D}"/>
                </a:ext>
              </a:extLst>
            </p:cNvPr>
            <p:cNvSpPr/>
            <p:nvPr/>
          </p:nvSpPr>
          <p:spPr>
            <a:xfrm flipH="1">
              <a:off x="7260928" y="368575"/>
              <a:ext cx="4806969" cy="3007094"/>
            </a:xfrm>
            <a:prstGeom prst="round2DiagRect">
              <a:avLst/>
            </a:prstGeom>
            <a:solidFill>
              <a:srgbClr val="DEC0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860" name="Round Diagonal Corner Rectangle 859">
              <a:extLst>
                <a:ext uri="{FF2B5EF4-FFF2-40B4-BE49-F238E27FC236}">
                  <a16:creationId xmlns:a16="http://schemas.microsoft.com/office/drawing/2014/main" id="{2A029876-79BD-D36E-3B4A-95848B5ECC87}"/>
                </a:ext>
              </a:extLst>
            </p:cNvPr>
            <p:cNvSpPr/>
            <p:nvPr/>
          </p:nvSpPr>
          <p:spPr>
            <a:xfrm flipH="1">
              <a:off x="7413328" y="520975"/>
              <a:ext cx="4806969" cy="3007094"/>
            </a:xfrm>
            <a:noFill/>
            <a:ln w="28575">
              <a:solidFill>
                <a:srgbClr val="0E6E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p>
          </p:txBody>
        </p:sp>
      </p:grpSp>
      <p:sp>
        <p:nvSpPr>
          <p:cNvPr id="18" name="Rectangle: Rounded Corners 13">
            <a:extLst>
              <a:ext uri="{FF2B5EF4-FFF2-40B4-BE49-F238E27FC236}">
                <a16:creationId xmlns:a16="http://schemas.microsoft.com/office/drawing/2014/main" id="{8DA4AEDA-45F3-DE42-E3E0-AF2B6AA33519}"/>
              </a:ext>
            </a:extLst>
          </p:cNvPr>
          <p:cNvSpPr/>
          <p:nvPr/>
        </p:nvSpPr>
        <p:spPr>
          <a:xfrm>
            <a:off x="7260928" y="6039757"/>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400" dirty="0">
                <a:solidFill>
                  <a:schemeClr val="bg1"/>
                </a:solidFill>
                <a:latin typeface="Abadi" panose="020B0604020104020204" pitchFamily="34" charset="0"/>
                <a:cs typeface="Aharoni" panose="02010803020104030203" pitchFamily="2" charset="-79"/>
                <a:hlinkClick r:id="rId2">
                  <a:extLst>
                    <a:ext uri="{A12FA001-AC4F-418D-AE19-62706E023703}">
                      <ahyp:hlinkClr xmlns:ahyp="http://schemas.microsoft.com/office/drawing/2018/hyperlinkcolor" val="tx"/>
                    </a:ext>
                  </a:extLst>
                </a:hlinkClick>
              </a:rPr>
              <a:t>Zum Lesen hier klicken</a:t>
            </a:r>
            <a:endParaRPr kumimoji="0" lang="en-IE" sz="24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sp>
        <p:nvSpPr>
          <p:cNvPr id="29" name="Text Placeholder 1">
            <a:extLst>
              <a:ext uri="{FF2B5EF4-FFF2-40B4-BE49-F238E27FC236}">
                <a16:creationId xmlns:a16="http://schemas.microsoft.com/office/drawing/2014/main" id="{0ACDFCC3-AABA-AC0F-C9CD-FE29AAB86901}"/>
              </a:ext>
            </a:extLst>
          </p:cNvPr>
          <p:cNvSpPr>
            <a:spLocks noGrp="1"/>
          </p:cNvSpPr>
          <p:nvPr>
            <p:ph type="body" sz="quarter" idx="18"/>
          </p:nvPr>
        </p:nvSpPr>
        <p:spPr>
          <a:xfrm>
            <a:off x="798381" y="453569"/>
            <a:ext cx="5232980" cy="1286933"/>
          </a:xfrm>
        </p:spPr>
        <p:txBody>
          <a:bodyPr/>
          <a:lstStyle/>
          <a:p>
            <a:pPr marL="0" indent="0">
              <a:lnSpc>
                <a:spcPct val="100000"/>
              </a:lnSpc>
            </a:pPr>
            <a:r>
              <a:rPr lang="en-US" sz="2000" b="1" spc="0" dirty="0">
                <a:solidFill>
                  <a:srgbClr val="A555A1"/>
                </a:solidFill>
                <a:latin typeface="Calibri" panose="020F0502020204030204" pitchFamily="34" charset="0"/>
                <a:ea typeface="Calibri (MS)"/>
                <a:cs typeface="Calibri" panose="020F0502020204030204" pitchFamily="34" charset="0"/>
                <a:sym typeface="Calibri (MS)"/>
              </a:rPr>
              <a:t>KONZEPT </a:t>
            </a:r>
            <a:r>
              <a:rPr lang="en-IE" sz="2000" b="1" dirty="0">
                <a:solidFill>
                  <a:srgbClr val="0C4659"/>
                </a:solidFill>
              </a:rPr>
              <a:t>Medien für Friedensförderung: </a:t>
            </a:r>
            <a:r>
              <a:rPr lang="en-IE" sz="2000" dirty="0">
                <a:solidFill>
                  <a:srgbClr val="0C4659"/>
                </a:solidFill>
              </a:rPr>
              <a:t>Wie digitale Inhalte das Verständnis zwischen verschiedenen Gruppen fördern.</a:t>
            </a:r>
            <a:endParaRPr lang="de-DE" sz="2000" spc="0" dirty="0">
              <a:solidFill>
                <a:srgbClr val="0C4659"/>
              </a:solidFill>
              <a:latin typeface="Calibri" panose="020F0502020204030204" pitchFamily="34" charset="0"/>
              <a:cs typeface="Calibri" panose="020F0502020204030204" pitchFamily="34" charset="0"/>
            </a:endParaRPr>
          </a:p>
          <a:p>
            <a:pPr marL="0" indent="0">
              <a:lnSpc>
                <a:spcPct val="100000"/>
              </a:lnSpc>
            </a:pPr>
            <a:endParaRPr lang="en-GB" sz="2000" dirty="0"/>
          </a:p>
        </p:txBody>
      </p:sp>
      <p:cxnSp>
        <p:nvCxnSpPr>
          <p:cNvPr id="30" name="Straight Connector 29">
            <a:extLst>
              <a:ext uri="{FF2B5EF4-FFF2-40B4-BE49-F238E27FC236}">
                <a16:creationId xmlns:a16="http://schemas.microsoft.com/office/drawing/2014/main" id="{3E899917-B5E5-9CED-9B3D-E5553B9F39DE}"/>
              </a:ext>
            </a:extLst>
          </p:cNvPr>
          <p:cNvCxnSpPr>
            <a:cxnSpLocks/>
          </p:cNvCxnSpPr>
          <p:nvPr/>
        </p:nvCxnSpPr>
        <p:spPr>
          <a:xfrm>
            <a:off x="-10757" y="2014495"/>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1A1A7D01-7D52-0B8F-F973-9FBEEAA5001F}"/>
              </a:ext>
            </a:extLst>
          </p:cNvPr>
          <p:cNvGrpSpPr/>
          <p:nvPr/>
        </p:nvGrpSpPr>
        <p:grpSpPr>
          <a:xfrm>
            <a:off x="-5792" y="368575"/>
            <a:ext cx="744123" cy="527392"/>
            <a:chOff x="268528" y="1960710"/>
            <a:chExt cx="744123" cy="527392"/>
          </a:xfrm>
        </p:grpSpPr>
        <p:sp>
          <p:nvSpPr>
            <p:cNvPr id="32" name="Freeform 31">
              <a:extLst>
                <a:ext uri="{FF2B5EF4-FFF2-40B4-BE49-F238E27FC236}">
                  <a16:creationId xmlns:a16="http://schemas.microsoft.com/office/drawing/2014/main" id="{4DA1D035-0D28-DBF2-0EB7-85652AF550A7}"/>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a:p>
          </p:txBody>
        </p:sp>
        <p:sp>
          <p:nvSpPr>
            <p:cNvPr id="33" name="Freeform 32">
              <a:extLst>
                <a:ext uri="{FF2B5EF4-FFF2-40B4-BE49-F238E27FC236}">
                  <a16:creationId xmlns:a16="http://schemas.microsoft.com/office/drawing/2014/main" id="{3EA33055-74E1-6060-FF26-F49D94F9A3C6}"/>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a:p>
          </p:txBody>
        </p:sp>
      </p:grpSp>
      <p:sp>
        <p:nvSpPr>
          <p:cNvPr id="34" name="Text Placeholder 1">
            <a:extLst>
              <a:ext uri="{FF2B5EF4-FFF2-40B4-BE49-F238E27FC236}">
                <a16:creationId xmlns:a16="http://schemas.microsoft.com/office/drawing/2014/main" id="{022BAA4E-5C8E-E3BB-F437-ED8D544FC8C5}"/>
              </a:ext>
            </a:extLst>
          </p:cNvPr>
          <p:cNvSpPr txBox="1">
            <a:spLocks/>
          </p:cNvSpPr>
          <p:nvPr/>
        </p:nvSpPr>
        <p:spPr>
          <a:xfrm>
            <a:off x="798380" y="2099489"/>
            <a:ext cx="5688145"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2000" b="1" dirty="0">
                <a:solidFill>
                  <a:srgbClr val="A555A1"/>
                </a:solidFill>
                <a:latin typeface="Calibri" panose="020F0502020204030204" pitchFamily="34" charset="0"/>
                <a:ea typeface="Calibri (MS)"/>
                <a:cs typeface="Calibri" panose="020F0502020204030204" pitchFamily="34" charset="0"/>
                <a:sym typeface="Calibri (MS)"/>
              </a:rPr>
              <a:t>BEDEUTUNG </a:t>
            </a:r>
            <a:r>
              <a:rPr lang="en-US" sz="2000" dirty="0">
                <a:solidFill>
                  <a:srgbClr val="0C4659"/>
                </a:solidFill>
              </a:rPr>
              <a:t>Digitale Inhalte können „den Anderen“ </a:t>
            </a:r>
            <a:r>
              <a:rPr lang="en-US" sz="2000" dirty="0" err="1">
                <a:solidFill>
                  <a:srgbClr val="0C4659"/>
                </a:solidFill>
              </a:rPr>
              <a:t>menschlicher machen</a:t>
            </a:r>
            <a:r>
              <a:rPr lang="en-US" sz="2000" dirty="0">
                <a:solidFill>
                  <a:srgbClr val="0C4659"/>
                </a:solidFill>
              </a:rPr>
              <a:t>, Hassreden entlarven und den Dialog zwischen verschiedenen Gruppen in großem Maßstab ermöglichen.</a:t>
            </a:r>
          </a:p>
        </p:txBody>
      </p:sp>
      <p:grpSp>
        <p:nvGrpSpPr>
          <p:cNvPr id="35" name="Group 34">
            <a:extLst>
              <a:ext uri="{FF2B5EF4-FFF2-40B4-BE49-F238E27FC236}">
                <a16:creationId xmlns:a16="http://schemas.microsoft.com/office/drawing/2014/main" id="{DB34778D-3343-A52A-0478-ECFD0AB5CCBD}"/>
              </a:ext>
            </a:extLst>
          </p:cNvPr>
          <p:cNvGrpSpPr/>
          <p:nvPr/>
        </p:nvGrpSpPr>
        <p:grpSpPr>
          <a:xfrm>
            <a:off x="-5792" y="2014495"/>
            <a:ext cx="744123" cy="527392"/>
            <a:chOff x="268528" y="1960710"/>
            <a:chExt cx="744123" cy="527392"/>
          </a:xfrm>
        </p:grpSpPr>
        <p:sp>
          <p:nvSpPr>
            <p:cNvPr id="36" name="Freeform 35">
              <a:extLst>
                <a:ext uri="{FF2B5EF4-FFF2-40B4-BE49-F238E27FC236}">
                  <a16:creationId xmlns:a16="http://schemas.microsoft.com/office/drawing/2014/main" id="{FDC40D9B-D2AD-D804-F5EB-D1793567B598}"/>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a:p>
          </p:txBody>
        </p:sp>
        <p:sp>
          <p:nvSpPr>
            <p:cNvPr id="37" name="Freeform 36">
              <a:extLst>
                <a:ext uri="{FF2B5EF4-FFF2-40B4-BE49-F238E27FC236}">
                  <a16:creationId xmlns:a16="http://schemas.microsoft.com/office/drawing/2014/main" id="{5185A6E5-3ED2-F11A-11C0-B2FBDE961199}"/>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a:p>
          </p:txBody>
        </p:sp>
      </p:grpSp>
      <p:cxnSp>
        <p:nvCxnSpPr>
          <p:cNvPr id="38" name="Straight Connector 37">
            <a:extLst>
              <a:ext uri="{FF2B5EF4-FFF2-40B4-BE49-F238E27FC236}">
                <a16:creationId xmlns:a16="http://schemas.microsoft.com/office/drawing/2014/main" id="{B77C74A7-A27E-3469-0DED-552FBE69A4EA}"/>
              </a:ext>
            </a:extLst>
          </p:cNvPr>
          <p:cNvCxnSpPr>
            <a:cxnSpLocks/>
          </p:cNvCxnSpPr>
          <p:nvPr/>
        </p:nvCxnSpPr>
        <p:spPr>
          <a:xfrm>
            <a:off x="-10757" y="3375669"/>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39" name="Text Placeholder 1">
            <a:extLst>
              <a:ext uri="{FF2B5EF4-FFF2-40B4-BE49-F238E27FC236}">
                <a16:creationId xmlns:a16="http://schemas.microsoft.com/office/drawing/2014/main" id="{A65180B9-B0D9-FAE9-1FD2-23E5792E00CD}"/>
              </a:ext>
            </a:extLst>
          </p:cNvPr>
          <p:cNvSpPr txBox="1">
            <a:spLocks/>
          </p:cNvSpPr>
          <p:nvPr/>
        </p:nvSpPr>
        <p:spPr>
          <a:xfrm>
            <a:off x="809137" y="3734652"/>
            <a:ext cx="5688145"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defRPr/>
            </a:pPr>
            <a:r>
              <a:rPr lang="en-US" sz="2000" b="1" dirty="0">
                <a:solidFill>
                  <a:srgbClr val="A555A1"/>
                </a:solidFill>
                <a:latin typeface="Calibri" panose="020F0502020204030204" pitchFamily="34" charset="0"/>
                <a:ea typeface="Calibri (MS)"/>
                <a:cs typeface="Calibri" panose="020F0502020204030204" pitchFamily="34" charset="0"/>
                <a:sym typeface="Calibri (MS)"/>
              </a:rPr>
              <a:t>DEFINITION </a:t>
            </a:r>
            <a:r>
              <a:rPr lang="en-US" sz="2000" dirty="0">
                <a:solidFill>
                  <a:srgbClr val="0C4659"/>
                </a:solidFill>
              </a:rPr>
              <a:t>Der Einsatz digitaler Medien (z. B. Videos, Blogs, Podcasts, soziale Medien) zur Verringerung von Spannungen, zur Förderung des Verständnisses und zum Austausch unterschiedlicher Perspektiven zwischen Gruppen in Konflikt- oder Postkonfliktsituationen.</a:t>
            </a: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endParaRPr lang="en-US" sz="2000" dirty="0">
              <a:solidFill>
                <a:srgbClr val="0C4659"/>
              </a:solidFill>
            </a:endParaRPr>
          </a:p>
        </p:txBody>
      </p:sp>
      <p:grpSp>
        <p:nvGrpSpPr>
          <p:cNvPr id="40" name="Group 39">
            <a:extLst>
              <a:ext uri="{FF2B5EF4-FFF2-40B4-BE49-F238E27FC236}">
                <a16:creationId xmlns:a16="http://schemas.microsoft.com/office/drawing/2014/main" id="{DCEF9C11-FB1E-83EF-A48A-1B576DF32E58}"/>
              </a:ext>
            </a:extLst>
          </p:cNvPr>
          <p:cNvGrpSpPr/>
          <p:nvPr/>
        </p:nvGrpSpPr>
        <p:grpSpPr>
          <a:xfrm>
            <a:off x="4965" y="3649658"/>
            <a:ext cx="744123" cy="527392"/>
            <a:chOff x="268528" y="1960710"/>
            <a:chExt cx="744123" cy="527392"/>
          </a:xfrm>
        </p:grpSpPr>
        <p:sp>
          <p:nvSpPr>
            <p:cNvPr id="41" name="Freeform 40">
              <a:extLst>
                <a:ext uri="{FF2B5EF4-FFF2-40B4-BE49-F238E27FC236}">
                  <a16:creationId xmlns:a16="http://schemas.microsoft.com/office/drawing/2014/main" id="{0C8EFF9E-0C0A-3D59-C2D9-7A6825EA3AA6}"/>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a:p>
          </p:txBody>
        </p:sp>
        <p:sp>
          <p:nvSpPr>
            <p:cNvPr id="42" name="Freeform 41">
              <a:extLst>
                <a:ext uri="{FF2B5EF4-FFF2-40B4-BE49-F238E27FC236}">
                  <a16:creationId xmlns:a16="http://schemas.microsoft.com/office/drawing/2014/main" id="{673D2DEE-1BC9-73A0-47E4-F3D69A20C086}"/>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a:p>
          </p:txBody>
        </p:sp>
      </p:grpSp>
      <p:cxnSp>
        <p:nvCxnSpPr>
          <p:cNvPr id="43" name="Straight Connector 42">
            <a:extLst>
              <a:ext uri="{FF2B5EF4-FFF2-40B4-BE49-F238E27FC236}">
                <a16:creationId xmlns:a16="http://schemas.microsoft.com/office/drawing/2014/main" id="{776CAD4D-8696-E6E9-F37A-160C991CD49A}"/>
              </a:ext>
            </a:extLst>
          </p:cNvPr>
          <p:cNvCxnSpPr>
            <a:cxnSpLocks/>
          </p:cNvCxnSpPr>
          <p:nvPr/>
        </p:nvCxnSpPr>
        <p:spPr>
          <a:xfrm>
            <a:off x="0" y="577462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44" name="Text Placeholder 1">
            <a:extLst>
              <a:ext uri="{FF2B5EF4-FFF2-40B4-BE49-F238E27FC236}">
                <a16:creationId xmlns:a16="http://schemas.microsoft.com/office/drawing/2014/main" id="{12C52AE0-194A-58B6-A856-29A76B000568}"/>
              </a:ext>
            </a:extLst>
          </p:cNvPr>
          <p:cNvSpPr txBox="1">
            <a:spLocks/>
          </p:cNvSpPr>
          <p:nvPr/>
        </p:nvSpPr>
        <p:spPr>
          <a:xfrm>
            <a:off x="7257911" y="453569"/>
            <a:ext cx="4655748"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en-US" sz="2000" b="1" dirty="0">
                <a:latin typeface="Calibri" panose="020F0502020204030204" pitchFamily="34" charset="0"/>
                <a:ea typeface="Calibri (MS)"/>
                <a:cs typeface="Calibri" panose="020F0502020204030204" pitchFamily="34" charset="0"/>
                <a:sym typeface="Calibri (MS)"/>
              </a:rPr>
              <a:t>BEISPIEL </a:t>
            </a:r>
            <a:r>
              <a:rPr lang="en-US" sz="2000" b="0" dirty="0">
                <a:hlinkClick r:id="rId2">
                  <a:extLst>
                    <a:ext uri="{A12FA001-AC4F-418D-AE19-62706E023703}">
                      <ahyp:hlinkClr xmlns:ahyp="http://schemas.microsoft.com/office/drawing/2018/hyperlinkcolor" val="tx"/>
                    </a:ext>
                  </a:extLst>
                </a:hlinkClick>
              </a:rPr>
              <a:t>Die Peace Factory </a:t>
            </a:r>
            <a:r>
              <a:rPr lang="en-US" sz="2000" dirty="0"/>
              <a:t>(Europa/Israel-Palästina) nutzte einst Social-Media-Kampagnen wie „Israel Loves Iran“, um mithilfe von visuellem Storytelling und einfachen Botschaften der Empathie grenzüberschreitende menschliche Verbindungen zu fördern.</a:t>
            </a:r>
          </a:p>
          <a:p>
            <a:pPr marL="0" indent="0">
              <a:lnSpc>
                <a:spcPct val="100000"/>
              </a:lnSpc>
            </a:pPr>
            <a:endParaRPr lang="en-GB" sz="2000" dirty="0"/>
          </a:p>
        </p:txBody>
      </p:sp>
      <p:grpSp>
        <p:nvGrpSpPr>
          <p:cNvPr id="45" name="Group 44">
            <a:extLst>
              <a:ext uri="{FF2B5EF4-FFF2-40B4-BE49-F238E27FC236}">
                <a16:creationId xmlns:a16="http://schemas.microsoft.com/office/drawing/2014/main" id="{46088945-6795-8B67-3226-B43E00965946}"/>
              </a:ext>
            </a:extLst>
          </p:cNvPr>
          <p:cNvGrpSpPr/>
          <p:nvPr/>
        </p:nvGrpSpPr>
        <p:grpSpPr>
          <a:xfrm>
            <a:off x="6160641" y="314787"/>
            <a:ext cx="744123" cy="527392"/>
            <a:chOff x="268528" y="1960710"/>
            <a:chExt cx="744123" cy="527392"/>
          </a:xfrm>
        </p:grpSpPr>
        <p:sp>
          <p:nvSpPr>
            <p:cNvPr id="46" name="Freeform 45">
              <a:extLst>
                <a:ext uri="{FF2B5EF4-FFF2-40B4-BE49-F238E27FC236}">
                  <a16:creationId xmlns:a16="http://schemas.microsoft.com/office/drawing/2014/main" id="{CF254F99-C66A-6E2F-83CD-3BB52672B246}"/>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a:p>
          </p:txBody>
        </p:sp>
        <p:sp>
          <p:nvSpPr>
            <p:cNvPr id="47" name="Freeform 46">
              <a:extLst>
                <a:ext uri="{FF2B5EF4-FFF2-40B4-BE49-F238E27FC236}">
                  <a16:creationId xmlns:a16="http://schemas.microsoft.com/office/drawing/2014/main" id="{B186C556-7AB0-4950-3104-FDAF5ECE6024}"/>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a:p>
          </p:txBody>
        </p:sp>
      </p:grpSp>
      <p:pic>
        <p:nvPicPr>
          <p:cNvPr id="7" name="Picture Placeholder 6">
            <a:hlinkClick r:id="rId2"/>
            <a:extLst>
              <a:ext uri="{FF2B5EF4-FFF2-40B4-BE49-F238E27FC236}">
                <a16:creationId xmlns:a16="http://schemas.microsoft.com/office/drawing/2014/main" id="{4827D175-4E7C-570B-E847-595FFA909F70}"/>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116192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725DF58-41F2-786A-D6F2-478444965B84}"/>
              </a:ext>
            </a:extLst>
          </p:cNvPr>
          <p:cNvGrpSpPr/>
          <p:nvPr/>
        </p:nvGrpSpPr>
        <p:grpSpPr>
          <a:xfrm>
            <a:off x="7019316" y="188583"/>
            <a:ext cx="4959369" cy="2527420"/>
            <a:chOff x="7260927" y="368575"/>
            <a:chExt cx="4959369" cy="2527420"/>
          </a:xfrm>
        </p:grpSpPr>
        <p:sp>
          <p:nvSpPr>
            <p:cNvPr id="4" name="Round Diagonal Corner Rectangle 3">
              <a:extLst>
                <a:ext uri="{FF2B5EF4-FFF2-40B4-BE49-F238E27FC236}">
                  <a16:creationId xmlns:a16="http://schemas.microsoft.com/office/drawing/2014/main" id="{A5AF76B6-9849-EA5C-BBAF-599FA0F6D1F1}"/>
                </a:ext>
              </a:extLst>
            </p:cNvPr>
            <p:cNvSpPr/>
            <p:nvPr/>
          </p:nvSpPr>
          <p:spPr>
            <a:xfrm flipH="1">
              <a:off x="7260927" y="368575"/>
              <a:ext cx="4806969" cy="2353304"/>
            </a:xfrm>
            <a:prstGeom prst="round2DiagRect">
              <a:avLst/>
            </a:prstGeom>
            <a:solidFill>
              <a:srgbClr val="3EB6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ound Diagonal Corner Rectangle 5">
              <a:extLst>
                <a:ext uri="{FF2B5EF4-FFF2-40B4-BE49-F238E27FC236}">
                  <a16:creationId xmlns:a16="http://schemas.microsoft.com/office/drawing/2014/main" id="{E2A890A1-6F81-156A-80DE-B8640AE3C443}"/>
                </a:ext>
              </a:extLst>
            </p:cNvPr>
            <p:cNvSpPr/>
            <p:nvPr/>
          </p:nvSpPr>
          <p:spPr>
            <a:xfrm flipH="1">
              <a:off x="7413327" y="520975"/>
              <a:ext cx="4806969" cy="2375020"/>
            </a:xfrm>
            <a:custGeom>
              <a:avLst/>
              <a:gdLst>
                <a:gd name="connsiteX0" fmla="*/ 395845 w 4806969"/>
                <a:gd name="connsiteY0" fmla="*/ 0 h 2375020"/>
                <a:gd name="connsiteX1" fmla="*/ 1026006 w 4806969"/>
                <a:gd name="connsiteY1" fmla="*/ 0 h 2375020"/>
                <a:gd name="connsiteX2" fmla="*/ 1612055 w 4806969"/>
                <a:gd name="connsiteY2" fmla="*/ 0 h 2375020"/>
                <a:gd name="connsiteX3" fmla="*/ 2330438 w 4806969"/>
                <a:gd name="connsiteY3" fmla="*/ 0 h 2375020"/>
                <a:gd name="connsiteX4" fmla="*/ 2872376 w 4806969"/>
                <a:gd name="connsiteY4" fmla="*/ 0 h 2375020"/>
                <a:gd name="connsiteX5" fmla="*/ 3502537 w 4806969"/>
                <a:gd name="connsiteY5" fmla="*/ 0 h 2375020"/>
                <a:gd name="connsiteX6" fmla="*/ 4176808 w 4806969"/>
                <a:gd name="connsiteY6" fmla="*/ 0 h 2375020"/>
                <a:gd name="connsiteX7" fmla="*/ 4806969 w 4806969"/>
                <a:gd name="connsiteY7" fmla="*/ 0 h 2375020"/>
                <a:gd name="connsiteX8" fmla="*/ 4806969 w 4806969"/>
                <a:gd name="connsiteY8" fmla="*/ 0 h 2375020"/>
                <a:gd name="connsiteX9" fmla="*/ 4806969 w 4806969"/>
                <a:gd name="connsiteY9" fmla="*/ 699309 h 2375020"/>
                <a:gd name="connsiteX10" fmla="*/ 4806969 w 4806969"/>
                <a:gd name="connsiteY10" fmla="*/ 1378825 h 2375020"/>
                <a:gd name="connsiteX11" fmla="*/ 4806969 w 4806969"/>
                <a:gd name="connsiteY11" fmla="*/ 1979175 h 2375020"/>
                <a:gd name="connsiteX12" fmla="*/ 4411124 w 4806969"/>
                <a:gd name="connsiteY12" fmla="*/ 2375020 h 2375020"/>
                <a:gd name="connsiteX13" fmla="*/ 3913297 w 4806969"/>
                <a:gd name="connsiteY13" fmla="*/ 2375020 h 2375020"/>
                <a:gd name="connsiteX14" fmla="*/ 3194914 w 4806969"/>
                <a:gd name="connsiteY14" fmla="*/ 2375020 h 2375020"/>
                <a:gd name="connsiteX15" fmla="*/ 2697087 w 4806969"/>
                <a:gd name="connsiteY15" fmla="*/ 2375020 h 2375020"/>
                <a:gd name="connsiteX16" fmla="*/ 2199260 w 4806969"/>
                <a:gd name="connsiteY16" fmla="*/ 2375020 h 2375020"/>
                <a:gd name="connsiteX17" fmla="*/ 1524989 w 4806969"/>
                <a:gd name="connsiteY17" fmla="*/ 2375020 h 2375020"/>
                <a:gd name="connsiteX18" fmla="*/ 806606 w 4806969"/>
                <a:gd name="connsiteY18" fmla="*/ 2375020 h 2375020"/>
                <a:gd name="connsiteX19" fmla="*/ 0 w 4806969"/>
                <a:gd name="connsiteY19" fmla="*/ 2375020 h 2375020"/>
                <a:gd name="connsiteX20" fmla="*/ 0 w 4806969"/>
                <a:gd name="connsiteY20" fmla="*/ 2375020 h 2375020"/>
                <a:gd name="connsiteX21" fmla="*/ 0 w 4806969"/>
                <a:gd name="connsiteY21" fmla="*/ 1735087 h 2375020"/>
                <a:gd name="connsiteX22" fmla="*/ 0 w 4806969"/>
                <a:gd name="connsiteY22" fmla="*/ 1055570 h 2375020"/>
                <a:gd name="connsiteX23" fmla="*/ 0 w 4806969"/>
                <a:gd name="connsiteY23" fmla="*/ 395845 h 2375020"/>
                <a:gd name="connsiteX24" fmla="*/ 395845 w 4806969"/>
                <a:gd name="connsiteY24" fmla="*/ 0 h 2375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06969" h="2375020" extrusionOk="0">
                  <a:moveTo>
                    <a:pt x="395845" y="0"/>
                  </a:moveTo>
                  <a:cubicBezTo>
                    <a:pt x="622841" y="21324"/>
                    <a:pt x="738095" y="20451"/>
                    <a:pt x="1026006" y="0"/>
                  </a:cubicBezTo>
                  <a:cubicBezTo>
                    <a:pt x="1313917" y="-20451"/>
                    <a:pt x="1392748" y="-19844"/>
                    <a:pt x="1612055" y="0"/>
                  </a:cubicBezTo>
                  <a:cubicBezTo>
                    <a:pt x="1831362" y="19844"/>
                    <a:pt x="2143899" y="17315"/>
                    <a:pt x="2330438" y="0"/>
                  </a:cubicBezTo>
                  <a:cubicBezTo>
                    <a:pt x="2516977" y="-17315"/>
                    <a:pt x="2643885" y="11711"/>
                    <a:pt x="2872376" y="0"/>
                  </a:cubicBezTo>
                  <a:cubicBezTo>
                    <a:pt x="3100867" y="-11711"/>
                    <a:pt x="3327252" y="3566"/>
                    <a:pt x="3502537" y="0"/>
                  </a:cubicBezTo>
                  <a:cubicBezTo>
                    <a:pt x="3677822" y="-3566"/>
                    <a:pt x="3955310" y="-3627"/>
                    <a:pt x="4176808" y="0"/>
                  </a:cubicBezTo>
                  <a:cubicBezTo>
                    <a:pt x="4398306" y="3627"/>
                    <a:pt x="4596487" y="29764"/>
                    <a:pt x="4806969" y="0"/>
                  </a:cubicBezTo>
                  <a:lnTo>
                    <a:pt x="4806969" y="0"/>
                  </a:lnTo>
                  <a:cubicBezTo>
                    <a:pt x="4829067" y="209485"/>
                    <a:pt x="4826657" y="558811"/>
                    <a:pt x="4806969" y="699309"/>
                  </a:cubicBezTo>
                  <a:cubicBezTo>
                    <a:pt x="4787281" y="839807"/>
                    <a:pt x="4800554" y="1232243"/>
                    <a:pt x="4806969" y="1378825"/>
                  </a:cubicBezTo>
                  <a:cubicBezTo>
                    <a:pt x="4813384" y="1525407"/>
                    <a:pt x="4791234" y="1806287"/>
                    <a:pt x="4806969" y="1979175"/>
                  </a:cubicBezTo>
                  <a:cubicBezTo>
                    <a:pt x="4807964" y="2192061"/>
                    <a:pt x="4635957" y="2386753"/>
                    <a:pt x="4411124" y="2375020"/>
                  </a:cubicBezTo>
                  <a:cubicBezTo>
                    <a:pt x="4210228" y="2395343"/>
                    <a:pt x="4032974" y="2396505"/>
                    <a:pt x="3913297" y="2375020"/>
                  </a:cubicBezTo>
                  <a:cubicBezTo>
                    <a:pt x="3793620" y="2353535"/>
                    <a:pt x="3368875" y="2391984"/>
                    <a:pt x="3194914" y="2375020"/>
                  </a:cubicBezTo>
                  <a:cubicBezTo>
                    <a:pt x="3020953" y="2358056"/>
                    <a:pt x="2902261" y="2355711"/>
                    <a:pt x="2697087" y="2375020"/>
                  </a:cubicBezTo>
                  <a:cubicBezTo>
                    <a:pt x="2491913" y="2394329"/>
                    <a:pt x="2440483" y="2395576"/>
                    <a:pt x="2199260" y="2375020"/>
                  </a:cubicBezTo>
                  <a:cubicBezTo>
                    <a:pt x="1958037" y="2354464"/>
                    <a:pt x="1836532" y="2349172"/>
                    <a:pt x="1524989" y="2375020"/>
                  </a:cubicBezTo>
                  <a:cubicBezTo>
                    <a:pt x="1213446" y="2400868"/>
                    <a:pt x="1053434" y="2396705"/>
                    <a:pt x="806606" y="2375020"/>
                  </a:cubicBezTo>
                  <a:cubicBezTo>
                    <a:pt x="559778" y="2353335"/>
                    <a:pt x="228337" y="2370010"/>
                    <a:pt x="0" y="2375020"/>
                  </a:cubicBezTo>
                  <a:lnTo>
                    <a:pt x="0" y="2375020"/>
                  </a:lnTo>
                  <a:cubicBezTo>
                    <a:pt x="-20452" y="2158895"/>
                    <a:pt x="-14593" y="1894146"/>
                    <a:pt x="0" y="1735087"/>
                  </a:cubicBezTo>
                  <a:cubicBezTo>
                    <a:pt x="14593" y="1576028"/>
                    <a:pt x="33091" y="1200728"/>
                    <a:pt x="0" y="1055570"/>
                  </a:cubicBezTo>
                  <a:cubicBezTo>
                    <a:pt x="-33091" y="910412"/>
                    <a:pt x="-23909" y="639098"/>
                    <a:pt x="0" y="395845"/>
                  </a:cubicBezTo>
                  <a:cubicBezTo>
                    <a:pt x="17086" y="164493"/>
                    <a:pt x="167947" y="-14800"/>
                    <a:pt x="395845" y="0"/>
                  </a:cubicBezTo>
                  <a:close/>
                </a:path>
              </a:pathLst>
            </a:custGeom>
            <a:noFill/>
            <a:ln w="28575">
              <a:solidFill>
                <a:srgbClr val="A55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8" name="Rectangle: Rounded Corners 13">
            <a:extLst>
              <a:ext uri="{FF2B5EF4-FFF2-40B4-BE49-F238E27FC236}">
                <a16:creationId xmlns:a16="http://schemas.microsoft.com/office/drawing/2014/main" id="{8DA4AEDA-45F3-DE42-E3E0-AF2B6AA33519}"/>
              </a:ext>
            </a:extLst>
          </p:cNvPr>
          <p:cNvSpPr/>
          <p:nvPr/>
        </p:nvSpPr>
        <p:spPr>
          <a:xfrm>
            <a:off x="7260928" y="6039757"/>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000" dirty="0">
                <a:solidFill>
                  <a:schemeClr val="bg1"/>
                </a:solidFill>
                <a:latin typeface="Abadi" panose="020B0604020104020204" pitchFamily="34" charset="0"/>
                <a:cs typeface="Aharoni" panose="02010803020104030203" pitchFamily="2" charset="-79"/>
                <a:hlinkClick r:id="rId2">
                  <a:extLst>
                    <a:ext uri="{A12FA001-AC4F-418D-AE19-62706E023703}">
                      <ahyp:hlinkClr xmlns:ahyp="http://schemas.microsoft.com/office/drawing/2018/hyperlinkcolor" val="tx"/>
                    </a:ext>
                  </a:extLst>
                </a:hlinkClick>
              </a:rPr>
              <a:t>Zum Anzeigen hier klicken</a:t>
            </a:r>
            <a:endParaRPr kumimoji="0" lang="en-IE" sz="20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sp>
        <p:nvSpPr>
          <p:cNvPr id="29" name="Text Placeholder 1">
            <a:extLst>
              <a:ext uri="{FF2B5EF4-FFF2-40B4-BE49-F238E27FC236}">
                <a16:creationId xmlns:a16="http://schemas.microsoft.com/office/drawing/2014/main" id="{0ACDFCC3-AABA-AC0F-C9CD-FE29AAB86901}"/>
              </a:ext>
            </a:extLst>
          </p:cNvPr>
          <p:cNvSpPr>
            <a:spLocks noGrp="1"/>
          </p:cNvSpPr>
          <p:nvPr>
            <p:ph type="body" sz="quarter" idx="18"/>
          </p:nvPr>
        </p:nvSpPr>
        <p:spPr>
          <a:xfrm>
            <a:off x="798381" y="453569"/>
            <a:ext cx="5232980" cy="1286933"/>
          </a:xfrm>
        </p:spPr>
        <p:txBody>
          <a:bodyPr/>
          <a:lstStyle/>
          <a:p>
            <a:pPr marL="0" indent="0">
              <a:lnSpc>
                <a:spcPct val="100000"/>
              </a:lnSpc>
              <a:spcBef>
                <a:spcPts val="0"/>
              </a:spcBef>
              <a:spcAft>
                <a:spcPts val="600"/>
              </a:spcAft>
              <a:buFont typeface="Arial" panose="020B0604020202020204" pitchFamily="34" charset="0"/>
              <a:buNone/>
            </a:pPr>
            <a:r>
              <a:rPr lang="en-US" sz="2000" b="1" spc="0" dirty="0">
                <a:solidFill>
                  <a:srgbClr val="A555A1"/>
                </a:solidFill>
                <a:latin typeface="Calibri" panose="020F0502020204030204" pitchFamily="34" charset="0"/>
                <a:ea typeface="Calibri (MS)"/>
                <a:cs typeface="Calibri" panose="020F0502020204030204" pitchFamily="34" charset="0"/>
                <a:sym typeface="Calibri (MS)"/>
              </a:rPr>
              <a:t>KONZEPT </a:t>
            </a:r>
            <a:r>
              <a:rPr lang="en-IE" sz="2000" b="1" dirty="0">
                <a:solidFill>
                  <a:srgbClr val="0C4659"/>
                </a:solidFill>
              </a:rPr>
              <a:t>Digitale Gedenkstätten: </a:t>
            </a:r>
            <a:r>
              <a:rPr lang="en-IE" sz="2000" dirty="0">
                <a:solidFill>
                  <a:srgbClr val="0C4659"/>
                </a:solidFill>
              </a:rPr>
              <a:t>Bewahrung der Geschichte, um ein Wiederaufflammen von Konflikten zu verhindern.</a:t>
            </a:r>
          </a:p>
        </p:txBody>
      </p:sp>
      <p:cxnSp>
        <p:nvCxnSpPr>
          <p:cNvPr id="30" name="Straight Connector 29">
            <a:extLst>
              <a:ext uri="{FF2B5EF4-FFF2-40B4-BE49-F238E27FC236}">
                <a16:creationId xmlns:a16="http://schemas.microsoft.com/office/drawing/2014/main" id="{3E899917-B5E5-9CED-9B3D-E5553B9F39DE}"/>
              </a:ext>
            </a:extLst>
          </p:cNvPr>
          <p:cNvCxnSpPr>
            <a:cxnSpLocks/>
          </p:cNvCxnSpPr>
          <p:nvPr/>
        </p:nvCxnSpPr>
        <p:spPr>
          <a:xfrm>
            <a:off x="0" y="174050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1A1A7D01-7D52-0B8F-F973-9FBEEAA5001F}"/>
              </a:ext>
            </a:extLst>
          </p:cNvPr>
          <p:cNvGrpSpPr/>
          <p:nvPr/>
        </p:nvGrpSpPr>
        <p:grpSpPr>
          <a:xfrm>
            <a:off x="-5792" y="368575"/>
            <a:ext cx="744123" cy="527392"/>
            <a:chOff x="268528" y="1960710"/>
            <a:chExt cx="744123" cy="527392"/>
          </a:xfrm>
        </p:grpSpPr>
        <p:sp>
          <p:nvSpPr>
            <p:cNvPr id="32" name="Freeform 31">
              <a:extLst>
                <a:ext uri="{FF2B5EF4-FFF2-40B4-BE49-F238E27FC236}">
                  <a16:creationId xmlns:a16="http://schemas.microsoft.com/office/drawing/2014/main" id="{4DA1D035-0D28-DBF2-0EB7-85652AF550A7}"/>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a:p>
          </p:txBody>
        </p:sp>
        <p:sp>
          <p:nvSpPr>
            <p:cNvPr id="33" name="Freeform 32">
              <a:extLst>
                <a:ext uri="{FF2B5EF4-FFF2-40B4-BE49-F238E27FC236}">
                  <a16:creationId xmlns:a16="http://schemas.microsoft.com/office/drawing/2014/main" id="{3EA33055-74E1-6060-FF26-F49D94F9A3C6}"/>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a:p>
          </p:txBody>
        </p:sp>
      </p:grpSp>
      <p:sp>
        <p:nvSpPr>
          <p:cNvPr id="34" name="Text Placeholder 1">
            <a:extLst>
              <a:ext uri="{FF2B5EF4-FFF2-40B4-BE49-F238E27FC236}">
                <a16:creationId xmlns:a16="http://schemas.microsoft.com/office/drawing/2014/main" id="{022BAA4E-5C8E-E3BB-F437-ED8D544FC8C5}"/>
              </a:ext>
            </a:extLst>
          </p:cNvPr>
          <p:cNvSpPr txBox="1">
            <a:spLocks/>
          </p:cNvSpPr>
          <p:nvPr/>
        </p:nvSpPr>
        <p:spPr>
          <a:xfrm>
            <a:off x="798380" y="2099489"/>
            <a:ext cx="5688145"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2000" b="1" dirty="0">
                <a:solidFill>
                  <a:srgbClr val="A555A1"/>
                </a:solidFill>
                <a:latin typeface="Calibri" panose="020F0502020204030204" pitchFamily="34" charset="0"/>
                <a:ea typeface="Calibri (MS)"/>
                <a:cs typeface="Calibri" panose="020F0502020204030204" pitchFamily="34" charset="0"/>
                <a:sym typeface="Calibri (MS)"/>
              </a:rPr>
              <a:t>BEDEUTUNG </a:t>
            </a:r>
            <a:r>
              <a:rPr lang="en-US" sz="2000" kern="1200" dirty="0">
                <a:solidFill>
                  <a:srgbClr val="0C4659"/>
                </a:solidFill>
                <a:latin typeface="+mn-lt"/>
                <a:ea typeface="+mn-ea"/>
                <a:cs typeface="+mn-cs"/>
              </a:rPr>
              <a:t>Digitale Gedenkstätten bewahren die Erinnerung über Generationen hinweg, bieten jungen Lernenden Zugang und dienen als Instrument für Wahrheit, Gerechtigkeit und Heilung.</a:t>
            </a:r>
            <a:endParaRPr lang="en-US" sz="2000" dirty="0">
              <a:solidFill>
                <a:srgbClr val="0C4659"/>
              </a:solidFill>
            </a:endParaRPr>
          </a:p>
        </p:txBody>
      </p:sp>
      <p:grpSp>
        <p:nvGrpSpPr>
          <p:cNvPr id="35" name="Group 34">
            <a:extLst>
              <a:ext uri="{FF2B5EF4-FFF2-40B4-BE49-F238E27FC236}">
                <a16:creationId xmlns:a16="http://schemas.microsoft.com/office/drawing/2014/main" id="{DB34778D-3343-A52A-0478-ECFD0AB5CCBD}"/>
              </a:ext>
            </a:extLst>
          </p:cNvPr>
          <p:cNvGrpSpPr/>
          <p:nvPr/>
        </p:nvGrpSpPr>
        <p:grpSpPr>
          <a:xfrm>
            <a:off x="-5792" y="2014495"/>
            <a:ext cx="744123" cy="527392"/>
            <a:chOff x="268528" y="1960710"/>
            <a:chExt cx="744123" cy="527392"/>
          </a:xfrm>
        </p:grpSpPr>
        <p:sp>
          <p:nvSpPr>
            <p:cNvPr id="36" name="Freeform 35">
              <a:extLst>
                <a:ext uri="{FF2B5EF4-FFF2-40B4-BE49-F238E27FC236}">
                  <a16:creationId xmlns:a16="http://schemas.microsoft.com/office/drawing/2014/main" id="{FDC40D9B-D2AD-D804-F5EB-D1793567B598}"/>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a:p>
          </p:txBody>
        </p:sp>
        <p:sp>
          <p:nvSpPr>
            <p:cNvPr id="37" name="Freeform 36">
              <a:extLst>
                <a:ext uri="{FF2B5EF4-FFF2-40B4-BE49-F238E27FC236}">
                  <a16:creationId xmlns:a16="http://schemas.microsoft.com/office/drawing/2014/main" id="{5185A6E5-3ED2-F11A-11C0-B2FBDE961199}"/>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a:p>
          </p:txBody>
        </p:sp>
      </p:grpSp>
      <p:cxnSp>
        <p:nvCxnSpPr>
          <p:cNvPr id="38" name="Straight Connector 37">
            <a:extLst>
              <a:ext uri="{FF2B5EF4-FFF2-40B4-BE49-F238E27FC236}">
                <a16:creationId xmlns:a16="http://schemas.microsoft.com/office/drawing/2014/main" id="{B77C74A7-A27E-3469-0DED-552FBE69A4EA}"/>
              </a:ext>
            </a:extLst>
          </p:cNvPr>
          <p:cNvCxnSpPr>
            <a:cxnSpLocks/>
          </p:cNvCxnSpPr>
          <p:nvPr/>
        </p:nvCxnSpPr>
        <p:spPr>
          <a:xfrm>
            <a:off x="-10757" y="37414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39" name="Text Placeholder 1">
            <a:extLst>
              <a:ext uri="{FF2B5EF4-FFF2-40B4-BE49-F238E27FC236}">
                <a16:creationId xmlns:a16="http://schemas.microsoft.com/office/drawing/2014/main" id="{A65180B9-B0D9-FAE9-1FD2-23E5792E00CD}"/>
              </a:ext>
            </a:extLst>
          </p:cNvPr>
          <p:cNvSpPr txBox="1">
            <a:spLocks/>
          </p:cNvSpPr>
          <p:nvPr/>
        </p:nvSpPr>
        <p:spPr>
          <a:xfrm>
            <a:off x="809137" y="4100415"/>
            <a:ext cx="5688145"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dirty="0">
                <a:solidFill>
                  <a:srgbClr val="A555A1"/>
                </a:solidFill>
                <a:latin typeface="Calibri" panose="020F0502020204030204" pitchFamily="34" charset="0"/>
                <a:ea typeface="Calibri (MS)"/>
                <a:cs typeface="Calibri" panose="020F0502020204030204" pitchFamily="34" charset="0"/>
                <a:sym typeface="Calibri (MS)"/>
              </a:rPr>
              <a:t>DEFINITION </a:t>
            </a:r>
            <a:r>
              <a:rPr lang="en-US" sz="2000" dirty="0">
                <a:solidFill>
                  <a:srgbClr val="0C4659"/>
                </a:solidFill>
              </a:rPr>
              <a:t>Nutzung digitaler Plattformen (Archive, Websites, Videos, virtuelle Ausstellungen), um die Erinnerung an vergangene Gräueltaten, Konflikte oder historische Traumata zu bewahren, andere aufzuklären und eine Wiederholung der Geschichte zu verhindern.</a:t>
            </a:r>
          </a:p>
        </p:txBody>
      </p:sp>
      <p:grpSp>
        <p:nvGrpSpPr>
          <p:cNvPr id="40" name="Group 39">
            <a:extLst>
              <a:ext uri="{FF2B5EF4-FFF2-40B4-BE49-F238E27FC236}">
                <a16:creationId xmlns:a16="http://schemas.microsoft.com/office/drawing/2014/main" id="{DCEF9C11-FB1E-83EF-A48A-1B576DF32E58}"/>
              </a:ext>
            </a:extLst>
          </p:cNvPr>
          <p:cNvGrpSpPr/>
          <p:nvPr/>
        </p:nvGrpSpPr>
        <p:grpSpPr>
          <a:xfrm>
            <a:off x="4965" y="4015421"/>
            <a:ext cx="744123" cy="527392"/>
            <a:chOff x="268528" y="1960710"/>
            <a:chExt cx="744123" cy="527392"/>
          </a:xfrm>
        </p:grpSpPr>
        <p:sp>
          <p:nvSpPr>
            <p:cNvPr id="41" name="Freeform 40">
              <a:extLst>
                <a:ext uri="{FF2B5EF4-FFF2-40B4-BE49-F238E27FC236}">
                  <a16:creationId xmlns:a16="http://schemas.microsoft.com/office/drawing/2014/main" id="{0C8EFF9E-0C0A-3D59-C2D9-7A6825EA3AA6}"/>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a:p>
          </p:txBody>
        </p:sp>
        <p:sp>
          <p:nvSpPr>
            <p:cNvPr id="42" name="Freeform 41">
              <a:extLst>
                <a:ext uri="{FF2B5EF4-FFF2-40B4-BE49-F238E27FC236}">
                  <a16:creationId xmlns:a16="http://schemas.microsoft.com/office/drawing/2014/main" id="{673D2DEE-1BC9-73A0-47E4-F3D69A20C086}"/>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a:p>
          </p:txBody>
        </p:sp>
      </p:grpSp>
      <p:cxnSp>
        <p:nvCxnSpPr>
          <p:cNvPr id="43" name="Straight Connector 42">
            <a:extLst>
              <a:ext uri="{FF2B5EF4-FFF2-40B4-BE49-F238E27FC236}">
                <a16:creationId xmlns:a16="http://schemas.microsoft.com/office/drawing/2014/main" id="{776CAD4D-8696-E6E9-F37A-160C991CD49A}"/>
              </a:ext>
            </a:extLst>
          </p:cNvPr>
          <p:cNvCxnSpPr>
            <a:cxnSpLocks/>
          </p:cNvCxnSpPr>
          <p:nvPr/>
        </p:nvCxnSpPr>
        <p:spPr>
          <a:xfrm>
            <a:off x="0" y="6231831"/>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44" name="Text Placeholder 1">
            <a:extLst>
              <a:ext uri="{FF2B5EF4-FFF2-40B4-BE49-F238E27FC236}">
                <a16:creationId xmlns:a16="http://schemas.microsoft.com/office/drawing/2014/main" id="{12C52AE0-194A-58B6-A856-29A76B000568}"/>
              </a:ext>
            </a:extLst>
          </p:cNvPr>
          <p:cNvSpPr txBox="1">
            <a:spLocks/>
          </p:cNvSpPr>
          <p:nvPr/>
        </p:nvSpPr>
        <p:spPr>
          <a:xfrm>
            <a:off x="7262070" y="453569"/>
            <a:ext cx="4655748"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dirty="0">
                <a:solidFill>
                  <a:schemeClr val="bg1"/>
                </a:solidFill>
                <a:latin typeface="Calibri" panose="020F0502020204030204" pitchFamily="34" charset="0"/>
                <a:ea typeface="Calibri (MS)"/>
                <a:cs typeface="Calibri" panose="020F0502020204030204" pitchFamily="34" charset="0"/>
                <a:sym typeface="Calibri (MS)"/>
              </a:rPr>
              <a:t>BEISPIEL </a:t>
            </a:r>
            <a:r>
              <a:rPr lang="en-US" sz="2000" dirty="0">
                <a:solidFill>
                  <a:schemeClr val="bg1"/>
                </a:solidFill>
                <a:hlinkClick r:id="rId2">
                  <a:extLst>
                    <a:ext uri="{A12FA001-AC4F-418D-AE19-62706E023703}">
                      <ahyp:hlinkClr xmlns:ahyp="http://schemas.microsoft.com/office/drawing/2018/hyperlinkcolor" val="tx"/>
                    </a:ext>
                  </a:extLst>
                </a:hlinkClick>
              </a:rPr>
              <a:t>Das Memorial Center Srebrenica </a:t>
            </a:r>
            <a:r>
              <a:rPr lang="en-US" sz="2000" dirty="0">
                <a:solidFill>
                  <a:schemeClr val="bg1"/>
                </a:solidFill>
              </a:rPr>
              <a:t>hat ein digitales Archiv mit Zeugenaussagen, Fotos und Dokumenten zum Völkermord in Bosnien im Jahr 1995 erstellt, um das Bewusstsein zu schärfen und Leugnung entgegenzuwirken.</a:t>
            </a:r>
          </a:p>
          <a:p>
            <a:pPr marL="0" indent="0">
              <a:lnSpc>
                <a:spcPct val="100000"/>
              </a:lnSpc>
            </a:pPr>
            <a:endParaRPr lang="en-GB" sz="2000" dirty="0">
              <a:solidFill>
                <a:schemeClr val="bg1"/>
              </a:solidFill>
            </a:endParaRPr>
          </a:p>
        </p:txBody>
      </p:sp>
      <p:grpSp>
        <p:nvGrpSpPr>
          <p:cNvPr id="45" name="Group 44">
            <a:extLst>
              <a:ext uri="{FF2B5EF4-FFF2-40B4-BE49-F238E27FC236}">
                <a16:creationId xmlns:a16="http://schemas.microsoft.com/office/drawing/2014/main" id="{46088945-6795-8B67-3226-B43E00965946}"/>
              </a:ext>
            </a:extLst>
          </p:cNvPr>
          <p:cNvGrpSpPr/>
          <p:nvPr/>
        </p:nvGrpSpPr>
        <p:grpSpPr>
          <a:xfrm>
            <a:off x="6132420" y="368575"/>
            <a:ext cx="744123" cy="527392"/>
            <a:chOff x="268528" y="1960710"/>
            <a:chExt cx="744123" cy="527392"/>
          </a:xfrm>
        </p:grpSpPr>
        <p:sp>
          <p:nvSpPr>
            <p:cNvPr id="46" name="Freeform 45">
              <a:extLst>
                <a:ext uri="{FF2B5EF4-FFF2-40B4-BE49-F238E27FC236}">
                  <a16:creationId xmlns:a16="http://schemas.microsoft.com/office/drawing/2014/main" id="{CF254F99-C66A-6E2F-83CD-3BB52672B246}"/>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a:p>
          </p:txBody>
        </p:sp>
        <p:sp>
          <p:nvSpPr>
            <p:cNvPr id="47" name="Freeform 46">
              <a:extLst>
                <a:ext uri="{FF2B5EF4-FFF2-40B4-BE49-F238E27FC236}">
                  <a16:creationId xmlns:a16="http://schemas.microsoft.com/office/drawing/2014/main" id="{B186C556-7AB0-4950-3104-FDAF5ECE6024}"/>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a:p>
          </p:txBody>
        </p:sp>
      </p:grpSp>
      <p:pic>
        <p:nvPicPr>
          <p:cNvPr id="5" name="Picture Placeholder 4">
            <a:hlinkClick r:id="rId2"/>
            <a:extLst>
              <a:ext uri="{FF2B5EF4-FFF2-40B4-BE49-F238E27FC236}">
                <a16:creationId xmlns:a16="http://schemas.microsoft.com/office/drawing/2014/main" id="{DEDDF3DA-004B-CD12-D0A4-CFD7AB5074C2}"/>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t="-668"/>
          <a:stretch/>
        </p:blipFill>
        <p:spPr>
          <a:xfrm>
            <a:off x="7657253" y="3567479"/>
            <a:ext cx="2534272" cy="1620802"/>
          </a:xfrm>
        </p:spPr>
      </p:pic>
    </p:spTree>
    <p:extLst>
      <p:ext uri="{BB962C8B-B14F-4D97-AF65-F5344CB8AC3E}">
        <p14:creationId xmlns:p14="http://schemas.microsoft.com/office/powerpoint/2010/main" val="28038493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BF57FD3-05B5-6285-D377-C9376267854A}"/>
              </a:ext>
            </a:extLst>
          </p:cNvPr>
          <p:cNvSpPr>
            <a:spLocks noGrp="1"/>
          </p:cNvSpPr>
          <p:nvPr>
            <p:ph type="body" sz="quarter" idx="18"/>
          </p:nvPr>
        </p:nvSpPr>
        <p:spPr>
          <a:xfrm>
            <a:off x="798380" y="1814479"/>
            <a:ext cx="5688145" cy="3849918"/>
          </a:xfrm>
        </p:spPr>
        <p:txBody>
          <a:bodyPr/>
          <a:lstStyle/>
          <a:p>
            <a:pPr marL="0" indent="0">
              <a:lnSpc>
                <a:spcPct val="100000"/>
              </a:lnSpc>
            </a:pPr>
            <a:r>
              <a:rPr lang="en-US" sz="2000" dirty="0">
                <a:solidFill>
                  <a:srgbClr val="2B9B9F"/>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#IamHere </a:t>
            </a:r>
            <a:r>
              <a:rPr lang="en-US" sz="2000" dirty="0">
                <a:latin typeface="Calibri" panose="020F0502020204030204" pitchFamily="34" charset="0"/>
                <a:cs typeface="Calibri" panose="020F0502020204030204" pitchFamily="34" charset="0"/>
              </a:rPr>
              <a:t>ist eine weltweite soziale Bewegung, die mit </a:t>
            </a:r>
            <a:r>
              <a:rPr lang="en-US" sz="2000" dirty="0" err="1">
                <a:latin typeface="Calibri" panose="020F0502020204030204" pitchFamily="34" charset="0"/>
                <a:cs typeface="Calibri" panose="020F0502020204030204" pitchFamily="34" charset="0"/>
              </a:rPr>
              <a:t>Gegenreden </a:t>
            </a:r>
            <a:r>
              <a:rPr lang="en-US" sz="2000" dirty="0">
                <a:latin typeface="Calibri" panose="020F0502020204030204" pitchFamily="34" charset="0"/>
                <a:cs typeface="Calibri" panose="020F0502020204030204" pitchFamily="34" charset="0"/>
              </a:rPr>
              <a:t>Hassreden und Falschinformationen auf Social-Media-Plattformen, vor allem auf Facebook, entgegenwirkt. Die Bewegung, die in Schweden unter dem Namen #jagärhär entstand, ist mittlerweile auf über 150.000 Mitglieder in 19 Ländern angewachsen. Die Mitglieder beteiligen sich aktiv an Online-Diskussionen, um hasserfüllten Narrativen entgegenzutreten und einen respektvollen Dialog zu fördern. Der Ansatz der Bewegung wird dafür </a:t>
            </a:r>
            <a:r>
              <a:rPr lang="en-US" sz="2000" dirty="0" err="1">
                <a:latin typeface="Calibri" panose="020F0502020204030204" pitchFamily="34" charset="0"/>
                <a:cs typeface="Calibri" panose="020F0502020204030204" pitchFamily="34" charset="0"/>
              </a:rPr>
              <a:t>anerkannt, </a:t>
            </a:r>
            <a:r>
              <a:rPr lang="en-US" sz="2000" dirty="0">
                <a:latin typeface="Calibri" panose="020F0502020204030204" pitchFamily="34" charset="0"/>
                <a:cs typeface="Calibri" panose="020F0502020204030204" pitchFamily="34" charset="0"/>
              </a:rPr>
              <a:t>dass er die Höflichkeit und Konstruktivität von Online-Gesprächen fördert</a:t>
            </a:r>
            <a:endParaRPr lang="de-DE" sz="2000" spc="0" dirty="0">
              <a:solidFill>
                <a:srgbClr val="0C4659"/>
              </a:solidFill>
              <a:latin typeface="Calibri" panose="020F0502020204030204" pitchFamily="34" charset="0"/>
              <a:cs typeface="Calibri" panose="020F0502020204030204" pitchFamily="34" charset="0"/>
            </a:endParaRPr>
          </a:p>
          <a:p>
            <a:pPr marL="0" indent="0">
              <a:lnSpc>
                <a:spcPct val="100000"/>
              </a:lnSpc>
            </a:pPr>
            <a:endParaRPr lang="en-GB" sz="2000" dirty="0">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98B85C1F-DC97-B540-925A-78E8B19E6456}"/>
              </a:ext>
            </a:extLst>
          </p:cNvPr>
          <p:cNvSpPr>
            <a:spLocks noGrp="1"/>
          </p:cNvSpPr>
          <p:nvPr>
            <p:ph type="body" sz="quarter" idx="16"/>
          </p:nvPr>
        </p:nvSpPr>
        <p:spPr>
          <a:xfrm>
            <a:off x="798381" y="1"/>
            <a:ext cx="7718602" cy="1299442"/>
          </a:xfrm>
        </p:spPr>
        <p:txBody>
          <a:bodyPr anchor="ctr"/>
          <a:lstStyle/>
          <a:p>
            <a:pPr>
              <a:buNone/>
            </a:pPr>
            <a:r>
              <a:rPr lang="en-US" b="1" dirty="0"/>
              <a:t>#IamHere Internationale Bewegung</a:t>
            </a:r>
          </a:p>
        </p:txBody>
      </p:sp>
      <p:cxnSp>
        <p:nvCxnSpPr>
          <p:cNvPr id="6" name="Straight Connector 5">
            <a:extLst>
              <a:ext uri="{FF2B5EF4-FFF2-40B4-BE49-F238E27FC236}">
                <a16:creationId xmlns:a16="http://schemas.microsoft.com/office/drawing/2014/main" id="{67ACA0FE-F957-BCDE-792A-CC1832F6C7D9}"/>
              </a:ext>
            </a:extLst>
          </p:cNvPr>
          <p:cNvCxnSpPr>
            <a:cxnSpLocks/>
          </p:cNvCxnSpPr>
          <p:nvPr/>
        </p:nvCxnSpPr>
        <p:spPr>
          <a:xfrm>
            <a:off x="0" y="1299443"/>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8" name="Rectangle: Rounded Corners 13">
            <a:extLst>
              <a:ext uri="{FF2B5EF4-FFF2-40B4-BE49-F238E27FC236}">
                <a16:creationId xmlns:a16="http://schemas.microsoft.com/office/drawing/2014/main" id="{8DA4AEDA-45F3-DE42-E3E0-AF2B6AA33519}"/>
              </a:ext>
            </a:extLst>
          </p:cNvPr>
          <p:cNvSpPr/>
          <p:nvPr/>
        </p:nvSpPr>
        <p:spPr>
          <a:xfrm>
            <a:off x="7481645" y="5125360"/>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000" dirty="0">
                <a:solidFill>
                  <a:schemeClr val="bg1"/>
                </a:solidFill>
                <a:latin typeface="Abadi" panose="020B0604020104020204" pitchFamily="34" charset="0"/>
                <a:cs typeface="Aharoni" panose="02010803020104030203" pitchFamily="2" charset="-79"/>
                <a:hlinkClick r:id="rId2">
                  <a:extLst>
                    <a:ext uri="{A12FA001-AC4F-418D-AE19-62706E023703}">
                      <ahyp:hlinkClr xmlns:ahyp="http://schemas.microsoft.com/office/drawing/2018/hyperlinkcolor" val="tx"/>
                    </a:ext>
                  </a:extLst>
                </a:hlinkClick>
              </a:rPr>
              <a:t>Zum Anzeigen hier klicken</a:t>
            </a:r>
            <a:endParaRPr kumimoji="0" lang="en-IE" sz="20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pic>
        <p:nvPicPr>
          <p:cNvPr id="8" name="Picture Placeholder 7">
            <a:hlinkClick r:id="rId2"/>
            <a:extLst>
              <a:ext uri="{FF2B5EF4-FFF2-40B4-BE49-F238E27FC236}">
                <a16:creationId xmlns:a16="http://schemas.microsoft.com/office/drawing/2014/main" id="{DE8CB0A8-BA6F-60E7-B82D-1720E3A5D9C5}"/>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9682754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67D4B20-19FA-BCC4-78A5-0016EA04419C}"/>
              </a:ext>
            </a:extLst>
          </p:cNvPr>
          <p:cNvGrpSpPr/>
          <p:nvPr/>
        </p:nvGrpSpPr>
        <p:grpSpPr>
          <a:xfrm>
            <a:off x="7019315" y="188583"/>
            <a:ext cx="4959369" cy="2199324"/>
            <a:chOff x="7260926" y="368575"/>
            <a:chExt cx="4959369" cy="2199324"/>
          </a:xfrm>
        </p:grpSpPr>
        <p:sp>
          <p:nvSpPr>
            <p:cNvPr id="6" name="Round Diagonal Corner Rectangle 5">
              <a:extLst>
                <a:ext uri="{FF2B5EF4-FFF2-40B4-BE49-F238E27FC236}">
                  <a16:creationId xmlns:a16="http://schemas.microsoft.com/office/drawing/2014/main" id="{E9B3C992-A73E-03FE-1187-CF871E46FE5E}"/>
                </a:ext>
              </a:extLst>
            </p:cNvPr>
            <p:cNvSpPr/>
            <p:nvPr/>
          </p:nvSpPr>
          <p:spPr>
            <a:xfrm flipH="1">
              <a:off x="7260926" y="368575"/>
              <a:ext cx="4806969" cy="2046924"/>
            </a:xfrm>
            <a:prstGeom prst="round2DiagRect">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ound Diagonal Corner Rectangle 6">
              <a:extLst>
                <a:ext uri="{FF2B5EF4-FFF2-40B4-BE49-F238E27FC236}">
                  <a16:creationId xmlns:a16="http://schemas.microsoft.com/office/drawing/2014/main" id="{E5E033CC-DBDD-E861-CDD7-EB50AE20E277}"/>
                </a:ext>
              </a:extLst>
            </p:cNvPr>
            <p:cNvSpPr/>
            <p:nvPr/>
          </p:nvSpPr>
          <p:spPr>
            <a:xfrm flipH="1">
              <a:off x="7413326" y="520975"/>
              <a:ext cx="4806969" cy="2046924"/>
            </a:xfrm>
            <a:custGeom>
              <a:avLst/>
              <a:gdLst>
                <a:gd name="connsiteX0" fmla="*/ 341161 w 4806969"/>
                <a:gd name="connsiteY0" fmla="*/ 0 h 2046924"/>
                <a:gd name="connsiteX1" fmla="*/ 979134 w 4806969"/>
                <a:gd name="connsiteY1" fmla="*/ 0 h 2046924"/>
                <a:gd name="connsiteX2" fmla="*/ 1572448 w 4806969"/>
                <a:gd name="connsiteY2" fmla="*/ 0 h 2046924"/>
                <a:gd name="connsiteX3" fmla="*/ 2299737 w 4806969"/>
                <a:gd name="connsiteY3" fmla="*/ 0 h 2046924"/>
                <a:gd name="connsiteX4" fmla="*/ 2848393 w 4806969"/>
                <a:gd name="connsiteY4" fmla="*/ 0 h 2046924"/>
                <a:gd name="connsiteX5" fmla="*/ 3486366 w 4806969"/>
                <a:gd name="connsiteY5" fmla="*/ 0 h 2046924"/>
                <a:gd name="connsiteX6" fmla="*/ 4168996 w 4806969"/>
                <a:gd name="connsiteY6" fmla="*/ 0 h 2046924"/>
                <a:gd name="connsiteX7" fmla="*/ 4806969 w 4806969"/>
                <a:gd name="connsiteY7" fmla="*/ 0 h 2046924"/>
                <a:gd name="connsiteX8" fmla="*/ 4806969 w 4806969"/>
                <a:gd name="connsiteY8" fmla="*/ 0 h 2046924"/>
                <a:gd name="connsiteX9" fmla="*/ 4806969 w 4806969"/>
                <a:gd name="connsiteY9" fmla="*/ 602703 h 2046924"/>
                <a:gd name="connsiteX10" fmla="*/ 4806969 w 4806969"/>
                <a:gd name="connsiteY10" fmla="*/ 1188348 h 2046924"/>
                <a:gd name="connsiteX11" fmla="*/ 4806969 w 4806969"/>
                <a:gd name="connsiteY11" fmla="*/ 1705763 h 2046924"/>
                <a:gd name="connsiteX12" fmla="*/ 4465808 w 4806969"/>
                <a:gd name="connsiteY12" fmla="*/ 2046924 h 2046924"/>
                <a:gd name="connsiteX13" fmla="*/ 3961810 w 4806969"/>
                <a:gd name="connsiteY13" fmla="*/ 2046924 h 2046924"/>
                <a:gd name="connsiteX14" fmla="*/ 3234521 w 4806969"/>
                <a:gd name="connsiteY14" fmla="*/ 2046924 h 2046924"/>
                <a:gd name="connsiteX15" fmla="*/ 2730523 w 4806969"/>
                <a:gd name="connsiteY15" fmla="*/ 2046924 h 2046924"/>
                <a:gd name="connsiteX16" fmla="*/ 2226524 w 4806969"/>
                <a:gd name="connsiteY16" fmla="*/ 2046924 h 2046924"/>
                <a:gd name="connsiteX17" fmla="*/ 1543894 w 4806969"/>
                <a:gd name="connsiteY17" fmla="*/ 2046924 h 2046924"/>
                <a:gd name="connsiteX18" fmla="*/ 816605 w 4806969"/>
                <a:gd name="connsiteY18" fmla="*/ 2046924 h 2046924"/>
                <a:gd name="connsiteX19" fmla="*/ 0 w 4806969"/>
                <a:gd name="connsiteY19" fmla="*/ 2046924 h 2046924"/>
                <a:gd name="connsiteX20" fmla="*/ 0 w 4806969"/>
                <a:gd name="connsiteY20" fmla="*/ 2046924 h 2046924"/>
                <a:gd name="connsiteX21" fmla="*/ 0 w 4806969"/>
                <a:gd name="connsiteY21" fmla="*/ 1495394 h 2046924"/>
                <a:gd name="connsiteX22" fmla="*/ 0 w 4806969"/>
                <a:gd name="connsiteY22" fmla="*/ 909749 h 2046924"/>
                <a:gd name="connsiteX23" fmla="*/ 0 w 4806969"/>
                <a:gd name="connsiteY23" fmla="*/ 341161 h 2046924"/>
                <a:gd name="connsiteX24" fmla="*/ 341161 w 4806969"/>
                <a:gd name="connsiteY24" fmla="*/ 0 h 2046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06969" h="2046924" extrusionOk="0">
                  <a:moveTo>
                    <a:pt x="341161" y="0"/>
                  </a:moveTo>
                  <a:cubicBezTo>
                    <a:pt x="471044" y="24983"/>
                    <a:pt x="693341" y="-17352"/>
                    <a:pt x="979134" y="0"/>
                  </a:cubicBezTo>
                  <a:cubicBezTo>
                    <a:pt x="1264927" y="17352"/>
                    <a:pt x="1280566" y="19443"/>
                    <a:pt x="1572448" y="0"/>
                  </a:cubicBezTo>
                  <a:cubicBezTo>
                    <a:pt x="1864330" y="-19443"/>
                    <a:pt x="2018609" y="-32385"/>
                    <a:pt x="2299737" y="0"/>
                  </a:cubicBezTo>
                  <a:cubicBezTo>
                    <a:pt x="2580865" y="32385"/>
                    <a:pt x="2588866" y="-14089"/>
                    <a:pt x="2848393" y="0"/>
                  </a:cubicBezTo>
                  <a:cubicBezTo>
                    <a:pt x="3107920" y="14089"/>
                    <a:pt x="3226657" y="30912"/>
                    <a:pt x="3486366" y="0"/>
                  </a:cubicBezTo>
                  <a:cubicBezTo>
                    <a:pt x="3746075" y="-30912"/>
                    <a:pt x="3838638" y="16038"/>
                    <a:pt x="4168996" y="0"/>
                  </a:cubicBezTo>
                  <a:cubicBezTo>
                    <a:pt x="4499354" y="-16038"/>
                    <a:pt x="4519078" y="-24904"/>
                    <a:pt x="4806969" y="0"/>
                  </a:cubicBezTo>
                  <a:lnTo>
                    <a:pt x="4806969" y="0"/>
                  </a:lnTo>
                  <a:cubicBezTo>
                    <a:pt x="4811932" y="169293"/>
                    <a:pt x="4791283" y="385816"/>
                    <a:pt x="4806969" y="602703"/>
                  </a:cubicBezTo>
                  <a:cubicBezTo>
                    <a:pt x="4822655" y="819590"/>
                    <a:pt x="4819250" y="1030110"/>
                    <a:pt x="4806969" y="1188348"/>
                  </a:cubicBezTo>
                  <a:cubicBezTo>
                    <a:pt x="4794688" y="1346587"/>
                    <a:pt x="4815299" y="1526353"/>
                    <a:pt x="4806969" y="1705763"/>
                  </a:cubicBezTo>
                  <a:cubicBezTo>
                    <a:pt x="4810842" y="1871856"/>
                    <a:pt x="4660972" y="2059662"/>
                    <a:pt x="4465808" y="2046924"/>
                  </a:cubicBezTo>
                  <a:cubicBezTo>
                    <a:pt x="4273512" y="2040606"/>
                    <a:pt x="4109316" y="2068556"/>
                    <a:pt x="3961810" y="2046924"/>
                  </a:cubicBezTo>
                  <a:cubicBezTo>
                    <a:pt x="3814304" y="2025292"/>
                    <a:pt x="3530082" y="2079682"/>
                    <a:pt x="3234521" y="2046924"/>
                  </a:cubicBezTo>
                  <a:cubicBezTo>
                    <a:pt x="2938960" y="2014166"/>
                    <a:pt x="2901140" y="2023406"/>
                    <a:pt x="2730523" y="2046924"/>
                  </a:cubicBezTo>
                  <a:cubicBezTo>
                    <a:pt x="2559906" y="2070442"/>
                    <a:pt x="2456850" y="2054490"/>
                    <a:pt x="2226524" y="2046924"/>
                  </a:cubicBezTo>
                  <a:cubicBezTo>
                    <a:pt x="1996198" y="2039358"/>
                    <a:pt x="1876445" y="2066090"/>
                    <a:pt x="1543894" y="2046924"/>
                  </a:cubicBezTo>
                  <a:cubicBezTo>
                    <a:pt x="1211343" y="2027759"/>
                    <a:pt x="1115888" y="2064135"/>
                    <a:pt x="816605" y="2046924"/>
                  </a:cubicBezTo>
                  <a:cubicBezTo>
                    <a:pt x="517322" y="2029713"/>
                    <a:pt x="283428" y="2008048"/>
                    <a:pt x="0" y="2046924"/>
                  </a:cubicBezTo>
                  <a:lnTo>
                    <a:pt x="0" y="2046924"/>
                  </a:lnTo>
                  <a:cubicBezTo>
                    <a:pt x="-971" y="1848377"/>
                    <a:pt x="-21751" y="1724501"/>
                    <a:pt x="0" y="1495394"/>
                  </a:cubicBezTo>
                  <a:cubicBezTo>
                    <a:pt x="21751" y="1266287"/>
                    <a:pt x="-5986" y="1160759"/>
                    <a:pt x="0" y="909749"/>
                  </a:cubicBezTo>
                  <a:cubicBezTo>
                    <a:pt x="5986" y="658740"/>
                    <a:pt x="26022" y="605849"/>
                    <a:pt x="0" y="341161"/>
                  </a:cubicBezTo>
                  <a:cubicBezTo>
                    <a:pt x="4001" y="149762"/>
                    <a:pt x="134022" y="-29859"/>
                    <a:pt x="341161" y="0"/>
                  </a:cubicBezTo>
                  <a:close/>
                </a:path>
              </a:pathLst>
            </a:custGeom>
            <a:noFill/>
            <a:ln w="28575">
              <a:solidFill>
                <a:srgbClr val="3EB6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1">
            <a:extLst>
              <a:ext uri="{FF2B5EF4-FFF2-40B4-BE49-F238E27FC236}">
                <a16:creationId xmlns:a16="http://schemas.microsoft.com/office/drawing/2014/main" id="{CCD23F51-BDB9-F1C0-D416-617A0D463970}"/>
              </a:ext>
            </a:extLst>
          </p:cNvPr>
          <p:cNvSpPr/>
          <p:nvPr/>
        </p:nvSpPr>
        <p:spPr>
          <a:xfrm>
            <a:off x="7029450" y="3286125"/>
            <a:ext cx="4057650" cy="34575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462A9D29-F641-373C-E997-639858FB3FC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60369" y="2853950"/>
            <a:ext cx="3554710" cy="2584533"/>
          </a:xfrm>
          <a:prstGeom prst="rect">
            <a:avLst/>
          </a:prstGeom>
          <a:noFill/>
        </p:spPr>
      </p:pic>
      <p:sp>
        <p:nvSpPr>
          <p:cNvPr id="18" name="Rectangle: Rounded Corners 13">
            <a:extLst>
              <a:ext uri="{FF2B5EF4-FFF2-40B4-BE49-F238E27FC236}">
                <a16:creationId xmlns:a16="http://schemas.microsoft.com/office/drawing/2014/main" id="{8DA4AEDA-45F3-DE42-E3E0-AF2B6AA33519}"/>
              </a:ext>
            </a:extLst>
          </p:cNvPr>
          <p:cNvSpPr/>
          <p:nvPr/>
        </p:nvSpPr>
        <p:spPr>
          <a:xfrm>
            <a:off x="7260928" y="5596845"/>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400" dirty="0">
                <a:solidFill>
                  <a:schemeClr val="bg1"/>
                </a:solidFill>
                <a:latin typeface="Abadi" panose="020B0604020104020204" pitchFamily="34" charset="0"/>
                <a:cs typeface="Aharoni" panose="02010803020104030203" pitchFamily="2" charset="-79"/>
                <a:hlinkClick r:id="rId3">
                  <a:extLst>
                    <a:ext uri="{A12FA001-AC4F-418D-AE19-62706E023703}">
                      <ahyp:hlinkClr xmlns:ahyp="http://schemas.microsoft.com/office/drawing/2018/hyperlinkcolor" val="tx"/>
                    </a:ext>
                  </a:extLst>
                </a:hlinkClick>
              </a:rPr>
              <a:t>Zum Anzeigen hier klicken</a:t>
            </a:r>
            <a:endParaRPr kumimoji="0" lang="en-IE" sz="24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sp>
        <p:nvSpPr>
          <p:cNvPr id="29" name="Text Placeholder 1">
            <a:extLst>
              <a:ext uri="{FF2B5EF4-FFF2-40B4-BE49-F238E27FC236}">
                <a16:creationId xmlns:a16="http://schemas.microsoft.com/office/drawing/2014/main" id="{0ACDFCC3-AABA-AC0F-C9CD-FE29AAB86901}"/>
              </a:ext>
            </a:extLst>
          </p:cNvPr>
          <p:cNvSpPr>
            <a:spLocks noGrp="1"/>
          </p:cNvSpPr>
          <p:nvPr>
            <p:ph type="body" sz="quarter" idx="18"/>
          </p:nvPr>
        </p:nvSpPr>
        <p:spPr>
          <a:xfrm>
            <a:off x="798381" y="453569"/>
            <a:ext cx="5232980" cy="1286933"/>
          </a:xfrm>
        </p:spPr>
        <p:txBody>
          <a:bodyPr/>
          <a:lstStyle/>
          <a:p>
            <a:pPr marL="0" indent="0">
              <a:lnSpc>
                <a:spcPct val="100000"/>
              </a:lnSpc>
              <a:spcBef>
                <a:spcPts val="0"/>
              </a:spcBef>
              <a:spcAft>
                <a:spcPts val="600"/>
              </a:spcAft>
              <a:buFont typeface="Arial" panose="020B0604020202020204" pitchFamily="34" charset="0"/>
              <a:buNone/>
            </a:pPr>
            <a:r>
              <a:rPr lang="en-US" sz="2000" b="1" spc="0" dirty="0">
                <a:solidFill>
                  <a:srgbClr val="A555A1"/>
                </a:solidFill>
                <a:latin typeface="Calibri" panose="020F0502020204030204" pitchFamily="34" charset="0"/>
                <a:ea typeface="Calibri (MS)"/>
                <a:cs typeface="Calibri" panose="020F0502020204030204" pitchFamily="34" charset="0"/>
                <a:sym typeface="Calibri (MS)"/>
              </a:rPr>
              <a:t>KONZEPT </a:t>
            </a:r>
            <a:r>
              <a:rPr lang="en-IE" sz="2000" b="1" dirty="0">
                <a:solidFill>
                  <a:srgbClr val="0C4659"/>
                </a:solidFill>
              </a:rPr>
              <a:t>Grenzüberschreitende Dialogplattformen: </a:t>
            </a:r>
            <a:r>
              <a:rPr lang="en-IE" sz="2000" dirty="0">
                <a:solidFill>
                  <a:srgbClr val="0C4659"/>
                </a:solidFill>
              </a:rPr>
              <a:t>Online-Initiativen, die getrennte Gemeinschaften miteinander verbinden.</a:t>
            </a:r>
          </a:p>
        </p:txBody>
      </p:sp>
      <p:cxnSp>
        <p:nvCxnSpPr>
          <p:cNvPr id="30" name="Straight Connector 29">
            <a:extLst>
              <a:ext uri="{FF2B5EF4-FFF2-40B4-BE49-F238E27FC236}">
                <a16:creationId xmlns:a16="http://schemas.microsoft.com/office/drawing/2014/main" id="{3E899917-B5E5-9CED-9B3D-E5553B9F39DE}"/>
              </a:ext>
            </a:extLst>
          </p:cNvPr>
          <p:cNvCxnSpPr>
            <a:cxnSpLocks/>
          </p:cNvCxnSpPr>
          <p:nvPr/>
        </p:nvCxnSpPr>
        <p:spPr>
          <a:xfrm>
            <a:off x="0" y="174050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1A1A7D01-7D52-0B8F-F973-9FBEEAA5001F}"/>
              </a:ext>
            </a:extLst>
          </p:cNvPr>
          <p:cNvGrpSpPr/>
          <p:nvPr/>
        </p:nvGrpSpPr>
        <p:grpSpPr>
          <a:xfrm>
            <a:off x="-5792" y="368575"/>
            <a:ext cx="744123" cy="527392"/>
            <a:chOff x="268528" y="1960710"/>
            <a:chExt cx="744123" cy="527392"/>
          </a:xfrm>
        </p:grpSpPr>
        <p:sp>
          <p:nvSpPr>
            <p:cNvPr id="32" name="Freeform 31">
              <a:extLst>
                <a:ext uri="{FF2B5EF4-FFF2-40B4-BE49-F238E27FC236}">
                  <a16:creationId xmlns:a16="http://schemas.microsoft.com/office/drawing/2014/main" id="{4DA1D035-0D28-DBF2-0EB7-85652AF550A7}"/>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a:p>
          </p:txBody>
        </p:sp>
        <p:sp>
          <p:nvSpPr>
            <p:cNvPr id="33" name="Freeform 32">
              <a:extLst>
                <a:ext uri="{FF2B5EF4-FFF2-40B4-BE49-F238E27FC236}">
                  <a16:creationId xmlns:a16="http://schemas.microsoft.com/office/drawing/2014/main" id="{3EA33055-74E1-6060-FF26-F49D94F9A3C6}"/>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a:p>
          </p:txBody>
        </p:sp>
      </p:grpSp>
      <p:sp>
        <p:nvSpPr>
          <p:cNvPr id="34" name="Text Placeholder 1">
            <a:extLst>
              <a:ext uri="{FF2B5EF4-FFF2-40B4-BE49-F238E27FC236}">
                <a16:creationId xmlns:a16="http://schemas.microsoft.com/office/drawing/2014/main" id="{022BAA4E-5C8E-E3BB-F437-ED8D544FC8C5}"/>
              </a:ext>
            </a:extLst>
          </p:cNvPr>
          <p:cNvSpPr txBox="1">
            <a:spLocks/>
          </p:cNvSpPr>
          <p:nvPr/>
        </p:nvSpPr>
        <p:spPr>
          <a:xfrm>
            <a:off x="798380" y="2099489"/>
            <a:ext cx="5688145"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2000" b="1" dirty="0">
                <a:solidFill>
                  <a:srgbClr val="A555A1"/>
                </a:solidFill>
                <a:latin typeface="Calibri" panose="020F0502020204030204" pitchFamily="34" charset="0"/>
                <a:ea typeface="Calibri (MS)"/>
                <a:cs typeface="Calibri" panose="020F0502020204030204" pitchFamily="34" charset="0"/>
                <a:sym typeface="Calibri (MS)"/>
              </a:rPr>
              <a:t>BEDEUTUNG </a:t>
            </a:r>
            <a:r>
              <a:rPr lang="en-US" sz="2000" dirty="0">
                <a:solidFill>
                  <a:srgbClr val="0C4659"/>
                </a:solidFill>
              </a:rPr>
              <a:t>Diese Plattformen senken die Kosten und Risiken des grenzüberschreitenden Dialogs und bieten Jugendlichen und Gemeinschaften sichere Räume für Versöhnung und Vertrauensbildung.</a:t>
            </a:r>
          </a:p>
        </p:txBody>
      </p:sp>
      <p:grpSp>
        <p:nvGrpSpPr>
          <p:cNvPr id="35" name="Group 34">
            <a:extLst>
              <a:ext uri="{FF2B5EF4-FFF2-40B4-BE49-F238E27FC236}">
                <a16:creationId xmlns:a16="http://schemas.microsoft.com/office/drawing/2014/main" id="{DB34778D-3343-A52A-0478-ECFD0AB5CCBD}"/>
              </a:ext>
            </a:extLst>
          </p:cNvPr>
          <p:cNvGrpSpPr/>
          <p:nvPr/>
        </p:nvGrpSpPr>
        <p:grpSpPr>
          <a:xfrm>
            <a:off x="-5792" y="2014495"/>
            <a:ext cx="744123" cy="527392"/>
            <a:chOff x="268528" y="1960710"/>
            <a:chExt cx="744123" cy="527392"/>
          </a:xfrm>
        </p:grpSpPr>
        <p:sp>
          <p:nvSpPr>
            <p:cNvPr id="36" name="Freeform 35">
              <a:extLst>
                <a:ext uri="{FF2B5EF4-FFF2-40B4-BE49-F238E27FC236}">
                  <a16:creationId xmlns:a16="http://schemas.microsoft.com/office/drawing/2014/main" id="{FDC40D9B-D2AD-D804-F5EB-D1793567B598}"/>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a:p>
          </p:txBody>
        </p:sp>
        <p:sp>
          <p:nvSpPr>
            <p:cNvPr id="37" name="Freeform 36">
              <a:extLst>
                <a:ext uri="{FF2B5EF4-FFF2-40B4-BE49-F238E27FC236}">
                  <a16:creationId xmlns:a16="http://schemas.microsoft.com/office/drawing/2014/main" id="{5185A6E5-3ED2-F11A-11C0-B2FBDE961199}"/>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a:p>
          </p:txBody>
        </p:sp>
      </p:grpSp>
      <p:cxnSp>
        <p:nvCxnSpPr>
          <p:cNvPr id="38" name="Straight Connector 37">
            <a:extLst>
              <a:ext uri="{FF2B5EF4-FFF2-40B4-BE49-F238E27FC236}">
                <a16:creationId xmlns:a16="http://schemas.microsoft.com/office/drawing/2014/main" id="{B77C74A7-A27E-3469-0DED-552FBE69A4EA}"/>
              </a:ext>
            </a:extLst>
          </p:cNvPr>
          <p:cNvCxnSpPr>
            <a:cxnSpLocks/>
          </p:cNvCxnSpPr>
          <p:nvPr/>
        </p:nvCxnSpPr>
        <p:spPr>
          <a:xfrm>
            <a:off x="-10757" y="3780619"/>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39" name="Text Placeholder 1">
            <a:extLst>
              <a:ext uri="{FF2B5EF4-FFF2-40B4-BE49-F238E27FC236}">
                <a16:creationId xmlns:a16="http://schemas.microsoft.com/office/drawing/2014/main" id="{A65180B9-B0D9-FAE9-1FD2-23E5792E00CD}"/>
              </a:ext>
            </a:extLst>
          </p:cNvPr>
          <p:cNvSpPr txBox="1">
            <a:spLocks/>
          </p:cNvSpPr>
          <p:nvPr/>
        </p:nvSpPr>
        <p:spPr>
          <a:xfrm>
            <a:off x="809137" y="4139602"/>
            <a:ext cx="5688145"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dirty="0">
                <a:solidFill>
                  <a:srgbClr val="A555A1"/>
                </a:solidFill>
                <a:latin typeface="Calibri" panose="020F0502020204030204" pitchFamily="34" charset="0"/>
                <a:ea typeface="Calibri (MS)"/>
                <a:cs typeface="Calibri" panose="020F0502020204030204" pitchFamily="34" charset="0"/>
                <a:sym typeface="Calibri (MS)"/>
              </a:rPr>
              <a:t>DEFINITION </a:t>
            </a:r>
            <a:r>
              <a:rPr lang="en-US" sz="2000" dirty="0">
                <a:solidFill>
                  <a:srgbClr val="0C4659"/>
                </a:solidFill>
              </a:rPr>
              <a:t>Online-Plattformen und Initiativen, die Menschen aus verschiedenen Ländern oder Gemeinschaften zusammenbringen, um miteinander zu sprechen, zusammenzuarbeiten und einander zu verstehen – insbesondere in Postkonflikt- oder geteilten Regionen.</a:t>
            </a:r>
          </a:p>
        </p:txBody>
      </p:sp>
      <p:grpSp>
        <p:nvGrpSpPr>
          <p:cNvPr id="40" name="Group 39">
            <a:extLst>
              <a:ext uri="{FF2B5EF4-FFF2-40B4-BE49-F238E27FC236}">
                <a16:creationId xmlns:a16="http://schemas.microsoft.com/office/drawing/2014/main" id="{DCEF9C11-FB1E-83EF-A48A-1B576DF32E58}"/>
              </a:ext>
            </a:extLst>
          </p:cNvPr>
          <p:cNvGrpSpPr/>
          <p:nvPr/>
        </p:nvGrpSpPr>
        <p:grpSpPr>
          <a:xfrm>
            <a:off x="4965" y="4054608"/>
            <a:ext cx="744123" cy="527392"/>
            <a:chOff x="268528" y="1960710"/>
            <a:chExt cx="744123" cy="527392"/>
          </a:xfrm>
        </p:grpSpPr>
        <p:sp>
          <p:nvSpPr>
            <p:cNvPr id="41" name="Freeform 40">
              <a:extLst>
                <a:ext uri="{FF2B5EF4-FFF2-40B4-BE49-F238E27FC236}">
                  <a16:creationId xmlns:a16="http://schemas.microsoft.com/office/drawing/2014/main" id="{0C8EFF9E-0C0A-3D59-C2D9-7A6825EA3AA6}"/>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a:p>
          </p:txBody>
        </p:sp>
        <p:sp>
          <p:nvSpPr>
            <p:cNvPr id="42" name="Freeform 41">
              <a:extLst>
                <a:ext uri="{FF2B5EF4-FFF2-40B4-BE49-F238E27FC236}">
                  <a16:creationId xmlns:a16="http://schemas.microsoft.com/office/drawing/2014/main" id="{673D2DEE-1BC9-73A0-47E4-F3D69A20C086}"/>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a:p>
          </p:txBody>
        </p:sp>
      </p:grpSp>
      <p:cxnSp>
        <p:nvCxnSpPr>
          <p:cNvPr id="43" name="Straight Connector 42">
            <a:extLst>
              <a:ext uri="{FF2B5EF4-FFF2-40B4-BE49-F238E27FC236}">
                <a16:creationId xmlns:a16="http://schemas.microsoft.com/office/drawing/2014/main" id="{776CAD4D-8696-E6E9-F37A-160C991CD49A}"/>
              </a:ext>
            </a:extLst>
          </p:cNvPr>
          <p:cNvCxnSpPr>
            <a:cxnSpLocks/>
          </p:cNvCxnSpPr>
          <p:nvPr/>
        </p:nvCxnSpPr>
        <p:spPr>
          <a:xfrm>
            <a:off x="0" y="59836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44" name="Text Placeholder 1">
            <a:extLst>
              <a:ext uri="{FF2B5EF4-FFF2-40B4-BE49-F238E27FC236}">
                <a16:creationId xmlns:a16="http://schemas.microsoft.com/office/drawing/2014/main" id="{12C52AE0-194A-58B6-A856-29A76B000568}"/>
              </a:ext>
            </a:extLst>
          </p:cNvPr>
          <p:cNvSpPr txBox="1">
            <a:spLocks/>
          </p:cNvSpPr>
          <p:nvPr/>
        </p:nvSpPr>
        <p:spPr>
          <a:xfrm>
            <a:off x="7244932" y="417407"/>
            <a:ext cx="4655748"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2000" b="1" dirty="0">
                <a:solidFill>
                  <a:schemeClr val="bg1"/>
                </a:solidFill>
                <a:latin typeface="Calibri" panose="020F0502020204030204" pitchFamily="34" charset="0"/>
                <a:ea typeface="Calibri (MS)"/>
                <a:cs typeface="Calibri" panose="020F0502020204030204" pitchFamily="34" charset="0"/>
                <a:sym typeface="Calibri (MS)"/>
              </a:rPr>
              <a:t>BEISPIEL </a:t>
            </a:r>
            <a:r>
              <a:rPr lang="en-US" sz="2000" dirty="0">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Der </a:t>
            </a:r>
            <a:r>
              <a:rPr lang="en-US" sz="2000" dirty="0" err="1">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PeaceTech </a:t>
            </a:r>
            <a:r>
              <a:rPr lang="en-US" sz="2000" dirty="0">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Exchange von BuildUp </a:t>
            </a:r>
            <a:r>
              <a:rPr lang="en-US" sz="2000" dirty="0">
                <a:solidFill>
                  <a:schemeClr val="bg1"/>
                </a:solidFill>
                <a:latin typeface="Calibri" panose="020F0502020204030204" pitchFamily="34" charset="0"/>
                <a:cs typeface="Calibri" panose="020F0502020204030204" pitchFamily="34" charset="0"/>
              </a:rPr>
              <a:t>verbindet Friedensstifter mithilfe digitaler Moderations- und Fernkooperationswerkzeuge.</a:t>
            </a:r>
          </a:p>
        </p:txBody>
      </p:sp>
      <p:grpSp>
        <p:nvGrpSpPr>
          <p:cNvPr id="45" name="Group 44">
            <a:extLst>
              <a:ext uri="{FF2B5EF4-FFF2-40B4-BE49-F238E27FC236}">
                <a16:creationId xmlns:a16="http://schemas.microsoft.com/office/drawing/2014/main" id="{46088945-6795-8B67-3226-B43E00965946}"/>
              </a:ext>
            </a:extLst>
          </p:cNvPr>
          <p:cNvGrpSpPr/>
          <p:nvPr/>
        </p:nvGrpSpPr>
        <p:grpSpPr>
          <a:xfrm>
            <a:off x="5742402" y="311156"/>
            <a:ext cx="744123" cy="527392"/>
            <a:chOff x="268528" y="1960710"/>
            <a:chExt cx="744123" cy="527392"/>
          </a:xfrm>
        </p:grpSpPr>
        <p:sp>
          <p:nvSpPr>
            <p:cNvPr id="46" name="Freeform 45">
              <a:extLst>
                <a:ext uri="{FF2B5EF4-FFF2-40B4-BE49-F238E27FC236}">
                  <a16:creationId xmlns:a16="http://schemas.microsoft.com/office/drawing/2014/main" id="{CF254F99-C66A-6E2F-83CD-3BB52672B246}"/>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a:p>
          </p:txBody>
        </p:sp>
        <p:sp>
          <p:nvSpPr>
            <p:cNvPr id="47" name="Freeform 46">
              <a:extLst>
                <a:ext uri="{FF2B5EF4-FFF2-40B4-BE49-F238E27FC236}">
                  <a16:creationId xmlns:a16="http://schemas.microsoft.com/office/drawing/2014/main" id="{B186C556-7AB0-4950-3104-FDAF5ECE6024}"/>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a:p>
          </p:txBody>
        </p:sp>
      </p:grpSp>
      <p:pic>
        <p:nvPicPr>
          <p:cNvPr id="9" name="Picture Placeholder 8">
            <a:hlinkClick r:id="rId3"/>
            <a:extLst>
              <a:ext uri="{FF2B5EF4-FFF2-40B4-BE49-F238E27FC236}">
                <a16:creationId xmlns:a16="http://schemas.microsoft.com/office/drawing/2014/main" id="{F02E8FD2-A878-CF98-1A78-01B5671E8C9C}"/>
              </a:ext>
            </a:extLst>
          </p:cNvPr>
          <p:cNvPicPr>
            <a:picLocks noGrp="1" noChangeAspect="1"/>
          </p:cNvPicPr>
          <p:nvPr>
            <p:ph type="pic" sz="quarter" idx="13"/>
          </p:nvPr>
        </p:nvPicPr>
        <p:blipFill rotWithShape="1">
          <a:blip r:embed="rId4" cstate="screen">
            <a:extLst>
              <a:ext uri="{28A0092B-C50C-407E-A947-70E740481C1C}">
                <a14:useLocalDpi xmlns:a14="http://schemas.microsoft.com/office/drawing/2010/main"/>
              </a:ext>
            </a:extLst>
          </a:blip>
          <a:srcRect b="-1736"/>
          <a:stretch/>
        </p:blipFill>
        <p:spPr>
          <a:xfrm>
            <a:off x="7670800" y="3162300"/>
            <a:ext cx="2533650" cy="1620838"/>
          </a:xfrm>
        </p:spPr>
      </p:pic>
    </p:spTree>
    <p:extLst>
      <p:ext uri="{BB962C8B-B14F-4D97-AF65-F5344CB8AC3E}">
        <p14:creationId xmlns:p14="http://schemas.microsoft.com/office/powerpoint/2010/main" val="24869257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07EDC1A3-9727-745E-CCFA-7F72FA696B74}"/>
              </a:ext>
            </a:extLst>
          </p:cNvPr>
          <p:cNvGrpSpPr/>
          <p:nvPr/>
        </p:nvGrpSpPr>
        <p:grpSpPr>
          <a:xfrm>
            <a:off x="7019316" y="188583"/>
            <a:ext cx="4959369" cy="2702935"/>
            <a:chOff x="7260927" y="368575"/>
            <a:chExt cx="4959369" cy="2702935"/>
          </a:xfrm>
        </p:grpSpPr>
        <p:sp>
          <p:nvSpPr>
            <p:cNvPr id="7" name="Round Diagonal Corner Rectangle 6">
              <a:extLst>
                <a:ext uri="{FF2B5EF4-FFF2-40B4-BE49-F238E27FC236}">
                  <a16:creationId xmlns:a16="http://schemas.microsoft.com/office/drawing/2014/main" id="{D85DDB1C-A972-2634-806A-6581810F4959}"/>
                </a:ext>
              </a:extLst>
            </p:cNvPr>
            <p:cNvSpPr/>
            <p:nvPr/>
          </p:nvSpPr>
          <p:spPr>
            <a:xfrm flipH="1">
              <a:off x="7260927" y="368575"/>
              <a:ext cx="4806969" cy="2550535"/>
            </a:xfrm>
            <a:prstGeom prst="round2DiagRect">
              <a:avLst/>
            </a:prstGeom>
            <a:solidFill>
              <a:srgbClr val="DEC0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ound Diagonal Corner Rectangle 8">
              <a:extLst>
                <a:ext uri="{FF2B5EF4-FFF2-40B4-BE49-F238E27FC236}">
                  <a16:creationId xmlns:a16="http://schemas.microsoft.com/office/drawing/2014/main" id="{DA9D8F7A-EAD3-557E-2C64-A721A0174534}"/>
                </a:ext>
              </a:extLst>
            </p:cNvPr>
            <p:cNvSpPr/>
            <p:nvPr/>
          </p:nvSpPr>
          <p:spPr>
            <a:xfrm flipH="1">
              <a:off x="7413327" y="520975"/>
              <a:ext cx="4806969" cy="2550535"/>
            </a:xfrm>
            <a:custGeom>
              <a:avLst/>
              <a:gdLst>
                <a:gd name="connsiteX0" fmla="*/ 425098 w 4806969"/>
                <a:gd name="connsiteY0" fmla="*/ 0 h 2550535"/>
                <a:gd name="connsiteX1" fmla="*/ 1138717 w 4806969"/>
                <a:gd name="connsiteY1" fmla="*/ 0 h 2550535"/>
                <a:gd name="connsiteX2" fmla="*/ 1852336 w 4806969"/>
                <a:gd name="connsiteY2" fmla="*/ 0 h 2550535"/>
                <a:gd name="connsiteX3" fmla="*/ 2522136 w 4806969"/>
                <a:gd name="connsiteY3" fmla="*/ 0 h 2550535"/>
                <a:gd name="connsiteX4" fmla="*/ 3148118 w 4806969"/>
                <a:gd name="connsiteY4" fmla="*/ 0 h 2550535"/>
                <a:gd name="connsiteX5" fmla="*/ 3861737 w 4806969"/>
                <a:gd name="connsiteY5" fmla="*/ 0 h 2550535"/>
                <a:gd name="connsiteX6" fmla="*/ 4806969 w 4806969"/>
                <a:gd name="connsiteY6" fmla="*/ 0 h 2550535"/>
                <a:gd name="connsiteX7" fmla="*/ 4806969 w 4806969"/>
                <a:gd name="connsiteY7" fmla="*/ 0 h 2550535"/>
                <a:gd name="connsiteX8" fmla="*/ 4806969 w 4806969"/>
                <a:gd name="connsiteY8" fmla="*/ 552614 h 2550535"/>
                <a:gd name="connsiteX9" fmla="*/ 4806969 w 4806969"/>
                <a:gd name="connsiteY9" fmla="*/ 1041464 h 2550535"/>
                <a:gd name="connsiteX10" fmla="*/ 4806969 w 4806969"/>
                <a:gd name="connsiteY10" fmla="*/ 1509060 h 2550535"/>
                <a:gd name="connsiteX11" fmla="*/ 4806969 w 4806969"/>
                <a:gd name="connsiteY11" fmla="*/ 2125437 h 2550535"/>
                <a:gd name="connsiteX12" fmla="*/ 4381871 w 4806969"/>
                <a:gd name="connsiteY12" fmla="*/ 2550535 h 2550535"/>
                <a:gd name="connsiteX13" fmla="*/ 3712071 w 4806969"/>
                <a:gd name="connsiteY13" fmla="*/ 2550535 h 2550535"/>
                <a:gd name="connsiteX14" fmla="*/ 2998452 w 4806969"/>
                <a:gd name="connsiteY14" fmla="*/ 2550535 h 2550535"/>
                <a:gd name="connsiteX15" fmla="*/ 2284833 w 4806969"/>
                <a:gd name="connsiteY15" fmla="*/ 2550535 h 2550535"/>
                <a:gd name="connsiteX16" fmla="*/ 1571214 w 4806969"/>
                <a:gd name="connsiteY16" fmla="*/ 2550535 h 2550535"/>
                <a:gd name="connsiteX17" fmla="*/ 945232 w 4806969"/>
                <a:gd name="connsiteY17" fmla="*/ 2550535 h 2550535"/>
                <a:gd name="connsiteX18" fmla="*/ 0 w 4806969"/>
                <a:gd name="connsiteY18" fmla="*/ 2550535 h 2550535"/>
                <a:gd name="connsiteX19" fmla="*/ 0 w 4806969"/>
                <a:gd name="connsiteY19" fmla="*/ 2550535 h 2550535"/>
                <a:gd name="connsiteX20" fmla="*/ 0 w 4806969"/>
                <a:gd name="connsiteY20" fmla="*/ 2019176 h 2550535"/>
                <a:gd name="connsiteX21" fmla="*/ 0 w 4806969"/>
                <a:gd name="connsiteY21" fmla="*/ 1530325 h 2550535"/>
                <a:gd name="connsiteX22" fmla="*/ 0 w 4806969"/>
                <a:gd name="connsiteY22" fmla="*/ 998966 h 2550535"/>
                <a:gd name="connsiteX23" fmla="*/ 0 w 4806969"/>
                <a:gd name="connsiteY23" fmla="*/ 425098 h 2550535"/>
                <a:gd name="connsiteX24" fmla="*/ 425098 w 4806969"/>
                <a:gd name="connsiteY24" fmla="*/ 0 h 2550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06969" h="2550535" extrusionOk="0">
                  <a:moveTo>
                    <a:pt x="425098" y="0"/>
                  </a:moveTo>
                  <a:cubicBezTo>
                    <a:pt x="613851" y="-34391"/>
                    <a:pt x="992472" y="-10772"/>
                    <a:pt x="1138717" y="0"/>
                  </a:cubicBezTo>
                  <a:cubicBezTo>
                    <a:pt x="1284962" y="10772"/>
                    <a:pt x="1693832" y="27523"/>
                    <a:pt x="1852336" y="0"/>
                  </a:cubicBezTo>
                  <a:cubicBezTo>
                    <a:pt x="2010840" y="-27523"/>
                    <a:pt x="2242213" y="-10236"/>
                    <a:pt x="2522136" y="0"/>
                  </a:cubicBezTo>
                  <a:cubicBezTo>
                    <a:pt x="2802059" y="10236"/>
                    <a:pt x="2843014" y="16746"/>
                    <a:pt x="3148118" y="0"/>
                  </a:cubicBezTo>
                  <a:cubicBezTo>
                    <a:pt x="3453222" y="-16746"/>
                    <a:pt x="3692361" y="-9362"/>
                    <a:pt x="3861737" y="0"/>
                  </a:cubicBezTo>
                  <a:cubicBezTo>
                    <a:pt x="4031113" y="9362"/>
                    <a:pt x="4489598" y="46882"/>
                    <a:pt x="4806969" y="0"/>
                  </a:cubicBezTo>
                  <a:lnTo>
                    <a:pt x="4806969" y="0"/>
                  </a:lnTo>
                  <a:cubicBezTo>
                    <a:pt x="4797689" y="274458"/>
                    <a:pt x="4808782" y="323934"/>
                    <a:pt x="4806969" y="552614"/>
                  </a:cubicBezTo>
                  <a:cubicBezTo>
                    <a:pt x="4805156" y="781294"/>
                    <a:pt x="4831316" y="932508"/>
                    <a:pt x="4806969" y="1041464"/>
                  </a:cubicBezTo>
                  <a:cubicBezTo>
                    <a:pt x="4782623" y="1150420"/>
                    <a:pt x="4828718" y="1407806"/>
                    <a:pt x="4806969" y="1509060"/>
                  </a:cubicBezTo>
                  <a:cubicBezTo>
                    <a:pt x="4785220" y="1610314"/>
                    <a:pt x="4795393" y="1855116"/>
                    <a:pt x="4806969" y="2125437"/>
                  </a:cubicBezTo>
                  <a:cubicBezTo>
                    <a:pt x="4813121" y="2359510"/>
                    <a:pt x="4638295" y="2573658"/>
                    <a:pt x="4381871" y="2550535"/>
                  </a:cubicBezTo>
                  <a:cubicBezTo>
                    <a:pt x="4234899" y="2551338"/>
                    <a:pt x="4006817" y="2582125"/>
                    <a:pt x="3712071" y="2550535"/>
                  </a:cubicBezTo>
                  <a:cubicBezTo>
                    <a:pt x="3417325" y="2518945"/>
                    <a:pt x="3291828" y="2537678"/>
                    <a:pt x="2998452" y="2550535"/>
                  </a:cubicBezTo>
                  <a:cubicBezTo>
                    <a:pt x="2705076" y="2563392"/>
                    <a:pt x="2618003" y="2517244"/>
                    <a:pt x="2284833" y="2550535"/>
                  </a:cubicBezTo>
                  <a:cubicBezTo>
                    <a:pt x="1951663" y="2583826"/>
                    <a:pt x="1823364" y="2554079"/>
                    <a:pt x="1571214" y="2550535"/>
                  </a:cubicBezTo>
                  <a:cubicBezTo>
                    <a:pt x="1319064" y="2546991"/>
                    <a:pt x="1228219" y="2581367"/>
                    <a:pt x="945232" y="2550535"/>
                  </a:cubicBezTo>
                  <a:cubicBezTo>
                    <a:pt x="662245" y="2519703"/>
                    <a:pt x="271076" y="2509706"/>
                    <a:pt x="0" y="2550535"/>
                  </a:cubicBezTo>
                  <a:lnTo>
                    <a:pt x="0" y="2550535"/>
                  </a:lnTo>
                  <a:cubicBezTo>
                    <a:pt x="20009" y="2315122"/>
                    <a:pt x="-406" y="2266457"/>
                    <a:pt x="0" y="2019176"/>
                  </a:cubicBezTo>
                  <a:cubicBezTo>
                    <a:pt x="406" y="1771895"/>
                    <a:pt x="-3596" y="1682334"/>
                    <a:pt x="0" y="1530325"/>
                  </a:cubicBezTo>
                  <a:cubicBezTo>
                    <a:pt x="3596" y="1378316"/>
                    <a:pt x="24666" y="1220716"/>
                    <a:pt x="0" y="998966"/>
                  </a:cubicBezTo>
                  <a:cubicBezTo>
                    <a:pt x="-24666" y="777216"/>
                    <a:pt x="-22207" y="636621"/>
                    <a:pt x="0" y="425098"/>
                  </a:cubicBezTo>
                  <a:cubicBezTo>
                    <a:pt x="1586" y="212791"/>
                    <a:pt x="168624" y="-3828"/>
                    <a:pt x="425098" y="0"/>
                  </a:cubicBezTo>
                  <a:close/>
                </a:path>
              </a:pathLst>
            </a:custGeom>
            <a:noFill/>
            <a:ln w="28575">
              <a:solidFill>
                <a:srgbClr val="0E6E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8" name="Rectangle: Rounded Corners 13">
            <a:extLst>
              <a:ext uri="{FF2B5EF4-FFF2-40B4-BE49-F238E27FC236}">
                <a16:creationId xmlns:a16="http://schemas.microsoft.com/office/drawing/2014/main" id="{8DA4AEDA-45F3-DE42-E3E0-AF2B6AA33519}"/>
              </a:ext>
            </a:extLst>
          </p:cNvPr>
          <p:cNvSpPr/>
          <p:nvPr/>
        </p:nvSpPr>
        <p:spPr>
          <a:xfrm>
            <a:off x="7260928" y="6079443"/>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400" dirty="0">
                <a:solidFill>
                  <a:schemeClr val="bg1"/>
                </a:solidFill>
                <a:latin typeface="Abadi" panose="020B0604020104020204" pitchFamily="34" charset="0"/>
                <a:cs typeface="Aharoni" panose="02010803020104030203" pitchFamily="2" charset="-79"/>
                <a:hlinkClick r:id="rId2">
                  <a:extLst>
                    <a:ext uri="{A12FA001-AC4F-418D-AE19-62706E023703}">
                      <ahyp:hlinkClr xmlns:ahyp="http://schemas.microsoft.com/office/drawing/2018/hyperlinkcolor" val="tx"/>
                    </a:ext>
                  </a:extLst>
                </a:hlinkClick>
              </a:rPr>
              <a:t>Zum Anzeigen hier klicken</a:t>
            </a:r>
            <a:endParaRPr kumimoji="0" lang="en-IE" sz="24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sp>
        <p:nvSpPr>
          <p:cNvPr id="29" name="Text Placeholder 1">
            <a:extLst>
              <a:ext uri="{FF2B5EF4-FFF2-40B4-BE49-F238E27FC236}">
                <a16:creationId xmlns:a16="http://schemas.microsoft.com/office/drawing/2014/main" id="{0ACDFCC3-AABA-AC0F-C9CD-FE29AAB86901}"/>
              </a:ext>
            </a:extLst>
          </p:cNvPr>
          <p:cNvSpPr>
            <a:spLocks noGrp="1"/>
          </p:cNvSpPr>
          <p:nvPr>
            <p:ph type="body" sz="quarter" idx="18"/>
          </p:nvPr>
        </p:nvSpPr>
        <p:spPr>
          <a:xfrm>
            <a:off x="798381" y="453569"/>
            <a:ext cx="5232980" cy="1286933"/>
          </a:xfrm>
        </p:spPr>
        <p:txBody>
          <a:bodyPr/>
          <a:lstStyle/>
          <a:p>
            <a:pPr marL="0" indent="0">
              <a:lnSpc>
                <a:spcPct val="100000"/>
              </a:lnSpc>
              <a:spcBef>
                <a:spcPts val="0"/>
              </a:spcBef>
              <a:spcAft>
                <a:spcPts val="600"/>
              </a:spcAft>
            </a:pPr>
            <a:r>
              <a:rPr lang="en-US" sz="2000" b="1" spc="0" dirty="0">
                <a:solidFill>
                  <a:srgbClr val="A555A1"/>
                </a:solidFill>
                <a:latin typeface="Calibri" panose="020F0502020204030204" pitchFamily="34" charset="0"/>
                <a:ea typeface="Calibri (MS)"/>
                <a:cs typeface="Calibri" panose="020F0502020204030204" pitchFamily="34" charset="0"/>
                <a:sym typeface="Calibri (MS)"/>
              </a:rPr>
              <a:t>KONZEPT </a:t>
            </a:r>
            <a:r>
              <a:rPr lang="en-IE" sz="2000" b="1" dirty="0">
                <a:solidFill>
                  <a:srgbClr val="0C4659"/>
                </a:solidFill>
              </a:rPr>
              <a:t>Ethisches Storytelling in der Konfliktlösung: </a:t>
            </a:r>
            <a:r>
              <a:rPr lang="en-IE" sz="2000" dirty="0">
                <a:solidFill>
                  <a:srgbClr val="0C4659"/>
                </a:solidFill>
              </a:rPr>
              <a:t>Grundsätze für verantwortungsvolle Berichterstattung und die Erstellung von Inhalten.</a:t>
            </a:r>
          </a:p>
        </p:txBody>
      </p:sp>
      <p:cxnSp>
        <p:nvCxnSpPr>
          <p:cNvPr id="30" name="Straight Connector 29">
            <a:extLst>
              <a:ext uri="{FF2B5EF4-FFF2-40B4-BE49-F238E27FC236}">
                <a16:creationId xmlns:a16="http://schemas.microsoft.com/office/drawing/2014/main" id="{3E899917-B5E5-9CED-9B3D-E5553B9F39DE}"/>
              </a:ext>
            </a:extLst>
          </p:cNvPr>
          <p:cNvCxnSpPr>
            <a:cxnSpLocks/>
          </p:cNvCxnSpPr>
          <p:nvPr/>
        </p:nvCxnSpPr>
        <p:spPr>
          <a:xfrm>
            <a:off x="0" y="174050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1A1A7D01-7D52-0B8F-F973-9FBEEAA5001F}"/>
              </a:ext>
            </a:extLst>
          </p:cNvPr>
          <p:cNvGrpSpPr/>
          <p:nvPr/>
        </p:nvGrpSpPr>
        <p:grpSpPr>
          <a:xfrm>
            <a:off x="-5792" y="368575"/>
            <a:ext cx="744123" cy="527392"/>
            <a:chOff x="268528" y="1960710"/>
            <a:chExt cx="744123" cy="527392"/>
          </a:xfrm>
        </p:grpSpPr>
        <p:sp>
          <p:nvSpPr>
            <p:cNvPr id="32" name="Freeform 31">
              <a:extLst>
                <a:ext uri="{FF2B5EF4-FFF2-40B4-BE49-F238E27FC236}">
                  <a16:creationId xmlns:a16="http://schemas.microsoft.com/office/drawing/2014/main" id="{4DA1D035-0D28-DBF2-0EB7-85652AF550A7}"/>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a:p>
          </p:txBody>
        </p:sp>
        <p:sp>
          <p:nvSpPr>
            <p:cNvPr id="33" name="Freeform 32">
              <a:extLst>
                <a:ext uri="{FF2B5EF4-FFF2-40B4-BE49-F238E27FC236}">
                  <a16:creationId xmlns:a16="http://schemas.microsoft.com/office/drawing/2014/main" id="{3EA33055-74E1-6060-FF26-F49D94F9A3C6}"/>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a:p>
          </p:txBody>
        </p:sp>
      </p:grpSp>
      <p:sp>
        <p:nvSpPr>
          <p:cNvPr id="34" name="Text Placeholder 1">
            <a:extLst>
              <a:ext uri="{FF2B5EF4-FFF2-40B4-BE49-F238E27FC236}">
                <a16:creationId xmlns:a16="http://schemas.microsoft.com/office/drawing/2014/main" id="{022BAA4E-5C8E-E3BB-F437-ED8D544FC8C5}"/>
              </a:ext>
            </a:extLst>
          </p:cNvPr>
          <p:cNvSpPr txBox="1">
            <a:spLocks/>
          </p:cNvSpPr>
          <p:nvPr/>
        </p:nvSpPr>
        <p:spPr>
          <a:xfrm>
            <a:off x="798380" y="2099489"/>
            <a:ext cx="5688145"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2000" b="1" dirty="0">
                <a:solidFill>
                  <a:srgbClr val="A555A1"/>
                </a:solidFill>
                <a:latin typeface="Calibri" panose="020F0502020204030204" pitchFamily="34" charset="0"/>
                <a:ea typeface="Calibri (MS)"/>
                <a:cs typeface="Calibri" panose="020F0502020204030204" pitchFamily="34" charset="0"/>
                <a:sym typeface="Calibri (MS)"/>
              </a:rPr>
              <a:t>BEDEUTUNG </a:t>
            </a:r>
            <a:r>
              <a:rPr lang="en-US" sz="2000" kern="1200" dirty="0">
                <a:solidFill>
                  <a:srgbClr val="0C4659"/>
                </a:solidFill>
                <a:latin typeface="+mn-lt"/>
                <a:ea typeface="+mn-ea"/>
                <a:cs typeface="+mn-cs"/>
              </a:rPr>
              <a:t>Unethische Berichterstattung kann Schaden anrichten, Stereotypen verbreiten oder Traumata ausnutzen. Ethisches Storytelling fördert Empathie, Respekt und friedensorientiertes Lernen.</a:t>
            </a:r>
            <a:endParaRPr lang="en-US" sz="2000" dirty="0">
              <a:solidFill>
                <a:srgbClr val="0C4659"/>
              </a:solidFill>
            </a:endParaRPr>
          </a:p>
        </p:txBody>
      </p:sp>
      <p:grpSp>
        <p:nvGrpSpPr>
          <p:cNvPr id="35" name="Group 34">
            <a:extLst>
              <a:ext uri="{FF2B5EF4-FFF2-40B4-BE49-F238E27FC236}">
                <a16:creationId xmlns:a16="http://schemas.microsoft.com/office/drawing/2014/main" id="{DB34778D-3343-A52A-0478-ECFD0AB5CCBD}"/>
              </a:ext>
            </a:extLst>
          </p:cNvPr>
          <p:cNvGrpSpPr/>
          <p:nvPr/>
        </p:nvGrpSpPr>
        <p:grpSpPr>
          <a:xfrm>
            <a:off x="-5792" y="2014495"/>
            <a:ext cx="744123" cy="527392"/>
            <a:chOff x="268528" y="1960710"/>
            <a:chExt cx="744123" cy="527392"/>
          </a:xfrm>
        </p:grpSpPr>
        <p:sp>
          <p:nvSpPr>
            <p:cNvPr id="36" name="Freeform 35">
              <a:extLst>
                <a:ext uri="{FF2B5EF4-FFF2-40B4-BE49-F238E27FC236}">
                  <a16:creationId xmlns:a16="http://schemas.microsoft.com/office/drawing/2014/main" id="{FDC40D9B-D2AD-D804-F5EB-D1793567B598}"/>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a:p>
          </p:txBody>
        </p:sp>
        <p:sp>
          <p:nvSpPr>
            <p:cNvPr id="37" name="Freeform 36">
              <a:extLst>
                <a:ext uri="{FF2B5EF4-FFF2-40B4-BE49-F238E27FC236}">
                  <a16:creationId xmlns:a16="http://schemas.microsoft.com/office/drawing/2014/main" id="{5185A6E5-3ED2-F11A-11C0-B2FBDE961199}"/>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a:p>
          </p:txBody>
        </p:sp>
      </p:grpSp>
      <p:cxnSp>
        <p:nvCxnSpPr>
          <p:cNvPr id="38" name="Straight Connector 37">
            <a:extLst>
              <a:ext uri="{FF2B5EF4-FFF2-40B4-BE49-F238E27FC236}">
                <a16:creationId xmlns:a16="http://schemas.microsoft.com/office/drawing/2014/main" id="{B77C74A7-A27E-3469-0DED-552FBE69A4EA}"/>
              </a:ext>
            </a:extLst>
          </p:cNvPr>
          <p:cNvCxnSpPr>
            <a:cxnSpLocks/>
          </p:cNvCxnSpPr>
          <p:nvPr/>
        </p:nvCxnSpPr>
        <p:spPr>
          <a:xfrm>
            <a:off x="-10757" y="34715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39" name="Text Placeholder 1">
            <a:extLst>
              <a:ext uri="{FF2B5EF4-FFF2-40B4-BE49-F238E27FC236}">
                <a16:creationId xmlns:a16="http://schemas.microsoft.com/office/drawing/2014/main" id="{A65180B9-B0D9-FAE9-1FD2-23E5792E00CD}"/>
              </a:ext>
            </a:extLst>
          </p:cNvPr>
          <p:cNvSpPr txBox="1">
            <a:spLocks/>
          </p:cNvSpPr>
          <p:nvPr/>
        </p:nvSpPr>
        <p:spPr>
          <a:xfrm>
            <a:off x="809137" y="3830540"/>
            <a:ext cx="5688145"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r>
              <a:rPr lang="en-US" sz="2000" b="1" dirty="0">
                <a:solidFill>
                  <a:srgbClr val="A555A1"/>
                </a:solidFill>
                <a:latin typeface="Calibri" panose="020F0502020204030204" pitchFamily="34" charset="0"/>
                <a:ea typeface="Calibri (MS)"/>
                <a:cs typeface="Calibri" panose="020F0502020204030204" pitchFamily="34" charset="0"/>
                <a:sym typeface="Calibri (MS)"/>
              </a:rPr>
              <a:t>DEFINITION </a:t>
            </a:r>
            <a:r>
              <a:rPr lang="en-US" sz="2000" dirty="0">
                <a:solidFill>
                  <a:srgbClr val="0C4659"/>
                </a:solidFill>
                <a:latin typeface="Calibri" panose="020F0502020204030204" pitchFamily="34" charset="0"/>
                <a:cs typeface="Calibri" panose="020F0502020204030204" pitchFamily="34" charset="0"/>
              </a:rPr>
              <a:t>Das Erstellen und Teilen von Geschichten auf eine Weise, die Würde, Einwilligung, Kontext und kulturelle Sensibilität respektiert – insbesondere bei der Auseinandersetzung mit Traumata, Konflikten oder </a:t>
            </a:r>
            <a:r>
              <a:rPr lang="en-US" sz="2000" dirty="0" err="1">
                <a:solidFill>
                  <a:srgbClr val="0C4659"/>
                </a:solidFill>
                <a:latin typeface="Calibri" panose="020F0502020204030204" pitchFamily="34" charset="0"/>
                <a:cs typeface="Calibri" panose="020F0502020204030204" pitchFamily="34" charset="0"/>
              </a:rPr>
              <a:t>marginalisierten </a:t>
            </a:r>
            <a:r>
              <a:rPr lang="en-US" sz="2000" dirty="0">
                <a:solidFill>
                  <a:srgbClr val="0C4659"/>
                </a:solidFill>
                <a:latin typeface="Calibri" panose="020F0502020204030204" pitchFamily="34" charset="0"/>
                <a:cs typeface="Calibri" panose="020F0502020204030204" pitchFamily="34" charset="0"/>
              </a:rPr>
              <a:t>Stimmen:</a:t>
            </a:r>
            <a:endParaRPr lang="en-US" sz="1600" b="0" dirty="0">
              <a:solidFill>
                <a:srgbClr val="2B9B9F"/>
              </a:solidFill>
              <a:latin typeface="Calibri" panose="020F0502020204030204" pitchFamily="34" charset="0"/>
              <a:cs typeface="Calibri" panose="020F0502020204030204" pitchFamily="34" charset="0"/>
            </a:endParaRPr>
          </a:p>
        </p:txBody>
      </p:sp>
      <p:grpSp>
        <p:nvGrpSpPr>
          <p:cNvPr id="40" name="Group 39">
            <a:extLst>
              <a:ext uri="{FF2B5EF4-FFF2-40B4-BE49-F238E27FC236}">
                <a16:creationId xmlns:a16="http://schemas.microsoft.com/office/drawing/2014/main" id="{DCEF9C11-FB1E-83EF-A48A-1B576DF32E58}"/>
              </a:ext>
            </a:extLst>
          </p:cNvPr>
          <p:cNvGrpSpPr/>
          <p:nvPr/>
        </p:nvGrpSpPr>
        <p:grpSpPr>
          <a:xfrm>
            <a:off x="4965" y="3745546"/>
            <a:ext cx="744123" cy="527392"/>
            <a:chOff x="268528" y="1960710"/>
            <a:chExt cx="744123" cy="527392"/>
          </a:xfrm>
        </p:grpSpPr>
        <p:sp>
          <p:nvSpPr>
            <p:cNvPr id="41" name="Freeform 40">
              <a:extLst>
                <a:ext uri="{FF2B5EF4-FFF2-40B4-BE49-F238E27FC236}">
                  <a16:creationId xmlns:a16="http://schemas.microsoft.com/office/drawing/2014/main" id="{0C8EFF9E-0C0A-3D59-C2D9-7A6825EA3AA6}"/>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a:p>
          </p:txBody>
        </p:sp>
        <p:sp>
          <p:nvSpPr>
            <p:cNvPr id="42" name="Freeform 41">
              <a:extLst>
                <a:ext uri="{FF2B5EF4-FFF2-40B4-BE49-F238E27FC236}">
                  <a16:creationId xmlns:a16="http://schemas.microsoft.com/office/drawing/2014/main" id="{673D2DEE-1BC9-73A0-47E4-F3D69A20C086}"/>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a:p>
          </p:txBody>
        </p:sp>
      </p:grpSp>
      <p:sp>
        <p:nvSpPr>
          <p:cNvPr id="44" name="Text Placeholder 1">
            <a:extLst>
              <a:ext uri="{FF2B5EF4-FFF2-40B4-BE49-F238E27FC236}">
                <a16:creationId xmlns:a16="http://schemas.microsoft.com/office/drawing/2014/main" id="{12C52AE0-194A-58B6-A856-29A76B000568}"/>
              </a:ext>
            </a:extLst>
          </p:cNvPr>
          <p:cNvSpPr txBox="1">
            <a:spLocks/>
          </p:cNvSpPr>
          <p:nvPr/>
        </p:nvSpPr>
        <p:spPr>
          <a:xfrm>
            <a:off x="7276757" y="399781"/>
            <a:ext cx="4655748"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en-US" sz="2000" b="1" dirty="0">
                <a:latin typeface="Calibri" panose="020F0502020204030204" pitchFamily="34" charset="0"/>
                <a:ea typeface="Calibri (MS)"/>
                <a:cs typeface="Calibri" panose="020F0502020204030204" pitchFamily="34" charset="0"/>
                <a:sym typeface="Calibri (MS)"/>
              </a:rPr>
              <a:t>BEISPIEL </a:t>
            </a:r>
            <a:r>
              <a:rPr lang="en-US" sz="2000" kern="1200" dirty="0">
                <a:latin typeface="+mn-lt"/>
                <a:ea typeface="+mn-ea"/>
                <a:cs typeface="+mn-cs"/>
                <a:hlinkClick r:id="rId2">
                  <a:extLst>
                    <a:ext uri="{A12FA001-AC4F-418D-AE19-62706E023703}">
                      <ahyp:hlinkClr xmlns:ahyp="http://schemas.microsoft.com/office/drawing/2018/hyperlinkcolor" val="tx"/>
                    </a:ext>
                  </a:extLst>
                </a:hlinkClick>
              </a:rPr>
              <a:t>Youth Lens Peace Project (Kosovo): </a:t>
            </a:r>
            <a:r>
              <a:rPr lang="en-US" sz="2000" kern="1200" dirty="0">
                <a:latin typeface="+mn-lt"/>
                <a:ea typeface="+mn-ea"/>
                <a:cs typeface="+mn-cs"/>
              </a:rPr>
              <a:t>Schulung junger Menschen in der Dokumentation von Friedensbemühungen unter Anwendung ethischer Richtlinien, die </a:t>
            </a:r>
            <a:r>
              <a:rPr lang="en-US" sz="2000" kern="1200" dirty="0" err="1">
                <a:latin typeface="+mn-lt"/>
                <a:ea typeface="+mn-ea"/>
                <a:cs typeface="+mn-cs"/>
              </a:rPr>
              <a:t>eine Retraumatisierung</a:t>
            </a:r>
            <a:r>
              <a:rPr lang="en-US" sz="2000" kern="1200" dirty="0">
                <a:latin typeface="+mn-lt"/>
                <a:ea typeface="+mn-ea"/>
                <a:cs typeface="+mn-cs"/>
              </a:rPr>
              <a:t> vermeiden und eine informierte Einwilligung gewährleisten.</a:t>
            </a:r>
          </a:p>
        </p:txBody>
      </p:sp>
      <p:grpSp>
        <p:nvGrpSpPr>
          <p:cNvPr id="45" name="Group 44">
            <a:extLst>
              <a:ext uri="{FF2B5EF4-FFF2-40B4-BE49-F238E27FC236}">
                <a16:creationId xmlns:a16="http://schemas.microsoft.com/office/drawing/2014/main" id="{46088945-6795-8B67-3226-B43E00965946}"/>
              </a:ext>
            </a:extLst>
          </p:cNvPr>
          <p:cNvGrpSpPr/>
          <p:nvPr/>
        </p:nvGrpSpPr>
        <p:grpSpPr>
          <a:xfrm>
            <a:off x="6114463" y="314787"/>
            <a:ext cx="744123" cy="527392"/>
            <a:chOff x="268528" y="1960710"/>
            <a:chExt cx="744123" cy="527392"/>
          </a:xfrm>
        </p:grpSpPr>
        <p:sp>
          <p:nvSpPr>
            <p:cNvPr id="46" name="Freeform 45">
              <a:extLst>
                <a:ext uri="{FF2B5EF4-FFF2-40B4-BE49-F238E27FC236}">
                  <a16:creationId xmlns:a16="http://schemas.microsoft.com/office/drawing/2014/main" id="{CF254F99-C66A-6E2F-83CD-3BB52672B246}"/>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a:p>
          </p:txBody>
        </p:sp>
        <p:sp>
          <p:nvSpPr>
            <p:cNvPr id="47" name="Freeform 46">
              <a:extLst>
                <a:ext uri="{FF2B5EF4-FFF2-40B4-BE49-F238E27FC236}">
                  <a16:creationId xmlns:a16="http://schemas.microsoft.com/office/drawing/2014/main" id="{B186C556-7AB0-4950-3104-FDAF5ECE6024}"/>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a:p>
          </p:txBody>
        </p:sp>
      </p:grpSp>
      <p:sp>
        <p:nvSpPr>
          <p:cNvPr id="2" name="Text Placeholder 1">
            <a:extLst>
              <a:ext uri="{FF2B5EF4-FFF2-40B4-BE49-F238E27FC236}">
                <a16:creationId xmlns:a16="http://schemas.microsoft.com/office/drawing/2014/main" id="{D15AA095-6817-E69B-5EC2-11ABC28FBD47}"/>
              </a:ext>
            </a:extLst>
          </p:cNvPr>
          <p:cNvSpPr txBox="1">
            <a:spLocks/>
          </p:cNvSpPr>
          <p:nvPr/>
        </p:nvSpPr>
        <p:spPr>
          <a:xfrm>
            <a:off x="1849483" y="5582763"/>
            <a:ext cx="4741394" cy="6463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r>
              <a:rPr lang="en-US" sz="1800" b="0" dirty="0">
                <a:solidFill>
                  <a:srgbClr val="2B9B9F"/>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Voice of Witness – Grundsätze für ethisches Storytelling </a:t>
            </a:r>
            <a:endParaRPr lang="en-US" sz="1800" b="0" dirty="0">
              <a:solidFill>
                <a:srgbClr val="2B9B9F"/>
              </a:solidFill>
              <a:latin typeface="Calibri" panose="020F0502020204030204" pitchFamily="34" charset="0"/>
              <a:cs typeface="Calibri" panose="020F0502020204030204" pitchFamily="34" charset="0"/>
            </a:endParaRPr>
          </a:p>
          <a:p>
            <a:pPr marL="0" indent="0">
              <a:lnSpc>
                <a:spcPct val="100000"/>
              </a:lnSpc>
              <a:spcBef>
                <a:spcPts val="0"/>
              </a:spcBef>
            </a:pPr>
            <a:r>
              <a:rPr lang="en-US" sz="1800" b="0" dirty="0">
                <a:solidFill>
                  <a:srgbClr val="2B9B9F"/>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HIAS – Leitfaden für ethisches Geschichtenerzählen</a:t>
            </a:r>
            <a:endParaRPr lang="en-US" sz="1800" b="0" dirty="0">
              <a:solidFill>
                <a:srgbClr val="2B9B9F"/>
              </a:solidFill>
              <a:latin typeface="Calibri" panose="020F0502020204030204" pitchFamily="34" charset="0"/>
              <a:cs typeface="Calibri" panose="020F0502020204030204" pitchFamily="34" charset="0"/>
            </a:endParaRPr>
          </a:p>
        </p:txBody>
      </p:sp>
      <p:pic>
        <p:nvPicPr>
          <p:cNvPr id="8" name="Picture Placeholder 7">
            <a:hlinkClick r:id="rId2"/>
            <a:extLst>
              <a:ext uri="{FF2B5EF4-FFF2-40B4-BE49-F238E27FC236}">
                <a16:creationId xmlns:a16="http://schemas.microsoft.com/office/drawing/2014/main" id="{0573E0D3-2D82-1C4E-6493-6FC9D5CC604F}"/>
              </a:ext>
            </a:extLst>
          </p:cNvPr>
          <p:cNvPicPr>
            <a:picLocks noGrp="1" noChangeAspect="1"/>
          </p:cNvPicPr>
          <p:nvPr>
            <p:ph type="pic" sz="quarter" idx="13"/>
          </p:nvPr>
        </p:nvPicPr>
        <p:blipFill>
          <a:blip r:embed="rId5" cstate="screen">
            <a:extLst>
              <a:ext uri="{28A0092B-C50C-407E-A947-70E740481C1C}">
                <a14:useLocalDpi xmlns:a14="http://schemas.microsoft.com/office/drawing/2010/main"/>
              </a:ext>
            </a:extLst>
          </a:blip>
          <a:srcRect/>
          <a:stretch>
            <a:fillRect/>
          </a:stretch>
        </p:blipFill>
        <p:spPr>
          <a:xfrm>
            <a:off x="7670800" y="3598863"/>
            <a:ext cx="2533650" cy="1620837"/>
          </a:xfrm>
        </p:spPr>
      </p:pic>
    </p:spTree>
    <p:extLst>
      <p:ext uri="{BB962C8B-B14F-4D97-AF65-F5344CB8AC3E}">
        <p14:creationId xmlns:p14="http://schemas.microsoft.com/office/powerpoint/2010/main" val="26090239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BF57FD3-05B5-6285-D377-C9376267854A}"/>
              </a:ext>
            </a:extLst>
          </p:cNvPr>
          <p:cNvSpPr>
            <a:spLocks noGrp="1"/>
          </p:cNvSpPr>
          <p:nvPr>
            <p:ph type="body" sz="quarter" idx="18"/>
          </p:nvPr>
        </p:nvSpPr>
        <p:spPr>
          <a:xfrm>
            <a:off x="798380" y="1463572"/>
            <a:ext cx="6188208" cy="4295420"/>
          </a:xfrm>
        </p:spPr>
        <p:txBody>
          <a:bodyPr/>
          <a:lstStyle/>
          <a:p>
            <a:pPr marL="0" indent="0"/>
            <a:r>
              <a:rPr lang="en-US" sz="2000" dirty="0">
                <a:solidFill>
                  <a:srgbClr val="2B9B9F"/>
                </a:solidFill>
                <a:hlinkClick r:id="rId2">
                  <a:extLst>
                    <a:ext uri="{A12FA001-AC4F-418D-AE19-62706E023703}">
                      <ahyp:hlinkClr xmlns:ahyp="http://schemas.microsoft.com/office/drawing/2018/hyperlinkcolor" val="tx"/>
                    </a:ext>
                  </a:extLst>
                </a:hlinkClick>
              </a:rPr>
              <a:t>Voice of Witness </a:t>
            </a:r>
            <a:r>
              <a:rPr lang="en-US" sz="2000" dirty="0"/>
              <a:t>bietet ein umfassendes Konzept, das auf über 15 Jahren Erfahrung mit Oral History und dem Erzählen von Geschichten im Bereich der sozialen Gerechtigkeit basiert. </a:t>
            </a:r>
            <a:r>
              <a:rPr lang="en-US" sz="2000" dirty="0" err="1"/>
              <a:t>Im Mittelpunkt</a:t>
            </a:r>
            <a:r>
              <a:rPr lang="en-US" sz="2000" dirty="0"/>
              <a:t> ihrer Grundsätze </a:t>
            </a:r>
            <a:r>
              <a:rPr lang="en-US" sz="2000" dirty="0" err="1"/>
              <a:t>stehen</a:t>
            </a:r>
            <a:r>
              <a:rPr lang="en-US" sz="2000" dirty="0"/>
              <a:t>:</a:t>
            </a:r>
          </a:p>
          <a:p>
            <a:pPr marL="342900" indent="-342900">
              <a:buFont typeface="System Font Regular"/>
              <a:buChar char="→"/>
            </a:pPr>
            <a:r>
              <a:rPr lang="en-US" sz="2000" dirty="0"/>
              <a:t>Aufbau von Vertrauen und gegenseitigem Respekt durch dauerhafte Beziehungen.</a:t>
            </a:r>
          </a:p>
          <a:p>
            <a:pPr marL="342900" indent="-342900">
              <a:buFont typeface="System Font Regular"/>
              <a:buChar char="→"/>
            </a:pPr>
            <a:r>
              <a:rPr lang="en-US" sz="2000" dirty="0" err="1"/>
              <a:t>Die Priorisierung </a:t>
            </a:r>
            <a:r>
              <a:rPr lang="en-US" sz="2000" dirty="0"/>
              <a:t>der Eigenverantwortung und Würde der Erzählenden.</a:t>
            </a:r>
          </a:p>
          <a:p>
            <a:pPr marL="342900" indent="-342900">
              <a:buFont typeface="System Font Regular"/>
              <a:buChar char="→"/>
            </a:pPr>
            <a:r>
              <a:rPr lang="en-US" sz="2000" dirty="0"/>
              <a:t>Kooperative Erzählprozesse, die ausbeuterische Praktiken vermeiden.</a:t>
            </a:r>
          </a:p>
          <a:p>
            <a:pPr marL="342900" indent="-342900">
              <a:buFont typeface="System Font Regular"/>
              <a:buChar char="→"/>
            </a:pPr>
            <a:r>
              <a:rPr lang="en-US" sz="2000" dirty="0"/>
              <a:t>Transparenz und langfristiges Engagement über das anfängliche Storytelling hinaus.</a:t>
            </a:r>
            <a:br>
              <a:rPr lang="en-US" sz="2000" dirty="0"/>
            </a:br>
            <a:r>
              <a:rPr lang="en-US" sz="2000" dirty="0"/>
              <a:t>Diese Ressource ist besonders wertvoll für diejenigen, die Würde, Empathie und Gerechtigkeit in ihren Erzählbemühungen in den Mittelpunkt stellen möchten.</a:t>
            </a:r>
          </a:p>
          <a:p>
            <a:pPr marL="0" indent="0">
              <a:lnSpc>
                <a:spcPct val="100000"/>
              </a:lnSpc>
            </a:pPr>
            <a:endParaRPr lang="en-GB" sz="2000" dirty="0">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98B85C1F-DC97-B540-925A-78E8B19E6456}"/>
              </a:ext>
            </a:extLst>
          </p:cNvPr>
          <p:cNvSpPr>
            <a:spLocks noGrp="1"/>
          </p:cNvSpPr>
          <p:nvPr>
            <p:ph type="body" sz="quarter" idx="16"/>
          </p:nvPr>
        </p:nvSpPr>
        <p:spPr>
          <a:xfrm>
            <a:off x="798381" y="1"/>
            <a:ext cx="7718602" cy="1299442"/>
          </a:xfrm>
        </p:spPr>
        <p:txBody>
          <a:bodyPr anchor="ctr"/>
          <a:lstStyle/>
          <a:p>
            <a:pPr>
              <a:buNone/>
            </a:pPr>
            <a:r>
              <a:rPr lang="en-US" b="1" dirty="0">
                <a:solidFill>
                  <a:srgbClr val="A555A1"/>
                </a:solidFill>
              </a:rPr>
              <a:t>Voice of Witness: </a:t>
            </a:r>
            <a:r>
              <a:rPr lang="en-US" b="1" dirty="0"/>
              <a:t>Ethische Grundsätze des Storytelling</a:t>
            </a:r>
          </a:p>
        </p:txBody>
      </p:sp>
      <p:cxnSp>
        <p:nvCxnSpPr>
          <p:cNvPr id="6" name="Straight Connector 5">
            <a:extLst>
              <a:ext uri="{FF2B5EF4-FFF2-40B4-BE49-F238E27FC236}">
                <a16:creationId xmlns:a16="http://schemas.microsoft.com/office/drawing/2014/main" id="{67ACA0FE-F957-BCDE-792A-CC1832F6C7D9}"/>
              </a:ext>
            </a:extLst>
          </p:cNvPr>
          <p:cNvCxnSpPr>
            <a:cxnSpLocks/>
          </p:cNvCxnSpPr>
          <p:nvPr/>
        </p:nvCxnSpPr>
        <p:spPr>
          <a:xfrm>
            <a:off x="0" y="1299443"/>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8" name="Rectangle: Rounded Corners 13">
            <a:extLst>
              <a:ext uri="{FF2B5EF4-FFF2-40B4-BE49-F238E27FC236}">
                <a16:creationId xmlns:a16="http://schemas.microsoft.com/office/drawing/2014/main" id="{8DA4AEDA-45F3-DE42-E3E0-AF2B6AA33519}"/>
              </a:ext>
            </a:extLst>
          </p:cNvPr>
          <p:cNvSpPr/>
          <p:nvPr/>
        </p:nvSpPr>
        <p:spPr>
          <a:xfrm>
            <a:off x="7481645" y="5125360"/>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400" dirty="0">
                <a:solidFill>
                  <a:schemeClr val="bg1"/>
                </a:solidFill>
                <a:latin typeface="Abadi" panose="020B0604020104020204" pitchFamily="34" charset="0"/>
                <a:cs typeface="Aharoni" panose="02010803020104030203" pitchFamily="2" charset="-79"/>
                <a:hlinkClick r:id="rId2">
                  <a:extLst>
                    <a:ext uri="{A12FA001-AC4F-418D-AE19-62706E023703}">
                      <ahyp:hlinkClr xmlns:ahyp="http://schemas.microsoft.com/office/drawing/2018/hyperlinkcolor" val="tx"/>
                    </a:ext>
                  </a:extLst>
                </a:hlinkClick>
              </a:rPr>
              <a:t>Zum Anzeigen hier klicken</a:t>
            </a:r>
            <a:endParaRPr kumimoji="0" lang="en-IE" sz="24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pic>
        <p:nvPicPr>
          <p:cNvPr id="8" name="Picture Placeholder 7">
            <a:hlinkClick r:id="rId2"/>
            <a:extLst>
              <a:ext uri="{FF2B5EF4-FFF2-40B4-BE49-F238E27FC236}">
                <a16:creationId xmlns:a16="http://schemas.microsoft.com/office/drawing/2014/main" id="{CDE03537-5890-9E66-B664-5E25CFDE4A0B}"/>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382714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8071A5-B674-BCBA-DC35-DC79FDCB381B}"/>
              </a:ext>
            </a:extLst>
          </p:cNvPr>
          <p:cNvSpPr/>
          <p:nvPr/>
        </p:nvSpPr>
        <p:spPr>
          <a:xfrm>
            <a:off x="11641540" y="4954137"/>
            <a:ext cx="550460" cy="16104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Placeholder 9">
            <a:extLst>
              <a:ext uri="{FF2B5EF4-FFF2-40B4-BE49-F238E27FC236}">
                <a16:creationId xmlns:a16="http://schemas.microsoft.com/office/drawing/2014/main" id="{7AA4C163-A48F-974F-E6B1-786978CAC1D6}"/>
              </a:ext>
            </a:extLst>
          </p:cNvPr>
          <p:cNvPicPr>
            <a:picLocks noGrp="1" noChangeAspect="1"/>
          </p:cNvPicPr>
          <p:nvPr>
            <p:ph type="pic" sz="quarter" idx="19"/>
          </p:nvPr>
        </p:nvPicPr>
        <p:blipFill>
          <a:blip r:embed="rId2"/>
          <a:srcRect/>
          <a:stretch/>
        </p:blipFill>
        <p:spPr>
          <a:xfrm>
            <a:off x="5635270" y="1729840"/>
            <a:ext cx="6560312" cy="4556399"/>
          </a:xfrm>
        </p:spPr>
      </p:pic>
      <p:sp>
        <p:nvSpPr>
          <p:cNvPr id="4" name="Text Placeholder 3">
            <a:extLst>
              <a:ext uri="{FF2B5EF4-FFF2-40B4-BE49-F238E27FC236}">
                <a16:creationId xmlns:a16="http://schemas.microsoft.com/office/drawing/2014/main" id="{2E463EEE-1CB0-A75C-AFBE-972B0D5C1188}"/>
              </a:ext>
            </a:extLst>
          </p:cNvPr>
          <p:cNvSpPr>
            <a:spLocks noGrp="1"/>
          </p:cNvSpPr>
          <p:nvPr>
            <p:ph type="body" sz="quarter" idx="16"/>
          </p:nvPr>
        </p:nvSpPr>
        <p:spPr>
          <a:xfrm>
            <a:off x="495097" y="2746283"/>
            <a:ext cx="4592732" cy="3066422"/>
          </a:xfrm>
        </p:spPr>
        <p:txBody>
          <a:bodyPr>
            <a:normAutofit/>
          </a:bodyPr>
          <a:lstStyle/>
          <a:p>
            <a:r>
              <a:rPr lang="en-US" sz="3200" kern="1200" dirty="0">
                <a:effectLst/>
                <a:latin typeface="+mn-lt"/>
                <a:ea typeface="+mn-ea"/>
                <a:cs typeface="+mn-cs"/>
              </a:rPr>
              <a:t>Storytelling für sozialen Wandel: Einsatz digitaler Medien zur Förderung von Friedensinitiativen</a:t>
            </a:r>
          </a:p>
          <a:p>
            <a:endParaRPr lang="en-US" sz="3200" kern="1200" dirty="0">
              <a:effectLst/>
              <a:latin typeface="+mn-lt"/>
              <a:ea typeface="+mn-ea"/>
              <a:cs typeface="+mn-cs"/>
            </a:endParaRPr>
          </a:p>
        </p:txBody>
      </p:sp>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a:xfrm>
            <a:off x="1655286" y="1080408"/>
            <a:ext cx="3819019" cy="582221"/>
          </a:xfrm>
        </p:spPr>
        <p:txBody>
          <a:bodyPr/>
          <a:lstStyle/>
          <a:p>
            <a:r>
              <a:rPr lang="en-US" sz="6000" b="1" dirty="0"/>
              <a:t>Thema 2</a:t>
            </a:r>
          </a:p>
        </p:txBody>
      </p:sp>
      <p:pic>
        <p:nvPicPr>
          <p:cNvPr id="7" name="Graphic 6">
            <a:extLst>
              <a:ext uri="{FF2B5EF4-FFF2-40B4-BE49-F238E27FC236}">
                <a16:creationId xmlns:a16="http://schemas.microsoft.com/office/drawing/2014/main" id="{3CCD01D6-E941-2CE6-C726-739A45AE9A9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5957200" y="-128242"/>
            <a:ext cx="4274935" cy="2874525"/>
          </a:xfrm>
          <a:prstGeom prst="rect">
            <a:avLst/>
          </a:prstGeom>
        </p:spPr>
      </p:pic>
    </p:spTree>
    <p:extLst>
      <p:ext uri="{BB962C8B-B14F-4D97-AF65-F5344CB8AC3E}">
        <p14:creationId xmlns:p14="http://schemas.microsoft.com/office/powerpoint/2010/main" val="27052798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C307D-090F-C39B-B796-C5B55633B819}"/>
            </a:ext>
          </a:extLst>
        </p:cNvPr>
        <p:cNvGrpSpPr/>
        <p:nvPr/>
      </p:nvGrpSpPr>
      <p:grpSpPr>
        <a:xfrm>
          <a:off x="0" y="0"/>
          <a:ext cx="0" cy="0"/>
          <a:chOff x="0" y="0"/>
          <a:chExt cx="0" cy="0"/>
        </a:xfrm>
      </p:grpSpPr>
      <p:sp>
        <p:nvSpPr>
          <p:cNvPr id="15" name="Freeform 14">
            <a:extLst>
              <a:ext uri="{FF2B5EF4-FFF2-40B4-BE49-F238E27FC236}">
                <a16:creationId xmlns:a16="http://schemas.microsoft.com/office/drawing/2014/main" id="{BF9F4A14-59E5-0EE1-86D5-822E1515AE82}"/>
              </a:ext>
            </a:extLst>
          </p:cNvPr>
          <p:cNvSpPr/>
          <p:nvPr/>
        </p:nvSpPr>
        <p:spPr>
          <a:xfrm>
            <a:off x="1" y="257319"/>
            <a:ext cx="9184709" cy="935746"/>
          </a:xfrm>
          <a:custGeom>
            <a:avLst/>
            <a:gdLst>
              <a:gd name="connsiteX0" fmla="*/ 0 w 9184709"/>
              <a:gd name="connsiteY0" fmla="*/ 0 h 935746"/>
              <a:gd name="connsiteX1" fmla="*/ 8649853 w 9184709"/>
              <a:gd name="connsiteY1" fmla="*/ 17882 h 935746"/>
              <a:gd name="connsiteX2" fmla="*/ 9184709 w 9184709"/>
              <a:gd name="connsiteY2" fmla="*/ 506303 h 935746"/>
              <a:gd name="connsiteX3" fmla="*/ 9184709 w 9184709"/>
              <a:gd name="connsiteY3" fmla="*/ 935746 h 935746"/>
              <a:gd name="connsiteX4" fmla="*/ 3650 w 9184709"/>
              <a:gd name="connsiteY4" fmla="*/ 935746 h 935746"/>
              <a:gd name="connsiteX5" fmla="*/ 3650 w 9184709"/>
              <a:gd name="connsiteY5" fmla="*/ 186119 h 935746"/>
              <a:gd name="connsiteX6" fmla="*/ 0 w 9184709"/>
              <a:gd name="connsiteY6" fmla="*/ 144442 h 935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84709" h="935746">
                <a:moveTo>
                  <a:pt x="0" y="0"/>
                </a:moveTo>
                <a:lnTo>
                  <a:pt x="8649853" y="17882"/>
                </a:lnTo>
                <a:cubicBezTo>
                  <a:pt x="9133754" y="17882"/>
                  <a:pt x="9184709" y="227488"/>
                  <a:pt x="9184709" y="506303"/>
                </a:cubicBezTo>
                <a:lnTo>
                  <a:pt x="9184709" y="935746"/>
                </a:lnTo>
                <a:lnTo>
                  <a:pt x="3650" y="935746"/>
                </a:lnTo>
                <a:lnTo>
                  <a:pt x="3650" y="186119"/>
                </a:lnTo>
                <a:lnTo>
                  <a:pt x="0" y="144442"/>
                </a:lnTo>
                <a:close/>
              </a:path>
            </a:pathLst>
          </a:custGeom>
          <a:solidFill>
            <a:srgbClr val="A55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nvGrpSpPr>
          <p:cNvPr id="37" name="Group 36">
            <a:extLst>
              <a:ext uri="{FF2B5EF4-FFF2-40B4-BE49-F238E27FC236}">
                <a16:creationId xmlns:a16="http://schemas.microsoft.com/office/drawing/2014/main" id="{175AE725-ED26-5086-8779-B44564C276BB}"/>
              </a:ext>
            </a:extLst>
          </p:cNvPr>
          <p:cNvGrpSpPr/>
          <p:nvPr/>
        </p:nvGrpSpPr>
        <p:grpSpPr>
          <a:xfrm>
            <a:off x="9679968" y="94675"/>
            <a:ext cx="2512032" cy="1971714"/>
            <a:chOff x="9679968" y="94675"/>
            <a:chExt cx="2512032" cy="1971714"/>
          </a:xfrm>
        </p:grpSpPr>
        <p:sp>
          <p:nvSpPr>
            <p:cNvPr id="12" name="Freeform 11">
              <a:extLst>
                <a:ext uri="{FF2B5EF4-FFF2-40B4-BE49-F238E27FC236}">
                  <a16:creationId xmlns:a16="http://schemas.microsoft.com/office/drawing/2014/main" id="{76B2F746-D009-ACC6-4090-82E739031CB0}"/>
                </a:ext>
              </a:extLst>
            </p:cNvPr>
            <p:cNvSpPr/>
            <p:nvPr/>
          </p:nvSpPr>
          <p:spPr>
            <a:xfrm>
              <a:off x="9679968" y="909705"/>
              <a:ext cx="1037358" cy="959101"/>
            </a:xfrm>
            <a:custGeom>
              <a:avLst/>
              <a:gdLst>
                <a:gd name="connsiteX0" fmla="*/ 1037358 w 1037358"/>
                <a:gd name="connsiteY0" fmla="*/ 341654 h 959101"/>
                <a:gd name="connsiteX1" fmla="*/ 937528 w 1037358"/>
                <a:gd name="connsiteY1" fmla="*/ 98792 h 959101"/>
                <a:gd name="connsiteX2" fmla="*/ 692110 w 1037358"/>
                <a:gd name="connsiteY2" fmla="*/ 0 h 959101"/>
                <a:gd name="connsiteX3" fmla="*/ 446693 w 1037358"/>
                <a:gd name="connsiteY3" fmla="*/ 98792 h 959101"/>
                <a:gd name="connsiteX4" fmla="*/ 346862 w 1037358"/>
                <a:gd name="connsiteY4" fmla="*/ 341654 h 959101"/>
                <a:gd name="connsiteX5" fmla="*/ 346862 w 1037358"/>
                <a:gd name="connsiteY5" fmla="*/ 745053 h 959101"/>
                <a:gd name="connsiteX6" fmla="*/ 313585 w 1037358"/>
                <a:gd name="connsiteY6" fmla="*/ 777984 h 959101"/>
                <a:gd name="connsiteX7" fmla="*/ 109764 w 1037358"/>
                <a:gd name="connsiteY7" fmla="*/ 777984 h 959101"/>
                <a:gd name="connsiteX8" fmla="*/ 93125 w 1037358"/>
                <a:gd name="connsiteY8" fmla="*/ 959101 h 959101"/>
                <a:gd name="connsiteX9" fmla="*/ 93125 w 1037358"/>
                <a:gd name="connsiteY9" fmla="*/ 959101 h 959101"/>
                <a:gd name="connsiteX10" fmla="*/ 313585 w 1037358"/>
                <a:gd name="connsiteY10" fmla="*/ 959101 h 959101"/>
                <a:gd name="connsiteX11" fmla="*/ 534045 w 1037358"/>
                <a:gd name="connsiteY11" fmla="*/ 740937 h 959101"/>
                <a:gd name="connsiteX12" fmla="*/ 534045 w 1037358"/>
                <a:gd name="connsiteY12" fmla="*/ 337538 h 959101"/>
                <a:gd name="connsiteX13" fmla="*/ 579801 w 1037358"/>
                <a:gd name="connsiteY13" fmla="*/ 226397 h 959101"/>
                <a:gd name="connsiteX14" fmla="*/ 692110 w 1037358"/>
                <a:gd name="connsiteY14" fmla="*/ 181118 h 959101"/>
                <a:gd name="connsiteX15" fmla="*/ 804420 w 1037358"/>
                <a:gd name="connsiteY15" fmla="*/ 226397 h 959101"/>
                <a:gd name="connsiteX16" fmla="*/ 850176 w 1037358"/>
                <a:gd name="connsiteY16" fmla="*/ 337538 h 959101"/>
                <a:gd name="connsiteX17" fmla="*/ 850176 w 1037358"/>
                <a:gd name="connsiteY17" fmla="*/ 666843 h 959101"/>
                <a:gd name="connsiteX18" fmla="*/ 850176 w 1037358"/>
                <a:gd name="connsiteY18" fmla="*/ 666843 h 959101"/>
                <a:gd name="connsiteX19" fmla="*/ 941687 w 1037358"/>
                <a:gd name="connsiteY19" fmla="*/ 761518 h 959101"/>
                <a:gd name="connsiteX20" fmla="*/ 1033199 w 1037358"/>
                <a:gd name="connsiteY20" fmla="*/ 670959 h 959101"/>
                <a:gd name="connsiteX21" fmla="*/ 1033199 w 1037358"/>
                <a:gd name="connsiteY21" fmla="*/ 341654 h 959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7358" h="959101">
                  <a:moveTo>
                    <a:pt x="1037358" y="341654"/>
                  </a:moveTo>
                  <a:cubicBezTo>
                    <a:pt x="1037358" y="251095"/>
                    <a:pt x="999922" y="164653"/>
                    <a:pt x="937528" y="98792"/>
                  </a:cubicBezTo>
                  <a:cubicBezTo>
                    <a:pt x="870974" y="32930"/>
                    <a:pt x="783622" y="0"/>
                    <a:pt x="692110" y="0"/>
                  </a:cubicBezTo>
                  <a:cubicBezTo>
                    <a:pt x="600599" y="0"/>
                    <a:pt x="513247" y="37047"/>
                    <a:pt x="446693" y="98792"/>
                  </a:cubicBezTo>
                  <a:cubicBezTo>
                    <a:pt x="380139" y="164653"/>
                    <a:pt x="346862" y="251095"/>
                    <a:pt x="346862" y="341654"/>
                  </a:cubicBezTo>
                  <a:lnTo>
                    <a:pt x="346862" y="745053"/>
                  </a:lnTo>
                  <a:cubicBezTo>
                    <a:pt x="346862" y="765635"/>
                    <a:pt x="330224" y="777984"/>
                    <a:pt x="313585" y="777984"/>
                  </a:cubicBezTo>
                  <a:lnTo>
                    <a:pt x="109764" y="777984"/>
                  </a:lnTo>
                  <a:cubicBezTo>
                    <a:pt x="-35823" y="765635"/>
                    <a:pt x="-31663" y="959101"/>
                    <a:pt x="93125" y="959101"/>
                  </a:cubicBezTo>
                  <a:lnTo>
                    <a:pt x="93125" y="959101"/>
                  </a:lnTo>
                  <a:lnTo>
                    <a:pt x="313585" y="959101"/>
                  </a:lnTo>
                  <a:cubicBezTo>
                    <a:pt x="434214" y="959101"/>
                    <a:pt x="534045" y="860310"/>
                    <a:pt x="534045" y="740937"/>
                  </a:cubicBezTo>
                  <a:lnTo>
                    <a:pt x="534045" y="337538"/>
                  </a:lnTo>
                  <a:cubicBezTo>
                    <a:pt x="534045" y="296375"/>
                    <a:pt x="550683" y="255211"/>
                    <a:pt x="579801" y="226397"/>
                  </a:cubicBezTo>
                  <a:cubicBezTo>
                    <a:pt x="608918" y="197583"/>
                    <a:pt x="650514" y="181118"/>
                    <a:pt x="692110" y="181118"/>
                  </a:cubicBezTo>
                  <a:cubicBezTo>
                    <a:pt x="733706" y="181118"/>
                    <a:pt x="775303" y="197583"/>
                    <a:pt x="804420" y="226397"/>
                  </a:cubicBezTo>
                  <a:cubicBezTo>
                    <a:pt x="833537" y="255211"/>
                    <a:pt x="850176" y="296375"/>
                    <a:pt x="850176" y="337538"/>
                  </a:cubicBezTo>
                  <a:lnTo>
                    <a:pt x="850176" y="666843"/>
                  </a:lnTo>
                  <a:cubicBezTo>
                    <a:pt x="850176" y="666843"/>
                    <a:pt x="850176" y="666843"/>
                    <a:pt x="850176" y="666843"/>
                  </a:cubicBezTo>
                  <a:cubicBezTo>
                    <a:pt x="850176" y="716239"/>
                    <a:pt x="891772" y="761518"/>
                    <a:pt x="941687" y="761518"/>
                  </a:cubicBezTo>
                  <a:cubicBezTo>
                    <a:pt x="991603" y="761518"/>
                    <a:pt x="1033199" y="720355"/>
                    <a:pt x="1033199" y="670959"/>
                  </a:cubicBezTo>
                  <a:lnTo>
                    <a:pt x="1033199" y="341654"/>
                  </a:lnTo>
                  <a:close/>
                </a:path>
              </a:pathLst>
            </a:custGeom>
            <a:solidFill>
              <a:srgbClr val="EE4F27"/>
            </a:solidFill>
            <a:ln w="41519" cap="flat">
              <a:noFill/>
              <a:prstDash val="solid"/>
              <a:miter/>
            </a:ln>
          </p:spPr>
          <p:txBody>
            <a:bodyPr rtlCol="0" anchor="ctr"/>
            <a:lstStyle/>
            <a:p>
              <a:endParaRPr lang="en-GB"/>
            </a:p>
          </p:txBody>
        </p:sp>
        <p:sp>
          <p:nvSpPr>
            <p:cNvPr id="13" name="Freeform 12">
              <a:extLst>
                <a:ext uri="{FF2B5EF4-FFF2-40B4-BE49-F238E27FC236}">
                  <a16:creationId xmlns:a16="http://schemas.microsoft.com/office/drawing/2014/main" id="{E35A517B-6F66-DF83-C9B9-9C1CE2380356}"/>
                </a:ext>
              </a:extLst>
            </p:cNvPr>
            <p:cNvSpPr/>
            <p:nvPr/>
          </p:nvSpPr>
          <p:spPr>
            <a:xfrm>
              <a:off x="10530143" y="893240"/>
              <a:ext cx="432600" cy="1156684"/>
            </a:xfrm>
            <a:custGeom>
              <a:avLst/>
              <a:gdLst>
                <a:gd name="connsiteX0" fmla="*/ 0 w 432600"/>
                <a:gd name="connsiteY0" fmla="*/ 333421 h 1156684"/>
                <a:gd name="connsiteX1" fmla="*/ 0 w 432600"/>
                <a:gd name="connsiteY1" fmla="*/ 333421 h 1156684"/>
                <a:gd name="connsiteX2" fmla="*/ 0 w 432600"/>
                <a:gd name="connsiteY2" fmla="*/ 942636 h 1156684"/>
                <a:gd name="connsiteX3" fmla="*/ 62394 w 432600"/>
                <a:gd name="connsiteY3" fmla="*/ 1094940 h 1156684"/>
                <a:gd name="connsiteX4" fmla="*/ 216300 w 432600"/>
                <a:gd name="connsiteY4" fmla="*/ 1156685 h 1156684"/>
                <a:gd name="connsiteX5" fmla="*/ 370206 w 432600"/>
                <a:gd name="connsiteY5" fmla="*/ 1094940 h 1156684"/>
                <a:gd name="connsiteX6" fmla="*/ 370206 w 432600"/>
                <a:gd name="connsiteY6" fmla="*/ 1094940 h 1156684"/>
                <a:gd name="connsiteX7" fmla="*/ 432600 w 432600"/>
                <a:gd name="connsiteY7" fmla="*/ 942636 h 1156684"/>
                <a:gd name="connsiteX8" fmla="*/ 432600 w 432600"/>
                <a:gd name="connsiteY8" fmla="*/ 90559 h 1156684"/>
                <a:gd name="connsiteX9" fmla="*/ 341089 w 432600"/>
                <a:gd name="connsiteY9" fmla="*/ 0 h 1156684"/>
                <a:gd name="connsiteX10" fmla="*/ 249577 w 432600"/>
                <a:gd name="connsiteY10" fmla="*/ 90559 h 1156684"/>
                <a:gd name="connsiteX11" fmla="*/ 249577 w 432600"/>
                <a:gd name="connsiteY11" fmla="*/ 942636 h 1156684"/>
                <a:gd name="connsiteX12" fmla="*/ 241258 w 432600"/>
                <a:gd name="connsiteY12" fmla="*/ 967334 h 1156684"/>
                <a:gd name="connsiteX13" fmla="*/ 241258 w 432600"/>
                <a:gd name="connsiteY13" fmla="*/ 967334 h 1156684"/>
                <a:gd name="connsiteX14" fmla="*/ 216300 w 432600"/>
                <a:gd name="connsiteY14" fmla="*/ 975567 h 1156684"/>
                <a:gd name="connsiteX15" fmla="*/ 191342 w 432600"/>
                <a:gd name="connsiteY15" fmla="*/ 967334 h 1156684"/>
                <a:gd name="connsiteX16" fmla="*/ 183023 w 432600"/>
                <a:gd name="connsiteY16" fmla="*/ 942636 h 1156684"/>
                <a:gd name="connsiteX17" fmla="*/ 183023 w 432600"/>
                <a:gd name="connsiteY17" fmla="*/ 333421 h 1156684"/>
                <a:gd name="connsiteX18" fmla="*/ 91512 w 432600"/>
                <a:gd name="connsiteY18" fmla="*/ 242863 h 1156684"/>
                <a:gd name="connsiteX19" fmla="*/ 0 w 432600"/>
                <a:gd name="connsiteY19" fmla="*/ 333421 h 1156684"/>
                <a:gd name="connsiteX20" fmla="*/ 0 w 432600"/>
                <a:gd name="connsiteY20" fmla="*/ 333421 h 115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2600" h="1156684">
                  <a:moveTo>
                    <a:pt x="0" y="333421"/>
                  </a:moveTo>
                  <a:lnTo>
                    <a:pt x="0" y="333421"/>
                  </a:lnTo>
                  <a:lnTo>
                    <a:pt x="0" y="942636"/>
                  </a:lnTo>
                  <a:cubicBezTo>
                    <a:pt x="0" y="1000265"/>
                    <a:pt x="24958" y="1053777"/>
                    <a:pt x="62394" y="1094940"/>
                  </a:cubicBezTo>
                  <a:cubicBezTo>
                    <a:pt x="103990" y="1136103"/>
                    <a:pt x="158065" y="1156685"/>
                    <a:pt x="216300" y="1156685"/>
                  </a:cubicBezTo>
                  <a:cubicBezTo>
                    <a:pt x="274535" y="1156685"/>
                    <a:pt x="328610" y="1131987"/>
                    <a:pt x="370206" y="1094940"/>
                  </a:cubicBezTo>
                  <a:lnTo>
                    <a:pt x="370206" y="1094940"/>
                  </a:lnTo>
                  <a:cubicBezTo>
                    <a:pt x="411802" y="1053777"/>
                    <a:pt x="432600" y="1000265"/>
                    <a:pt x="432600" y="942636"/>
                  </a:cubicBezTo>
                  <a:lnTo>
                    <a:pt x="432600" y="90559"/>
                  </a:lnTo>
                  <a:cubicBezTo>
                    <a:pt x="432600" y="41163"/>
                    <a:pt x="391004" y="0"/>
                    <a:pt x="341089" y="0"/>
                  </a:cubicBezTo>
                  <a:cubicBezTo>
                    <a:pt x="291173" y="0"/>
                    <a:pt x="249577" y="41163"/>
                    <a:pt x="249577" y="90559"/>
                  </a:cubicBezTo>
                  <a:lnTo>
                    <a:pt x="249577" y="942636"/>
                  </a:lnTo>
                  <a:cubicBezTo>
                    <a:pt x="249577" y="950869"/>
                    <a:pt x="245417" y="959101"/>
                    <a:pt x="241258" y="967334"/>
                  </a:cubicBezTo>
                  <a:lnTo>
                    <a:pt x="241258" y="967334"/>
                  </a:lnTo>
                  <a:cubicBezTo>
                    <a:pt x="232939" y="975567"/>
                    <a:pt x="224619" y="975567"/>
                    <a:pt x="216300" y="975567"/>
                  </a:cubicBezTo>
                  <a:cubicBezTo>
                    <a:pt x="207981" y="975567"/>
                    <a:pt x="199662" y="971450"/>
                    <a:pt x="191342" y="967334"/>
                  </a:cubicBezTo>
                  <a:cubicBezTo>
                    <a:pt x="183023" y="959101"/>
                    <a:pt x="183023" y="950869"/>
                    <a:pt x="183023" y="942636"/>
                  </a:cubicBezTo>
                  <a:lnTo>
                    <a:pt x="183023" y="333421"/>
                  </a:lnTo>
                  <a:cubicBezTo>
                    <a:pt x="183023" y="284026"/>
                    <a:pt x="141427" y="242863"/>
                    <a:pt x="91512" y="242863"/>
                  </a:cubicBezTo>
                  <a:cubicBezTo>
                    <a:pt x="41596" y="238746"/>
                    <a:pt x="0" y="279909"/>
                    <a:pt x="0" y="333421"/>
                  </a:cubicBezTo>
                  <a:lnTo>
                    <a:pt x="0" y="333421"/>
                  </a:lnTo>
                  <a:close/>
                </a:path>
              </a:pathLst>
            </a:custGeom>
            <a:solidFill>
              <a:srgbClr val="A555A1"/>
            </a:solidFill>
            <a:ln w="41519"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30F00FC1-5E7D-12E2-5AFA-C975EAA1AF47}"/>
                </a:ext>
              </a:extLst>
            </p:cNvPr>
            <p:cNvSpPr/>
            <p:nvPr/>
          </p:nvSpPr>
          <p:spPr>
            <a:xfrm>
              <a:off x="11287194" y="1094939"/>
              <a:ext cx="432600" cy="971450"/>
            </a:xfrm>
            <a:custGeom>
              <a:avLst/>
              <a:gdLst>
                <a:gd name="connsiteX0" fmla="*/ 0 w 432600"/>
                <a:gd name="connsiteY0" fmla="*/ 90559 h 971450"/>
                <a:gd name="connsiteX1" fmla="*/ 0 w 432600"/>
                <a:gd name="connsiteY1" fmla="*/ 757402 h 971450"/>
                <a:gd name="connsiteX2" fmla="*/ 62394 w 432600"/>
                <a:gd name="connsiteY2" fmla="*/ 909706 h 971450"/>
                <a:gd name="connsiteX3" fmla="*/ 216300 w 432600"/>
                <a:gd name="connsiteY3" fmla="*/ 971450 h 971450"/>
                <a:gd name="connsiteX4" fmla="*/ 370206 w 432600"/>
                <a:gd name="connsiteY4" fmla="*/ 909706 h 971450"/>
                <a:gd name="connsiteX5" fmla="*/ 370206 w 432600"/>
                <a:gd name="connsiteY5" fmla="*/ 909706 h 971450"/>
                <a:gd name="connsiteX6" fmla="*/ 432600 w 432600"/>
                <a:gd name="connsiteY6" fmla="*/ 757402 h 971450"/>
                <a:gd name="connsiteX7" fmla="*/ 432600 w 432600"/>
                <a:gd name="connsiteY7" fmla="*/ 333422 h 971450"/>
                <a:gd name="connsiteX8" fmla="*/ 341089 w 432600"/>
                <a:gd name="connsiteY8" fmla="*/ 242863 h 971450"/>
                <a:gd name="connsiteX9" fmla="*/ 249577 w 432600"/>
                <a:gd name="connsiteY9" fmla="*/ 333422 h 971450"/>
                <a:gd name="connsiteX10" fmla="*/ 249577 w 432600"/>
                <a:gd name="connsiteY10" fmla="*/ 761518 h 971450"/>
                <a:gd name="connsiteX11" fmla="*/ 241258 w 432600"/>
                <a:gd name="connsiteY11" fmla="*/ 786216 h 971450"/>
                <a:gd name="connsiteX12" fmla="*/ 241258 w 432600"/>
                <a:gd name="connsiteY12" fmla="*/ 786216 h 971450"/>
                <a:gd name="connsiteX13" fmla="*/ 216300 w 432600"/>
                <a:gd name="connsiteY13" fmla="*/ 794449 h 971450"/>
                <a:gd name="connsiteX14" fmla="*/ 191342 w 432600"/>
                <a:gd name="connsiteY14" fmla="*/ 786216 h 971450"/>
                <a:gd name="connsiteX15" fmla="*/ 183023 w 432600"/>
                <a:gd name="connsiteY15" fmla="*/ 761518 h 971450"/>
                <a:gd name="connsiteX16" fmla="*/ 183023 w 432600"/>
                <a:gd name="connsiteY16" fmla="*/ 90559 h 971450"/>
                <a:gd name="connsiteX17" fmla="*/ 91512 w 432600"/>
                <a:gd name="connsiteY17" fmla="*/ 0 h 971450"/>
                <a:gd name="connsiteX18" fmla="*/ 0 w 432600"/>
                <a:gd name="connsiteY18" fmla="*/ 90559 h 9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600" h="971450">
                  <a:moveTo>
                    <a:pt x="0" y="90559"/>
                  </a:moveTo>
                  <a:lnTo>
                    <a:pt x="0" y="757402"/>
                  </a:lnTo>
                  <a:cubicBezTo>
                    <a:pt x="0" y="815030"/>
                    <a:pt x="24958" y="868543"/>
                    <a:pt x="62394" y="909706"/>
                  </a:cubicBezTo>
                  <a:cubicBezTo>
                    <a:pt x="103990" y="950869"/>
                    <a:pt x="158065" y="971450"/>
                    <a:pt x="216300" y="971450"/>
                  </a:cubicBezTo>
                  <a:cubicBezTo>
                    <a:pt x="274535" y="971450"/>
                    <a:pt x="328610" y="946752"/>
                    <a:pt x="370206" y="909706"/>
                  </a:cubicBezTo>
                  <a:lnTo>
                    <a:pt x="370206" y="909706"/>
                  </a:lnTo>
                  <a:cubicBezTo>
                    <a:pt x="411802" y="868543"/>
                    <a:pt x="432600" y="815030"/>
                    <a:pt x="432600" y="757402"/>
                  </a:cubicBezTo>
                  <a:lnTo>
                    <a:pt x="432600" y="333422"/>
                  </a:lnTo>
                  <a:cubicBezTo>
                    <a:pt x="432600" y="284026"/>
                    <a:pt x="391004" y="242863"/>
                    <a:pt x="341089" y="242863"/>
                  </a:cubicBezTo>
                  <a:cubicBezTo>
                    <a:pt x="291173" y="242863"/>
                    <a:pt x="249577" y="284026"/>
                    <a:pt x="249577" y="333422"/>
                  </a:cubicBezTo>
                  <a:lnTo>
                    <a:pt x="249577" y="761518"/>
                  </a:lnTo>
                  <a:cubicBezTo>
                    <a:pt x="249577" y="769751"/>
                    <a:pt x="245417" y="777984"/>
                    <a:pt x="241258" y="786216"/>
                  </a:cubicBezTo>
                  <a:lnTo>
                    <a:pt x="241258" y="786216"/>
                  </a:lnTo>
                  <a:cubicBezTo>
                    <a:pt x="232938" y="794449"/>
                    <a:pt x="224619" y="794449"/>
                    <a:pt x="216300" y="794449"/>
                  </a:cubicBezTo>
                  <a:cubicBezTo>
                    <a:pt x="207981" y="794449"/>
                    <a:pt x="199662" y="790332"/>
                    <a:pt x="191342" y="786216"/>
                  </a:cubicBezTo>
                  <a:cubicBezTo>
                    <a:pt x="183023" y="777984"/>
                    <a:pt x="183023" y="769751"/>
                    <a:pt x="183023" y="761518"/>
                  </a:cubicBezTo>
                  <a:lnTo>
                    <a:pt x="183023" y="90559"/>
                  </a:lnTo>
                  <a:cubicBezTo>
                    <a:pt x="183023" y="41163"/>
                    <a:pt x="141427" y="0"/>
                    <a:pt x="91512" y="0"/>
                  </a:cubicBezTo>
                  <a:cubicBezTo>
                    <a:pt x="41596" y="0"/>
                    <a:pt x="0" y="41163"/>
                    <a:pt x="0" y="90559"/>
                  </a:cubicBezTo>
                </a:path>
              </a:pathLst>
            </a:custGeom>
            <a:solidFill>
              <a:srgbClr val="2B9B9F"/>
            </a:solidFill>
            <a:ln w="41519" cap="flat">
              <a:noFill/>
              <a:prstDash val="solid"/>
              <a:miter/>
            </a:ln>
          </p:spPr>
          <p:txBody>
            <a:bodyPr rtlCol="0" anchor="ctr"/>
            <a:lstStyle/>
            <a:p>
              <a:endParaRPr lang="en-GB"/>
            </a:p>
          </p:txBody>
        </p:sp>
        <p:sp>
          <p:nvSpPr>
            <p:cNvPr id="36" name="Freeform 35">
              <a:extLst>
                <a:ext uri="{FF2B5EF4-FFF2-40B4-BE49-F238E27FC236}">
                  <a16:creationId xmlns:a16="http://schemas.microsoft.com/office/drawing/2014/main" id="{E3C77AE0-FBE3-668A-AB30-B42F6229EF36}"/>
                </a:ext>
              </a:extLst>
            </p:cNvPr>
            <p:cNvSpPr/>
            <p:nvPr/>
          </p:nvSpPr>
          <p:spPr>
            <a:xfrm>
              <a:off x="11540930" y="909706"/>
              <a:ext cx="651070" cy="875227"/>
            </a:xfrm>
            <a:custGeom>
              <a:avLst/>
              <a:gdLst>
                <a:gd name="connsiteX0" fmla="*/ 341089 w 651070"/>
                <a:gd name="connsiteY0" fmla="*/ 0 h 875227"/>
                <a:gd name="connsiteX1" fmla="*/ 586506 w 651070"/>
                <a:gd name="connsiteY1" fmla="*/ 98792 h 875227"/>
                <a:gd name="connsiteX2" fmla="*/ 628427 w 651070"/>
                <a:gd name="connsiteY2" fmla="*/ 151790 h 875227"/>
                <a:gd name="connsiteX3" fmla="*/ 651070 w 651070"/>
                <a:gd name="connsiteY3" fmla="*/ 194470 h 875227"/>
                <a:gd name="connsiteX4" fmla="*/ 651070 w 651070"/>
                <a:gd name="connsiteY4" fmla="*/ 875227 h 875227"/>
                <a:gd name="connsiteX5" fmla="*/ 634277 w 651070"/>
                <a:gd name="connsiteY5" fmla="*/ 871823 h 875227"/>
                <a:gd name="connsiteX6" fmla="*/ 499154 w 651070"/>
                <a:gd name="connsiteY6" fmla="*/ 670959 h 875227"/>
                <a:gd name="connsiteX7" fmla="*/ 499154 w 651070"/>
                <a:gd name="connsiteY7" fmla="*/ 341654 h 875227"/>
                <a:gd name="connsiteX8" fmla="*/ 453398 w 651070"/>
                <a:gd name="connsiteY8" fmla="*/ 230514 h 875227"/>
                <a:gd name="connsiteX9" fmla="*/ 341089 w 651070"/>
                <a:gd name="connsiteY9" fmla="*/ 185234 h 875227"/>
                <a:gd name="connsiteX10" fmla="*/ 228779 w 651070"/>
                <a:gd name="connsiteY10" fmla="*/ 230514 h 875227"/>
                <a:gd name="connsiteX11" fmla="*/ 183023 w 651070"/>
                <a:gd name="connsiteY11" fmla="*/ 341654 h 875227"/>
                <a:gd name="connsiteX12" fmla="*/ 183023 w 651070"/>
                <a:gd name="connsiteY12" fmla="*/ 670959 h 875227"/>
                <a:gd name="connsiteX13" fmla="*/ 91512 w 651070"/>
                <a:gd name="connsiteY13" fmla="*/ 761518 h 875227"/>
                <a:gd name="connsiteX14" fmla="*/ 0 w 651070"/>
                <a:gd name="connsiteY14" fmla="*/ 670959 h 875227"/>
                <a:gd name="connsiteX15" fmla="*/ 0 w 651070"/>
                <a:gd name="connsiteY15" fmla="*/ 341654 h 875227"/>
                <a:gd name="connsiteX16" fmla="*/ 95671 w 651070"/>
                <a:gd name="connsiteY16" fmla="*/ 98792 h 875227"/>
                <a:gd name="connsiteX17" fmla="*/ 341089 w 651070"/>
                <a:gd name="connsiteY17" fmla="*/ 0 h 875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51070" h="875227">
                  <a:moveTo>
                    <a:pt x="341089" y="0"/>
                  </a:moveTo>
                  <a:cubicBezTo>
                    <a:pt x="432600" y="0"/>
                    <a:pt x="519952" y="32930"/>
                    <a:pt x="586506" y="98792"/>
                  </a:cubicBezTo>
                  <a:cubicBezTo>
                    <a:pt x="602105" y="115257"/>
                    <a:pt x="616143" y="133009"/>
                    <a:pt x="628427" y="151790"/>
                  </a:cubicBezTo>
                  <a:lnTo>
                    <a:pt x="651070" y="194470"/>
                  </a:lnTo>
                  <a:lnTo>
                    <a:pt x="651070" y="875227"/>
                  </a:lnTo>
                  <a:lnTo>
                    <a:pt x="634277" y="871823"/>
                  </a:lnTo>
                  <a:cubicBezTo>
                    <a:pt x="555309" y="838442"/>
                    <a:pt x="499154" y="760489"/>
                    <a:pt x="499154" y="670959"/>
                  </a:cubicBezTo>
                  <a:lnTo>
                    <a:pt x="499154" y="341654"/>
                  </a:lnTo>
                  <a:cubicBezTo>
                    <a:pt x="499154" y="300491"/>
                    <a:pt x="482516" y="259328"/>
                    <a:pt x="453398" y="230514"/>
                  </a:cubicBezTo>
                  <a:cubicBezTo>
                    <a:pt x="424281" y="201699"/>
                    <a:pt x="382685" y="185234"/>
                    <a:pt x="341089" y="185234"/>
                  </a:cubicBezTo>
                  <a:cubicBezTo>
                    <a:pt x="299492" y="185234"/>
                    <a:pt x="257896" y="201699"/>
                    <a:pt x="228779" y="230514"/>
                  </a:cubicBezTo>
                  <a:cubicBezTo>
                    <a:pt x="199662" y="259328"/>
                    <a:pt x="183023" y="300491"/>
                    <a:pt x="183023" y="341654"/>
                  </a:cubicBezTo>
                  <a:lnTo>
                    <a:pt x="183023" y="670959"/>
                  </a:lnTo>
                  <a:cubicBezTo>
                    <a:pt x="183023" y="720355"/>
                    <a:pt x="141427" y="761518"/>
                    <a:pt x="91512" y="761518"/>
                  </a:cubicBezTo>
                  <a:cubicBezTo>
                    <a:pt x="41596" y="761518"/>
                    <a:pt x="0" y="720355"/>
                    <a:pt x="0" y="670959"/>
                  </a:cubicBezTo>
                  <a:lnTo>
                    <a:pt x="0" y="341654"/>
                  </a:lnTo>
                  <a:cubicBezTo>
                    <a:pt x="0" y="251095"/>
                    <a:pt x="37437" y="164653"/>
                    <a:pt x="95671" y="98792"/>
                  </a:cubicBezTo>
                  <a:cubicBezTo>
                    <a:pt x="162225" y="37047"/>
                    <a:pt x="249577" y="0"/>
                    <a:pt x="341089" y="0"/>
                  </a:cubicBezTo>
                  <a:close/>
                </a:path>
              </a:pathLst>
            </a:custGeom>
            <a:solidFill>
              <a:srgbClr val="414DA1"/>
            </a:solidFill>
            <a:ln w="41519"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CD0A31A7-B70A-AB79-E4AD-9914F8EB8BB3}"/>
                </a:ext>
              </a:extLst>
            </p:cNvPr>
            <p:cNvSpPr/>
            <p:nvPr/>
          </p:nvSpPr>
          <p:spPr>
            <a:xfrm>
              <a:off x="10783880" y="94675"/>
              <a:ext cx="690496" cy="1333969"/>
            </a:xfrm>
            <a:custGeom>
              <a:avLst/>
              <a:gdLst>
                <a:gd name="connsiteX0" fmla="*/ 690496 w 690496"/>
                <a:gd name="connsiteY0" fmla="*/ 1243127 h 1333969"/>
                <a:gd name="connsiteX1" fmla="*/ 690496 w 690496"/>
                <a:gd name="connsiteY1" fmla="*/ 823263 h 1333969"/>
                <a:gd name="connsiteX2" fmla="*/ 590666 w 690496"/>
                <a:gd name="connsiteY2" fmla="*/ 580400 h 1333969"/>
                <a:gd name="connsiteX3" fmla="*/ 345248 w 690496"/>
                <a:gd name="connsiteY3" fmla="*/ 481609 h 1333969"/>
                <a:gd name="connsiteX4" fmla="*/ 99831 w 690496"/>
                <a:gd name="connsiteY4" fmla="*/ 580400 h 1333969"/>
                <a:gd name="connsiteX5" fmla="*/ 0 w 690496"/>
                <a:gd name="connsiteY5" fmla="*/ 823263 h 1333969"/>
                <a:gd name="connsiteX6" fmla="*/ 0 w 690496"/>
                <a:gd name="connsiteY6" fmla="*/ 1243127 h 1333969"/>
                <a:gd name="connsiteX7" fmla="*/ 91512 w 690496"/>
                <a:gd name="connsiteY7" fmla="*/ 1333686 h 1333969"/>
                <a:gd name="connsiteX8" fmla="*/ 183023 w 690496"/>
                <a:gd name="connsiteY8" fmla="*/ 1243127 h 1333969"/>
                <a:gd name="connsiteX9" fmla="*/ 183023 w 690496"/>
                <a:gd name="connsiteY9" fmla="*/ 823263 h 1333969"/>
                <a:gd name="connsiteX10" fmla="*/ 228779 w 690496"/>
                <a:gd name="connsiteY10" fmla="*/ 712123 h 1333969"/>
                <a:gd name="connsiteX11" fmla="*/ 341089 w 690496"/>
                <a:gd name="connsiteY11" fmla="*/ 666843 h 1333969"/>
                <a:gd name="connsiteX12" fmla="*/ 453398 w 690496"/>
                <a:gd name="connsiteY12" fmla="*/ 712123 h 1333969"/>
                <a:gd name="connsiteX13" fmla="*/ 499154 w 690496"/>
                <a:gd name="connsiteY13" fmla="*/ 823263 h 1333969"/>
                <a:gd name="connsiteX14" fmla="*/ 499154 w 690496"/>
                <a:gd name="connsiteY14" fmla="*/ 1243127 h 1333969"/>
                <a:gd name="connsiteX15" fmla="*/ 590666 w 690496"/>
                <a:gd name="connsiteY15" fmla="*/ 1333686 h 1333969"/>
                <a:gd name="connsiteX16" fmla="*/ 690496 w 690496"/>
                <a:gd name="connsiteY16" fmla="*/ 1243127 h 1333969"/>
                <a:gd name="connsiteX17" fmla="*/ 345248 w 690496"/>
                <a:gd name="connsiteY17" fmla="*/ 0 h 1333969"/>
                <a:gd name="connsiteX18" fmla="*/ 162225 w 690496"/>
                <a:gd name="connsiteY18" fmla="*/ 181118 h 1333969"/>
                <a:gd name="connsiteX19" fmla="*/ 345248 w 690496"/>
                <a:gd name="connsiteY19" fmla="*/ 362236 h 1333969"/>
                <a:gd name="connsiteX20" fmla="*/ 528271 w 690496"/>
                <a:gd name="connsiteY20" fmla="*/ 181118 h 1333969"/>
                <a:gd name="connsiteX21" fmla="*/ 345248 w 690496"/>
                <a:gd name="connsiteY21" fmla="*/ 0 h 133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90496" h="1333969">
                  <a:moveTo>
                    <a:pt x="690496" y="1243127"/>
                  </a:moveTo>
                  <a:lnTo>
                    <a:pt x="690496" y="823263"/>
                  </a:lnTo>
                  <a:cubicBezTo>
                    <a:pt x="690496" y="732704"/>
                    <a:pt x="653060" y="646262"/>
                    <a:pt x="590666" y="580400"/>
                  </a:cubicBezTo>
                  <a:cubicBezTo>
                    <a:pt x="524112" y="514539"/>
                    <a:pt x="436760" y="481609"/>
                    <a:pt x="345248" y="481609"/>
                  </a:cubicBezTo>
                  <a:cubicBezTo>
                    <a:pt x="253737" y="481609"/>
                    <a:pt x="166385" y="518656"/>
                    <a:pt x="99831" y="580400"/>
                  </a:cubicBezTo>
                  <a:cubicBezTo>
                    <a:pt x="33277" y="646262"/>
                    <a:pt x="0" y="732704"/>
                    <a:pt x="0" y="823263"/>
                  </a:cubicBezTo>
                  <a:lnTo>
                    <a:pt x="0" y="1243127"/>
                  </a:lnTo>
                  <a:cubicBezTo>
                    <a:pt x="0" y="1292523"/>
                    <a:pt x="41596" y="1333686"/>
                    <a:pt x="91512" y="1333686"/>
                  </a:cubicBezTo>
                  <a:cubicBezTo>
                    <a:pt x="141427" y="1333686"/>
                    <a:pt x="183023" y="1292523"/>
                    <a:pt x="183023" y="1243127"/>
                  </a:cubicBezTo>
                  <a:lnTo>
                    <a:pt x="183023" y="823263"/>
                  </a:lnTo>
                  <a:cubicBezTo>
                    <a:pt x="183023" y="782100"/>
                    <a:pt x="199662" y="740937"/>
                    <a:pt x="228779" y="712123"/>
                  </a:cubicBezTo>
                  <a:cubicBezTo>
                    <a:pt x="257896" y="683308"/>
                    <a:pt x="299492" y="666843"/>
                    <a:pt x="341089" y="666843"/>
                  </a:cubicBezTo>
                  <a:cubicBezTo>
                    <a:pt x="382685" y="666843"/>
                    <a:pt x="424281" y="683308"/>
                    <a:pt x="453398" y="712123"/>
                  </a:cubicBezTo>
                  <a:cubicBezTo>
                    <a:pt x="482516" y="740937"/>
                    <a:pt x="499154" y="782100"/>
                    <a:pt x="499154" y="823263"/>
                  </a:cubicBezTo>
                  <a:lnTo>
                    <a:pt x="499154" y="1243127"/>
                  </a:lnTo>
                  <a:cubicBezTo>
                    <a:pt x="499154" y="1292523"/>
                    <a:pt x="540750" y="1333686"/>
                    <a:pt x="590666" y="1333686"/>
                  </a:cubicBezTo>
                  <a:cubicBezTo>
                    <a:pt x="648900" y="1337802"/>
                    <a:pt x="690496" y="1296639"/>
                    <a:pt x="690496" y="1243127"/>
                  </a:cubicBezTo>
                  <a:moveTo>
                    <a:pt x="345248" y="0"/>
                  </a:moveTo>
                  <a:cubicBezTo>
                    <a:pt x="241258" y="0"/>
                    <a:pt x="162225" y="82326"/>
                    <a:pt x="162225" y="181118"/>
                  </a:cubicBezTo>
                  <a:cubicBezTo>
                    <a:pt x="162225" y="284026"/>
                    <a:pt x="245417" y="362236"/>
                    <a:pt x="345248" y="362236"/>
                  </a:cubicBezTo>
                  <a:cubicBezTo>
                    <a:pt x="449239" y="362236"/>
                    <a:pt x="528271" y="279909"/>
                    <a:pt x="528271" y="181118"/>
                  </a:cubicBezTo>
                  <a:cubicBezTo>
                    <a:pt x="528271" y="82326"/>
                    <a:pt x="445079" y="0"/>
                    <a:pt x="345248" y="0"/>
                  </a:cubicBezTo>
                  <a:close/>
                </a:path>
              </a:pathLst>
            </a:custGeom>
            <a:solidFill>
              <a:srgbClr val="4174BA"/>
            </a:solidFill>
            <a:ln w="41519"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AF2F0E4D-E482-4D50-A87B-8178E0754116}"/>
                </a:ext>
              </a:extLst>
            </p:cNvPr>
            <p:cNvSpPr/>
            <p:nvPr/>
          </p:nvSpPr>
          <p:spPr>
            <a:xfrm>
              <a:off x="11703155" y="428096"/>
              <a:ext cx="366195" cy="362235"/>
            </a:xfrm>
            <a:custGeom>
              <a:avLst/>
              <a:gdLst>
                <a:gd name="connsiteX0" fmla="*/ 183023 w 366195"/>
                <a:gd name="connsiteY0" fmla="*/ 0 h 362235"/>
                <a:gd name="connsiteX1" fmla="*/ 0 w 366195"/>
                <a:gd name="connsiteY1" fmla="*/ 181118 h 362235"/>
                <a:gd name="connsiteX2" fmla="*/ 183023 w 366195"/>
                <a:gd name="connsiteY2" fmla="*/ 362236 h 362235"/>
                <a:gd name="connsiteX3" fmla="*/ 366046 w 366195"/>
                <a:gd name="connsiteY3" fmla="*/ 181118 h 362235"/>
                <a:gd name="connsiteX4" fmla="*/ 183023 w 366195"/>
                <a:gd name="connsiteY4" fmla="*/ 0 h 362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195" h="362235">
                  <a:moveTo>
                    <a:pt x="183023" y="0"/>
                  </a:moveTo>
                  <a:cubicBezTo>
                    <a:pt x="79033" y="0"/>
                    <a:pt x="0" y="82326"/>
                    <a:pt x="0" y="181118"/>
                  </a:cubicBezTo>
                  <a:cubicBezTo>
                    <a:pt x="0" y="284026"/>
                    <a:pt x="83192" y="362236"/>
                    <a:pt x="183023" y="362236"/>
                  </a:cubicBezTo>
                  <a:cubicBezTo>
                    <a:pt x="287014" y="362236"/>
                    <a:pt x="366046" y="279909"/>
                    <a:pt x="366046" y="181118"/>
                  </a:cubicBezTo>
                  <a:cubicBezTo>
                    <a:pt x="370206" y="82326"/>
                    <a:pt x="287014" y="0"/>
                    <a:pt x="183023" y="0"/>
                  </a:cubicBezTo>
                </a:path>
              </a:pathLst>
            </a:custGeom>
            <a:solidFill>
              <a:srgbClr val="414DA1"/>
            </a:solidFill>
            <a:ln w="41519"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D45A80C0-C8C8-654E-56E9-977911421DD7}"/>
                </a:ext>
              </a:extLst>
            </p:cNvPr>
            <p:cNvSpPr/>
            <p:nvPr/>
          </p:nvSpPr>
          <p:spPr>
            <a:xfrm>
              <a:off x="10184895" y="428096"/>
              <a:ext cx="366195" cy="362235"/>
            </a:xfrm>
            <a:custGeom>
              <a:avLst/>
              <a:gdLst>
                <a:gd name="connsiteX0" fmla="*/ 183023 w 366195"/>
                <a:gd name="connsiteY0" fmla="*/ 0 h 362235"/>
                <a:gd name="connsiteX1" fmla="*/ 0 w 366195"/>
                <a:gd name="connsiteY1" fmla="*/ 181118 h 362235"/>
                <a:gd name="connsiteX2" fmla="*/ 183023 w 366195"/>
                <a:gd name="connsiteY2" fmla="*/ 362236 h 362235"/>
                <a:gd name="connsiteX3" fmla="*/ 366046 w 366195"/>
                <a:gd name="connsiteY3" fmla="*/ 181118 h 362235"/>
                <a:gd name="connsiteX4" fmla="*/ 183023 w 366195"/>
                <a:gd name="connsiteY4" fmla="*/ 0 h 362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195" h="362235">
                  <a:moveTo>
                    <a:pt x="183023" y="0"/>
                  </a:moveTo>
                  <a:cubicBezTo>
                    <a:pt x="79033" y="0"/>
                    <a:pt x="0" y="82326"/>
                    <a:pt x="0" y="181118"/>
                  </a:cubicBezTo>
                  <a:cubicBezTo>
                    <a:pt x="0" y="284026"/>
                    <a:pt x="83192" y="362236"/>
                    <a:pt x="183023" y="362236"/>
                  </a:cubicBezTo>
                  <a:cubicBezTo>
                    <a:pt x="287014" y="362236"/>
                    <a:pt x="366046" y="279909"/>
                    <a:pt x="366046" y="181118"/>
                  </a:cubicBezTo>
                  <a:cubicBezTo>
                    <a:pt x="370206" y="82326"/>
                    <a:pt x="287014" y="0"/>
                    <a:pt x="183023" y="0"/>
                  </a:cubicBezTo>
                </a:path>
              </a:pathLst>
            </a:custGeom>
            <a:solidFill>
              <a:srgbClr val="EE4F27"/>
            </a:solidFill>
            <a:ln w="41519" cap="flat">
              <a:noFill/>
              <a:prstDash val="solid"/>
              <a:miter/>
            </a:ln>
          </p:spPr>
          <p:txBody>
            <a:bodyPr rtlCol="0" anchor="ctr"/>
            <a:lstStyle/>
            <a:p>
              <a:endParaRPr lang="en-GB"/>
            </a:p>
          </p:txBody>
        </p:sp>
        <p:sp>
          <p:nvSpPr>
            <p:cNvPr id="32" name="Freeform 31">
              <a:extLst>
                <a:ext uri="{FF2B5EF4-FFF2-40B4-BE49-F238E27FC236}">
                  <a16:creationId xmlns:a16="http://schemas.microsoft.com/office/drawing/2014/main" id="{CC47B4AA-1474-8CF9-FF70-D67C7AAE938F}"/>
                </a:ext>
              </a:extLst>
            </p:cNvPr>
            <p:cNvSpPr/>
            <p:nvPr/>
          </p:nvSpPr>
          <p:spPr>
            <a:xfrm>
              <a:off x="10530143" y="1490106"/>
              <a:ext cx="183310" cy="181117"/>
            </a:xfrm>
            <a:custGeom>
              <a:avLst/>
              <a:gdLst>
                <a:gd name="connsiteX0" fmla="*/ 91512 w 183310"/>
                <a:gd name="connsiteY0" fmla="*/ 0 h 181117"/>
                <a:gd name="connsiteX1" fmla="*/ 0 w 183310"/>
                <a:gd name="connsiteY1" fmla="*/ 90559 h 181117"/>
                <a:gd name="connsiteX2" fmla="*/ 0 w 183310"/>
                <a:gd name="connsiteY2" fmla="*/ 90559 h 181117"/>
                <a:gd name="connsiteX3" fmla="*/ 0 w 183310"/>
                <a:gd name="connsiteY3" fmla="*/ 90559 h 181117"/>
                <a:gd name="connsiteX4" fmla="*/ 0 w 183310"/>
                <a:gd name="connsiteY4" fmla="*/ 90559 h 181117"/>
                <a:gd name="connsiteX5" fmla="*/ 0 w 183310"/>
                <a:gd name="connsiteY5" fmla="*/ 90559 h 181117"/>
                <a:gd name="connsiteX6" fmla="*/ 91512 w 183310"/>
                <a:gd name="connsiteY6" fmla="*/ 181118 h 181117"/>
                <a:gd name="connsiteX7" fmla="*/ 183023 w 183310"/>
                <a:gd name="connsiteY7" fmla="*/ 90559 h 181117"/>
                <a:gd name="connsiteX8" fmla="*/ 91512 w 183310"/>
                <a:gd name="connsiteY8" fmla="*/ 0 h 18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310" h="181117">
                  <a:moveTo>
                    <a:pt x="91512" y="0"/>
                  </a:moveTo>
                  <a:cubicBezTo>
                    <a:pt x="41596" y="0"/>
                    <a:pt x="0" y="41163"/>
                    <a:pt x="0" y="90559"/>
                  </a:cubicBezTo>
                  <a:lnTo>
                    <a:pt x="0" y="90559"/>
                  </a:lnTo>
                  <a:cubicBezTo>
                    <a:pt x="0" y="90559"/>
                    <a:pt x="0" y="90559"/>
                    <a:pt x="0" y="90559"/>
                  </a:cubicBezTo>
                  <a:cubicBezTo>
                    <a:pt x="0" y="90559"/>
                    <a:pt x="0" y="90559"/>
                    <a:pt x="0" y="90559"/>
                  </a:cubicBezTo>
                  <a:cubicBezTo>
                    <a:pt x="0" y="90559"/>
                    <a:pt x="0" y="90559"/>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993F59"/>
            </a:solidFill>
            <a:ln w="41519" cap="flat">
              <a:noFill/>
              <a:prstDash val="solid"/>
              <a:miter/>
            </a:ln>
          </p:spPr>
          <p:txBody>
            <a:bodyPr rtlCol="0" anchor="ctr"/>
            <a:lstStyle/>
            <a:p>
              <a:endParaRPr lang="en-GB"/>
            </a:p>
          </p:txBody>
        </p:sp>
        <p:sp>
          <p:nvSpPr>
            <p:cNvPr id="33" name="Freeform 32">
              <a:extLst>
                <a:ext uri="{FF2B5EF4-FFF2-40B4-BE49-F238E27FC236}">
                  <a16:creationId xmlns:a16="http://schemas.microsoft.com/office/drawing/2014/main" id="{8CE5E74E-CA9C-79B2-5F18-235A441F34CE}"/>
                </a:ext>
              </a:extLst>
            </p:cNvPr>
            <p:cNvSpPr/>
            <p:nvPr/>
          </p:nvSpPr>
          <p:spPr>
            <a:xfrm>
              <a:off x="10783880" y="1247243"/>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414DA1"/>
            </a:solidFill>
            <a:ln w="41519" cap="flat">
              <a:noFill/>
              <a:prstDash val="solid"/>
              <a:miter/>
            </a:ln>
          </p:spPr>
          <p:txBody>
            <a:bodyPr rtlCol="0" anchor="ctr"/>
            <a:lstStyle/>
            <a:p>
              <a:endParaRPr lang="en-GB"/>
            </a:p>
          </p:txBody>
        </p:sp>
        <p:sp>
          <p:nvSpPr>
            <p:cNvPr id="34" name="Freeform 33">
              <a:extLst>
                <a:ext uri="{FF2B5EF4-FFF2-40B4-BE49-F238E27FC236}">
                  <a16:creationId xmlns:a16="http://schemas.microsoft.com/office/drawing/2014/main" id="{B7F229D9-CA22-F6D4-3037-7550F702ED4A}"/>
                </a:ext>
              </a:extLst>
            </p:cNvPr>
            <p:cNvSpPr/>
            <p:nvPr/>
          </p:nvSpPr>
          <p:spPr>
            <a:xfrm>
              <a:off x="11287194" y="1247243"/>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3FB5A1"/>
            </a:solidFill>
            <a:ln w="41519" cap="flat">
              <a:noFill/>
              <a:prstDash val="solid"/>
              <a:miter/>
            </a:ln>
          </p:spPr>
          <p:txBody>
            <a:bodyPr rtlCol="0" anchor="ctr"/>
            <a:lstStyle/>
            <a:p>
              <a:endParaRPr lang="en-GB"/>
            </a:p>
          </p:txBody>
        </p:sp>
        <p:sp>
          <p:nvSpPr>
            <p:cNvPr id="35" name="Freeform 34">
              <a:extLst>
                <a:ext uri="{FF2B5EF4-FFF2-40B4-BE49-F238E27FC236}">
                  <a16:creationId xmlns:a16="http://schemas.microsoft.com/office/drawing/2014/main" id="{C1009EBF-7431-8F0D-6054-10644121034E}"/>
                </a:ext>
              </a:extLst>
            </p:cNvPr>
            <p:cNvSpPr/>
            <p:nvPr/>
          </p:nvSpPr>
          <p:spPr>
            <a:xfrm>
              <a:off x="11540930" y="1490106"/>
              <a:ext cx="183310" cy="181117"/>
            </a:xfrm>
            <a:custGeom>
              <a:avLst/>
              <a:gdLst>
                <a:gd name="connsiteX0" fmla="*/ 91512 w 183310"/>
                <a:gd name="connsiteY0" fmla="*/ 0 h 181117"/>
                <a:gd name="connsiteX1" fmla="*/ 0 w 183310"/>
                <a:gd name="connsiteY1" fmla="*/ 90559 h 181117"/>
                <a:gd name="connsiteX2" fmla="*/ 91512 w 183310"/>
                <a:gd name="connsiteY2" fmla="*/ 181118 h 181117"/>
                <a:gd name="connsiteX3" fmla="*/ 183023 w 183310"/>
                <a:gd name="connsiteY3" fmla="*/ 90559 h 181117"/>
                <a:gd name="connsiteX4" fmla="*/ 91512 w 183310"/>
                <a:gd name="connsiteY4" fmla="*/ 0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310" h="181117">
                  <a:moveTo>
                    <a:pt x="91512" y="0"/>
                  </a:moveTo>
                  <a:cubicBezTo>
                    <a:pt x="41596" y="0"/>
                    <a:pt x="0" y="41163"/>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58B947"/>
            </a:solidFill>
            <a:ln w="41519" cap="flat">
              <a:noFill/>
              <a:prstDash val="solid"/>
              <a:miter/>
            </a:ln>
          </p:spPr>
          <p:txBody>
            <a:bodyPr rtlCol="0" anchor="ctr"/>
            <a:lstStyle/>
            <a:p>
              <a:endParaRPr lang="en-GB"/>
            </a:p>
          </p:txBody>
        </p:sp>
      </p:grpSp>
      <p:grpSp>
        <p:nvGrpSpPr>
          <p:cNvPr id="7" name="Graphic 4">
            <a:extLst>
              <a:ext uri="{FF2B5EF4-FFF2-40B4-BE49-F238E27FC236}">
                <a16:creationId xmlns:a16="http://schemas.microsoft.com/office/drawing/2014/main" id="{BE5EB5D0-FDB1-9B72-D1E1-B08E6F52BAC1}"/>
              </a:ext>
            </a:extLst>
          </p:cNvPr>
          <p:cNvGrpSpPr/>
          <p:nvPr/>
        </p:nvGrpSpPr>
        <p:grpSpPr>
          <a:xfrm>
            <a:off x="177613" y="405414"/>
            <a:ext cx="629911" cy="629912"/>
            <a:chOff x="3657600" y="990600"/>
            <a:chExt cx="4876790" cy="4876800"/>
          </a:xfrm>
          <a:solidFill>
            <a:schemeClr val="bg1"/>
          </a:solidFill>
        </p:grpSpPr>
        <p:sp>
          <p:nvSpPr>
            <p:cNvPr id="8" name="Freeform 7">
              <a:extLst>
                <a:ext uri="{FF2B5EF4-FFF2-40B4-BE49-F238E27FC236}">
                  <a16:creationId xmlns:a16="http://schemas.microsoft.com/office/drawing/2014/main" id="{860C36B6-9DE5-749D-EDDE-B92A4CBC170D}"/>
                </a:ext>
              </a:extLst>
            </p:cNvPr>
            <p:cNvSpPr/>
            <p:nvPr/>
          </p:nvSpPr>
          <p:spPr>
            <a:xfrm>
              <a:off x="3657600" y="990600"/>
              <a:ext cx="4876790" cy="4876800"/>
            </a:xfrm>
            <a:custGeom>
              <a:avLst/>
              <a:gdLst>
                <a:gd name="connsiteX0" fmla="*/ 4733916 w 4876790"/>
                <a:gd name="connsiteY0" fmla="*/ 2295525 h 4876800"/>
                <a:gd name="connsiteX1" fmla="*/ 4433488 w 4876790"/>
                <a:gd name="connsiteY1" fmla="*/ 2295525 h 4876800"/>
                <a:gd name="connsiteX2" fmla="*/ 2581275 w 4876790"/>
                <a:gd name="connsiteY2" fmla="*/ 443303 h 4876800"/>
                <a:gd name="connsiteX3" fmla="*/ 2581275 w 4876790"/>
                <a:gd name="connsiteY3" fmla="*/ 142875 h 4876800"/>
                <a:gd name="connsiteX4" fmla="*/ 2438400 w 4876790"/>
                <a:gd name="connsiteY4" fmla="*/ 0 h 4876800"/>
                <a:gd name="connsiteX5" fmla="*/ 2295525 w 4876790"/>
                <a:gd name="connsiteY5" fmla="*/ 142875 h 4876800"/>
                <a:gd name="connsiteX6" fmla="*/ 2295525 w 4876790"/>
                <a:gd name="connsiteY6" fmla="*/ 443303 h 4876800"/>
                <a:gd name="connsiteX7" fmla="*/ 443303 w 4876790"/>
                <a:gd name="connsiteY7" fmla="*/ 2295525 h 4876800"/>
                <a:gd name="connsiteX8" fmla="*/ 142875 w 4876790"/>
                <a:gd name="connsiteY8" fmla="*/ 2295525 h 4876800"/>
                <a:gd name="connsiteX9" fmla="*/ 0 w 4876790"/>
                <a:gd name="connsiteY9" fmla="*/ 2438400 h 4876800"/>
                <a:gd name="connsiteX10" fmla="*/ 142875 w 4876790"/>
                <a:gd name="connsiteY10" fmla="*/ 2581275 h 4876800"/>
                <a:gd name="connsiteX11" fmla="*/ 443313 w 4876790"/>
                <a:gd name="connsiteY11" fmla="*/ 2581275 h 4876800"/>
                <a:gd name="connsiteX12" fmla="*/ 2295525 w 4876790"/>
                <a:gd name="connsiteY12" fmla="*/ 4433488 h 4876800"/>
                <a:gd name="connsiteX13" fmla="*/ 2295525 w 4876790"/>
                <a:gd name="connsiteY13" fmla="*/ 4733925 h 4876800"/>
                <a:gd name="connsiteX14" fmla="*/ 2438400 w 4876790"/>
                <a:gd name="connsiteY14" fmla="*/ 4876800 h 4876800"/>
                <a:gd name="connsiteX15" fmla="*/ 2581275 w 4876790"/>
                <a:gd name="connsiteY15" fmla="*/ 4733925 h 4876800"/>
                <a:gd name="connsiteX16" fmla="*/ 2581275 w 4876790"/>
                <a:gd name="connsiteY16" fmla="*/ 4433497 h 4876800"/>
                <a:gd name="connsiteX17" fmla="*/ 4433488 w 4876790"/>
                <a:gd name="connsiteY17" fmla="*/ 2581275 h 4876800"/>
                <a:gd name="connsiteX18" fmla="*/ 4733916 w 4876790"/>
                <a:gd name="connsiteY18" fmla="*/ 2581275 h 4876800"/>
                <a:gd name="connsiteX19" fmla="*/ 4876791 w 4876790"/>
                <a:gd name="connsiteY19" fmla="*/ 2438400 h 4876800"/>
                <a:gd name="connsiteX20" fmla="*/ 4733916 w 4876790"/>
                <a:gd name="connsiteY20" fmla="*/ 2295525 h 4876800"/>
                <a:gd name="connsiteX21" fmla="*/ 2581275 w 4876790"/>
                <a:gd name="connsiteY21" fmla="*/ 4146890 h 4876800"/>
                <a:gd name="connsiteX22" fmla="*/ 2581275 w 4876790"/>
                <a:gd name="connsiteY22" fmla="*/ 3724275 h 4876800"/>
                <a:gd name="connsiteX23" fmla="*/ 2438400 w 4876790"/>
                <a:gd name="connsiteY23" fmla="*/ 3581400 h 4876800"/>
                <a:gd name="connsiteX24" fmla="*/ 2295525 w 4876790"/>
                <a:gd name="connsiteY24" fmla="*/ 3724275 h 4876800"/>
                <a:gd name="connsiteX25" fmla="*/ 2295525 w 4876790"/>
                <a:gd name="connsiteY25" fmla="*/ 4146880 h 4876800"/>
                <a:gd name="connsiteX26" fmla="*/ 729901 w 4876790"/>
                <a:gd name="connsiteY26" fmla="*/ 2581275 h 4876800"/>
                <a:gd name="connsiteX27" fmla="*/ 1152506 w 4876790"/>
                <a:gd name="connsiteY27" fmla="*/ 2581275 h 4876800"/>
                <a:gd name="connsiteX28" fmla="*/ 1295381 w 4876790"/>
                <a:gd name="connsiteY28" fmla="*/ 2438400 h 4876800"/>
                <a:gd name="connsiteX29" fmla="*/ 1152506 w 4876790"/>
                <a:gd name="connsiteY29" fmla="*/ 2295525 h 4876800"/>
                <a:gd name="connsiteX30" fmla="*/ 729901 w 4876790"/>
                <a:gd name="connsiteY30" fmla="*/ 2295525 h 4876800"/>
                <a:gd name="connsiteX31" fmla="*/ 2295525 w 4876790"/>
                <a:gd name="connsiteY31" fmla="*/ 729901 h 4876800"/>
                <a:gd name="connsiteX32" fmla="*/ 2295525 w 4876790"/>
                <a:gd name="connsiteY32" fmla="*/ 1152516 h 4876800"/>
                <a:gd name="connsiteX33" fmla="*/ 2438400 w 4876790"/>
                <a:gd name="connsiteY33" fmla="*/ 1295390 h 4876800"/>
                <a:gd name="connsiteX34" fmla="*/ 2581275 w 4876790"/>
                <a:gd name="connsiteY34" fmla="*/ 1152516 h 4876800"/>
                <a:gd name="connsiteX35" fmla="*/ 2581275 w 4876790"/>
                <a:gd name="connsiteY35" fmla="*/ 729901 h 4876800"/>
                <a:gd name="connsiteX36" fmla="*/ 4146899 w 4876790"/>
                <a:gd name="connsiteY36" fmla="*/ 2295525 h 4876800"/>
                <a:gd name="connsiteX37" fmla="*/ 3724275 w 4876790"/>
                <a:gd name="connsiteY37" fmla="*/ 2295525 h 4876800"/>
                <a:gd name="connsiteX38" fmla="*/ 3581400 w 4876790"/>
                <a:gd name="connsiteY38" fmla="*/ 2438400 h 4876800"/>
                <a:gd name="connsiteX39" fmla="*/ 3724275 w 4876790"/>
                <a:gd name="connsiteY39" fmla="*/ 2581275 h 4876800"/>
                <a:gd name="connsiteX40" fmla="*/ 4146890 w 4876790"/>
                <a:gd name="connsiteY40" fmla="*/ 2581275 h 4876800"/>
                <a:gd name="connsiteX41" fmla="*/ 2581275 w 4876790"/>
                <a:gd name="connsiteY41" fmla="*/ 4146890 h 487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876790" h="4876800">
                  <a:moveTo>
                    <a:pt x="4733916" y="2295525"/>
                  </a:moveTo>
                  <a:lnTo>
                    <a:pt x="4433488" y="2295525"/>
                  </a:lnTo>
                  <a:cubicBezTo>
                    <a:pt x="4363327" y="1306220"/>
                    <a:pt x="3570570" y="513464"/>
                    <a:pt x="2581275" y="443303"/>
                  </a:cubicBezTo>
                  <a:lnTo>
                    <a:pt x="2581275" y="142875"/>
                  </a:lnTo>
                  <a:cubicBezTo>
                    <a:pt x="2581275" y="63970"/>
                    <a:pt x="2517305" y="0"/>
                    <a:pt x="2438400" y="0"/>
                  </a:cubicBezTo>
                  <a:cubicBezTo>
                    <a:pt x="2359495" y="0"/>
                    <a:pt x="2295525" y="63970"/>
                    <a:pt x="2295525" y="142875"/>
                  </a:cubicBezTo>
                  <a:lnTo>
                    <a:pt x="2295525" y="443303"/>
                  </a:lnTo>
                  <a:cubicBezTo>
                    <a:pt x="1306220" y="513474"/>
                    <a:pt x="513474" y="1306220"/>
                    <a:pt x="443303" y="2295525"/>
                  </a:cubicBezTo>
                  <a:lnTo>
                    <a:pt x="142875" y="2295525"/>
                  </a:lnTo>
                  <a:cubicBezTo>
                    <a:pt x="63970" y="2295525"/>
                    <a:pt x="0" y="2359495"/>
                    <a:pt x="0" y="2438400"/>
                  </a:cubicBezTo>
                  <a:cubicBezTo>
                    <a:pt x="0" y="2517305"/>
                    <a:pt x="63970" y="2581275"/>
                    <a:pt x="142875" y="2581275"/>
                  </a:cubicBezTo>
                  <a:lnTo>
                    <a:pt x="443313" y="2581275"/>
                  </a:lnTo>
                  <a:cubicBezTo>
                    <a:pt x="513474" y="3570570"/>
                    <a:pt x="1306220" y="4363317"/>
                    <a:pt x="2295525" y="4433488"/>
                  </a:cubicBezTo>
                  <a:lnTo>
                    <a:pt x="2295525" y="4733925"/>
                  </a:lnTo>
                  <a:cubicBezTo>
                    <a:pt x="2295525" y="4812830"/>
                    <a:pt x="2359495" y="4876800"/>
                    <a:pt x="2438400" y="4876800"/>
                  </a:cubicBezTo>
                  <a:cubicBezTo>
                    <a:pt x="2517305" y="4876800"/>
                    <a:pt x="2581275" y="4812830"/>
                    <a:pt x="2581275" y="4733925"/>
                  </a:cubicBezTo>
                  <a:lnTo>
                    <a:pt x="2581275" y="4433497"/>
                  </a:lnTo>
                  <a:cubicBezTo>
                    <a:pt x="3570570" y="4363317"/>
                    <a:pt x="4363317" y="3570570"/>
                    <a:pt x="4433488" y="2581275"/>
                  </a:cubicBezTo>
                  <a:lnTo>
                    <a:pt x="4733916" y="2581275"/>
                  </a:lnTo>
                  <a:cubicBezTo>
                    <a:pt x="4812821" y="2581275"/>
                    <a:pt x="4876791" y="2517305"/>
                    <a:pt x="4876791" y="2438400"/>
                  </a:cubicBezTo>
                  <a:cubicBezTo>
                    <a:pt x="4876791" y="2359495"/>
                    <a:pt x="4812821" y="2295525"/>
                    <a:pt x="4733916" y="2295525"/>
                  </a:cubicBezTo>
                  <a:close/>
                  <a:moveTo>
                    <a:pt x="2581275" y="4146890"/>
                  </a:moveTo>
                  <a:lnTo>
                    <a:pt x="2581275" y="3724275"/>
                  </a:lnTo>
                  <a:cubicBezTo>
                    <a:pt x="2581275" y="3645370"/>
                    <a:pt x="2517305" y="3581400"/>
                    <a:pt x="2438400" y="3581400"/>
                  </a:cubicBezTo>
                  <a:cubicBezTo>
                    <a:pt x="2359495" y="3581400"/>
                    <a:pt x="2295525" y="3645370"/>
                    <a:pt x="2295525" y="3724275"/>
                  </a:cubicBezTo>
                  <a:lnTo>
                    <a:pt x="2295525" y="4146880"/>
                  </a:lnTo>
                  <a:cubicBezTo>
                    <a:pt x="1463878" y="4077938"/>
                    <a:pt x="798852" y="3412912"/>
                    <a:pt x="729901" y="2581275"/>
                  </a:cubicBezTo>
                  <a:lnTo>
                    <a:pt x="1152506" y="2581275"/>
                  </a:lnTo>
                  <a:cubicBezTo>
                    <a:pt x="1231411" y="2581275"/>
                    <a:pt x="1295381" y="2517305"/>
                    <a:pt x="1295381" y="2438400"/>
                  </a:cubicBezTo>
                  <a:cubicBezTo>
                    <a:pt x="1295381" y="2359495"/>
                    <a:pt x="1231411" y="2295525"/>
                    <a:pt x="1152506" y="2295525"/>
                  </a:cubicBezTo>
                  <a:lnTo>
                    <a:pt x="729901" y="2295525"/>
                  </a:lnTo>
                  <a:cubicBezTo>
                    <a:pt x="798843" y="1463878"/>
                    <a:pt x="1463869" y="798843"/>
                    <a:pt x="2295525" y="729901"/>
                  </a:cubicBezTo>
                  <a:lnTo>
                    <a:pt x="2295525" y="1152516"/>
                  </a:lnTo>
                  <a:cubicBezTo>
                    <a:pt x="2295525" y="1231421"/>
                    <a:pt x="2359495" y="1295390"/>
                    <a:pt x="2438400" y="1295390"/>
                  </a:cubicBezTo>
                  <a:cubicBezTo>
                    <a:pt x="2517305" y="1295390"/>
                    <a:pt x="2581275" y="1231421"/>
                    <a:pt x="2581275" y="1152516"/>
                  </a:cubicBezTo>
                  <a:lnTo>
                    <a:pt x="2581275" y="729901"/>
                  </a:lnTo>
                  <a:cubicBezTo>
                    <a:pt x="3412922" y="798843"/>
                    <a:pt x="4077957" y="1463878"/>
                    <a:pt x="4146899" y="2295525"/>
                  </a:cubicBezTo>
                  <a:lnTo>
                    <a:pt x="3724275" y="2295525"/>
                  </a:lnTo>
                  <a:cubicBezTo>
                    <a:pt x="3645370" y="2295525"/>
                    <a:pt x="3581400" y="2359495"/>
                    <a:pt x="3581400" y="2438400"/>
                  </a:cubicBezTo>
                  <a:cubicBezTo>
                    <a:pt x="3581400" y="2517305"/>
                    <a:pt x="3645370" y="2581275"/>
                    <a:pt x="3724275" y="2581275"/>
                  </a:cubicBezTo>
                  <a:lnTo>
                    <a:pt x="4146890" y="2581275"/>
                  </a:lnTo>
                  <a:cubicBezTo>
                    <a:pt x="4077948" y="3412922"/>
                    <a:pt x="3412912" y="4077948"/>
                    <a:pt x="2581275" y="4146890"/>
                  </a:cubicBezTo>
                  <a:close/>
                </a:path>
              </a:pathLst>
            </a:custGeom>
            <a:grpFill/>
            <a:ln w="9525" cap="flat">
              <a:noFill/>
              <a:prstDash val="solid"/>
              <a:miter/>
            </a:ln>
          </p:spPr>
          <p:txBody>
            <a:bodyPr rtlCol="0" anchor="ctr"/>
            <a:lstStyle/>
            <a:p>
              <a:endParaRPr lang="en-GB"/>
            </a:p>
          </p:txBody>
        </p:sp>
        <p:sp>
          <p:nvSpPr>
            <p:cNvPr id="9" name="Freeform 8">
              <a:extLst>
                <a:ext uri="{FF2B5EF4-FFF2-40B4-BE49-F238E27FC236}">
                  <a16:creationId xmlns:a16="http://schemas.microsoft.com/office/drawing/2014/main" id="{8D4372E9-B5B5-943E-BA18-148D088E3671}"/>
                </a:ext>
              </a:extLst>
            </p:cNvPr>
            <p:cNvSpPr/>
            <p:nvPr/>
          </p:nvSpPr>
          <p:spPr>
            <a:xfrm>
              <a:off x="5248263" y="2519362"/>
              <a:ext cx="1695444" cy="1626469"/>
            </a:xfrm>
            <a:custGeom>
              <a:avLst/>
              <a:gdLst>
                <a:gd name="connsiteX0" fmla="*/ 1586543 w 1695444"/>
                <a:gd name="connsiteY0" fmla="*/ 516198 h 1626469"/>
                <a:gd name="connsiteX1" fmla="*/ 1186150 w 1695444"/>
                <a:gd name="connsiteY1" fmla="*/ 418205 h 1626469"/>
                <a:gd name="connsiteX2" fmla="*/ 969218 w 1695444"/>
                <a:gd name="connsiteY2" fmla="*/ 67685 h 1626469"/>
                <a:gd name="connsiteX3" fmla="*/ 847727 w 1695444"/>
                <a:gd name="connsiteY3" fmla="*/ 0 h 1626469"/>
                <a:gd name="connsiteX4" fmla="*/ 726236 w 1695444"/>
                <a:gd name="connsiteY4" fmla="*/ 67685 h 1626469"/>
                <a:gd name="connsiteX5" fmla="*/ 509313 w 1695444"/>
                <a:gd name="connsiteY5" fmla="*/ 418205 h 1626469"/>
                <a:gd name="connsiteX6" fmla="*/ 108911 w 1695444"/>
                <a:gd name="connsiteY6" fmla="*/ 516198 h 1626469"/>
                <a:gd name="connsiteX7" fmla="*/ 6993 w 1695444"/>
                <a:gd name="connsiteY7" fmla="*/ 610829 h 1626469"/>
                <a:gd name="connsiteX8" fmla="*/ 33825 w 1695444"/>
                <a:gd name="connsiteY8" fmla="*/ 747293 h 1626469"/>
                <a:gd name="connsiteX9" fmla="*/ 300154 w 1695444"/>
                <a:gd name="connsiteY9" fmla="*/ 1061914 h 1626469"/>
                <a:gd name="connsiteX10" fmla="*/ 269617 w 1695444"/>
                <a:gd name="connsiteY10" fmla="*/ 1473003 h 1626469"/>
                <a:gd name="connsiteX11" fmla="*/ 328119 w 1695444"/>
                <a:gd name="connsiteY11" fmla="*/ 1599181 h 1626469"/>
                <a:gd name="connsiteX12" fmla="*/ 466194 w 1695444"/>
                <a:gd name="connsiteY12" fmla="*/ 1615831 h 1626469"/>
                <a:gd name="connsiteX13" fmla="*/ 847717 w 1695444"/>
                <a:gd name="connsiteY13" fmla="*/ 1459754 h 1626469"/>
                <a:gd name="connsiteX14" fmla="*/ 1229251 w 1695444"/>
                <a:gd name="connsiteY14" fmla="*/ 1615831 h 1626469"/>
                <a:gd name="connsiteX15" fmla="*/ 1283334 w 1695444"/>
                <a:gd name="connsiteY15" fmla="*/ 1626470 h 1626469"/>
                <a:gd name="connsiteX16" fmla="*/ 1367325 w 1695444"/>
                <a:gd name="connsiteY16" fmla="*/ 1599181 h 1626469"/>
                <a:gd name="connsiteX17" fmla="*/ 1425828 w 1695444"/>
                <a:gd name="connsiteY17" fmla="*/ 1473003 h 1626469"/>
                <a:gd name="connsiteX18" fmla="*/ 1395291 w 1695444"/>
                <a:gd name="connsiteY18" fmla="*/ 1061923 h 1626469"/>
                <a:gd name="connsiteX19" fmla="*/ 1661619 w 1695444"/>
                <a:gd name="connsiteY19" fmla="*/ 747303 h 1626469"/>
                <a:gd name="connsiteX20" fmla="*/ 1688451 w 1695444"/>
                <a:gd name="connsiteY20" fmla="*/ 610838 h 1626469"/>
                <a:gd name="connsiteX21" fmla="*/ 1586543 w 1695444"/>
                <a:gd name="connsiteY21" fmla="*/ 516198 h 1626469"/>
                <a:gd name="connsiteX22" fmla="*/ 1139440 w 1695444"/>
                <a:gd name="connsiteY22" fmla="*/ 921896 h 1626469"/>
                <a:gd name="connsiteX23" fmla="*/ 1106007 w 1695444"/>
                <a:gd name="connsiteY23" fmla="*/ 1024795 h 1626469"/>
                <a:gd name="connsiteX24" fmla="*/ 1123771 w 1695444"/>
                <a:gd name="connsiteY24" fmla="*/ 1263920 h 1626469"/>
                <a:gd name="connsiteX25" fmla="*/ 901820 w 1695444"/>
                <a:gd name="connsiteY25" fmla="*/ 1173128 h 1626469"/>
                <a:gd name="connsiteX26" fmla="*/ 847727 w 1695444"/>
                <a:gd name="connsiteY26" fmla="*/ 1162488 h 1626469"/>
                <a:gd name="connsiteX27" fmla="*/ 793625 w 1695444"/>
                <a:gd name="connsiteY27" fmla="*/ 1173128 h 1626469"/>
                <a:gd name="connsiteX28" fmla="*/ 571692 w 1695444"/>
                <a:gd name="connsiteY28" fmla="*/ 1263920 h 1626469"/>
                <a:gd name="connsiteX29" fmla="*/ 589457 w 1695444"/>
                <a:gd name="connsiteY29" fmla="*/ 1024785 h 1626469"/>
                <a:gd name="connsiteX30" fmla="*/ 556024 w 1695444"/>
                <a:gd name="connsiteY30" fmla="*/ 921887 h 1626469"/>
                <a:gd name="connsiteX31" fmla="*/ 401090 w 1695444"/>
                <a:gd name="connsiteY31" fmla="*/ 738864 h 1626469"/>
                <a:gd name="connsiteX32" fmla="*/ 634015 w 1695444"/>
                <a:gd name="connsiteY32" fmla="*/ 681857 h 1626469"/>
                <a:gd name="connsiteX33" fmla="*/ 721540 w 1695444"/>
                <a:gd name="connsiteY33" fmla="*/ 618268 h 1626469"/>
                <a:gd name="connsiteX34" fmla="*/ 847737 w 1695444"/>
                <a:gd name="connsiteY34" fmla="*/ 414366 h 1626469"/>
                <a:gd name="connsiteX35" fmla="*/ 973933 w 1695444"/>
                <a:gd name="connsiteY35" fmla="*/ 618268 h 1626469"/>
                <a:gd name="connsiteX36" fmla="*/ 1061458 w 1695444"/>
                <a:gd name="connsiteY36" fmla="*/ 681857 h 1626469"/>
                <a:gd name="connsiteX37" fmla="*/ 1294373 w 1695444"/>
                <a:gd name="connsiteY37" fmla="*/ 738864 h 1626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95444" h="1626469">
                  <a:moveTo>
                    <a:pt x="1586543" y="516198"/>
                  </a:moveTo>
                  <a:lnTo>
                    <a:pt x="1186150" y="418205"/>
                  </a:lnTo>
                  <a:lnTo>
                    <a:pt x="969218" y="67685"/>
                  </a:lnTo>
                  <a:cubicBezTo>
                    <a:pt x="943177" y="25603"/>
                    <a:pt x="897209" y="0"/>
                    <a:pt x="847727" y="0"/>
                  </a:cubicBezTo>
                  <a:cubicBezTo>
                    <a:pt x="798245" y="0"/>
                    <a:pt x="752277" y="25603"/>
                    <a:pt x="726236" y="67685"/>
                  </a:cubicBezTo>
                  <a:lnTo>
                    <a:pt x="509313" y="418205"/>
                  </a:lnTo>
                  <a:lnTo>
                    <a:pt x="108911" y="516198"/>
                  </a:lnTo>
                  <a:cubicBezTo>
                    <a:pt x="60848" y="527961"/>
                    <a:pt x="22291" y="563766"/>
                    <a:pt x="6993" y="610829"/>
                  </a:cubicBezTo>
                  <a:cubicBezTo>
                    <a:pt x="-8294" y="657892"/>
                    <a:pt x="1850" y="709517"/>
                    <a:pt x="33825" y="747293"/>
                  </a:cubicBezTo>
                  <a:lnTo>
                    <a:pt x="300154" y="1061914"/>
                  </a:lnTo>
                  <a:lnTo>
                    <a:pt x="269617" y="1473003"/>
                  </a:lnTo>
                  <a:cubicBezTo>
                    <a:pt x="265949" y="1522352"/>
                    <a:pt x="288076" y="1570091"/>
                    <a:pt x="328119" y="1599181"/>
                  </a:cubicBezTo>
                  <a:cubicBezTo>
                    <a:pt x="368162" y="1628261"/>
                    <a:pt x="420388" y="1634557"/>
                    <a:pt x="466194" y="1615831"/>
                  </a:cubicBezTo>
                  <a:lnTo>
                    <a:pt x="847717" y="1459754"/>
                  </a:lnTo>
                  <a:lnTo>
                    <a:pt x="1229251" y="1615831"/>
                  </a:lnTo>
                  <a:cubicBezTo>
                    <a:pt x="1246691" y="1622965"/>
                    <a:pt x="1265055" y="1626470"/>
                    <a:pt x="1283334" y="1626470"/>
                  </a:cubicBezTo>
                  <a:cubicBezTo>
                    <a:pt x="1313061" y="1626470"/>
                    <a:pt x="1342532" y="1617193"/>
                    <a:pt x="1367325" y="1599181"/>
                  </a:cubicBezTo>
                  <a:cubicBezTo>
                    <a:pt x="1407359" y="1570091"/>
                    <a:pt x="1429495" y="1522362"/>
                    <a:pt x="1425828" y="1473003"/>
                  </a:cubicBezTo>
                  <a:lnTo>
                    <a:pt x="1395291" y="1061923"/>
                  </a:lnTo>
                  <a:lnTo>
                    <a:pt x="1661619" y="747303"/>
                  </a:lnTo>
                  <a:cubicBezTo>
                    <a:pt x="1693595" y="709536"/>
                    <a:pt x="1703739" y="657911"/>
                    <a:pt x="1688451" y="610838"/>
                  </a:cubicBezTo>
                  <a:cubicBezTo>
                    <a:pt x="1673173" y="563766"/>
                    <a:pt x="1634616" y="527961"/>
                    <a:pt x="1586543" y="516198"/>
                  </a:cubicBezTo>
                  <a:close/>
                  <a:moveTo>
                    <a:pt x="1139440" y="921896"/>
                  </a:moveTo>
                  <a:cubicBezTo>
                    <a:pt x="1115237" y="950481"/>
                    <a:pt x="1103235" y="987438"/>
                    <a:pt x="1106007" y="1024795"/>
                  </a:cubicBezTo>
                  <a:lnTo>
                    <a:pt x="1123771" y="1263920"/>
                  </a:lnTo>
                  <a:lnTo>
                    <a:pt x="901820" y="1173128"/>
                  </a:lnTo>
                  <a:cubicBezTo>
                    <a:pt x="884484" y="1166041"/>
                    <a:pt x="866101" y="1162488"/>
                    <a:pt x="847727" y="1162488"/>
                  </a:cubicBezTo>
                  <a:cubicBezTo>
                    <a:pt x="829353" y="1162488"/>
                    <a:pt x="810970" y="1166041"/>
                    <a:pt x="793625" y="1173128"/>
                  </a:cubicBezTo>
                  <a:lnTo>
                    <a:pt x="571692" y="1263920"/>
                  </a:lnTo>
                  <a:lnTo>
                    <a:pt x="589457" y="1024785"/>
                  </a:lnTo>
                  <a:cubicBezTo>
                    <a:pt x="592228" y="987428"/>
                    <a:pt x="580227" y="950481"/>
                    <a:pt x="556024" y="921887"/>
                  </a:cubicBezTo>
                  <a:lnTo>
                    <a:pt x="401090" y="738864"/>
                  </a:lnTo>
                  <a:lnTo>
                    <a:pt x="634015" y="681857"/>
                  </a:lnTo>
                  <a:cubicBezTo>
                    <a:pt x="670400" y="672951"/>
                    <a:pt x="701833" y="650119"/>
                    <a:pt x="721540" y="618268"/>
                  </a:cubicBezTo>
                  <a:lnTo>
                    <a:pt x="847737" y="414366"/>
                  </a:lnTo>
                  <a:lnTo>
                    <a:pt x="973933" y="618268"/>
                  </a:lnTo>
                  <a:cubicBezTo>
                    <a:pt x="993640" y="650119"/>
                    <a:pt x="1025073" y="672960"/>
                    <a:pt x="1061458" y="681857"/>
                  </a:cubicBezTo>
                  <a:lnTo>
                    <a:pt x="1294373" y="738864"/>
                  </a:lnTo>
                  <a:close/>
                </a:path>
              </a:pathLst>
            </a:custGeom>
            <a:grpFill/>
            <a:ln w="9525" cap="flat">
              <a:noFill/>
              <a:prstDash val="solid"/>
              <a:miter/>
            </a:ln>
          </p:spPr>
          <p:txBody>
            <a:bodyPr rtlCol="0" anchor="ctr"/>
            <a:lstStyle/>
            <a:p>
              <a:endParaRPr lang="en-GB"/>
            </a:p>
          </p:txBody>
        </p:sp>
      </p:grpSp>
      <p:grpSp>
        <p:nvGrpSpPr>
          <p:cNvPr id="2" name="Group 1">
            <a:extLst>
              <a:ext uri="{FF2B5EF4-FFF2-40B4-BE49-F238E27FC236}">
                <a16:creationId xmlns:a16="http://schemas.microsoft.com/office/drawing/2014/main" id="{39AD88D1-14D4-E2B8-379D-B278FF753060}"/>
              </a:ext>
            </a:extLst>
          </p:cNvPr>
          <p:cNvGrpSpPr/>
          <p:nvPr/>
        </p:nvGrpSpPr>
        <p:grpSpPr>
          <a:xfrm rot="10800000">
            <a:off x="268528" y="2071027"/>
            <a:ext cx="744123" cy="527392"/>
            <a:chOff x="1410990" y="64984"/>
            <a:chExt cx="7606227" cy="5390858"/>
          </a:xfrm>
        </p:grpSpPr>
        <p:sp>
          <p:nvSpPr>
            <p:cNvPr id="3" name="Freeform 2">
              <a:extLst>
                <a:ext uri="{FF2B5EF4-FFF2-40B4-BE49-F238E27FC236}">
                  <a16:creationId xmlns:a16="http://schemas.microsoft.com/office/drawing/2014/main" id="{61AF8912-F95A-A3EC-2239-13CD6EC9E373}"/>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4" name="Freeform 3">
              <a:extLst>
                <a:ext uri="{FF2B5EF4-FFF2-40B4-BE49-F238E27FC236}">
                  <a16:creationId xmlns:a16="http://schemas.microsoft.com/office/drawing/2014/main" id="{0EDBC3F2-65F6-8B49-76AD-8D9BD2F2F017}"/>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grpSp>
      <p:sp>
        <p:nvSpPr>
          <p:cNvPr id="22" name="Text Placeholder 5">
            <a:extLst>
              <a:ext uri="{FF2B5EF4-FFF2-40B4-BE49-F238E27FC236}">
                <a16:creationId xmlns:a16="http://schemas.microsoft.com/office/drawing/2014/main" id="{7B11DAC5-FD8B-B23A-38BC-BC621F3F1CFD}"/>
              </a:ext>
            </a:extLst>
          </p:cNvPr>
          <p:cNvSpPr txBox="1">
            <a:spLocks/>
          </p:cNvSpPr>
          <p:nvPr/>
        </p:nvSpPr>
        <p:spPr>
          <a:xfrm>
            <a:off x="849241" y="383586"/>
            <a:ext cx="763826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620"/>
              </a:lnSpc>
              <a:spcBef>
                <a:spcPts val="0"/>
              </a:spcBef>
            </a:pPr>
            <a:r>
              <a:rPr lang="en-US" sz="2800" dirty="0"/>
              <a:t>Wichtige Definitionen und Konzepte im Bereich </a:t>
            </a:r>
          </a:p>
          <a:p>
            <a:pPr>
              <a:lnSpc>
                <a:spcPts val="3620"/>
              </a:lnSpc>
              <a:spcBef>
                <a:spcPts val="0"/>
              </a:spcBef>
            </a:pPr>
            <a:r>
              <a:rPr lang="en-US" sz="2800" dirty="0"/>
              <a:t>Storytelling &amp; Friedensförderung</a:t>
            </a:r>
            <a:r>
              <a:rPr lang="en-US" sz="2800" b="1" dirty="0"/>
              <a:t> </a:t>
            </a:r>
          </a:p>
        </p:txBody>
      </p:sp>
      <p:sp>
        <p:nvSpPr>
          <p:cNvPr id="23" name="Text Placeholder 3">
            <a:extLst>
              <a:ext uri="{FF2B5EF4-FFF2-40B4-BE49-F238E27FC236}">
                <a16:creationId xmlns:a16="http://schemas.microsoft.com/office/drawing/2014/main" id="{2F0CBD00-4F3C-5E24-71F3-AF533D32F978}"/>
              </a:ext>
            </a:extLst>
          </p:cNvPr>
          <p:cNvSpPr txBox="1">
            <a:spLocks/>
          </p:cNvSpPr>
          <p:nvPr/>
        </p:nvSpPr>
        <p:spPr>
          <a:xfrm>
            <a:off x="640590" y="2176859"/>
            <a:ext cx="10894272" cy="460967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98475" indent="0">
              <a:lnSpc>
                <a:spcPct val="100000"/>
              </a:lnSpc>
              <a:spcBef>
                <a:spcPts val="0"/>
              </a:spcBef>
              <a:buNone/>
            </a:pPr>
            <a:r>
              <a:rPr lang="en-IE" sz="2400" b="1" dirty="0">
                <a:solidFill>
                  <a:schemeClr val="bg1"/>
                </a:solidFill>
                <a:latin typeface="Calibri" panose="020F0502020204030204" pitchFamily="34" charset="0"/>
                <a:cs typeface="Calibri" panose="020F0502020204030204" pitchFamily="34" charset="0"/>
              </a:rPr>
              <a:t>Narrative Gestaltung &amp; Gegennarrative: </a:t>
            </a:r>
          </a:p>
          <a:p>
            <a:pPr marL="498475" indent="0">
              <a:lnSpc>
                <a:spcPct val="100000"/>
              </a:lnSpc>
              <a:spcBef>
                <a:spcPts val="0"/>
              </a:spcBef>
              <a:buNone/>
            </a:pPr>
            <a:r>
              <a:rPr lang="en-IE" sz="2400" dirty="0">
                <a:solidFill>
                  <a:schemeClr val="bg1"/>
                </a:solidFill>
                <a:latin typeface="Calibri" panose="020F0502020204030204" pitchFamily="34" charset="0"/>
                <a:cs typeface="Calibri" panose="020F0502020204030204" pitchFamily="34" charset="0"/>
              </a:rPr>
              <a:t>Gestaltung des digitalen Diskurses für positive Auswirkungen.</a:t>
            </a:r>
          </a:p>
          <a:p>
            <a:pPr marL="498475" indent="0">
              <a:lnSpc>
                <a:spcPct val="100000"/>
              </a:lnSpc>
              <a:buNone/>
            </a:pPr>
            <a:r>
              <a:rPr lang="en-IE" sz="2400" b="1" dirty="0">
                <a:solidFill>
                  <a:schemeClr val="bg1"/>
                </a:solidFill>
                <a:latin typeface="Calibri" panose="020F0502020204030204" pitchFamily="34" charset="0"/>
                <a:cs typeface="Calibri" panose="020F0502020204030204" pitchFamily="34" charset="0"/>
              </a:rPr>
              <a:t>Nutzergenerierte Inhalte &amp; Storytelling an der Basis: </a:t>
            </a:r>
          </a:p>
          <a:p>
            <a:pPr marL="498475" indent="0">
              <a:lnSpc>
                <a:spcPct val="100000"/>
              </a:lnSpc>
              <a:spcBef>
                <a:spcPts val="0"/>
              </a:spcBef>
              <a:buNone/>
            </a:pPr>
            <a:r>
              <a:rPr lang="en-IE" sz="2400" dirty="0">
                <a:solidFill>
                  <a:schemeClr val="bg1"/>
                </a:solidFill>
                <a:latin typeface="Calibri" panose="020F0502020204030204" pitchFamily="34" charset="0"/>
                <a:cs typeface="Calibri" panose="020F0502020204030204" pitchFamily="34" charset="0"/>
              </a:rPr>
              <a:t>Einbindung von Gemeinschaften in Friedensinitiativen.</a:t>
            </a:r>
          </a:p>
          <a:p>
            <a:pPr marL="498475" indent="0">
              <a:lnSpc>
                <a:spcPct val="100000"/>
              </a:lnSpc>
              <a:buNone/>
            </a:pPr>
            <a:r>
              <a:rPr lang="en-IE" sz="2400" b="1" dirty="0">
                <a:solidFill>
                  <a:schemeClr val="bg1"/>
                </a:solidFill>
                <a:latin typeface="Calibri" panose="020F0502020204030204" pitchFamily="34" charset="0"/>
                <a:cs typeface="Calibri" panose="020F0502020204030204" pitchFamily="34" charset="0"/>
              </a:rPr>
              <a:t>Visuelle Medien &amp; Dokumentarfilm für den Frieden: </a:t>
            </a:r>
          </a:p>
          <a:p>
            <a:pPr marL="498475" indent="0">
              <a:lnSpc>
                <a:spcPct val="100000"/>
              </a:lnSpc>
              <a:spcBef>
                <a:spcPts val="0"/>
              </a:spcBef>
              <a:buNone/>
            </a:pPr>
            <a:r>
              <a:rPr lang="en-IE" sz="2400" dirty="0">
                <a:solidFill>
                  <a:schemeClr val="bg1"/>
                </a:solidFill>
                <a:latin typeface="Calibri" panose="020F0502020204030204" pitchFamily="34" charset="0"/>
                <a:cs typeface="Calibri" panose="020F0502020204030204" pitchFamily="34" charset="0"/>
              </a:rPr>
              <a:t>Die Rolle von Videos bei der Konfliktlösung.</a:t>
            </a:r>
          </a:p>
          <a:p>
            <a:pPr marL="498475" indent="0">
              <a:lnSpc>
                <a:spcPct val="100000"/>
              </a:lnSpc>
              <a:buNone/>
            </a:pPr>
            <a:r>
              <a:rPr lang="en-IE" sz="2400" b="1" dirty="0">
                <a:solidFill>
                  <a:schemeClr val="bg1"/>
                </a:solidFill>
                <a:latin typeface="Calibri" panose="020F0502020204030204" pitchFamily="34" charset="0"/>
                <a:cs typeface="Calibri" panose="020F0502020204030204" pitchFamily="34" charset="0"/>
              </a:rPr>
              <a:t>Soziale Medien für digitalen Aktivismus: </a:t>
            </a:r>
          </a:p>
          <a:p>
            <a:pPr marL="498475" indent="0">
              <a:lnSpc>
                <a:spcPct val="100000"/>
              </a:lnSpc>
              <a:spcBef>
                <a:spcPts val="0"/>
              </a:spcBef>
              <a:buNone/>
            </a:pPr>
            <a:r>
              <a:rPr lang="en-IE" sz="2400" dirty="0">
                <a:solidFill>
                  <a:schemeClr val="bg1"/>
                </a:solidFill>
                <a:latin typeface="Calibri" panose="020F0502020204030204" pitchFamily="34" charset="0"/>
                <a:cs typeface="Calibri" panose="020F0502020204030204" pitchFamily="34" charset="0"/>
              </a:rPr>
              <a:t>Plattformen für Bewusstseinsbildung und Handeln nutzen.</a:t>
            </a:r>
          </a:p>
          <a:p>
            <a:pPr marL="498475" indent="0">
              <a:lnSpc>
                <a:spcPct val="100000"/>
              </a:lnSpc>
              <a:spcBef>
                <a:spcPts val="0"/>
              </a:spcBef>
              <a:buNone/>
            </a:pPr>
            <a:endParaRPr lang="en-IE" sz="2400" b="1" dirty="0">
              <a:solidFill>
                <a:schemeClr val="bg1"/>
              </a:solidFill>
              <a:latin typeface="Calibri" panose="020F0502020204030204" pitchFamily="34" charset="0"/>
              <a:cs typeface="Calibri" panose="020F0502020204030204" pitchFamily="34" charset="0"/>
            </a:endParaRPr>
          </a:p>
        </p:txBody>
      </p:sp>
      <p:grpSp>
        <p:nvGrpSpPr>
          <p:cNvPr id="24" name="Group 23">
            <a:extLst>
              <a:ext uri="{FF2B5EF4-FFF2-40B4-BE49-F238E27FC236}">
                <a16:creationId xmlns:a16="http://schemas.microsoft.com/office/drawing/2014/main" id="{C7B5446D-80C4-1339-E26D-A5FBD9298838}"/>
              </a:ext>
            </a:extLst>
          </p:cNvPr>
          <p:cNvGrpSpPr/>
          <p:nvPr/>
        </p:nvGrpSpPr>
        <p:grpSpPr>
          <a:xfrm rot="10800000">
            <a:off x="268528" y="2940823"/>
            <a:ext cx="744123" cy="527392"/>
            <a:chOff x="1410990" y="64984"/>
            <a:chExt cx="7606227" cy="5390858"/>
          </a:xfrm>
        </p:grpSpPr>
        <p:sp>
          <p:nvSpPr>
            <p:cNvPr id="26" name="Freeform 25">
              <a:extLst>
                <a:ext uri="{FF2B5EF4-FFF2-40B4-BE49-F238E27FC236}">
                  <a16:creationId xmlns:a16="http://schemas.microsoft.com/office/drawing/2014/main" id="{FBA20655-C211-5E5A-D1C2-0D8768EC27AE}"/>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42" name="Freeform 41">
              <a:extLst>
                <a:ext uri="{FF2B5EF4-FFF2-40B4-BE49-F238E27FC236}">
                  <a16:creationId xmlns:a16="http://schemas.microsoft.com/office/drawing/2014/main" id="{6EF65EF8-113A-1981-A42E-EE1241D6673A}"/>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43" name="Group 42">
            <a:extLst>
              <a:ext uri="{FF2B5EF4-FFF2-40B4-BE49-F238E27FC236}">
                <a16:creationId xmlns:a16="http://schemas.microsoft.com/office/drawing/2014/main" id="{A6C25DD8-2558-FA9A-8B60-EB1797979514}"/>
              </a:ext>
            </a:extLst>
          </p:cNvPr>
          <p:cNvGrpSpPr/>
          <p:nvPr/>
        </p:nvGrpSpPr>
        <p:grpSpPr>
          <a:xfrm rot="10800000">
            <a:off x="268528" y="3788314"/>
            <a:ext cx="744123" cy="527392"/>
            <a:chOff x="1410990" y="64984"/>
            <a:chExt cx="7606227" cy="5390858"/>
          </a:xfrm>
        </p:grpSpPr>
        <p:sp>
          <p:nvSpPr>
            <p:cNvPr id="44" name="Freeform 43">
              <a:extLst>
                <a:ext uri="{FF2B5EF4-FFF2-40B4-BE49-F238E27FC236}">
                  <a16:creationId xmlns:a16="http://schemas.microsoft.com/office/drawing/2014/main" id="{7131F989-3213-4118-FFD1-9D24DA90B4DD}"/>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45" name="Freeform 44">
              <a:extLst>
                <a:ext uri="{FF2B5EF4-FFF2-40B4-BE49-F238E27FC236}">
                  <a16:creationId xmlns:a16="http://schemas.microsoft.com/office/drawing/2014/main" id="{918ABDB4-5EF2-49BE-B741-DA2E0CF0088B}"/>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46" name="Group 45">
            <a:extLst>
              <a:ext uri="{FF2B5EF4-FFF2-40B4-BE49-F238E27FC236}">
                <a16:creationId xmlns:a16="http://schemas.microsoft.com/office/drawing/2014/main" id="{04C851FB-D2BF-6373-F69B-1C0EC83D1015}"/>
              </a:ext>
            </a:extLst>
          </p:cNvPr>
          <p:cNvGrpSpPr/>
          <p:nvPr/>
        </p:nvGrpSpPr>
        <p:grpSpPr>
          <a:xfrm rot="10800000">
            <a:off x="268528" y="4658107"/>
            <a:ext cx="744123" cy="527392"/>
            <a:chOff x="1410990" y="64984"/>
            <a:chExt cx="7606227" cy="5390858"/>
          </a:xfrm>
        </p:grpSpPr>
        <p:sp>
          <p:nvSpPr>
            <p:cNvPr id="47" name="Freeform 46">
              <a:extLst>
                <a:ext uri="{FF2B5EF4-FFF2-40B4-BE49-F238E27FC236}">
                  <a16:creationId xmlns:a16="http://schemas.microsoft.com/office/drawing/2014/main" id="{B802C7A7-1038-9BC3-D2D9-BFD0EF2DD06B}"/>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48" name="Freeform 47">
              <a:extLst>
                <a:ext uri="{FF2B5EF4-FFF2-40B4-BE49-F238E27FC236}">
                  <a16:creationId xmlns:a16="http://schemas.microsoft.com/office/drawing/2014/main" id="{94BCF83D-1968-E6FB-BFBD-DC9B92357848}"/>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grpSp>
    </p:spTree>
    <p:extLst>
      <p:ext uri="{BB962C8B-B14F-4D97-AF65-F5344CB8AC3E}">
        <p14:creationId xmlns:p14="http://schemas.microsoft.com/office/powerpoint/2010/main" val="33816845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D420A9-0545-5686-FB2C-BD287362988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19C09C2-DF98-71D7-164A-0938776C015A}"/>
              </a:ext>
            </a:extLst>
          </p:cNvPr>
          <p:cNvSpPr>
            <a:spLocks noGrp="1"/>
          </p:cNvSpPr>
          <p:nvPr>
            <p:ph type="body" sz="quarter" idx="4294967295"/>
          </p:nvPr>
        </p:nvSpPr>
        <p:spPr>
          <a:xfrm>
            <a:off x="5891762" y="5337594"/>
            <a:ext cx="4862945" cy="679345"/>
          </a:xfrm>
          <a:prstGeom prst="rect">
            <a:avLst/>
          </a:prstGeom>
        </p:spPr>
        <p:txBody>
          <a:bodyPr/>
          <a:lstStyle/>
          <a:p>
            <a:pPr marL="0" indent="0" algn="r">
              <a:buNone/>
            </a:pPr>
            <a:r>
              <a:rPr lang="en-US" sz="3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www.includememedia.eu</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D23B311D-55DF-23EA-906E-AB11C761233B}"/>
              </a:ext>
            </a:extLst>
          </p:cNvPr>
          <p:cNvSpPr>
            <a:spLocks noGrp="1"/>
          </p:cNvSpPr>
          <p:nvPr>
            <p:ph type="body" sz="quarter" idx="15"/>
          </p:nvPr>
        </p:nvSpPr>
        <p:spPr>
          <a:xfrm>
            <a:off x="354076" y="3554605"/>
            <a:ext cx="5336719" cy="697353"/>
          </a:xfrm>
        </p:spPr>
        <p:txBody>
          <a:bodyPr/>
          <a:lstStyle/>
          <a:p>
            <a:r>
              <a:rPr lang="en-IE" sz="3200" b="0" dirty="0"/>
              <a:t>Digitale Medien als Instrument zur Versöhnung nach Konflikten in Europa</a:t>
            </a:r>
          </a:p>
        </p:txBody>
      </p:sp>
      <p:sp>
        <p:nvSpPr>
          <p:cNvPr id="5" name="Text Placeholder 4">
            <a:extLst>
              <a:ext uri="{FF2B5EF4-FFF2-40B4-BE49-F238E27FC236}">
                <a16:creationId xmlns:a16="http://schemas.microsoft.com/office/drawing/2014/main" id="{B277F7DA-9B1D-AE08-BA07-F560753EB8A6}"/>
              </a:ext>
            </a:extLst>
          </p:cNvPr>
          <p:cNvSpPr>
            <a:spLocks noGrp="1"/>
          </p:cNvSpPr>
          <p:nvPr>
            <p:ph type="body" sz="quarter" idx="16"/>
          </p:nvPr>
        </p:nvSpPr>
        <p:spPr>
          <a:xfrm>
            <a:off x="354076" y="2857252"/>
            <a:ext cx="5089964" cy="697353"/>
          </a:xfrm>
        </p:spPr>
        <p:txBody>
          <a:bodyPr>
            <a:normAutofit fontScale="70000" lnSpcReduction="20000"/>
          </a:bodyPr>
          <a:lstStyle/>
          <a:p>
            <a:r>
              <a:rPr lang="en-US" b="1" dirty="0"/>
              <a:t>M4 Teil 1 – Schwerpunktbereich 1</a:t>
            </a:r>
          </a:p>
        </p:txBody>
      </p:sp>
      <p:sp>
        <p:nvSpPr>
          <p:cNvPr id="9" name="TextBox 8">
            <a:extLst>
              <a:ext uri="{FF2B5EF4-FFF2-40B4-BE49-F238E27FC236}">
                <a16:creationId xmlns:a16="http://schemas.microsoft.com/office/drawing/2014/main" id="{40220A79-839B-1C1B-0181-43F2D1F3DD8D}"/>
              </a:ext>
            </a:extLst>
          </p:cNvPr>
          <p:cNvSpPr txBox="1"/>
          <p:nvPr/>
        </p:nvSpPr>
        <p:spPr>
          <a:xfrm>
            <a:off x="8797772" y="6056335"/>
            <a:ext cx="3262484" cy="461665"/>
          </a:xfrm>
          <a:prstGeom prst="rect">
            <a:avLst/>
          </a:prstGeom>
          <a:noFill/>
        </p:spPr>
        <p:txBody>
          <a:bodyPr wrap="square" rtlCol="0">
            <a:spAutoFit/>
          </a:bodyPr>
          <a:lstStyle/>
          <a:p>
            <a:pPr algn="just"/>
            <a:r>
              <a:rPr lang="en-IE" sz="800" dirty="0">
                <a:solidFill>
                  <a:srgbClr val="0C4659"/>
                </a:solidFill>
                <a:latin typeface="Calibri" panose="020F0502020204030204" pitchFamily="34" charset="0"/>
                <a:ea typeface="Calibri" panose="020F0502020204030204" pitchFamily="34" charset="0"/>
                <a:cs typeface="Calibri" panose="020F0502020204030204" pitchFamily="34" charset="0"/>
              </a:rPr>
              <a:t>* Hinweis zur Abfallvermeidung: Bitte drucken Sie dieses Dokument in Graustufen oder Schwarz-Weiß statt in Farbe aus. Bitte drucken Sie beidseitig (Duplex) und, wenn möglich, mehrere Folien oder Seiten auf einer Seite.</a:t>
            </a:r>
          </a:p>
        </p:txBody>
      </p:sp>
      <p:pic>
        <p:nvPicPr>
          <p:cNvPr id="12" name="Picture Placeholder 11">
            <a:extLst>
              <a:ext uri="{FF2B5EF4-FFF2-40B4-BE49-F238E27FC236}">
                <a16:creationId xmlns:a16="http://schemas.microsoft.com/office/drawing/2014/main" id="{12F44F46-E291-A4F5-991F-F9CA58BA1E60}"/>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5905830" y="514857"/>
            <a:ext cx="6300238" cy="4375767"/>
          </a:xfrm>
        </p:spPr>
      </p:pic>
      <p:grpSp>
        <p:nvGrpSpPr>
          <p:cNvPr id="22" name="Group 21">
            <a:extLst>
              <a:ext uri="{FF2B5EF4-FFF2-40B4-BE49-F238E27FC236}">
                <a16:creationId xmlns:a16="http://schemas.microsoft.com/office/drawing/2014/main" id="{12C23B2D-6873-3745-7FD2-E9C2CEA1C4EA}"/>
              </a:ext>
            </a:extLst>
          </p:cNvPr>
          <p:cNvGrpSpPr/>
          <p:nvPr/>
        </p:nvGrpSpPr>
        <p:grpSpPr>
          <a:xfrm>
            <a:off x="9455176" y="2454901"/>
            <a:ext cx="2736825" cy="3262701"/>
            <a:chOff x="9455176" y="2454901"/>
            <a:chExt cx="2736825" cy="3262701"/>
          </a:xfrm>
        </p:grpSpPr>
        <p:sp>
          <p:nvSpPr>
            <p:cNvPr id="6" name="Freeform 5">
              <a:extLst>
                <a:ext uri="{FF2B5EF4-FFF2-40B4-BE49-F238E27FC236}">
                  <a16:creationId xmlns:a16="http://schemas.microsoft.com/office/drawing/2014/main" id="{486E8675-A06B-BFF5-A6C9-4451C40F4741}"/>
                </a:ext>
              </a:extLst>
            </p:cNvPr>
            <p:cNvSpPr/>
            <p:nvPr/>
          </p:nvSpPr>
          <p:spPr>
            <a:xfrm>
              <a:off x="9455176" y="3814932"/>
              <a:ext cx="1731027" cy="1600441"/>
            </a:xfrm>
            <a:custGeom>
              <a:avLst/>
              <a:gdLst>
                <a:gd name="connsiteX0" fmla="*/ 1731027 w 1731027"/>
                <a:gd name="connsiteY0" fmla="*/ 570114 h 1600441"/>
                <a:gd name="connsiteX1" fmla="*/ 1564441 w 1731027"/>
                <a:gd name="connsiteY1" fmla="*/ 164852 h 1600441"/>
                <a:gd name="connsiteX2" fmla="*/ 1154916 w 1731027"/>
                <a:gd name="connsiteY2" fmla="*/ 0 h 1600441"/>
                <a:gd name="connsiteX3" fmla="*/ 745391 w 1731027"/>
                <a:gd name="connsiteY3" fmla="*/ 164852 h 1600441"/>
                <a:gd name="connsiteX4" fmla="*/ 578805 w 1731027"/>
                <a:gd name="connsiteY4" fmla="*/ 570114 h 1600441"/>
                <a:gd name="connsiteX5" fmla="*/ 578805 w 1731027"/>
                <a:gd name="connsiteY5" fmla="*/ 1243261 h 1600441"/>
                <a:gd name="connsiteX6" fmla="*/ 523276 w 1731027"/>
                <a:gd name="connsiteY6" fmla="*/ 1298212 h 1600441"/>
                <a:gd name="connsiteX7" fmla="*/ 183162 w 1731027"/>
                <a:gd name="connsiteY7" fmla="*/ 1298212 h 1600441"/>
                <a:gd name="connsiteX8" fmla="*/ 155397 w 1731027"/>
                <a:gd name="connsiteY8" fmla="*/ 1600441 h 1600441"/>
                <a:gd name="connsiteX9" fmla="*/ 155397 w 1731027"/>
                <a:gd name="connsiteY9" fmla="*/ 1600441 h 1600441"/>
                <a:gd name="connsiteX10" fmla="*/ 523276 w 1731027"/>
                <a:gd name="connsiteY10" fmla="*/ 1600441 h 1600441"/>
                <a:gd name="connsiteX11" fmla="*/ 891154 w 1731027"/>
                <a:gd name="connsiteY11" fmla="*/ 1236392 h 1600441"/>
                <a:gd name="connsiteX12" fmla="*/ 891154 w 1731027"/>
                <a:gd name="connsiteY12" fmla="*/ 563245 h 1600441"/>
                <a:gd name="connsiteX13" fmla="*/ 967506 w 1731027"/>
                <a:gd name="connsiteY13" fmla="*/ 377787 h 1600441"/>
                <a:gd name="connsiteX14" fmla="*/ 1154916 w 1731027"/>
                <a:gd name="connsiteY14" fmla="*/ 302229 h 1600441"/>
                <a:gd name="connsiteX15" fmla="*/ 1342326 w 1731027"/>
                <a:gd name="connsiteY15" fmla="*/ 377787 h 1600441"/>
                <a:gd name="connsiteX16" fmla="*/ 1418678 w 1731027"/>
                <a:gd name="connsiteY16" fmla="*/ 563245 h 1600441"/>
                <a:gd name="connsiteX17" fmla="*/ 1418678 w 1731027"/>
                <a:gd name="connsiteY17" fmla="*/ 1112753 h 1600441"/>
                <a:gd name="connsiteX18" fmla="*/ 1418678 w 1731027"/>
                <a:gd name="connsiteY18" fmla="*/ 1112753 h 1600441"/>
                <a:gd name="connsiteX19" fmla="*/ 1571382 w 1731027"/>
                <a:gd name="connsiteY19" fmla="*/ 1270736 h 1600441"/>
                <a:gd name="connsiteX20" fmla="*/ 1724086 w 1731027"/>
                <a:gd name="connsiteY20" fmla="*/ 1119622 h 1600441"/>
                <a:gd name="connsiteX21" fmla="*/ 1724086 w 1731027"/>
                <a:gd name="connsiteY21" fmla="*/ 570114 h 1600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31027" h="1600441">
                  <a:moveTo>
                    <a:pt x="1731027" y="570114"/>
                  </a:moveTo>
                  <a:cubicBezTo>
                    <a:pt x="1731027" y="419000"/>
                    <a:pt x="1668557" y="274754"/>
                    <a:pt x="1564441" y="164852"/>
                  </a:cubicBezTo>
                  <a:cubicBezTo>
                    <a:pt x="1453383" y="54951"/>
                    <a:pt x="1307620" y="0"/>
                    <a:pt x="1154916" y="0"/>
                  </a:cubicBezTo>
                  <a:cubicBezTo>
                    <a:pt x="1002212" y="0"/>
                    <a:pt x="856449" y="61820"/>
                    <a:pt x="745391" y="164852"/>
                  </a:cubicBezTo>
                  <a:cubicBezTo>
                    <a:pt x="634333" y="274754"/>
                    <a:pt x="578805" y="419000"/>
                    <a:pt x="578805" y="570114"/>
                  </a:cubicBezTo>
                  <a:lnTo>
                    <a:pt x="578805" y="1243261"/>
                  </a:lnTo>
                  <a:cubicBezTo>
                    <a:pt x="578805" y="1277605"/>
                    <a:pt x="551040" y="1298212"/>
                    <a:pt x="523276" y="1298212"/>
                  </a:cubicBezTo>
                  <a:lnTo>
                    <a:pt x="183162" y="1298212"/>
                  </a:lnTo>
                  <a:cubicBezTo>
                    <a:pt x="-59777" y="1277605"/>
                    <a:pt x="-52836" y="1600441"/>
                    <a:pt x="155397" y="1600441"/>
                  </a:cubicBezTo>
                  <a:lnTo>
                    <a:pt x="155397" y="1600441"/>
                  </a:lnTo>
                  <a:lnTo>
                    <a:pt x="523276" y="1600441"/>
                  </a:lnTo>
                  <a:cubicBezTo>
                    <a:pt x="724568" y="1600441"/>
                    <a:pt x="891154" y="1435589"/>
                    <a:pt x="891154" y="1236392"/>
                  </a:cubicBezTo>
                  <a:lnTo>
                    <a:pt x="891154" y="563245"/>
                  </a:lnTo>
                  <a:cubicBezTo>
                    <a:pt x="891154" y="494557"/>
                    <a:pt x="918919" y="425868"/>
                    <a:pt x="967506" y="377787"/>
                  </a:cubicBezTo>
                  <a:cubicBezTo>
                    <a:pt x="1016094" y="329705"/>
                    <a:pt x="1085505" y="302229"/>
                    <a:pt x="1154916" y="302229"/>
                  </a:cubicBezTo>
                  <a:cubicBezTo>
                    <a:pt x="1224327" y="302229"/>
                    <a:pt x="1293738" y="329705"/>
                    <a:pt x="1342326" y="377787"/>
                  </a:cubicBezTo>
                  <a:cubicBezTo>
                    <a:pt x="1390913" y="425868"/>
                    <a:pt x="1418678" y="494557"/>
                    <a:pt x="1418678" y="563245"/>
                  </a:cubicBezTo>
                  <a:lnTo>
                    <a:pt x="1418678" y="1112753"/>
                  </a:lnTo>
                  <a:cubicBezTo>
                    <a:pt x="1418678" y="1112753"/>
                    <a:pt x="1418678" y="1112753"/>
                    <a:pt x="1418678" y="1112753"/>
                  </a:cubicBezTo>
                  <a:cubicBezTo>
                    <a:pt x="1418678" y="1195179"/>
                    <a:pt x="1488089" y="1270736"/>
                    <a:pt x="1571382" y="1270736"/>
                  </a:cubicBezTo>
                  <a:cubicBezTo>
                    <a:pt x="1654675" y="1270736"/>
                    <a:pt x="1724086" y="1202048"/>
                    <a:pt x="1724086" y="1119622"/>
                  </a:cubicBezTo>
                  <a:lnTo>
                    <a:pt x="1724086" y="570114"/>
                  </a:lnTo>
                  <a:close/>
                </a:path>
              </a:pathLst>
            </a:custGeom>
            <a:solidFill>
              <a:srgbClr val="EE4F27"/>
            </a:solidFill>
            <a:ln w="69362" cap="flat">
              <a:noFill/>
              <a:prstDash val="solid"/>
              <a:miter/>
            </a:ln>
          </p:spPr>
          <p:txBody>
            <a:bodyPr rtlCol="0" anchor="ctr"/>
            <a:lstStyle/>
            <a:p>
              <a:endParaRPr lang="en-GB"/>
            </a:p>
          </p:txBody>
        </p:sp>
        <p:sp>
          <p:nvSpPr>
            <p:cNvPr id="7" name="Freeform 6">
              <a:extLst>
                <a:ext uri="{FF2B5EF4-FFF2-40B4-BE49-F238E27FC236}">
                  <a16:creationId xmlns:a16="http://schemas.microsoft.com/office/drawing/2014/main" id="{22BD397D-ADA9-4C5C-9364-1BD166C9ABAF}"/>
                </a:ext>
              </a:extLst>
            </p:cNvPr>
            <p:cNvSpPr/>
            <p:nvPr/>
          </p:nvSpPr>
          <p:spPr>
            <a:xfrm>
              <a:off x="10873854" y="3787457"/>
              <a:ext cx="721874" cy="1930145"/>
            </a:xfrm>
            <a:custGeom>
              <a:avLst/>
              <a:gdLst>
                <a:gd name="connsiteX0" fmla="*/ 0 w 721874"/>
                <a:gd name="connsiteY0" fmla="*/ 556376 h 1930145"/>
                <a:gd name="connsiteX1" fmla="*/ 0 w 721874"/>
                <a:gd name="connsiteY1" fmla="*/ 556376 h 1930145"/>
                <a:gd name="connsiteX2" fmla="*/ 0 w 721874"/>
                <a:gd name="connsiteY2" fmla="*/ 1572965 h 1930145"/>
                <a:gd name="connsiteX3" fmla="*/ 104117 w 721874"/>
                <a:gd name="connsiteY3" fmla="*/ 1827113 h 1930145"/>
                <a:gd name="connsiteX4" fmla="*/ 360937 w 721874"/>
                <a:gd name="connsiteY4" fmla="*/ 1930145 h 1930145"/>
                <a:gd name="connsiteX5" fmla="*/ 617758 w 721874"/>
                <a:gd name="connsiteY5" fmla="*/ 1827113 h 1930145"/>
                <a:gd name="connsiteX6" fmla="*/ 617758 w 721874"/>
                <a:gd name="connsiteY6" fmla="*/ 1827113 h 1930145"/>
                <a:gd name="connsiteX7" fmla="*/ 721875 w 721874"/>
                <a:gd name="connsiteY7" fmla="*/ 1572965 h 1930145"/>
                <a:gd name="connsiteX8" fmla="*/ 721875 w 721874"/>
                <a:gd name="connsiteY8" fmla="*/ 151115 h 1930145"/>
                <a:gd name="connsiteX9" fmla="*/ 569170 w 721874"/>
                <a:gd name="connsiteY9" fmla="*/ 0 h 1930145"/>
                <a:gd name="connsiteX10" fmla="*/ 416466 w 721874"/>
                <a:gd name="connsiteY10" fmla="*/ 151115 h 1930145"/>
                <a:gd name="connsiteX11" fmla="*/ 416466 w 721874"/>
                <a:gd name="connsiteY11" fmla="*/ 1572965 h 1930145"/>
                <a:gd name="connsiteX12" fmla="*/ 402584 w 721874"/>
                <a:gd name="connsiteY12" fmla="*/ 1614179 h 1930145"/>
                <a:gd name="connsiteX13" fmla="*/ 402584 w 721874"/>
                <a:gd name="connsiteY13" fmla="*/ 1614179 h 1930145"/>
                <a:gd name="connsiteX14" fmla="*/ 360937 w 721874"/>
                <a:gd name="connsiteY14" fmla="*/ 1627916 h 1930145"/>
                <a:gd name="connsiteX15" fmla="*/ 319291 w 721874"/>
                <a:gd name="connsiteY15" fmla="*/ 1614179 h 1930145"/>
                <a:gd name="connsiteX16" fmla="*/ 305409 w 721874"/>
                <a:gd name="connsiteY16" fmla="*/ 1572965 h 1930145"/>
                <a:gd name="connsiteX17" fmla="*/ 305409 w 721874"/>
                <a:gd name="connsiteY17" fmla="*/ 556376 h 1930145"/>
                <a:gd name="connsiteX18" fmla="*/ 152704 w 721874"/>
                <a:gd name="connsiteY18" fmla="*/ 405262 h 1930145"/>
                <a:gd name="connsiteX19" fmla="*/ 0 w 721874"/>
                <a:gd name="connsiteY19" fmla="*/ 556376 h 1930145"/>
                <a:gd name="connsiteX20" fmla="*/ 0 w 721874"/>
                <a:gd name="connsiteY20" fmla="*/ 556376 h 1930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21874" h="1930145">
                  <a:moveTo>
                    <a:pt x="0" y="556376"/>
                  </a:moveTo>
                  <a:lnTo>
                    <a:pt x="0" y="556376"/>
                  </a:lnTo>
                  <a:lnTo>
                    <a:pt x="0" y="1572965"/>
                  </a:lnTo>
                  <a:cubicBezTo>
                    <a:pt x="0" y="1669129"/>
                    <a:pt x="41647" y="1758424"/>
                    <a:pt x="104117" y="1827113"/>
                  </a:cubicBezTo>
                  <a:cubicBezTo>
                    <a:pt x="173528" y="1895801"/>
                    <a:pt x="263762" y="1930145"/>
                    <a:pt x="360937" y="1930145"/>
                  </a:cubicBezTo>
                  <a:cubicBezTo>
                    <a:pt x="458113" y="1930145"/>
                    <a:pt x="548347" y="1888933"/>
                    <a:pt x="617758" y="1827113"/>
                  </a:cubicBezTo>
                  <a:lnTo>
                    <a:pt x="617758" y="1827113"/>
                  </a:lnTo>
                  <a:cubicBezTo>
                    <a:pt x="687169" y="1758424"/>
                    <a:pt x="721875" y="1669129"/>
                    <a:pt x="721875" y="1572965"/>
                  </a:cubicBezTo>
                  <a:lnTo>
                    <a:pt x="721875" y="151115"/>
                  </a:lnTo>
                  <a:cubicBezTo>
                    <a:pt x="721875" y="68688"/>
                    <a:pt x="652464" y="0"/>
                    <a:pt x="569170" y="0"/>
                  </a:cubicBezTo>
                  <a:cubicBezTo>
                    <a:pt x="485877" y="0"/>
                    <a:pt x="416466" y="68688"/>
                    <a:pt x="416466" y="151115"/>
                  </a:cubicBezTo>
                  <a:lnTo>
                    <a:pt x="416466" y="1572965"/>
                  </a:lnTo>
                  <a:cubicBezTo>
                    <a:pt x="416466" y="1586703"/>
                    <a:pt x="409525" y="1600441"/>
                    <a:pt x="402584" y="1614179"/>
                  </a:cubicBezTo>
                  <a:lnTo>
                    <a:pt x="402584" y="1614179"/>
                  </a:lnTo>
                  <a:cubicBezTo>
                    <a:pt x="388702" y="1627916"/>
                    <a:pt x="374820" y="1627916"/>
                    <a:pt x="360937" y="1627916"/>
                  </a:cubicBezTo>
                  <a:cubicBezTo>
                    <a:pt x="347055" y="1627916"/>
                    <a:pt x="333173" y="1621047"/>
                    <a:pt x="319291" y="1614179"/>
                  </a:cubicBezTo>
                  <a:cubicBezTo>
                    <a:pt x="305409" y="1600441"/>
                    <a:pt x="305409" y="1586703"/>
                    <a:pt x="305409" y="1572965"/>
                  </a:cubicBezTo>
                  <a:lnTo>
                    <a:pt x="305409" y="556376"/>
                  </a:lnTo>
                  <a:cubicBezTo>
                    <a:pt x="305409" y="473950"/>
                    <a:pt x="235998" y="405262"/>
                    <a:pt x="152704" y="405262"/>
                  </a:cubicBezTo>
                  <a:cubicBezTo>
                    <a:pt x="69411" y="398393"/>
                    <a:pt x="0" y="467081"/>
                    <a:pt x="0" y="556376"/>
                  </a:cubicBezTo>
                  <a:lnTo>
                    <a:pt x="0" y="556376"/>
                  </a:lnTo>
                  <a:close/>
                </a:path>
              </a:pathLst>
            </a:custGeom>
            <a:solidFill>
              <a:srgbClr val="A555A1"/>
            </a:solidFill>
            <a:ln w="69362"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FA3D3911-81C0-D126-AD66-4F07A90661F2}"/>
                </a:ext>
              </a:extLst>
            </p:cNvPr>
            <p:cNvSpPr/>
            <p:nvPr/>
          </p:nvSpPr>
          <p:spPr>
            <a:xfrm>
              <a:off x="11297262" y="2454901"/>
              <a:ext cx="894739" cy="2225506"/>
            </a:xfrm>
            <a:custGeom>
              <a:avLst/>
              <a:gdLst>
                <a:gd name="connsiteX0" fmla="*/ 576112 w 894739"/>
                <a:gd name="connsiteY0" fmla="*/ 803655 h 2225506"/>
                <a:gd name="connsiteX1" fmla="*/ 796492 w 894739"/>
                <a:gd name="connsiteY1" fmla="*/ 844868 h 2225506"/>
                <a:gd name="connsiteX2" fmla="*/ 894739 w 894739"/>
                <a:gd name="connsiteY2" fmla="*/ 895594 h 2225506"/>
                <a:gd name="connsiteX3" fmla="*/ 894739 w 894739"/>
                <a:gd name="connsiteY3" fmla="*/ 2192066 h 2225506"/>
                <a:gd name="connsiteX4" fmla="*/ 878049 w 894739"/>
                <a:gd name="connsiteY4" fmla="*/ 2180859 h 2225506"/>
                <a:gd name="connsiteX5" fmla="*/ 832932 w 894739"/>
                <a:gd name="connsiteY5" fmla="*/ 2074391 h 2225506"/>
                <a:gd name="connsiteX6" fmla="*/ 832932 w 894739"/>
                <a:gd name="connsiteY6" fmla="*/ 1373769 h 2225506"/>
                <a:gd name="connsiteX7" fmla="*/ 756580 w 894739"/>
                <a:gd name="connsiteY7" fmla="*/ 1188310 h 2225506"/>
                <a:gd name="connsiteX8" fmla="*/ 569170 w 894739"/>
                <a:gd name="connsiteY8" fmla="*/ 1112753 h 2225506"/>
                <a:gd name="connsiteX9" fmla="*/ 381761 w 894739"/>
                <a:gd name="connsiteY9" fmla="*/ 1188310 h 2225506"/>
                <a:gd name="connsiteX10" fmla="*/ 305408 w 894739"/>
                <a:gd name="connsiteY10" fmla="*/ 1373769 h 2225506"/>
                <a:gd name="connsiteX11" fmla="*/ 305408 w 894739"/>
                <a:gd name="connsiteY11" fmla="*/ 2074391 h 2225506"/>
                <a:gd name="connsiteX12" fmla="*/ 152704 w 894739"/>
                <a:gd name="connsiteY12" fmla="*/ 2225506 h 2225506"/>
                <a:gd name="connsiteX13" fmla="*/ 0 w 894739"/>
                <a:gd name="connsiteY13" fmla="*/ 2074391 h 2225506"/>
                <a:gd name="connsiteX14" fmla="*/ 0 w 894739"/>
                <a:gd name="connsiteY14" fmla="*/ 1373769 h 2225506"/>
                <a:gd name="connsiteX15" fmla="*/ 166586 w 894739"/>
                <a:gd name="connsiteY15" fmla="*/ 968507 h 2225506"/>
                <a:gd name="connsiteX16" fmla="*/ 576112 w 894739"/>
                <a:gd name="connsiteY16" fmla="*/ 803655 h 2225506"/>
                <a:gd name="connsiteX17" fmla="*/ 576112 w 894739"/>
                <a:gd name="connsiteY17" fmla="*/ 0 h 2225506"/>
                <a:gd name="connsiteX18" fmla="*/ 881520 w 894739"/>
                <a:gd name="connsiteY18" fmla="*/ 302229 h 2225506"/>
                <a:gd name="connsiteX19" fmla="*/ 576112 w 894739"/>
                <a:gd name="connsiteY19" fmla="*/ 604458 h 2225506"/>
                <a:gd name="connsiteX20" fmla="*/ 270703 w 894739"/>
                <a:gd name="connsiteY20" fmla="*/ 302229 h 2225506"/>
                <a:gd name="connsiteX21" fmla="*/ 576112 w 894739"/>
                <a:gd name="connsiteY21" fmla="*/ 0 h 2225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94739" h="2225506">
                  <a:moveTo>
                    <a:pt x="576112" y="803655"/>
                  </a:moveTo>
                  <a:cubicBezTo>
                    <a:pt x="652464" y="803655"/>
                    <a:pt x="727081" y="817393"/>
                    <a:pt x="796492" y="844868"/>
                  </a:cubicBezTo>
                  <a:lnTo>
                    <a:pt x="894739" y="895594"/>
                  </a:lnTo>
                  <a:lnTo>
                    <a:pt x="894739" y="2192066"/>
                  </a:lnTo>
                  <a:lnTo>
                    <a:pt x="878049" y="2180859"/>
                  </a:lnTo>
                  <a:cubicBezTo>
                    <a:pt x="850285" y="2153384"/>
                    <a:pt x="832932" y="2115605"/>
                    <a:pt x="832932" y="2074391"/>
                  </a:cubicBezTo>
                  <a:lnTo>
                    <a:pt x="832932" y="1373769"/>
                  </a:lnTo>
                  <a:cubicBezTo>
                    <a:pt x="832932" y="1305081"/>
                    <a:pt x="805168" y="1236392"/>
                    <a:pt x="756580" y="1188310"/>
                  </a:cubicBezTo>
                  <a:cubicBezTo>
                    <a:pt x="707992" y="1140228"/>
                    <a:pt x="638581" y="1112753"/>
                    <a:pt x="569170" y="1112753"/>
                  </a:cubicBezTo>
                  <a:cubicBezTo>
                    <a:pt x="499759" y="1112753"/>
                    <a:pt x="430348" y="1140228"/>
                    <a:pt x="381761" y="1188310"/>
                  </a:cubicBezTo>
                  <a:cubicBezTo>
                    <a:pt x="333173" y="1236392"/>
                    <a:pt x="305408" y="1305081"/>
                    <a:pt x="305408" y="1373769"/>
                  </a:cubicBezTo>
                  <a:lnTo>
                    <a:pt x="305408" y="2074391"/>
                  </a:lnTo>
                  <a:cubicBezTo>
                    <a:pt x="305408" y="2156818"/>
                    <a:pt x="235997" y="2225506"/>
                    <a:pt x="152704" y="2225506"/>
                  </a:cubicBezTo>
                  <a:cubicBezTo>
                    <a:pt x="69411" y="2225506"/>
                    <a:pt x="0" y="2156818"/>
                    <a:pt x="0" y="2074391"/>
                  </a:cubicBezTo>
                  <a:lnTo>
                    <a:pt x="0" y="1373769"/>
                  </a:lnTo>
                  <a:cubicBezTo>
                    <a:pt x="0" y="1222655"/>
                    <a:pt x="55529" y="1078409"/>
                    <a:pt x="166586" y="968507"/>
                  </a:cubicBezTo>
                  <a:cubicBezTo>
                    <a:pt x="277644" y="865475"/>
                    <a:pt x="423407" y="803655"/>
                    <a:pt x="576112" y="803655"/>
                  </a:cubicBezTo>
                  <a:close/>
                  <a:moveTo>
                    <a:pt x="576112" y="0"/>
                  </a:moveTo>
                  <a:cubicBezTo>
                    <a:pt x="742698" y="0"/>
                    <a:pt x="881520" y="137377"/>
                    <a:pt x="881520" y="302229"/>
                  </a:cubicBezTo>
                  <a:cubicBezTo>
                    <a:pt x="881520" y="467082"/>
                    <a:pt x="749639" y="604458"/>
                    <a:pt x="576112" y="604458"/>
                  </a:cubicBezTo>
                  <a:cubicBezTo>
                    <a:pt x="409525" y="604458"/>
                    <a:pt x="270703" y="473950"/>
                    <a:pt x="270703" y="302229"/>
                  </a:cubicBezTo>
                  <a:cubicBezTo>
                    <a:pt x="270703" y="137377"/>
                    <a:pt x="402584" y="0"/>
                    <a:pt x="576112" y="0"/>
                  </a:cubicBezTo>
                  <a:close/>
                </a:path>
              </a:pathLst>
            </a:custGeom>
            <a:solidFill>
              <a:srgbClr val="4174BA"/>
            </a:solidFill>
            <a:ln w="69362"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02D2345D-4F92-2F21-9A17-FB0F7600A4B0}"/>
                </a:ext>
              </a:extLst>
            </p:cNvPr>
            <p:cNvSpPr/>
            <p:nvPr/>
          </p:nvSpPr>
          <p:spPr>
            <a:xfrm>
              <a:off x="10297742" y="3011277"/>
              <a:ext cx="611066" cy="604458"/>
            </a:xfrm>
            <a:custGeom>
              <a:avLst/>
              <a:gdLst>
                <a:gd name="connsiteX0" fmla="*/ 305408 w 611066"/>
                <a:gd name="connsiteY0" fmla="*/ 0 h 604458"/>
                <a:gd name="connsiteX1" fmla="*/ 0 w 611066"/>
                <a:gd name="connsiteY1" fmla="*/ 302229 h 604458"/>
                <a:gd name="connsiteX2" fmla="*/ 305408 w 611066"/>
                <a:gd name="connsiteY2" fmla="*/ 604458 h 604458"/>
                <a:gd name="connsiteX3" fmla="*/ 610817 w 611066"/>
                <a:gd name="connsiteY3" fmla="*/ 302229 h 604458"/>
                <a:gd name="connsiteX4" fmla="*/ 305408 w 611066"/>
                <a:gd name="connsiteY4" fmla="*/ 0 h 6044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066" h="604458">
                  <a:moveTo>
                    <a:pt x="305408" y="0"/>
                  </a:moveTo>
                  <a:cubicBezTo>
                    <a:pt x="131881" y="0"/>
                    <a:pt x="0" y="137377"/>
                    <a:pt x="0" y="302229"/>
                  </a:cubicBezTo>
                  <a:cubicBezTo>
                    <a:pt x="0" y="473950"/>
                    <a:pt x="138822" y="604458"/>
                    <a:pt x="305408" y="604458"/>
                  </a:cubicBezTo>
                  <a:cubicBezTo>
                    <a:pt x="478936" y="604458"/>
                    <a:pt x="610817" y="467082"/>
                    <a:pt x="610817" y="302229"/>
                  </a:cubicBezTo>
                  <a:cubicBezTo>
                    <a:pt x="617758" y="137377"/>
                    <a:pt x="478936" y="0"/>
                    <a:pt x="305408" y="0"/>
                  </a:cubicBezTo>
                </a:path>
              </a:pathLst>
            </a:custGeom>
            <a:solidFill>
              <a:srgbClr val="EE4F27"/>
            </a:solidFill>
            <a:ln w="69362"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0313AC90-4B2B-6801-F60F-4BB2C1734266}"/>
                </a:ext>
              </a:extLst>
            </p:cNvPr>
            <p:cNvSpPr/>
            <p:nvPr/>
          </p:nvSpPr>
          <p:spPr>
            <a:xfrm>
              <a:off x="10873854" y="4783440"/>
              <a:ext cx="305887" cy="302229"/>
            </a:xfrm>
            <a:custGeom>
              <a:avLst/>
              <a:gdLst>
                <a:gd name="connsiteX0" fmla="*/ 152704 w 305887"/>
                <a:gd name="connsiteY0" fmla="*/ 0 h 302229"/>
                <a:gd name="connsiteX1" fmla="*/ 0 w 305887"/>
                <a:gd name="connsiteY1" fmla="*/ 151115 h 302229"/>
                <a:gd name="connsiteX2" fmla="*/ 0 w 305887"/>
                <a:gd name="connsiteY2" fmla="*/ 151115 h 302229"/>
                <a:gd name="connsiteX3" fmla="*/ 0 w 305887"/>
                <a:gd name="connsiteY3" fmla="*/ 151115 h 302229"/>
                <a:gd name="connsiteX4" fmla="*/ 0 w 305887"/>
                <a:gd name="connsiteY4" fmla="*/ 151115 h 302229"/>
                <a:gd name="connsiteX5" fmla="*/ 0 w 305887"/>
                <a:gd name="connsiteY5" fmla="*/ 151115 h 302229"/>
                <a:gd name="connsiteX6" fmla="*/ 152704 w 305887"/>
                <a:gd name="connsiteY6" fmla="*/ 302229 h 302229"/>
                <a:gd name="connsiteX7" fmla="*/ 305409 w 305887"/>
                <a:gd name="connsiteY7" fmla="*/ 151115 h 302229"/>
                <a:gd name="connsiteX8" fmla="*/ 152704 w 305887"/>
                <a:gd name="connsiteY8" fmla="*/ 0 h 302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5887" h="302229">
                  <a:moveTo>
                    <a:pt x="152704" y="0"/>
                  </a:moveTo>
                  <a:cubicBezTo>
                    <a:pt x="69411" y="0"/>
                    <a:pt x="0" y="68688"/>
                    <a:pt x="0" y="151115"/>
                  </a:cubicBezTo>
                  <a:lnTo>
                    <a:pt x="0" y="151115"/>
                  </a:lnTo>
                  <a:cubicBezTo>
                    <a:pt x="0" y="151115"/>
                    <a:pt x="0" y="151115"/>
                    <a:pt x="0" y="151115"/>
                  </a:cubicBezTo>
                  <a:cubicBezTo>
                    <a:pt x="0" y="151115"/>
                    <a:pt x="0" y="151115"/>
                    <a:pt x="0" y="151115"/>
                  </a:cubicBezTo>
                  <a:cubicBezTo>
                    <a:pt x="0" y="151115"/>
                    <a:pt x="0" y="151115"/>
                    <a:pt x="0" y="151115"/>
                  </a:cubicBezTo>
                  <a:cubicBezTo>
                    <a:pt x="0" y="233541"/>
                    <a:pt x="69411" y="302229"/>
                    <a:pt x="152704" y="302229"/>
                  </a:cubicBezTo>
                  <a:cubicBezTo>
                    <a:pt x="235998" y="302229"/>
                    <a:pt x="305409" y="233541"/>
                    <a:pt x="305409" y="151115"/>
                  </a:cubicBezTo>
                  <a:cubicBezTo>
                    <a:pt x="312350" y="68688"/>
                    <a:pt x="242939" y="0"/>
                    <a:pt x="152704" y="0"/>
                  </a:cubicBezTo>
                </a:path>
              </a:pathLst>
            </a:custGeom>
            <a:solidFill>
              <a:srgbClr val="993F59"/>
            </a:solidFill>
            <a:ln w="69362" cap="flat">
              <a:noFill/>
              <a:prstDash val="solid"/>
              <a:miter/>
            </a:ln>
          </p:spPr>
          <p:txBody>
            <a:bodyPr rtlCol="0" anchor="ctr"/>
            <a:lstStyle/>
            <a:p>
              <a:endParaRPr lang="en-GB"/>
            </a:p>
          </p:txBody>
        </p:sp>
        <p:sp>
          <p:nvSpPr>
            <p:cNvPr id="17" name="Freeform 16">
              <a:extLst>
                <a:ext uri="{FF2B5EF4-FFF2-40B4-BE49-F238E27FC236}">
                  <a16:creationId xmlns:a16="http://schemas.microsoft.com/office/drawing/2014/main" id="{29F033AC-02E8-CE1D-FFF8-D5DA1E3E5D6C}"/>
                </a:ext>
              </a:extLst>
            </p:cNvPr>
            <p:cNvSpPr/>
            <p:nvPr/>
          </p:nvSpPr>
          <p:spPr>
            <a:xfrm>
              <a:off x="11297261" y="4378178"/>
              <a:ext cx="305408" cy="302229"/>
            </a:xfrm>
            <a:custGeom>
              <a:avLst/>
              <a:gdLst>
                <a:gd name="connsiteX0" fmla="*/ 0 w 305408"/>
                <a:gd name="connsiteY0" fmla="*/ 151115 h 302229"/>
                <a:gd name="connsiteX1" fmla="*/ 152704 w 305408"/>
                <a:gd name="connsiteY1" fmla="*/ 302229 h 302229"/>
                <a:gd name="connsiteX2" fmla="*/ 305408 w 305408"/>
                <a:gd name="connsiteY2" fmla="*/ 151115 h 302229"/>
                <a:gd name="connsiteX3" fmla="*/ 152704 w 305408"/>
                <a:gd name="connsiteY3" fmla="*/ 0 h 302229"/>
                <a:gd name="connsiteX4" fmla="*/ 0 w 305408"/>
                <a:gd name="connsiteY4" fmla="*/ 151115 h 302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408" h="302229">
                  <a:moveTo>
                    <a:pt x="0" y="151115"/>
                  </a:moveTo>
                  <a:cubicBezTo>
                    <a:pt x="0" y="233541"/>
                    <a:pt x="69411" y="302229"/>
                    <a:pt x="152704" y="302229"/>
                  </a:cubicBezTo>
                  <a:cubicBezTo>
                    <a:pt x="235997" y="302229"/>
                    <a:pt x="305408" y="233541"/>
                    <a:pt x="305408" y="151115"/>
                  </a:cubicBezTo>
                  <a:cubicBezTo>
                    <a:pt x="305408" y="68688"/>
                    <a:pt x="235997" y="0"/>
                    <a:pt x="152704" y="0"/>
                  </a:cubicBezTo>
                  <a:cubicBezTo>
                    <a:pt x="69411" y="0"/>
                    <a:pt x="0" y="68688"/>
                    <a:pt x="0" y="151115"/>
                  </a:cubicBezTo>
                </a:path>
              </a:pathLst>
            </a:custGeom>
            <a:solidFill>
              <a:srgbClr val="414DA1"/>
            </a:solidFill>
            <a:ln w="69362" cap="flat">
              <a:noFill/>
              <a:prstDash val="solid"/>
              <a:miter/>
            </a:ln>
          </p:spPr>
          <p:txBody>
            <a:bodyPr rtlCol="0" anchor="ctr"/>
            <a:lstStyle/>
            <a:p>
              <a:endParaRPr lang="en-GB"/>
            </a:p>
          </p:txBody>
        </p:sp>
      </p:grpSp>
    </p:spTree>
    <p:extLst>
      <p:ext uri="{BB962C8B-B14F-4D97-AF65-F5344CB8AC3E}">
        <p14:creationId xmlns:p14="http://schemas.microsoft.com/office/powerpoint/2010/main" val="18409631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49AA8E8-7305-F7ED-4155-7BA0ABC9A787}"/>
              </a:ext>
            </a:extLst>
          </p:cNvPr>
          <p:cNvGrpSpPr/>
          <p:nvPr/>
        </p:nvGrpSpPr>
        <p:grpSpPr>
          <a:xfrm>
            <a:off x="7019316" y="188583"/>
            <a:ext cx="4959369" cy="2527420"/>
            <a:chOff x="7260927" y="368575"/>
            <a:chExt cx="4959369" cy="2527420"/>
          </a:xfrm>
        </p:grpSpPr>
        <p:sp>
          <p:nvSpPr>
            <p:cNvPr id="9" name="Round Diagonal Corner Rectangle 8">
              <a:extLst>
                <a:ext uri="{FF2B5EF4-FFF2-40B4-BE49-F238E27FC236}">
                  <a16:creationId xmlns:a16="http://schemas.microsoft.com/office/drawing/2014/main" id="{1FAE4100-7324-D64B-30C9-43ADD62609EE}"/>
                </a:ext>
              </a:extLst>
            </p:cNvPr>
            <p:cNvSpPr/>
            <p:nvPr/>
          </p:nvSpPr>
          <p:spPr>
            <a:xfrm flipH="1">
              <a:off x="7260927" y="368575"/>
              <a:ext cx="4806969" cy="2353304"/>
            </a:xfrm>
            <a:prstGeom prst="round2DiagRect">
              <a:avLst/>
            </a:prstGeom>
            <a:solidFill>
              <a:srgbClr val="DEC0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ound Diagonal Corner Rectangle 9">
              <a:extLst>
                <a:ext uri="{FF2B5EF4-FFF2-40B4-BE49-F238E27FC236}">
                  <a16:creationId xmlns:a16="http://schemas.microsoft.com/office/drawing/2014/main" id="{4E030A3A-7E40-5A19-A5DB-548B91EADFBB}"/>
                </a:ext>
              </a:extLst>
            </p:cNvPr>
            <p:cNvSpPr/>
            <p:nvPr/>
          </p:nvSpPr>
          <p:spPr>
            <a:xfrm flipH="1">
              <a:off x="7413327" y="520975"/>
              <a:ext cx="4806969" cy="2375020"/>
            </a:xfrm>
            <a:custGeom>
              <a:avLst/>
              <a:gdLst>
                <a:gd name="connsiteX0" fmla="*/ 395845 w 4806969"/>
                <a:gd name="connsiteY0" fmla="*/ 0 h 2375020"/>
                <a:gd name="connsiteX1" fmla="*/ 1026006 w 4806969"/>
                <a:gd name="connsiteY1" fmla="*/ 0 h 2375020"/>
                <a:gd name="connsiteX2" fmla="*/ 1612055 w 4806969"/>
                <a:gd name="connsiteY2" fmla="*/ 0 h 2375020"/>
                <a:gd name="connsiteX3" fmla="*/ 2330438 w 4806969"/>
                <a:gd name="connsiteY3" fmla="*/ 0 h 2375020"/>
                <a:gd name="connsiteX4" fmla="*/ 2872376 w 4806969"/>
                <a:gd name="connsiteY4" fmla="*/ 0 h 2375020"/>
                <a:gd name="connsiteX5" fmla="*/ 3502537 w 4806969"/>
                <a:gd name="connsiteY5" fmla="*/ 0 h 2375020"/>
                <a:gd name="connsiteX6" fmla="*/ 4176808 w 4806969"/>
                <a:gd name="connsiteY6" fmla="*/ 0 h 2375020"/>
                <a:gd name="connsiteX7" fmla="*/ 4806969 w 4806969"/>
                <a:gd name="connsiteY7" fmla="*/ 0 h 2375020"/>
                <a:gd name="connsiteX8" fmla="*/ 4806969 w 4806969"/>
                <a:gd name="connsiteY8" fmla="*/ 0 h 2375020"/>
                <a:gd name="connsiteX9" fmla="*/ 4806969 w 4806969"/>
                <a:gd name="connsiteY9" fmla="*/ 699309 h 2375020"/>
                <a:gd name="connsiteX10" fmla="*/ 4806969 w 4806969"/>
                <a:gd name="connsiteY10" fmla="*/ 1378825 h 2375020"/>
                <a:gd name="connsiteX11" fmla="*/ 4806969 w 4806969"/>
                <a:gd name="connsiteY11" fmla="*/ 1979175 h 2375020"/>
                <a:gd name="connsiteX12" fmla="*/ 4411124 w 4806969"/>
                <a:gd name="connsiteY12" fmla="*/ 2375020 h 2375020"/>
                <a:gd name="connsiteX13" fmla="*/ 3913297 w 4806969"/>
                <a:gd name="connsiteY13" fmla="*/ 2375020 h 2375020"/>
                <a:gd name="connsiteX14" fmla="*/ 3194914 w 4806969"/>
                <a:gd name="connsiteY14" fmla="*/ 2375020 h 2375020"/>
                <a:gd name="connsiteX15" fmla="*/ 2697087 w 4806969"/>
                <a:gd name="connsiteY15" fmla="*/ 2375020 h 2375020"/>
                <a:gd name="connsiteX16" fmla="*/ 2199260 w 4806969"/>
                <a:gd name="connsiteY16" fmla="*/ 2375020 h 2375020"/>
                <a:gd name="connsiteX17" fmla="*/ 1524989 w 4806969"/>
                <a:gd name="connsiteY17" fmla="*/ 2375020 h 2375020"/>
                <a:gd name="connsiteX18" fmla="*/ 806606 w 4806969"/>
                <a:gd name="connsiteY18" fmla="*/ 2375020 h 2375020"/>
                <a:gd name="connsiteX19" fmla="*/ 0 w 4806969"/>
                <a:gd name="connsiteY19" fmla="*/ 2375020 h 2375020"/>
                <a:gd name="connsiteX20" fmla="*/ 0 w 4806969"/>
                <a:gd name="connsiteY20" fmla="*/ 2375020 h 2375020"/>
                <a:gd name="connsiteX21" fmla="*/ 0 w 4806969"/>
                <a:gd name="connsiteY21" fmla="*/ 1735087 h 2375020"/>
                <a:gd name="connsiteX22" fmla="*/ 0 w 4806969"/>
                <a:gd name="connsiteY22" fmla="*/ 1055570 h 2375020"/>
                <a:gd name="connsiteX23" fmla="*/ 0 w 4806969"/>
                <a:gd name="connsiteY23" fmla="*/ 395845 h 2375020"/>
                <a:gd name="connsiteX24" fmla="*/ 395845 w 4806969"/>
                <a:gd name="connsiteY24" fmla="*/ 0 h 2375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06969" h="2375020" extrusionOk="0">
                  <a:moveTo>
                    <a:pt x="395845" y="0"/>
                  </a:moveTo>
                  <a:cubicBezTo>
                    <a:pt x="622841" y="21324"/>
                    <a:pt x="738095" y="20451"/>
                    <a:pt x="1026006" y="0"/>
                  </a:cubicBezTo>
                  <a:cubicBezTo>
                    <a:pt x="1313917" y="-20451"/>
                    <a:pt x="1392748" y="-19844"/>
                    <a:pt x="1612055" y="0"/>
                  </a:cubicBezTo>
                  <a:cubicBezTo>
                    <a:pt x="1831362" y="19844"/>
                    <a:pt x="2143899" y="17315"/>
                    <a:pt x="2330438" y="0"/>
                  </a:cubicBezTo>
                  <a:cubicBezTo>
                    <a:pt x="2516977" y="-17315"/>
                    <a:pt x="2643885" y="11711"/>
                    <a:pt x="2872376" y="0"/>
                  </a:cubicBezTo>
                  <a:cubicBezTo>
                    <a:pt x="3100867" y="-11711"/>
                    <a:pt x="3327252" y="3566"/>
                    <a:pt x="3502537" y="0"/>
                  </a:cubicBezTo>
                  <a:cubicBezTo>
                    <a:pt x="3677822" y="-3566"/>
                    <a:pt x="3955310" y="-3627"/>
                    <a:pt x="4176808" y="0"/>
                  </a:cubicBezTo>
                  <a:cubicBezTo>
                    <a:pt x="4398306" y="3627"/>
                    <a:pt x="4596487" y="29764"/>
                    <a:pt x="4806969" y="0"/>
                  </a:cubicBezTo>
                  <a:lnTo>
                    <a:pt x="4806969" y="0"/>
                  </a:lnTo>
                  <a:cubicBezTo>
                    <a:pt x="4829067" y="209485"/>
                    <a:pt x="4826657" y="558811"/>
                    <a:pt x="4806969" y="699309"/>
                  </a:cubicBezTo>
                  <a:cubicBezTo>
                    <a:pt x="4787281" y="839807"/>
                    <a:pt x="4800554" y="1232243"/>
                    <a:pt x="4806969" y="1378825"/>
                  </a:cubicBezTo>
                  <a:cubicBezTo>
                    <a:pt x="4813384" y="1525407"/>
                    <a:pt x="4791234" y="1806287"/>
                    <a:pt x="4806969" y="1979175"/>
                  </a:cubicBezTo>
                  <a:cubicBezTo>
                    <a:pt x="4807964" y="2192061"/>
                    <a:pt x="4635957" y="2386753"/>
                    <a:pt x="4411124" y="2375020"/>
                  </a:cubicBezTo>
                  <a:cubicBezTo>
                    <a:pt x="4210228" y="2395343"/>
                    <a:pt x="4032974" y="2396505"/>
                    <a:pt x="3913297" y="2375020"/>
                  </a:cubicBezTo>
                  <a:cubicBezTo>
                    <a:pt x="3793620" y="2353535"/>
                    <a:pt x="3368875" y="2391984"/>
                    <a:pt x="3194914" y="2375020"/>
                  </a:cubicBezTo>
                  <a:cubicBezTo>
                    <a:pt x="3020953" y="2358056"/>
                    <a:pt x="2902261" y="2355711"/>
                    <a:pt x="2697087" y="2375020"/>
                  </a:cubicBezTo>
                  <a:cubicBezTo>
                    <a:pt x="2491913" y="2394329"/>
                    <a:pt x="2440483" y="2395576"/>
                    <a:pt x="2199260" y="2375020"/>
                  </a:cubicBezTo>
                  <a:cubicBezTo>
                    <a:pt x="1958037" y="2354464"/>
                    <a:pt x="1836532" y="2349172"/>
                    <a:pt x="1524989" y="2375020"/>
                  </a:cubicBezTo>
                  <a:cubicBezTo>
                    <a:pt x="1213446" y="2400868"/>
                    <a:pt x="1053434" y="2396705"/>
                    <a:pt x="806606" y="2375020"/>
                  </a:cubicBezTo>
                  <a:cubicBezTo>
                    <a:pt x="559778" y="2353335"/>
                    <a:pt x="228337" y="2370010"/>
                    <a:pt x="0" y="2375020"/>
                  </a:cubicBezTo>
                  <a:lnTo>
                    <a:pt x="0" y="2375020"/>
                  </a:lnTo>
                  <a:cubicBezTo>
                    <a:pt x="-20452" y="2158895"/>
                    <a:pt x="-14593" y="1894146"/>
                    <a:pt x="0" y="1735087"/>
                  </a:cubicBezTo>
                  <a:cubicBezTo>
                    <a:pt x="14593" y="1576028"/>
                    <a:pt x="33091" y="1200728"/>
                    <a:pt x="0" y="1055570"/>
                  </a:cubicBezTo>
                  <a:cubicBezTo>
                    <a:pt x="-33091" y="910412"/>
                    <a:pt x="-23909" y="639098"/>
                    <a:pt x="0" y="395845"/>
                  </a:cubicBezTo>
                  <a:cubicBezTo>
                    <a:pt x="17086" y="164493"/>
                    <a:pt x="167947" y="-14800"/>
                    <a:pt x="395845" y="0"/>
                  </a:cubicBezTo>
                  <a:close/>
                </a:path>
              </a:pathLst>
            </a:custGeom>
            <a:noFill/>
            <a:ln w="28575">
              <a:solidFill>
                <a:srgbClr val="0E6E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9" name="Text Placeholder 1">
            <a:extLst>
              <a:ext uri="{FF2B5EF4-FFF2-40B4-BE49-F238E27FC236}">
                <a16:creationId xmlns:a16="http://schemas.microsoft.com/office/drawing/2014/main" id="{0ACDFCC3-AABA-AC0F-C9CD-FE29AAB86901}"/>
              </a:ext>
            </a:extLst>
          </p:cNvPr>
          <p:cNvSpPr>
            <a:spLocks noGrp="1"/>
          </p:cNvSpPr>
          <p:nvPr>
            <p:ph type="body" sz="quarter" idx="18"/>
          </p:nvPr>
        </p:nvSpPr>
        <p:spPr>
          <a:xfrm>
            <a:off x="798381" y="453569"/>
            <a:ext cx="5232980" cy="1286933"/>
          </a:xfrm>
        </p:spPr>
        <p:txBody>
          <a:bodyPr/>
          <a:lstStyle/>
          <a:p>
            <a:pPr marL="0" indent="0">
              <a:lnSpc>
                <a:spcPct val="100000"/>
              </a:lnSpc>
            </a:pPr>
            <a:r>
              <a:rPr lang="en-US" sz="2000" b="1" spc="0" dirty="0">
                <a:solidFill>
                  <a:srgbClr val="A555A1"/>
                </a:solidFill>
                <a:latin typeface="Calibri" panose="020F0502020204030204" pitchFamily="34" charset="0"/>
                <a:ea typeface="Calibri (MS)"/>
                <a:cs typeface="Calibri" panose="020F0502020204030204" pitchFamily="34" charset="0"/>
                <a:sym typeface="Calibri (MS)"/>
              </a:rPr>
              <a:t>KONZEPT </a:t>
            </a:r>
            <a:r>
              <a:rPr lang="en-IE" sz="2000" b="1" dirty="0">
                <a:solidFill>
                  <a:srgbClr val="0C4659"/>
                </a:solidFill>
              </a:rPr>
              <a:t>Narrative Gestaltung und Gegennarrative: </a:t>
            </a:r>
            <a:r>
              <a:rPr lang="en-IE" sz="2000" dirty="0">
                <a:solidFill>
                  <a:srgbClr val="0C4659"/>
                </a:solidFill>
              </a:rPr>
              <a:t>Den digitalen Diskurs positiv gestalten.</a:t>
            </a:r>
          </a:p>
          <a:p>
            <a:pPr marL="0" indent="0">
              <a:lnSpc>
                <a:spcPct val="100000"/>
              </a:lnSpc>
            </a:pPr>
            <a:endParaRPr lang="en-IE" sz="2000" b="1" dirty="0">
              <a:solidFill>
                <a:srgbClr val="0C4659"/>
              </a:solidFill>
            </a:endParaRPr>
          </a:p>
          <a:p>
            <a:pPr marL="0" indent="0">
              <a:lnSpc>
                <a:spcPct val="100000"/>
              </a:lnSpc>
            </a:pPr>
            <a:endParaRPr lang="en-GB" sz="2000" dirty="0"/>
          </a:p>
        </p:txBody>
      </p:sp>
      <p:cxnSp>
        <p:nvCxnSpPr>
          <p:cNvPr id="30" name="Straight Connector 29">
            <a:extLst>
              <a:ext uri="{FF2B5EF4-FFF2-40B4-BE49-F238E27FC236}">
                <a16:creationId xmlns:a16="http://schemas.microsoft.com/office/drawing/2014/main" id="{3E899917-B5E5-9CED-9B3D-E5553B9F39DE}"/>
              </a:ext>
            </a:extLst>
          </p:cNvPr>
          <p:cNvCxnSpPr>
            <a:cxnSpLocks/>
          </p:cNvCxnSpPr>
          <p:nvPr/>
        </p:nvCxnSpPr>
        <p:spPr>
          <a:xfrm>
            <a:off x="0" y="174050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1A1A7D01-7D52-0B8F-F973-9FBEEAA5001F}"/>
              </a:ext>
            </a:extLst>
          </p:cNvPr>
          <p:cNvGrpSpPr/>
          <p:nvPr/>
        </p:nvGrpSpPr>
        <p:grpSpPr>
          <a:xfrm>
            <a:off x="-5792" y="368575"/>
            <a:ext cx="744123" cy="527392"/>
            <a:chOff x="268528" y="1960710"/>
            <a:chExt cx="744123" cy="527392"/>
          </a:xfrm>
        </p:grpSpPr>
        <p:sp>
          <p:nvSpPr>
            <p:cNvPr id="32" name="Freeform 31">
              <a:extLst>
                <a:ext uri="{FF2B5EF4-FFF2-40B4-BE49-F238E27FC236}">
                  <a16:creationId xmlns:a16="http://schemas.microsoft.com/office/drawing/2014/main" id="{4DA1D035-0D28-DBF2-0EB7-85652AF550A7}"/>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a:p>
          </p:txBody>
        </p:sp>
        <p:sp>
          <p:nvSpPr>
            <p:cNvPr id="33" name="Freeform 32">
              <a:extLst>
                <a:ext uri="{FF2B5EF4-FFF2-40B4-BE49-F238E27FC236}">
                  <a16:creationId xmlns:a16="http://schemas.microsoft.com/office/drawing/2014/main" id="{3EA33055-74E1-6060-FF26-F49D94F9A3C6}"/>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a:p>
          </p:txBody>
        </p:sp>
      </p:grpSp>
      <p:sp>
        <p:nvSpPr>
          <p:cNvPr id="34" name="Text Placeholder 1">
            <a:extLst>
              <a:ext uri="{FF2B5EF4-FFF2-40B4-BE49-F238E27FC236}">
                <a16:creationId xmlns:a16="http://schemas.microsoft.com/office/drawing/2014/main" id="{022BAA4E-5C8E-E3BB-F437-ED8D544FC8C5}"/>
              </a:ext>
            </a:extLst>
          </p:cNvPr>
          <p:cNvSpPr txBox="1">
            <a:spLocks/>
          </p:cNvSpPr>
          <p:nvPr/>
        </p:nvSpPr>
        <p:spPr>
          <a:xfrm>
            <a:off x="798381" y="2099489"/>
            <a:ext cx="5695926"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2000" b="1" dirty="0">
                <a:solidFill>
                  <a:srgbClr val="A555A1"/>
                </a:solidFill>
                <a:latin typeface="Calibri" panose="020F0502020204030204" pitchFamily="34" charset="0"/>
                <a:ea typeface="Calibri (MS)"/>
                <a:cs typeface="Calibri" panose="020F0502020204030204" pitchFamily="34" charset="0"/>
                <a:sym typeface="Calibri (MS)"/>
              </a:rPr>
              <a:t>BEDEUTUNG </a:t>
            </a:r>
            <a:r>
              <a:rPr lang="en-US" sz="2000" dirty="0">
                <a:solidFill>
                  <a:srgbClr val="0C4659"/>
                </a:solidFill>
              </a:rPr>
              <a:t>Framing prägt Überzeugungen. Die Rückeroberung von Narrativen kann Vorurteile abbauen, Radikalisierung verringern und den Frieden fördern.</a:t>
            </a:r>
          </a:p>
        </p:txBody>
      </p:sp>
      <p:grpSp>
        <p:nvGrpSpPr>
          <p:cNvPr id="35" name="Group 34">
            <a:extLst>
              <a:ext uri="{FF2B5EF4-FFF2-40B4-BE49-F238E27FC236}">
                <a16:creationId xmlns:a16="http://schemas.microsoft.com/office/drawing/2014/main" id="{DB34778D-3343-A52A-0478-ECFD0AB5CCBD}"/>
              </a:ext>
            </a:extLst>
          </p:cNvPr>
          <p:cNvGrpSpPr/>
          <p:nvPr/>
        </p:nvGrpSpPr>
        <p:grpSpPr>
          <a:xfrm>
            <a:off x="-5792" y="2014495"/>
            <a:ext cx="744123" cy="527392"/>
            <a:chOff x="268528" y="1960710"/>
            <a:chExt cx="744123" cy="527392"/>
          </a:xfrm>
        </p:grpSpPr>
        <p:sp>
          <p:nvSpPr>
            <p:cNvPr id="36" name="Freeform 35">
              <a:extLst>
                <a:ext uri="{FF2B5EF4-FFF2-40B4-BE49-F238E27FC236}">
                  <a16:creationId xmlns:a16="http://schemas.microsoft.com/office/drawing/2014/main" id="{FDC40D9B-D2AD-D804-F5EB-D1793567B598}"/>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a:p>
          </p:txBody>
        </p:sp>
        <p:sp>
          <p:nvSpPr>
            <p:cNvPr id="37" name="Freeform 36">
              <a:extLst>
                <a:ext uri="{FF2B5EF4-FFF2-40B4-BE49-F238E27FC236}">
                  <a16:creationId xmlns:a16="http://schemas.microsoft.com/office/drawing/2014/main" id="{5185A6E5-3ED2-F11A-11C0-B2FBDE961199}"/>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a:p>
          </p:txBody>
        </p:sp>
      </p:grpSp>
      <p:cxnSp>
        <p:nvCxnSpPr>
          <p:cNvPr id="38" name="Straight Connector 37">
            <a:extLst>
              <a:ext uri="{FF2B5EF4-FFF2-40B4-BE49-F238E27FC236}">
                <a16:creationId xmlns:a16="http://schemas.microsoft.com/office/drawing/2014/main" id="{B77C74A7-A27E-3469-0DED-552FBE69A4EA}"/>
              </a:ext>
            </a:extLst>
          </p:cNvPr>
          <p:cNvCxnSpPr>
            <a:cxnSpLocks/>
          </p:cNvCxnSpPr>
          <p:nvPr/>
        </p:nvCxnSpPr>
        <p:spPr>
          <a:xfrm>
            <a:off x="-10757" y="3783445"/>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39" name="Text Placeholder 1">
            <a:extLst>
              <a:ext uri="{FF2B5EF4-FFF2-40B4-BE49-F238E27FC236}">
                <a16:creationId xmlns:a16="http://schemas.microsoft.com/office/drawing/2014/main" id="{A65180B9-B0D9-FAE9-1FD2-23E5792E00CD}"/>
              </a:ext>
            </a:extLst>
          </p:cNvPr>
          <p:cNvSpPr txBox="1">
            <a:spLocks/>
          </p:cNvSpPr>
          <p:nvPr/>
        </p:nvSpPr>
        <p:spPr>
          <a:xfrm>
            <a:off x="809137" y="4142428"/>
            <a:ext cx="5688145"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defRPr/>
            </a:pPr>
            <a:r>
              <a:rPr lang="en-US" sz="2000" b="1" dirty="0">
                <a:solidFill>
                  <a:srgbClr val="A555A1"/>
                </a:solidFill>
                <a:latin typeface="Calibri" panose="020F0502020204030204" pitchFamily="34" charset="0"/>
                <a:ea typeface="Calibri (MS)"/>
                <a:cs typeface="Calibri" panose="020F0502020204030204" pitchFamily="34" charset="0"/>
                <a:sym typeface="Calibri (MS)"/>
              </a:rPr>
              <a:t>DEFINITION </a:t>
            </a:r>
            <a:r>
              <a:rPr lang="en-US" sz="2000" dirty="0">
                <a:solidFill>
                  <a:srgbClr val="0C4659"/>
                </a:solidFill>
              </a:rPr>
              <a:t>Narrative Gestaltung ist die Art und Weise, wie eine Geschichte strukturiert ist, um die Interpretation eines Ereignisses durch die Menschen zu beeinflussen. Gegennarrative stellen dominante oder schädliche Diskurse (z. B. Stereotypen, Feindbilder) in Frage, indem sie alternative Sichtweisen und gelebte Realitäten anbieten.</a:t>
            </a:r>
          </a:p>
        </p:txBody>
      </p:sp>
      <p:grpSp>
        <p:nvGrpSpPr>
          <p:cNvPr id="40" name="Group 39">
            <a:extLst>
              <a:ext uri="{FF2B5EF4-FFF2-40B4-BE49-F238E27FC236}">
                <a16:creationId xmlns:a16="http://schemas.microsoft.com/office/drawing/2014/main" id="{DCEF9C11-FB1E-83EF-A48A-1B576DF32E58}"/>
              </a:ext>
            </a:extLst>
          </p:cNvPr>
          <p:cNvGrpSpPr/>
          <p:nvPr/>
        </p:nvGrpSpPr>
        <p:grpSpPr>
          <a:xfrm>
            <a:off x="4965" y="4057434"/>
            <a:ext cx="744123" cy="527392"/>
            <a:chOff x="268528" y="1960710"/>
            <a:chExt cx="744123" cy="527392"/>
          </a:xfrm>
        </p:grpSpPr>
        <p:sp>
          <p:nvSpPr>
            <p:cNvPr id="41" name="Freeform 40">
              <a:extLst>
                <a:ext uri="{FF2B5EF4-FFF2-40B4-BE49-F238E27FC236}">
                  <a16:creationId xmlns:a16="http://schemas.microsoft.com/office/drawing/2014/main" id="{0C8EFF9E-0C0A-3D59-C2D9-7A6825EA3AA6}"/>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a:p>
          </p:txBody>
        </p:sp>
        <p:sp>
          <p:nvSpPr>
            <p:cNvPr id="42" name="Freeform 41">
              <a:extLst>
                <a:ext uri="{FF2B5EF4-FFF2-40B4-BE49-F238E27FC236}">
                  <a16:creationId xmlns:a16="http://schemas.microsoft.com/office/drawing/2014/main" id="{673D2DEE-1BC9-73A0-47E4-F3D69A20C086}"/>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a:p>
          </p:txBody>
        </p:sp>
      </p:grpSp>
      <p:cxnSp>
        <p:nvCxnSpPr>
          <p:cNvPr id="43" name="Straight Connector 42">
            <a:extLst>
              <a:ext uri="{FF2B5EF4-FFF2-40B4-BE49-F238E27FC236}">
                <a16:creationId xmlns:a16="http://schemas.microsoft.com/office/drawing/2014/main" id="{776CAD4D-8696-E6E9-F37A-160C991CD49A}"/>
              </a:ext>
            </a:extLst>
          </p:cNvPr>
          <p:cNvCxnSpPr>
            <a:cxnSpLocks/>
          </p:cNvCxnSpPr>
          <p:nvPr/>
        </p:nvCxnSpPr>
        <p:spPr>
          <a:xfrm>
            <a:off x="0" y="656546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44" name="Text Placeholder 1">
            <a:extLst>
              <a:ext uri="{FF2B5EF4-FFF2-40B4-BE49-F238E27FC236}">
                <a16:creationId xmlns:a16="http://schemas.microsoft.com/office/drawing/2014/main" id="{12C52AE0-194A-58B6-A856-29A76B000568}"/>
              </a:ext>
            </a:extLst>
          </p:cNvPr>
          <p:cNvSpPr txBox="1">
            <a:spLocks/>
          </p:cNvSpPr>
          <p:nvPr/>
        </p:nvSpPr>
        <p:spPr>
          <a:xfrm>
            <a:off x="7257911" y="453569"/>
            <a:ext cx="4655748"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dirty="0">
                <a:latin typeface="Calibri" panose="020F0502020204030204" pitchFamily="34" charset="0"/>
                <a:ea typeface="Calibri (MS)"/>
                <a:cs typeface="Calibri" panose="020F0502020204030204" pitchFamily="34" charset="0"/>
                <a:sym typeface="Calibri (MS)"/>
              </a:rPr>
              <a:t>BEISPIEL </a:t>
            </a:r>
            <a:r>
              <a:rPr lang="en-US" sz="2000" dirty="0">
                <a:hlinkClick r:id="rId2">
                  <a:extLst>
                    <a:ext uri="{A12FA001-AC4F-418D-AE19-62706E023703}">
                      <ahyp:hlinkClr xmlns:ahyp="http://schemas.microsoft.com/office/drawing/2018/hyperlinkcolor" val="tx"/>
                    </a:ext>
                  </a:extLst>
                </a:hlinkClick>
              </a:rPr>
              <a:t>Das Projekt „We CAN“ des Europarats </a:t>
            </a:r>
            <a:r>
              <a:rPr lang="en-US" sz="2000" dirty="0"/>
              <a:t>hilft Jugendlichen in Konfliktgebieten dabei, Gegennarrative zu Hassreden zu entwickeln und fördert so Toleranz und Inklusion im Internet.</a:t>
            </a:r>
          </a:p>
          <a:p>
            <a:pPr marL="0" indent="0">
              <a:lnSpc>
                <a:spcPct val="100000"/>
              </a:lnSpc>
            </a:pPr>
            <a:endParaRPr lang="en-GB" sz="2000" dirty="0"/>
          </a:p>
        </p:txBody>
      </p:sp>
      <p:grpSp>
        <p:nvGrpSpPr>
          <p:cNvPr id="45" name="Group 44">
            <a:extLst>
              <a:ext uri="{FF2B5EF4-FFF2-40B4-BE49-F238E27FC236}">
                <a16:creationId xmlns:a16="http://schemas.microsoft.com/office/drawing/2014/main" id="{46088945-6795-8B67-3226-B43E00965946}"/>
              </a:ext>
            </a:extLst>
          </p:cNvPr>
          <p:cNvGrpSpPr/>
          <p:nvPr/>
        </p:nvGrpSpPr>
        <p:grpSpPr>
          <a:xfrm>
            <a:off x="6160641" y="314787"/>
            <a:ext cx="744123" cy="527392"/>
            <a:chOff x="268528" y="1960710"/>
            <a:chExt cx="744123" cy="527392"/>
          </a:xfrm>
        </p:grpSpPr>
        <p:sp>
          <p:nvSpPr>
            <p:cNvPr id="46" name="Freeform 45">
              <a:extLst>
                <a:ext uri="{FF2B5EF4-FFF2-40B4-BE49-F238E27FC236}">
                  <a16:creationId xmlns:a16="http://schemas.microsoft.com/office/drawing/2014/main" id="{CF254F99-C66A-6E2F-83CD-3BB52672B246}"/>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a:p>
          </p:txBody>
        </p:sp>
        <p:sp>
          <p:nvSpPr>
            <p:cNvPr id="47" name="Freeform 46">
              <a:extLst>
                <a:ext uri="{FF2B5EF4-FFF2-40B4-BE49-F238E27FC236}">
                  <a16:creationId xmlns:a16="http://schemas.microsoft.com/office/drawing/2014/main" id="{B186C556-7AB0-4950-3104-FDAF5ECE6024}"/>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a:p>
          </p:txBody>
        </p:sp>
      </p:grpSp>
      <p:sp>
        <p:nvSpPr>
          <p:cNvPr id="11" name="Rectangle 10">
            <a:extLst>
              <a:ext uri="{FF2B5EF4-FFF2-40B4-BE49-F238E27FC236}">
                <a16:creationId xmlns:a16="http://schemas.microsoft.com/office/drawing/2014/main" id="{D8FA3FA1-89F3-78E0-0CC1-9C2CF1DCB8FD}"/>
              </a:ext>
            </a:extLst>
          </p:cNvPr>
          <p:cNvSpPr/>
          <p:nvPr/>
        </p:nvSpPr>
        <p:spPr>
          <a:xfrm>
            <a:off x="7029450" y="3286125"/>
            <a:ext cx="4057650" cy="34575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a:extLst>
              <a:ext uri="{FF2B5EF4-FFF2-40B4-BE49-F238E27FC236}">
                <a16:creationId xmlns:a16="http://schemas.microsoft.com/office/drawing/2014/main" id="{007325E6-948E-E132-6F98-87DEA517E1A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60369" y="2853950"/>
            <a:ext cx="3554710" cy="2584533"/>
          </a:xfrm>
          <a:prstGeom prst="rect">
            <a:avLst/>
          </a:prstGeom>
          <a:noFill/>
        </p:spPr>
      </p:pic>
      <p:pic>
        <p:nvPicPr>
          <p:cNvPr id="6" name="Picture Placeholder 5">
            <a:hlinkClick r:id="rId2"/>
            <a:extLst>
              <a:ext uri="{FF2B5EF4-FFF2-40B4-BE49-F238E27FC236}">
                <a16:creationId xmlns:a16="http://schemas.microsoft.com/office/drawing/2014/main" id="{646D1641-131E-9972-9621-516EE51FC4A8}"/>
              </a:ext>
            </a:extLst>
          </p:cNvPr>
          <p:cNvPicPr>
            <a:picLocks noGrp="1" noChangeAspect="1"/>
          </p:cNvPicPr>
          <p:nvPr>
            <p:ph type="pic" sz="quarter" idx="13"/>
          </p:nvPr>
        </p:nvPicPr>
        <p:blipFill>
          <a:blip r:embed="rId4" cstate="screen">
            <a:extLst>
              <a:ext uri="{28A0092B-C50C-407E-A947-70E740481C1C}">
                <a14:useLocalDpi xmlns:a14="http://schemas.microsoft.com/office/drawing/2010/main"/>
              </a:ext>
            </a:extLst>
          </a:blip>
          <a:srcRect/>
          <a:stretch>
            <a:fillRect/>
          </a:stretch>
        </p:blipFill>
        <p:spPr>
          <a:xfrm>
            <a:off x="7668061" y="3112009"/>
            <a:ext cx="2534272" cy="1620802"/>
          </a:xfrm>
        </p:spPr>
      </p:pic>
      <p:sp>
        <p:nvSpPr>
          <p:cNvPr id="18" name="Rectangle: Rounded Corners 13">
            <a:extLst>
              <a:ext uri="{FF2B5EF4-FFF2-40B4-BE49-F238E27FC236}">
                <a16:creationId xmlns:a16="http://schemas.microsoft.com/office/drawing/2014/main" id="{8DA4AEDA-45F3-DE42-E3E0-AF2B6AA33519}"/>
              </a:ext>
            </a:extLst>
          </p:cNvPr>
          <p:cNvSpPr/>
          <p:nvPr/>
        </p:nvSpPr>
        <p:spPr>
          <a:xfrm>
            <a:off x="7261650" y="5576430"/>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400" dirty="0">
                <a:solidFill>
                  <a:schemeClr val="bg1"/>
                </a:solidFill>
                <a:latin typeface="Abadi" panose="020B0604020104020204" pitchFamily="34" charset="0"/>
                <a:cs typeface="Aharoni" panose="02010803020104030203" pitchFamily="2" charset="-79"/>
                <a:hlinkClick r:id="rId2">
                  <a:extLst>
                    <a:ext uri="{A12FA001-AC4F-418D-AE19-62706E023703}">
                      <ahyp:hlinkClr xmlns:ahyp="http://schemas.microsoft.com/office/drawing/2018/hyperlinkcolor" val="tx"/>
                    </a:ext>
                  </a:extLst>
                </a:hlinkClick>
              </a:rPr>
              <a:t>Zum Lesen hier klicken</a:t>
            </a:r>
            <a:endParaRPr kumimoji="0" lang="en-IE" sz="24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spTree>
    <p:extLst>
      <p:ext uri="{BB962C8B-B14F-4D97-AF65-F5344CB8AC3E}">
        <p14:creationId xmlns:p14="http://schemas.microsoft.com/office/powerpoint/2010/main" val="20150848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725DF58-41F2-786A-D6F2-478444965B84}"/>
              </a:ext>
            </a:extLst>
          </p:cNvPr>
          <p:cNvGrpSpPr/>
          <p:nvPr/>
        </p:nvGrpSpPr>
        <p:grpSpPr>
          <a:xfrm>
            <a:off x="7019316" y="188583"/>
            <a:ext cx="4959369" cy="2527420"/>
            <a:chOff x="7260927" y="368575"/>
            <a:chExt cx="4959369" cy="2527420"/>
          </a:xfrm>
        </p:grpSpPr>
        <p:sp>
          <p:nvSpPr>
            <p:cNvPr id="4" name="Round Diagonal Corner Rectangle 3">
              <a:extLst>
                <a:ext uri="{FF2B5EF4-FFF2-40B4-BE49-F238E27FC236}">
                  <a16:creationId xmlns:a16="http://schemas.microsoft.com/office/drawing/2014/main" id="{A5AF76B6-9849-EA5C-BBAF-599FA0F6D1F1}"/>
                </a:ext>
              </a:extLst>
            </p:cNvPr>
            <p:cNvSpPr/>
            <p:nvPr/>
          </p:nvSpPr>
          <p:spPr>
            <a:xfrm flipH="1">
              <a:off x="7260927" y="368575"/>
              <a:ext cx="4806969" cy="2353304"/>
            </a:xfrm>
            <a:prstGeom prst="round2DiagRect">
              <a:avLst/>
            </a:prstGeom>
            <a:solidFill>
              <a:srgbClr val="3EB6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6" name="Round Diagonal Corner Rectangle 5">
              <a:extLst>
                <a:ext uri="{FF2B5EF4-FFF2-40B4-BE49-F238E27FC236}">
                  <a16:creationId xmlns:a16="http://schemas.microsoft.com/office/drawing/2014/main" id="{E2A890A1-6F81-156A-80DE-B8640AE3C443}"/>
                </a:ext>
              </a:extLst>
            </p:cNvPr>
            <p:cNvSpPr/>
            <p:nvPr/>
          </p:nvSpPr>
          <p:spPr>
            <a:xfrm flipH="1">
              <a:off x="7413327" y="520975"/>
              <a:ext cx="4806969" cy="2375020"/>
            </a:xfrm>
            <a:custGeom>
              <a:avLst/>
              <a:gdLst>
                <a:gd name="connsiteX0" fmla="*/ 395845 w 4806969"/>
                <a:gd name="connsiteY0" fmla="*/ 0 h 2375020"/>
                <a:gd name="connsiteX1" fmla="*/ 1026006 w 4806969"/>
                <a:gd name="connsiteY1" fmla="*/ 0 h 2375020"/>
                <a:gd name="connsiteX2" fmla="*/ 1612055 w 4806969"/>
                <a:gd name="connsiteY2" fmla="*/ 0 h 2375020"/>
                <a:gd name="connsiteX3" fmla="*/ 2330438 w 4806969"/>
                <a:gd name="connsiteY3" fmla="*/ 0 h 2375020"/>
                <a:gd name="connsiteX4" fmla="*/ 2872376 w 4806969"/>
                <a:gd name="connsiteY4" fmla="*/ 0 h 2375020"/>
                <a:gd name="connsiteX5" fmla="*/ 3502537 w 4806969"/>
                <a:gd name="connsiteY5" fmla="*/ 0 h 2375020"/>
                <a:gd name="connsiteX6" fmla="*/ 4176808 w 4806969"/>
                <a:gd name="connsiteY6" fmla="*/ 0 h 2375020"/>
                <a:gd name="connsiteX7" fmla="*/ 4806969 w 4806969"/>
                <a:gd name="connsiteY7" fmla="*/ 0 h 2375020"/>
                <a:gd name="connsiteX8" fmla="*/ 4806969 w 4806969"/>
                <a:gd name="connsiteY8" fmla="*/ 0 h 2375020"/>
                <a:gd name="connsiteX9" fmla="*/ 4806969 w 4806969"/>
                <a:gd name="connsiteY9" fmla="*/ 699309 h 2375020"/>
                <a:gd name="connsiteX10" fmla="*/ 4806969 w 4806969"/>
                <a:gd name="connsiteY10" fmla="*/ 1378825 h 2375020"/>
                <a:gd name="connsiteX11" fmla="*/ 4806969 w 4806969"/>
                <a:gd name="connsiteY11" fmla="*/ 1979175 h 2375020"/>
                <a:gd name="connsiteX12" fmla="*/ 4411124 w 4806969"/>
                <a:gd name="connsiteY12" fmla="*/ 2375020 h 2375020"/>
                <a:gd name="connsiteX13" fmla="*/ 3913297 w 4806969"/>
                <a:gd name="connsiteY13" fmla="*/ 2375020 h 2375020"/>
                <a:gd name="connsiteX14" fmla="*/ 3194914 w 4806969"/>
                <a:gd name="connsiteY14" fmla="*/ 2375020 h 2375020"/>
                <a:gd name="connsiteX15" fmla="*/ 2697087 w 4806969"/>
                <a:gd name="connsiteY15" fmla="*/ 2375020 h 2375020"/>
                <a:gd name="connsiteX16" fmla="*/ 2199260 w 4806969"/>
                <a:gd name="connsiteY16" fmla="*/ 2375020 h 2375020"/>
                <a:gd name="connsiteX17" fmla="*/ 1524989 w 4806969"/>
                <a:gd name="connsiteY17" fmla="*/ 2375020 h 2375020"/>
                <a:gd name="connsiteX18" fmla="*/ 806606 w 4806969"/>
                <a:gd name="connsiteY18" fmla="*/ 2375020 h 2375020"/>
                <a:gd name="connsiteX19" fmla="*/ 0 w 4806969"/>
                <a:gd name="connsiteY19" fmla="*/ 2375020 h 2375020"/>
                <a:gd name="connsiteX20" fmla="*/ 0 w 4806969"/>
                <a:gd name="connsiteY20" fmla="*/ 2375020 h 2375020"/>
                <a:gd name="connsiteX21" fmla="*/ 0 w 4806969"/>
                <a:gd name="connsiteY21" fmla="*/ 1735087 h 2375020"/>
                <a:gd name="connsiteX22" fmla="*/ 0 w 4806969"/>
                <a:gd name="connsiteY22" fmla="*/ 1055570 h 2375020"/>
                <a:gd name="connsiteX23" fmla="*/ 0 w 4806969"/>
                <a:gd name="connsiteY23" fmla="*/ 395845 h 2375020"/>
                <a:gd name="connsiteX24" fmla="*/ 395845 w 4806969"/>
                <a:gd name="connsiteY24" fmla="*/ 0 h 2375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06969" h="2375020" extrusionOk="0">
                  <a:moveTo>
                    <a:pt x="395845" y="0"/>
                  </a:moveTo>
                  <a:cubicBezTo>
                    <a:pt x="622841" y="21324"/>
                    <a:pt x="738095" y="20451"/>
                    <a:pt x="1026006" y="0"/>
                  </a:cubicBezTo>
                  <a:cubicBezTo>
                    <a:pt x="1313917" y="-20451"/>
                    <a:pt x="1392748" y="-19844"/>
                    <a:pt x="1612055" y="0"/>
                  </a:cubicBezTo>
                  <a:cubicBezTo>
                    <a:pt x="1831362" y="19844"/>
                    <a:pt x="2143899" y="17315"/>
                    <a:pt x="2330438" y="0"/>
                  </a:cubicBezTo>
                  <a:cubicBezTo>
                    <a:pt x="2516977" y="-17315"/>
                    <a:pt x="2643885" y="11711"/>
                    <a:pt x="2872376" y="0"/>
                  </a:cubicBezTo>
                  <a:cubicBezTo>
                    <a:pt x="3100867" y="-11711"/>
                    <a:pt x="3327252" y="3566"/>
                    <a:pt x="3502537" y="0"/>
                  </a:cubicBezTo>
                  <a:cubicBezTo>
                    <a:pt x="3677822" y="-3566"/>
                    <a:pt x="3955310" y="-3627"/>
                    <a:pt x="4176808" y="0"/>
                  </a:cubicBezTo>
                  <a:cubicBezTo>
                    <a:pt x="4398306" y="3627"/>
                    <a:pt x="4596487" y="29764"/>
                    <a:pt x="4806969" y="0"/>
                  </a:cubicBezTo>
                  <a:lnTo>
                    <a:pt x="4806969" y="0"/>
                  </a:lnTo>
                  <a:cubicBezTo>
                    <a:pt x="4829067" y="209485"/>
                    <a:pt x="4826657" y="558811"/>
                    <a:pt x="4806969" y="699309"/>
                  </a:cubicBezTo>
                  <a:cubicBezTo>
                    <a:pt x="4787281" y="839807"/>
                    <a:pt x="4800554" y="1232243"/>
                    <a:pt x="4806969" y="1378825"/>
                  </a:cubicBezTo>
                  <a:cubicBezTo>
                    <a:pt x="4813384" y="1525407"/>
                    <a:pt x="4791234" y="1806287"/>
                    <a:pt x="4806969" y="1979175"/>
                  </a:cubicBezTo>
                  <a:cubicBezTo>
                    <a:pt x="4807964" y="2192061"/>
                    <a:pt x="4635957" y="2386753"/>
                    <a:pt x="4411124" y="2375020"/>
                  </a:cubicBezTo>
                  <a:cubicBezTo>
                    <a:pt x="4210228" y="2395343"/>
                    <a:pt x="4032974" y="2396505"/>
                    <a:pt x="3913297" y="2375020"/>
                  </a:cubicBezTo>
                  <a:cubicBezTo>
                    <a:pt x="3793620" y="2353535"/>
                    <a:pt x="3368875" y="2391984"/>
                    <a:pt x="3194914" y="2375020"/>
                  </a:cubicBezTo>
                  <a:cubicBezTo>
                    <a:pt x="3020953" y="2358056"/>
                    <a:pt x="2902261" y="2355711"/>
                    <a:pt x="2697087" y="2375020"/>
                  </a:cubicBezTo>
                  <a:cubicBezTo>
                    <a:pt x="2491913" y="2394329"/>
                    <a:pt x="2440483" y="2395576"/>
                    <a:pt x="2199260" y="2375020"/>
                  </a:cubicBezTo>
                  <a:cubicBezTo>
                    <a:pt x="1958037" y="2354464"/>
                    <a:pt x="1836532" y="2349172"/>
                    <a:pt x="1524989" y="2375020"/>
                  </a:cubicBezTo>
                  <a:cubicBezTo>
                    <a:pt x="1213446" y="2400868"/>
                    <a:pt x="1053434" y="2396705"/>
                    <a:pt x="806606" y="2375020"/>
                  </a:cubicBezTo>
                  <a:cubicBezTo>
                    <a:pt x="559778" y="2353335"/>
                    <a:pt x="228337" y="2370010"/>
                    <a:pt x="0" y="2375020"/>
                  </a:cubicBezTo>
                  <a:lnTo>
                    <a:pt x="0" y="2375020"/>
                  </a:lnTo>
                  <a:cubicBezTo>
                    <a:pt x="-20452" y="2158895"/>
                    <a:pt x="-14593" y="1894146"/>
                    <a:pt x="0" y="1735087"/>
                  </a:cubicBezTo>
                  <a:cubicBezTo>
                    <a:pt x="14593" y="1576028"/>
                    <a:pt x="33091" y="1200728"/>
                    <a:pt x="0" y="1055570"/>
                  </a:cubicBezTo>
                  <a:cubicBezTo>
                    <a:pt x="-33091" y="910412"/>
                    <a:pt x="-23909" y="639098"/>
                    <a:pt x="0" y="395845"/>
                  </a:cubicBezTo>
                  <a:cubicBezTo>
                    <a:pt x="17086" y="164493"/>
                    <a:pt x="167947" y="-14800"/>
                    <a:pt x="395845" y="0"/>
                  </a:cubicBezTo>
                  <a:close/>
                </a:path>
              </a:pathLst>
            </a:custGeom>
            <a:noFill/>
            <a:ln w="28575">
              <a:solidFill>
                <a:srgbClr val="A55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grpSp>
      <p:sp>
        <p:nvSpPr>
          <p:cNvPr id="29" name="Text Placeholder 1">
            <a:extLst>
              <a:ext uri="{FF2B5EF4-FFF2-40B4-BE49-F238E27FC236}">
                <a16:creationId xmlns:a16="http://schemas.microsoft.com/office/drawing/2014/main" id="{0ACDFCC3-AABA-AC0F-C9CD-FE29AAB86901}"/>
              </a:ext>
            </a:extLst>
          </p:cNvPr>
          <p:cNvSpPr>
            <a:spLocks noGrp="1"/>
          </p:cNvSpPr>
          <p:nvPr>
            <p:ph type="body" sz="quarter" idx="18"/>
          </p:nvPr>
        </p:nvSpPr>
        <p:spPr>
          <a:xfrm>
            <a:off x="798381" y="453569"/>
            <a:ext cx="5232980" cy="1286933"/>
          </a:xfrm>
        </p:spPr>
        <p:txBody>
          <a:bodyPr/>
          <a:lstStyle/>
          <a:p>
            <a:pPr marL="0" indent="0">
              <a:lnSpc>
                <a:spcPct val="100000"/>
              </a:lnSpc>
              <a:spcBef>
                <a:spcPts val="0"/>
              </a:spcBef>
              <a:spcAft>
                <a:spcPts val="600"/>
              </a:spcAft>
              <a:buFont typeface="Arial" panose="020B0604020202020204" pitchFamily="34" charset="0"/>
              <a:buNone/>
            </a:pPr>
            <a:r>
              <a:rPr lang="en-US" sz="2000" b="1" spc="0" dirty="0">
                <a:solidFill>
                  <a:srgbClr val="A555A1"/>
                </a:solidFill>
                <a:latin typeface="Calibri" panose="020F0502020204030204" pitchFamily="34" charset="0"/>
                <a:ea typeface="Calibri (MS)"/>
                <a:cs typeface="Calibri" panose="020F0502020204030204" pitchFamily="34" charset="0"/>
                <a:sym typeface="Calibri (MS)"/>
              </a:rPr>
              <a:t>KONZEPT: </a:t>
            </a:r>
            <a:r>
              <a:rPr lang="en-IE" sz="2000" b="1" dirty="0">
                <a:solidFill>
                  <a:srgbClr val="0C4659"/>
                </a:solidFill>
              </a:rPr>
              <a:t>Nutzergenerierte Inhalte und Storytelling an der Basis: </a:t>
            </a:r>
            <a:r>
              <a:rPr lang="en-IE" sz="2000" dirty="0">
                <a:solidFill>
                  <a:srgbClr val="0C4659"/>
                </a:solidFill>
              </a:rPr>
              <a:t>Einbindung von Gemeinschaften in Friedensinitiativen.</a:t>
            </a:r>
          </a:p>
        </p:txBody>
      </p:sp>
      <p:cxnSp>
        <p:nvCxnSpPr>
          <p:cNvPr id="30" name="Straight Connector 29">
            <a:extLst>
              <a:ext uri="{FF2B5EF4-FFF2-40B4-BE49-F238E27FC236}">
                <a16:creationId xmlns:a16="http://schemas.microsoft.com/office/drawing/2014/main" id="{3E899917-B5E5-9CED-9B3D-E5553B9F39DE}"/>
              </a:ext>
            </a:extLst>
          </p:cNvPr>
          <p:cNvCxnSpPr>
            <a:cxnSpLocks/>
          </p:cNvCxnSpPr>
          <p:nvPr/>
        </p:nvCxnSpPr>
        <p:spPr>
          <a:xfrm>
            <a:off x="0" y="174050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1A1A7D01-7D52-0B8F-F973-9FBEEAA5001F}"/>
              </a:ext>
            </a:extLst>
          </p:cNvPr>
          <p:cNvGrpSpPr/>
          <p:nvPr/>
        </p:nvGrpSpPr>
        <p:grpSpPr>
          <a:xfrm>
            <a:off x="-5792" y="368575"/>
            <a:ext cx="744123" cy="527392"/>
            <a:chOff x="268528" y="1960710"/>
            <a:chExt cx="744123" cy="527392"/>
          </a:xfrm>
        </p:grpSpPr>
        <p:sp>
          <p:nvSpPr>
            <p:cNvPr id="32" name="Freeform 31">
              <a:extLst>
                <a:ext uri="{FF2B5EF4-FFF2-40B4-BE49-F238E27FC236}">
                  <a16:creationId xmlns:a16="http://schemas.microsoft.com/office/drawing/2014/main" id="{4DA1D035-0D28-DBF2-0EB7-85652AF550A7}"/>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33" name="Freeform 32">
              <a:extLst>
                <a:ext uri="{FF2B5EF4-FFF2-40B4-BE49-F238E27FC236}">
                  <a16:creationId xmlns:a16="http://schemas.microsoft.com/office/drawing/2014/main" id="{3EA33055-74E1-6060-FF26-F49D94F9A3C6}"/>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sp>
        <p:nvSpPr>
          <p:cNvPr id="34" name="Text Placeholder 1">
            <a:extLst>
              <a:ext uri="{FF2B5EF4-FFF2-40B4-BE49-F238E27FC236}">
                <a16:creationId xmlns:a16="http://schemas.microsoft.com/office/drawing/2014/main" id="{022BAA4E-5C8E-E3BB-F437-ED8D544FC8C5}"/>
              </a:ext>
            </a:extLst>
          </p:cNvPr>
          <p:cNvSpPr txBox="1">
            <a:spLocks/>
          </p:cNvSpPr>
          <p:nvPr/>
        </p:nvSpPr>
        <p:spPr>
          <a:xfrm>
            <a:off x="798380" y="2099489"/>
            <a:ext cx="5688145"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2000" b="1" dirty="0">
                <a:solidFill>
                  <a:srgbClr val="A555A1"/>
                </a:solidFill>
                <a:latin typeface="Calibri" panose="020F0502020204030204" pitchFamily="34" charset="0"/>
                <a:ea typeface="Calibri (MS)"/>
                <a:cs typeface="Calibri" panose="020F0502020204030204" pitchFamily="34" charset="0"/>
                <a:sym typeface="Calibri (MS)"/>
              </a:rPr>
              <a:t>BEDEUTUNG </a:t>
            </a:r>
            <a:r>
              <a:rPr lang="en-US" sz="2000" kern="1200" dirty="0">
                <a:solidFill>
                  <a:srgbClr val="0C4659"/>
                </a:solidFill>
                <a:latin typeface="+mn-lt"/>
                <a:ea typeface="+mn-ea"/>
                <a:cs typeface="+mn-cs"/>
              </a:rPr>
              <a:t>Friedensnarrative gewinnen an Kraft, wenn sie von den direkt Betroffenen stammen. UGC schafft Eigenverantwortung, Vertrauen und die Widerstandsfähigkeit von Gemeinschaften.</a:t>
            </a:r>
            <a:endParaRPr lang="en-US" sz="2000" dirty="0">
              <a:solidFill>
                <a:srgbClr val="0C4659"/>
              </a:solidFill>
            </a:endParaRPr>
          </a:p>
        </p:txBody>
      </p:sp>
      <p:grpSp>
        <p:nvGrpSpPr>
          <p:cNvPr id="35" name="Group 34">
            <a:extLst>
              <a:ext uri="{FF2B5EF4-FFF2-40B4-BE49-F238E27FC236}">
                <a16:creationId xmlns:a16="http://schemas.microsoft.com/office/drawing/2014/main" id="{DB34778D-3343-A52A-0478-ECFD0AB5CCBD}"/>
              </a:ext>
            </a:extLst>
          </p:cNvPr>
          <p:cNvGrpSpPr/>
          <p:nvPr/>
        </p:nvGrpSpPr>
        <p:grpSpPr>
          <a:xfrm>
            <a:off x="-5792" y="2014495"/>
            <a:ext cx="744123" cy="527392"/>
            <a:chOff x="268528" y="1960710"/>
            <a:chExt cx="744123" cy="527392"/>
          </a:xfrm>
        </p:grpSpPr>
        <p:sp>
          <p:nvSpPr>
            <p:cNvPr id="36" name="Freeform 35">
              <a:extLst>
                <a:ext uri="{FF2B5EF4-FFF2-40B4-BE49-F238E27FC236}">
                  <a16:creationId xmlns:a16="http://schemas.microsoft.com/office/drawing/2014/main" id="{FDC40D9B-D2AD-D804-F5EB-D1793567B598}"/>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37" name="Freeform 36">
              <a:extLst>
                <a:ext uri="{FF2B5EF4-FFF2-40B4-BE49-F238E27FC236}">
                  <a16:creationId xmlns:a16="http://schemas.microsoft.com/office/drawing/2014/main" id="{5185A6E5-3ED2-F11A-11C0-B2FBDE961199}"/>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cxnSp>
        <p:nvCxnSpPr>
          <p:cNvPr id="38" name="Straight Connector 37">
            <a:extLst>
              <a:ext uri="{FF2B5EF4-FFF2-40B4-BE49-F238E27FC236}">
                <a16:creationId xmlns:a16="http://schemas.microsoft.com/office/drawing/2014/main" id="{B77C74A7-A27E-3469-0DED-552FBE69A4EA}"/>
              </a:ext>
            </a:extLst>
          </p:cNvPr>
          <p:cNvCxnSpPr>
            <a:cxnSpLocks/>
          </p:cNvCxnSpPr>
          <p:nvPr/>
        </p:nvCxnSpPr>
        <p:spPr>
          <a:xfrm>
            <a:off x="-10757" y="37414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39" name="Text Placeholder 1">
            <a:extLst>
              <a:ext uri="{FF2B5EF4-FFF2-40B4-BE49-F238E27FC236}">
                <a16:creationId xmlns:a16="http://schemas.microsoft.com/office/drawing/2014/main" id="{A65180B9-B0D9-FAE9-1FD2-23E5792E00CD}"/>
              </a:ext>
            </a:extLst>
          </p:cNvPr>
          <p:cNvSpPr txBox="1">
            <a:spLocks/>
          </p:cNvSpPr>
          <p:nvPr/>
        </p:nvSpPr>
        <p:spPr>
          <a:xfrm>
            <a:off x="809137" y="4100415"/>
            <a:ext cx="5888225"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2000" b="1" dirty="0">
                <a:solidFill>
                  <a:srgbClr val="A555A1"/>
                </a:solidFill>
                <a:latin typeface="Calibri" panose="020F0502020204030204" pitchFamily="34" charset="0"/>
                <a:ea typeface="Calibri (MS)"/>
                <a:cs typeface="Calibri" panose="020F0502020204030204" pitchFamily="34" charset="0"/>
                <a:sym typeface="Calibri (MS)"/>
              </a:rPr>
              <a:t>DEFINITION </a:t>
            </a:r>
            <a:r>
              <a:rPr lang="en-US" sz="2000" dirty="0">
                <a:solidFill>
                  <a:srgbClr val="0C4659"/>
                </a:solidFill>
              </a:rPr>
              <a:t>Geschichten, Fotos oder Videos, die von ganz normalen Menschen – oft aus marginalisierten oder von Konflikten betroffenen Gemeinschaften – erstellt und über digitale Plattformen geteilt werden. Dies verstärkt unterrepräsentierte Stimmen und macht Friedensförderung partizipativ.</a:t>
            </a:r>
          </a:p>
        </p:txBody>
      </p:sp>
      <p:grpSp>
        <p:nvGrpSpPr>
          <p:cNvPr id="40" name="Group 39">
            <a:extLst>
              <a:ext uri="{FF2B5EF4-FFF2-40B4-BE49-F238E27FC236}">
                <a16:creationId xmlns:a16="http://schemas.microsoft.com/office/drawing/2014/main" id="{DCEF9C11-FB1E-83EF-A48A-1B576DF32E58}"/>
              </a:ext>
            </a:extLst>
          </p:cNvPr>
          <p:cNvGrpSpPr/>
          <p:nvPr/>
        </p:nvGrpSpPr>
        <p:grpSpPr>
          <a:xfrm>
            <a:off x="4965" y="4015421"/>
            <a:ext cx="744123" cy="527392"/>
            <a:chOff x="268528" y="1960710"/>
            <a:chExt cx="744123" cy="527392"/>
          </a:xfrm>
        </p:grpSpPr>
        <p:sp>
          <p:nvSpPr>
            <p:cNvPr id="41" name="Freeform 40">
              <a:extLst>
                <a:ext uri="{FF2B5EF4-FFF2-40B4-BE49-F238E27FC236}">
                  <a16:creationId xmlns:a16="http://schemas.microsoft.com/office/drawing/2014/main" id="{0C8EFF9E-0C0A-3D59-C2D9-7A6825EA3AA6}"/>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42" name="Freeform 41">
              <a:extLst>
                <a:ext uri="{FF2B5EF4-FFF2-40B4-BE49-F238E27FC236}">
                  <a16:creationId xmlns:a16="http://schemas.microsoft.com/office/drawing/2014/main" id="{673D2DEE-1BC9-73A0-47E4-F3D69A20C086}"/>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cxnSp>
        <p:nvCxnSpPr>
          <p:cNvPr id="43" name="Straight Connector 42">
            <a:extLst>
              <a:ext uri="{FF2B5EF4-FFF2-40B4-BE49-F238E27FC236}">
                <a16:creationId xmlns:a16="http://schemas.microsoft.com/office/drawing/2014/main" id="{776CAD4D-8696-E6E9-F37A-160C991CD49A}"/>
              </a:ext>
            </a:extLst>
          </p:cNvPr>
          <p:cNvCxnSpPr>
            <a:cxnSpLocks/>
          </p:cNvCxnSpPr>
          <p:nvPr/>
        </p:nvCxnSpPr>
        <p:spPr>
          <a:xfrm>
            <a:off x="0" y="6478971"/>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44" name="Text Placeholder 1">
            <a:extLst>
              <a:ext uri="{FF2B5EF4-FFF2-40B4-BE49-F238E27FC236}">
                <a16:creationId xmlns:a16="http://schemas.microsoft.com/office/drawing/2014/main" id="{12C52AE0-194A-58B6-A856-29A76B000568}"/>
              </a:ext>
            </a:extLst>
          </p:cNvPr>
          <p:cNvSpPr txBox="1">
            <a:spLocks/>
          </p:cNvSpPr>
          <p:nvPr/>
        </p:nvSpPr>
        <p:spPr>
          <a:xfrm>
            <a:off x="7262070" y="453569"/>
            <a:ext cx="4655748" cy="208831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dirty="0">
                <a:solidFill>
                  <a:schemeClr val="bg1"/>
                </a:solidFill>
                <a:latin typeface="Calibri" panose="020F0502020204030204" pitchFamily="34" charset="0"/>
                <a:ea typeface="Calibri (MS)"/>
                <a:cs typeface="Calibri" panose="020F0502020204030204" pitchFamily="34" charset="0"/>
                <a:sym typeface="Calibri (MS)"/>
              </a:rPr>
              <a:t>BEISPIEL </a:t>
            </a:r>
            <a:r>
              <a:rPr lang="en-US" sz="2000" dirty="0">
                <a:solidFill>
                  <a:schemeClr val="bg1"/>
                </a:solidFill>
                <a:hlinkClick r:id="rId2">
                  <a:extLst>
                    <a:ext uri="{A12FA001-AC4F-418D-AE19-62706E023703}">
                      <ahyp:hlinkClr xmlns:ahyp="http://schemas.microsoft.com/office/drawing/2018/hyperlinkcolor" val="tx"/>
                    </a:ext>
                  </a:extLst>
                </a:hlinkClick>
              </a:rPr>
              <a:t>Voices of Syria: </a:t>
            </a:r>
            <a:r>
              <a:rPr lang="en-US" sz="2000" dirty="0">
                <a:solidFill>
                  <a:schemeClr val="bg1"/>
                </a:solidFill>
              </a:rPr>
              <a:t>Flüchtlinge teilen ihre Erfahrungen und Hoffnungen über persönliche Videotagebücher, die auf unabhängigen Kanälen veröffentlicht werden.</a:t>
            </a:r>
          </a:p>
        </p:txBody>
      </p:sp>
      <p:grpSp>
        <p:nvGrpSpPr>
          <p:cNvPr id="45" name="Group 44">
            <a:extLst>
              <a:ext uri="{FF2B5EF4-FFF2-40B4-BE49-F238E27FC236}">
                <a16:creationId xmlns:a16="http://schemas.microsoft.com/office/drawing/2014/main" id="{46088945-6795-8B67-3226-B43E00965946}"/>
              </a:ext>
            </a:extLst>
          </p:cNvPr>
          <p:cNvGrpSpPr/>
          <p:nvPr/>
        </p:nvGrpSpPr>
        <p:grpSpPr>
          <a:xfrm>
            <a:off x="6132420" y="368575"/>
            <a:ext cx="744123" cy="527392"/>
            <a:chOff x="268528" y="1960710"/>
            <a:chExt cx="744123" cy="527392"/>
          </a:xfrm>
        </p:grpSpPr>
        <p:sp>
          <p:nvSpPr>
            <p:cNvPr id="46" name="Freeform 45">
              <a:extLst>
                <a:ext uri="{FF2B5EF4-FFF2-40B4-BE49-F238E27FC236}">
                  <a16:creationId xmlns:a16="http://schemas.microsoft.com/office/drawing/2014/main" id="{CF254F99-C66A-6E2F-83CD-3BB52672B246}"/>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47" name="Freeform 46">
              <a:extLst>
                <a:ext uri="{FF2B5EF4-FFF2-40B4-BE49-F238E27FC236}">
                  <a16:creationId xmlns:a16="http://schemas.microsoft.com/office/drawing/2014/main" id="{B186C556-7AB0-4950-3104-FDAF5ECE6024}"/>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sp>
        <p:nvSpPr>
          <p:cNvPr id="10" name="Rectangle 9">
            <a:extLst>
              <a:ext uri="{FF2B5EF4-FFF2-40B4-BE49-F238E27FC236}">
                <a16:creationId xmlns:a16="http://schemas.microsoft.com/office/drawing/2014/main" id="{102A9719-3FC8-4BB9-BC29-4354BE0524F6}"/>
              </a:ext>
            </a:extLst>
          </p:cNvPr>
          <p:cNvSpPr/>
          <p:nvPr/>
        </p:nvSpPr>
        <p:spPr>
          <a:xfrm>
            <a:off x="7029450" y="3286125"/>
            <a:ext cx="4057650" cy="34575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pic>
        <p:nvPicPr>
          <p:cNvPr id="11" name="Picture 10">
            <a:extLst>
              <a:ext uri="{FF2B5EF4-FFF2-40B4-BE49-F238E27FC236}">
                <a16:creationId xmlns:a16="http://schemas.microsoft.com/office/drawing/2014/main" id="{D7B82949-627C-F91B-1C71-965E14F4A79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60369" y="2853950"/>
            <a:ext cx="3554710" cy="2584533"/>
          </a:xfrm>
          <a:prstGeom prst="rect">
            <a:avLst/>
          </a:prstGeom>
          <a:noFill/>
        </p:spPr>
      </p:pic>
      <p:pic>
        <p:nvPicPr>
          <p:cNvPr id="9" name="Picture Placeholder 8">
            <a:hlinkClick r:id="rId2"/>
            <a:extLst>
              <a:ext uri="{FF2B5EF4-FFF2-40B4-BE49-F238E27FC236}">
                <a16:creationId xmlns:a16="http://schemas.microsoft.com/office/drawing/2014/main" id="{E061D43D-8843-0A8F-474A-8E18975FAD17}"/>
              </a:ext>
            </a:extLst>
          </p:cNvPr>
          <p:cNvPicPr>
            <a:picLocks noGrp="1" noChangeAspect="1"/>
          </p:cNvPicPr>
          <p:nvPr>
            <p:ph type="pic" sz="quarter" idx="13"/>
          </p:nvPr>
        </p:nvPicPr>
        <p:blipFill rotWithShape="1">
          <a:blip r:embed="rId4" cstate="screen">
            <a:extLst>
              <a:ext uri="{28A0092B-C50C-407E-A947-70E740481C1C}">
                <a14:useLocalDpi xmlns:a14="http://schemas.microsoft.com/office/drawing/2010/main"/>
              </a:ext>
            </a:extLst>
          </a:blip>
          <a:srcRect/>
          <a:stretch/>
        </p:blipFill>
        <p:spPr>
          <a:xfrm>
            <a:off x="7678346" y="3130171"/>
            <a:ext cx="2534272" cy="1620802"/>
          </a:xfrm>
        </p:spPr>
      </p:pic>
      <p:sp>
        <p:nvSpPr>
          <p:cNvPr id="18" name="Rectangle: Rounded Corners 13">
            <a:extLst>
              <a:ext uri="{FF2B5EF4-FFF2-40B4-BE49-F238E27FC236}">
                <a16:creationId xmlns:a16="http://schemas.microsoft.com/office/drawing/2014/main" id="{8DA4AEDA-45F3-DE42-E3E0-AF2B6AA33519}"/>
              </a:ext>
            </a:extLst>
          </p:cNvPr>
          <p:cNvSpPr/>
          <p:nvPr/>
        </p:nvSpPr>
        <p:spPr>
          <a:xfrm>
            <a:off x="7268195" y="5526236"/>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000" dirty="0">
                <a:solidFill>
                  <a:schemeClr val="bg1"/>
                </a:solidFill>
                <a:latin typeface="Abadi" panose="020B0604020104020204" pitchFamily="34" charset="0"/>
                <a:cs typeface="Aharoni" panose="02010803020104030203" pitchFamily="2" charset="-79"/>
                <a:hlinkClick r:id="rId2">
                  <a:extLst>
                    <a:ext uri="{A12FA001-AC4F-418D-AE19-62706E023703}">
                      <ahyp:hlinkClr xmlns:ahyp="http://schemas.microsoft.com/office/drawing/2018/hyperlinkcolor" val="tx"/>
                    </a:ext>
                  </a:extLst>
                </a:hlinkClick>
              </a:rPr>
              <a:t>Zum Lesen hier klicken</a:t>
            </a:r>
            <a:endParaRPr kumimoji="0" lang="en-IE" sz="20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spTree>
    <p:extLst>
      <p:ext uri="{BB962C8B-B14F-4D97-AF65-F5344CB8AC3E}">
        <p14:creationId xmlns:p14="http://schemas.microsoft.com/office/powerpoint/2010/main" val="26197709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67D4B20-19FA-BCC4-78A5-0016EA04419C}"/>
              </a:ext>
            </a:extLst>
          </p:cNvPr>
          <p:cNvGrpSpPr/>
          <p:nvPr/>
        </p:nvGrpSpPr>
        <p:grpSpPr>
          <a:xfrm>
            <a:off x="7019315" y="188582"/>
            <a:ext cx="4959369" cy="2445877"/>
            <a:chOff x="7260926" y="368575"/>
            <a:chExt cx="4959369" cy="2199324"/>
          </a:xfrm>
        </p:grpSpPr>
        <p:sp>
          <p:nvSpPr>
            <p:cNvPr id="6" name="Round Diagonal Corner Rectangle 5">
              <a:extLst>
                <a:ext uri="{FF2B5EF4-FFF2-40B4-BE49-F238E27FC236}">
                  <a16:creationId xmlns:a16="http://schemas.microsoft.com/office/drawing/2014/main" id="{E9B3C992-A73E-03FE-1187-CF871E46FE5E}"/>
                </a:ext>
              </a:extLst>
            </p:cNvPr>
            <p:cNvSpPr/>
            <p:nvPr/>
          </p:nvSpPr>
          <p:spPr>
            <a:xfrm flipH="1">
              <a:off x="7260926" y="368575"/>
              <a:ext cx="4806969" cy="2046924"/>
            </a:xfrm>
            <a:prstGeom prst="round2DiagRect">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7" name="Round Diagonal Corner Rectangle 6">
              <a:extLst>
                <a:ext uri="{FF2B5EF4-FFF2-40B4-BE49-F238E27FC236}">
                  <a16:creationId xmlns:a16="http://schemas.microsoft.com/office/drawing/2014/main" id="{E5E033CC-DBDD-E861-CDD7-EB50AE20E277}"/>
                </a:ext>
              </a:extLst>
            </p:cNvPr>
            <p:cNvSpPr/>
            <p:nvPr/>
          </p:nvSpPr>
          <p:spPr>
            <a:xfrm flipH="1">
              <a:off x="7413326" y="520975"/>
              <a:ext cx="4806969" cy="2046924"/>
            </a:xfrm>
            <a:custGeom>
              <a:avLst/>
              <a:gdLst>
                <a:gd name="connsiteX0" fmla="*/ 379406 w 4806969"/>
                <a:gd name="connsiteY0" fmla="*/ 0 h 2276392"/>
                <a:gd name="connsiteX1" fmla="*/ 1011915 w 4806969"/>
                <a:gd name="connsiteY1" fmla="*/ 0 h 2276392"/>
                <a:gd name="connsiteX2" fmla="*/ 1600148 w 4806969"/>
                <a:gd name="connsiteY2" fmla="*/ 0 h 2276392"/>
                <a:gd name="connsiteX3" fmla="*/ 2321209 w 4806969"/>
                <a:gd name="connsiteY3" fmla="*/ 0 h 2276392"/>
                <a:gd name="connsiteX4" fmla="*/ 2865166 w 4806969"/>
                <a:gd name="connsiteY4" fmla="*/ 0 h 2276392"/>
                <a:gd name="connsiteX5" fmla="*/ 3497675 w 4806969"/>
                <a:gd name="connsiteY5" fmla="*/ 0 h 2276392"/>
                <a:gd name="connsiteX6" fmla="*/ 4174460 w 4806969"/>
                <a:gd name="connsiteY6" fmla="*/ 0 h 2276392"/>
                <a:gd name="connsiteX7" fmla="*/ 4806969 w 4806969"/>
                <a:gd name="connsiteY7" fmla="*/ 0 h 2276392"/>
                <a:gd name="connsiteX8" fmla="*/ 4806969 w 4806969"/>
                <a:gd name="connsiteY8" fmla="*/ 0 h 2276392"/>
                <a:gd name="connsiteX9" fmla="*/ 4806969 w 4806969"/>
                <a:gd name="connsiteY9" fmla="*/ 670268 h 2276392"/>
                <a:gd name="connsiteX10" fmla="*/ 4806969 w 4806969"/>
                <a:gd name="connsiteY10" fmla="*/ 1321567 h 2276392"/>
                <a:gd name="connsiteX11" fmla="*/ 4806969 w 4806969"/>
                <a:gd name="connsiteY11" fmla="*/ 1896986 h 2276392"/>
                <a:gd name="connsiteX12" fmla="*/ 4427563 w 4806969"/>
                <a:gd name="connsiteY12" fmla="*/ 2276392 h 2276392"/>
                <a:gd name="connsiteX13" fmla="*/ 3927881 w 4806969"/>
                <a:gd name="connsiteY13" fmla="*/ 2276392 h 2276392"/>
                <a:gd name="connsiteX14" fmla="*/ 3206821 w 4806969"/>
                <a:gd name="connsiteY14" fmla="*/ 2276392 h 2276392"/>
                <a:gd name="connsiteX15" fmla="*/ 2707139 w 4806969"/>
                <a:gd name="connsiteY15" fmla="*/ 2276392 h 2276392"/>
                <a:gd name="connsiteX16" fmla="*/ 2207456 w 4806969"/>
                <a:gd name="connsiteY16" fmla="*/ 2276392 h 2276392"/>
                <a:gd name="connsiteX17" fmla="*/ 1530672 w 4806969"/>
                <a:gd name="connsiteY17" fmla="*/ 2276392 h 2276392"/>
                <a:gd name="connsiteX18" fmla="*/ 809612 w 4806969"/>
                <a:gd name="connsiteY18" fmla="*/ 2276392 h 2276392"/>
                <a:gd name="connsiteX19" fmla="*/ 0 w 4806969"/>
                <a:gd name="connsiteY19" fmla="*/ 2276392 h 2276392"/>
                <a:gd name="connsiteX20" fmla="*/ 0 w 4806969"/>
                <a:gd name="connsiteY20" fmla="*/ 2276392 h 2276392"/>
                <a:gd name="connsiteX21" fmla="*/ 0 w 4806969"/>
                <a:gd name="connsiteY21" fmla="*/ 1663033 h 2276392"/>
                <a:gd name="connsiteX22" fmla="*/ 0 w 4806969"/>
                <a:gd name="connsiteY22" fmla="*/ 1011735 h 2276392"/>
                <a:gd name="connsiteX23" fmla="*/ 0 w 4806969"/>
                <a:gd name="connsiteY23" fmla="*/ 379406 h 2276392"/>
                <a:gd name="connsiteX24" fmla="*/ 379406 w 4806969"/>
                <a:gd name="connsiteY24" fmla="*/ 0 h 2276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06969" h="2276392" extrusionOk="0">
                  <a:moveTo>
                    <a:pt x="379406" y="0"/>
                  </a:moveTo>
                  <a:cubicBezTo>
                    <a:pt x="520012" y="16104"/>
                    <a:pt x="696608" y="3202"/>
                    <a:pt x="1011915" y="0"/>
                  </a:cubicBezTo>
                  <a:cubicBezTo>
                    <a:pt x="1327222" y="-3202"/>
                    <a:pt x="1349287" y="10607"/>
                    <a:pt x="1600148" y="0"/>
                  </a:cubicBezTo>
                  <a:cubicBezTo>
                    <a:pt x="1851009" y="-10607"/>
                    <a:pt x="2091979" y="9605"/>
                    <a:pt x="2321209" y="0"/>
                  </a:cubicBezTo>
                  <a:cubicBezTo>
                    <a:pt x="2550439" y="-9605"/>
                    <a:pt x="2634282" y="12472"/>
                    <a:pt x="2865166" y="0"/>
                  </a:cubicBezTo>
                  <a:cubicBezTo>
                    <a:pt x="3096050" y="-12472"/>
                    <a:pt x="3324563" y="-9983"/>
                    <a:pt x="3497675" y="0"/>
                  </a:cubicBezTo>
                  <a:cubicBezTo>
                    <a:pt x="3670787" y="9983"/>
                    <a:pt x="3975721" y="-4398"/>
                    <a:pt x="4174460" y="0"/>
                  </a:cubicBezTo>
                  <a:cubicBezTo>
                    <a:pt x="4373200" y="4398"/>
                    <a:pt x="4496898" y="-12918"/>
                    <a:pt x="4806969" y="0"/>
                  </a:cubicBezTo>
                  <a:lnTo>
                    <a:pt x="4806969" y="0"/>
                  </a:lnTo>
                  <a:cubicBezTo>
                    <a:pt x="4776394" y="247330"/>
                    <a:pt x="4799222" y="388920"/>
                    <a:pt x="4806969" y="670268"/>
                  </a:cubicBezTo>
                  <a:cubicBezTo>
                    <a:pt x="4814716" y="951616"/>
                    <a:pt x="4781411" y="1019435"/>
                    <a:pt x="4806969" y="1321567"/>
                  </a:cubicBezTo>
                  <a:cubicBezTo>
                    <a:pt x="4832527" y="1623699"/>
                    <a:pt x="4803375" y="1713411"/>
                    <a:pt x="4806969" y="1896986"/>
                  </a:cubicBezTo>
                  <a:cubicBezTo>
                    <a:pt x="4813025" y="2071619"/>
                    <a:pt x="4650486" y="2301662"/>
                    <a:pt x="4427563" y="2276392"/>
                  </a:cubicBezTo>
                  <a:cubicBezTo>
                    <a:pt x="4189539" y="2253889"/>
                    <a:pt x="4056870" y="2260541"/>
                    <a:pt x="3927881" y="2276392"/>
                  </a:cubicBezTo>
                  <a:cubicBezTo>
                    <a:pt x="3798892" y="2292243"/>
                    <a:pt x="3562886" y="2259743"/>
                    <a:pt x="3206821" y="2276392"/>
                  </a:cubicBezTo>
                  <a:cubicBezTo>
                    <a:pt x="2850756" y="2293041"/>
                    <a:pt x="2872613" y="2265400"/>
                    <a:pt x="2707139" y="2276392"/>
                  </a:cubicBezTo>
                  <a:cubicBezTo>
                    <a:pt x="2541665" y="2287384"/>
                    <a:pt x="2328618" y="2275658"/>
                    <a:pt x="2207456" y="2276392"/>
                  </a:cubicBezTo>
                  <a:cubicBezTo>
                    <a:pt x="2086294" y="2277126"/>
                    <a:pt x="1861651" y="2259757"/>
                    <a:pt x="1530672" y="2276392"/>
                  </a:cubicBezTo>
                  <a:cubicBezTo>
                    <a:pt x="1199693" y="2293027"/>
                    <a:pt x="1088112" y="2265609"/>
                    <a:pt x="809612" y="2276392"/>
                  </a:cubicBezTo>
                  <a:cubicBezTo>
                    <a:pt x="531112" y="2287175"/>
                    <a:pt x="273134" y="2266986"/>
                    <a:pt x="0" y="2276392"/>
                  </a:cubicBezTo>
                  <a:lnTo>
                    <a:pt x="0" y="2276392"/>
                  </a:lnTo>
                  <a:cubicBezTo>
                    <a:pt x="7121" y="2040994"/>
                    <a:pt x="21840" y="1808771"/>
                    <a:pt x="0" y="1663033"/>
                  </a:cubicBezTo>
                  <a:cubicBezTo>
                    <a:pt x="-21840" y="1517295"/>
                    <a:pt x="12057" y="1328684"/>
                    <a:pt x="0" y="1011735"/>
                  </a:cubicBezTo>
                  <a:cubicBezTo>
                    <a:pt x="-12057" y="694786"/>
                    <a:pt x="8788" y="540811"/>
                    <a:pt x="0" y="379406"/>
                  </a:cubicBezTo>
                  <a:cubicBezTo>
                    <a:pt x="18960" y="155736"/>
                    <a:pt x="145397" y="-39027"/>
                    <a:pt x="379406" y="0"/>
                  </a:cubicBezTo>
                  <a:close/>
                </a:path>
              </a:pathLst>
            </a:custGeom>
            <a:noFill/>
            <a:ln w="28575">
              <a:solidFill>
                <a:srgbClr val="3EB6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grpSp>
      <p:sp>
        <p:nvSpPr>
          <p:cNvPr id="2" name="Rectangle 1">
            <a:extLst>
              <a:ext uri="{FF2B5EF4-FFF2-40B4-BE49-F238E27FC236}">
                <a16:creationId xmlns:a16="http://schemas.microsoft.com/office/drawing/2014/main" id="{CCD23F51-BDB9-F1C0-D416-617A0D463970}"/>
              </a:ext>
            </a:extLst>
          </p:cNvPr>
          <p:cNvSpPr/>
          <p:nvPr/>
        </p:nvSpPr>
        <p:spPr>
          <a:xfrm>
            <a:off x="7029450" y="3286125"/>
            <a:ext cx="4057650" cy="34575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pic>
        <p:nvPicPr>
          <p:cNvPr id="3" name="Picture 2">
            <a:extLst>
              <a:ext uri="{FF2B5EF4-FFF2-40B4-BE49-F238E27FC236}">
                <a16:creationId xmlns:a16="http://schemas.microsoft.com/office/drawing/2014/main" id="{462A9D29-F641-373C-E997-639858FB3FC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60369" y="2853950"/>
            <a:ext cx="3554710" cy="2584533"/>
          </a:xfrm>
          <a:prstGeom prst="rect">
            <a:avLst/>
          </a:prstGeom>
          <a:noFill/>
        </p:spPr>
      </p:pic>
      <p:sp>
        <p:nvSpPr>
          <p:cNvPr id="18" name="Rectangle: Rounded Corners 13">
            <a:extLst>
              <a:ext uri="{FF2B5EF4-FFF2-40B4-BE49-F238E27FC236}">
                <a16:creationId xmlns:a16="http://schemas.microsoft.com/office/drawing/2014/main" id="{8DA4AEDA-45F3-DE42-E3E0-AF2B6AA33519}"/>
              </a:ext>
            </a:extLst>
          </p:cNvPr>
          <p:cNvSpPr/>
          <p:nvPr/>
        </p:nvSpPr>
        <p:spPr>
          <a:xfrm>
            <a:off x="7260928" y="5596845"/>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000" dirty="0">
                <a:solidFill>
                  <a:schemeClr val="bg1"/>
                </a:solidFill>
                <a:latin typeface="Abadi" panose="020B0604020104020204" pitchFamily="34" charset="0"/>
                <a:cs typeface="Aharoni" panose="02010803020104030203" pitchFamily="2" charset="-79"/>
                <a:hlinkClick r:id="rId3">
                  <a:extLst>
                    <a:ext uri="{A12FA001-AC4F-418D-AE19-62706E023703}">
                      <ahyp:hlinkClr xmlns:ahyp="http://schemas.microsoft.com/office/drawing/2018/hyperlinkcolor" val="tx"/>
                    </a:ext>
                  </a:extLst>
                </a:hlinkClick>
              </a:rPr>
              <a:t>Zum Anzeigen hier klicken</a:t>
            </a:r>
            <a:endParaRPr kumimoji="0" lang="en-IE" sz="20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sp>
        <p:nvSpPr>
          <p:cNvPr id="29" name="Text Placeholder 1">
            <a:extLst>
              <a:ext uri="{FF2B5EF4-FFF2-40B4-BE49-F238E27FC236}">
                <a16:creationId xmlns:a16="http://schemas.microsoft.com/office/drawing/2014/main" id="{0ACDFCC3-AABA-AC0F-C9CD-FE29AAB86901}"/>
              </a:ext>
            </a:extLst>
          </p:cNvPr>
          <p:cNvSpPr>
            <a:spLocks noGrp="1"/>
          </p:cNvSpPr>
          <p:nvPr>
            <p:ph type="body" sz="quarter" idx="18"/>
          </p:nvPr>
        </p:nvSpPr>
        <p:spPr>
          <a:xfrm>
            <a:off x="798381" y="453569"/>
            <a:ext cx="5046365" cy="1286933"/>
          </a:xfrm>
        </p:spPr>
        <p:txBody>
          <a:bodyPr/>
          <a:lstStyle/>
          <a:p>
            <a:pPr marL="0" indent="0">
              <a:lnSpc>
                <a:spcPct val="100000"/>
              </a:lnSpc>
              <a:spcBef>
                <a:spcPts val="0"/>
              </a:spcBef>
              <a:spcAft>
                <a:spcPts val="600"/>
              </a:spcAft>
              <a:buFont typeface="Arial" panose="020B0604020202020204" pitchFamily="34" charset="0"/>
              <a:buNone/>
            </a:pPr>
            <a:r>
              <a:rPr lang="en-US" sz="2000" b="1" spc="0" dirty="0">
                <a:solidFill>
                  <a:srgbClr val="A555A1"/>
                </a:solidFill>
                <a:latin typeface="Calibri" panose="020F0502020204030204" pitchFamily="34" charset="0"/>
                <a:ea typeface="Calibri (MS)"/>
                <a:cs typeface="Calibri" panose="020F0502020204030204" pitchFamily="34" charset="0"/>
                <a:sym typeface="Calibri (MS)"/>
              </a:rPr>
              <a:t>KONZEPT </a:t>
            </a:r>
            <a:r>
              <a:rPr lang="en-IE" sz="2000" b="1" dirty="0">
                <a:solidFill>
                  <a:srgbClr val="0C4659"/>
                </a:solidFill>
              </a:rPr>
              <a:t>Visuelle Medien &amp; Dokumentarfilm für den Frieden: </a:t>
            </a:r>
            <a:r>
              <a:rPr lang="en-IE" sz="2000" dirty="0">
                <a:solidFill>
                  <a:srgbClr val="0C4659"/>
                </a:solidFill>
              </a:rPr>
              <a:t>Die Rolle von Videos bei der Konfliktlösung</a:t>
            </a:r>
          </a:p>
          <a:p>
            <a:pPr marL="0" indent="0">
              <a:lnSpc>
                <a:spcPct val="100000"/>
              </a:lnSpc>
              <a:spcBef>
                <a:spcPts val="0"/>
              </a:spcBef>
              <a:spcAft>
                <a:spcPts val="600"/>
              </a:spcAft>
              <a:buFont typeface="Arial" panose="020B0604020202020204" pitchFamily="34" charset="0"/>
              <a:buNone/>
            </a:pPr>
            <a:endParaRPr lang="en-IE" sz="2000" b="1" dirty="0">
              <a:solidFill>
                <a:srgbClr val="0C4659"/>
              </a:solidFill>
            </a:endParaRPr>
          </a:p>
          <a:p>
            <a:pPr marL="0" indent="0">
              <a:lnSpc>
                <a:spcPct val="100000"/>
              </a:lnSpc>
              <a:spcBef>
                <a:spcPts val="0"/>
              </a:spcBef>
              <a:spcAft>
                <a:spcPts val="600"/>
              </a:spcAft>
              <a:buFont typeface="Arial" panose="020B0604020202020204" pitchFamily="34" charset="0"/>
              <a:buNone/>
            </a:pPr>
            <a:endParaRPr lang="en-IE" sz="2000" dirty="0">
              <a:solidFill>
                <a:srgbClr val="0C4659"/>
              </a:solidFill>
            </a:endParaRPr>
          </a:p>
        </p:txBody>
      </p:sp>
      <p:cxnSp>
        <p:nvCxnSpPr>
          <p:cNvPr id="30" name="Straight Connector 29">
            <a:extLst>
              <a:ext uri="{FF2B5EF4-FFF2-40B4-BE49-F238E27FC236}">
                <a16:creationId xmlns:a16="http://schemas.microsoft.com/office/drawing/2014/main" id="{3E899917-B5E5-9CED-9B3D-E5553B9F39DE}"/>
              </a:ext>
            </a:extLst>
          </p:cNvPr>
          <p:cNvCxnSpPr>
            <a:cxnSpLocks/>
          </p:cNvCxnSpPr>
          <p:nvPr/>
        </p:nvCxnSpPr>
        <p:spPr>
          <a:xfrm>
            <a:off x="0" y="174050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1A1A7D01-7D52-0B8F-F973-9FBEEAA5001F}"/>
              </a:ext>
            </a:extLst>
          </p:cNvPr>
          <p:cNvGrpSpPr/>
          <p:nvPr/>
        </p:nvGrpSpPr>
        <p:grpSpPr>
          <a:xfrm>
            <a:off x="-5792" y="368575"/>
            <a:ext cx="744123" cy="527392"/>
            <a:chOff x="268528" y="1960710"/>
            <a:chExt cx="744123" cy="527392"/>
          </a:xfrm>
        </p:grpSpPr>
        <p:sp>
          <p:nvSpPr>
            <p:cNvPr id="32" name="Freeform 31">
              <a:extLst>
                <a:ext uri="{FF2B5EF4-FFF2-40B4-BE49-F238E27FC236}">
                  <a16:creationId xmlns:a16="http://schemas.microsoft.com/office/drawing/2014/main" id="{4DA1D035-0D28-DBF2-0EB7-85652AF550A7}"/>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33" name="Freeform 32">
              <a:extLst>
                <a:ext uri="{FF2B5EF4-FFF2-40B4-BE49-F238E27FC236}">
                  <a16:creationId xmlns:a16="http://schemas.microsoft.com/office/drawing/2014/main" id="{3EA33055-74E1-6060-FF26-F49D94F9A3C6}"/>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sp>
        <p:nvSpPr>
          <p:cNvPr id="34" name="Text Placeholder 1">
            <a:extLst>
              <a:ext uri="{FF2B5EF4-FFF2-40B4-BE49-F238E27FC236}">
                <a16:creationId xmlns:a16="http://schemas.microsoft.com/office/drawing/2014/main" id="{022BAA4E-5C8E-E3BB-F437-ED8D544FC8C5}"/>
              </a:ext>
            </a:extLst>
          </p:cNvPr>
          <p:cNvSpPr txBox="1">
            <a:spLocks/>
          </p:cNvSpPr>
          <p:nvPr/>
        </p:nvSpPr>
        <p:spPr>
          <a:xfrm>
            <a:off x="798380" y="2099489"/>
            <a:ext cx="5688145"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2000" b="1" dirty="0">
                <a:solidFill>
                  <a:srgbClr val="A555A1"/>
                </a:solidFill>
                <a:latin typeface="Calibri" panose="020F0502020204030204" pitchFamily="34" charset="0"/>
                <a:ea typeface="Calibri (MS)"/>
                <a:cs typeface="Calibri" panose="020F0502020204030204" pitchFamily="34" charset="0"/>
                <a:sym typeface="Calibri (MS)"/>
              </a:rPr>
              <a:t>BEDEUTUNG </a:t>
            </a:r>
            <a:r>
              <a:rPr lang="en-US" sz="2000" dirty="0">
                <a:solidFill>
                  <a:srgbClr val="0C4659"/>
                </a:solidFill>
              </a:rPr>
              <a:t>Filme fangen Emotionen, Zusammenhänge und Komplexität ein. Sie laden ein globales Publikum dazu ein, sich mit Friedensfragen auseinanderzusetzen, und wirken Verleugnung oder Apathie entgegen.</a:t>
            </a:r>
          </a:p>
        </p:txBody>
      </p:sp>
      <p:grpSp>
        <p:nvGrpSpPr>
          <p:cNvPr id="35" name="Group 34">
            <a:extLst>
              <a:ext uri="{FF2B5EF4-FFF2-40B4-BE49-F238E27FC236}">
                <a16:creationId xmlns:a16="http://schemas.microsoft.com/office/drawing/2014/main" id="{DB34778D-3343-A52A-0478-ECFD0AB5CCBD}"/>
              </a:ext>
            </a:extLst>
          </p:cNvPr>
          <p:cNvGrpSpPr/>
          <p:nvPr/>
        </p:nvGrpSpPr>
        <p:grpSpPr>
          <a:xfrm>
            <a:off x="-5792" y="2014495"/>
            <a:ext cx="744123" cy="527392"/>
            <a:chOff x="268528" y="1960710"/>
            <a:chExt cx="744123" cy="527392"/>
          </a:xfrm>
        </p:grpSpPr>
        <p:sp>
          <p:nvSpPr>
            <p:cNvPr id="36" name="Freeform 35">
              <a:extLst>
                <a:ext uri="{FF2B5EF4-FFF2-40B4-BE49-F238E27FC236}">
                  <a16:creationId xmlns:a16="http://schemas.microsoft.com/office/drawing/2014/main" id="{FDC40D9B-D2AD-D804-F5EB-D1793567B598}"/>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37" name="Freeform 36">
              <a:extLst>
                <a:ext uri="{FF2B5EF4-FFF2-40B4-BE49-F238E27FC236}">
                  <a16:creationId xmlns:a16="http://schemas.microsoft.com/office/drawing/2014/main" id="{5185A6E5-3ED2-F11A-11C0-B2FBDE961199}"/>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cxnSp>
        <p:nvCxnSpPr>
          <p:cNvPr id="38" name="Straight Connector 37">
            <a:extLst>
              <a:ext uri="{FF2B5EF4-FFF2-40B4-BE49-F238E27FC236}">
                <a16:creationId xmlns:a16="http://schemas.microsoft.com/office/drawing/2014/main" id="{B77C74A7-A27E-3469-0DED-552FBE69A4EA}"/>
              </a:ext>
            </a:extLst>
          </p:cNvPr>
          <p:cNvCxnSpPr>
            <a:cxnSpLocks/>
          </p:cNvCxnSpPr>
          <p:nvPr/>
        </p:nvCxnSpPr>
        <p:spPr>
          <a:xfrm>
            <a:off x="-10757" y="3780619"/>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39" name="Text Placeholder 1">
            <a:extLst>
              <a:ext uri="{FF2B5EF4-FFF2-40B4-BE49-F238E27FC236}">
                <a16:creationId xmlns:a16="http://schemas.microsoft.com/office/drawing/2014/main" id="{A65180B9-B0D9-FAE9-1FD2-23E5792E00CD}"/>
              </a:ext>
            </a:extLst>
          </p:cNvPr>
          <p:cNvSpPr txBox="1">
            <a:spLocks/>
          </p:cNvSpPr>
          <p:nvPr/>
        </p:nvSpPr>
        <p:spPr>
          <a:xfrm>
            <a:off x="809137" y="4139602"/>
            <a:ext cx="5688145"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2000" b="1" dirty="0">
                <a:solidFill>
                  <a:srgbClr val="A555A1"/>
                </a:solidFill>
                <a:latin typeface="Calibri" panose="020F0502020204030204" pitchFamily="34" charset="0"/>
                <a:ea typeface="Calibri (MS)"/>
                <a:cs typeface="Calibri" panose="020F0502020204030204" pitchFamily="34" charset="0"/>
                <a:sym typeface="Calibri (MS)"/>
              </a:rPr>
              <a:t>DEFINITION </a:t>
            </a:r>
            <a:r>
              <a:rPr lang="en-US" sz="2000" dirty="0">
                <a:solidFill>
                  <a:srgbClr val="0C4659"/>
                </a:solidFill>
              </a:rPr>
              <a:t>Online-Plattformen und Initiativen, die Menschen aus verschiedenen Ländern oder Gemeinschaften zusammenbringen, um miteinander zu sprechen, zusammenzuarbeiten und einander zu verstehen – insbesondere in Regionen nach Konflikten oder in gespaltenen Regionen.</a:t>
            </a:r>
          </a:p>
        </p:txBody>
      </p:sp>
      <p:grpSp>
        <p:nvGrpSpPr>
          <p:cNvPr id="40" name="Group 39">
            <a:extLst>
              <a:ext uri="{FF2B5EF4-FFF2-40B4-BE49-F238E27FC236}">
                <a16:creationId xmlns:a16="http://schemas.microsoft.com/office/drawing/2014/main" id="{DCEF9C11-FB1E-83EF-A48A-1B576DF32E58}"/>
              </a:ext>
            </a:extLst>
          </p:cNvPr>
          <p:cNvGrpSpPr/>
          <p:nvPr/>
        </p:nvGrpSpPr>
        <p:grpSpPr>
          <a:xfrm>
            <a:off x="4965" y="4054608"/>
            <a:ext cx="744123" cy="527392"/>
            <a:chOff x="268528" y="1960710"/>
            <a:chExt cx="744123" cy="527392"/>
          </a:xfrm>
        </p:grpSpPr>
        <p:sp>
          <p:nvSpPr>
            <p:cNvPr id="41" name="Freeform 40">
              <a:extLst>
                <a:ext uri="{FF2B5EF4-FFF2-40B4-BE49-F238E27FC236}">
                  <a16:creationId xmlns:a16="http://schemas.microsoft.com/office/drawing/2014/main" id="{0C8EFF9E-0C0A-3D59-C2D9-7A6825EA3AA6}"/>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42" name="Freeform 41">
              <a:extLst>
                <a:ext uri="{FF2B5EF4-FFF2-40B4-BE49-F238E27FC236}">
                  <a16:creationId xmlns:a16="http://schemas.microsoft.com/office/drawing/2014/main" id="{673D2DEE-1BC9-73A0-47E4-F3D69A20C086}"/>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cxnSp>
        <p:nvCxnSpPr>
          <p:cNvPr id="43" name="Straight Connector 42">
            <a:extLst>
              <a:ext uri="{FF2B5EF4-FFF2-40B4-BE49-F238E27FC236}">
                <a16:creationId xmlns:a16="http://schemas.microsoft.com/office/drawing/2014/main" id="{776CAD4D-8696-E6E9-F37A-160C991CD49A}"/>
              </a:ext>
            </a:extLst>
          </p:cNvPr>
          <p:cNvCxnSpPr>
            <a:cxnSpLocks/>
          </p:cNvCxnSpPr>
          <p:nvPr/>
        </p:nvCxnSpPr>
        <p:spPr>
          <a:xfrm>
            <a:off x="0" y="6131915"/>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44" name="Text Placeholder 1">
            <a:extLst>
              <a:ext uri="{FF2B5EF4-FFF2-40B4-BE49-F238E27FC236}">
                <a16:creationId xmlns:a16="http://schemas.microsoft.com/office/drawing/2014/main" id="{12C52AE0-194A-58B6-A856-29A76B000568}"/>
              </a:ext>
            </a:extLst>
          </p:cNvPr>
          <p:cNvSpPr txBox="1">
            <a:spLocks/>
          </p:cNvSpPr>
          <p:nvPr/>
        </p:nvSpPr>
        <p:spPr>
          <a:xfrm>
            <a:off x="7244932" y="417407"/>
            <a:ext cx="4655748"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en-US" sz="2000" b="1" dirty="0">
                <a:solidFill>
                  <a:schemeClr val="bg1"/>
                </a:solidFill>
                <a:latin typeface="Calibri" panose="020F0502020204030204" pitchFamily="34" charset="0"/>
                <a:ea typeface="Calibri (MS)"/>
                <a:cs typeface="Calibri" panose="020F0502020204030204" pitchFamily="34" charset="0"/>
                <a:sym typeface="Calibri (MS)"/>
              </a:rPr>
              <a:t>BEISPIEL </a:t>
            </a:r>
            <a:r>
              <a:rPr lang="en-US" sz="2000" i="1" dirty="0">
                <a:solidFill>
                  <a:schemeClr val="bg1"/>
                </a:solidFill>
                <a:hlinkClick r:id="rId3">
                  <a:extLst>
                    <a:ext uri="{A12FA001-AC4F-418D-AE19-62706E023703}">
                      <ahyp:hlinkClr xmlns:ahyp="http://schemas.microsoft.com/office/drawing/2018/hyperlinkcolor" val="tx"/>
                    </a:ext>
                  </a:extLst>
                </a:hlinkClick>
              </a:rPr>
              <a:t>„For Sama“ (Syrien) </a:t>
            </a:r>
            <a:r>
              <a:rPr lang="en-US" sz="2000" dirty="0">
                <a:solidFill>
                  <a:schemeClr val="bg1"/>
                </a:solidFill>
              </a:rPr>
              <a:t>– ein persönlicher Dokumentarfilm von Waad </a:t>
            </a:r>
            <a:r>
              <a:rPr lang="en-US" sz="2000" dirty="0" err="1">
                <a:solidFill>
                  <a:schemeClr val="bg1"/>
                </a:solidFill>
              </a:rPr>
              <a:t>Al-Kateab</a:t>
            </a:r>
            <a:r>
              <a:rPr lang="en-US" sz="2000" dirty="0">
                <a:solidFill>
                  <a:schemeClr val="bg1"/>
                </a:solidFill>
              </a:rPr>
              <a:t>, der das Muttersein in einem Kriegsgebiet zeigt und den Syrienkonflikt </a:t>
            </a:r>
            <a:r>
              <a:rPr lang="en-US" sz="2000" dirty="0" err="1">
                <a:solidFill>
                  <a:schemeClr val="bg1"/>
                </a:solidFill>
              </a:rPr>
              <a:t>menschlich macht</a:t>
            </a:r>
            <a:r>
              <a:rPr lang="en-US" sz="2000" dirty="0">
                <a:solidFill>
                  <a:schemeClr val="bg1"/>
                </a:solidFill>
              </a:rPr>
              <a:t>.</a:t>
            </a:r>
          </a:p>
        </p:txBody>
      </p:sp>
      <p:grpSp>
        <p:nvGrpSpPr>
          <p:cNvPr id="45" name="Group 44">
            <a:extLst>
              <a:ext uri="{FF2B5EF4-FFF2-40B4-BE49-F238E27FC236}">
                <a16:creationId xmlns:a16="http://schemas.microsoft.com/office/drawing/2014/main" id="{46088945-6795-8B67-3226-B43E00965946}"/>
              </a:ext>
            </a:extLst>
          </p:cNvPr>
          <p:cNvGrpSpPr/>
          <p:nvPr/>
        </p:nvGrpSpPr>
        <p:grpSpPr>
          <a:xfrm>
            <a:off x="5742402" y="311156"/>
            <a:ext cx="744123" cy="527392"/>
            <a:chOff x="268528" y="1960710"/>
            <a:chExt cx="744123" cy="527392"/>
          </a:xfrm>
        </p:grpSpPr>
        <p:sp>
          <p:nvSpPr>
            <p:cNvPr id="46" name="Freeform 45">
              <a:extLst>
                <a:ext uri="{FF2B5EF4-FFF2-40B4-BE49-F238E27FC236}">
                  <a16:creationId xmlns:a16="http://schemas.microsoft.com/office/drawing/2014/main" id="{CF254F99-C66A-6E2F-83CD-3BB52672B246}"/>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47" name="Freeform 46">
              <a:extLst>
                <a:ext uri="{FF2B5EF4-FFF2-40B4-BE49-F238E27FC236}">
                  <a16:creationId xmlns:a16="http://schemas.microsoft.com/office/drawing/2014/main" id="{B186C556-7AB0-4950-3104-FDAF5ECE6024}"/>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pic>
        <p:nvPicPr>
          <p:cNvPr id="11" name="Picture Placeholder 10">
            <a:extLst>
              <a:ext uri="{FF2B5EF4-FFF2-40B4-BE49-F238E27FC236}">
                <a16:creationId xmlns:a16="http://schemas.microsoft.com/office/drawing/2014/main" id="{0CB0DEA8-15C0-10F7-D9CC-586149B2377D}"/>
              </a:ext>
            </a:extLst>
          </p:cNvPr>
          <p:cNvPicPr>
            <a:picLocks noGrp="1" noChangeAspect="1"/>
          </p:cNvPicPr>
          <p:nvPr>
            <p:ph type="pic" sz="quarter" idx="13"/>
          </p:nvPr>
        </p:nvPicPr>
        <p:blipFill>
          <a:blip r:embed="rId4" cstate="screen">
            <a:extLst>
              <a:ext uri="{28A0092B-C50C-407E-A947-70E740481C1C}">
                <a14:useLocalDpi xmlns:a14="http://schemas.microsoft.com/office/drawing/2010/main"/>
              </a:ext>
            </a:extLst>
          </a:blip>
          <a:srcRect/>
          <a:stretch>
            <a:fillRect/>
          </a:stretch>
        </p:blipFill>
        <p:spPr>
          <a:xfrm>
            <a:off x="7656513" y="3135313"/>
            <a:ext cx="2535237" cy="1620837"/>
          </a:xfrm>
        </p:spPr>
      </p:pic>
    </p:spTree>
    <p:extLst>
      <p:ext uri="{BB962C8B-B14F-4D97-AF65-F5344CB8AC3E}">
        <p14:creationId xmlns:p14="http://schemas.microsoft.com/office/powerpoint/2010/main" val="9959498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49AA8E8-7305-F7ED-4155-7BA0ABC9A787}"/>
              </a:ext>
            </a:extLst>
          </p:cNvPr>
          <p:cNvGrpSpPr/>
          <p:nvPr/>
        </p:nvGrpSpPr>
        <p:grpSpPr>
          <a:xfrm>
            <a:off x="7019316" y="188583"/>
            <a:ext cx="4959369" cy="2527420"/>
            <a:chOff x="7260927" y="368575"/>
            <a:chExt cx="4959369" cy="2527420"/>
          </a:xfrm>
        </p:grpSpPr>
        <p:sp>
          <p:nvSpPr>
            <p:cNvPr id="9" name="Round Diagonal Corner Rectangle 8">
              <a:extLst>
                <a:ext uri="{FF2B5EF4-FFF2-40B4-BE49-F238E27FC236}">
                  <a16:creationId xmlns:a16="http://schemas.microsoft.com/office/drawing/2014/main" id="{1FAE4100-7324-D64B-30C9-43ADD62609EE}"/>
                </a:ext>
              </a:extLst>
            </p:cNvPr>
            <p:cNvSpPr/>
            <p:nvPr/>
          </p:nvSpPr>
          <p:spPr>
            <a:xfrm flipH="1">
              <a:off x="7260927" y="368575"/>
              <a:ext cx="4806969" cy="2353304"/>
            </a:xfrm>
            <a:prstGeom prst="round2DiagRect">
              <a:avLst/>
            </a:prstGeom>
            <a:solidFill>
              <a:srgbClr val="DEC0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0" name="Round Diagonal Corner Rectangle 9">
              <a:extLst>
                <a:ext uri="{FF2B5EF4-FFF2-40B4-BE49-F238E27FC236}">
                  <a16:creationId xmlns:a16="http://schemas.microsoft.com/office/drawing/2014/main" id="{4E030A3A-7E40-5A19-A5DB-548B91EADFBB}"/>
                </a:ext>
              </a:extLst>
            </p:cNvPr>
            <p:cNvSpPr/>
            <p:nvPr/>
          </p:nvSpPr>
          <p:spPr>
            <a:xfrm flipH="1">
              <a:off x="7413327" y="520975"/>
              <a:ext cx="4806969" cy="2375020"/>
            </a:xfrm>
            <a:custGeom>
              <a:avLst/>
              <a:gdLst>
                <a:gd name="connsiteX0" fmla="*/ 395845 w 4806969"/>
                <a:gd name="connsiteY0" fmla="*/ 0 h 2375020"/>
                <a:gd name="connsiteX1" fmla="*/ 1026006 w 4806969"/>
                <a:gd name="connsiteY1" fmla="*/ 0 h 2375020"/>
                <a:gd name="connsiteX2" fmla="*/ 1612055 w 4806969"/>
                <a:gd name="connsiteY2" fmla="*/ 0 h 2375020"/>
                <a:gd name="connsiteX3" fmla="*/ 2330438 w 4806969"/>
                <a:gd name="connsiteY3" fmla="*/ 0 h 2375020"/>
                <a:gd name="connsiteX4" fmla="*/ 2872376 w 4806969"/>
                <a:gd name="connsiteY4" fmla="*/ 0 h 2375020"/>
                <a:gd name="connsiteX5" fmla="*/ 3502537 w 4806969"/>
                <a:gd name="connsiteY5" fmla="*/ 0 h 2375020"/>
                <a:gd name="connsiteX6" fmla="*/ 4176808 w 4806969"/>
                <a:gd name="connsiteY6" fmla="*/ 0 h 2375020"/>
                <a:gd name="connsiteX7" fmla="*/ 4806969 w 4806969"/>
                <a:gd name="connsiteY7" fmla="*/ 0 h 2375020"/>
                <a:gd name="connsiteX8" fmla="*/ 4806969 w 4806969"/>
                <a:gd name="connsiteY8" fmla="*/ 0 h 2375020"/>
                <a:gd name="connsiteX9" fmla="*/ 4806969 w 4806969"/>
                <a:gd name="connsiteY9" fmla="*/ 699309 h 2375020"/>
                <a:gd name="connsiteX10" fmla="*/ 4806969 w 4806969"/>
                <a:gd name="connsiteY10" fmla="*/ 1378825 h 2375020"/>
                <a:gd name="connsiteX11" fmla="*/ 4806969 w 4806969"/>
                <a:gd name="connsiteY11" fmla="*/ 1979175 h 2375020"/>
                <a:gd name="connsiteX12" fmla="*/ 4411124 w 4806969"/>
                <a:gd name="connsiteY12" fmla="*/ 2375020 h 2375020"/>
                <a:gd name="connsiteX13" fmla="*/ 3913297 w 4806969"/>
                <a:gd name="connsiteY13" fmla="*/ 2375020 h 2375020"/>
                <a:gd name="connsiteX14" fmla="*/ 3194914 w 4806969"/>
                <a:gd name="connsiteY14" fmla="*/ 2375020 h 2375020"/>
                <a:gd name="connsiteX15" fmla="*/ 2697087 w 4806969"/>
                <a:gd name="connsiteY15" fmla="*/ 2375020 h 2375020"/>
                <a:gd name="connsiteX16" fmla="*/ 2199260 w 4806969"/>
                <a:gd name="connsiteY16" fmla="*/ 2375020 h 2375020"/>
                <a:gd name="connsiteX17" fmla="*/ 1524989 w 4806969"/>
                <a:gd name="connsiteY17" fmla="*/ 2375020 h 2375020"/>
                <a:gd name="connsiteX18" fmla="*/ 806606 w 4806969"/>
                <a:gd name="connsiteY18" fmla="*/ 2375020 h 2375020"/>
                <a:gd name="connsiteX19" fmla="*/ 0 w 4806969"/>
                <a:gd name="connsiteY19" fmla="*/ 2375020 h 2375020"/>
                <a:gd name="connsiteX20" fmla="*/ 0 w 4806969"/>
                <a:gd name="connsiteY20" fmla="*/ 2375020 h 2375020"/>
                <a:gd name="connsiteX21" fmla="*/ 0 w 4806969"/>
                <a:gd name="connsiteY21" fmla="*/ 1735087 h 2375020"/>
                <a:gd name="connsiteX22" fmla="*/ 0 w 4806969"/>
                <a:gd name="connsiteY22" fmla="*/ 1055570 h 2375020"/>
                <a:gd name="connsiteX23" fmla="*/ 0 w 4806969"/>
                <a:gd name="connsiteY23" fmla="*/ 395845 h 2375020"/>
                <a:gd name="connsiteX24" fmla="*/ 395845 w 4806969"/>
                <a:gd name="connsiteY24" fmla="*/ 0 h 2375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06969" h="2375020" extrusionOk="0">
                  <a:moveTo>
                    <a:pt x="395845" y="0"/>
                  </a:moveTo>
                  <a:cubicBezTo>
                    <a:pt x="622841" y="21324"/>
                    <a:pt x="738095" y="20451"/>
                    <a:pt x="1026006" y="0"/>
                  </a:cubicBezTo>
                  <a:cubicBezTo>
                    <a:pt x="1313917" y="-20451"/>
                    <a:pt x="1392748" y="-19844"/>
                    <a:pt x="1612055" y="0"/>
                  </a:cubicBezTo>
                  <a:cubicBezTo>
                    <a:pt x="1831362" y="19844"/>
                    <a:pt x="2143899" y="17315"/>
                    <a:pt x="2330438" y="0"/>
                  </a:cubicBezTo>
                  <a:cubicBezTo>
                    <a:pt x="2516977" y="-17315"/>
                    <a:pt x="2643885" y="11711"/>
                    <a:pt x="2872376" y="0"/>
                  </a:cubicBezTo>
                  <a:cubicBezTo>
                    <a:pt x="3100867" y="-11711"/>
                    <a:pt x="3327252" y="3566"/>
                    <a:pt x="3502537" y="0"/>
                  </a:cubicBezTo>
                  <a:cubicBezTo>
                    <a:pt x="3677822" y="-3566"/>
                    <a:pt x="3955310" y="-3627"/>
                    <a:pt x="4176808" y="0"/>
                  </a:cubicBezTo>
                  <a:cubicBezTo>
                    <a:pt x="4398306" y="3627"/>
                    <a:pt x="4596487" y="29764"/>
                    <a:pt x="4806969" y="0"/>
                  </a:cubicBezTo>
                  <a:lnTo>
                    <a:pt x="4806969" y="0"/>
                  </a:lnTo>
                  <a:cubicBezTo>
                    <a:pt x="4829067" y="209485"/>
                    <a:pt x="4826657" y="558811"/>
                    <a:pt x="4806969" y="699309"/>
                  </a:cubicBezTo>
                  <a:cubicBezTo>
                    <a:pt x="4787281" y="839807"/>
                    <a:pt x="4800554" y="1232243"/>
                    <a:pt x="4806969" y="1378825"/>
                  </a:cubicBezTo>
                  <a:cubicBezTo>
                    <a:pt x="4813384" y="1525407"/>
                    <a:pt x="4791234" y="1806287"/>
                    <a:pt x="4806969" y="1979175"/>
                  </a:cubicBezTo>
                  <a:cubicBezTo>
                    <a:pt x="4807964" y="2192061"/>
                    <a:pt x="4635957" y="2386753"/>
                    <a:pt x="4411124" y="2375020"/>
                  </a:cubicBezTo>
                  <a:cubicBezTo>
                    <a:pt x="4210228" y="2395343"/>
                    <a:pt x="4032974" y="2396505"/>
                    <a:pt x="3913297" y="2375020"/>
                  </a:cubicBezTo>
                  <a:cubicBezTo>
                    <a:pt x="3793620" y="2353535"/>
                    <a:pt x="3368875" y="2391984"/>
                    <a:pt x="3194914" y="2375020"/>
                  </a:cubicBezTo>
                  <a:cubicBezTo>
                    <a:pt x="3020953" y="2358056"/>
                    <a:pt x="2902261" y="2355711"/>
                    <a:pt x="2697087" y="2375020"/>
                  </a:cubicBezTo>
                  <a:cubicBezTo>
                    <a:pt x="2491913" y="2394329"/>
                    <a:pt x="2440483" y="2395576"/>
                    <a:pt x="2199260" y="2375020"/>
                  </a:cubicBezTo>
                  <a:cubicBezTo>
                    <a:pt x="1958037" y="2354464"/>
                    <a:pt x="1836532" y="2349172"/>
                    <a:pt x="1524989" y="2375020"/>
                  </a:cubicBezTo>
                  <a:cubicBezTo>
                    <a:pt x="1213446" y="2400868"/>
                    <a:pt x="1053434" y="2396705"/>
                    <a:pt x="806606" y="2375020"/>
                  </a:cubicBezTo>
                  <a:cubicBezTo>
                    <a:pt x="559778" y="2353335"/>
                    <a:pt x="228337" y="2370010"/>
                    <a:pt x="0" y="2375020"/>
                  </a:cubicBezTo>
                  <a:lnTo>
                    <a:pt x="0" y="2375020"/>
                  </a:lnTo>
                  <a:cubicBezTo>
                    <a:pt x="-20452" y="2158895"/>
                    <a:pt x="-14593" y="1894146"/>
                    <a:pt x="0" y="1735087"/>
                  </a:cubicBezTo>
                  <a:cubicBezTo>
                    <a:pt x="14593" y="1576028"/>
                    <a:pt x="33091" y="1200728"/>
                    <a:pt x="0" y="1055570"/>
                  </a:cubicBezTo>
                  <a:cubicBezTo>
                    <a:pt x="-33091" y="910412"/>
                    <a:pt x="-23909" y="639098"/>
                    <a:pt x="0" y="395845"/>
                  </a:cubicBezTo>
                  <a:cubicBezTo>
                    <a:pt x="17086" y="164493"/>
                    <a:pt x="167947" y="-14800"/>
                    <a:pt x="395845" y="0"/>
                  </a:cubicBezTo>
                  <a:close/>
                </a:path>
              </a:pathLst>
            </a:custGeom>
            <a:noFill/>
            <a:ln w="28575">
              <a:solidFill>
                <a:srgbClr val="0E6E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grpSp>
      <p:sp>
        <p:nvSpPr>
          <p:cNvPr id="29" name="Text Placeholder 1">
            <a:extLst>
              <a:ext uri="{FF2B5EF4-FFF2-40B4-BE49-F238E27FC236}">
                <a16:creationId xmlns:a16="http://schemas.microsoft.com/office/drawing/2014/main" id="{0ACDFCC3-AABA-AC0F-C9CD-FE29AAB86901}"/>
              </a:ext>
            </a:extLst>
          </p:cNvPr>
          <p:cNvSpPr>
            <a:spLocks noGrp="1"/>
          </p:cNvSpPr>
          <p:nvPr>
            <p:ph type="body" sz="quarter" idx="18"/>
          </p:nvPr>
        </p:nvSpPr>
        <p:spPr>
          <a:xfrm>
            <a:off x="798381" y="453569"/>
            <a:ext cx="5232980" cy="1286933"/>
          </a:xfrm>
        </p:spPr>
        <p:txBody>
          <a:bodyPr/>
          <a:lstStyle/>
          <a:p>
            <a:pPr marL="0" indent="0">
              <a:lnSpc>
                <a:spcPct val="100000"/>
              </a:lnSpc>
            </a:pPr>
            <a:r>
              <a:rPr lang="en-US" sz="2000" b="1" spc="0" dirty="0">
                <a:solidFill>
                  <a:srgbClr val="A555A1"/>
                </a:solidFill>
                <a:latin typeface="Calibri" panose="020F0502020204030204" pitchFamily="34" charset="0"/>
                <a:ea typeface="Calibri (MS)"/>
                <a:cs typeface="Calibri" panose="020F0502020204030204" pitchFamily="34" charset="0"/>
                <a:sym typeface="Calibri (MS)"/>
              </a:rPr>
              <a:t>KONZEPT </a:t>
            </a:r>
            <a:r>
              <a:rPr lang="en-IE" sz="2000" b="1" dirty="0">
                <a:solidFill>
                  <a:srgbClr val="0C4659"/>
                </a:solidFill>
              </a:rPr>
              <a:t>Social Media für digitalen Aktivismus: </a:t>
            </a:r>
            <a:r>
              <a:rPr lang="en-IE" sz="2000" dirty="0">
                <a:solidFill>
                  <a:srgbClr val="0C4659"/>
                </a:solidFill>
              </a:rPr>
              <a:t>Plattformen für Sensibilisierung und Handeln nutzen.</a:t>
            </a:r>
          </a:p>
          <a:p>
            <a:pPr marL="0" indent="0">
              <a:lnSpc>
                <a:spcPct val="100000"/>
              </a:lnSpc>
            </a:pPr>
            <a:endParaRPr lang="en-GB" sz="2000"/>
          </a:p>
        </p:txBody>
      </p:sp>
      <p:cxnSp>
        <p:nvCxnSpPr>
          <p:cNvPr id="30" name="Straight Connector 29">
            <a:extLst>
              <a:ext uri="{FF2B5EF4-FFF2-40B4-BE49-F238E27FC236}">
                <a16:creationId xmlns:a16="http://schemas.microsoft.com/office/drawing/2014/main" id="{3E899917-B5E5-9CED-9B3D-E5553B9F39DE}"/>
              </a:ext>
            </a:extLst>
          </p:cNvPr>
          <p:cNvCxnSpPr>
            <a:cxnSpLocks/>
          </p:cNvCxnSpPr>
          <p:nvPr/>
        </p:nvCxnSpPr>
        <p:spPr>
          <a:xfrm>
            <a:off x="0" y="174050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1A1A7D01-7D52-0B8F-F973-9FBEEAA5001F}"/>
              </a:ext>
            </a:extLst>
          </p:cNvPr>
          <p:cNvGrpSpPr/>
          <p:nvPr/>
        </p:nvGrpSpPr>
        <p:grpSpPr>
          <a:xfrm>
            <a:off x="-5792" y="368575"/>
            <a:ext cx="744123" cy="527392"/>
            <a:chOff x="268528" y="1960710"/>
            <a:chExt cx="744123" cy="527392"/>
          </a:xfrm>
        </p:grpSpPr>
        <p:sp>
          <p:nvSpPr>
            <p:cNvPr id="32" name="Freeform 31">
              <a:extLst>
                <a:ext uri="{FF2B5EF4-FFF2-40B4-BE49-F238E27FC236}">
                  <a16:creationId xmlns:a16="http://schemas.microsoft.com/office/drawing/2014/main" id="{4DA1D035-0D28-DBF2-0EB7-85652AF550A7}"/>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33" name="Freeform 32">
              <a:extLst>
                <a:ext uri="{FF2B5EF4-FFF2-40B4-BE49-F238E27FC236}">
                  <a16:creationId xmlns:a16="http://schemas.microsoft.com/office/drawing/2014/main" id="{3EA33055-74E1-6060-FF26-F49D94F9A3C6}"/>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sp>
        <p:nvSpPr>
          <p:cNvPr id="34" name="Text Placeholder 1">
            <a:extLst>
              <a:ext uri="{FF2B5EF4-FFF2-40B4-BE49-F238E27FC236}">
                <a16:creationId xmlns:a16="http://schemas.microsoft.com/office/drawing/2014/main" id="{022BAA4E-5C8E-E3BB-F437-ED8D544FC8C5}"/>
              </a:ext>
            </a:extLst>
          </p:cNvPr>
          <p:cNvSpPr txBox="1">
            <a:spLocks/>
          </p:cNvSpPr>
          <p:nvPr/>
        </p:nvSpPr>
        <p:spPr>
          <a:xfrm>
            <a:off x="798381" y="2099489"/>
            <a:ext cx="5695926"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2000" b="1" dirty="0">
                <a:solidFill>
                  <a:srgbClr val="A555A1"/>
                </a:solidFill>
                <a:latin typeface="Calibri" panose="020F0502020204030204" pitchFamily="34" charset="0"/>
                <a:ea typeface="Calibri (MS)"/>
                <a:cs typeface="Calibri" panose="020F0502020204030204" pitchFamily="34" charset="0"/>
                <a:sym typeface="Calibri (MS)"/>
              </a:rPr>
              <a:t>BEDEUTUNG </a:t>
            </a:r>
            <a:r>
              <a:rPr lang="en-US" sz="2000" dirty="0">
                <a:solidFill>
                  <a:srgbClr val="0C4659"/>
                </a:solidFill>
              </a:rPr>
              <a:t>Digitaler Aktivismus gibt Menschen mit geringen Ressourcen eine Stimme und eine Plattform. Er demokratisiert das Engagement und treibt Veränderungen in der realen Welt voran.</a:t>
            </a:r>
          </a:p>
        </p:txBody>
      </p:sp>
      <p:grpSp>
        <p:nvGrpSpPr>
          <p:cNvPr id="35" name="Group 34">
            <a:extLst>
              <a:ext uri="{FF2B5EF4-FFF2-40B4-BE49-F238E27FC236}">
                <a16:creationId xmlns:a16="http://schemas.microsoft.com/office/drawing/2014/main" id="{DB34778D-3343-A52A-0478-ECFD0AB5CCBD}"/>
              </a:ext>
            </a:extLst>
          </p:cNvPr>
          <p:cNvGrpSpPr/>
          <p:nvPr/>
        </p:nvGrpSpPr>
        <p:grpSpPr>
          <a:xfrm>
            <a:off x="-5792" y="2014495"/>
            <a:ext cx="744123" cy="527392"/>
            <a:chOff x="268528" y="1960710"/>
            <a:chExt cx="744123" cy="527392"/>
          </a:xfrm>
        </p:grpSpPr>
        <p:sp>
          <p:nvSpPr>
            <p:cNvPr id="36" name="Freeform 35">
              <a:extLst>
                <a:ext uri="{FF2B5EF4-FFF2-40B4-BE49-F238E27FC236}">
                  <a16:creationId xmlns:a16="http://schemas.microsoft.com/office/drawing/2014/main" id="{FDC40D9B-D2AD-D804-F5EB-D1793567B598}"/>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37" name="Freeform 36">
              <a:extLst>
                <a:ext uri="{FF2B5EF4-FFF2-40B4-BE49-F238E27FC236}">
                  <a16:creationId xmlns:a16="http://schemas.microsoft.com/office/drawing/2014/main" id="{5185A6E5-3ED2-F11A-11C0-B2FBDE961199}"/>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cxnSp>
        <p:nvCxnSpPr>
          <p:cNvPr id="38" name="Straight Connector 37">
            <a:extLst>
              <a:ext uri="{FF2B5EF4-FFF2-40B4-BE49-F238E27FC236}">
                <a16:creationId xmlns:a16="http://schemas.microsoft.com/office/drawing/2014/main" id="{B77C74A7-A27E-3469-0DED-552FBE69A4EA}"/>
              </a:ext>
            </a:extLst>
          </p:cNvPr>
          <p:cNvCxnSpPr>
            <a:cxnSpLocks/>
          </p:cNvCxnSpPr>
          <p:nvPr/>
        </p:nvCxnSpPr>
        <p:spPr>
          <a:xfrm>
            <a:off x="-10757" y="3783445"/>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39" name="Text Placeholder 1">
            <a:extLst>
              <a:ext uri="{FF2B5EF4-FFF2-40B4-BE49-F238E27FC236}">
                <a16:creationId xmlns:a16="http://schemas.microsoft.com/office/drawing/2014/main" id="{A65180B9-B0D9-FAE9-1FD2-23E5792E00CD}"/>
              </a:ext>
            </a:extLst>
          </p:cNvPr>
          <p:cNvSpPr txBox="1">
            <a:spLocks/>
          </p:cNvSpPr>
          <p:nvPr/>
        </p:nvSpPr>
        <p:spPr>
          <a:xfrm>
            <a:off x="809137" y="4142428"/>
            <a:ext cx="5688145"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2000" b="1" dirty="0">
                <a:solidFill>
                  <a:srgbClr val="A555A1"/>
                </a:solidFill>
                <a:latin typeface="Calibri" panose="020F0502020204030204" pitchFamily="34" charset="0"/>
                <a:ea typeface="Calibri (MS)"/>
                <a:cs typeface="Calibri" panose="020F0502020204030204" pitchFamily="34" charset="0"/>
                <a:sym typeface="Calibri (MS)"/>
              </a:rPr>
              <a:t>DEFINITION </a:t>
            </a:r>
            <a:r>
              <a:rPr lang="en-US" sz="2000" dirty="0">
                <a:solidFill>
                  <a:srgbClr val="0C4659"/>
                </a:solidFill>
              </a:rPr>
              <a:t>Die Nutzung von Plattformen wie Instagram, TikTok, YouTube oder Facebook, um Bewusstsein zu schaffen, zum Handeln </a:t>
            </a:r>
            <a:r>
              <a:rPr lang="en-US" sz="2000" dirty="0" err="1">
                <a:solidFill>
                  <a:srgbClr val="0C4659"/>
                </a:solidFill>
              </a:rPr>
              <a:t>zu mobilisieren </a:t>
            </a:r>
            <a:r>
              <a:rPr lang="en-US" sz="2000" dirty="0">
                <a:solidFill>
                  <a:srgbClr val="0C4659"/>
                </a:solidFill>
              </a:rPr>
              <a:t>und die Machthaber zur Rechenschaft zu ziehen – insbesondere unter Jugendlichen und Gemeinschaften, die von Ungerechtigkeit oder Konflikten betroffen sind. </a:t>
            </a:r>
            <a:r>
              <a:rPr lang="en-IE" sz="1800" b="0" i="0" kern="1200" dirty="0">
                <a:solidFill>
                  <a:srgbClr val="2B9B9F"/>
                </a:solidFill>
                <a:effectLst/>
                <a:latin typeface="+mn-lt"/>
                <a:ea typeface="+mn-ea"/>
                <a:cs typeface="+mn-cs"/>
                <a:hlinkClick r:id="rId2">
                  <a:extLst>
                    <a:ext uri="{A12FA001-AC4F-418D-AE19-62706E023703}">
                      <ahyp:hlinkClr xmlns:ahyp="http://schemas.microsoft.com/office/drawing/2018/hyperlinkcolor" val="tx"/>
                    </a:ext>
                  </a:extLst>
                </a:hlinkClick>
              </a:rPr>
              <a:t>#BlueforSudan</a:t>
            </a:r>
            <a:endParaRPr lang="en-US" sz="2000" b="0" dirty="0">
              <a:solidFill>
                <a:srgbClr val="2B9B9F"/>
              </a:solidFill>
            </a:endParaRPr>
          </a:p>
        </p:txBody>
      </p:sp>
      <p:grpSp>
        <p:nvGrpSpPr>
          <p:cNvPr id="40" name="Group 39">
            <a:extLst>
              <a:ext uri="{FF2B5EF4-FFF2-40B4-BE49-F238E27FC236}">
                <a16:creationId xmlns:a16="http://schemas.microsoft.com/office/drawing/2014/main" id="{DCEF9C11-FB1E-83EF-A48A-1B576DF32E58}"/>
              </a:ext>
            </a:extLst>
          </p:cNvPr>
          <p:cNvGrpSpPr/>
          <p:nvPr/>
        </p:nvGrpSpPr>
        <p:grpSpPr>
          <a:xfrm>
            <a:off x="4965" y="4057434"/>
            <a:ext cx="744123" cy="527392"/>
            <a:chOff x="268528" y="1960710"/>
            <a:chExt cx="744123" cy="527392"/>
          </a:xfrm>
        </p:grpSpPr>
        <p:sp>
          <p:nvSpPr>
            <p:cNvPr id="41" name="Freeform 40">
              <a:extLst>
                <a:ext uri="{FF2B5EF4-FFF2-40B4-BE49-F238E27FC236}">
                  <a16:creationId xmlns:a16="http://schemas.microsoft.com/office/drawing/2014/main" id="{0C8EFF9E-0C0A-3D59-C2D9-7A6825EA3AA6}"/>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42" name="Freeform 41">
              <a:extLst>
                <a:ext uri="{FF2B5EF4-FFF2-40B4-BE49-F238E27FC236}">
                  <a16:creationId xmlns:a16="http://schemas.microsoft.com/office/drawing/2014/main" id="{673D2DEE-1BC9-73A0-47E4-F3D69A20C086}"/>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cxnSp>
        <p:nvCxnSpPr>
          <p:cNvPr id="43" name="Straight Connector 42">
            <a:extLst>
              <a:ext uri="{FF2B5EF4-FFF2-40B4-BE49-F238E27FC236}">
                <a16:creationId xmlns:a16="http://schemas.microsoft.com/office/drawing/2014/main" id="{776CAD4D-8696-E6E9-F37A-160C991CD49A}"/>
              </a:ext>
            </a:extLst>
          </p:cNvPr>
          <p:cNvCxnSpPr>
            <a:cxnSpLocks/>
          </p:cNvCxnSpPr>
          <p:nvPr/>
        </p:nvCxnSpPr>
        <p:spPr>
          <a:xfrm>
            <a:off x="0" y="656546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44" name="Text Placeholder 1">
            <a:extLst>
              <a:ext uri="{FF2B5EF4-FFF2-40B4-BE49-F238E27FC236}">
                <a16:creationId xmlns:a16="http://schemas.microsoft.com/office/drawing/2014/main" id="{12C52AE0-194A-58B6-A856-29A76B000568}"/>
              </a:ext>
            </a:extLst>
          </p:cNvPr>
          <p:cNvSpPr txBox="1">
            <a:spLocks/>
          </p:cNvSpPr>
          <p:nvPr/>
        </p:nvSpPr>
        <p:spPr>
          <a:xfrm>
            <a:off x="7257911" y="453569"/>
            <a:ext cx="4655748"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dirty="0">
                <a:latin typeface="Calibri" panose="020F0502020204030204" pitchFamily="34" charset="0"/>
                <a:ea typeface="Calibri (MS)"/>
                <a:cs typeface="Calibri" panose="020F0502020204030204" pitchFamily="34" charset="0"/>
                <a:sym typeface="Calibri (MS)"/>
              </a:rPr>
              <a:t>BEISPIEL </a:t>
            </a:r>
            <a:r>
              <a:rPr lang="en-US" sz="2000" i="1" dirty="0">
                <a:hlinkClick r:id="rId3">
                  <a:extLst>
                    <a:ext uri="{A12FA001-AC4F-418D-AE19-62706E023703}">
                      <ahyp:hlinkClr xmlns:ahyp="http://schemas.microsoft.com/office/drawing/2018/hyperlinkcolor" val="tx"/>
                    </a:ext>
                  </a:extLst>
                </a:hlinkClick>
              </a:rPr>
              <a:t>#BlackLivesMatter </a:t>
            </a:r>
            <a:r>
              <a:rPr lang="en-US" sz="2000" dirty="0"/>
              <a:t>wurde durch Twitter und Instagram zu einer globalen Bewegung. In Europa löste sie Aktivismus gegen Rassismus, für die Rechenschaftspflicht der Polizei und für Flüchtlingsrechte aus.</a:t>
            </a:r>
            <a:endParaRPr lang="en-US" sz="2000" kern="1200" dirty="0">
              <a:latin typeface="+mn-lt"/>
              <a:ea typeface="+mn-ea"/>
              <a:cs typeface="+mn-cs"/>
            </a:endParaRPr>
          </a:p>
        </p:txBody>
      </p:sp>
      <p:grpSp>
        <p:nvGrpSpPr>
          <p:cNvPr id="45" name="Group 44">
            <a:extLst>
              <a:ext uri="{FF2B5EF4-FFF2-40B4-BE49-F238E27FC236}">
                <a16:creationId xmlns:a16="http://schemas.microsoft.com/office/drawing/2014/main" id="{46088945-6795-8B67-3226-B43E00965946}"/>
              </a:ext>
            </a:extLst>
          </p:cNvPr>
          <p:cNvGrpSpPr/>
          <p:nvPr/>
        </p:nvGrpSpPr>
        <p:grpSpPr>
          <a:xfrm>
            <a:off x="6160641" y="314787"/>
            <a:ext cx="744123" cy="527392"/>
            <a:chOff x="268528" y="1960710"/>
            <a:chExt cx="744123" cy="527392"/>
          </a:xfrm>
        </p:grpSpPr>
        <p:sp>
          <p:nvSpPr>
            <p:cNvPr id="46" name="Freeform 45">
              <a:extLst>
                <a:ext uri="{FF2B5EF4-FFF2-40B4-BE49-F238E27FC236}">
                  <a16:creationId xmlns:a16="http://schemas.microsoft.com/office/drawing/2014/main" id="{CF254F99-C66A-6E2F-83CD-3BB52672B246}"/>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47" name="Freeform 46">
              <a:extLst>
                <a:ext uri="{FF2B5EF4-FFF2-40B4-BE49-F238E27FC236}">
                  <a16:creationId xmlns:a16="http://schemas.microsoft.com/office/drawing/2014/main" id="{B186C556-7AB0-4950-3104-FDAF5ECE6024}"/>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sp>
        <p:nvSpPr>
          <p:cNvPr id="11" name="Rectangle 10">
            <a:extLst>
              <a:ext uri="{FF2B5EF4-FFF2-40B4-BE49-F238E27FC236}">
                <a16:creationId xmlns:a16="http://schemas.microsoft.com/office/drawing/2014/main" id="{D8FA3FA1-89F3-78E0-0CC1-9C2CF1DCB8FD}"/>
              </a:ext>
            </a:extLst>
          </p:cNvPr>
          <p:cNvSpPr/>
          <p:nvPr/>
        </p:nvSpPr>
        <p:spPr>
          <a:xfrm>
            <a:off x="7029450" y="3286125"/>
            <a:ext cx="4057650" cy="34575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pic>
        <p:nvPicPr>
          <p:cNvPr id="12" name="Picture 11">
            <a:extLst>
              <a:ext uri="{FF2B5EF4-FFF2-40B4-BE49-F238E27FC236}">
                <a16:creationId xmlns:a16="http://schemas.microsoft.com/office/drawing/2014/main" id="{007325E6-948E-E132-6F98-87DEA517E1A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60369" y="2853950"/>
            <a:ext cx="3554710" cy="2584533"/>
          </a:xfrm>
          <a:prstGeom prst="rect">
            <a:avLst/>
          </a:prstGeom>
          <a:noFill/>
        </p:spPr>
      </p:pic>
      <p:sp>
        <p:nvSpPr>
          <p:cNvPr id="18" name="Rectangle: Rounded Corners 13">
            <a:extLst>
              <a:ext uri="{FF2B5EF4-FFF2-40B4-BE49-F238E27FC236}">
                <a16:creationId xmlns:a16="http://schemas.microsoft.com/office/drawing/2014/main" id="{8DA4AEDA-45F3-DE42-E3E0-AF2B6AA33519}"/>
              </a:ext>
            </a:extLst>
          </p:cNvPr>
          <p:cNvSpPr/>
          <p:nvPr/>
        </p:nvSpPr>
        <p:spPr>
          <a:xfrm>
            <a:off x="7261650" y="5576430"/>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000" dirty="0">
                <a:solidFill>
                  <a:schemeClr val="bg1"/>
                </a:solidFill>
                <a:latin typeface="Abadi" panose="020B0604020104020204" pitchFamily="34" charset="0"/>
                <a:cs typeface="Aharoni" panose="02010803020104030203" pitchFamily="2" charset="-79"/>
                <a:hlinkClick r:id="rId3">
                  <a:extLst>
                    <a:ext uri="{A12FA001-AC4F-418D-AE19-62706E023703}">
                      <ahyp:hlinkClr xmlns:ahyp="http://schemas.microsoft.com/office/drawing/2018/hyperlinkcolor" val="tx"/>
                    </a:ext>
                  </a:extLst>
                </a:hlinkClick>
              </a:rPr>
              <a:t>Zum Anzeigen hier klicken</a:t>
            </a:r>
            <a:endParaRPr kumimoji="0" lang="en-IE" sz="20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pic>
        <p:nvPicPr>
          <p:cNvPr id="5" name="Picture Placeholder 4">
            <a:hlinkClick r:id="rId3"/>
            <a:extLst>
              <a:ext uri="{FF2B5EF4-FFF2-40B4-BE49-F238E27FC236}">
                <a16:creationId xmlns:a16="http://schemas.microsoft.com/office/drawing/2014/main" id="{B21A8B6E-37AD-2555-6A15-4CFD5D3FC1AC}"/>
              </a:ext>
            </a:extLst>
          </p:cNvPr>
          <p:cNvPicPr>
            <a:picLocks noGrp="1" noChangeAspect="1"/>
          </p:cNvPicPr>
          <p:nvPr>
            <p:ph type="pic" sz="quarter" idx="13"/>
          </p:nvPr>
        </p:nvPicPr>
        <p:blipFill>
          <a:blip r:embed="rId5" cstate="screen">
            <a:extLst>
              <a:ext uri="{28A0092B-C50C-407E-A947-70E740481C1C}">
                <a14:useLocalDpi xmlns:a14="http://schemas.microsoft.com/office/drawing/2010/main"/>
              </a:ext>
            </a:extLst>
          </a:blip>
          <a:srcRect/>
          <a:stretch>
            <a:fillRect/>
          </a:stretch>
        </p:blipFill>
        <p:spPr>
          <a:xfrm>
            <a:off x="7656513" y="3135313"/>
            <a:ext cx="2535237" cy="1620837"/>
          </a:xfrm>
        </p:spPr>
      </p:pic>
    </p:spTree>
    <p:extLst>
      <p:ext uri="{BB962C8B-B14F-4D97-AF65-F5344CB8AC3E}">
        <p14:creationId xmlns:p14="http://schemas.microsoft.com/office/powerpoint/2010/main" val="42205969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22">
            <a:hlinkClick r:id="rId2"/>
            <a:extLst>
              <a:ext uri="{FF2B5EF4-FFF2-40B4-BE49-F238E27FC236}">
                <a16:creationId xmlns:a16="http://schemas.microsoft.com/office/drawing/2014/main" id="{222DE30B-2068-CEA0-0475-AB9CE9D51F12}"/>
              </a:ext>
            </a:extLst>
          </p:cNvPr>
          <p:cNvPicPr>
            <a:picLocks noGrp="1" noChangeAspect="1"/>
          </p:cNvPicPr>
          <p:nvPr>
            <p:ph type="pic" sz="quarter" idx="19"/>
          </p:nvPr>
        </p:nvPicPr>
        <p:blipFill rotWithShape="1">
          <a:blip r:embed="rId3" cstate="screen">
            <a:extLst>
              <a:ext uri="{28A0092B-C50C-407E-A947-70E740481C1C}">
                <a14:useLocalDpi xmlns:a14="http://schemas.microsoft.com/office/drawing/2010/main"/>
              </a:ext>
            </a:extLst>
          </a:blip>
          <a:srcRect l="-1688" t="-86"/>
          <a:stretch/>
        </p:blipFill>
        <p:spPr>
          <a:xfrm>
            <a:off x="8750328" y="382844"/>
            <a:ext cx="2534272" cy="1620802"/>
          </a:xfrm>
        </p:spPr>
      </p:pic>
      <p:cxnSp>
        <p:nvCxnSpPr>
          <p:cNvPr id="6" name="Straight Connector 5">
            <a:extLst>
              <a:ext uri="{FF2B5EF4-FFF2-40B4-BE49-F238E27FC236}">
                <a16:creationId xmlns:a16="http://schemas.microsoft.com/office/drawing/2014/main" id="{67ACA0FE-F957-BCDE-792A-CC1832F6C7D9}"/>
              </a:ext>
            </a:extLst>
          </p:cNvPr>
          <p:cNvCxnSpPr>
            <a:cxnSpLocks/>
          </p:cNvCxnSpPr>
          <p:nvPr/>
        </p:nvCxnSpPr>
        <p:spPr>
          <a:xfrm>
            <a:off x="0" y="1299443"/>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5" name="Text Placeholder 1">
            <a:extLst>
              <a:ext uri="{FF2B5EF4-FFF2-40B4-BE49-F238E27FC236}">
                <a16:creationId xmlns:a16="http://schemas.microsoft.com/office/drawing/2014/main" id="{7F0519D8-42CC-9B95-2FFC-DE15D29E0A09}"/>
              </a:ext>
            </a:extLst>
          </p:cNvPr>
          <p:cNvSpPr>
            <a:spLocks noGrp="1"/>
          </p:cNvSpPr>
          <p:nvPr>
            <p:ph type="body" sz="quarter" idx="18"/>
          </p:nvPr>
        </p:nvSpPr>
        <p:spPr>
          <a:xfrm>
            <a:off x="798380" y="1533040"/>
            <a:ext cx="5688145" cy="3625518"/>
          </a:xfrm>
        </p:spPr>
        <p:txBody>
          <a:bodyPr/>
          <a:lstStyle/>
          <a:p>
            <a:pPr marL="0" indent="0">
              <a:lnSpc>
                <a:spcPct val="100000"/>
              </a:lnSpc>
            </a:pPr>
            <a:r>
              <a:rPr lang="en-US" sz="2000" dirty="0">
                <a:latin typeface="Calibri" panose="020F0502020204030204" pitchFamily="34" charset="0"/>
                <a:cs typeface="Calibri" panose="020F0502020204030204" pitchFamily="34" charset="0"/>
              </a:rPr>
              <a:t>Das Dokumentarfilmemachen fängt die emotionale Tiefe und Komplexität von Konflikten ein und fördert so Empathie und Verständnis.</a:t>
            </a:r>
          </a:p>
          <a:p>
            <a:pPr marL="0" indent="0">
              <a:lnSpc>
                <a:spcPct val="100000"/>
              </a:lnSpc>
            </a:pPr>
            <a:r>
              <a:rPr lang="en-US" sz="2000" dirty="0">
                <a:latin typeface="Calibri" panose="020F0502020204030204" pitchFamily="34" charset="0"/>
                <a:cs typeface="Calibri" panose="020F0502020204030204" pitchFamily="34" charset="0"/>
              </a:rPr>
              <a:t>Programme wie DOCUPEACE schulen Menschen darin, Dokumentarfilme zur Bekämpfung von Gewalt und zur Förderung des Friedens einzusetzen.</a:t>
            </a:r>
          </a:p>
          <a:p>
            <a:pPr marL="0" indent="0">
              <a:lnSpc>
                <a:spcPct val="100000"/>
              </a:lnSpc>
            </a:pPr>
            <a:r>
              <a:rPr lang="en-US" sz="2000" dirty="0">
                <a:latin typeface="Calibri" panose="020F0502020204030204" pitchFamily="34" charset="0"/>
                <a:cs typeface="Calibri" panose="020F0502020204030204" pitchFamily="34" charset="0"/>
              </a:rPr>
              <a:t>Filme wie „Confronting the Truth“ und „The Peacekeepers“ dokumentieren Wahrheits- und Versöhnungsprozesse und tragen so zur Übergangsjustiz und zum öffentlichen Dialog bei.</a:t>
            </a:r>
          </a:p>
          <a:p>
            <a:pPr marL="0" indent="0">
              <a:lnSpc>
                <a:spcPct val="100000"/>
              </a:lnSpc>
            </a:pPr>
            <a:endParaRPr lang="en-GB" sz="2000" dirty="0">
              <a:latin typeface="Calibri" panose="020F0502020204030204" pitchFamily="34" charset="0"/>
              <a:cs typeface="Calibri" panose="020F0502020204030204" pitchFamily="34" charset="0"/>
            </a:endParaRPr>
          </a:p>
        </p:txBody>
      </p:sp>
      <p:sp>
        <p:nvSpPr>
          <p:cNvPr id="16" name="Text Placeholder 2">
            <a:extLst>
              <a:ext uri="{FF2B5EF4-FFF2-40B4-BE49-F238E27FC236}">
                <a16:creationId xmlns:a16="http://schemas.microsoft.com/office/drawing/2014/main" id="{090592B0-2269-1E7F-7B37-D2254E571386}"/>
              </a:ext>
            </a:extLst>
          </p:cNvPr>
          <p:cNvSpPr>
            <a:spLocks noGrp="1"/>
          </p:cNvSpPr>
          <p:nvPr>
            <p:ph type="body" sz="quarter" idx="16"/>
          </p:nvPr>
        </p:nvSpPr>
        <p:spPr>
          <a:xfrm>
            <a:off x="798381" y="1"/>
            <a:ext cx="7718602" cy="1299442"/>
          </a:xfrm>
        </p:spPr>
        <p:txBody>
          <a:bodyPr anchor="ctr"/>
          <a:lstStyle/>
          <a:p>
            <a:pPr>
              <a:buNone/>
            </a:pPr>
            <a:r>
              <a:rPr lang="en-US" sz="3200" b="1" dirty="0"/>
              <a:t>Dokumentarfilm</a:t>
            </a:r>
          </a:p>
        </p:txBody>
      </p:sp>
      <p:sp>
        <p:nvSpPr>
          <p:cNvPr id="17" name="Rectangle: Rounded Corners 13">
            <a:extLst>
              <a:ext uri="{FF2B5EF4-FFF2-40B4-BE49-F238E27FC236}">
                <a16:creationId xmlns:a16="http://schemas.microsoft.com/office/drawing/2014/main" id="{72DD4B01-E1FE-8DB2-BED6-2347A98DDDA7}"/>
              </a:ext>
            </a:extLst>
          </p:cNvPr>
          <p:cNvSpPr/>
          <p:nvPr/>
        </p:nvSpPr>
        <p:spPr>
          <a:xfrm>
            <a:off x="8440302" y="2645576"/>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000" dirty="0">
                <a:solidFill>
                  <a:schemeClr val="bg1"/>
                </a:solidFill>
                <a:latin typeface="Abadi" panose="020B0604020104020204" pitchFamily="34" charset="0"/>
                <a:cs typeface="Aharoni" panose="02010803020104030203" pitchFamily="2" charset="-79"/>
                <a:hlinkClick r:id="rId2">
                  <a:extLst>
                    <a:ext uri="{A12FA001-AC4F-418D-AE19-62706E023703}">
                      <ahyp:hlinkClr xmlns:ahyp="http://schemas.microsoft.com/office/drawing/2018/hyperlinkcolor" val="tx"/>
                    </a:ext>
                  </a:extLst>
                </a:hlinkClick>
              </a:rPr>
              <a:t>Zum Ansehen hier klicken</a:t>
            </a:r>
            <a:endParaRPr kumimoji="0" lang="en-IE" sz="20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sp>
        <p:nvSpPr>
          <p:cNvPr id="19" name="Rectangle: Rounded Corners 13">
            <a:extLst>
              <a:ext uri="{FF2B5EF4-FFF2-40B4-BE49-F238E27FC236}">
                <a16:creationId xmlns:a16="http://schemas.microsoft.com/office/drawing/2014/main" id="{D4DDE835-141D-F99C-E56E-F5FF54E934F2}"/>
              </a:ext>
            </a:extLst>
          </p:cNvPr>
          <p:cNvSpPr/>
          <p:nvPr/>
        </p:nvSpPr>
        <p:spPr>
          <a:xfrm>
            <a:off x="8440302" y="5828825"/>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000" dirty="0">
                <a:solidFill>
                  <a:schemeClr val="bg1"/>
                </a:solidFill>
                <a:latin typeface="Abadi" panose="020B0604020104020204" pitchFamily="34" charset="0"/>
                <a:cs typeface="Aharoni" panose="02010803020104030203" pitchFamily="2" charset="-79"/>
                <a:hlinkClick r:id="rId4">
                  <a:extLst>
                    <a:ext uri="{A12FA001-AC4F-418D-AE19-62706E023703}">
                      <ahyp:hlinkClr xmlns:ahyp="http://schemas.microsoft.com/office/drawing/2018/hyperlinkcolor" val="tx"/>
                    </a:ext>
                  </a:extLst>
                </a:hlinkClick>
              </a:rPr>
              <a:t>Zum Ansehen hier klicken</a:t>
            </a:r>
            <a:endParaRPr kumimoji="0" lang="en-IE" sz="20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pic>
        <p:nvPicPr>
          <p:cNvPr id="25" name="Picture Placeholder 24">
            <a:hlinkClick r:id="rId4"/>
            <a:extLst>
              <a:ext uri="{FF2B5EF4-FFF2-40B4-BE49-F238E27FC236}">
                <a16:creationId xmlns:a16="http://schemas.microsoft.com/office/drawing/2014/main" id="{8C90C256-B901-09A9-2A6D-6351C5978D59}"/>
              </a:ext>
            </a:extLst>
          </p:cNvPr>
          <p:cNvPicPr>
            <a:picLocks noGrp="1" noChangeAspect="1"/>
          </p:cNvPicPr>
          <p:nvPr>
            <p:ph type="pic" sz="quarter" idx="13"/>
          </p:nvPr>
        </p:nvPicPr>
        <p:blipFill>
          <a:blip r:embed="rId5"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5192867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1">
            <a:extLst>
              <a:ext uri="{FF2B5EF4-FFF2-40B4-BE49-F238E27FC236}">
                <a16:creationId xmlns:a16="http://schemas.microsoft.com/office/drawing/2014/main" id="{C0647D0F-7780-2E10-4721-9FB685C0A99A}"/>
              </a:ext>
            </a:extLst>
          </p:cNvPr>
          <p:cNvSpPr>
            <a:spLocks noGrp="1"/>
          </p:cNvSpPr>
          <p:nvPr>
            <p:ph type="body" sz="quarter" idx="18"/>
          </p:nvPr>
        </p:nvSpPr>
        <p:spPr>
          <a:xfrm>
            <a:off x="391600" y="3392026"/>
            <a:ext cx="3423163" cy="1049221"/>
          </a:xfrm>
        </p:spPr>
        <p:txBody>
          <a:bodyPr/>
          <a:lstStyle/>
          <a:p>
            <a:pPr algn="ctr"/>
            <a:r>
              <a:rPr lang="en-US" sz="2400" b="1" dirty="0">
                <a:solidFill>
                  <a:srgbClr val="FFFFFF"/>
                </a:solidFill>
              </a:rPr>
              <a:t>Storytelling für sozialen Wandel: </a:t>
            </a:r>
            <a:r>
              <a:rPr lang="en-US" sz="2400" dirty="0">
                <a:solidFill>
                  <a:srgbClr val="FFFFFF"/>
                </a:solidFill>
              </a:rPr>
              <a:t>Einsatz digitaler Medien zur Förderung von Friedensinitiativen</a:t>
            </a:r>
          </a:p>
          <a:p>
            <a:pPr algn="ctr"/>
            <a:endParaRPr lang="en-US" sz="2400" dirty="0">
              <a:solidFill>
                <a:srgbClr val="FFFFFF"/>
              </a:solidFill>
            </a:endParaRPr>
          </a:p>
        </p:txBody>
      </p:sp>
      <p:sp>
        <p:nvSpPr>
          <p:cNvPr id="10" name="Text Placeholder 2">
            <a:extLst>
              <a:ext uri="{FF2B5EF4-FFF2-40B4-BE49-F238E27FC236}">
                <a16:creationId xmlns:a16="http://schemas.microsoft.com/office/drawing/2014/main" id="{7FA58B7B-2F69-927D-A207-DF74AA4307B8}"/>
              </a:ext>
            </a:extLst>
          </p:cNvPr>
          <p:cNvSpPr>
            <a:spLocks noGrp="1"/>
          </p:cNvSpPr>
          <p:nvPr>
            <p:ph type="body" sz="quarter" idx="19"/>
          </p:nvPr>
        </p:nvSpPr>
        <p:spPr>
          <a:xfrm>
            <a:off x="391599" y="2719755"/>
            <a:ext cx="3423163" cy="385564"/>
          </a:xfrm>
        </p:spPr>
        <p:txBody>
          <a:bodyPr/>
          <a:lstStyle/>
          <a:p>
            <a:pPr algn="ctr"/>
            <a:r>
              <a:rPr lang="en-GB" sz="2400" dirty="0" err="1"/>
              <a:t>Schwerpunktbereich</a:t>
            </a:r>
            <a:r>
              <a:rPr lang="en-GB" sz="2400" dirty="0"/>
              <a:t> 1</a:t>
            </a:r>
          </a:p>
        </p:txBody>
      </p:sp>
      <p:sp>
        <p:nvSpPr>
          <p:cNvPr id="11" name="Text Placeholder 4">
            <a:extLst>
              <a:ext uri="{FF2B5EF4-FFF2-40B4-BE49-F238E27FC236}">
                <a16:creationId xmlns:a16="http://schemas.microsoft.com/office/drawing/2014/main" id="{C58787D8-F839-DF99-9FA2-DF0254309851}"/>
              </a:ext>
            </a:extLst>
          </p:cNvPr>
          <p:cNvSpPr>
            <a:spLocks noGrp="1"/>
          </p:cNvSpPr>
          <p:nvPr>
            <p:ph type="body" sz="quarter" idx="20"/>
          </p:nvPr>
        </p:nvSpPr>
        <p:spPr>
          <a:xfrm>
            <a:off x="4082901" y="1322181"/>
            <a:ext cx="7473043" cy="3354358"/>
          </a:xfrm>
        </p:spPr>
        <p:txBody>
          <a:bodyPr/>
          <a:lstStyle/>
          <a:p>
            <a:pPr marL="0" marR="0" lvl="0" indent="0" algn="l" defTabSz="777514" rtl="0" eaLnBrk="1" fontAlgn="auto" latinLnBrk="0" hangingPunct="1">
              <a:lnSpc>
                <a:spcPct val="100000"/>
              </a:lnSpc>
              <a:buClrTx/>
              <a:buSzTx/>
              <a:tabLst/>
              <a:defRPr/>
            </a:pPr>
            <a:r>
              <a:rPr lang="en-US" sz="2000" dirty="0">
                <a:solidFill>
                  <a:srgbClr val="0C4659"/>
                </a:solidFill>
              </a:rPr>
              <a:t>Storytelling hilft Menschen, Traumata zu verarbeiten, Erfahrungen auszutauschen und Brücken über Gräben hinweg zu schlagen. In digitaler Form wird es zu einem zugänglichen und skalierbaren Instrument für den Frieden – das über lokale Gemeinschaften hinaus Tausende erreicht. Wenn Konflikte entmenschlichen, vermögen Geschichten wieder zu vermenschlichen. Digitales Storytelling befähigt Menschen, Narrative zurückzugewinnen, die Inklusion und Wahrheit fördern. Es verleiht gelebten Erfahrungen eine Stimme und unterstützt den Dialog in Gemeinschaften nach Konflikten oder in gespaltenen Gemeinschaften. </a:t>
            </a:r>
          </a:p>
        </p:txBody>
      </p:sp>
      <p:sp>
        <p:nvSpPr>
          <p:cNvPr id="12" name="Text Placeholder 5">
            <a:extLst>
              <a:ext uri="{FF2B5EF4-FFF2-40B4-BE49-F238E27FC236}">
                <a16:creationId xmlns:a16="http://schemas.microsoft.com/office/drawing/2014/main" id="{E28CC274-14E5-46D4-617E-2A6677C605C7}"/>
              </a:ext>
            </a:extLst>
          </p:cNvPr>
          <p:cNvSpPr txBox="1">
            <a:spLocks/>
          </p:cNvSpPr>
          <p:nvPr/>
        </p:nvSpPr>
        <p:spPr>
          <a:xfrm>
            <a:off x="4082902" y="1"/>
            <a:ext cx="7473043" cy="1128694"/>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3200" b="1" dirty="0">
                <a:solidFill>
                  <a:srgbClr val="0C4659"/>
                </a:solidFill>
                <a:latin typeface="Calibri (MS) Bold"/>
                <a:ea typeface="Calibri (MS) Bold"/>
                <a:cs typeface="Calibri (MS) Bold"/>
                <a:sym typeface="Calibri (MS) Bold"/>
              </a:rPr>
              <a:t>Digitales Storytelling als Methode zur Konfliktprävention und -lösung.</a:t>
            </a:r>
          </a:p>
        </p:txBody>
      </p:sp>
      <p:cxnSp>
        <p:nvCxnSpPr>
          <p:cNvPr id="13" name="Straight Connector 12">
            <a:extLst>
              <a:ext uri="{FF2B5EF4-FFF2-40B4-BE49-F238E27FC236}">
                <a16:creationId xmlns:a16="http://schemas.microsoft.com/office/drawing/2014/main" id="{75035445-FE56-E7A7-9045-BBF5502ED841}"/>
              </a:ext>
            </a:extLst>
          </p:cNvPr>
          <p:cNvCxnSpPr>
            <a:cxnSpLocks/>
          </p:cNvCxnSpPr>
          <p:nvPr/>
        </p:nvCxnSpPr>
        <p:spPr>
          <a:xfrm flipV="1">
            <a:off x="4082903" y="1128695"/>
            <a:ext cx="8109097" cy="3"/>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pic>
        <p:nvPicPr>
          <p:cNvPr id="5" name="Picture Placeholder 4">
            <a:extLst>
              <a:ext uri="{FF2B5EF4-FFF2-40B4-BE49-F238E27FC236}">
                <a16:creationId xmlns:a16="http://schemas.microsoft.com/office/drawing/2014/main" id="{91FC100E-FF10-CB40-2399-2E30336D8832}"/>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391600" y="0"/>
            <a:ext cx="3423163" cy="1945748"/>
          </a:xfrm>
        </p:spPr>
      </p:pic>
      <p:grpSp>
        <p:nvGrpSpPr>
          <p:cNvPr id="6" name="Group 5">
            <a:extLst>
              <a:ext uri="{FF2B5EF4-FFF2-40B4-BE49-F238E27FC236}">
                <a16:creationId xmlns:a16="http://schemas.microsoft.com/office/drawing/2014/main" id="{19E9F31D-A135-F4C6-639A-18ED258565CA}"/>
              </a:ext>
            </a:extLst>
          </p:cNvPr>
          <p:cNvGrpSpPr/>
          <p:nvPr/>
        </p:nvGrpSpPr>
        <p:grpSpPr>
          <a:xfrm>
            <a:off x="3991226" y="4936065"/>
            <a:ext cx="7577072" cy="1499029"/>
            <a:chOff x="6548333" y="714567"/>
            <a:chExt cx="7577072" cy="1499029"/>
          </a:xfrm>
        </p:grpSpPr>
        <p:sp>
          <p:nvSpPr>
            <p:cNvPr id="7" name="Round Diagonal Corner Rectangle 6">
              <a:extLst>
                <a:ext uri="{FF2B5EF4-FFF2-40B4-BE49-F238E27FC236}">
                  <a16:creationId xmlns:a16="http://schemas.microsoft.com/office/drawing/2014/main" id="{24321A9B-416D-C4EF-2AB3-525269EB64B0}"/>
                </a:ext>
              </a:extLst>
            </p:cNvPr>
            <p:cNvSpPr/>
            <p:nvPr/>
          </p:nvSpPr>
          <p:spPr>
            <a:xfrm flipH="1">
              <a:off x="6548333" y="714567"/>
              <a:ext cx="7473043" cy="1368795"/>
            </a:xfrm>
            <a:prstGeom prst="round2DiagRect">
              <a:avLst/>
            </a:prstGeom>
            <a:solidFill>
              <a:srgbClr val="3EB6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4" name="Round Diagonal Corner Rectangle 13">
              <a:extLst>
                <a:ext uri="{FF2B5EF4-FFF2-40B4-BE49-F238E27FC236}">
                  <a16:creationId xmlns:a16="http://schemas.microsoft.com/office/drawing/2014/main" id="{6A46950B-5D6B-24DA-F001-D0E974413D4F}"/>
                </a:ext>
              </a:extLst>
            </p:cNvPr>
            <p:cNvSpPr/>
            <p:nvPr/>
          </p:nvSpPr>
          <p:spPr>
            <a:xfrm flipH="1">
              <a:off x="6652363" y="844778"/>
              <a:ext cx="7473042" cy="1368818"/>
            </a:xfrm>
            <a:custGeom>
              <a:avLst/>
              <a:gdLst>
                <a:gd name="connsiteX0" fmla="*/ 228141 w 7473042"/>
                <a:gd name="connsiteY0" fmla="*/ 0 h 1368818"/>
                <a:gd name="connsiteX1" fmla="*/ 886768 w 7473042"/>
                <a:gd name="connsiteY1" fmla="*/ 0 h 1368818"/>
                <a:gd name="connsiteX2" fmla="*/ 1472947 w 7473042"/>
                <a:gd name="connsiteY2" fmla="*/ 0 h 1368818"/>
                <a:gd name="connsiteX3" fmla="*/ 2276472 w 7473042"/>
                <a:gd name="connsiteY3" fmla="*/ 0 h 1368818"/>
                <a:gd name="connsiteX4" fmla="*/ 2790201 w 7473042"/>
                <a:gd name="connsiteY4" fmla="*/ 0 h 1368818"/>
                <a:gd name="connsiteX5" fmla="*/ 3448829 w 7473042"/>
                <a:gd name="connsiteY5" fmla="*/ 0 h 1368818"/>
                <a:gd name="connsiteX6" fmla="*/ 4179905 w 7473042"/>
                <a:gd name="connsiteY6" fmla="*/ 0 h 1368818"/>
                <a:gd name="connsiteX7" fmla="*/ 4766084 w 7473042"/>
                <a:gd name="connsiteY7" fmla="*/ 0 h 1368818"/>
                <a:gd name="connsiteX8" fmla="*/ 5569609 w 7473042"/>
                <a:gd name="connsiteY8" fmla="*/ 0 h 1368818"/>
                <a:gd name="connsiteX9" fmla="*/ 6300685 w 7473042"/>
                <a:gd name="connsiteY9" fmla="*/ 0 h 1368818"/>
                <a:gd name="connsiteX10" fmla="*/ 7473042 w 7473042"/>
                <a:gd name="connsiteY10" fmla="*/ 0 h 1368818"/>
                <a:gd name="connsiteX11" fmla="*/ 7473042 w 7473042"/>
                <a:gd name="connsiteY11" fmla="*/ 0 h 1368818"/>
                <a:gd name="connsiteX12" fmla="*/ 7473042 w 7473042"/>
                <a:gd name="connsiteY12" fmla="*/ 570339 h 1368818"/>
                <a:gd name="connsiteX13" fmla="*/ 7473042 w 7473042"/>
                <a:gd name="connsiteY13" fmla="*/ 1140677 h 1368818"/>
                <a:gd name="connsiteX14" fmla="*/ 7244901 w 7473042"/>
                <a:gd name="connsiteY14" fmla="*/ 1368818 h 1368818"/>
                <a:gd name="connsiteX15" fmla="*/ 6513825 w 7473042"/>
                <a:gd name="connsiteY15" fmla="*/ 1368818 h 1368818"/>
                <a:gd name="connsiteX16" fmla="*/ 6072544 w 7473042"/>
                <a:gd name="connsiteY16" fmla="*/ 1368818 h 1368818"/>
                <a:gd name="connsiteX17" fmla="*/ 5341468 w 7473042"/>
                <a:gd name="connsiteY17" fmla="*/ 1368818 h 1368818"/>
                <a:gd name="connsiteX18" fmla="*/ 4537943 w 7473042"/>
                <a:gd name="connsiteY18" fmla="*/ 1368818 h 1368818"/>
                <a:gd name="connsiteX19" fmla="*/ 4024213 w 7473042"/>
                <a:gd name="connsiteY19" fmla="*/ 1368818 h 1368818"/>
                <a:gd name="connsiteX20" fmla="*/ 3438035 w 7473042"/>
                <a:gd name="connsiteY20" fmla="*/ 1368818 h 1368818"/>
                <a:gd name="connsiteX21" fmla="*/ 2996755 w 7473042"/>
                <a:gd name="connsiteY21" fmla="*/ 1368818 h 1368818"/>
                <a:gd name="connsiteX22" fmla="*/ 2555474 w 7473042"/>
                <a:gd name="connsiteY22" fmla="*/ 1368818 h 1368818"/>
                <a:gd name="connsiteX23" fmla="*/ 1824398 w 7473042"/>
                <a:gd name="connsiteY23" fmla="*/ 1368818 h 1368818"/>
                <a:gd name="connsiteX24" fmla="*/ 1310668 w 7473042"/>
                <a:gd name="connsiteY24" fmla="*/ 1368818 h 1368818"/>
                <a:gd name="connsiteX25" fmla="*/ 724490 w 7473042"/>
                <a:gd name="connsiteY25" fmla="*/ 1368818 h 1368818"/>
                <a:gd name="connsiteX26" fmla="*/ 0 w 7473042"/>
                <a:gd name="connsiteY26" fmla="*/ 1368818 h 1368818"/>
                <a:gd name="connsiteX27" fmla="*/ 0 w 7473042"/>
                <a:gd name="connsiteY27" fmla="*/ 1368818 h 1368818"/>
                <a:gd name="connsiteX28" fmla="*/ 0 w 7473042"/>
                <a:gd name="connsiteY28" fmla="*/ 809886 h 1368818"/>
                <a:gd name="connsiteX29" fmla="*/ 0 w 7473042"/>
                <a:gd name="connsiteY29" fmla="*/ 228141 h 1368818"/>
                <a:gd name="connsiteX30" fmla="*/ 228141 w 7473042"/>
                <a:gd name="connsiteY30" fmla="*/ 0 h 1368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473042" h="1368818" extrusionOk="0">
                  <a:moveTo>
                    <a:pt x="228141" y="0"/>
                  </a:moveTo>
                  <a:cubicBezTo>
                    <a:pt x="383028" y="-26679"/>
                    <a:pt x="691420" y="18862"/>
                    <a:pt x="886768" y="0"/>
                  </a:cubicBezTo>
                  <a:cubicBezTo>
                    <a:pt x="1082116" y="-18862"/>
                    <a:pt x="1185655" y="14807"/>
                    <a:pt x="1472947" y="0"/>
                  </a:cubicBezTo>
                  <a:cubicBezTo>
                    <a:pt x="1760239" y="-14807"/>
                    <a:pt x="1894144" y="-19305"/>
                    <a:pt x="2276472" y="0"/>
                  </a:cubicBezTo>
                  <a:cubicBezTo>
                    <a:pt x="2658800" y="19305"/>
                    <a:pt x="2574921" y="12960"/>
                    <a:pt x="2790201" y="0"/>
                  </a:cubicBezTo>
                  <a:cubicBezTo>
                    <a:pt x="3005481" y="-12960"/>
                    <a:pt x="3172022" y="10259"/>
                    <a:pt x="3448829" y="0"/>
                  </a:cubicBezTo>
                  <a:cubicBezTo>
                    <a:pt x="3725636" y="-10259"/>
                    <a:pt x="3968837" y="-23211"/>
                    <a:pt x="4179905" y="0"/>
                  </a:cubicBezTo>
                  <a:cubicBezTo>
                    <a:pt x="4390973" y="23211"/>
                    <a:pt x="4492193" y="-26712"/>
                    <a:pt x="4766084" y="0"/>
                  </a:cubicBezTo>
                  <a:cubicBezTo>
                    <a:pt x="5039975" y="26712"/>
                    <a:pt x="5228510" y="-28308"/>
                    <a:pt x="5569609" y="0"/>
                  </a:cubicBezTo>
                  <a:cubicBezTo>
                    <a:pt x="5910708" y="28308"/>
                    <a:pt x="6016168" y="16752"/>
                    <a:pt x="6300685" y="0"/>
                  </a:cubicBezTo>
                  <a:cubicBezTo>
                    <a:pt x="6585202" y="-16752"/>
                    <a:pt x="6989195" y="47659"/>
                    <a:pt x="7473042" y="0"/>
                  </a:cubicBezTo>
                  <a:lnTo>
                    <a:pt x="7473042" y="0"/>
                  </a:lnTo>
                  <a:cubicBezTo>
                    <a:pt x="7451444" y="130554"/>
                    <a:pt x="7467877" y="427848"/>
                    <a:pt x="7473042" y="570339"/>
                  </a:cubicBezTo>
                  <a:cubicBezTo>
                    <a:pt x="7478207" y="712830"/>
                    <a:pt x="7478768" y="941264"/>
                    <a:pt x="7473042" y="1140677"/>
                  </a:cubicBezTo>
                  <a:cubicBezTo>
                    <a:pt x="7469053" y="1260669"/>
                    <a:pt x="7351406" y="1356819"/>
                    <a:pt x="7244901" y="1368818"/>
                  </a:cubicBezTo>
                  <a:cubicBezTo>
                    <a:pt x="6968091" y="1334466"/>
                    <a:pt x="6783612" y="1368944"/>
                    <a:pt x="6513825" y="1368818"/>
                  </a:cubicBezTo>
                  <a:cubicBezTo>
                    <a:pt x="6244038" y="1368692"/>
                    <a:pt x="6277795" y="1347510"/>
                    <a:pt x="6072544" y="1368818"/>
                  </a:cubicBezTo>
                  <a:cubicBezTo>
                    <a:pt x="5867293" y="1390126"/>
                    <a:pt x="5556028" y="1401854"/>
                    <a:pt x="5341468" y="1368818"/>
                  </a:cubicBezTo>
                  <a:cubicBezTo>
                    <a:pt x="5126908" y="1335782"/>
                    <a:pt x="4843148" y="1355048"/>
                    <a:pt x="4537943" y="1368818"/>
                  </a:cubicBezTo>
                  <a:cubicBezTo>
                    <a:pt x="4232738" y="1382588"/>
                    <a:pt x="4163766" y="1348867"/>
                    <a:pt x="4024213" y="1368818"/>
                  </a:cubicBezTo>
                  <a:cubicBezTo>
                    <a:pt x="3884660" y="1388770"/>
                    <a:pt x="3721557" y="1383540"/>
                    <a:pt x="3438035" y="1368818"/>
                  </a:cubicBezTo>
                  <a:cubicBezTo>
                    <a:pt x="3154513" y="1354096"/>
                    <a:pt x="3110065" y="1383488"/>
                    <a:pt x="2996755" y="1368818"/>
                  </a:cubicBezTo>
                  <a:cubicBezTo>
                    <a:pt x="2883445" y="1354148"/>
                    <a:pt x="2773040" y="1356868"/>
                    <a:pt x="2555474" y="1368818"/>
                  </a:cubicBezTo>
                  <a:cubicBezTo>
                    <a:pt x="2337908" y="1380768"/>
                    <a:pt x="2170965" y="1367210"/>
                    <a:pt x="1824398" y="1368818"/>
                  </a:cubicBezTo>
                  <a:cubicBezTo>
                    <a:pt x="1477831" y="1370426"/>
                    <a:pt x="1421322" y="1347795"/>
                    <a:pt x="1310668" y="1368818"/>
                  </a:cubicBezTo>
                  <a:cubicBezTo>
                    <a:pt x="1200014" y="1389842"/>
                    <a:pt x="921960" y="1385735"/>
                    <a:pt x="724490" y="1368818"/>
                  </a:cubicBezTo>
                  <a:cubicBezTo>
                    <a:pt x="527020" y="1351901"/>
                    <a:pt x="153829" y="1340784"/>
                    <a:pt x="0" y="1368818"/>
                  </a:cubicBezTo>
                  <a:lnTo>
                    <a:pt x="0" y="1368818"/>
                  </a:lnTo>
                  <a:cubicBezTo>
                    <a:pt x="-8343" y="1186017"/>
                    <a:pt x="22550" y="969005"/>
                    <a:pt x="0" y="809886"/>
                  </a:cubicBezTo>
                  <a:cubicBezTo>
                    <a:pt x="-22550" y="650767"/>
                    <a:pt x="-3183" y="513865"/>
                    <a:pt x="0" y="228141"/>
                  </a:cubicBezTo>
                  <a:cubicBezTo>
                    <a:pt x="17227" y="106527"/>
                    <a:pt x="90243" y="9845"/>
                    <a:pt x="228141" y="0"/>
                  </a:cubicBezTo>
                  <a:close/>
                </a:path>
              </a:pathLst>
            </a:custGeom>
            <a:noFill/>
            <a:ln w="28575">
              <a:solidFill>
                <a:srgbClr val="A55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grpSp>
      <p:sp>
        <p:nvSpPr>
          <p:cNvPr id="15" name="Text Placeholder 4">
            <a:extLst>
              <a:ext uri="{FF2B5EF4-FFF2-40B4-BE49-F238E27FC236}">
                <a16:creationId xmlns:a16="http://schemas.microsoft.com/office/drawing/2014/main" id="{A3A5AABE-5798-CEFE-127B-2CD5922D41A8}"/>
              </a:ext>
            </a:extLst>
          </p:cNvPr>
          <p:cNvSpPr txBox="1">
            <a:spLocks/>
          </p:cNvSpPr>
          <p:nvPr/>
        </p:nvSpPr>
        <p:spPr>
          <a:xfrm>
            <a:off x="4082901" y="4936033"/>
            <a:ext cx="7473043" cy="1368827"/>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777514">
              <a:lnSpc>
                <a:spcPct val="100000"/>
              </a:lnSpc>
              <a:defRPr/>
            </a:pPr>
            <a:r>
              <a:rPr lang="en-US" sz="2000" dirty="0">
                <a:solidFill>
                  <a:schemeClr val="bg1"/>
                </a:solidFill>
              </a:rPr>
              <a:t>Die Reise der Ukrainerin Rusya Danilkina. Mit nur 21 Jahren filmte sie die Folgen der Explosion, die ihr Leben veränderte, und ist nun, unglaublich genug, dadurch gestärkt. </a:t>
            </a:r>
          </a:p>
        </p:txBody>
      </p:sp>
    </p:spTree>
    <p:extLst>
      <p:ext uri="{BB962C8B-B14F-4D97-AF65-F5344CB8AC3E}">
        <p14:creationId xmlns:p14="http://schemas.microsoft.com/office/powerpoint/2010/main" val="1772450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95E81-2452-0A00-4FCF-D75B90F4383F}"/>
            </a:ext>
          </a:extLst>
        </p:cNvPr>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397F7F34-24F4-6960-805B-F624E48AE4AE}"/>
              </a:ext>
            </a:extLst>
          </p:cNvPr>
          <p:cNvCxnSpPr>
            <a:cxnSpLocks/>
          </p:cNvCxnSpPr>
          <p:nvPr/>
        </p:nvCxnSpPr>
        <p:spPr>
          <a:xfrm>
            <a:off x="0" y="1299443"/>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4A4DCF6-6991-4FF1-6F02-5B067DC5A508}"/>
              </a:ext>
            </a:extLst>
          </p:cNvPr>
          <p:cNvSpPr txBox="1"/>
          <p:nvPr/>
        </p:nvSpPr>
        <p:spPr>
          <a:xfrm>
            <a:off x="6812341" y="5183757"/>
            <a:ext cx="4677932"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i="1" dirty="0">
                <a:solidFill>
                  <a:srgbClr val="2B9B9F"/>
                </a:solidFill>
                <a:effectLst/>
                <a:hlinkClick r:id="rId3">
                  <a:extLst>
                    <a:ext uri="{A12FA001-AC4F-418D-AE19-62706E023703}">
                      <ahyp:hlinkClr xmlns:ahyp="http://schemas.microsoft.com/office/drawing/2018/hyperlinkcolor" val="tx"/>
                    </a:ext>
                  </a:extLst>
                </a:hlinkClick>
              </a:rPr>
              <a:t>www.thesun.co.uk</a:t>
            </a:r>
            <a:endParaRPr kumimoji="0" lang="en-IE" sz="1600" b="0" i="1" u="none" strike="noStrike" kern="1200" cap="none" spc="0" normalizeH="0" baseline="0" noProof="0" dirty="0">
              <a:ln>
                <a:noFill/>
              </a:ln>
              <a:solidFill>
                <a:srgbClr val="2B9B9F"/>
              </a:solidFill>
              <a:effectLst/>
              <a:uLnTx/>
              <a:uFillTx/>
              <a:latin typeface="Calibri" panose="020F0502020204030204"/>
              <a:ea typeface="+mn-ea"/>
              <a:cs typeface="+mn-cs"/>
            </a:endParaRPr>
          </a:p>
        </p:txBody>
      </p:sp>
      <p:sp>
        <p:nvSpPr>
          <p:cNvPr id="14" name="Rectangle: Rounded Corners 13">
            <a:extLst>
              <a:ext uri="{FF2B5EF4-FFF2-40B4-BE49-F238E27FC236}">
                <a16:creationId xmlns:a16="http://schemas.microsoft.com/office/drawing/2014/main" id="{504AEF7A-A2C3-3733-8EB1-9612D014ADBF}"/>
              </a:ext>
            </a:extLst>
          </p:cNvPr>
          <p:cNvSpPr/>
          <p:nvPr/>
        </p:nvSpPr>
        <p:spPr>
          <a:xfrm>
            <a:off x="7474020" y="5882708"/>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000" dirty="0">
                <a:solidFill>
                  <a:schemeClr val="bg1"/>
                </a:solidFill>
                <a:latin typeface="Abadi" panose="020B0604020104020204" pitchFamily="34" charset="0"/>
                <a:cs typeface="Aharoni" panose="02010803020104030203" pitchFamily="2" charset="-79"/>
                <a:hlinkClick r:id="rId3">
                  <a:extLst>
                    <a:ext uri="{A12FA001-AC4F-418D-AE19-62706E023703}">
                      <ahyp:hlinkClr xmlns:ahyp="http://schemas.microsoft.com/office/drawing/2018/hyperlinkcolor" val="tx"/>
                    </a:ext>
                  </a:extLst>
                </a:hlinkClick>
              </a:rPr>
              <a:t>Zum Ansehen hier klicken</a:t>
            </a:r>
            <a:endParaRPr kumimoji="0" lang="en-IE" sz="20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sp>
        <p:nvSpPr>
          <p:cNvPr id="9" name="Text Placeholder 3">
            <a:extLst>
              <a:ext uri="{FF2B5EF4-FFF2-40B4-BE49-F238E27FC236}">
                <a16:creationId xmlns:a16="http://schemas.microsoft.com/office/drawing/2014/main" id="{CC7C3A11-607A-E70C-204E-202890E07024}"/>
              </a:ext>
            </a:extLst>
          </p:cNvPr>
          <p:cNvSpPr txBox="1">
            <a:spLocks/>
          </p:cNvSpPr>
          <p:nvPr/>
        </p:nvSpPr>
        <p:spPr>
          <a:xfrm>
            <a:off x="778932" y="0"/>
            <a:ext cx="8698700" cy="1287786"/>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solidFill>
                  <a:srgbClr val="EE4F27"/>
                </a:solidFill>
              </a:rPr>
              <a:t>Fallstudie: </a:t>
            </a:r>
            <a:r>
              <a:rPr lang="en-US" sz="3200" dirty="0">
                <a:solidFill>
                  <a:srgbClr val="A555A1"/>
                </a:solidFill>
              </a:rPr>
              <a:t>Die wahre Geschichte – </a:t>
            </a:r>
            <a:r>
              <a:rPr lang="en-US" sz="3200" dirty="0"/>
              <a:t>Die Reise von Rusya Danilkina und Olena Levytska</a:t>
            </a:r>
          </a:p>
        </p:txBody>
      </p:sp>
      <p:sp>
        <p:nvSpPr>
          <p:cNvPr id="10" name="Text Placeholder 3">
            <a:extLst>
              <a:ext uri="{FF2B5EF4-FFF2-40B4-BE49-F238E27FC236}">
                <a16:creationId xmlns:a16="http://schemas.microsoft.com/office/drawing/2014/main" id="{78E8F6EE-B2AB-2E92-87F6-DD4A60CE9E72}"/>
              </a:ext>
            </a:extLst>
          </p:cNvPr>
          <p:cNvSpPr>
            <a:spLocks noGrp="1"/>
          </p:cNvSpPr>
          <p:nvPr>
            <p:ph type="body" sz="quarter" idx="18"/>
          </p:nvPr>
        </p:nvSpPr>
        <p:spPr>
          <a:xfrm>
            <a:off x="798380" y="1680524"/>
            <a:ext cx="5441782" cy="4120508"/>
          </a:xfrm>
        </p:spPr>
        <p:txBody>
          <a:bodyPr/>
          <a:lstStyle/>
          <a:p>
            <a:pPr marL="0" indent="0">
              <a:lnSpc>
                <a:spcPct val="100000"/>
              </a:lnSpc>
            </a:pPr>
            <a:r>
              <a:rPr lang="en-US" sz="2000" dirty="0">
                <a:solidFill>
                  <a:srgbClr val="2B9B9F"/>
                </a:solidFill>
                <a:hlinkClick r:id="rId3">
                  <a:extLst>
                    <a:ext uri="{A12FA001-AC4F-418D-AE19-62706E023703}">
                      <ahyp:hlinkClr xmlns:ahyp="http://schemas.microsoft.com/office/drawing/2018/hyperlinkcolor" val="tx"/>
                    </a:ext>
                  </a:extLst>
                </a:hlinkClick>
              </a:rPr>
              <a:t>Die Reise </a:t>
            </a:r>
            <a:r>
              <a:rPr lang="en-US" sz="2000" dirty="0" err="1">
                <a:solidFill>
                  <a:srgbClr val="2B9B9F"/>
                </a:solidFill>
                <a:hlinkClick r:id="rId3">
                  <a:extLst>
                    <a:ext uri="{A12FA001-AC4F-418D-AE19-62706E023703}">
                      <ahyp:hlinkClr xmlns:ahyp="http://schemas.microsoft.com/office/drawing/2018/hyperlinkcolor" val="tx"/>
                    </a:ext>
                  </a:extLst>
                </a:hlinkClick>
              </a:rPr>
              <a:t>der</a:t>
            </a:r>
            <a:r>
              <a:rPr lang="en-US" sz="2000" dirty="0">
                <a:solidFill>
                  <a:srgbClr val="2B9B9F"/>
                </a:solidFill>
                <a:hlinkClick r:id="rId3">
                  <a:extLst>
                    <a:ext uri="{A12FA001-AC4F-418D-AE19-62706E023703}">
                      <ahyp:hlinkClr xmlns:ahyp="http://schemas.microsoft.com/office/drawing/2018/hyperlinkcolor" val="tx"/>
                    </a:ext>
                  </a:extLst>
                </a:hlinkClick>
              </a:rPr>
              <a:t> Ukrainerin Rusya </a:t>
            </a:r>
            <a:r>
              <a:rPr lang="en-US" sz="2000" dirty="0" err="1">
                <a:solidFill>
                  <a:srgbClr val="2B9B9F"/>
                </a:solidFill>
                <a:hlinkClick r:id="rId3">
                  <a:extLst>
                    <a:ext uri="{A12FA001-AC4F-418D-AE19-62706E023703}">
                      <ahyp:hlinkClr xmlns:ahyp="http://schemas.microsoft.com/office/drawing/2018/hyperlinkcolor" val="tx"/>
                    </a:ext>
                  </a:extLst>
                </a:hlinkClick>
              </a:rPr>
              <a:t>Danilkina</a:t>
            </a:r>
            <a:r>
              <a:rPr lang="en-US" sz="2000" dirty="0">
                <a:solidFill>
                  <a:srgbClr val="2B9B9F"/>
                </a:solidFill>
              </a:rPr>
              <a:t>. </a:t>
            </a:r>
            <a:r>
              <a:rPr lang="en-US" sz="2000" dirty="0"/>
              <a:t>Mit nur 21 Jahren filmte sie die Folgen der Explosion, die ihr Leben veränderte, und ist nun, unglaublich genug, dadurch gestärkt. Sie war im Februar 2023 Funkerin in der ukrainischen Armee, als sie in Cherson von einem Splitter einer von Wladimir Putins Gleitbomben getroffen wurde. </a:t>
            </a:r>
          </a:p>
          <a:p>
            <a:pPr marL="0" indent="0">
              <a:lnSpc>
                <a:spcPct val="100000"/>
              </a:lnSpc>
            </a:pPr>
            <a:r>
              <a:rPr lang="en-US" sz="2000" dirty="0"/>
              <a:t>Zwei Jahre später hat sie ihre Geschichte erzählt und ihre Genesung vor 125.000 Instagram-Followern dokumentiert. Dazu gehören auch die neun Sekunden schrecklichen Filmmaterials aus Cherson. </a:t>
            </a:r>
          </a:p>
        </p:txBody>
      </p:sp>
      <p:pic>
        <p:nvPicPr>
          <p:cNvPr id="7" name="Picture Placeholder 6">
            <a:hlinkClick r:id="rId3"/>
            <a:extLst>
              <a:ext uri="{FF2B5EF4-FFF2-40B4-BE49-F238E27FC236}">
                <a16:creationId xmlns:a16="http://schemas.microsoft.com/office/drawing/2014/main" id="{AC3FAC19-720D-21F8-CCBE-C833297B0444}"/>
              </a:ext>
            </a:extLst>
          </p:cNvPr>
          <p:cNvPicPr>
            <a:picLocks noGrp="1" noChangeAspect="1"/>
          </p:cNvPicPr>
          <p:nvPr>
            <p:ph type="pic" sz="quarter" idx="13"/>
          </p:nvPr>
        </p:nvPicPr>
        <p:blipFill>
          <a:blip r:embed="rId4"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5432187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95E81-2452-0A00-4FCF-D75B90F4383F}"/>
            </a:ext>
          </a:extLst>
        </p:cNvPr>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397F7F34-24F4-6960-805B-F624E48AE4AE}"/>
              </a:ext>
            </a:extLst>
          </p:cNvPr>
          <p:cNvCxnSpPr>
            <a:cxnSpLocks/>
          </p:cNvCxnSpPr>
          <p:nvPr/>
        </p:nvCxnSpPr>
        <p:spPr>
          <a:xfrm>
            <a:off x="0" y="1299443"/>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4A4DCF6-6991-4FF1-6F02-5B067DC5A508}"/>
              </a:ext>
            </a:extLst>
          </p:cNvPr>
          <p:cNvSpPr txBox="1"/>
          <p:nvPr/>
        </p:nvSpPr>
        <p:spPr>
          <a:xfrm>
            <a:off x="6812341" y="5183757"/>
            <a:ext cx="4677932"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i="1" dirty="0">
                <a:solidFill>
                  <a:srgbClr val="2B9B9F"/>
                </a:solidFill>
                <a:effectLst/>
                <a:hlinkClick r:id="rId3">
                  <a:extLst>
                    <a:ext uri="{A12FA001-AC4F-418D-AE19-62706E023703}">
                      <ahyp:hlinkClr xmlns:ahyp="http://schemas.microsoft.com/office/drawing/2018/hyperlinkcolor" val="tx"/>
                    </a:ext>
                  </a:extLst>
                </a:hlinkClick>
              </a:rPr>
              <a:t>www.thesun.co.uk</a:t>
            </a:r>
            <a:endParaRPr kumimoji="0" lang="en-IE" sz="1600" b="0" i="1" u="none" strike="noStrike" kern="1200" cap="none" spc="0" normalizeH="0" baseline="0" noProof="0" dirty="0">
              <a:ln>
                <a:noFill/>
              </a:ln>
              <a:solidFill>
                <a:srgbClr val="2B9B9F"/>
              </a:solidFill>
              <a:effectLst/>
              <a:uLnTx/>
              <a:uFillTx/>
              <a:latin typeface="Calibri" panose="020F0502020204030204"/>
              <a:ea typeface="+mn-ea"/>
              <a:cs typeface="+mn-cs"/>
            </a:endParaRPr>
          </a:p>
        </p:txBody>
      </p:sp>
      <p:sp>
        <p:nvSpPr>
          <p:cNvPr id="14" name="Rectangle: Rounded Corners 13">
            <a:extLst>
              <a:ext uri="{FF2B5EF4-FFF2-40B4-BE49-F238E27FC236}">
                <a16:creationId xmlns:a16="http://schemas.microsoft.com/office/drawing/2014/main" id="{504AEF7A-A2C3-3733-8EB1-9612D014ADBF}"/>
              </a:ext>
            </a:extLst>
          </p:cNvPr>
          <p:cNvSpPr/>
          <p:nvPr/>
        </p:nvSpPr>
        <p:spPr>
          <a:xfrm>
            <a:off x="7474020" y="5882708"/>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000" dirty="0">
                <a:solidFill>
                  <a:schemeClr val="bg1"/>
                </a:solidFill>
                <a:latin typeface="Abadi" panose="020B0604020104020204" pitchFamily="34" charset="0"/>
                <a:cs typeface="Aharoni" panose="02010803020104030203" pitchFamily="2" charset="-79"/>
                <a:hlinkClick r:id="rId3">
                  <a:extLst>
                    <a:ext uri="{A12FA001-AC4F-418D-AE19-62706E023703}">
                      <ahyp:hlinkClr xmlns:ahyp="http://schemas.microsoft.com/office/drawing/2018/hyperlinkcolor" val="tx"/>
                    </a:ext>
                  </a:extLst>
                </a:hlinkClick>
              </a:rPr>
              <a:t>Zum Ansehen hier klicken</a:t>
            </a:r>
            <a:endParaRPr kumimoji="0" lang="en-IE" sz="20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sp>
        <p:nvSpPr>
          <p:cNvPr id="9" name="Text Placeholder 3">
            <a:extLst>
              <a:ext uri="{FF2B5EF4-FFF2-40B4-BE49-F238E27FC236}">
                <a16:creationId xmlns:a16="http://schemas.microsoft.com/office/drawing/2014/main" id="{CC7C3A11-607A-E70C-204E-202890E07024}"/>
              </a:ext>
            </a:extLst>
          </p:cNvPr>
          <p:cNvSpPr txBox="1">
            <a:spLocks/>
          </p:cNvSpPr>
          <p:nvPr/>
        </p:nvSpPr>
        <p:spPr>
          <a:xfrm>
            <a:off x="778932" y="0"/>
            <a:ext cx="8698700" cy="1287786"/>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solidFill>
                  <a:srgbClr val="EE4F27"/>
                </a:solidFill>
              </a:rPr>
              <a:t>Fallstudie: </a:t>
            </a:r>
            <a:r>
              <a:rPr lang="en-US" sz="3200" dirty="0">
                <a:solidFill>
                  <a:srgbClr val="A555A1"/>
                </a:solidFill>
              </a:rPr>
              <a:t>Die wahre Geschichte </a:t>
            </a:r>
            <a:r>
              <a:rPr lang="en-US" sz="3200" dirty="0"/>
              <a:t>von Rusya Danilkina und Olena Levytska</a:t>
            </a:r>
          </a:p>
        </p:txBody>
      </p:sp>
      <p:sp>
        <p:nvSpPr>
          <p:cNvPr id="10" name="Text Placeholder 3">
            <a:extLst>
              <a:ext uri="{FF2B5EF4-FFF2-40B4-BE49-F238E27FC236}">
                <a16:creationId xmlns:a16="http://schemas.microsoft.com/office/drawing/2014/main" id="{78E8F6EE-B2AB-2E92-87F6-DD4A60CE9E72}"/>
              </a:ext>
            </a:extLst>
          </p:cNvPr>
          <p:cNvSpPr>
            <a:spLocks noGrp="1"/>
          </p:cNvSpPr>
          <p:nvPr>
            <p:ph type="body" sz="quarter" idx="18"/>
          </p:nvPr>
        </p:nvSpPr>
        <p:spPr>
          <a:xfrm>
            <a:off x="798380" y="2644346"/>
            <a:ext cx="5441782" cy="3156685"/>
          </a:xfrm>
        </p:spPr>
        <p:txBody>
          <a:bodyPr/>
          <a:lstStyle/>
          <a:p>
            <a:pPr marL="0" indent="0">
              <a:lnSpc>
                <a:spcPct val="100000"/>
              </a:lnSpc>
            </a:pPr>
            <a:r>
              <a:rPr lang="en-US" sz="2000" dirty="0"/>
              <a:t>Sie wurde nicht verbittert, sondern änderte ihr Leben und hilft nun anderen Betroffenen bei Superhumans, wo sie anderen Veteranen dabei hilft, sich an das zivile Leben anzupassen. Die meisten Patienten bei Superhumans sind Soldaten, aber auch Zivilisten wie die 38-jährige Olena Levytska werden dort behandelt. Sie fiel unter einen Zug und verlor ein Bein, als Menschenmassen vor einem Granatenangriff in Kryvyi Rih flohen.</a:t>
            </a:r>
          </a:p>
        </p:txBody>
      </p:sp>
      <p:pic>
        <p:nvPicPr>
          <p:cNvPr id="7" name="Picture Placeholder 6">
            <a:hlinkClick r:id="rId3"/>
            <a:extLst>
              <a:ext uri="{FF2B5EF4-FFF2-40B4-BE49-F238E27FC236}">
                <a16:creationId xmlns:a16="http://schemas.microsoft.com/office/drawing/2014/main" id="{AC3FAC19-720D-21F8-CCBE-C833297B0444}"/>
              </a:ext>
            </a:extLst>
          </p:cNvPr>
          <p:cNvPicPr>
            <a:picLocks noGrp="1" noChangeAspect="1"/>
          </p:cNvPicPr>
          <p:nvPr>
            <p:ph type="pic" sz="quarter" idx="13"/>
          </p:nvPr>
        </p:nvPicPr>
        <p:blipFill>
          <a:blip r:embed="rId4"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4120226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8071A5-B674-BCBA-DC35-DC79FDCB381B}"/>
              </a:ext>
            </a:extLst>
          </p:cNvPr>
          <p:cNvSpPr/>
          <p:nvPr/>
        </p:nvSpPr>
        <p:spPr>
          <a:xfrm>
            <a:off x="11641540" y="4954137"/>
            <a:ext cx="550460" cy="16104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Placeholder 9">
            <a:extLst>
              <a:ext uri="{FF2B5EF4-FFF2-40B4-BE49-F238E27FC236}">
                <a16:creationId xmlns:a16="http://schemas.microsoft.com/office/drawing/2014/main" id="{7AA4C163-A48F-974F-E6B1-786978CAC1D6}"/>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5635270" y="1729840"/>
            <a:ext cx="6560312" cy="4556399"/>
          </a:xfrm>
        </p:spPr>
      </p:pic>
      <p:sp>
        <p:nvSpPr>
          <p:cNvPr id="4" name="Text Placeholder 3">
            <a:extLst>
              <a:ext uri="{FF2B5EF4-FFF2-40B4-BE49-F238E27FC236}">
                <a16:creationId xmlns:a16="http://schemas.microsoft.com/office/drawing/2014/main" id="{2E463EEE-1CB0-A75C-AFBE-972B0D5C1188}"/>
              </a:ext>
            </a:extLst>
          </p:cNvPr>
          <p:cNvSpPr>
            <a:spLocks noGrp="1"/>
          </p:cNvSpPr>
          <p:nvPr>
            <p:ph type="body" sz="quarter" idx="16"/>
          </p:nvPr>
        </p:nvSpPr>
        <p:spPr>
          <a:xfrm>
            <a:off x="495097" y="2746283"/>
            <a:ext cx="4592732" cy="3066422"/>
          </a:xfrm>
        </p:spPr>
        <p:txBody>
          <a:bodyPr>
            <a:normAutofit/>
          </a:bodyPr>
          <a:lstStyle/>
          <a:p>
            <a:r>
              <a:rPr lang="en-US" sz="3200" kern="1200" dirty="0">
                <a:effectLst/>
                <a:latin typeface="+mn-lt"/>
                <a:ea typeface="+mn-ea"/>
                <a:cs typeface="+mn-cs"/>
              </a:rPr>
              <a:t>Europäische digitale Plattformen zur Förderung des Friedensjournalismus und des konstruktiven Dialogs</a:t>
            </a:r>
          </a:p>
        </p:txBody>
      </p:sp>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a:xfrm>
            <a:off x="1655286" y="1080408"/>
            <a:ext cx="3819019" cy="582221"/>
          </a:xfrm>
        </p:spPr>
        <p:txBody>
          <a:bodyPr/>
          <a:lstStyle/>
          <a:p>
            <a:r>
              <a:rPr lang="en-US" sz="6000" b="1" dirty="0"/>
              <a:t>Thema 3</a:t>
            </a:r>
          </a:p>
        </p:txBody>
      </p:sp>
      <p:pic>
        <p:nvPicPr>
          <p:cNvPr id="7" name="Graphic 6">
            <a:extLst>
              <a:ext uri="{FF2B5EF4-FFF2-40B4-BE49-F238E27FC236}">
                <a16:creationId xmlns:a16="http://schemas.microsoft.com/office/drawing/2014/main" id="{3CCD01D6-E941-2CE6-C726-739A45AE9A9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5957200" y="-128242"/>
            <a:ext cx="4274935" cy="2874525"/>
          </a:xfrm>
          <a:prstGeom prst="rect">
            <a:avLst/>
          </a:prstGeom>
        </p:spPr>
      </p:pic>
    </p:spTree>
    <p:extLst>
      <p:ext uri="{BB962C8B-B14F-4D97-AF65-F5344CB8AC3E}">
        <p14:creationId xmlns:p14="http://schemas.microsoft.com/office/powerpoint/2010/main" val="22101133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C307D-090F-C39B-B796-C5B55633B819}"/>
            </a:ext>
          </a:extLst>
        </p:cNvPr>
        <p:cNvGrpSpPr/>
        <p:nvPr/>
      </p:nvGrpSpPr>
      <p:grpSpPr>
        <a:xfrm>
          <a:off x="0" y="0"/>
          <a:ext cx="0" cy="0"/>
          <a:chOff x="0" y="0"/>
          <a:chExt cx="0" cy="0"/>
        </a:xfrm>
      </p:grpSpPr>
      <p:sp>
        <p:nvSpPr>
          <p:cNvPr id="15" name="Freeform 14">
            <a:extLst>
              <a:ext uri="{FF2B5EF4-FFF2-40B4-BE49-F238E27FC236}">
                <a16:creationId xmlns:a16="http://schemas.microsoft.com/office/drawing/2014/main" id="{BF9F4A14-59E5-0EE1-86D5-822E1515AE82}"/>
              </a:ext>
            </a:extLst>
          </p:cNvPr>
          <p:cNvSpPr/>
          <p:nvPr/>
        </p:nvSpPr>
        <p:spPr>
          <a:xfrm>
            <a:off x="1" y="257319"/>
            <a:ext cx="9184709" cy="935746"/>
          </a:xfrm>
          <a:custGeom>
            <a:avLst/>
            <a:gdLst>
              <a:gd name="connsiteX0" fmla="*/ 0 w 9184709"/>
              <a:gd name="connsiteY0" fmla="*/ 0 h 935746"/>
              <a:gd name="connsiteX1" fmla="*/ 8649853 w 9184709"/>
              <a:gd name="connsiteY1" fmla="*/ 17882 h 935746"/>
              <a:gd name="connsiteX2" fmla="*/ 9184709 w 9184709"/>
              <a:gd name="connsiteY2" fmla="*/ 506303 h 935746"/>
              <a:gd name="connsiteX3" fmla="*/ 9184709 w 9184709"/>
              <a:gd name="connsiteY3" fmla="*/ 935746 h 935746"/>
              <a:gd name="connsiteX4" fmla="*/ 3650 w 9184709"/>
              <a:gd name="connsiteY4" fmla="*/ 935746 h 935746"/>
              <a:gd name="connsiteX5" fmla="*/ 3650 w 9184709"/>
              <a:gd name="connsiteY5" fmla="*/ 186119 h 935746"/>
              <a:gd name="connsiteX6" fmla="*/ 0 w 9184709"/>
              <a:gd name="connsiteY6" fmla="*/ 144442 h 935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84709" h="935746">
                <a:moveTo>
                  <a:pt x="0" y="0"/>
                </a:moveTo>
                <a:lnTo>
                  <a:pt x="8649853" y="17882"/>
                </a:lnTo>
                <a:cubicBezTo>
                  <a:pt x="9133754" y="17882"/>
                  <a:pt x="9184709" y="227488"/>
                  <a:pt x="9184709" y="506303"/>
                </a:cubicBezTo>
                <a:lnTo>
                  <a:pt x="9184709" y="935746"/>
                </a:lnTo>
                <a:lnTo>
                  <a:pt x="3650" y="935746"/>
                </a:lnTo>
                <a:lnTo>
                  <a:pt x="3650" y="186119"/>
                </a:lnTo>
                <a:lnTo>
                  <a:pt x="0" y="144442"/>
                </a:lnTo>
                <a:close/>
              </a:path>
            </a:pathLst>
          </a:custGeom>
          <a:solidFill>
            <a:srgbClr val="A555A1"/>
          </a:solidFill>
          <a:ln w="3598" cap="flat">
            <a:noFill/>
            <a:prstDash val="solid"/>
            <a:miter/>
          </a:ln>
        </p:spPr>
        <p:txBody>
          <a:bodyPr wrap="square" rtlCol="0" anchor="ctr">
            <a:noAutofit/>
          </a:bodyPr>
          <a:lstStyle/>
          <a:p>
            <a:endParaRPr lang="en-US" sz="1600" b="0" i="0" dirty="0">
              <a:latin typeface="Calibri" panose="020F0502020204030204" pitchFamily="34" charset="0"/>
            </a:endParaRPr>
          </a:p>
        </p:txBody>
      </p:sp>
      <p:grpSp>
        <p:nvGrpSpPr>
          <p:cNvPr id="37" name="Group 36">
            <a:extLst>
              <a:ext uri="{FF2B5EF4-FFF2-40B4-BE49-F238E27FC236}">
                <a16:creationId xmlns:a16="http://schemas.microsoft.com/office/drawing/2014/main" id="{175AE725-ED26-5086-8779-B44564C276BB}"/>
              </a:ext>
            </a:extLst>
          </p:cNvPr>
          <p:cNvGrpSpPr/>
          <p:nvPr/>
        </p:nvGrpSpPr>
        <p:grpSpPr>
          <a:xfrm>
            <a:off x="9679968" y="94675"/>
            <a:ext cx="2512032" cy="1971714"/>
            <a:chOff x="9679968" y="94675"/>
            <a:chExt cx="2512032" cy="1971714"/>
          </a:xfrm>
        </p:grpSpPr>
        <p:sp>
          <p:nvSpPr>
            <p:cNvPr id="12" name="Freeform 11">
              <a:extLst>
                <a:ext uri="{FF2B5EF4-FFF2-40B4-BE49-F238E27FC236}">
                  <a16:creationId xmlns:a16="http://schemas.microsoft.com/office/drawing/2014/main" id="{76B2F746-D009-ACC6-4090-82E739031CB0}"/>
                </a:ext>
              </a:extLst>
            </p:cNvPr>
            <p:cNvSpPr/>
            <p:nvPr/>
          </p:nvSpPr>
          <p:spPr>
            <a:xfrm>
              <a:off x="9679968" y="909705"/>
              <a:ext cx="1037358" cy="959101"/>
            </a:xfrm>
            <a:custGeom>
              <a:avLst/>
              <a:gdLst>
                <a:gd name="connsiteX0" fmla="*/ 1037358 w 1037358"/>
                <a:gd name="connsiteY0" fmla="*/ 341654 h 959101"/>
                <a:gd name="connsiteX1" fmla="*/ 937528 w 1037358"/>
                <a:gd name="connsiteY1" fmla="*/ 98792 h 959101"/>
                <a:gd name="connsiteX2" fmla="*/ 692110 w 1037358"/>
                <a:gd name="connsiteY2" fmla="*/ 0 h 959101"/>
                <a:gd name="connsiteX3" fmla="*/ 446693 w 1037358"/>
                <a:gd name="connsiteY3" fmla="*/ 98792 h 959101"/>
                <a:gd name="connsiteX4" fmla="*/ 346862 w 1037358"/>
                <a:gd name="connsiteY4" fmla="*/ 341654 h 959101"/>
                <a:gd name="connsiteX5" fmla="*/ 346862 w 1037358"/>
                <a:gd name="connsiteY5" fmla="*/ 745053 h 959101"/>
                <a:gd name="connsiteX6" fmla="*/ 313585 w 1037358"/>
                <a:gd name="connsiteY6" fmla="*/ 777984 h 959101"/>
                <a:gd name="connsiteX7" fmla="*/ 109764 w 1037358"/>
                <a:gd name="connsiteY7" fmla="*/ 777984 h 959101"/>
                <a:gd name="connsiteX8" fmla="*/ 93125 w 1037358"/>
                <a:gd name="connsiteY8" fmla="*/ 959101 h 959101"/>
                <a:gd name="connsiteX9" fmla="*/ 93125 w 1037358"/>
                <a:gd name="connsiteY9" fmla="*/ 959101 h 959101"/>
                <a:gd name="connsiteX10" fmla="*/ 313585 w 1037358"/>
                <a:gd name="connsiteY10" fmla="*/ 959101 h 959101"/>
                <a:gd name="connsiteX11" fmla="*/ 534045 w 1037358"/>
                <a:gd name="connsiteY11" fmla="*/ 740937 h 959101"/>
                <a:gd name="connsiteX12" fmla="*/ 534045 w 1037358"/>
                <a:gd name="connsiteY12" fmla="*/ 337538 h 959101"/>
                <a:gd name="connsiteX13" fmla="*/ 579801 w 1037358"/>
                <a:gd name="connsiteY13" fmla="*/ 226397 h 959101"/>
                <a:gd name="connsiteX14" fmla="*/ 692110 w 1037358"/>
                <a:gd name="connsiteY14" fmla="*/ 181118 h 959101"/>
                <a:gd name="connsiteX15" fmla="*/ 804420 w 1037358"/>
                <a:gd name="connsiteY15" fmla="*/ 226397 h 959101"/>
                <a:gd name="connsiteX16" fmla="*/ 850176 w 1037358"/>
                <a:gd name="connsiteY16" fmla="*/ 337538 h 959101"/>
                <a:gd name="connsiteX17" fmla="*/ 850176 w 1037358"/>
                <a:gd name="connsiteY17" fmla="*/ 666843 h 959101"/>
                <a:gd name="connsiteX18" fmla="*/ 850176 w 1037358"/>
                <a:gd name="connsiteY18" fmla="*/ 666843 h 959101"/>
                <a:gd name="connsiteX19" fmla="*/ 941687 w 1037358"/>
                <a:gd name="connsiteY19" fmla="*/ 761518 h 959101"/>
                <a:gd name="connsiteX20" fmla="*/ 1033199 w 1037358"/>
                <a:gd name="connsiteY20" fmla="*/ 670959 h 959101"/>
                <a:gd name="connsiteX21" fmla="*/ 1033199 w 1037358"/>
                <a:gd name="connsiteY21" fmla="*/ 341654 h 959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7358" h="959101">
                  <a:moveTo>
                    <a:pt x="1037358" y="341654"/>
                  </a:moveTo>
                  <a:cubicBezTo>
                    <a:pt x="1037358" y="251095"/>
                    <a:pt x="999922" y="164653"/>
                    <a:pt x="937528" y="98792"/>
                  </a:cubicBezTo>
                  <a:cubicBezTo>
                    <a:pt x="870974" y="32930"/>
                    <a:pt x="783622" y="0"/>
                    <a:pt x="692110" y="0"/>
                  </a:cubicBezTo>
                  <a:cubicBezTo>
                    <a:pt x="600599" y="0"/>
                    <a:pt x="513247" y="37047"/>
                    <a:pt x="446693" y="98792"/>
                  </a:cubicBezTo>
                  <a:cubicBezTo>
                    <a:pt x="380139" y="164653"/>
                    <a:pt x="346862" y="251095"/>
                    <a:pt x="346862" y="341654"/>
                  </a:cubicBezTo>
                  <a:lnTo>
                    <a:pt x="346862" y="745053"/>
                  </a:lnTo>
                  <a:cubicBezTo>
                    <a:pt x="346862" y="765635"/>
                    <a:pt x="330224" y="777984"/>
                    <a:pt x="313585" y="777984"/>
                  </a:cubicBezTo>
                  <a:lnTo>
                    <a:pt x="109764" y="777984"/>
                  </a:lnTo>
                  <a:cubicBezTo>
                    <a:pt x="-35823" y="765635"/>
                    <a:pt x="-31663" y="959101"/>
                    <a:pt x="93125" y="959101"/>
                  </a:cubicBezTo>
                  <a:lnTo>
                    <a:pt x="93125" y="959101"/>
                  </a:lnTo>
                  <a:lnTo>
                    <a:pt x="313585" y="959101"/>
                  </a:lnTo>
                  <a:cubicBezTo>
                    <a:pt x="434214" y="959101"/>
                    <a:pt x="534045" y="860310"/>
                    <a:pt x="534045" y="740937"/>
                  </a:cubicBezTo>
                  <a:lnTo>
                    <a:pt x="534045" y="337538"/>
                  </a:lnTo>
                  <a:cubicBezTo>
                    <a:pt x="534045" y="296375"/>
                    <a:pt x="550683" y="255211"/>
                    <a:pt x="579801" y="226397"/>
                  </a:cubicBezTo>
                  <a:cubicBezTo>
                    <a:pt x="608918" y="197583"/>
                    <a:pt x="650514" y="181118"/>
                    <a:pt x="692110" y="181118"/>
                  </a:cubicBezTo>
                  <a:cubicBezTo>
                    <a:pt x="733706" y="181118"/>
                    <a:pt x="775303" y="197583"/>
                    <a:pt x="804420" y="226397"/>
                  </a:cubicBezTo>
                  <a:cubicBezTo>
                    <a:pt x="833537" y="255211"/>
                    <a:pt x="850176" y="296375"/>
                    <a:pt x="850176" y="337538"/>
                  </a:cubicBezTo>
                  <a:lnTo>
                    <a:pt x="850176" y="666843"/>
                  </a:lnTo>
                  <a:cubicBezTo>
                    <a:pt x="850176" y="666843"/>
                    <a:pt x="850176" y="666843"/>
                    <a:pt x="850176" y="666843"/>
                  </a:cubicBezTo>
                  <a:cubicBezTo>
                    <a:pt x="850176" y="716239"/>
                    <a:pt x="891772" y="761518"/>
                    <a:pt x="941687" y="761518"/>
                  </a:cubicBezTo>
                  <a:cubicBezTo>
                    <a:pt x="991603" y="761518"/>
                    <a:pt x="1033199" y="720355"/>
                    <a:pt x="1033199" y="670959"/>
                  </a:cubicBezTo>
                  <a:lnTo>
                    <a:pt x="1033199" y="341654"/>
                  </a:lnTo>
                  <a:close/>
                </a:path>
              </a:pathLst>
            </a:custGeom>
            <a:solidFill>
              <a:srgbClr val="EE4F27"/>
            </a:solidFill>
            <a:ln w="41519" cap="flat">
              <a:noFill/>
              <a:prstDash val="solid"/>
              <a:miter/>
            </a:ln>
          </p:spPr>
          <p:txBody>
            <a:bodyPr rtlCol="0" anchor="ctr"/>
            <a:lstStyle/>
            <a:p>
              <a:endParaRPr lang="en-GB" sz="1600"/>
            </a:p>
          </p:txBody>
        </p:sp>
        <p:sp>
          <p:nvSpPr>
            <p:cNvPr id="13" name="Freeform 12">
              <a:extLst>
                <a:ext uri="{FF2B5EF4-FFF2-40B4-BE49-F238E27FC236}">
                  <a16:creationId xmlns:a16="http://schemas.microsoft.com/office/drawing/2014/main" id="{E35A517B-6F66-DF83-C9B9-9C1CE2380356}"/>
                </a:ext>
              </a:extLst>
            </p:cNvPr>
            <p:cNvSpPr/>
            <p:nvPr/>
          </p:nvSpPr>
          <p:spPr>
            <a:xfrm>
              <a:off x="10530143" y="893240"/>
              <a:ext cx="432600" cy="1156684"/>
            </a:xfrm>
            <a:custGeom>
              <a:avLst/>
              <a:gdLst>
                <a:gd name="connsiteX0" fmla="*/ 0 w 432600"/>
                <a:gd name="connsiteY0" fmla="*/ 333421 h 1156684"/>
                <a:gd name="connsiteX1" fmla="*/ 0 w 432600"/>
                <a:gd name="connsiteY1" fmla="*/ 333421 h 1156684"/>
                <a:gd name="connsiteX2" fmla="*/ 0 w 432600"/>
                <a:gd name="connsiteY2" fmla="*/ 942636 h 1156684"/>
                <a:gd name="connsiteX3" fmla="*/ 62394 w 432600"/>
                <a:gd name="connsiteY3" fmla="*/ 1094940 h 1156684"/>
                <a:gd name="connsiteX4" fmla="*/ 216300 w 432600"/>
                <a:gd name="connsiteY4" fmla="*/ 1156685 h 1156684"/>
                <a:gd name="connsiteX5" fmla="*/ 370206 w 432600"/>
                <a:gd name="connsiteY5" fmla="*/ 1094940 h 1156684"/>
                <a:gd name="connsiteX6" fmla="*/ 370206 w 432600"/>
                <a:gd name="connsiteY6" fmla="*/ 1094940 h 1156684"/>
                <a:gd name="connsiteX7" fmla="*/ 432600 w 432600"/>
                <a:gd name="connsiteY7" fmla="*/ 942636 h 1156684"/>
                <a:gd name="connsiteX8" fmla="*/ 432600 w 432600"/>
                <a:gd name="connsiteY8" fmla="*/ 90559 h 1156684"/>
                <a:gd name="connsiteX9" fmla="*/ 341089 w 432600"/>
                <a:gd name="connsiteY9" fmla="*/ 0 h 1156684"/>
                <a:gd name="connsiteX10" fmla="*/ 249577 w 432600"/>
                <a:gd name="connsiteY10" fmla="*/ 90559 h 1156684"/>
                <a:gd name="connsiteX11" fmla="*/ 249577 w 432600"/>
                <a:gd name="connsiteY11" fmla="*/ 942636 h 1156684"/>
                <a:gd name="connsiteX12" fmla="*/ 241258 w 432600"/>
                <a:gd name="connsiteY12" fmla="*/ 967334 h 1156684"/>
                <a:gd name="connsiteX13" fmla="*/ 241258 w 432600"/>
                <a:gd name="connsiteY13" fmla="*/ 967334 h 1156684"/>
                <a:gd name="connsiteX14" fmla="*/ 216300 w 432600"/>
                <a:gd name="connsiteY14" fmla="*/ 975567 h 1156684"/>
                <a:gd name="connsiteX15" fmla="*/ 191342 w 432600"/>
                <a:gd name="connsiteY15" fmla="*/ 967334 h 1156684"/>
                <a:gd name="connsiteX16" fmla="*/ 183023 w 432600"/>
                <a:gd name="connsiteY16" fmla="*/ 942636 h 1156684"/>
                <a:gd name="connsiteX17" fmla="*/ 183023 w 432600"/>
                <a:gd name="connsiteY17" fmla="*/ 333421 h 1156684"/>
                <a:gd name="connsiteX18" fmla="*/ 91512 w 432600"/>
                <a:gd name="connsiteY18" fmla="*/ 242863 h 1156684"/>
                <a:gd name="connsiteX19" fmla="*/ 0 w 432600"/>
                <a:gd name="connsiteY19" fmla="*/ 333421 h 1156684"/>
                <a:gd name="connsiteX20" fmla="*/ 0 w 432600"/>
                <a:gd name="connsiteY20" fmla="*/ 333421 h 115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2600" h="1156684">
                  <a:moveTo>
                    <a:pt x="0" y="333421"/>
                  </a:moveTo>
                  <a:lnTo>
                    <a:pt x="0" y="333421"/>
                  </a:lnTo>
                  <a:lnTo>
                    <a:pt x="0" y="942636"/>
                  </a:lnTo>
                  <a:cubicBezTo>
                    <a:pt x="0" y="1000265"/>
                    <a:pt x="24958" y="1053777"/>
                    <a:pt x="62394" y="1094940"/>
                  </a:cubicBezTo>
                  <a:cubicBezTo>
                    <a:pt x="103990" y="1136103"/>
                    <a:pt x="158065" y="1156685"/>
                    <a:pt x="216300" y="1156685"/>
                  </a:cubicBezTo>
                  <a:cubicBezTo>
                    <a:pt x="274535" y="1156685"/>
                    <a:pt x="328610" y="1131987"/>
                    <a:pt x="370206" y="1094940"/>
                  </a:cubicBezTo>
                  <a:lnTo>
                    <a:pt x="370206" y="1094940"/>
                  </a:lnTo>
                  <a:cubicBezTo>
                    <a:pt x="411802" y="1053777"/>
                    <a:pt x="432600" y="1000265"/>
                    <a:pt x="432600" y="942636"/>
                  </a:cubicBezTo>
                  <a:lnTo>
                    <a:pt x="432600" y="90559"/>
                  </a:lnTo>
                  <a:cubicBezTo>
                    <a:pt x="432600" y="41163"/>
                    <a:pt x="391004" y="0"/>
                    <a:pt x="341089" y="0"/>
                  </a:cubicBezTo>
                  <a:cubicBezTo>
                    <a:pt x="291173" y="0"/>
                    <a:pt x="249577" y="41163"/>
                    <a:pt x="249577" y="90559"/>
                  </a:cubicBezTo>
                  <a:lnTo>
                    <a:pt x="249577" y="942636"/>
                  </a:lnTo>
                  <a:cubicBezTo>
                    <a:pt x="249577" y="950869"/>
                    <a:pt x="245417" y="959101"/>
                    <a:pt x="241258" y="967334"/>
                  </a:cubicBezTo>
                  <a:lnTo>
                    <a:pt x="241258" y="967334"/>
                  </a:lnTo>
                  <a:cubicBezTo>
                    <a:pt x="232939" y="975567"/>
                    <a:pt x="224619" y="975567"/>
                    <a:pt x="216300" y="975567"/>
                  </a:cubicBezTo>
                  <a:cubicBezTo>
                    <a:pt x="207981" y="975567"/>
                    <a:pt x="199662" y="971450"/>
                    <a:pt x="191342" y="967334"/>
                  </a:cubicBezTo>
                  <a:cubicBezTo>
                    <a:pt x="183023" y="959101"/>
                    <a:pt x="183023" y="950869"/>
                    <a:pt x="183023" y="942636"/>
                  </a:cubicBezTo>
                  <a:lnTo>
                    <a:pt x="183023" y="333421"/>
                  </a:lnTo>
                  <a:cubicBezTo>
                    <a:pt x="183023" y="284026"/>
                    <a:pt x="141427" y="242863"/>
                    <a:pt x="91512" y="242863"/>
                  </a:cubicBezTo>
                  <a:cubicBezTo>
                    <a:pt x="41596" y="238746"/>
                    <a:pt x="0" y="279909"/>
                    <a:pt x="0" y="333421"/>
                  </a:cubicBezTo>
                  <a:lnTo>
                    <a:pt x="0" y="333421"/>
                  </a:lnTo>
                  <a:close/>
                </a:path>
              </a:pathLst>
            </a:custGeom>
            <a:solidFill>
              <a:srgbClr val="A555A1"/>
            </a:solidFill>
            <a:ln w="41519" cap="flat">
              <a:noFill/>
              <a:prstDash val="solid"/>
              <a:miter/>
            </a:ln>
          </p:spPr>
          <p:txBody>
            <a:bodyPr rtlCol="0" anchor="ctr"/>
            <a:lstStyle/>
            <a:p>
              <a:endParaRPr lang="en-GB" sz="1600"/>
            </a:p>
          </p:txBody>
        </p:sp>
        <p:sp>
          <p:nvSpPr>
            <p:cNvPr id="14" name="Freeform 13">
              <a:extLst>
                <a:ext uri="{FF2B5EF4-FFF2-40B4-BE49-F238E27FC236}">
                  <a16:creationId xmlns:a16="http://schemas.microsoft.com/office/drawing/2014/main" id="{30F00FC1-5E7D-12E2-5AFA-C975EAA1AF47}"/>
                </a:ext>
              </a:extLst>
            </p:cNvPr>
            <p:cNvSpPr/>
            <p:nvPr/>
          </p:nvSpPr>
          <p:spPr>
            <a:xfrm>
              <a:off x="11287194" y="1094939"/>
              <a:ext cx="432600" cy="971450"/>
            </a:xfrm>
            <a:custGeom>
              <a:avLst/>
              <a:gdLst>
                <a:gd name="connsiteX0" fmla="*/ 0 w 432600"/>
                <a:gd name="connsiteY0" fmla="*/ 90559 h 971450"/>
                <a:gd name="connsiteX1" fmla="*/ 0 w 432600"/>
                <a:gd name="connsiteY1" fmla="*/ 757402 h 971450"/>
                <a:gd name="connsiteX2" fmla="*/ 62394 w 432600"/>
                <a:gd name="connsiteY2" fmla="*/ 909706 h 971450"/>
                <a:gd name="connsiteX3" fmla="*/ 216300 w 432600"/>
                <a:gd name="connsiteY3" fmla="*/ 971450 h 971450"/>
                <a:gd name="connsiteX4" fmla="*/ 370206 w 432600"/>
                <a:gd name="connsiteY4" fmla="*/ 909706 h 971450"/>
                <a:gd name="connsiteX5" fmla="*/ 370206 w 432600"/>
                <a:gd name="connsiteY5" fmla="*/ 909706 h 971450"/>
                <a:gd name="connsiteX6" fmla="*/ 432600 w 432600"/>
                <a:gd name="connsiteY6" fmla="*/ 757402 h 971450"/>
                <a:gd name="connsiteX7" fmla="*/ 432600 w 432600"/>
                <a:gd name="connsiteY7" fmla="*/ 333422 h 971450"/>
                <a:gd name="connsiteX8" fmla="*/ 341089 w 432600"/>
                <a:gd name="connsiteY8" fmla="*/ 242863 h 971450"/>
                <a:gd name="connsiteX9" fmla="*/ 249577 w 432600"/>
                <a:gd name="connsiteY9" fmla="*/ 333422 h 971450"/>
                <a:gd name="connsiteX10" fmla="*/ 249577 w 432600"/>
                <a:gd name="connsiteY10" fmla="*/ 761518 h 971450"/>
                <a:gd name="connsiteX11" fmla="*/ 241258 w 432600"/>
                <a:gd name="connsiteY11" fmla="*/ 786216 h 971450"/>
                <a:gd name="connsiteX12" fmla="*/ 241258 w 432600"/>
                <a:gd name="connsiteY12" fmla="*/ 786216 h 971450"/>
                <a:gd name="connsiteX13" fmla="*/ 216300 w 432600"/>
                <a:gd name="connsiteY13" fmla="*/ 794449 h 971450"/>
                <a:gd name="connsiteX14" fmla="*/ 191342 w 432600"/>
                <a:gd name="connsiteY14" fmla="*/ 786216 h 971450"/>
                <a:gd name="connsiteX15" fmla="*/ 183023 w 432600"/>
                <a:gd name="connsiteY15" fmla="*/ 761518 h 971450"/>
                <a:gd name="connsiteX16" fmla="*/ 183023 w 432600"/>
                <a:gd name="connsiteY16" fmla="*/ 90559 h 971450"/>
                <a:gd name="connsiteX17" fmla="*/ 91512 w 432600"/>
                <a:gd name="connsiteY17" fmla="*/ 0 h 971450"/>
                <a:gd name="connsiteX18" fmla="*/ 0 w 432600"/>
                <a:gd name="connsiteY18" fmla="*/ 90559 h 9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600" h="971450">
                  <a:moveTo>
                    <a:pt x="0" y="90559"/>
                  </a:moveTo>
                  <a:lnTo>
                    <a:pt x="0" y="757402"/>
                  </a:lnTo>
                  <a:cubicBezTo>
                    <a:pt x="0" y="815030"/>
                    <a:pt x="24958" y="868543"/>
                    <a:pt x="62394" y="909706"/>
                  </a:cubicBezTo>
                  <a:cubicBezTo>
                    <a:pt x="103990" y="950869"/>
                    <a:pt x="158065" y="971450"/>
                    <a:pt x="216300" y="971450"/>
                  </a:cubicBezTo>
                  <a:cubicBezTo>
                    <a:pt x="274535" y="971450"/>
                    <a:pt x="328610" y="946752"/>
                    <a:pt x="370206" y="909706"/>
                  </a:cubicBezTo>
                  <a:lnTo>
                    <a:pt x="370206" y="909706"/>
                  </a:lnTo>
                  <a:cubicBezTo>
                    <a:pt x="411802" y="868543"/>
                    <a:pt x="432600" y="815030"/>
                    <a:pt x="432600" y="757402"/>
                  </a:cubicBezTo>
                  <a:lnTo>
                    <a:pt x="432600" y="333422"/>
                  </a:lnTo>
                  <a:cubicBezTo>
                    <a:pt x="432600" y="284026"/>
                    <a:pt x="391004" y="242863"/>
                    <a:pt x="341089" y="242863"/>
                  </a:cubicBezTo>
                  <a:cubicBezTo>
                    <a:pt x="291173" y="242863"/>
                    <a:pt x="249577" y="284026"/>
                    <a:pt x="249577" y="333422"/>
                  </a:cubicBezTo>
                  <a:lnTo>
                    <a:pt x="249577" y="761518"/>
                  </a:lnTo>
                  <a:cubicBezTo>
                    <a:pt x="249577" y="769751"/>
                    <a:pt x="245417" y="777984"/>
                    <a:pt x="241258" y="786216"/>
                  </a:cubicBezTo>
                  <a:lnTo>
                    <a:pt x="241258" y="786216"/>
                  </a:lnTo>
                  <a:cubicBezTo>
                    <a:pt x="232938" y="794449"/>
                    <a:pt x="224619" y="794449"/>
                    <a:pt x="216300" y="794449"/>
                  </a:cubicBezTo>
                  <a:cubicBezTo>
                    <a:pt x="207981" y="794449"/>
                    <a:pt x="199662" y="790332"/>
                    <a:pt x="191342" y="786216"/>
                  </a:cubicBezTo>
                  <a:cubicBezTo>
                    <a:pt x="183023" y="777984"/>
                    <a:pt x="183023" y="769751"/>
                    <a:pt x="183023" y="761518"/>
                  </a:cubicBezTo>
                  <a:lnTo>
                    <a:pt x="183023" y="90559"/>
                  </a:lnTo>
                  <a:cubicBezTo>
                    <a:pt x="183023" y="41163"/>
                    <a:pt x="141427" y="0"/>
                    <a:pt x="91512" y="0"/>
                  </a:cubicBezTo>
                  <a:cubicBezTo>
                    <a:pt x="41596" y="0"/>
                    <a:pt x="0" y="41163"/>
                    <a:pt x="0" y="90559"/>
                  </a:cubicBezTo>
                </a:path>
              </a:pathLst>
            </a:custGeom>
            <a:solidFill>
              <a:srgbClr val="2B9B9F"/>
            </a:solidFill>
            <a:ln w="41519" cap="flat">
              <a:noFill/>
              <a:prstDash val="solid"/>
              <a:miter/>
            </a:ln>
          </p:spPr>
          <p:txBody>
            <a:bodyPr rtlCol="0" anchor="ctr"/>
            <a:lstStyle/>
            <a:p>
              <a:endParaRPr lang="en-GB" sz="1600"/>
            </a:p>
          </p:txBody>
        </p:sp>
        <p:sp>
          <p:nvSpPr>
            <p:cNvPr id="36" name="Freeform 35">
              <a:extLst>
                <a:ext uri="{FF2B5EF4-FFF2-40B4-BE49-F238E27FC236}">
                  <a16:creationId xmlns:a16="http://schemas.microsoft.com/office/drawing/2014/main" id="{E3C77AE0-FBE3-668A-AB30-B42F6229EF36}"/>
                </a:ext>
              </a:extLst>
            </p:cNvPr>
            <p:cNvSpPr/>
            <p:nvPr/>
          </p:nvSpPr>
          <p:spPr>
            <a:xfrm>
              <a:off x="11540930" y="909706"/>
              <a:ext cx="651070" cy="875227"/>
            </a:xfrm>
            <a:custGeom>
              <a:avLst/>
              <a:gdLst>
                <a:gd name="connsiteX0" fmla="*/ 341089 w 651070"/>
                <a:gd name="connsiteY0" fmla="*/ 0 h 875227"/>
                <a:gd name="connsiteX1" fmla="*/ 586506 w 651070"/>
                <a:gd name="connsiteY1" fmla="*/ 98792 h 875227"/>
                <a:gd name="connsiteX2" fmla="*/ 628427 w 651070"/>
                <a:gd name="connsiteY2" fmla="*/ 151790 h 875227"/>
                <a:gd name="connsiteX3" fmla="*/ 651070 w 651070"/>
                <a:gd name="connsiteY3" fmla="*/ 194470 h 875227"/>
                <a:gd name="connsiteX4" fmla="*/ 651070 w 651070"/>
                <a:gd name="connsiteY4" fmla="*/ 875227 h 875227"/>
                <a:gd name="connsiteX5" fmla="*/ 634277 w 651070"/>
                <a:gd name="connsiteY5" fmla="*/ 871823 h 875227"/>
                <a:gd name="connsiteX6" fmla="*/ 499154 w 651070"/>
                <a:gd name="connsiteY6" fmla="*/ 670959 h 875227"/>
                <a:gd name="connsiteX7" fmla="*/ 499154 w 651070"/>
                <a:gd name="connsiteY7" fmla="*/ 341654 h 875227"/>
                <a:gd name="connsiteX8" fmla="*/ 453398 w 651070"/>
                <a:gd name="connsiteY8" fmla="*/ 230514 h 875227"/>
                <a:gd name="connsiteX9" fmla="*/ 341089 w 651070"/>
                <a:gd name="connsiteY9" fmla="*/ 185234 h 875227"/>
                <a:gd name="connsiteX10" fmla="*/ 228779 w 651070"/>
                <a:gd name="connsiteY10" fmla="*/ 230514 h 875227"/>
                <a:gd name="connsiteX11" fmla="*/ 183023 w 651070"/>
                <a:gd name="connsiteY11" fmla="*/ 341654 h 875227"/>
                <a:gd name="connsiteX12" fmla="*/ 183023 w 651070"/>
                <a:gd name="connsiteY12" fmla="*/ 670959 h 875227"/>
                <a:gd name="connsiteX13" fmla="*/ 91512 w 651070"/>
                <a:gd name="connsiteY13" fmla="*/ 761518 h 875227"/>
                <a:gd name="connsiteX14" fmla="*/ 0 w 651070"/>
                <a:gd name="connsiteY14" fmla="*/ 670959 h 875227"/>
                <a:gd name="connsiteX15" fmla="*/ 0 w 651070"/>
                <a:gd name="connsiteY15" fmla="*/ 341654 h 875227"/>
                <a:gd name="connsiteX16" fmla="*/ 95671 w 651070"/>
                <a:gd name="connsiteY16" fmla="*/ 98792 h 875227"/>
                <a:gd name="connsiteX17" fmla="*/ 341089 w 651070"/>
                <a:gd name="connsiteY17" fmla="*/ 0 h 875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51070" h="875227">
                  <a:moveTo>
                    <a:pt x="341089" y="0"/>
                  </a:moveTo>
                  <a:cubicBezTo>
                    <a:pt x="432600" y="0"/>
                    <a:pt x="519952" y="32930"/>
                    <a:pt x="586506" y="98792"/>
                  </a:cubicBezTo>
                  <a:cubicBezTo>
                    <a:pt x="602105" y="115257"/>
                    <a:pt x="616143" y="133009"/>
                    <a:pt x="628427" y="151790"/>
                  </a:cubicBezTo>
                  <a:lnTo>
                    <a:pt x="651070" y="194470"/>
                  </a:lnTo>
                  <a:lnTo>
                    <a:pt x="651070" y="875227"/>
                  </a:lnTo>
                  <a:lnTo>
                    <a:pt x="634277" y="871823"/>
                  </a:lnTo>
                  <a:cubicBezTo>
                    <a:pt x="555309" y="838442"/>
                    <a:pt x="499154" y="760489"/>
                    <a:pt x="499154" y="670959"/>
                  </a:cubicBezTo>
                  <a:lnTo>
                    <a:pt x="499154" y="341654"/>
                  </a:lnTo>
                  <a:cubicBezTo>
                    <a:pt x="499154" y="300491"/>
                    <a:pt x="482516" y="259328"/>
                    <a:pt x="453398" y="230514"/>
                  </a:cubicBezTo>
                  <a:cubicBezTo>
                    <a:pt x="424281" y="201699"/>
                    <a:pt x="382685" y="185234"/>
                    <a:pt x="341089" y="185234"/>
                  </a:cubicBezTo>
                  <a:cubicBezTo>
                    <a:pt x="299492" y="185234"/>
                    <a:pt x="257896" y="201699"/>
                    <a:pt x="228779" y="230514"/>
                  </a:cubicBezTo>
                  <a:cubicBezTo>
                    <a:pt x="199662" y="259328"/>
                    <a:pt x="183023" y="300491"/>
                    <a:pt x="183023" y="341654"/>
                  </a:cubicBezTo>
                  <a:lnTo>
                    <a:pt x="183023" y="670959"/>
                  </a:lnTo>
                  <a:cubicBezTo>
                    <a:pt x="183023" y="720355"/>
                    <a:pt x="141427" y="761518"/>
                    <a:pt x="91512" y="761518"/>
                  </a:cubicBezTo>
                  <a:cubicBezTo>
                    <a:pt x="41596" y="761518"/>
                    <a:pt x="0" y="720355"/>
                    <a:pt x="0" y="670959"/>
                  </a:cubicBezTo>
                  <a:lnTo>
                    <a:pt x="0" y="341654"/>
                  </a:lnTo>
                  <a:cubicBezTo>
                    <a:pt x="0" y="251095"/>
                    <a:pt x="37437" y="164653"/>
                    <a:pt x="95671" y="98792"/>
                  </a:cubicBezTo>
                  <a:cubicBezTo>
                    <a:pt x="162225" y="37047"/>
                    <a:pt x="249577" y="0"/>
                    <a:pt x="341089" y="0"/>
                  </a:cubicBezTo>
                  <a:close/>
                </a:path>
              </a:pathLst>
            </a:custGeom>
            <a:solidFill>
              <a:srgbClr val="414DA1"/>
            </a:solidFill>
            <a:ln w="41519" cap="flat">
              <a:noFill/>
              <a:prstDash val="solid"/>
              <a:miter/>
            </a:ln>
          </p:spPr>
          <p:txBody>
            <a:bodyPr rtlCol="0" anchor="ctr"/>
            <a:lstStyle/>
            <a:p>
              <a:endParaRPr lang="en-GB" sz="1600"/>
            </a:p>
          </p:txBody>
        </p:sp>
        <p:sp>
          <p:nvSpPr>
            <p:cNvPr id="16" name="Freeform 15">
              <a:extLst>
                <a:ext uri="{FF2B5EF4-FFF2-40B4-BE49-F238E27FC236}">
                  <a16:creationId xmlns:a16="http://schemas.microsoft.com/office/drawing/2014/main" id="{CD0A31A7-B70A-AB79-E4AD-9914F8EB8BB3}"/>
                </a:ext>
              </a:extLst>
            </p:cNvPr>
            <p:cNvSpPr/>
            <p:nvPr/>
          </p:nvSpPr>
          <p:spPr>
            <a:xfrm>
              <a:off x="10783880" y="94675"/>
              <a:ext cx="690496" cy="1333969"/>
            </a:xfrm>
            <a:custGeom>
              <a:avLst/>
              <a:gdLst>
                <a:gd name="connsiteX0" fmla="*/ 690496 w 690496"/>
                <a:gd name="connsiteY0" fmla="*/ 1243127 h 1333969"/>
                <a:gd name="connsiteX1" fmla="*/ 690496 w 690496"/>
                <a:gd name="connsiteY1" fmla="*/ 823263 h 1333969"/>
                <a:gd name="connsiteX2" fmla="*/ 590666 w 690496"/>
                <a:gd name="connsiteY2" fmla="*/ 580400 h 1333969"/>
                <a:gd name="connsiteX3" fmla="*/ 345248 w 690496"/>
                <a:gd name="connsiteY3" fmla="*/ 481609 h 1333969"/>
                <a:gd name="connsiteX4" fmla="*/ 99831 w 690496"/>
                <a:gd name="connsiteY4" fmla="*/ 580400 h 1333969"/>
                <a:gd name="connsiteX5" fmla="*/ 0 w 690496"/>
                <a:gd name="connsiteY5" fmla="*/ 823263 h 1333969"/>
                <a:gd name="connsiteX6" fmla="*/ 0 w 690496"/>
                <a:gd name="connsiteY6" fmla="*/ 1243127 h 1333969"/>
                <a:gd name="connsiteX7" fmla="*/ 91512 w 690496"/>
                <a:gd name="connsiteY7" fmla="*/ 1333686 h 1333969"/>
                <a:gd name="connsiteX8" fmla="*/ 183023 w 690496"/>
                <a:gd name="connsiteY8" fmla="*/ 1243127 h 1333969"/>
                <a:gd name="connsiteX9" fmla="*/ 183023 w 690496"/>
                <a:gd name="connsiteY9" fmla="*/ 823263 h 1333969"/>
                <a:gd name="connsiteX10" fmla="*/ 228779 w 690496"/>
                <a:gd name="connsiteY10" fmla="*/ 712123 h 1333969"/>
                <a:gd name="connsiteX11" fmla="*/ 341089 w 690496"/>
                <a:gd name="connsiteY11" fmla="*/ 666843 h 1333969"/>
                <a:gd name="connsiteX12" fmla="*/ 453398 w 690496"/>
                <a:gd name="connsiteY12" fmla="*/ 712123 h 1333969"/>
                <a:gd name="connsiteX13" fmla="*/ 499154 w 690496"/>
                <a:gd name="connsiteY13" fmla="*/ 823263 h 1333969"/>
                <a:gd name="connsiteX14" fmla="*/ 499154 w 690496"/>
                <a:gd name="connsiteY14" fmla="*/ 1243127 h 1333969"/>
                <a:gd name="connsiteX15" fmla="*/ 590666 w 690496"/>
                <a:gd name="connsiteY15" fmla="*/ 1333686 h 1333969"/>
                <a:gd name="connsiteX16" fmla="*/ 690496 w 690496"/>
                <a:gd name="connsiteY16" fmla="*/ 1243127 h 1333969"/>
                <a:gd name="connsiteX17" fmla="*/ 345248 w 690496"/>
                <a:gd name="connsiteY17" fmla="*/ 0 h 1333969"/>
                <a:gd name="connsiteX18" fmla="*/ 162225 w 690496"/>
                <a:gd name="connsiteY18" fmla="*/ 181118 h 1333969"/>
                <a:gd name="connsiteX19" fmla="*/ 345248 w 690496"/>
                <a:gd name="connsiteY19" fmla="*/ 362236 h 1333969"/>
                <a:gd name="connsiteX20" fmla="*/ 528271 w 690496"/>
                <a:gd name="connsiteY20" fmla="*/ 181118 h 1333969"/>
                <a:gd name="connsiteX21" fmla="*/ 345248 w 690496"/>
                <a:gd name="connsiteY21" fmla="*/ 0 h 133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90496" h="1333969">
                  <a:moveTo>
                    <a:pt x="690496" y="1243127"/>
                  </a:moveTo>
                  <a:lnTo>
                    <a:pt x="690496" y="823263"/>
                  </a:lnTo>
                  <a:cubicBezTo>
                    <a:pt x="690496" y="732704"/>
                    <a:pt x="653060" y="646262"/>
                    <a:pt x="590666" y="580400"/>
                  </a:cubicBezTo>
                  <a:cubicBezTo>
                    <a:pt x="524112" y="514539"/>
                    <a:pt x="436760" y="481609"/>
                    <a:pt x="345248" y="481609"/>
                  </a:cubicBezTo>
                  <a:cubicBezTo>
                    <a:pt x="253737" y="481609"/>
                    <a:pt x="166385" y="518656"/>
                    <a:pt x="99831" y="580400"/>
                  </a:cubicBezTo>
                  <a:cubicBezTo>
                    <a:pt x="33277" y="646262"/>
                    <a:pt x="0" y="732704"/>
                    <a:pt x="0" y="823263"/>
                  </a:cubicBezTo>
                  <a:lnTo>
                    <a:pt x="0" y="1243127"/>
                  </a:lnTo>
                  <a:cubicBezTo>
                    <a:pt x="0" y="1292523"/>
                    <a:pt x="41596" y="1333686"/>
                    <a:pt x="91512" y="1333686"/>
                  </a:cubicBezTo>
                  <a:cubicBezTo>
                    <a:pt x="141427" y="1333686"/>
                    <a:pt x="183023" y="1292523"/>
                    <a:pt x="183023" y="1243127"/>
                  </a:cubicBezTo>
                  <a:lnTo>
                    <a:pt x="183023" y="823263"/>
                  </a:lnTo>
                  <a:cubicBezTo>
                    <a:pt x="183023" y="782100"/>
                    <a:pt x="199662" y="740937"/>
                    <a:pt x="228779" y="712123"/>
                  </a:cubicBezTo>
                  <a:cubicBezTo>
                    <a:pt x="257896" y="683308"/>
                    <a:pt x="299492" y="666843"/>
                    <a:pt x="341089" y="666843"/>
                  </a:cubicBezTo>
                  <a:cubicBezTo>
                    <a:pt x="382685" y="666843"/>
                    <a:pt x="424281" y="683308"/>
                    <a:pt x="453398" y="712123"/>
                  </a:cubicBezTo>
                  <a:cubicBezTo>
                    <a:pt x="482516" y="740937"/>
                    <a:pt x="499154" y="782100"/>
                    <a:pt x="499154" y="823263"/>
                  </a:cubicBezTo>
                  <a:lnTo>
                    <a:pt x="499154" y="1243127"/>
                  </a:lnTo>
                  <a:cubicBezTo>
                    <a:pt x="499154" y="1292523"/>
                    <a:pt x="540750" y="1333686"/>
                    <a:pt x="590666" y="1333686"/>
                  </a:cubicBezTo>
                  <a:cubicBezTo>
                    <a:pt x="648900" y="1337802"/>
                    <a:pt x="690496" y="1296639"/>
                    <a:pt x="690496" y="1243127"/>
                  </a:cubicBezTo>
                  <a:moveTo>
                    <a:pt x="345248" y="0"/>
                  </a:moveTo>
                  <a:cubicBezTo>
                    <a:pt x="241258" y="0"/>
                    <a:pt x="162225" y="82326"/>
                    <a:pt x="162225" y="181118"/>
                  </a:cubicBezTo>
                  <a:cubicBezTo>
                    <a:pt x="162225" y="284026"/>
                    <a:pt x="245417" y="362236"/>
                    <a:pt x="345248" y="362236"/>
                  </a:cubicBezTo>
                  <a:cubicBezTo>
                    <a:pt x="449239" y="362236"/>
                    <a:pt x="528271" y="279909"/>
                    <a:pt x="528271" y="181118"/>
                  </a:cubicBezTo>
                  <a:cubicBezTo>
                    <a:pt x="528271" y="82326"/>
                    <a:pt x="445079" y="0"/>
                    <a:pt x="345248" y="0"/>
                  </a:cubicBezTo>
                  <a:close/>
                </a:path>
              </a:pathLst>
            </a:custGeom>
            <a:solidFill>
              <a:srgbClr val="4174BA"/>
            </a:solidFill>
            <a:ln w="41519" cap="flat">
              <a:noFill/>
              <a:prstDash val="solid"/>
              <a:miter/>
            </a:ln>
          </p:spPr>
          <p:txBody>
            <a:bodyPr rtlCol="0" anchor="ctr"/>
            <a:lstStyle/>
            <a:p>
              <a:endParaRPr lang="en-GB" sz="1600"/>
            </a:p>
          </p:txBody>
        </p:sp>
        <p:sp>
          <p:nvSpPr>
            <p:cNvPr id="20" name="Freeform 19">
              <a:extLst>
                <a:ext uri="{FF2B5EF4-FFF2-40B4-BE49-F238E27FC236}">
                  <a16:creationId xmlns:a16="http://schemas.microsoft.com/office/drawing/2014/main" id="{AF2F0E4D-E482-4D50-A87B-8178E0754116}"/>
                </a:ext>
              </a:extLst>
            </p:cNvPr>
            <p:cNvSpPr/>
            <p:nvPr/>
          </p:nvSpPr>
          <p:spPr>
            <a:xfrm>
              <a:off x="11703155" y="428096"/>
              <a:ext cx="366195" cy="362235"/>
            </a:xfrm>
            <a:custGeom>
              <a:avLst/>
              <a:gdLst>
                <a:gd name="connsiteX0" fmla="*/ 183023 w 366195"/>
                <a:gd name="connsiteY0" fmla="*/ 0 h 362235"/>
                <a:gd name="connsiteX1" fmla="*/ 0 w 366195"/>
                <a:gd name="connsiteY1" fmla="*/ 181118 h 362235"/>
                <a:gd name="connsiteX2" fmla="*/ 183023 w 366195"/>
                <a:gd name="connsiteY2" fmla="*/ 362236 h 362235"/>
                <a:gd name="connsiteX3" fmla="*/ 366046 w 366195"/>
                <a:gd name="connsiteY3" fmla="*/ 181118 h 362235"/>
                <a:gd name="connsiteX4" fmla="*/ 183023 w 366195"/>
                <a:gd name="connsiteY4" fmla="*/ 0 h 362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195" h="362235">
                  <a:moveTo>
                    <a:pt x="183023" y="0"/>
                  </a:moveTo>
                  <a:cubicBezTo>
                    <a:pt x="79033" y="0"/>
                    <a:pt x="0" y="82326"/>
                    <a:pt x="0" y="181118"/>
                  </a:cubicBezTo>
                  <a:cubicBezTo>
                    <a:pt x="0" y="284026"/>
                    <a:pt x="83192" y="362236"/>
                    <a:pt x="183023" y="362236"/>
                  </a:cubicBezTo>
                  <a:cubicBezTo>
                    <a:pt x="287014" y="362236"/>
                    <a:pt x="366046" y="279909"/>
                    <a:pt x="366046" y="181118"/>
                  </a:cubicBezTo>
                  <a:cubicBezTo>
                    <a:pt x="370206" y="82326"/>
                    <a:pt x="287014" y="0"/>
                    <a:pt x="183023" y="0"/>
                  </a:cubicBezTo>
                </a:path>
              </a:pathLst>
            </a:custGeom>
            <a:solidFill>
              <a:srgbClr val="414DA1"/>
            </a:solidFill>
            <a:ln w="41519" cap="flat">
              <a:noFill/>
              <a:prstDash val="solid"/>
              <a:miter/>
            </a:ln>
          </p:spPr>
          <p:txBody>
            <a:bodyPr rtlCol="0" anchor="ctr"/>
            <a:lstStyle/>
            <a:p>
              <a:endParaRPr lang="en-GB" sz="1600"/>
            </a:p>
          </p:txBody>
        </p:sp>
        <p:sp>
          <p:nvSpPr>
            <p:cNvPr id="21" name="Freeform 20">
              <a:extLst>
                <a:ext uri="{FF2B5EF4-FFF2-40B4-BE49-F238E27FC236}">
                  <a16:creationId xmlns:a16="http://schemas.microsoft.com/office/drawing/2014/main" id="{D45A80C0-C8C8-654E-56E9-977911421DD7}"/>
                </a:ext>
              </a:extLst>
            </p:cNvPr>
            <p:cNvSpPr/>
            <p:nvPr/>
          </p:nvSpPr>
          <p:spPr>
            <a:xfrm>
              <a:off x="10184895" y="428096"/>
              <a:ext cx="366195" cy="362235"/>
            </a:xfrm>
            <a:custGeom>
              <a:avLst/>
              <a:gdLst>
                <a:gd name="connsiteX0" fmla="*/ 183023 w 366195"/>
                <a:gd name="connsiteY0" fmla="*/ 0 h 362235"/>
                <a:gd name="connsiteX1" fmla="*/ 0 w 366195"/>
                <a:gd name="connsiteY1" fmla="*/ 181118 h 362235"/>
                <a:gd name="connsiteX2" fmla="*/ 183023 w 366195"/>
                <a:gd name="connsiteY2" fmla="*/ 362236 h 362235"/>
                <a:gd name="connsiteX3" fmla="*/ 366046 w 366195"/>
                <a:gd name="connsiteY3" fmla="*/ 181118 h 362235"/>
                <a:gd name="connsiteX4" fmla="*/ 183023 w 366195"/>
                <a:gd name="connsiteY4" fmla="*/ 0 h 362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195" h="362235">
                  <a:moveTo>
                    <a:pt x="183023" y="0"/>
                  </a:moveTo>
                  <a:cubicBezTo>
                    <a:pt x="79033" y="0"/>
                    <a:pt x="0" y="82326"/>
                    <a:pt x="0" y="181118"/>
                  </a:cubicBezTo>
                  <a:cubicBezTo>
                    <a:pt x="0" y="284026"/>
                    <a:pt x="83192" y="362236"/>
                    <a:pt x="183023" y="362236"/>
                  </a:cubicBezTo>
                  <a:cubicBezTo>
                    <a:pt x="287014" y="362236"/>
                    <a:pt x="366046" y="279909"/>
                    <a:pt x="366046" y="181118"/>
                  </a:cubicBezTo>
                  <a:cubicBezTo>
                    <a:pt x="370206" y="82326"/>
                    <a:pt x="287014" y="0"/>
                    <a:pt x="183023" y="0"/>
                  </a:cubicBezTo>
                </a:path>
              </a:pathLst>
            </a:custGeom>
            <a:solidFill>
              <a:srgbClr val="EE4F27"/>
            </a:solidFill>
            <a:ln w="41519" cap="flat">
              <a:noFill/>
              <a:prstDash val="solid"/>
              <a:miter/>
            </a:ln>
          </p:spPr>
          <p:txBody>
            <a:bodyPr rtlCol="0" anchor="ctr"/>
            <a:lstStyle/>
            <a:p>
              <a:endParaRPr lang="en-GB" sz="1600"/>
            </a:p>
          </p:txBody>
        </p:sp>
        <p:sp>
          <p:nvSpPr>
            <p:cNvPr id="32" name="Freeform 31">
              <a:extLst>
                <a:ext uri="{FF2B5EF4-FFF2-40B4-BE49-F238E27FC236}">
                  <a16:creationId xmlns:a16="http://schemas.microsoft.com/office/drawing/2014/main" id="{CC47B4AA-1474-8CF9-FF70-D67C7AAE938F}"/>
                </a:ext>
              </a:extLst>
            </p:cNvPr>
            <p:cNvSpPr/>
            <p:nvPr/>
          </p:nvSpPr>
          <p:spPr>
            <a:xfrm>
              <a:off x="10530143" y="1490106"/>
              <a:ext cx="183310" cy="181117"/>
            </a:xfrm>
            <a:custGeom>
              <a:avLst/>
              <a:gdLst>
                <a:gd name="connsiteX0" fmla="*/ 91512 w 183310"/>
                <a:gd name="connsiteY0" fmla="*/ 0 h 181117"/>
                <a:gd name="connsiteX1" fmla="*/ 0 w 183310"/>
                <a:gd name="connsiteY1" fmla="*/ 90559 h 181117"/>
                <a:gd name="connsiteX2" fmla="*/ 0 w 183310"/>
                <a:gd name="connsiteY2" fmla="*/ 90559 h 181117"/>
                <a:gd name="connsiteX3" fmla="*/ 0 w 183310"/>
                <a:gd name="connsiteY3" fmla="*/ 90559 h 181117"/>
                <a:gd name="connsiteX4" fmla="*/ 0 w 183310"/>
                <a:gd name="connsiteY4" fmla="*/ 90559 h 181117"/>
                <a:gd name="connsiteX5" fmla="*/ 0 w 183310"/>
                <a:gd name="connsiteY5" fmla="*/ 90559 h 181117"/>
                <a:gd name="connsiteX6" fmla="*/ 91512 w 183310"/>
                <a:gd name="connsiteY6" fmla="*/ 181118 h 181117"/>
                <a:gd name="connsiteX7" fmla="*/ 183023 w 183310"/>
                <a:gd name="connsiteY7" fmla="*/ 90559 h 181117"/>
                <a:gd name="connsiteX8" fmla="*/ 91512 w 183310"/>
                <a:gd name="connsiteY8" fmla="*/ 0 h 18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310" h="181117">
                  <a:moveTo>
                    <a:pt x="91512" y="0"/>
                  </a:moveTo>
                  <a:cubicBezTo>
                    <a:pt x="41596" y="0"/>
                    <a:pt x="0" y="41163"/>
                    <a:pt x="0" y="90559"/>
                  </a:cubicBezTo>
                  <a:lnTo>
                    <a:pt x="0" y="90559"/>
                  </a:lnTo>
                  <a:cubicBezTo>
                    <a:pt x="0" y="90559"/>
                    <a:pt x="0" y="90559"/>
                    <a:pt x="0" y="90559"/>
                  </a:cubicBezTo>
                  <a:cubicBezTo>
                    <a:pt x="0" y="90559"/>
                    <a:pt x="0" y="90559"/>
                    <a:pt x="0" y="90559"/>
                  </a:cubicBezTo>
                  <a:cubicBezTo>
                    <a:pt x="0" y="90559"/>
                    <a:pt x="0" y="90559"/>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993F59"/>
            </a:solidFill>
            <a:ln w="41519" cap="flat">
              <a:noFill/>
              <a:prstDash val="solid"/>
              <a:miter/>
            </a:ln>
          </p:spPr>
          <p:txBody>
            <a:bodyPr rtlCol="0" anchor="ctr"/>
            <a:lstStyle/>
            <a:p>
              <a:endParaRPr lang="en-GB" sz="1600"/>
            </a:p>
          </p:txBody>
        </p:sp>
        <p:sp>
          <p:nvSpPr>
            <p:cNvPr id="33" name="Freeform 32">
              <a:extLst>
                <a:ext uri="{FF2B5EF4-FFF2-40B4-BE49-F238E27FC236}">
                  <a16:creationId xmlns:a16="http://schemas.microsoft.com/office/drawing/2014/main" id="{8CE5E74E-CA9C-79B2-5F18-235A441F34CE}"/>
                </a:ext>
              </a:extLst>
            </p:cNvPr>
            <p:cNvSpPr/>
            <p:nvPr/>
          </p:nvSpPr>
          <p:spPr>
            <a:xfrm>
              <a:off x="10783880" y="1247243"/>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414DA1"/>
            </a:solidFill>
            <a:ln w="41519" cap="flat">
              <a:noFill/>
              <a:prstDash val="solid"/>
              <a:miter/>
            </a:ln>
          </p:spPr>
          <p:txBody>
            <a:bodyPr rtlCol="0" anchor="ctr"/>
            <a:lstStyle/>
            <a:p>
              <a:endParaRPr lang="en-GB" sz="1600"/>
            </a:p>
          </p:txBody>
        </p:sp>
        <p:sp>
          <p:nvSpPr>
            <p:cNvPr id="34" name="Freeform 33">
              <a:extLst>
                <a:ext uri="{FF2B5EF4-FFF2-40B4-BE49-F238E27FC236}">
                  <a16:creationId xmlns:a16="http://schemas.microsoft.com/office/drawing/2014/main" id="{B7F229D9-CA22-F6D4-3037-7550F702ED4A}"/>
                </a:ext>
              </a:extLst>
            </p:cNvPr>
            <p:cNvSpPr/>
            <p:nvPr/>
          </p:nvSpPr>
          <p:spPr>
            <a:xfrm>
              <a:off x="11287194" y="1247243"/>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3FB5A1"/>
            </a:solidFill>
            <a:ln w="41519" cap="flat">
              <a:noFill/>
              <a:prstDash val="solid"/>
              <a:miter/>
            </a:ln>
          </p:spPr>
          <p:txBody>
            <a:bodyPr rtlCol="0" anchor="ctr"/>
            <a:lstStyle/>
            <a:p>
              <a:endParaRPr lang="en-GB" sz="1600"/>
            </a:p>
          </p:txBody>
        </p:sp>
        <p:sp>
          <p:nvSpPr>
            <p:cNvPr id="35" name="Freeform 34">
              <a:extLst>
                <a:ext uri="{FF2B5EF4-FFF2-40B4-BE49-F238E27FC236}">
                  <a16:creationId xmlns:a16="http://schemas.microsoft.com/office/drawing/2014/main" id="{C1009EBF-7431-8F0D-6054-10644121034E}"/>
                </a:ext>
              </a:extLst>
            </p:cNvPr>
            <p:cNvSpPr/>
            <p:nvPr/>
          </p:nvSpPr>
          <p:spPr>
            <a:xfrm>
              <a:off x="11540930" y="1490106"/>
              <a:ext cx="183310" cy="181117"/>
            </a:xfrm>
            <a:custGeom>
              <a:avLst/>
              <a:gdLst>
                <a:gd name="connsiteX0" fmla="*/ 91512 w 183310"/>
                <a:gd name="connsiteY0" fmla="*/ 0 h 181117"/>
                <a:gd name="connsiteX1" fmla="*/ 0 w 183310"/>
                <a:gd name="connsiteY1" fmla="*/ 90559 h 181117"/>
                <a:gd name="connsiteX2" fmla="*/ 91512 w 183310"/>
                <a:gd name="connsiteY2" fmla="*/ 181118 h 181117"/>
                <a:gd name="connsiteX3" fmla="*/ 183023 w 183310"/>
                <a:gd name="connsiteY3" fmla="*/ 90559 h 181117"/>
                <a:gd name="connsiteX4" fmla="*/ 91512 w 183310"/>
                <a:gd name="connsiteY4" fmla="*/ 0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310" h="181117">
                  <a:moveTo>
                    <a:pt x="91512" y="0"/>
                  </a:moveTo>
                  <a:cubicBezTo>
                    <a:pt x="41596" y="0"/>
                    <a:pt x="0" y="41163"/>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58B947"/>
            </a:solidFill>
            <a:ln w="41519" cap="flat">
              <a:noFill/>
              <a:prstDash val="solid"/>
              <a:miter/>
            </a:ln>
          </p:spPr>
          <p:txBody>
            <a:bodyPr rtlCol="0" anchor="ctr"/>
            <a:lstStyle/>
            <a:p>
              <a:endParaRPr lang="en-GB" sz="1600"/>
            </a:p>
          </p:txBody>
        </p:sp>
      </p:grpSp>
      <p:grpSp>
        <p:nvGrpSpPr>
          <p:cNvPr id="7" name="Graphic 4">
            <a:extLst>
              <a:ext uri="{FF2B5EF4-FFF2-40B4-BE49-F238E27FC236}">
                <a16:creationId xmlns:a16="http://schemas.microsoft.com/office/drawing/2014/main" id="{BE5EB5D0-FDB1-9B72-D1E1-B08E6F52BAC1}"/>
              </a:ext>
            </a:extLst>
          </p:cNvPr>
          <p:cNvGrpSpPr/>
          <p:nvPr/>
        </p:nvGrpSpPr>
        <p:grpSpPr>
          <a:xfrm>
            <a:off x="177613" y="405414"/>
            <a:ext cx="629911" cy="629912"/>
            <a:chOff x="3657600" y="990600"/>
            <a:chExt cx="4876790" cy="4876800"/>
          </a:xfrm>
          <a:solidFill>
            <a:schemeClr val="bg1"/>
          </a:solidFill>
        </p:grpSpPr>
        <p:sp>
          <p:nvSpPr>
            <p:cNvPr id="8" name="Freeform 7">
              <a:extLst>
                <a:ext uri="{FF2B5EF4-FFF2-40B4-BE49-F238E27FC236}">
                  <a16:creationId xmlns:a16="http://schemas.microsoft.com/office/drawing/2014/main" id="{860C36B6-9DE5-749D-EDDE-B92A4CBC170D}"/>
                </a:ext>
              </a:extLst>
            </p:cNvPr>
            <p:cNvSpPr/>
            <p:nvPr/>
          </p:nvSpPr>
          <p:spPr>
            <a:xfrm>
              <a:off x="3657600" y="990600"/>
              <a:ext cx="4876790" cy="4876800"/>
            </a:xfrm>
            <a:custGeom>
              <a:avLst/>
              <a:gdLst>
                <a:gd name="connsiteX0" fmla="*/ 4733916 w 4876790"/>
                <a:gd name="connsiteY0" fmla="*/ 2295525 h 4876800"/>
                <a:gd name="connsiteX1" fmla="*/ 4433488 w 4876790"/>
                <a:gd name="connsiteY1" fmla="*/ 2295525 h 4876800"/>
                <a:gd name="connsiteX2" fmla="*/ 2581275 w 4876790"/>
                <a:gd name="connsiteY2" fmla="*/ 443303 h 4876800"/>
                <a:gd name="connsiteX3" fmla="*/ 2581275 w 4876790"/>
                <a:gd name="connsiteY3" fmla="*/ 142875 h 4876800"/>
                <a:gd name="connsiteX4" fmla="*/ 2438400 w 4876790"/>
                <a:gd name="connsiteY4" fmla="*/ 0 h 4876800"/>
                <a:gd name="connsiteX5" fmla="*/ 2295525 w 4876790"/>
                <a:gd name="connsiteY5" fmla="*/ 142875 h 4876800"/>
                <a:gd name="connsiteX6" fmla="*/ 2295525 w 4876790"/>
                <a:gd name="connsiteY6" fmla="*/ 443303 h 4876800"/>
                <a:gd name="connsiteX7" fmla="*/ 443303 w 4876790"/>
                <a:gd name="connsiteY7" fmla="*/ 2295525 h 4876800"/>
                <a:gd name="connsiteX8" fmla="*/ 142875 w 4876790"/>
                <a:gd name="connsiteY8" fmla="*/ 2295525 h 4876800"/>
                <a:gd name="connsiteX9" fmla="*/ 0 w 4876790"/>
                <a:gd name="connsiteY9" fmla="*/ 2438400 h 4876800"/>
                <a:gd name="connsiteX10" fmla="*/ 142875 w 4876790"/>
                <a:gd name="connsiteY10" fmla="*/ 2581275 h 4876800"/>
                <a:gd name="connsiteX11" fmla="*/ 443313 w 4876790"/>
                <a:gd name="connsiteY11" fmla="*/ 2581275 h 4876800"/>
                <a:gd name="connsiteX12" fmla="*/ 2295525 w 4876790"/>
                <a:gd name="connsiteY12" fmla="*/ 4433488 h 4876800"/>
                <a:gd name="connsiteX13" fmla="*/ 2295525 w 4876790"/>
                <a:gd name="connsiteY13" fmla="*/ 4733925 h 4876800"/>
                <a:gd name="connsiteX14" fmla="*/ 2438400 w 4876790"/>
                <a:gd name="connsiteY14" fmla="*/ 4876800 h 4876800"/>
                <a:gd name="connsiteX15" fmla="*/ 2581275 w 4876790"/>
                <a:gd name="connsiteY15" fmla="*/ 4733925 h 4876800"/>
                <a:gd name="connsiteX16" fmla="*/ 2581275 w 4876790"/>
                <a:gd name="connsiteY16" fmla="*/ 4433497 h 4876800"/>
                <a:gd name="connsiteX17" fmla="*/ 4433488 w 4876790"/>
                <a:gd name="connsiteY17" fmla="*/ 2581275 h 4876800"/>
                <a:gd name="connsiteX18" fmla="*/ 4733916 w 4876790"/>
                <a:gd name="connsiteY18" fmla="*/ 2581275 h 4876800"/>
                <a:gd name="connsiteX19" fmla="*/ 4876791 w 4876790"/>
                <a:gd name="connsiteY19" fmla="*/ 2438400 h 4876800"/>
                <a:gd name="connsiteX20" fmla="*/ 4733916 w 4876790"/>
                <a:gd name="connsiteY20" fmla="*/ 2295525 h 4876800"/>
                <a:gd name="connsiteX21" fmla="*/ 2581275 w 4876790"/>
                <a:gd name="connsiteY21" fmla="*/ 4146890 h 4876800"/>
                <a:gd name="connsiteX22" fmla="*/ 2581275 w 4876790"/>
                <a:gd name="connsiteY22" fmla="*/ 3724275 h 4876800"/>
                <a:gd name="connsiteX23" fmla="*/ 2438400 w 4876790"/>
                <a:gd name="connsiteY23" fmla="*/ 3581400 h 4876800"/>
                <a:gd name="connsiteX24" fmla="*/ 2295525 w 4876790"/>
                <a:gd name="connsiteY24" fmla="*/ 3724275 h 4876800"/>
                <a:gd name="connsiteX25" fmla="*/ 2295525 w 4876790"/>
                <a:gd name="connsiteY25" fmla="*/ 4146880 h 4876800"/>
                <a:gd name="connsiteX26" fmla="*/ 729901 w 4876790"/>
                <a:gd name="connsiteY26" fmla="*/ 2581275 h 4876800"/>
                <a:gd name="connsiteX27" fmla="*/ 1152506 w 4876790"/>
                <a:gd name="connsiteY27" fmla="*/ 2581275 h 4876800"/>
                <a:gd name="connsiteX28" fmla="*/ 1295381 w 4876790"/>
                <a:gd name="connsiteY28" fmla="*/ 2438400 h 4876800"/>
                <a:gd name="connsiteX29" fmla="*/ 1152506 w 4876790"/>
                <a:gd name="connsiteY29" fmla="*/ 2295525 h 4876800"/>
                <a:gd name="connsiteX30" fmla="*/ 729901 w 4876790"/>
                <a:gd name="connsiteY30" fmla="*/ 2295525 h 4876800"/>
                <a:gd name="connsiteX31" fmla="*/ 2295525 w 4876790"/>
                <a:gd name="connsiteY31" fmla="*/ 729901 h 4876800"/>
                <a:gd name="connsiteX32" fmla="*/ 2295525 w 4876790"/>
                <a:gd name="connsiteY32" fmla="*/ 1152516 h 4876800"/>
                <a:gd name="connsiteX33" fmla="*/ 2438400 w 4876790"/>
                <a:gd name="connsiteY33" fmla="*/ 1295390 h 4876800"/>
                <a:gd name="connsiteX34" fmla="*/ 2581275 w 4876790"/>
                <a:gd name="connsiteY34" fmla="*/ 1152516 h 4876800"/>
                <a:gd name="connsiteX35" fmla="*/ 2581275 w 4876790"/>
                <a:gd name="connsiteY35" fmla="*/ 729901 h 4876800"/>
                <a:gd name="connsiteX36" fmla="*/ 4146899 w 4876790"/>
                <a:gd name="connsiteY36" fmla="*/ 2295525 h 4876800"/>
                <a:gd name="connsiteX37" fmla="*/ 3724275 w 4876790"/>
                <a:gd name="connsiteY37" fmla="*/ 2295525 h 4876800"/>
                <a:gd name="connsiteX38" fmla="*/ 3581400 w 4876790"/>
                <a:gd name="connsiteY38" fmla="*/ 2438400 h 4876800"/>
                <a:gd name="connsiteX39" fmla="*/ 3724275 w 4876790"/>
                <a:gd name="connsiteY39" fmla="*/ 2581275 h 4876800"/>
                <a:gd name="connsiteX40" fmla="*/ 4146890 w 4876790"/>
                <a:gd name="connsiteY40" fmla="*/ 2581275 h 4876800"/>
                <a:gd name="connsiteX41" fmla="*/ 2581275 w 4876790"/>
                <a:gd name="connsiteY41" fmla="*/ 4146890 h 487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876790" h="4876800">
                  <a:moveTo>
                    <a:pt x="4733916" y="2295525"/>
                  </a:moveTo>
                  <a:lnTo>
                    <a:pt x="4433488" y="2295525"/>
                  </a:lnTo>
                  <a:cubicBezTo>
                    <a:pt x="4363327" y="1306220"/>
                    <a:pt x="3570570" y="513464"/>
                    <a:pt x="2581275" y="443303"/>
                  </a:cubicBezTo>
                  <a:lnTo>
                    <a:pt x="2581275" y="142875"/>
                  </a:lnTo>
                  <a:cubicBezTo>
                    <a:pt x="2581275" y="63970"/>
                    <a:pt x="2517305" y="0"/>
                    <a:pt x="2438400" y="0"/>
                  </a:cubicBezTo>
                  <a:cubicBezTo>
                    <a:pt x="2359495" y="0"/>
                    <a:pt x="2295525" y="63970"/>
                    <a:pt x="2295525" y="142875"/>
                  </a:cubicBezTo>
                  <a:lnTo>
                    <a:pt x="2295525" y="443303"/>
                  </a:lnTo>
                  <a:cubicBezTo>
                    <a:pt x="1306220" y="513474"/>
                    <a:pt x="513474" y="1306220"/>
                    <a:pt x="443303" y="2295525"/>
                  </a:cubicBezTo>
                  <a:lnTo>
                    <a:pt x="142875" y="2295525"/>
                  </a:lnTo>
                  <a:cubicBezTo>
                    <a:pt x="63970" y="2295525"/>
                    <a:pt x="0" y="2359495"/>
                    <a:pt x="0" y="2438400"/>
                  </a:cubicBezTo>
                  <a:cubicBezTo>
                    <a:pt x="0" y="2517305"/>
                    <a:pt x="63970" y="2581275"/>
                    <a:pt x="142875" y="2581275"/>
                  </a:cubicBezTo>
                  <a:lnTo>
                    <a:pt x="443313" y="2581275"/>
                  </a:lnTo>
                  <a:cubicBezTo>
                    <a:pt x="513474" y="3570570"/>
                    <a:pt x="1306220" y="4363317"/>
                    <a:pt x="2295525" y="4433488"/>
                  </a:cubicBezTo>
                  <a:lnTo>
                    <a:pt x="2295525" y="4733925"/>
                  </a:lnTo>
                  <a:cubicBezTo>
                    <a:pt x="2295525" y="4812830"/>
                    <a:pt x="2359495" y="4876800"/>
                    <a:pt x="2438400" y="4876800"/>
                  </a:cubicBezTo>
                  <a:cubicBezTo>
                    <a:pt x="2517305" y="4876800"/>
                    <a:pt x="2581275" y="4812830"/>
                    <a:pt x="2581275" y="4733925"/>
                  </a:cubicBezTo>
                  <a:lnTo>
                    <a:pt x="2581275" y="4433497"/>
                  </a:lnTo>
                  <a:cubicBezTo>
                    <a:pt x="3570570" y="4363317"/>
                    <a:pt x="4363317" y="3570570"/>
                    <a:pt x="4433488" y="2581275"/>
                  </a:cubicBezTo>
                  <a:lnTo>
                    <a:pt x="4733916" y="2581275"/>
                  </a:lnTo>
                  <a:cubicBezTo>
                    <a:pt x="4812821" y="2581275"/>
                    <a:pt x="4876791" y="2517305"/>
                    <a:pt x="4876791" y="2438400"/>
                  </a:cubicBezTo>
                  <a:cubicBezTo>
                    <a:pt x="4876791" y="2359495"/>
                    <a:pt x="4812821" y="2295525"/>
                    <a:pt x="4733916" y="2295525"/>
                  </a:cubicBezTo>
                  <a:close/>
                  <a:moveTo>
                    <a:pt x="2581275" y="4146890"/>
                  </a:moveTo>
                  <a:lnTo>
                    <a:pt x="2581275" y="3724275"/>
                  </a:lnTo>
                  <a:cubicBezTo>
                    <a:pt x="2581275" y="3645370"/>
                    <a:pt x="2517305" y="3581400"/>
                    <a:pt x="2438400" y="3581400"/>
                  </a:cubicBezTo>
                  <a:cubicBezTo>
                    <a:pt x="2359495" y="3581400"/>
                    <a:pt x="2295525" y="3645370"/>
                    <a:pt x="2295525" y="3724275"/>
                  </a:cubicBezTo>
                  <a:lnTo>
                    <a:pt x="2295525" y="4146880"/>
                  </a:lnTo>
                  <a:cubicBezTo>
                    <a:pt x="1463878" y="4077938"/>
                    <a:pt x="798852" y="3412912"/>
                    <a:pt x="729901" y="2581275"/>
                  </a:cubicBezTo>
                  <a:lnTo>
                    <a:pt x="1152506" y="2581275"/>
                  </a:lnTo>
                  <a:cubicBezTo>
                    <a:pt x="1231411" y="2581275"/>
                    <a:pt x="1295381" y="2517305"/>
                    <a:pt x="1295381" y="2438400"/>
                  </a:cubicBezTo>
                  <a:cubicBezTo>
                    <a:pt x="1295381" y="2359495"/>
                    <a:pt x="1231411" y="2295525"/>
                    <a:pt x="1152506" y="2295525"/>
                  </a:cubicBezTo>
                  <a:lnTo>
                    <a:pt x="729901" y="2295525"/>
                  </a:lnTo>
                  <a:cubicBezTo>
                    <a:pt x="798843" y="1463878"/>
                    <a:pt x="1463869" y="798843"/>
                    <a:pt x="2295525" y="729901"/>
                  </a:cubicBezTo>
                  <a:lnTo>
                    <a:pt x="2295525" y="1152516"/>
                  </a:lnTo>
                  <a:cubicBezTo>
                    <a:pt x="2295525" y="1231421"/>
                    <a:pt x="2359495" y="1295390"/>
                    <a:pt x="2438400" y="1295390"/>
                  </a:cubicBezTo>
                  <a:cubicBezTo>
                    <a:pt x="2517305" y="1295390"/>
                    <a:pt x="2581275" y="1231421"/>
                    <a:pt x="2581275" y="1152516"/>
                  </a:cubicBezTo>
                  <a:lnTo>
                    <a:pt x="2581275" y="729901"/>
                  </a:lnTo>
                  <a:cubicBezTo>
                    <a:pt x="3412922" y="798843"/>
                    <a:pt x="4077957" y="1463878"/>
                    <a:pt x="4146899" y="2295525"/>
                  </a:cubicBezTo>
                  <a:lnTo>
                    <a:pt x="3724275" y="2295525"/>
                  </a:lnTo>
                  <a:cubicBezTo>
                    <a:pt x="3645370" y="2295525"/>
                    <a:pt x="3581400" y="2359495"/>
                    <a:pt x="3581400" y="2438400"/>
                  </a:cubicBezTo>
                  <a:cubicBezTo>
                    <a:pt x="3581400" y="2517305"/>
                    <a:pt x="3645370" y="2581275"/>
                    <a:pt x="3724275" y="2581275"/>
                  </a:cubicBezTo>
                  <a:lnTo>
                    <a:pt x="4146890" y="2581275"/>
                  </a:lnTo>
                  <a:cubicBezTo>
                    <a:pt x="4077948" y="3412922"/>
                    <a:pt x="3412912" y="4077948"/>
                    <a:pt x="2581275" y="4146890"/>
                  </a:cubicBezTo>
                  <a:close/>
                </a:path>
              </a:pathLst>
            </a:custGeom>
            <a:grpFill/>
            <a:ln w="9525" cap="flat">
              <a:noFill/>
              <a:prstDash val="solid"/>
              <a:miter/>
            </a:ln>
          </p:spPr>
          <p:txBody>
            <a:bodyPr rtlCol="0" anchor="ctr"/>
            <a:lstStyle/>
            <a:p>
              <a:endParaRPr lang="en-GB" sz="1600"/>
            </a:p>
          </p:txBody>
        </p:sp>
        <p:sp>
          <p:nvSpPr>
            <p:cNvPr id="9" name="Freeform 8">
              <a:extLst>
                <a:ext uri="{FF2B5EF4-FFF2-40B4-BE49-F238E27FC236}">
                  <a16:creationId xmlns:a16="http://schemas.microsoft.com/office/drawing/2014/main" id="{8D4372E9-B5B5-943E-BA18-148D088E3671}"/>
                </a:ext>
              </a:extLst>
            </p:cNvPr>
            <p:cNvSpPr/>
            <p:nvPr/>
          </p:nvSpPr>
          <p:spPr>
            <a:xfrm>
              <a:off x="5248263" y="2519362"/>
              <a:ext cx="1695444" cy="1626469"/>
            </a:xfrm>
            <a:custGeom>
              <a:avLst/>
              <a:gdLst>
                <a:gd name="connsiteX0" fmla="*/ 1586543 w 1695444"/>
                <a:gd name="connsiteY0" fmla="*/ 516198 h 1626469"/>
                <a:gd name="connsiteX1" fmla="*/ 1186150 w 1695444"/>
                <a:gd name="connsiteY1" fmla="*/ 418205 h 1626469"/>
                <a:gd name="connsiteX2" fmla="*/ 969218 w 1695444"/>
                <a:gd name="connsiteY2" fmla="*/ 67685 h 1626469"/>
                <a:gd name="connsiteX3" fmla="*/ 847727 w 1695444"/>
                <a:gd name="connsiteY3" fmla="*/ 0 h 1626469"/>
                <a:gd name="connsiteX4" fmla="*/ 726236 w 1695444"/>
                <a:gd name="connsiteY4" fmla="*/ 67685 h 1626469"/>
                <a:gd name="connsiteX5" fmla="*/ 509313 w 1695444"/>
                <a:gd name="connsiteY5" fmla="*/ 418205 h 1626469"/>
                <a:gd name="connsiteX6" fmla="*/ 108911 w 1695444"/>
                <a:gd name="connsiteY6" fmla="*/ 516198 h 1626469"/>
                <a:gd name="connsiteX7" fmla="*/ 6993 w 1695444"/>
                <a:gd name="connsiteY7" fmla="*/ 610829 h 1626469"/>
                <a:gd name="connsiteX8" fmla="*/ 33825 w 1695444"/>
                <a:gd name="connsiteY8" fmla="*/ 747293 h 1626469"/>
                <a:gd name="connsiteX9" fmla="*/ 300154 w 1695444"/>
                <a:gd name="connsiteY9" fmla="*/ 1061914 h 1626469"/>
                <a:gd name="connsiteX10" fmla="*/ 269617 w 1695444"/>
                <a:gd name="connsiteY10" fmla="*/ 1473003 h 1626469"/>
                <a:gd name="connsiteX11" fmla="*/ 328119 w 1695444"/>
                <a:gd name="connsiteY11" fmla="*/ 1599181 h 1626469"/>
                <a:gd name="connsiteX12" fmla="*/ 466194 w 1695444"/>
                <a:gd name="connsiteY12" fmla="*/ 1615831 h 1626469"/>
                <a:gd name="connsiteX13" fmla="*/ 847717 w 1695444"/>
                <a:gd name="connsiteY13" fmla="*/ 1459754 h 1626469"/>
                <a:gd name="connsiteX14" fmla="*/ 1229251 w 1695444"/>
                <a:gd name="connsiteY14" fmla="*/ 1615831 h 1626469"/>
                <a:gd name="connsiteX15" fmla="*/ 1283334 w 1695444"/>
                <a:gd name="connsiteY15" fmla="*/ 1626470 h 1626469"/>
                <a:gd name="connsiteX16" fmla="*/ 1367325 w 1695444"/>
                <a:gd name="connsiteY16" fmla="*/ 1599181 h 1626469"/>
                <a:gd name="connsiteX17" fmla="*/ 1425828 w 1695444"/>
                <a:gd name="connsiteY17" fmla="*/ 1473003 h 1626469"/>
                <a:gd name="connsiteX18" fmla="*/ 1395291 w 1695444"/>
                <a:gd name="connsiteY18" fmla="*/ 1061923 h 1626469"/>
                <a:gd name="connsiteX19" fmla="*/ 1661619 w 1695444"/>
                <a:gd name="connsiteY19" fmla="*/ 747303 h 1626469"/>
                <a:gd name="connsiteX20" fmla="*/ 1688451 w 1695444"/>
                <a:gd name="connsiteY20" fmla="*/ 610838 h 1626469"/>
                <a:gd name="connsiteX21" fmla="*/ 1586543 w 1695444"/>
                <a:gd name="connsiteY21" fmla="*/ 516198 h 1626469"/>
                <a:gd name="connsiteX22" fmla="*/ 1139440 w 1695444"/>
                <a:gd name="connsiteY22" fmla="*/ 921896 h 1626469"/>
                <a:gd name="connsiteX23" fmla="*/ 1106007 w 1695444"/>
                <a:gd name="connsiteY23" fmla="*/ 1024795 h 1626469"/>
                <a:gd name="connsiteX24" fmla="*/ 1123771 w 1695444"/>
                <a:gd name="connsiteY24" fmla="*/ 1263920 h 1626469"/>
                <a:gd name="connsiteX25" fmla="*/ 901820 w 1695444"/>
                <a:gd name="connsiteY25" fmla="*/ 1173128 h 1626469"/>
                <a:gd name="connsiteX26" fmla="*/ 847727 w 1695444"/>
                <a:gd name="connsiteY26" fmla="*/ 1162488 h 1626469"/>
                <a:gd name="connsiteX27" fmla="*/ 793625 w 1695444"/>
                <a:gd name="connsiteY27" fmla="*/ 1173128 h 1626469"/>
                <a:gd name="connsiteX28" fmla="*/ 571692 w 1695444"/>
                <a:gd name="connsiteY28" fmla="*/ 1263920 h 1626469"/>
                <a:gd name="connsiteX29" fmla="*/ 589457 w 1695444"/>
                <a:gd name="connsiteY29" fmla="*/ 1024785 h 1626469"/>
                <a:gd name="connsiteX30" fmla="*/ 556024 w 1695444"/>
                <a:gd name="connsiteY30" fmla="*/ 921887 h 1626469"/>
                <a:gd name="connsiteX31" fmla="*/ 401090 w 1695444"/>
                <a:gd name="connsiteY31" fmla="*/ 738864 h 1626469"/>
                <a:gd name="connsiteX32" fmla="*/ 634015 w 1695444"/>
                <a:gd name="connsiteY32" fmla="*/ 681857 h 1626469"/>
                <a:gd name="connsiteX33" fmla="*/ 721540 w 1695444"/>
                <a:gd name="connsiteY33" fmla="*/ 618268 h 1626469"/>
                <a:gd name="connsiteX34" fmla="*/ 847737 w 1695444"/>
                <a:gd name="connsiteY34" fmla="*/ 414366 h 1626469"/>
                <a:gd name="connsiteX35" fmla="*/ 973933 w 1695444"/>
                <a:gd name="connsiteY35" fmla="*/ 618268 h 1626469"/>
                <a:gd name="connsiteX36" fmla="*/ 1061458 w 1695444"/>
                <a:gd name="connsiteY36" fmla="*/ 681857 h 1626469"/>
                <a:gd name="connsiteX37" fmla="*/ 1294373 w 1695444"/>
                <a:gd name="connsiteY37" fmla="*/ 738864 h 1626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95444" h="1626469">
                  <a:moveTo>
                    <a:pt x="1586543" y="516198"/>
                  </a:moveTo>
                  <a:lnTo>
                    <a:pt x="1186150" y="418205"/>
                  </a:lnTo>
                  <a:lnTo>
                    <a:pt x="969218" y="67685"/>
                  </a:lnTo>
                  <a:cubicBezTo>
                    <a:pt x="943177" y="25603"/>
                    <a:pt x="897209" y="0"/>
                    <a:pt x="847727" y="0"/>
                  </a:cubicBezTo>
                  <a:cubicBezTo>
                    <a:pt x="798245" y="0"/>
                    <a:pt x="752277" y="25603"/>
                    <a:pt x="726236" y="67685"/>
                  </a:cubicBezTo>
                  <a:lnTo>
                    <a:pt x="509313" y="418205"/>
                  </a:lnTo>
                  <a:lnTo>
                    <a:pt x="108911" y="516198"/>
                  </a:lnTo>
                  <a:cubicBezTo>
                    <a:pt x="60848" y="527961"/>
                    <a:pt x="22291" y="563766"/>
                    <a:pt x="6993" y="610829"/>
                  </a:cubicBezTo>
                  <a:cubicBezTo>
                    <a:pt x="-8294" y="657892"/>
                    <a:pt x="1850" y="709517"/>
                    <a:pt x="33825" y="747293"/>
                  </a:cubicBezTo>
                  <a:lnTo>
                    <a:pt x="300154" y="1061914"/>
                  </a:lnTo>
                  <a:lnTo>
                    <a:pt x="269617" y="1473003"/>
                  </a:lnTo>
                  <a:cubicBezTo>
                    <a:pt x="265949" y="1522352"/>
                    <a:pt x="288076" y="1570091"/>
                    <a:pt x="328119" y="1599181"/>
                  </a:cubicBezTo>
                  <a:cubicBezTo>
                    <a:pt x="368162" y="1628261"/>
                    <a:pt x="420388" y="1634557"/>
                    <a:pt x="466194" y="1615831"/>
                  </a:cubicBezTo>
                  <a:lnTo>
                    <a:pt x="847717" y="1459754"/>
                  </a:lnTo>
                  <a:lnTo>
                    <a:pt x="1229251" y="1615831"/>
                  </a:lnTo>
                  <a:cubicBezTo>
                    <a:pt x="1246691" y="1622965"/>
                    <a:pt x="1265055" y="1626470"/>
                    <a:pt x="1283334" y="1626470"/>
                  </a:cubicBezTo>
                  <a:cubicBezTo>
                    <a:pt x="1313061" y="1626470"/>
                    <a:pt x="1342532" y="1617193"/>
                    <a:pt x="1367325" y="1599181"/>
                  </a:cubicBezTo>
                  <a:cubicBezTo>
                    <a:pt x="1407359" y="1570091"/>
                    <a:pt x="1429495" y="1522362"/>
                    <a:pt x="1425828" y="1473003"/>
                  </a:cubicBezTo>
                  <a:lnTo>
                    <a:pt x="1395291" y="1061923"/>
                  </a:lnTo>
                  <a:lnTo>
                    <a:pt x="1661619" y="747303"/>
                  </a:lnTo>
                  <a:cubicBezTo>
                    <a:pt x="1693595" y="709536"/>
                    <a:pt x="1703739" y="657911"/>
                    <a:pt x="1688451" y="610838"/>
                  </a:cubicBezTo>
                  <a:cubicBezTo>
                    <a:pt x="1673173" y="563766"/>
                    <a:pt x="1634616" y="527961"/>
                    <a:pt x="1586543" y="516198"/>
                  </a:cubicBezTo>
                  <a:close/>
                  <a:moveTo>
                    <a:pt x="1139440" y="921896"/>
                  </a:moveTo>
                  <a:cubicBezTo>
                    <a:pt x="1115237" y="950481"/>
                    <a:pt x="1103235" y="987438"/>
                    <a:pt x="1106007" y="1024795"/>
                  </a:cubicBezTo>
                  <a:lnTo>
                    <a:pt x="1123771" y="1263920"/>
                  </a:lnTo>
                  <a:lnTo>
                    <a:pt x="901820" y="1173128"/>
                  </a:lnTo>
                  <a:cubicBezTo>
                    <a:pt x="884484" y="1166041"/>
                    <a:pt x="866101" y="1162488"/>
                    <a:pt x="847727" y="1162488"/>
                  </a:cubicBezTo>
                  <a:cubicBezTo>
                    <a:pt x="829353" y="1162488"/>
                    <a:pt x="810970" y="1166041"/>
                    <a:pt x="793625" y="1173128"/>
                  </a:cubicBezTo>
                  <a:lnTo>
                    <a:pt x="571692" y="1263920"/>
                  </a:lnTo>
                  <a:lnTo>
                    <a:pt x="589457" y="1024785"/>
                  </a:lnTo>
                  <a:cubicBezTo>
                    <a:pt x="592228" y="987428"/>
                    <a:pt x="580227" y="950481"/>
                    <a:pt x="556024" y="921887"/>
                  </a:cubicBezTo>
                  <a:lnTo>
                    <a:pt x="401090" y="738864"/>
                  </a:lnTo>
                  <a:lnTo>
                    <a:pt x="634015" y="681857"/>
                  </a:lnTo>
                  <a:cubicBezTo>
                    <a:pt x="670400" y="672951"/>
                    <a:pt x="701833" y="650119"/>
                    <a:pt x="721540" y="618268"/>
                  </a:cubicBezTo>
                  <a:lnTo>
                    <a:pt x="847737" y="414366"/>
                  </a:lnTo>
                  <a:lnTo>
                    <a:pt x="973933" y="618268"/>
                  </a:lnTo>
                  <a:cubicBezTo>
                    <a:pt x="993640" y="650119"/>
                    <a:pt x="1025073" y="672960"/>
                    <a:pt x="1061458" y="681857"/>
                  </a:cubicBezTo>
                  <a:lnTo>
                    <a:pt x="1294373" y="738864"/>
                  </a:lnTo>
                  <a:close/>
                </a:path>
              </a:pathLst>
            </a:custGeom>
            <a:grpFill/>
            <a:ln w="9525" cap="flat">
              <a:noFill/>
              <a:prstDash val="solid"/>
              <a:miter/>
            </a:ln>
          </p:spPr>
          <p:txBody>
            <a:bodyPr rtlCol="0" anchor="ctr"/>
            <a:lstStyle/>
            <a:p>
              <a:endParaRPr lang="en-GB" sz="1600"/>
            </a:p>
          </p:txBody>
        </p:sp>
      </p:grpSp>
      <p:grpSp>
        <p:nvGrpSpPr>
          <p:cNvPr id="2" name="Group 1">
            <a:extLst>
              <a:ext uri="{FF2B5EF4-FFF2-40B4-BE49-F238E27FC236}">
                <a16:creationId xmlns:a16="http://schemas.microsoft.com/office/drawing/2014/main" id="{39AD88D1-14D4-E2B8-379D-B278FF753060}"/>
              </a:ext>
            </a:extLst>
          </p:cNvPr>
          <p:cNvGrpSpPr/>
          <p:nvPr/>
        </p:nvGrpSpPr>
        <p:grpSpPr>
          <a:xfrm rot="10800000">
            <a:off x="268528" y="2071027"/>
            <a:ext cx="744123" cy="527392"/>
            <a:chOff x="1410990" y="64984"/>
            <a:chExt cx="7606227" cy="5390858"/>
          </a:xfrm>
        </p:grpSpPr>
        <p:sp>
          <p:nvSpPr>
            <p:cNvPr id="3" name="Freeform 2">
              <a:extLst>
                <a:ext uri="{FF2B5EF4-FFF2-40B4-BE49-F238E27FC236}">
                  <a16:creationId xmlns:a16="http://schemas.microsoft.com/office/drawing/2014/main" id="{61AF8912-F95A-A3EC-2239-13CD6EC9E373}"/>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sz="1600"/>
            </a:p>
          </p:txBody>
        </p:sp>
        <p:sp>
          <p:nvSpPr>
            <p:cNvPr id="4" name="Freeform 3">
              <a:extLst>
                <a:ext uri="{FF2B5EF4-FFF2-40B4-BE49-F238E27FC236}">
                  <a16:creationId xmlns:a16="http://schemas.microsoft.com/office/drawing/2014/main" id="{0EDBC3F2-65F6-8B49-76AD-8D9BD2F2F017}"/>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sz="1600"/>
            </a:p>
          </p:txBody>
        </p:sp>
      </p:grpSp>
      <p:sp>
        <p:nvSpPr>
          <p:cNvPr id="22" name="Text Placeholder 5">
            <a:extLst>
              <a:ext uri="{FF2B5EF4-FFF2-40B4-BE49-F238E27FC236}">
                <a16:creationId xmlns:a16="http://schemas.microsoft.com/office/drawing/2014/main" id="{7B11DAC5-FD8B-B23A-38BC-BC621F3F1CFD}"/>
              </a:ext>
            </a:extLst>
          </p:cNvPr>
          <p:cNvSpPr txBox="1">
            <a:spLocks/>
          </p:cNvSpPr>
          <p:nvPr/>
        </p:nvSpPr>
        <p:spPr>
          <a:xfrm>
            <a:off x="849241" y="383586"/>
            <a:ext cx="763826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620"/>
              </a:lnSpc>
              <a:spcBef>
                <a:spcPts val="0"/>
              </a:spcBef>
            </a:pPr>
            <a:r>
              <a:rPr lang="en-US" sz="2400" dirty="0"/>
              <a:t>Wichtige Definitionen und Konzepte in </a:t>
            </a:r>
          </a:p>
          <a:p>
            <a:pPr>
              <a:lnSpc>
                <a:spcPts val="3620"/>
              </a:lnSpc>
              <a:spcBef>
                <a:spcPts val="0"/>
              </a:spcBef>
            </a:pPr>
            <a:r>
              <a:rPr lang="en-US" sz="2400" dirty="0"/>
              <a:t>europäischen Plattformen zur Friedenskonsolidierung</a:t>
            </a:r>
          </a:p>
        </p:txBody>
      </p:sp>
      <p:sp>
        <p:nvSpPr>
          <p:cNvPr id="23" name="Text Placeholder 3">
            <a:extLst>
              <a:ext uri="{FF2B5EF4-FFF2-40B4-BE49-F238E27FC236}">
                <a16:creationId xmlns:a16="http://schemas.microsoft.com/office/drawing/2014/main" id="{2F0CBD00-4F3C-5E24-71F3-AF533D32F978}"/>
              </a:ext>
            </a:extLst>
          </p:cNvPr>
          <p:cNvSpPr txBox="1">
            <a:spLocks/>
          </p:cNvSpPr>
          <p:nvPr/>
        </p:nvSpPr>
        <p:spPr>
          <a:xfrm>
            <a:off x="640590" y="2176859"/>
            <a:ext cx="10894272" cy="460967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98475" indent="0">
              <a:lnSpc>
                <a:spcPct val="100000"/>
              </a:lnSpc>
              <a:buNone/>
            </a:pPr>
            <a:r>
              <a:rPr lang="en-IE" sz="2000" b="1" dirty="0">
                <a:solidFill>
                  <a:schemeClr val="bg1"/>
                </a:solidFill>
                <a:latin typeface="Calibri" panose="020F0502020204030204" pitchFamily="34" charset="0"/>
                <a:cs typeface="Calibri" panose="020F0502020204030204" pitchFamily="34" charset="0"/>
              </a:rPr>
              <a:t>Friedensjournalismus vs. Kriegsjournalismus: </a:t>
            </a:r>
            <a:r>
              <a:rPr lang="en-IE" sz="2000" dirty="0">
                <a:solidFill>
                  <a:schemeClr val="bg1"/>
                </a:solidFill>
                <a:latin typeface="Calibri" panose="020F0502020204030204" pitchFamily="34" charset="0"/>
                <a:cs typeface="Calibri" panose="020F0502020204030204" pitchFamily="34" charset="0"/>
              </a:rPr>
              <a:t>Der Wandel von Sensationsjournalismus hin zu lösungsorientierter Berichterstattung.</a:t>
            </a:r>
          </a:p>
          <a:p>
            <a:pPr marL="498475" indent="0">
              <a:lnSpc>
                <a:spcPct val="100000"/>
              </a:lnSpc>
              <a:buNone/>
            </a:pPr>
            <a:r>
              <a:rPr lang="en-IE" sz="2000" b="1" dirty="0">
                <a:solidFill>
                  <a:schemeClr val="bg1"/>
                </a:solidFill>
                <a:latin typeface="Calibri" panose="020F0502020204030204" pitchFamily="34" charset="0"/>
                <a:cs typeface="Calibri" panose="020F0502020204030204" pitchFamily="34" charset="0"/>
              </a:rPr>
              <a:t>Digitale Plattformen und Nachrichtenaggregatoren für Friedensberichterstattung: </a:t>
            </a:r>
            <a:r>
              <a:rPr lang="en-IE" sz="2000" dirty="0">
                <a:solidFill>
                  <a:schemeClr val="bg1"/>
                </a:solidFill>
                <a:latin typeface="Calibri" panose="020F0502020204030204" pitchFamily="34" charset="0"/>
                <a:cs typeface="Calibri" panose="020F0502020204030204" pitchFamily="34" charset="0"/>
              </a:rPr>
              <a:t>Instrumente zur Unterstützung verantwortungsvollen Journalismus.</a:t>
            </a:r>
          </a:p>
          <a:p>
            <a:pPr marL="498475" indent="0">
              <a:lnSpc>
                <a:spcPct val="100000"/>
              </a:lnSpc>
              <a:buNone/>
            </a:pPr>
            <a:r>
              <a:rPr lang="en-IE" sz="2000" b="1" dirty="0">
                <a:solidFill>
                  <a:schemeClr val="bg1"/>
                </a:solidFill>
                <a:latin typeface="Calibri" panose="020F0502020204030204" pitchFamily="34" charset="0"/>
                <a:cs typeface="Calibri" panose="020F0502020204030204" pitchFamily="34" charset="0"/>
              </a:rPr>
              <a:t>Ethischer Medienkonsum und -produktion: </a:t>
            </a:r>
            <a:r>
              <a:rPr lang="en-IE" sz="2000" dirty="0">
                <a:solidFill>
                  <a:schemeClr val="bg1"/>
                </a:solidFill>
                <a:latin typeface="Calibri" panose="020F0502020204030204" pitchFamily="34" charset="0"/>
                <a:cs typeface="Calibri" panose="020F0502020204030204" pitchFamily="34" charset="0"/>
              </a:rPr>
              <a:t>Bewährte Praktiken für Journalisten und Content-Ersteller.</a:t>
            </a:r>
          </a:p>
          <a:p>
            <a:pPr marL="498475" indent="0">
              <a:lnSpc>
                <a:spcPct val="100000"/>
              </a:lnSpc>
              <a:buNone/>
            </a:pPr>
            <a:r>
              <a:rPr lang="en-IE" sz="2000" b="1" dirty="0">
                <a:solidFill>
                  <a:schemeClr val="bg1"/>
                </a:solidFill>
                <a:latin typeface="Calibri" panose="020F0502020204030204" pitchFamily="34" charset="0"/>
                <a:cs typeface="Calibri" panose="020F0502020204030204" pitchFamily="34" charset="0"/>
              </a:rPr>
              <a:t>Strategien für einen konstruktiven Dialog: </a:t>
            </a:r>
            <a:r>
              <a:rPr lang="en-IE" sz="2000" dirty="0">
                <a:solidFill>
                  <a:schemeClr val="bg1"/>
                </a:solidFill>
                <a:latin typeface="Calibri" panose="020F0502020204030204" pitchFamily="34" charset="0"/>
                <a:cs typeface="Calibri" panose="020F0502020204030204" pitchFamily="34" charset="0"/>
              </a:rPr>
              <a:t>Wie Medien den Dialog zwischen verschiedenen Gemeinschaften fördern, unterstützen und pflegen.</a:t>
            </a:r>
          </a:p>
          <a:p>
            <a:pPr marL="498475" indent="0">
              <a:lnSpc>
                <a:spcPct val="100000"/>
              </a:lnSpc>
              <a:buNone/>
            </a:pPr>
            <a:endParaRPr lang="en-IE" sz="2000" b="1" dirty="0">
              <a:solidFill>
                <a:schemeClr val="bg1"/>
              </a:solidFill>
              <a:latin typeface="Calibri" panose="020F0502020204030204" pitchFamily="34" charset="0"/>
              <a:cs typeface="Calibri" panose="020F0502020204030204" pitchFamily="34" charset="0"/>
            </a:endParaRPr>
          </a:p>
        </p:txBody>
      </p:sp>
      <p:grpSp>
        <p:nvGrpSpPr>
          <p:cNvPr id="24" name="Group 23">
            <a:extLst>
              <a:ext uri="{FF2B5EF4-FFF2-40B4-BE49-F238E27FC236}">
                <a16:creationId xmlns:a16="http://schemas.microsoft.com/office/drawing/2014/main" id="{C7B5446D-80C4-1339-E26D-A5FBD9298838}"/>
              </a:ext>
            </a:extLst>
          </p:cNvPr>
          <p:cNvGrpSpPr/>
          <p:nvPr/>
        </p:nvGrpSpPr>
        <p:grpSpPr>
          <a:xfrm rot="10800000">
            <a:off x="268528" y="2940823"/>
            <a:ext cx="744123" cy="527392"/>
            <a:chOff x="1410990" y="64984"/>
            <a:chExt cx="7606227" cy="5390858"/>
          </a:xfrm>
        </p:grpSpPr>
        <p:sp>
          <p:nvSpPr>
            <p:cNvPr id="26" name="Freeform 25">
              <a:extLst>
                <a:ext uri="{FF2B5EF4-FFF2-40B4-BE49-F238E27FC236}">
                  <a16:creationId xmlns:a16="http://schemas.microsoft.com/office/drawing/2014/main" id="{FBA20655-C211-5E5A-D1C2-0D8768EC27AE}"/>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sz="1600"/>
            </a:p>
          </p:txBody>
        </p:sp>
        <p:sp>
          <p:nvSpPr>
            <p:cNvPr id="42" name="Freeform 41">
              <a:extLst>
                <a:ext uri="{FF2B5EF4-FFF2-40B4-BE49-F238E27FC236}">
                  <a16:creationId xmlns:a16="http://schemas.microsoft.com/office/drawing/2014/main" id="{6EF65EF8-113A-1981-A42E-EE1241D6673A}"/>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sz="1600"/>
            </a:p>
          </p:txBody>
        </p:sp>
      </p:grpSp>
      <p:grpSp>
        <p:nvGrpSpPr>
          <p:cNvPr id="43" name="Group 42">
            <a:extLst>
              <a:ext uri="{FF2B5EF4-FFF2-40B4-BE49-F238E27FC236}">
                <a16:creationId xmlns:a16="http://schemas.microsoft.com/office/drawing/2014/main" id="{A6C25DD8-2558-FA9A-8B60-EB1797979514}"/>
              </a:ext>
            </a:extLst>
          </p:cNvPr>
          <p:cNvGrpSpPr/>
          <p:nvPr/>
        </p:nvGrpSpPr>
        <p:grpSpPr>
          <a:xfrm rot="10800000">
            <a:off x="268528" y="3788314"/>
            <a:ext cx="744123" cy="527392"/>
            <a:chOff x="1410990" y="64984"/>
            <a:chExt cx="7606227" cy="5390858"/>
          </a:xfrm>
        </p:grpSpPr>
        <p:sp>
          <p:nvSpPr>
            <p:cNvPr id="44" name="Freeform 43">
              <a:extLst>
                <a:ext uri="{FF2B5EF4-FFF2-40B4-BE49-F238E27FC236}">
                  <a16:creationId xmlns:a16="http://schemas.microsoft.com/office/drawing/2014/main" id="{7131F989-3213-4118-FFD1-9D24DA90B4DD}"/>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sz="1600"/>
            </a:p>
          </p:txBody>
        </p:sp>
        <p:sp>
          <p:nvSpPr>
            <p:cNvPr id="45" name="Freeform 44">
              <a:extLst>
                <a:ext uri="{FF2B5EF4-FFF2-40B4-BE49-F238E27FC236}">
                  <a16:creationId xmlns:a16="http://schemas.microsoft.com/office/drawing/2014/main" id="{918ABDB4-5EF2-49BE-B741-DA2E0CF0088B}"/>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sz="1600"/>
            </a:p>
          </p:txBody>
        </p:sp>
      </p:grpSp>
      <p:grpSp>
        <p:nvGrpSpPr>
          <p:cNvPr id="46" name="Group 45">
            <a:extLst>
              <a:ext uri="{FF2B5EF4-FFF2-40B4-BE49-F238E27FC236}">
                <a16:creationId xmlns:a16="http://schemas.microsoft.com/office/drawing/2014/main" id="{04C851FB-D2BF-6373-F69B-1C0EC83D1015}"/>
              </a:ext>
            </a:extLst>
          </p:cNvPr>
          <p:cNvGrpSpPr/>
          <p:nvPr/>
        </p:nvGrpSpPr>
        <p:grpSpPr>
          <a:xfrm rot="10800000">
            <a:off x="268528" y="4658107"/>
            <a:ext cx="744123" cy="527392"/>
            <a:chOff x="1410990" y="64984"/>
            <a:chExt cx="7606227" cy="5390858"/>
          </a:xfrm>
        </p:grpSpPr>
        <p:sp>
          <p:nvSpPr>
            <p:cNvPr id="47" name="Freeform 46">
              <a:extLst>
                <a:ext uri="{FF2B5EF4-FFF2-40B4-BE49-F238E27FC236}">
                  <a16:creationId xmlns:a16="http://schemas.microsoft.com/office/drawing/2014/main" id="{B802C7A7-1038-9BC3-D2D9-BFD0EF2DD06B}"/>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sz="1600"/>
            </a:p>
          </p:txBody>
        </p:sp>
        <p:sp>
          <p:nvSpPr>
            <p:cNvPr id="48" name="Freeform 47">
              <a:extLst>
                <a:ext uri="{FF2B5EF4-FFF2-40B4-BE49-F238E27FC236}">
                  <a16:creationId xmlns:a16="http://schemas.microsoft.com/office/drawing/2014/main" id="{94BCF83D-1968-E6FB-BFBD-DC9B92357848}"/>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sz="1600"/>
            </a:p>
          </p:txBody>
        </p:sp>
      </p:grpSp>
    </p:spTree>
    <p:extLst>
      <p:ext uri="{BB962C8B-B14F-4D97-AF65-F5344CB8AC3E}">
        <p14:creationId xmlns:p14="http://schemas.microsoft.com/office/powerpoint/2010/main" val="39228327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33061-EDD4-1D3D-D2A8-390BCE2AC43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A82F8DF-7060-C3E1-E3A4-D77913B9A590}"/>
              </a:ext>
            </a:extLst>
          </p:cNvPr>
          <p:cNvSpPr/>
          <p:nvPr/>
        </p:nvSpPr>
        <p:spPr>
          <a:xfrm>
            <a:off x="3555836" y="446"/>
            <a:ext cx="8632857" cy="6857108"/>
          </a:xfrm>
          <a:prstGeom prst="rect">
            <a:avLst/>
          </a:prstGeom>
          <a:solidFill>
            <a:srgbClr val="4174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35"/>
          </a:p>
        </p:txBody>
      </p:sp>
      <p:grpSp>
        <p:nvGrpSpPr>
          <p:cNvPr id="56" name="Group 55">
            <a:extLst>
              <a:ext uri="{FF2B5EF4-FFF2-40B4-BE49-F238E27FC236}">
                <a16:creationId xmlns:a16="http://schemas.microsoft.com/office/drawing/2014/main" id="{6CAD0A7B-11A8-7079-8199-7FD5F2868D4B}"/>
              </a:ext>
            </a:extLst>
          </p:cNvPr>
          <p:cNvGrpSpPr/>
          <p:nvPr/>
        </p:nvGrpSpPr>
        <p:grpSpPr>
          <a:xfrm>
            <a:off x="3873830" y="301058"/>
            <a:ext cx="8107876" cy="6329307"/>
            <a:chOff x="5810745" y="373940"/>
            <a:chExt cx="12161814" cy="9493960"/>
          </a:xfrm>
        </p:grpSpPr>
        <p:grpSp>
          <p:nvGrpSpPr>
            <p:cNvPr id="6" name="Group 5">
              <a:extLst>
                <a:ext uri="{FF2B5EF4-FFF2-40B4-BE49-F238E27FC236}">
                  <a16:creationId xmlns:a16="http://schemas.microsoft.com/office/drawing/2014/main" id="{D5CB8DEF-1F1A-B500-B4AF-F7C8219ADAF8}"/>
                </a:ext>
              </a:extLst>
            </p:cNvPr>
            <p:cNvGrpSpPr/>
            <p:nvPr/>
          </p:nvGrpSpPr>
          <p:grpSpPr>
            <a:xfrm flipH="1">
              <a:off x="5810745" y="4284507"/>
              <a:ext cx="12161814" cy="5583393"/>
              <a:chOff x="466614" y="5718651"/>
              <a:chExt cx="12510656" cy="5752533"/>
            </a:xfrm>
          </p:grpSpPr>
          <p:grpSp>
            <p:nvGrpSpPr>
              <p:cNvPr id="12" name="Group 11">
                <a:extLst>
                  <a:ext uri="{FF2B5EF4-FFF2-40B4-BE49-F238E27FC236}">
                    <a16:creationId xmlns:a16="http://schemas.microsoft.com/office/drawing/2014/main" id="{7AABFE76-7015-18DC-2FA6-9D0121409428}"/>
                  </a:ext>
                </a:extLst>
              </p:cNvPr>
              <p:cNvGrpSpPr/>
              <p:nvPr/>
            </p:nvGrpSpPr>
            <p:grpSpPr>
              <a:xfrm flipV="1">
                <a:off x="477078" y="5718651"/>
                <a:ext cx="12500192" cy="4844565"/>
                <a:chOff x="471817" y="0"/>
                <a:chExt cx="7182233" cy="2783541"/>
              </a:xfrm>
              <a:solidFill>
                <a:schemeClr val="bg1"/>
              </a:solidFill>
            </p:grpSpPr>
            <p:sp>
              <p:nvSpPr>
                <p:cNvPr id="14" name="Freeform 13">
                  <a:extLst>
                    <a:ext uri="{FF2B5EF4-FFF2-40B4-BE49-F238E27FC236}">
                      <a16:creationId xmlns:a16="http://schemas.microsoft.com/office/drawing/2014/main" id="{95010FDE-BFA1-E977-8543-A101085545E5}"/>
                    </a:ext>
                  </a:extLst>
                </p:cNvPr>
                <p:cNvSpPr/>
                <p:nvPr/>
              </p:nvSpPr>
              <p:spPr>
                <a:xfrm rot="5400000" flipH="1">
                  <a:off x="4314778" y="-555731"/>
                  <a:ext cx="2783541" cy="3895003"/>
                </a:xfrm>
                <a:custGeom>
                  <a:avLst/>
                  <a:gdLst>
                    <a:gd name="connsiteX0" fmla="*/ 0 w 3846642"/>
                    <a:gd name="connsiteY0" fmla="*/ 0 h 5382597"/>
                    <a:gd name="connsiteX1" fmla="*/ 3177763 w 3846642"/>
                    <a:gd name="connsiteY1" fmla="*/ 0 h 5382597"/>
                    <a:gd name="connsiteX2" fmla="*/ 3846642 w 3846642"/>
                    <a:gd name="connsiteY2" fmla="*/ 615549 h 5382597"/>
                    <a:gd name="connsiteX3" fmla="*/ 3846642 w 3846642"/>
                    <a:gd name="connsiteY3" fmla="*/ 2818891 h 5382597"/>
                    <a:gd name="connsiteX4" fmla="*/ 3846642 w 3846642"/>
                    <a:gd name="connsiteY4" fmla="*/ 3179255 h 5382597"/>
                    <a:gd name="connsiteX5" fmla="*/ 3846642 w 3846642"/>
                    <a:gd name="connsiteY5" fmla="*/ 5382597 h 5382597"/>
                    <a:gd name="connsiteX6" fmla="*/ 982198 w 3846642"/>
                    <a:gd name="connsiteY6" fmla="*/ 5382597 h 5382597"/>
                    <a:gd name="connsiteX7" fmla="*/ 0 w 3846642"/>
                    <a:gd name="connsiteY7" fmla="*/ 4478712 h 5382597"/>
                    <a:gd name="connsiteX8" fmla="*/ 0 w 3846642"/>
                    <a:gd name="connsiteY8" fmla="*/ 2275370 h 5382597"/>
                    <a:gd name="connsiteX9" fmla="*/ 0 w 3846642"/>
                    <a:gd name="connsiteY9" fmla="*/ 2203342 h 538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6642" h="5382597">
                      <a:moveTo>
                        <a:pt x="0" y="0"/>
                      </a:moveTo>
                      <a:lnTo>
                        <a:pt x="3177763" y="0"/>
                      </a:lnTo>
                      <a:cubicBezTo>
                        <a:pt x="3547408" y="0"/>
                        <a:pt x="3846642" y="275377"/>
                        <a:pt x="3846642" y="615549"/>
                      </a:cubicBezTo>
                      <a:lnTo>
                        <a:pt x="3846642" y="2818891"/>
                      </a:lnTo>
                      <a:lnTo>
                        <a:pt x="3846642" y="3179255"/>
                      </a:lnTo>
                      <a:lnTo>
                        <a:pt x="3846642" y="5382597"/>
                      </a:lnTo>
                      <a:lnTo>
                        <a:pt x="982198" y="5382597"/>
                      </a:lnTo>
                      <a:cubicBezTo>
                        <a:pt x="440053" y="5382597"/>
                        <a:pt x="0" y="4977631"/>
                        <a:pt x="0" y="4478712"/>
                      </a:cubicBezTo>
                      <a:lnTo>
                        <a:pt x="0" y="2275370"/>
                      </a:lnTo>
                      <a:lnTo>
                        <a:pt x="0" y="2203342"/>
                      </a:lnTo>
                      <a:close/>
                    </a:path>
                  </a:pathLst>
                </a:custGeom>
                <a:grpFill/>
                <a:ln w="3598" cap="flat">
                  <a:noFill/>
                  <a:prstDash val="solid"/>
                  <a:miter/>
                </a:ln>
              </p:spPr>
              <p:txBody>
                <a:bodyPr wrap="square" rtlCol="0" anchor="ctr">
                  <a:noAutofit/>
                </a:bodyPr>
                <a:lstStyle/>
                <a:p>
                  <a:endParaRPr lang="en-US" sz="835" dirty="0">
                    <a:latin typeface="Calibri" panose="020F0502020204030204" pitchFamily="34" charset="0"/>
                  </a:endParaRPr>
                </a:p>
              </p:txBody>
            </p:sp>
            <p:sp>
              <p:nvSpPr>
                <p:cNvPr id="15" name="Freeform 14">
                  <a:extLst>
                    <a:ext uri="{FF2B5EF4-FFF2-40B4-BE49-F238E27FC236}">
                      <a16:creationId xmlns:a16="http://schemas.microsoft.com/office/drawing/2014/main" id="{8920A125-5FE4-A428-C1E3-6289B5AB8B67}"/>
                    </a:ext>
                  </a:extLst>
                </p:cNvPr>
                <p:cNvSpPr/>
                <p:nvPr/>
              </p:nvSpPr>
              <p:spPr>
                <a:xfrm rot="5400000" flipH="1">
                  <a:off x="1027548" y="-555731"/>
                  <a:ext cx="2783541" cy="3895003"/>
                </a:xfrm>
                <a:custGeom>
                  <a:avLst/>
                  <a:gdLst>
                    <a:gd name="connsiteX0" fmla="*/ 0 w 3846642"/>
                    <a:gd name="connsiteY0" fmla="*/ 0 h 5382597"/>
                    <a:gd name="connsiteX1" fmla="*/ 3177763 w 3846642"/>
                    <a:gd name="connsiteY1" fmla="*/ 0 h 5382597"/>
                    <a:gd name="connsiteX2" fmla="*/ 3846642 w 3846642"/>
                    <a:gd name="connsiteY2" fmla="*/ 615549 h 5382597"/>
                    <a:gd name="connsiteX3" fmla="*/ 3846642 w 3846642"/>
                    <a:gd name="connsiteY3" fmla="*/ 2818891 h 5382597"/>
                    <a:gd name="connsiteX4" fmla="*/ 3846642 w 3846642"/>
                    <a:gd name="connsiteY4" fmla="*/ 3179255 h 5382597"/>
                    <a:gd name="connsiteX5" fmla="*/ 3846642 w 3846642"/>
                    <a:gd name="connsiteY5" fmla="*/ 5382597 h 5382597"/>
                    <a:gd name="connsiteX6" fmla="*/ 982198 w 3846642"/>
                    <a:gd name="connsiteY6" fmla="*/ 5382597 h 5382597"/>
                    <a:gd name="connsiteX7" fmla="*/ 0 w 3846642"/>
                    <a:gd name="connsiteY7" fmla="*/ 4478712 h 5382597"/>
                    <a:gd name="connsiteX8" fmla="*/ 0 w 3846642"/>
                    <a:gd name="connsiteY8" fmla="*/ 2275370 h 5382597"/>
                    <a:gd name="connsiteX9" fmla="*/ 0 w 3846642"/>
                    <a:gd name="connsiteY9" fmla="*/ 2203342 h 538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6642" h="5382597">
                      <a:moveTo>
                        <a:pt x="0" y="0"/>
                      </a:moveTo>
                      <a:lnTo>
                        <a:pt x="3177763" y="0"/>
                      </a:lnTo>
                      <a:cubicBezTo>
                        <a:pt x="3547408" y="0"/>
                        <a:pt x="3846642" y="275377"/>
                        <a:pt x="3846642" y="615549"/>
                      </a:cubicBezTo>
                      <a:lnTo>
                        <a:pt x="3846642" y="2818891"/>
                      </a:lnTo>
                      <a:lnTo>
                        <a:pt x="3846642" y="3179255"/>
                      </a:lnTo>
                      <a:lnTo>
                        <a:pt x="3846642" y="5382597"/>
                      </a:lnTo>
                      <a:lnTo>
                        <a:pt x="982198" y="5382597"/>
                      </a:lnTo>
                      <a:cubicBezTo>
                        <a:pt x="440053" y="5382597"/>
                        <a:pt x="0" y="4977631"/>
                        <a:pt x="0" y="4478712"/>
                      </a:cubicBezTo>
                      <a:lnTo>
                        <a:pt x="0" y="2275370"/>
                      </a:lnTo>
                      <a:lnTo>
                        <a:pt x="0" y="2203342"/>
                      </a:lnTo>
                      <a:close/>
                    </a:path>
                  </a:pathLst>
                </a:custGeom>
                <a:grpFill/>
                <a:ln w="3598" cap="flat">
                  <a:noFill/>
                  <a:prstDash val="solid"/>
                  <a:miter/>
                </a:ln>
              </p:spPr>
              <p:txBody>
                <a:bodyPr wrap="square" rtlCol="0" anchor="ctr">
                  <a:noAutofit/>
                </a:bodyPr>
                <a:lstStyle/>
                <a:p>
                  <a:endParaRPr lang="en-US" sz="835" dirty="0">
                    <a:latin typeface="Calibri" panose="020F0502020204030204" pitchFamily="34" charset="0"/>
                  </a:endParaRPr>
                </a:p>
              </p:txBody>
            </p:sp>
          </p:grpSp>
          <p:sp>
            <p:nvSpPr>
              <p:cNvPr id="13" name="Freeform 12">
                <a:extLst>
                  <a:ext uri="{FF2B5EF4-FFF2-40B4-BE49-F238E27FC236}">
                    <a16:creationId xmlns:a16="http://schemas.microsoft.com/office/drawing/2014/main" id="{81F07DF0-21FF-4C22-E662-D50377E9A826}"/>
                  </a:ext>
                </a:extLst>
              </p:cNvPr>
              <p:cNvSpPr/>
              <p:nvPr/>
            </p:nvSpPr>
            <p:spPr>
              <a:xfrm rot="16200000" flipH="1" flipV="1">
                <a:off x="4294428" y="2798807"/>
                <a:ext cx="4844563" cy="12500192"/>
              </a:xfrm>
              <a:custGeom>
                <a:avLst/>
                <a:gdLst>
                  <a:gd name="connsiteX0" fmla="*/ 0 w 4844564"/>
                  <a:gd name="connsiteY0" fmla="*/ 11361814 h 12500192"/>
                  <a:gd name="connsiteX1" fmla="*/ 0 w 4844564"/>
                  <a:gd name="connsiteY1" fmla="*/ 8586866 h 12500192"/>
                  <a:gd name="connsiteX2" fmla="*/ 0 w 4844564"/>
                  <a:gd name="connsiteY2" fmla="*/ 8496151 h 12500192"/>
                  <a:gd name="connsiteX3" fmla="*/ 0 w 4844564"/>
                  <a:gd name="connsiteY3" fmla="*/ 5721202 h 12500192"/>
                  <a:gd name="connsiteX4" fmla="*/ 4427 w 4844564"/>
                  <a:gd name="connsiteY4" fmla="*/ 5721202 h 12500192"/>
                  <a:gd name="connsiteX5" fmla="*/ 0 w 4844564"/>
                  <a:gd name="connsiteY5" fmla="*/ 5640611 h 12500192"/>
                  <a:gd name="connsiteX6" fmla="*/ 0 w 4844564"/>
                  <a:gd name="connsiteY6" fmla="*/ 2865663 h 12500192"/>
                  <a:gd name="connsiteX7" fmla="*/ 0 w 4844564"/>
                  <a:gd name="connsiteY7" fmla="*/ 2774949 h 12500192"/>
                  <a:gd name="connsiteX8" fmla="*/ 0 w 4844564"/>
                  <a:gd name="connsiteY8" fmla="*/ 0 h 12500192"/>
                  <a:gd name="connsiteX9" fmla="*/ 4002160 w 4844564"/>
                  <a:gd name="connsiteY9" fmla="*/ 0 h 12500192"/>
                  <a:gd name="connsiteX10" fmla="*/ 4844564 w 4844564"/>
                  <a:gd name="connsiteY10" fmla="*/ 775239 h 12500192"/>
                  <a:gd name="connsiteX11" fmla="*/ 4844564 w 4844564"/>
                  <a:gd name="connsiteY11" fmla="*/ 3550188 h 12500192"/>
                  <a:gd name="connsiteX12" fmla="*/ 4844564 w 4844564"/>
                  <a:gd name="connsiteY12" fmla="*/ 4004040 h 12500192"/>
                  <a:gd name="connsiteX13" fmla="*/ 4844564 w 4844564"/>
                  <a:gd name="connsiteY13" fmla="*/ 6496441 h 12500192"/>
                  <a:gd name="connsiteX14" fmla="*/ 4844564 w 4844564"/>
                  <a:gd name="connsiteY14" fmla="*/ 6778989 h 12500192"/>
                  <a:gd name="connsiteX15" fmla="*/ 4844564 w 4844564"/>
                  <a:gd name="connsiteY15" fmla="*/ 9271390 h 12500192"/>
                  <a:gd name="connsiteX16" fmla="*/ 4844564 w 4844564"/>
                  <a:gd name="connsiteY16" fmla="*/ 9725243 h 12500192"/>
                  <a:gd name="connsiteX17" fmla="*/ 4844564 w 4844564"/>
                  <a:gd name="connsiteY17" fmla="*/ 12500192 h 12500192"/>
                  <a:gd name="connsiteX18" fmla="*/ 1237007 w 4844564"/>
                  <a:gd name="connsiteY18" fmla="*/ 12500192 h 12500192"/>
                  <a:gd name="connsiteX19" fmla="*/ 0 w 4844564"/>
                  <a:gd name="connsiteY19" fmla="*/ 11361814 h 12500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844564" h="12500192">
                    <a:moveTo>
                      <a:pt x="0" y="11361814"/>
                    </a:moveTo>
                    <a:lnTo>
                      <a:pt x="0" y="8586866"/>
                    </a:lnTo>
                    <a:lnTo>
                      <a:pt x="0" y="8496151"/>
                    </a:lnTo>
                    <a:lnTo>
                      <a:pt x="0" y="5721202"/>
                    </a:lnTo>
                    <a:lnTo>
                      <a:pt x="4427" y="5721202"/>
                    </a:lnTo>
                    <a:lnTo>
                      <a:pt x="0" y="5640611"/>
                    </a:lnTo>
                    <a:lnTo>
                      <a:pt x="0" y="2865663"/>
                    </a:lnTo>
                    <a:lnTo>
                      <a:pt x="0" y="2774949"/>
                    </a:lnTo>
                    <a:lnTo>
                      <a:pt x="0" y="0"/>
                    </a:lnTo>
                    <a:lnTo>
                      <a:pt x="4002160" y="0"/>
                    </a:lnTo>
                    <a:cubicBezTo>
                      <a:pt x="4467701" y="0"/>
                      <a:pt x="4844564" y="346817"/>
                      <a:pt x="4844564" y="775239"/>
                    </a:cubicBezTo>
                    <a:lnTo>
                      <a:pt x="4844564" y="3550188"/>
                    </a:lnTo>
                    <a:lnTo>
                      <a:pt x="4844564" y="4004040"/>
                    </a:lnTo>
                    <a:lnTo>
                      <a:pt x="4844564" y="6496441"/>
                    </a:lnTo>
                    <a:lnTo>
                      <a:pt x="4844564" y="6778989"/>
                    </a:lnTo>
                    <a:lnTo>
                      <a:pt x="4844564" y="9271390"/>
                    </a:lnTo>
                    <a:lnTo>
                      <a:pt x="4844564" y="9725243"/>
                    </a:lnTo>
                    <a:lnTo>
                      <a:pt x="4844564" y="12500192"/>
                    </a:lnTo>
                    <a:lnTo>
                      <a:pt x="1237007" y="12500192"/>
                    </a:lnTo>
                    <a:cubicBezTo>
                      <a:pt x="554214" y="12500192"/>
                      <a:pt x="0" y="11990166"/>
                      <a:pt x="0" y="11361814"/>
                    </a:cubicBezTo>
                    <a:close/>
                  </a:path>
                </a:pathLst>
              </a:custGeom>
              <a:solidFill>
                <a:schemeClr val="bg1"/>
              </a:solidFill>
              <a:ln w="3598" cap="flat">
                <a:noFill/>
                <a:prstDash val="solid"/>
                <a:miter/>
              </a:ln>
            </p:spPr>
            <p:txBody>
              <a:bodyPr wrap="square" rtlCol="0" anchor="ctr">
                <a:noAutofit/>
              </a:bodyPr>
              <a:lstStyle/>
              <a:p>
                <a:endParaRPr lang="en-US" sz="835" dirty="0">
                  <a:latin typeface="Calibri" panose="020F0502020204030204" pitchFamily="34" charset="0"/>
                </a:endParaRPr>
              </a:p>
            </p:txBody>
          </p:sp>
        </p:grpSp>
        <p:grpSp>
          <p:nvGrpSpPr>
            <p:cNvPr id="7" name="Group 6">
              <a:extLst>
                <a:ext uri="{FF2B5EF4-FFF2-40B4-BE49-F238E27FC236}">
                  <a16:creationId xmlns:a16="http://schemas.microsoft.com/office/drawing/2014/main" id="{47D0470B-2967-A688-0A0D-2E1775B1D31C}"/>
                </a:ext>
              </a:extLst>
            </p:cNvPr>
            <p:cNvGrpSpPr/>
            <p:nvPr/>
          </p:nvGrpSpPr>
          <p:grpSpPr>
            <a:xfrm flipH="1">
              <a:off x="5810745" y="373940"/>
              <a:ext cx="12161813" cy="5239300"/>
              <a:chOff x="466615" y="5718651"/>
              <a:chExt cx="12510655" cy="5398016"/>
            </a:xfrm>
          </p:grpSpPr>
          <p:grpSp>
            <p:nvGrpSpPr>
              <p:cNvPr id="8" name="Group 7">
                <a:extLst>
                  <a:ext uri="{FF2B5EF4-FFF2-40B4-BE49-F238E27FC236}">
                    <a16:creationId xmlns:a16="http://schemas.microsoft.com/office/drawing/2014/main" id="{7C1A94F3-BF31-5407-F73C-EF2CED2ACF68}"/>
                  </a:ext>
                </a:extLst>
              </p:cNvPr>
              <p:cNvGrpSpPr/>
              <p:nvPr/>
            </p:nvGrpSpPr>
            <p:grpSpPr>
              <a:xfrm flipV="1">
                <a:off x="477078" y="5718651"/>
                <a:ext cx="12500192" cy="4844565"/>
                <a:chOff x="471817" y="0"/>
                <a:chExt cx="7182233" cy="2783541"/>
              </a:xfrm>
              <a:solidFill>
                <a:schemeClr val="bg1"/>
              </a:solidFill>
            </p:grpSpPr>
            <p:sp>
              <p:nvSpPr>
                <p:cNvPr id="10" name="Freeform 9">
                  <a:extLst>
                    <a:ext uri="{FF2B5EF4-FFF2-40B4-BE49-F238E27FC236}">
                      <a16:creationId xmlns:a16="http://schemas.microsoft.com/office/drawing/2014/main" id="{558494C9-B7C1-3321-7F0B-2DA4BAEC1AB4}"/>
                    </a:ext>
                  </a:extLst>
                </p:cNvPr>
                <p:cNvSpPr/>
                <p:nvPr/>
              </p:nvSpPr>
              <p:spPr>
                <a:xfrm rot="5400000" flipH="1">
                  <a:off x="4314778" y="-555731"/>
                  <a:ext cx="2783541" cy="3895003"/>
                </a:xfrm>
                <a:custGeom>
                  <a:avLst/>
                  <a:gdLst>
                    <a:gd name="connsiteX0" fmla="*/ 0 w 3846642"/>
                    <a:gd name="connsiteY0" fmla="*/ 0 h 5382597"/>
                    <a:gd name="connsiteX1" fmla="*/ 3177763 w 3846642"/>
                    <a:gd name="connsiteY1" fmla="*/ 0 h 5382597"/>
                    <a:gd name="connsiteX2" fmla="*/ 3846642 w 3846642"/>
                    <a:gd name="connsiteY2" fmla="*/ 615549 h 5382597"/>
                    <a:gd name="connsiteX3" fmla="*/ 3846642 w 3846642"/>
                    <a:gd name="connsiteY3" fmla="*/ 2818891 h 5382597"/>
                    <a:gd name="connsiteX4" fmla="*/ 3846642 w 3846642"/>
                    <a:gd name="connsiteY4" fmla="*/ 3179255 h 5382597"/>
                    <a:gd name="connsiteX5" fmla="*/ 3846642 w 3846642"/>
                    <a:gd name="connsiteY5" fmla="*/ 5382597 h 5382597"/>
                    <a:gd name="connsiteX6" fmla="*/ 982198 w 3846642"/>
                    <a:gd name="connsiteY6" fmla="*/ 5382597 h 5382597"/>
                    <a:gd name="connsiteX7" fmla="*/ 0 w 3846642"/>
                    <a:gd name="connsiteY7" fmla="*/ 4478712 h 5382597"/>
                    <a:gd name="connsiteX8" fmla="*/ 0 w 3846642"/>
                    <a:gd name="connsiteY8" fmla="*/ 2275370 h 5382597"/>
                    <a:gd name="connsiteX9" fmla="*/ 0 w 3846642"/>
                    <a:gd name="connsiteY9" fmla="*/ 2203342 h 538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6642" h="5382597">
                      <a:moveTo>
                        <a:pt x="0" y="0"/>
                      </a:moveTo>
                      <a:lnTo>
                        <a:pt x="3177763" y="0"/>
                      </a:lnTo>
                      <a:cubicBezTo>
                        <a:pt x="3547408" y="0"/>
                        <a:pt x="3846642" y="275377"/>
                        <a:pt x="3846642" y="615549"/>
                      </a:cubicBezTo>
                      <a:lnTo>
                        <a:pt x="3846642" y="2818891"/>
                      </a:lnTo>
                      <a:lnTo>
                        <a:pt x="3846642" y="3179255"/>
                      </a:lnTo>
                      <a:lnTo>
                        <a:pt x="3846642" y="5382597"/>
                      </a:lnTo>
                      <a:lnTo>
                        <a:pt x="982198" y="5382597"/>
                      </a:lnTo>
                      <a:cubicBezTo>
                        <a:pt x="440053" y="5382597"/>
                        <a:pt x="0" y="4977631"/>
                        <a:pt x="0" y="4478712"/>
                      </a:cubicBezTo>
                      <a:lnTo>
                        <a:pt x="0" y="2275370"/>
                      </a:lnTo>
                      <a:lnTo>
                        <a:pt x="0" y="2203342"/>
                      </a:lnTo>
                      <a:close/>
                    </a:path>
                  </a:pathLst>
                </a:custGeom>
                <a:grpFill/>
                <a:ln w="3598" cap="flat">
                  <a:noFill/>
                  <a:prstDash val="solid"/>
                  <a:miter/>
                </a:ln>
              </p:spPr>
              <p:txBody>
                <a:bodyPr wrap="square" rtlCol="0" anchor="ctr">
                  <a:noAutofit/>
                </a:bodyPr>
                <a:lstStyle/>
                <a:p>
                  <a:endParaRPr lang="en-US" sz="835" dirty="0">
                    <a:latin typeface="Calibri" panose="020F0502020204030204" pitchFamily="34" charset="0"/>
                  </a:endParaRPr>
                </a:p>
              </p:txBody>
            </p:sp>
            <p:sp>
              <p:nvSpPr>
                <p:cNvPr id="11" name="Freeform 10">
                  <a:extLst>
                    <a:ext uri="{FF2B5EF4-FFF2-40B4-BE49-F238E27FC236}">
                      <a16:creationId xmlns:a16="http://schemas.microsoft.com/office/drawing/2014/main" id="{A3242346-8B06-325C-823B-FE9A3D2F4FC3}"/>
                    </a:ext>
                  </a:extLst>
                </p:cNvPr>
                <p:cNvSpPr/>
                <p:nvPr/>
              </p:nvSpPr>
              <p:spPr>
                <a:xfrm rot="5400000" flipH="1">
                  <a:off x="1027548" y="-555731"/>
                  <a:ext cx="2783541" cy="3895003"/>
                </a:xfrm>
                <a:custGeom>
                  <a:avLst/>
                  <a:gdLst>
                    <a:gd name="connsiteX0" fmla="*/ 0 w 3846642"/>
                    <a:gd name="connsiteY0" fmla="*/ 0 h 5382597"/>
                    <a:gd name="connsiteX1" fmla="*/ 3177763 w 3846642"/>
                    <a:gd name="connsiteY1" fmla="*/ 0 h 5382597"/>
                    <a:gd name="connsiteX2" fmla="*/ 3846642 w 3846642"/>
                    <a:gd name="connsiteY2" fmla="*/ 615549 h 5382597"/>
                    <a:gd name="connsiteX3" fmla="*/ 3846642 w 3846642"/>
                    <a:gd name="connsiteY3" fmla="*/ 2818891 h 5382597"/>
                    <a:gd name="connsiteX4" fmla="*/ 3846642 w 3846642"/>
                    <a:gd name="connsiteY4" fmla="*/ 3179255 h 5382597"/>
                    <a:gd name="connsiteX5" fmla="*/ 3846642 w 3846642"/>
                    <a:gd name="connsiteY5" fmla="*/ 5382597 h 5382597"/>
                    <a:gd name="connsiteX6" fmla="*/ 982198 w 3846642"/>
                    <a:gd name="connsiteY6" fmla="*/ 5382597 h 5382597"/>
                    <a:gd name="connsiteX7" fmla="*/ 0 w 3846642"/>
                    <a:gd name="connsiteY7" fmla="*/ 4478712 h 5382597"/>
                    <a:gd name="connsiteX8" fmla="*/ 0 w 3846642"/>
                    <a:gd name="connsiteY8" fmla="*/ 2275370 h 5382597"/>
                    <a:gd name="connsiteX9" fmla="*/ 0 w 3846642"/>
                    <a:gd name="connsiteY9" fmla="*/ 2203342 h 538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6642" h="5382597">
                      <a:moveTo>
                        <a:pt x="0" y="0"/>
                      </a:moveTo>
                      <a:lnTo>
                        <a:pt x="3177763" y="0"/>
                      </a:lnTo>
                      <a:cubicBezTo>
                        <a:pt x="3547408" y="0"/>
                        <a:pt x="3846642" y="275377"/>
                        <a:pt x="3846642" y="615549"/>
                      </a:cubicBezTo>
                      <a:lnTo>
                        <a:pt x="3846642" y="2818891"/>
                      </a:lnTo>
                      <a:lnTo>
                        <a:pt x="3846642" y="3179255"/>
                      </a:lnTo>
                      <a:lnTo>
                        <a:pt x="3846642" y="5382597"/>
                      </a:lnTo>
                      <a:lnTo>
                        <a:pt x="982198" y="5382597"/>
                      </a:lnTo>
                      <a:cubicBezTo>
                        <a:pt x="440053" y="5382597"/>
                        <a:pt x="0" y="4977631"/>
                        <a:pt x="0" y="4478712"/>
                      </a:cubicBezTo>
                      <a:lnTo>
                        <a:pt x="0" y="2275370"/>
                      </a:lnTo>
                      <a:lnTo>
                        <a:pt x="0" y="2203342"/>
                      </a:lnTo>
                      <a:close/>
                    </a:path>
                  </a:pathLst>
                </a:custGeom>
                <a:grpFill/>
                <a:ln w="3598" cap="flat">
                  <a:noFill/>
                  <a:prstDash val="solid"/>
                  <a:miter/>
                </a:ln>
              </p:spPr>
              <p:txBody>
                <a:bodyPr wrap="square" rtlCol="0" anchor="ctr">
                  <a:noAutofit/>
                </a:bodyPr>
                <a:lstStyle/>
                <a:p>
                  <a:endParaRPr lang="en-US" sz="835" dirty="0">
                    <a:latin typeface="Calibri" panose="020F0502020204030204" pitchFamily="34" charset="0"/>
                  </a:endParaRPr>
                </a:p>
              </p:txBody>
            </p:sp>
          </p:grpSp>
          <p:sp>
            <p:nvSpPr>
              <p:cNvPr id="9" name="Freeform 8">
                <a:extLst>
                  <a:ext uri="{FF2B5EF4-FFF2-40B4-BE49-F238E27FC236}">
                    <a16:creationId xmlns:a16="http://schemas.microsoft.com/office/drawing/2014/main" id="{B3DC587A-D8DC-762B-3141-93E7E8889CA4}"/>
                  </a:ext>
                </a:extLst>
              </p:cNvPr>
              <p:cNvSpPr/>
              <p:nvPr/>
            </p:nvSpPr>
            <p:spPr>
              <a:xfrm rot="16200000" flipH="1" flipV="1">
                <a:off x="4294429" y="2444289"/>
                <a:ext cx="4844564" cy="12500192"/>
              </a:xfrm>
              <a:custGeom>
                <a:avLst/>
                <a:gdLst>
                  <a:gd name="connsiteX0" fmla="*/ 0 w 4844564"/>
                  <a:gd name="connsiteY0" fmla="*/ 11361814 h 12500192"/>
                  <a:gd name="connsiteX1" fmla="*/ 0 w 4844564"/>
                  <a:gd name="connsiteY1" fmla="*/ 8586866 h 12500192"/>
                  <a:gd name="connsiteX2" fmla="*/ 0 w 4844564"/>
                  <a:gd name="connsiteY2" fmla="*/ 8496151 h 12500192"/>
                  <a:gd name="connsiteX3" fmla="*/ 0 w 4844564"/>
                  <a:gd name="connsiteY3" fmla="*/ 5721202 h 12500192"/>
                  <a:gd name="connsiteX4" fmla="*/ 4427 w 4844564"/>
                  <a:gd name="connsiteY4" fmla="*/ 5721202 h 12500192"/>
                  <a:gd name="connsiteX5" fmla="*/ 0 w 4844564"/>
                  <a:gd name="connsiteY5" fmla="*/ 5640611 h 12500192"/>
                  <a:gd name="connsiteX6" fmla="*/ 0 w 4844564"/>
                  <a:gd name="connsiteY6" fmla="*/ 2865663 h 12500192"/>
                  <a:gd name="connsiteX7" fmla="*/ 0 w 4844564"/>
                  <a:gd name="connsiteY7" fmla="*/ 2774949 h 12500192"/>
                  <a:gd name="connsiteX8" fmla="*/ 0 w 4844564"/>
                  <a:gd name="connsiteY8" fmla="*/ 0 h 12500192"/>
                  <a:gd name="connsiteX9" fmla="*/ 4002160 w 4844564"/>
                  <a:gd name="connsiteY9" fmla="*/ 0 h 12500192"/>
                  <a:gd name="connsiteX10" fmla="*/ 4844564 w 4844564"/>
                  <a:gd name="connsiteY10" fmla="*/ 775239 h 12500192"/>
                  <a:gd name="connsiteX11" fmla="*/ 4844564 w 4844564"/>
                  <a:gd name="connsiteY11" fmla="*/ 3550188 h 12500192"/>
                  <a:gd name="connsiteX12" fmla="*/ 4844564 w 4844564"/>
                  <a:gd name="connsiteY12" fmla="*/ 4004040 h 12500192"/>
                  <a:gd name="connsiteX13" fmla="*/ 4844564 w 4844564"/>
                  <a:gd name="connsiteY13" fmla="*/ 6496441 h 12500192"/>
                  <a:gd name="connsiteX14" fmla="*/ 4844564 w 4844564"/>
                  <a:gd name="connsiteY14" fmla="*/ 6778989 h 12500192"/>
                  <a:gd name="connsiteX15" fmla="*/ 4844564 w 4844564"/>
                  <a:gd name="connsiteY15" fmla="*/ 9271390 h 12500192"/>
                  <a:gd name="connsiteX16" fmla="*/ 4844564 w 4844564"/>
                  <a:gd name="connsiteY16" fmla="*/ 9725243 h 12500192"/>
                  <a:gd name="connsiteX17" fmla="*/ 4844564 w 4844564"/>
                  <a:gd name="connsiteY17" fmla="*/ 12500192 h 12500192"/>
                  <a:gd name="connsiteX18" fmla="*/ 1237007 w 4844564"/>
                  <a:gd name="connsiteY18" fmla="*/ 12500192 h 12500192"/>
                  <a:gd name="connsiteX19" fmla="*/ 0 w 4844564"/>
                  <a:gd name="connsiteY19" fmla="*/ 11361814 h 12500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844564" h="12500192">
                    <a:moveTo>
                      <a:pt x="0" y="11361814"/>
                    </a:moveTo>
                    <a:lnTo>
                      <a:pt x="0" y="8586866"/>
                    </a:lnTo>
                    <a:lnTo>
                      <a:pt x="0" y="8496151"/>
                    </a:lnTo>
                    <a:lnTo>
                      <a:pt x="0" y="5721202"/>
                    </a:lnTo>
                    <a:lnTo>
                      <a:pt x="4427" y="5721202"/>
                    </a:lnTo>
                    <a:lnTo>
                      <a:pt x="0" y="5640611"/>
                    </a:lnTo>
                    <a:lnTo>
                      <a:pt x="0" y="2865663"/>
                    </a:lnTo>
                    <a:lnTo>
                      <a:pt x="0" y="2774949"/>
                    </a:lnTo>
                    <a:lnTo>
                      <a:pt x="0" y="0"/>
                    </a:lnTo>
                    <a:lnTo>
                      <a:pt x="4002160" y="0"/>
                    </a:lnTo>
                    <a:cubicBezTo>
                      <a:pt x="4467701" y="0"/>
                      <a:pt x="4844564" y="346817"/>
                      <a:pt x="4844564" y="775239"/>
                    </a:cubicBezTo>
                    <a:lnTo>
                      <a:pt x="4844564" y="3550188"/>
                    </a:lnTo>
                    <a:lnTo>
                      <a:pt x="4844564" y="4004040"/>
                    </a:lnTo>
                    <a:lnTo>
                      <a:pt x="4844564" y="6496441"/>
                    </a:lnTo>
                    <a:lnTo>
                      <a:pt x="4844564" y="6778989"/>
                    </a:lnTo>
                    <a:lnTo>
                      <a:pt x="4844564" y="9271390"/>
                    </a:lnTo>
                    <a:lnTo>
                      <a:pt x="4844564" y="9725243"/>
                    </a:lnTo>
                    <a:lnTo>
                      <a:pt x="4844564" y="12500192"/>
                    </a:lnTo>
                    <a:lnTo>
                      <a:pt x="1237007" y="12500192"/>
                    </a:lnTo>
                    <a:cubicBezTo>
                      <a:pt x="554214" y="12500192"/>
                      <a:pt x="0" y="11990166"/>
                      <a:pt x="0" y="11361814"/>
                    </a:cubicBezTo>
                    <a:close/>
                  </a:path>
                </a:pathLst>
              </a:custGeom>
              <a:solidFill>
                <a:schemeClr val="bg1"/>
              </a:solidFill>
              <a:ln w="3598" cap="flat">
                <a:noFill/>
                <a:prstDash val="solid"/>
                <a:miter/>
              </a:ln>
            </p:spPr>
            <p:txBody>
              <a:bodyPr wrap="square" rtlCol="0" anchor="ctr">
                <a:noAutofit/>
              </a:bodyPr>
              <a:lstStyle/>
              <a:p>
                <a:endParaRPr lang="en-US" sz="835" dirty="0">
                  <a:latin typeface="Calibri" panose="020F0502020204030204" pitchFamily="34" charset="0"/>
                </a:endParaRPr>
              </a:p>
            </p:txBody>
          </p:sp>
        </p:grpSp>
      </p:grpSp>
      <p:sp>
        <p:nvSpPr>
          <p:cNvPr id="16" name="Freeform 15">
            <a:extLst>
              <a:ext uri="{FF2B5EF4-FFF2-40B4-BE49-F238E27FC236}">
                <a16:creationId xmlns:a16="http://schemas.microsoft.com/office/drawing/2014/main" id="{6C4ABDD6-DF59-D346-CFB9-9C26AA35CC75}"/>
              </a:ext>
            </a:extLst>
          </p:cNvPr>
          <p:cNvSpPr/>
          <p:nvPr/>
        </p:nvSpPr>
        <p:spPr>
          <a:xfrm>
            <a:off x="4197970" y="1223180"/>
            <a:ext cx="7520731" cy="2928897"/>
          </a:xfrm>
          <a:custGeom>
            <a:avLst/>
            <a:gdLst>
              <a:gd name="connsiteX0" fmla="*/ 0 w 9116615"/>
              <a:gd name="connsiteY0" fmla="*/ 0 h 1947915"/>
              <a:gd name="connsiteX1" fmla="*/ 8017713 w 9116615"/>
              <a:gd name="connsiteY1" fmla="*/ 0 h 1947915"/>
              <a:gd name="connsiteX2" fmla="*/ 9116616 w 9116615"/>
              <a:gd name="connsiteY2" fmla="*/ 973958 h 1947915"/>
              <a:gd name="connsiteX3" fmla="*/ 8017713 w 9116615"/>
              <a:gd name="connsiteY3" fmla="*/ 1947916 h 1947915"/>
              <a:gd name="connsiteX4" fmla="*/ 504639 w 9116615"/>
              <a:gd name="connsiteY4" fmla="*/ 1947916 h 1947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6615" h="1947915">
                <a:moveTo>
                  <a:pt x="0" y="0"/>
                </a:moveTo>
                <a:lnTo>
                  <a:pt x="8017713" y="0"/>
                </a:lnTo>
                <a:cubicBezTo>
                  <a:pt x="8624781" y="0"/>
                  <a:pt x="9116616" y="436206"/>
                  <a:pt x="9116616" y="973958"/>
                </a:cubicBezTo>
                <a:cubicBezTo>
                  <a:pt x="9116616" y="1511710"/>
                  <a:pt x="8624781" y="1947916"/>
                  <a:pt x="8017713" y="1947916"/>
                </a:cubicBezTo>
                <a:lnTo>
                  <a:pt x="504639" y="1947916"/>
                </a:lnTo>
              </a:path>
            </a:pathLst>
          </a:custGeom>
          <a:noFill/>
          <a:ln w="75039" cap="flat">
            <a:solidFill>
              <a:srgbClr val="EBEBEB"/>
            </a:solidFill>
            <a:prstDash val="solid"/>
            <a:miter/>
          </a:ln>
        </p:spPr>
        <p:txBody>
          <a:bodyPr rtlCol="0" anchor="ctr"/>
          <a:lstStyle/>
          <a:p>
            <a:endParaRPr lang="en-US" sz="1396">
              <a:latin typeface="Calibri" panose="020F0502020204030204" pitchFamily="34" charset="0"/>
              <a:cs typeface="Calibri" panose="020F0502020204030204" pitchFamily="34" charset="0"/>
            </a:endParaRPr>
          </a:p>
        </p:txBody>
      </p:sp>
      <p:sp>
        <p:nvSpPr>
          <p:cNvPr id="27" name="TextBox 26">
            <a:extLst>
              <a:ext uri="{FF2B5EF4-FFF2-40B4-BE49-F238E27FC236}">
                <a16:creationId xmlns:a16="http://schemas.microsoft.com/office/drawing/2014/main" id="{FC099F08-930E-4F8B-25D1-3FAA8DE2D0AE}"/>
              </a:ext>
            </a:extLst>
          </p:cNvPr>
          <p:cNvSpPr txBox="1"/>
          <p:nvPr/>
        </p:nvSpPr>
        <p:spPr>
          <a:xfrm>
            <a:off x="8951682" y="3703809"/>
            <a:ext cx="1861235" cy="338554"/>
          </a:xfrm>
          <a:prstGeom prst="rect">
            <a:avLst/>
          </a:prstGeom>
          <a:noFill/>
        </p:spPr>
        <p:txBody>
          <a:bodyPr wrap="square" rtlCol="0">
            <a:spAutoFit/>
          </a:bodyPr>
          <a:lstStyle/>
          <a:p>
            <a:pPr algn="l"/>
            <a:r>
              <a:rPr lang="en-US" sz="1600" b="1" dirty="0">
                <a:ln/>
                <a:solidFill>
                  <a:srgbClr val="DF4625"/>
                </a:solidFill>
                <a:latin typeface="Calibri" panose="020F0502020204030204" pitchFamily="34" charset="0"/>
                <a:cs typeface="Calibri" panose="020F0502020204030204" pitchFamily="34" charset="0"/>
                <a:sym typeface="Avenir-Black"/>
                <a:rtl val="0"/>
              </a:rPr>
              <a:t>MODUL 4 </a:t>
            </a:r>
            <a:r>
              <a:rPr lang="en-US" sz="1600" dirty="0">
                <a:ln/>
                <a:solidFill>
                  <a:srgbClr val="DF4625"/>
                </a:solidFill>
                <a:latin typeface="Calibri" panose="020F0502020204030204" pitchFamily="34" charset="0"/>
                <a:cs typeface="Calibri" panose="020F0502020204030204" pitchFamily="34" charset="0"/>
                <a:sym typeface="Avenir-Black"/>
                <a:rtl val="0"/>
              </a:rPr>
              <a:t>(Teil 4)</a:t>
            </a:r>
            <a:endParaRPr lang="en-US" sz="1600" i="1" dirty="0">
              <a:ln/>
              <a:solidFill>
                <a:srgbClr val="DF4625"/>
              </a:solidFill>
              <a:latin typeface="Calibri" panose="020F0502020204030204" pitchFamily="34" charset="0"/>
              <a:cs typeface="Calibri" panose="020F0502020204030204" pitchFamily="34" charset="0"/>
              <a:sym typeface="Avenir-Black"/>
              <a:rtl val="0"/>
            </a:endParaRPr>
          </a:p>
        </p:txBody>
      </p:sp>
      <p:grpSp>
        <p:nvGrpSpPr>
          <p:cNvPr id="20" name="Group 19">
            <a:extLst>
              <a:ext uri="{FF2B5EF4-FFF2-40B4-BE49-F238E27FC236}">
                <a16:creationId xmlns:a16="http://schemas.microsoft.com/office/drawing/2014/main" id="{62FDB275-D747-9BF4-481A-7AFA3109D2EB}"/>
              </a:ext>
            </a:extLst>
          </p:cNvPr>
          <p:cNvGrpSpPr/>
          <p:nvPr/>
        </p:nvGrpSpPr>
        <p:grpSpPr>
          <a:xfrm>
            <a:off x="9058161" y="4013382"/>
            <a:ext cx="1752235" cy="296105"/>
            <a:chOff x="9090819" y="4013382"/>
            <a:chExt cx="1752235" cy="296105"/>
          </a:xfrm>
        </p:grpSpPr>
        <p:sp>
          <p:nvSpPr>
            <p:cNvPr id="25" name="Freeform 24">
              <a:extLst>
                <a:ext uri="{FF2B5EF4-FFF2-40B4-BE49-F238E27FC236}">
                  <a16:creationId xmlns:a16="http://schemas.microsoft.com/office/drawing/2014/main" id="{6DD6E2CB-8B50-EF6C-245E-DBDF55A45760}"/>
                </a:ext>
              </a:extLst>
            </p:cNvPr>
            <p:cNvSpPr/>
            <p:nvPr/>
          </p:nvSpPr>
          <p:spPr>
            <a:xfrm>
              <a:off x="9090819" y="4013382"/>
              <a:ext cx="1752235" cy="296105"/>
            </a:xfrm>
            <a:custGeom>
              <a:avLst/>
              <a:gdLst>
                <a:gd name="connsiteX0" fmla="*/ 2790245 w 2790245"/>
                <a:gd name="connsiteY0" fmla="*/ 437757 h 437757"/>
                <a:gd name="connsiteX1" fmla="*/ 2326949 w 2790245"/>
                <a:gd name="connsiteY1" fmla="*/ 437757 h 437757"/>
                <a:gd name="connsiteX2" fmla="*/ 621983 w 2790245"/>
                <a:gd name="connsiteY2" fmla="*/ 437757 h 437757"/>
                <a:gd name="connsiteX3" fmla="*/ 158687 w 2790245"/>
                <a:gd name="connsiteY3" fmla="*/ 437757 h 437757"/>
                <a:gd name="connsiteX4" fmla="*/ 0 w 2790245"/>
                <a:gd name="connsiteY4" fmla="*/ 216826 h 437757"/>
                <a:gd name="connsiteX5" fmla="*/ 158687 w 2790245"/>
                <a:gd name="connsiteY5" fmla="*/ 0 h 437757"/>
                <a:gd name="connsiteX6" fmla="*/ 621983 w 2790245"/>
                <a:gd name="connsiteY6" fmla="*/ 0 h 437757"/>
                <a:gd name="connsiteX7" fmla="*/ 2326949 w 2790245"/>
                <a:gd name="connsiteY7" fmla="*/ 0 h 437757"/>
                <a:gd name="connsiteX8" fmla="*/ 2790245 w 2790245"/>
                <a:gd name="connsiteY8" fmla="*/ 0 h 437757"/>
                <a:gd name="connsiteX9" fmla="*/ 2661654 w 2790245"/>
                <a:gd name="connsiteY9" fmla="*/ 216826 h 437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90245" h="437757">
                  <a:moveTo>
                    <a:pt x="2790245" y="437757"/>
                  </a:moveTo>
                  <a:lnTo>
                    <a:pt x="2326949" y="437757"/>
                  </a:lnTo>
                  <a:lnTo>
                    <a:pt x="621983" y="437757"/>
                  </a:lnTo>
                  <a:lnTo>
                    <a:pt x="158687" y="437757"/>
                  </a:lnTo>
                  <a:lnTo>
                    <a:pt x="0" y="216826"/>
                  </a:lnTo>
                  <a:lnTo>
                    <a:pt x="158687" y="0"/>
                  </a:lnTo>
                  <a:lnTo>
                    <a:pt x="621983" y="0"/>
                  </a:lnTo>
                  <a:lnTo>
                    <a:pt x="2326949" y="0"/>
                  </a:lnTo>
                  <a:lnTo>
                    <a:pt x="2790245" y="0"/>
                  </a:lnTo>
                  <a:lnTo>
                    <a:pt x="2661654" y="216826"/>
                  </a:lnTo>
                  <a:close/>
                </a:path>
              </a:pathLst>
            </a:custGeom>
            <a:solidFill>
              <a:srgbClr val="90278E"/>
            </a:solidFill>
            <a:ln w="4412" cap="flat">
              <a:noFill/>
              <a:prstDash val="solid"/>
              <a:miter/>
            </a:ln>
          </p:spPr>
          <p:txBody>
            <a:bodyPr wrap="square" rtlCol="0" anchor="ctr">
              <a:noAutofit/>
            </a:bodyPr>
            <a:lstStyle/>
            <a:p>
              <a:endParaRPr lang="en-US" sz="1396">
                <a:solidFill>
                  <a:srgbClr val="702D8C"/>
                </a:solidFill>
                <a:latin typeface="Calibri" panose="020F0502020204030204" pitchFamily="34" charset="0"/>
                <a:cs typeface="Calibri" panose="020F0502020204030204" pitchFamily="34" charset="0"/>
              </a:endParaRPr>
            </a:p>
          </p:txBody>
        </p:sp>
        <p:sp>
          <p:nvSpPr>
            <p:cNvPr id="28" name="TextBox 27">
              <a:extLst>
                <a:ext uri="{FF2B5EF4-FFF2-40B4-BE49-F238E27FC236}">
                  <a16:creationId xmlns:a16="http://schemas.microsoft.com/office/drawing/2014/main" id="{1C79C178-D8BC-FF2E-D1B9-92AB01DA4F5A}"/>
                </a:ext>
              </a:extLst>
            </p:cNvPr>
            <p:cNvSpPr txBox="1"/>
            <p:nvPr/>
          </p:nvSpPr>
          <p:spPr>
            <a:xfrm>
              <a:off x="9207566" y="4083528"/>
              <a:ext cx="1563961" cy="223459"/>
            </a:xfrm>
            <a:prstGeom prst="rect">
              <a:avLst/>
            </a:prstGeom>
            <a:noFill/>
          </p:spPr>
          <p:txBody>
            <a:bodyPr wrap="square" rtlCol="0">
              <a:spAutoFit/>
            </a:bodyPr>
            <a:lstStyle/>
            <a:p>
              <a:pPr>
                <a:lnSpc>
                  <a:spcPts val="839"/>
                </a:lnSpc>
              </a:pPr>
              <a:r>
                <a:rPr lang="en-US" sz="1600" b="1" dirty="0">
                  <a:ln/>
                  <a:solidFill>
                    <a:schemeClr val="bg1"/>
                  </a:solidFill>
                  <a:latin typeface="Calibri" panose="020F0502020204030204" pitchFamily="34" charset="0"/>
                  <a:cs typeface="Calibri" panose="020F0502020204030204" pitchFamily="34" charset="0"/>
                  <a:sym typeface="Avenir-Black"/>
                  <a:rtl val="0"/>
                </a:rPr>
                <a:t>Thema 4</a:t>
              </a:r>
            </a:p>
          </p:txBody>
        </p:sp>
      </p:grpSp>
      <p:sp>
        <p:nvSpPr>
          <p:cNvPr id="29" name="TextBox 28">
            <a:extLst>
              <a:ext uri="{FF2B5EF4-FFF2-40B4-BE49-F238E27FC236}">
                <a16:creationId xmlns:a16="http://schemas.microsoft.com/office/drawing/2014/main" id="{070A5960-1A2C-108B-88DE-E04B4CAE72D4}"/>
              </a:ext>
            </a:extLst>
          </p:cNvPr>
          <p:cNvSpPr txBox="1"/>
          <p:nvPr/>
        </p:nvSpPr>
        <p:spPr>
          <a:xfrm>
            <a:off x="8964491" y="4391731"/>
            <a:ext cx="2322782" cy="1846659"/>
          </a:xfrm>
          <a:prstGeom prst="rect">
            <a:avLst/>
          </a:prstGeom>
          <a:noFill/>
        </p:spPr>
        <p:txBody>
          <a:bodyPr wrap="square" rtlCol="0">
            <a:spAutoFit/>
          </a:bodyPr>
          <a:lstStyle/>
          <a:p>
            <a:pPr marR="0" lvl="0" algn="l" defTabSz="777514" rtl="0" eaLnBrk="1" fontAlgn="auto" latinLnBrk="0" hangingPunct="1">
              <a:lnSpc>
                <a:spcPct val="100000"/>
              </a:lnSpc>
              <a:spcBef>
                <a:spcPts val="0"/>
              </a:spcBef>
              <a:spcAft>
                <a:spcPts val="0"/>
              </a:spcAft>
              <a:buClrTx/>
              <a:buSzTx/>
              <a:tabLst/>
              <a:defRPr/>
            </a:pPr>
            <a:r>
              <a:rPr lang="en-IE" sz="1200" b="1" kern="1200" dirty="0">
                <a:solidFill>
                  <a:srgbClr val="0C4659"/>
                </a:solidFill>
                <a:effectLst/>
                <a:latin typeface="+mn-lt"/>
                <a:ea typeface="+mn-ea"/>
                <a:cs typeface="+mn-cs"/>
              </a:rPr>
              <a:t>Die Rolle des Bürgerjournalismus bei der Stärkung des sozialen Zusammenhalts</a:t>
            </a:r>
          </a:p>
          <a:p>
            <a:pPr marR="0" lvl="0" algn="l" defTabSz="777514" rtl="0" eaLnBrk="1" fontAlgn="auto" latinLnBrk="0" hangingPunct="1">
              <a:lnSpc>
                <a:spcPct val="100000"/>
              </a:lnSpc>
              <a:spcBef>
                <a:spcPts val="0"/>
              </a:spcBef>
              <a:spcAft>
                <a:spcPts val="0"/>
              </a:spcAft>
              <a:buClrTx/>
              <a:buSzTx/>
              <a:tabLst/>
              <a:defRPr/>
            </a:pPr>
            <a:br>
              <a:rPr lang="en-IE" sz="1200" dirty="0">
                <a:solidFill>
                  <a:srgbClr val="0C4659"/>
                </a:solidFill>
              </a:rPr>
            </a:br>
            <a:r>
              <a:rPr lang="en-IE" sz="1100" i="1" kern="1200" dirty="0">
                <a:solidFill>
                  <a:srgbClr val="0C4659"/>
                </a:solidFill>
                <a:effectLst/>
                <a:latin typeface="+mn-lt"/>
                <a:ea typeface="+mn-ea"/>
                <a:cs typeface="+mn-cs"/>
              </a:rPr>
              <a:t>Untersucht, wie Bürgerjournalismus und gemeinschaftsorientierte Berichterstattung </a:t>
            </a:r>
            <a:r>
              <a:rPr lang="en-IE" sz="1100" b="1" i="1" kern="1200" dirty="0">
                <a:solidFill>
                  <a:srgbClr val="0C4659"/>
                </a:solidFill>
                <a:effectLst/>
                <a:latin typeface="+mn-lt"/>
                <a:ea typeface="+mn-ea"/>
                <a:cs typeface="+mn-cs"/>
              </a:rPr>
              <a:t>marginalisierten Stimmen Gehör verschaffen und gemeinsame Narrative </a:t>
            </a:r>
            <a:r>
              <a:rPr lang="en-IE" sz="1100" i="1" kern="1200" dirty="0">
                <a:solidFill>
                  <a:srgbClr val="0C4659"/>
                </a:solidFill>
                <a:effectLst/>
                <a:latin typeface="+mn-lt"/>
                <a:ea typeface="+mn-ea"/>
                <a:cs typeface="+mn-cs"/>
              </a:rPr>
              <a:t>für eine geeintere Gesellschaft </a:t>
            </a:r>
            <a:r>
              <a:rPr lang="en-IE" sz="1100" b="1" i="1" kern="1200" dirty="0">
                <a:solidFill>
                  <a:srgbClr val="0C4659"/>
                </a:solidFill>
                <a:effectLst/>
                <a:latin typeface="+mn-lt"/>
                <a:ea typeface="+mn-ea"/>
                <a:cs typeface="+mn-cs"/>
              </a:rPr>
              <a:t>fördern</a:t>
            </a:r>
            <a:r>
              <a:rPr lang="en-IE" sz="1100" i="1" kern="1200" dirty="0">
                <a:solidFill>
                  <a:srgbClr val="0C4659"/>
                </a:solidFill>
                <a:effectLst/>
                <a:latin typeface="+mn-lt"/>
                <a:ea typeface="+mn-ea"/>
                <a:cs typeface="+mn-cs"/>
              </a:rPr>
              <a:t>.</a:t>
            </a:r>
          </a:p>
        </p:txBody>
      </p:sp>
      <p:sp>
        <p:nvSpPr>
          <p:cNvPr id="66" name="Freeform 65">
            <a:extLst>
              <a:ext uri="{FF2B5EF4-FFF2-40B4-BE49-F238E27FC236}">
                <a16:creationId xmlns:a16="http://schemas.microsoft.com/office/drawing/2014/main" id="{CC716553-A0D1-E2DC-3B14-38C38DD5748E}"/>
              </a:ext>
            </a:extLst>
          </p:cNvPr>
          <p:cNvSpPr/>
          <p:nvPr/>
        </p:nvSpPr>
        <p:spPr>
          <a:xfrm>
            <a:off x="6043000" y="1143000"/>
            <a:ext cx="459400" cy="154192"/>
          </a:xfrm>
          <a:custGeom>
            <a:avLst/>
            <a:gdLst>
              <a:gd name="connsiteX0" fmla="*/ 0 w 668437"/>
              <a:gd name="connsiteY0" fmla="*/ 0 h 194261"/>
              <a:gd name="connsiteX1" fmla="*/ 668437 w 668437"/>
              <a:gd name="connsiteY1" fmla="*/ 0 h 194261"/>
              <a:gd name="connsiteX2" fmla="*/ 668437 w 668437"/>
              <a:gd name="connsiteY2" fmla="*/ 194262 h 194261"/>
              <a:gd name="connsiteX3" fmla="*/ 0 w 668437"/>
              <a:gd name="connsiteY3" fmla="*/ 194262 h 194261"/>
            </a:gdLst>
            <a:ahLst/>
            <a:cxnLst>
              <a:cxn ang="0">
                <a:pos x="connsiteX0" y="connsiteY0"/>
              </a:cxn>
              <a:cxn ang="0">
                <a:pos x="connsiteX1" y="connsiteY1"/>
              </a:cxn>
              <a:cxn ang="0">
                <a:pos x="connsiteX2" y="connsiteY2"/>
              </a:cxn>
              <a:cxn ang="0">
                <a:pos x="connsiteX3" y="connsiteY3"/>
              </a:cxn>
            </a:cxnLst>
            <a:rect l="l" t="t" r="r" b="b"/>
            <a:pathLst>
              <a:path w="668437" h="194261">
                <a:moveTo>
                  <a:pt x="0" y="0"/>
                </a:moveTo>
                <a:lnTo>
                  <a:pt x="668437" y="0"/>
                </a:lnTo>
                <a:lnTo>
                  <a:pt x="668437" y="194262"/>
                </a:lnTo>
                <a:lnTo>
                  <a:pt x="0" y="194262"/>
                </a:lnTo>
                <a:close/>
              </a:path>
            </a:pathLst>
          </a:custGeom>
          <a:solidFill>
            <a:srgbClr val="FFFFFF"/>
          </a:solidFill>
          <a:ln w="4412" cap="flat">
            <a:noFill/>
            <a:prstDash val="solid"/>
            <a:miter/>
          </a:ln>
        </p:spPr>
        <p:txBody>
          <a:bodyPr rtlCol="0" anchor="ctr"/>
          <a:lstStyle/>
          <a:p>
            <a:endParaRPr lang="en-US" sz="1396">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4F08C213-9B82-3EA4-CFAE-30B2B6B06108}"/>
              </a:ext>
            </a:extLst>
          </p:cNvPr>
          <p:cNvSpPr/>
          <p:nvPr/>
        </p:nvSpPr>
        <p:spPr>
          <a:xfrm>
            <a:off x="8437102" y="1157030"/>
            <a:ext cx="425338" cy="189702"/>
          </a:xfrm>
          <a:custGeom>
            <a:avLst/>
            <a:gdLst>
              <a:gd name="connsiteX0" fmla="*/ 0 w 680357"/>
              <a:gd name="connsiteY0" fmla="*/ 0 h 173952"/>
              <a:gd name="connsiteX1" fmla="*/ 680358 w 680357"/>
              <a:gd name="connsiteY1" fmla="*/ 0 h 173952"/>
              <a:gd name="connsiteX2" fmla="*/ 680358 w 680357"/>
              <a:gd name="connsiteY2" fmla="*/ 173953 h 173952"/>
              <a:gd name="connsiteX3" fmla="*/ 0 w 680357"/>
              <a:gd name="connsiteY3" fmla="*/ 173953 h 173952"/>
            </a:gdLst>
            <a:ahLst/>
            <a:cxnLst>
              <a:cxn ang="0">
                <a:pos x="connsiteX0" y="connsiteY0"/>
              </a:cxn>
              <a:cxn ang="0">
                <a:pos x="connsiteX1" y="connsiteY1"/>
              </a:cxn>
              <a:cxn ang="0">
                <a:pos x="connsiteX2" y="connsiteY2"/>
              </a:cxn>
              <a:cxn ang="0">
                <a:pos x="connsiteX3" y="connsiteY3"/>
              </a:cxn>
            </a:cxnLst>
            <a:rect l="l" t="t" r="r" b="b"/>
            <a:pathLst>
              <a:path w="680357" h="173952">
                <a:moveTo>
                  <a:pt x="0" y="0"/>
                </a:moveTo>
                <a:lnTo>
                  <a:pt x="680358" y="0"/>
                </a:lnTo>
                <a:lnTo>
                  <a:pt x="680358" y="173953"/>
                </a:lnTo>
                <a:lnTo>
                  <a:pt x="0" y="173953"/>
                </a:lnTo>
                <a:close/>
              </a:path>
            </a:pathLst>
          </a:custGeom>
          <a:solidFill>
            <a:srgbClr val="FFFFFF"/>
          </a:solidFill>
          <a:ln w="4412" cap="flat">
            <a:noFill/>
            <a:prstDash val="solid"/>
            <a:miter/>
          </a:ln>
        </p:spPr>
        <p:txBody>
          <a:bodyPr rtlCol="0" anchor="ctr"/>
          <a:lstStyle/>
          <a:p>
            <a:endParaRPr lang="en-US" sz="1396">
              <a:latin typeface="Calibri" panose="020F0502020204030204" pitchFamily="34" charset="0"/>
              <a:cs typeface="Calibri" panose="020F0502020204030204" pitchFamily="34" charset="0"/>
            </a:endParaRPr>
          </a:p>
        </p:txBody>
      </p:sp>
      <p:sp>
        <p:nvSpPr>
          <p:cNvPr id="68" name="Freeform 67">
            <a:extLst>
              <a:ext uri="{FF2B5EF4-FFF2-40B4-BE49-F238E27FC236}">
                <a16:creationId xmlns:a16="http://schemas.microsoft.com/office/drawing/2014/main" id="{5EDF40CB-C4E2-E470-FB8D-0A13B2401DC3}"/>
              </a:ext>
            </a:extLst>
          </p:cNvPr>
          <p:cNvSpPr/>
          <p:nvPr/>
        </p:nvSpPr>
        <p:spPr>
          <a:xfrm rot="1291588">
            <a:off x="10462527" y="1785138"/>
            <a:ext cx="364892" cy="88620"/>
          </a:xfrm>
          <a:custGeom>
            <a:avLst/>
            <a:gdLst>
              <a:gd name="connsiteX0" fmla="*/ 0 w 479914"/>
              <a:gd name="connsiteY0" fmla="*/ 0 h 116557"/>
              <a:gd name="connsiteX1" fmla="*/ 479915 w 479914"/>
              <a:gd name="connsiteY1" fmla="*/ 0 h 116557"/>
              <a:gd name="connsiteX2" fmla="*/ 479915 w 479914"/>
              <a:gd name="connsiteY2" fmla="*/ 116557 h 116557"/>
              <a:gd name="connsiteX3" fmla="*/ 0 w 479914"/>
              <a:gd name="connsiteY3" fmla="*/ 116557 h 116557"/>
            </a:gdLst>
            <a:ahLst/>
            <a:cxnLst>
              <a:cxn ang="0">
                <a:pos x="connsiteX0" y="connsiteY0"/>
              </a:cxn>
              <a:cxn ang="0">
                <a:pos x="connsiteX1" y="connsiteY1"/>
              </a:cxn>
              <a:cxn ang="0">
                <a:pos x="connsiteX2" y="connsiteY2"/>
              </a:cxn>
              <a:cxn ang="0">
                <a:pos x="connsiteX3" y="connsiteY3"/>
              </a:cxn>
            </a:cxnLst>
            <a:rect l="l" t="t" r="r" b="b"/>
            <a:pathLst>
              <a:path w="479914" h="116557">
                <a:moveTo>
                  <a:pt x="0" y="0"/>
                </a:moveTo>
                <a:lnTo>
                  <a:pt x="479915" y="0"/>
                </a:lnTo>
                <a:lnTo>
                  <a:pt x="479915" y="116557"/>
                </a:lnTo>
                <a:lnTo>
                  <a:pt x="0" y="116557"/>
                </a:lnTo>
                <a:close/>
              </a:path>
            </a:pathLst>
          </a:custGeom>
          <a:solidFill>
            <a:srgbClr val="FFFFFF"/>
          </a:solidFill>
          <a:ln w="4412" cap="flat">
            <a:noFill/>
            <a:prstDash val="solid"/>
            <a:miter/>
          </a:ln>
        </p:spPr>
        <p:txBody>
          <a:bodyPr rtlCol="0" anchor="ctr"/>
          <a:lstStyle/>
          <a:p>
            <a:endParaRPr lang="en-US" sz="1396">
              <a:latin typeface="Calibri" panose="020F0502020204030204" pitchFamily="34" charset="0"/>
              <a:cs typeface="Calibri" panose="020F0502020204030204" pitchFamily="34" charset="0"/>
            </a:endParaRPr>
          </a:p>
        </p:txBody>
      </p:sp>
      <p:sp>
        <p:nvSpPr>
          <p:cNvPr id="85" name="Freeform 84">
            <a:extLst>
              <a:ext uri="{FF2B5EF4-FFF2-40B4-BE49-F238E27FC236}">
                <a16:creationId xmlns:a16="http://schemas.microsoft.com/office/drawing/2014/main" id="{17A04BCA-7494-171F-322F-492B44099881}"/>
              </a:ext>
            </a:extLst>
          </p:cNvPr>
          <p:cNvSpPr/>
          <p:nvPr/>
        </p:nvSpPr>
        <p:spPr>
          <a:xfrm rot="10800000">
            <a:off x="4048570" y="1056917"/>
            <a:ext cx="1887357" cy="296105"/>
          </a:xfrm>
          <a:custGeom>
            <a:avLst/>
            <a:gdLst>
              <a:gd name="connsiteX0" fmla="*/ 2790245 w 2790245"/>
              <a:gd name="connsiteY0" fmla="*/ 437757 h 437757"/>
              <a:gd name="connsiteX1" fmla="*/ 2326949 w 2790245"/>
              <a:gd name="connsiteY1" fmla="*/ 437757 h 437757"/>
              <a:gd name="connsiteX2" fmla="*/ 621983 w 2790245"/>
              <a:gd name="connsiteY2" fmla="*/ 437757 h 437757"/>
              <a:gd name="connsiteX3" fmla="*/ 158687 w 2790245"/>
              <a:gd name="connsiteY3" fmla="*/ 437757 h 437757"/>
              <a:gd name="connsiteX4" fmla="*/ 0 w 2790245"/>
              <a:gd name="connsiteY4" fmla="*/ 216826 h 437757"/>
              <a:gd name="connsiteX5" fmla="*/ 158687 w 2790245"/>
              <a:gd name="connsiteY5" fmla="*/ 0 h 437757"/>
              <a:gd name="connsiteX6" fmla="*/ 621983 w 2790245"/>
              <a:gd name="connsiteY6" fmla="*/ 0 h 437757"/>
              <a:gd name="connsiteX7" fmla="*/ 2326949 w 2790245"/>
              <a:gd name="connsiteY7" fmla="*/ 0 h 437757"/>
              <a:gd name="connsiteX8" fmla="*/ 2790245 w 2790245"/>
              <a:gd name="connsiteY8" fmla="*/ 0 h 437757"/>
              <a:gd name="connsiteX9" fmla="*/ 2661654 w 2790245"/>
              <a:gd name="connsiteY9" fmla="*/ 216826 h 437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90245" h="437757">
                <a:moveTo>
                  <a:pt x="2790245" y="437757"/>
                </a:moveTo>
                <a:lnTo>
                  <a:pt x="2326949" y="437757"/>
                </a:lnTo>
                <a:lnTo>
                  <a:pt x="621983" y="437757"/>
                </a:lnTo>
                <a:lnTo>
                  <a:pt x="158687" y="437757"/>
                </a:lnTo>
                <a:lnTo>
                  <a:pt x="0" y="216826"/>
                </a:lnTo>
                <a:lnTo>
                  <a:pt x="158687" y="0"/>
                </a:lnTo>
                <a:lnTo>
                  <a:pt x="621983" y="0"/>
                </a:lnTo>
                <a:lnTo>
                  <a:pt x="2326949" y="0"/>
                </a:lnTo>
                <a:lnTo>
                  <a:pt x="2790245" y="0"/>
                </a:lnTo>
                <a:lnTo>
                  <a:pt x="2661654" y="216826"/>
                </a:lnTo>
                <a:close/>
              </a:path>
            </a:pathLst>
          </a:custGeom>
          <a:solidFill>
            <a:srgbClr val="90278E"/>
          </a:solidFill>
          <a:ln w="4412" cap="flat">
            <a:noFill/>
            <a:prstDash val="solid"/>
            <a:miter/>
          </a:ln>
        </p:spPr>
        <p:txBody>
          <a:bodyPr wrap="square" rtlCol="0" anchor="ctr">
            <a:noAutofit/>
          </a:bodyPr>
          <a:lstStyle/>
          <a:p>
            <a:endParaRPr lang="en-US" sz="1396">
              <a:solidFill>
                <a:srgbClr val="702D8C"/>
              </a:solidFill>
              <a:latin typeface="Calibri" panose="020F0502020204030204" pitchFamily="34" charset="0"/>
              <a:cs typeface="Calibri" panose="020F0502020204030204" pitchFamily="34" charset="0"/>
            </a:endParaRPr>
          </a:p>
        </p:txBody>
      </p:sp>
      <p:sp>
        <p:nvSpPr>
          <p:cNvPr id="87" name="TextBox 86">
            <a:extLst>
              <a:ext uri="{FF2B5EF4-FFF2-40B4-BE49-F238E27FC236}">
                <a16:creationId xmlns:a16="http://schemas.microsoft.com/office/drawing/2014/main" id="{495F70FE-44C4-6936-D809-7588D581507F}"/>
              </a:ext>
            </a:extLst>
          </p:cNvPr>
          <p:cNvSpPr txBox="1"/>
          <p:nvPr/>
        </p:nvSpPr>
        <p:spPr>
          <a:xfrm>
            <a:off x="4013201" y="711914"/>
            <a:ext cx="1963871" cy="369332"/>
          </a:xfrm>
          <a:prstGeom prst="rect">
            <a:avLst/>
          </a:prstGeom>
          <a:noFill/>
        </p:spPr>
        <p:txBody>
          <a:bodyPr wrap="none" rtlCol="0">
            <a:spAutoFit/>
          </a:bodyPr>
          <a:lstStyle/>
          <a:p>
            <a:pPr algn="l"/>
            <a:r>
              <a:rPr lang="en-US" b="1" dirty="0">
                <a:ln/>
                <a:solidFill>
                  <a:srgbClr val="DF4625"/>
                </a:solidFill>
                <a:latin typeface="Calibri" panose="020F0502020204030204" pitchFamily="34" charset="0"/>
                <a:cs typeface="Calibri" panose="020F0502020204030204" pitchFamily="34" charset="0"/>
                <a:sym typeface="Avenir-Black"/>
                <a:rtl val="0"/>
              </a:rPr>
              <a:t>MODUL 4 </a:t>
            </a:r>
            <a:r>
              <a:rPr lang="en-US" dirty="0">
                <a:ln/>
                <a:solidFill>
                  <a:srgbClr val="DF4625"/>
                </a:solidFill>
                <a:latin typeface="Calibri" panose="020F0502020204030204" pitchFamily="34" charset="0"/>
                <a:cs typeface="Calibri" panose="020F0502020204030204" pitchFamily="34" charset="0"/>
                <a:sym typeface="Avenir-Black"/>
                <a:rtl val="0"/>
              </a:rPr>
              <a:t>(Teil 1)</a:t>
            </a:r>
            <a:endParaRPr lang="en-US" i="1" dirty="0">
              <a:ln/>
              <a:solidFill>
                <a:srgbClr val="DF4625"/>
              </a:solidFill>
              <a:latin typeface="Calibri" panose="020F0502020204030204" pitchFamily="34" charset="0"/>
              <a:cs typeface="Calibri" panose="020F0502020204030204" pitchFamily="34" charset="0"/>
              <a:sym typeface="Avenir-Black"/>
              <a:rtl val="0"/>
            </a:endParaRPr>
          </a:p>
        </p:txBody>
      </p:sp>
      <p:sp>
        <p:nvSpPr>
          <p:cNvPr id="88" name="TextBox 87">
            <a:extLst>
              <a:ext uri="{FF2B5EF4-FFF2-40B4-BE49-F238E27FC236}">
                <a16:creationId xmlns:a16="http://schemas.microsoft.com/office/drawing/2014/main" id="{6C8709EB-2C58-6ACE-3BEA-FC771FA98101}"/>
              </a:ext>
            </a:extLst>
          </p:cNvPr>
          <p:cNvSpPr txBox="1"/>
          <p:nvPr/>
        </p:nvSpPr>
        <p:spPr>
          <a:xfrm>
            <a:off x="4165317" y="1141063"/>
            <a:ext cx="1802316" cy="223459"/>
          </a:xfrm>
          <a:prstGeom prst="rect">
            <a:avLst/>
          </a:prstGeom>
          <a:noFill/>
        </p:spPr>
        <p:txBody>
          <a:bodyPr wrap="square" rtlCol="0">
            <a:spAutoFit/>
          </a:bodyPr>
          <a:lstStyle/>
          <a:p>
            <a:pPr>
              <a:lnSpc>
                <a:spcPts val="839"/>
              </a:lnSpc>
            </a:pPr>
            <a:r>
              <a:rPr lang="en-US" sz="1600" b="1" dirty="0">
                <a:ln/>
                <a:solidFill>
                  <a:schemeClr val="bg1"/>
                </a:solidFill>
                <a:latin typeface="Calibri" panose="020F0502020204030204" pitchFamily="34" charset="0"/>
                <a:cs typeface="Calibri" panose="020F0502020204030204" pitchFamily="34" charset="0"/>
                <a:sym typeface="Avenir-Black"/>
                <a:rtl val="0"/>
              </a:rPr>
              <a:t>Thema 1</a:t>
            </a:r>
          </a:p>
        </p:txBody>
      </p:sp>
      <p:sp>
        <p:nvSpPr>
          <p:cNvPr id="89" name="TextBox 88">
            <a:extLst>
              <a:ext uri="{FF2B5EF4-FFF2-40B4-BE49-F238E27FC236}">
                <a16:creationId xmlns:a16="http://schemas.microsoft.com/office/drawing/2014/main" id="{3E53C7F9-8E0A-7361-9531-AB2225054E32}"/>
              </a:ext>
            </a:extLst>
          </p:cNvPr>
          <p:cNvSpPr txBox="1"/>
          <p:nvPr/>
        </p:nvSpPr>
        <p:spPr>
          <a:xfrm>
            <a:off x="4025596" y="1392218"/>
            <a:ext cx="1985445" cy="3040063"/>
          </a:xfrm>
          <a:prstGeom prst="rect">
            <a:avLst/>
          </a:prstGeom>
          <a:noFill/>
        </p:spPr>
        <p:txBody>
          <a:bodyPr wrap="square" rtlCol="0">
            <a:spAutoFit/>
          </a:bodyPr>
          <a:lstStyle/>
          <a:p>
            <a:r>
              <a:rPr lang="en-US" sz="1200" b="1" kern="1200" dirty="0">
                <a:solidFill>
                  <a:srgbClr val="0C4659"/>
                </a:solidFill>
                <a:effectLst/>
                <a:latin typeface="+mn-lt"/>
                <a:ea typeface="+mn-ea"/>
                <a:cs typeface="+mn-cs"/>
              </a:rPr>
              <a:t>Digitale Medien als Instrument für die Versöhnung nach Konflikten in Europa</a:t>
            </a:r>
          </a:p>
          <a:p>
            <a:endParaRPr lang="en-US" sz="1200" b="1" dirty="0">
              <a:solidFill>
                <a:srgbClr val="0C4659"/>
              </a:solidFill>
            </a:endParaRPr>
          </a:p>
          <a:p>
            <a:r>
              <a:rPr lang="en-IE" sz="1100" i="1" kern="1200" dirty="0">
                <a:solidFill>
                  <a:srgbClr val="0C4659"/>
                </a:solidFill>
                <a:effectLst/>
                <a:latin typeface="+mn-lt"/>
                <a:ea typeface="+mn-ea"/>
                <a:cs typeface="+mn-cs"/>
              </a:rPr>
              <a:t>Untersucht, wie digitale Plattformen Gemeinschaften dabei helfen</a:t>
            </a:r>
            <a:r>
              <a:rPr lang="en-IE" sz="1100" b="1" i="1" kern="1200" dirty="0">
                <a:solidFill>
                  <a:srgbClr val="0C4659"/>
                </a:solidFill>
                <a:effectLst/>
                <a:latin typeface="+mn-lt"/>
                <a:ea typeface="+mn-ea"/>
                <a:cs typeface="+mn-cs"/>
              </a:rPr>
              <a:t>, Konflikte zu überwinden, Vertrauen wiederherzustellen und den Dialog zu fördern, </a:t>
            </a:r>
            <a:r>
              <a:rPr lang="en-IE" sz="1100" i="1" kern="1200" dirty="0">
                <a:solidFill>
                  <a:srgbClr val="0C4659"/>
                </a:solidFill>
                <a:effectLst/>
                <a:latin typeface="+mn-lt"/>
                <a:ea typeface="+mn-ea"/>
                <a:cs typeface="+mn-cs"/>
              </a:rPr>
              <a:t>um langfristigen Frieden und Zusammenarbeit zu unterstützen.</a:t>
            </a:r>
          </a:p>
          <a:p>
            <a:endParaRPr lang="en-US" sz="1100" dirty="0">
              <a:solidFill>
                <a:srgbClr val="0C4659"/>
              </a:solidFill>
            </a:endParaRPr>
          </a:p>
          <a:p>
            <a:endParaRPr lang="en-US" sz="1200" dirty="0">
              <a:solidFill>
                <a:srgbClr val="0C4659"/>
              </a:solidFill>
            </a:endParaRPr>
          </a:p>
          <a:p>
            <a:pPr>
              <a:lnSpc>
                <a:spcPts val="891"/>
              </a:lnSpc>
              <a:buClr>
                <a:srgbClr val="F15B2A"/>
              </a:buClr>
            </a:pPr>
            <a:endParaRPr lang="en-US" sz="800" dirty="0">
              <a:ln/>
              <a:solidFill>
                <a:srgbClr val="083F59"/>
              </a:solidFill>
              <a:latin typeface="Calibri" panose="020F0502020204030204" pitchFamily="34" charset="0"/>
              <a:cs typeface="Calibri" panose="020F0502020204030204" pitchFamily="34" charset="0"/>
              <a:sym typeface="Avenir-Black"/>
              <a:rtl val="0"/>
            </a:endParaRPr>
          </a:p>
        </p:txBody>
      </p:sp>
      <p:sp>
        <p:nvSpPr>
          <p:cNvPr id="91" name="Freeform 90">
            <a:extLst>
              <a:ext uri="{FF2B5EF4-FFF2-40B4-BE49-F238E27FC236}">
                <a16:creationId xmlns:a16="http://schemas.microsoft.com/office/drawing/2014/main" id="{749F861E-0105-380A-7517-C028E7C47715}"/>
              </a:ext>
            </a:extLst>
          </p:cNvPr>
          <p:cNvSpPr/>
          <p:nvPr/>
        </p:nvSpPr>
        <p:spPr>
          <a:xfrm rot="10800000">
            <a:off x="6651750" y="1062487"/>
            <a:ext cx="1658100" cy="296105"/>
          </a:xfrm>
          <a:custGeom>
            <a:avLst/>
            <a:gdLst>
              <a:gd name="connsiteX0" fmla="*/ 2790245 w 2790245"/>
              <a:gd name="connsiteY0" fmla="*/ 437757 h 437757"/>
              <a:gd name="connsiteX1" fmla="*/ 2326949 w 2790245"/>
              <a:gd name="connsiteY1" fmla="*/ 437757 h 437757"/>
              <a:gd name="connsiteX2" fmla="*/ 621983 w 2790245"/>
              <a:gd name="connsiteY2" fmla="*/ 437757 h 437757"/>
              <a:gd name="connsiteX3" fmla="*/ 158687 w 2790245"/>
              <a:gd name="connsiteY3" fmla="*/ 437757 h 437757"/>
              <a:gd name="connsiteX4" fmla="*/ 0 w 2790245"/>
              <a:gd name="connsiteY4" fmla="*/ 216826 h 437757"/>
              <a:gd name="connsiteX5" fmla="*/ 158687 w 2790245"/>
              <a:gd name="connsiteY5" fmla="*/ 0 h 437757"/>
              <a:gd name="connsiteX6" fmla="*/ 621983 w 2790245"/>
              <a:gd name="connsiteY6" fmla="*/ 0 h 437757"/>
              <a:gd name="connsiteX7" fmla="*/ 2326949 w 2790245"/>
              <a:gd name="connsiteY7" fmla="*/ 0 h 437757"/>
              <a:gd name="connsiteX8" fmla="*/ 2790245 w 2790245"/>
              <a:gd name="connsiteY8" fmla="*/ 0 h 437757"/>
              <a:gd name="connsiteX9" fmla="*/ 2661654 w 2790245"/>
              <a:gd name="connsiteY9" fmla="*/ 216826 h 437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90245" h="437757">
                <a:moveTo>
                  <a:pt x="2790245" y="437757"/>
                </a:moveTo>
                <a:lnTo>
                  <a:pt x="2326949" y="437757"/>
                </a:lnTo>
                <a:lnTo>
                  <a:pt x="621983" y="437757"/>
                </a:lnTo>
                <a:lnTo>
                  <a:pt x="158687" y="437757"/>
                </a:lnTo>
                <a:lnTo>
                  <a:pt x="0" y="216826"/>
                </a:lnTo>
                <a:lnTo>
                  <a:pt x="158687" y="0"/>
                </a:lnTo>
                <a:lnTo>
                  <a:pt x="621983" y="0"/>
                </a:lnTo>
                <a:lnTo>
                  <a:pt x="2326949" y="0"/>
                </a:lnTo>
                <a:lnTo>
                  <a:pt x="2790245" y="0"/>
                </a:lnTo>
                <a:lnTo>
                  <a:pt x="2661654" y="216826"/>
                </a:lnTo>
                <a:close/>
              </a:path>
            </a:pathLst>
          </a:custGeom>
          <a:solidFill>
            <a:srgbClr val="90278E"/>
          </a:solidFill>
          <a:ln w="4412" cap="flat">
            <a:noFill/>
            <a:prstDash val="solid"/>
            <a:miter/>
          </a:ln>
        </p:spPr>
        <p:txBody>
          <a:bodyPr wrap="square" rtlCol="0" anchor="ctr">
            <a:noAutofit/>
          </a:bodyPr>
          <a:lstStyle/>
          <a:p>
            <a:endParaRPr lang="en-US" sz="1396">
              <a:solidFill>
                <a:srgbClr val="702D8C"/>
              </a:solidFill>
              <a:latin typeface="Calibri" panose="020F0502020204030204" pitchFamily="34" charset="0"/>
              <a:cs typeface="Calibri" panose="020F0502020204030204" pitchFamily="34" charset="0"/>
            </a:endParaRPr>
          </a:p>
        </p:txBody>
      </p:sp>
      <p:sp>
        <p:nvSpPr>
          <p:cNvPr id="93" name="TextBox 92">
            <a:extLst>
              <a:ext uri="{FF2B5EF4-FFF2-40B4-BE49-F238E27FC236}">
                <a16:creationId xmlns:a16="http://schemas.microsoft.com/office/drawing/2014/main" id="{43F1A4AE-DA2A-2915-B3CA-D4BA35D4EE30}"/>
              </a:ext>
            </a:extLst>
          </p:cNvPr>
          <p:cNvSpPr txBox="1"/>
          <p:nvPr/>
        </p:nvSpPr>
        <p:spPr>
          <a:xfrm>
            <a:off x="6604000" y="723054"/>
            <a:ext cx="1791169" cy="338554"/>
          </a:xfrm>
          <a:prstGeom prst="rect">
            <a:avLst/>
          </a:prstGeom>
          <a:noFill/>
        </p:spPr>
        <p:txBody>
          <a:bodyPr wrap="square" rtlCol="0">
            <a:spAutoFit/>
          </a:bodyPr>
          <a:lstStyle/>
          <a:p>
            <a:pPr algn="l"/>
            <a:r>
              <a:rPr lang="en-US" sz="1600" b="1" dirty="0">
                <a:ln/>
                <a:solidFill>
                  <a:srgbClr val="DF4625"/>
                </a:solidFill>
                <a:latin typeface="Calibri" panose="020F0502020204030204" pitchFamily="34" charset="0"/>
                <a:cs typeface="Calibri" panose="020F0502020204030204" pitchFamily="34" charset="0"/>
                <a:sym typeface="Avenir-Black"/>
                <a:rtl val="0"/>
              </a:rPr>
              <a:t>MODUL 4 </a:t>
            </a:r>
            <a:r>
              <a:rPr lang="en-US" sz="1600" dirty="0">
                <a:ln/>
                <a:solidFill>
                  <a:srgbClr val="DF4625"/>
                </a:solidFill>
                <a:latin typeface="Calibri" panose="020F0502020204030204" pitchFamily="34" charset="0"/>
                <a:cs typeface="Calibri" panose="020F0502020204030204" pitchFamily="34" charset="0"/>
                <a:sym typeface="Avenir-Black"/>
                <a:rtl val="0"/>
              </a:rPr>
              <a:t>(Teil 2)</a:t>
            </a:r>
            <a:endParaRPr lang="en-US" sz="1600" i="1" dirty="0">
              <a:ln/>
              <a:solidFill>
                <a:srgbClr val="DF4625"/>
              </a:solidFill>
              <a:latin typeface="Calibri" panose="020F0502020204030204" pitchFamily="34" charset="0"/>
              <a:cs typeface="Calibri" panose="020F0502020204030204" pitchFamily="34" charset="0"/>
              <a:sym typeface="Avenir-Black"/>
              <a:rtl val="0"/>
            </a:endParaRPr>
          </a:p>
        </p:txBody>
      </p:sp>
      <p:sp>
        <p:nvSpPr>
          <p:cNvPr id="94" name="TextBox 93">
            <a:extLst>
              <a:ext uri="{FF2B5EF4-FFF2-40B4-BE49-F238E27FC236}">
                <a16:creationId xmlns:a16="http://schemas.microsoft.com/office/drawing/2014/main" id="{2D4D9466-25B8-7F10-7119-2058D53382E2}"/>
              </a:ext>
            </a:extLst>
          </p:cNvPr>
          <p:cNvSpPr txBox="1"/>
          <p:nvPr/>
        </p:nvSpPr>
        <p:spPr>
          <a:xfrm>
            <a:off x="6750082" y="1138256"/>
            <a:ext cx="1526972" cy="223459"/>
          </a:xfrm>
          <a:prstGeom prst="rect">
            <a:avLst/>
          </a:prstGeom>
          <a:noFill/>
        </p:spPr>
        <p:txBody>
          <a:bodyPr wrap="square" rtlCol="0">
            <a:spAutoFit/>
          </a:bodyPr>
          <a:lstStyle/>
          <a:p>
            <a:pPr>
              <a:lnSpc>
                <a:spcPts val="839"/>
              </a:lnSpc>
            </a:pPr>
            <a:r>
              <a:rPr lang="en-US" sz="1600" b="1" dirty="0">
                <a:ln/>
                <a:solidFill>
                  <a:schemeClr val="bg1"/>
                </a:solidFill>
                <a:latin typeface="Calibri" panose="020F0502020204030204" pitchFamily="34" charset="0"/>
                <a:cs typeface="Calibri" panose="020F0502020204030204" pitchFamily="34" charset="0"/>
                <a:sym typeface="Avenir-Black"/>
                <a:rtl val="0"/>
              </a:rPr>
              <a:t>Thema 2</a:t>
            </a:r>
          </a:p>
        </p:txBody>
      </p:sp>
      <p:sp>
        <p:nvSpPr>
          <p:cNvPr id="95" name="TextBox 94">
            <a:extLst>
              <a:ext uri="{FF2B5EF4-FFF2-40B4-BE49-F238E27FC236}">
                <a16:creationId xmlns:a16="http://schemas.microsoft.com/office/drawing/2014/main" id="{DEE3932C-A32B-1635-0448-0671F2EF022B}"/>
              </a:ext>
            </a:extLst>
          </p:cNvPr>
          <p:cNvSpPr txBox="1"/>
          <p:nvPr/>
        </p:nvSpPr>
        <p:spPr>
          <a:xfrm>
            <a:off x="6626109" y="1397789"/>
            <a:ext cx="2003249" cy="2246769"/>
          </a:xfrm>
          <a:prstGeom prst="rect">
            <a:avLst/>
          </a:prstGeom>
          <a:noFill/>
        </p:spPr>
        <p:txBody>
          <a:bodyPr wrap="square" rtlCol="0">
            <a:spAutoFit/>
          </a:bodyPr>
          <a:lstStyle/>
          <a:p>
            <a:pPr>
              <a:buClr>
                <a:srgbClr val="DF4625"/>
              </a:buClr>
            </a:pPr>
            <a:r>
              <a:rPr lang="en-IE" sz="1400" b="1" dirty="0">
                <a:solidFill>
                  <a:srgbClr val="0C4659"/>
                </a:solidFill>
              </a:rPr>
              <a:t>Storytelling für sozialen Wandel: </a:t>
            </a:r>
            <a:r>
              <a:rPr lang="en-IE" sz="1400" dirty="0">
                <a:solidFill>
                  <a:srgbClr val="0C4659"/>
                </a:solidFill>
              </a:rPr>
              <a:t>Einsatz digitaler Medien zur Förderung von Friedensinitiativen</a:t>
            </a:r>
          </a:p>
          <a:p>
            <a:pPr>
              <a:buClr>
                <a:srgbClr val="DF4625"/>
              </a:buClr>
            </a:pPr>
            <a:endParaRPr lang="en-IE" sz="1200" dirty="0">
              <a:ln/>
              <a:solidFill>
                <a:srgbClr val="0C4659"/>
              </a:solidFill>
              <a:sym typeface="Avenir-Black"/>
              <a:rtl val="0"/>
            </a:endParaRPr>
          </a:p>
          <a:p>
            <a:pPr>
              <a:buClr>
                <a:srgbClr val="DF4625"/>
              </a:buClr>
            </a:pPr>
            <a:r>
              <a:rPr lang="en-IE" sz="1200" i="1" kern="1200" dirty="0">
                <a:solidFill>
                  <a:srgbClr val="0C4659"/>
                </a:solidFill>
                <a:effectLst/>
                <a:latin typeface="+mn-lt"/>
                <a:ea typeface="+mn-ea"/>
                <a:cs typeface="+mn-cs"/>
              </a:rPr>
              <a:t>Hebt die Kraft </a:t>
            </a:r>
            <a:r>
              <a:rPr lang="en-IE" sz="1200" b="1" i="1" kern="1200" dirty="0">
                <a:solidFill>
                  <a:srgbClr val="0C4659"/>
                </a:solidFill>
                <a:effectLst/>
                <a:latin typeface="+mn-lt"/>
                <a:ea typeface="+mn-ea"/>
                <a:cs typeface="+mn-cs"/>
              </a:rPr>
              <a:t>narrativer Inhalte </a:t>
            </a:r>
            <a:r>
              <a:rPr lang="en-IE" sz="1200" i="1" kern="1200" dirty="0">
                <a:solidFill>
                  <a:srgbClr val="0C4659"/>
                </a:solidFill>
                <a:effectLst/>
                <a:latin typeface="+mn-lt"/>
                <a:ea typeface="+mn-ea"/>
                <a:cs typeface="+mn-cs"/>
              </a:rPr>
              <a:t>hervor, Perspektiven neu zu gestalten, Spannungen abzubauen und gegenseitiges Verständnis zu fördern.</a:t>
            </a:r>
          </a:p>
        </p:txBody>
      </p:sp>
      <p:sp>
        <p:nvSpPr>
          <p:cNvPr id="97" name="Freeform 96">
            <a:extLst>
              <a:ext uri="{FF2B5EF4-FFF2-40B4-BE49-F238E27FC236}">
                <a16:creationId xmlns:a16="http://schemas.microsoft.com/office/drawing/2014/main" id="{E2AA0CF9-6D7F-5B07-9F84-87FC17D84F93}"/>
              </a:ext>
            </a:extLst>
          </p:cNvPr>
          <p:cNvSpPr/>
          <p:nvPr/>
        </p:nvSpPr>
        <p:spPr>
          <a:xfrm rot="10800000">
            <a:off x="8987466" y="1070079"/>
            <a:ext cx="1563970" cy="296105"/>
          </a:xfrm>
          <a:custGeom>
            <a:avLst/>
            <a:gdLst>
              <a:gd name="connsiteX0" fmla="*/ 2790245 w 2790245"/>
              <a:gd name="connsiteY0" fmla="*/ 437757 h 437757"/>
              <a:gd name="connsiteX1" fmla="*/ 2326949 w 2790245"/>
              <a:gd name="connsiteY1" fmla="*/ 437757 h 437757"/>
              <a:gd name="connsiteX2" fmla="*/ 621983 w 2790245"/>
              <a:gd name="connsiteY2" fmla="*/ 437757 h 437757"/>
              <a:gd name="connsiteX3" fmla="*/ 158687 w 2790245"/>
              <a:gd name="connsiteY3" fmla="*/ 437757 h 437757"/>
              <a:gd name="connsiteX4" fmla="*/ 0 w 2790245"/>
              <a:gd name="connsiteY4" fmla="*/ 216826 h 437757"/>
              <a:gd name="connsiteX5" fmla="*/ 158687 w 2790245"/>
              <a:gd name="connsiteY5" fmla="*/ 0 h 437757"/>
              <a:gd name="connsiteX6" fmla="*/ 621983 w 2790245"/>
              <a:gd name="connsiteY6" fmla="*/ 0 h 437757"/>
              <a:gd name="connsiteX7" fmla="*/ 2326949 w 2790245"/>
              <a:gd name="connsiteY7" fmla="*/ 0 h 437757"/>
              <a:gd name="connsiteX8" fmla="*/ 2790245 w 2790245"/>
              <a:gd name="connsiteY8" fmla="*/ 0 h 437757"/>
              <a:gd name="connsiteX9" fmla="*/ 2661654 w 2790245"/>
              <a:gd name="connsiteY9" fmla="*/ 216826 h 437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90245" h="437757">
                <a:moveTo>
                  <a:pt x="2790245" y="437757"/>
                </a:moveTo>
                <a:lnTo>
                  <a:pt x="2326949" y="437757"/>
                </a:lnTo>
                <a:lnTo>
                  <a:pt x="621983" y="437757"/>
                </a:lnTo>
                <a:lnTo>
                  <a:pt x="158687" y="437757"/>
                </a:lnTo>
                <a:lnTo>
                  <a:pt x="0" y="216826"/>
                </a:lnTo>
                <a:lnTo>
                  <a:pt x="158687" y="0"/>
                </a:lnTo>
                <a:lnTo>
                  <a:pt x="621983" y="0"/>
                </a:lnTo>
                <a:lnTo>
                  <a:pt x="2326949" y="0"/>
                </a:lnTo>
                <a:lnTo>
                  <a:pt x="2790245" y="0"/>
                </a:lnTo>
                <a:lnTo>
                  <a:pt x="2661654" y="216826"/>
                </a:lnTo>
                <a:close/>
              </a:path>
            </a:pathLst>
          </a:custGeom>
          <a:solidFill>
            <a:srgbClr val="90278E"/>
          </a:solidFill>
          <a:ln w="4412" cap="flat">
            <a:noFill/>
            <a:prstDash val="solid"/>
            <a:miter/>
          </a:ln>
        </p:spPr>
        <p:txBody>
          <a:bodyPr wrap="square" rtlCol="0" anchor="ctr">
            <a:noAutofit/>
          </a:bodyPr>
          <a:lstStyle/>
          <a:p>
            <a:endParaRPr lang="en-US" sz="1396">
              <a:solidFill>
                <a:srgbClr val="702D8C"/>
              </a:solidFill>
              <a:latin typeface="Calibri" panose="020F0502020204030204" pitchFamily="34" charset="0"/>
              <a:cs typeface="Calibri" panose="020F0502020204030204" pitchFamily="34" charset="0"/>
            </a:endParaRPr>
          </a:p>
        </p:txBody>
      </p:sp>
      <p:sp>
        <p:nvSpPr>
          <p:cNvPr id="99" name="TextBox 98">
            <a:extLst>
              <a:ext uri="{FF2B5EF4-FFF2-40B4-BE49-F238E27FC236}">
                <a16:creationId xmlns:a16="http://schemas.microsoft.com/office/drawing/2014/main" id="{428D92EE-5517-D56C-E4AA-FA9AF05586B3}"/>
              </a:ext>
            </a:extLst>
          </p:cNvPr>
          <p:cNvSpPr txBox="1"/>
          <p:nvPr/>
        </p:nvSpPr>
        <p:spPr>
          <a:xfrm>
            <a:off x="8940800" y="714941"/>
            <a:ext cx="1877712" cy="338554"/>
          </a:xfrm>
          <a:prstGeom prst="rect">
            <a:avLst/>
          </a:prstGeom>
          <a:noFill/>
        </p:spPr>
        <p:txBody>
          <a:bodyPr wrap="square" rtlCol="0">
            <a:spAutoFit/>
          </a:bodyPr>
          <a:lstStyle/>
          <a:p>
            <a:pPr algn="l"/>
            <a:r>
              <a:rPr lang="en-US" sz="1600" b="1" dirty="0">
                <a:ln/>
                <a:solidFill>
                  <a:srgbClr val="DF4625"/>
                </a:solidFill>
                <a:latin typeface="Calibri" panose="020F0502020204030204" pitchFamily="34" charset="0"/>
                <a:cs typeface="Calibri" panose="020F0502020204030204" pitchFamily="34" charset="0"/>
                <a:sym typeface="Avenir-Black"/>
                <a:rtl val="0"/>
              </a:rPr>
              <a:t>MODUL 4 </a:t>
            </a:r>
            <a:r>
              <a:rPr lang="en-US" sz="1600" dirty="0">
                <a:ln/>
                <a:solidFill>
                  <a:srgbClr val="DF4625"/>
                </a:solidFill>
                <a:latin typeface="Calibri" panose="020F0502020204030204" pitchFamily="34" charset="0"/>
                <a:cs typeface="Calibri" panose="020F0502020204030204" pitchFamily="34" charset="0"/>
                <a:sym typeface="Avenir-Black"/>
                <a:rtl val="0"/>
              </a:rPr>
              <a:t>(Teil 3)</a:t>
            </a:r>
            <a:endParaRPr lang="en-US" sz="1600" i="1" dirty="0">
              <a:ln/>
              <a:solidFill>
                <a:srgbClr val="DF4625"/>
              </a:solidFill>
              <a:latin typeface="Calibri" panose="020F0502020204030204" pitchFamily="34" charset="0"/>
              <a:cs typeface="Calibri" panose="020F0502020204030204" pitchFamily="34" charset="0"/>
              <a:sym typeface="Avenir-Black"/>
              <a:rtl val="0"/>
            </a:endParaRPr>
          </a:p>
        </p:txBody>
      </p:sp>
      <p:sp>
        <p:nvSpPr>
          <p:cNvPr id="100" name="TextBox 99">
            <a:extLst>
              <a:ext uri="{FF2B5EF4-FFF2-40B4-BE49-F238E27FC236}">
                <a16:creationId xmlns:a16="http://schemas.microsoft.com/office/drawing/2014/main" id="{941236FC-991C-E502-9F64-40F9B4338C2B}"/>
              </a:ext>
            </a:extLst>
          </p:cNvPr>
          <p:cNvSpPr txBox="1"/>
          <p:nvPr/>
        </p:nvSpPr>
        <p:spPr>
          <a:xfrm>
            <a:off x="9104216" y="1133898"/>
            <a:ext cx="1439547" cy="223459"/>
          </a:xfrm>
          <a:prstGeom prst="rect">
            <a:avLst/>
          </a:prstGeom>
          <a:noFill/>
        </p:spPr>
        <p:txBody>
          <a:bodyPr wrap="square" rtlCol="0">
            <a:spAutoFit/>
          </a:bodyPr>
          <a:lstStyle/>
          <a:p>
            <a:pPr>
              <a:lnSpc>
                <a:spcPts val="839"/>
              </a:lnSpc>
            </a:pPr>
            <a:r>
              <a:rPr lang="en-US" sz="1600" b="1" dirty="0">
                <a:ln/>
                <a:solidFill>
                  <a:schemeClr val="bg1"/>
                </a:solidFill>
                <a:latin typeface="Calibri" panose="020F0502020204030204" pitchFamily="34" charset="0"/>
                <a:cs typeface="Calibri" panose="020F0502020204030204" pitchFamily="34" charset="0"/>
                <a:sym typeface="Avenir-Black"/>
                <a:rtl val="0"/>
              </a:rPr>
              <a:t>Thema 3</a:t>
            </a:r>
          </a:p>
        </p:txBody>
      </p:sp>
      <p:sp>
        <p:nvSpPr>
          <p:cNvPr id="101" name="TextBox 100">
            <a:extLst>
              <a:ext uri="{FF2B5EF4-FFF2-40B4-BE49-F238E27FC236}">
                <a16:creationId xmlns:a16="http://schemas.microsoft.com/office/drawing/2014/main" id="{7F26E53E-A4F1-C643-E519-D54A3FF4D8F0}"/>
              </a:ext>
            </a:extLst>
          </p:cNvPr>
          <p:cNvSpPr txBox="1"/>
          <p:nvPr/>
        </p:nvSpPr>
        <p:spPr>
          <a:xfrm>
            <a:off x="8953608" y="1405376"/>
            <a:ext cx="2185589" cy="2200602"/>
          </a:xfrm>
          <a:prstGeom prst="rect">
            <a:avLst/>
          </a:prstGeom>
          <a:noFill/>
        </p:spPr>
        <p:txBody>
          <a:bodyPr wrap="square" rtlCol="0">
            <a:spAutoFit/>
          </a:bodyPr>
          <a:lstStyle/>
          <a:p>
            <a:pPr marR="0" lvl="0" algn="l" defTabSz="777514" rtl="0" eaLnBrk="1" fontAlgn="auto" latinLnBrk="0" hangingPunct="1">
              <a:lnSpc>
                <a:spcPct val="100000"/>
              </a:lnSpc>
              <a:spcBef>
                <a:spcPts val="0"/>
              </a:spcBef>
              <a:spcAft>
                <a:spcPts val="0"/>
              </a:spcAft>
              <a:buClrTx/>
              <a:buSzTx/>
              <a:tabLst/>
              <a:defRPr/>
            </a:pPr>
            <a:r>
              <a:rPr lang="en-IE" sz="1200" b="1" kern="1200" dirty="0">
                <a:solidFill>
                  <a:srgbClr val="0C4659"/>
                </a:solidFill>
                <a:effectLst/>
                <a:latin typeface="+mn-lt"/>
                <a:ea typeface="+mn-ea"/>
                <a:cs typeface="+mn-cs"/>
              </a:rPr>
              <a:t>Europäische digitale Plattformen </a:t>
            </a:r>
            <a:r>
              <a:rPr lang="en-IE" sz="1200" kern="1200" dirty="0">
                <a:solidFill>
                  <a:srgbClr val="0C4659"/>
                </a:solidFill>
                <a:effectLst/>
                <a:latin typeface="+mn-lt"/>
                <a:ea typeface="+mn-ea"/>
                <a:cs typeface="+mn-cs"/>
              </a:rPr>
              <a:t>zur Unterstützung von Friedensjournalismus und konstruktivem Dialog</a:t>
            </a:r>
          </a:p>
          <a:p>
            <a:pPr marR="0" lvl="0" algn="l" defTabSz="777514" rtl="0" eaLnBrk="1" fontAlgn="auto" latinLnBrk="0" hangingPunct="1">
              <a:lnSpc>
                <a:spcPct val="100000"/>
              </a:lnSpc>
              <a:spcBef>
                <a:spcPts val="0"/>
              </a:spcBef>
              <a:spcAft>
                <a:spcPts val="0"/>
              </a:spcAft>
              <a:buClrTx/>
              <a:buSzTx/>
              <a:tabLst/>
              <a:defRPr/>
            </a:pPr>
            <a:br>
              <a:rPr lang="en-IE" sz="1200" dirty="0">
                <a:solidFill>
                  <a:srgbClr val="0C4659"/>
                </a:solidFill>
              </a:rPr>
            </a:br>
            <a:r>
              <a:rPr lang="en-IE" sz="1100" i="1" kern="1200" dirty="0">
                <a:solidFill>
                  <a:srgbClr val="0C4659"/>
                </a:solidFill>
                <a:effectLst/>
                <a:latin typeface="+mn-lt"/>
                <a:ea typeface="+mn-ea"/>
                <a:cs typeface="+mn-cs"/>
              </a:rPr>
              <a:t>Analysiert digitale Tools und Medieninitiativen, die </a:t>
            </a:r>
            <a:r>
              <a:rPr lang="en-IE" sz="1100" b="1" i="1" kern="1200" dirty="0">
                <a:solidFill>
                  <a:srgbClr val="0C4659"/>
                </a:solidFill>
                <a:effectLst/>
                <a:latin typeface="+mn-lt"/>
                <a:ea typeface="+mn-ea"/>
                <a:cs typeface="+mn-cs"/>
              </a:rPr>
              <a:t>Fehlinformationen bekämpfen, eine ausgewogene Berichterstattung fördern und respektvolle Gespräche ermöglichen</a:t>
            </a:r>
            <a:r>
              <a:rPr lang="en-IE" sz="1100" i="1" kern="1200" dirty="0">
                <a:solidFill>
                  <a:srgbClr val="0C4659"/>
                </a:solidFill>
                <a:effectLst/>
                <a:latin typeface="+mn-lt"/>
                <a:ea typeface="+mn-ea"/>
                <a:cs typeface="+mn-cs"/>
              </a:rPr>
              <a:t>.</a:t>
            </a:r>
          </a:p>
        </p:txBody>
      </p:sp>
      <p:pic>
        <p:nvPicPr>
          <p:cNvPr id="3" name="Picture 2" descr="A logo for a company&#10;&#10;AI-generated content may be incorrect.">
            <a:extLst>
              <a:ext uri="{FF2B5EF4-FFF2-40B4-BE49-F238E27FC236}">
                <a16:creationId xmlns:a16="http://schemas.microsoft.com/office/drawing/2014/main" id="{B2F4F590-775D-2EAF-2323-943617A5ABA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67373" y="429550"/>
            <a:ext cx="2350008" cy="1146048"/>
          </a:xfrm>
          <a:prstGeom prst="rect">
            <a:avLst/>
          </a:prstGeom>
        </p:spPr>
      </p:pic>
      <p:sp>
        <p:nvSpPr>
          <p:cNvPr id="19" name="Graphic 17">
            <a:extLst>
              <a:ext uri="{FF2B5EF4-FFF2-40B4-BE49-F238E27FC236}">
                <a16:creationId xmlns:a16="http://schemas.microsoft.com/office/drawing/2014/main" id="{1618E026-18B8-210D-B7AB-CAA71E1BBED7}"/>
              </a:ext>
            </a:extLst>
          </p:cNvPr>
          <p:cNvSpPr/>
          <p:nvPr/>
        </p:nvSpPr>
        <p:spPr>
          <a:xfrm>
            <a:off x="6088856" y="987543"/>
            <a:ext cx="363033" cy="374743"/>
          </a:xfrm>
          <a:custGeom>
            <a:avLst/>
            <a:gdLst>
              <a:gd name="connsiteX0" fmla="*/ 4281383 w 4724400"/>
              <a:gd name="connsiteY0" fmla="*/ 1635376 h 4876800"/>
              <a:gd name="connsiteX1" fmla="*/ 4433612 w 4724400"/>
              <a:gd name="connsiteY1" fmla="*/ 1218629 h 4876800"/>
              <a:gd name="connsiteX2" fmla="*/ 3785321 w 4724400"/>
              <a:gd name="connsiteY2" fmla="*/ 570348 h 4876800"/>
              <a:gd name="connsiteX3" fmla="*/ 3137040 w 4724400"/>
              <a:gd name="connsiteY3" fmla="*/ 1218629 h 4876800"/>
              <a:gd name="connsiteX4" fmla="*/ 3289230 w 4724400"/>
              <a:gd name="connsiteY4" fmla="*/ 1635328 h 4876800"/>
              <a:gd name="connsiteX5" fmla="*/ 3231794 w 4724400"/>
              <a:gd name="connsiteY5" fmla="*/ 1650302 h 4876800"/>
              <a:gd name="connsiteX6" fmla="*/ 2678840 w 4724400"/>
              <a:gd name="connsiteY6" fmla="*/ 1194530 h 4876800"/>
              <a:gd name="connsiteX7" fmla="*/ 3001299 w 4724400"/>
              <a:gd name="connsiteY7" fmla="*/ 639509 h 4876800"/>
              <a:gd name="connsiteX8" fmla="*/ 2361791 w 4724400"/>
              <a:gd name="connsiteY8" fmla="*/ 0 h 4876800"/>
              <a:gd name="connsiteX9" fmla="*/ 1722291 w 4724400"/>
              <a:gd name="connsiteY9" fmla="*/ 639509 h 4876800"/>
              <a:gd name="connsiteX10" fmla="*/ 2044751 w 4724400"/>
              <a:gd name="connsiteY10" fmla="*/ 1194530 h 4876800"/>
              <a:gd name="connsiteX11" fmla="*/ 1489272 w 4724400"/>
              <a:gd name="connsiteY11" fmla="*/ 1654816 h 4876800"/>
              <a:gd name="connsiteX12" fmla="*/ 1434475 w 4724400"/>
              <a:gd name="connsiteY12" fmla="*/ 1636119 h 4876800"/>
              <a:gd name="connsiteX13" fmla="*/ 1587351 w 4724400"/>
              <a:gd name="connsiteY13" fmla="*/ 1218619 h 4876800"/>
              <a:gd name="connsiteX14" fmla="*/ 939070 w 4724400"/>
              <a:gd name="connsiteY14" fmla="*/ 570338 h 4876800"/>
              <a:gd name="connsiteX15" fmla="*/ 290779 w 4724400"/>
              <a:gd name="connsiteY15" fmla="*/ 1218619 h 4876800"/>
              <a:gd name="connsiteX16" fmla="*/ 443008 w 4724400"/>
              <a:gd name="connsiteY16" fmla="*/ 1635366 h 4876800"/>
              <a:gd name="connsiteX17" fmla="*/ 0 w 4724400"/>
              <a:gd name="connsiteY17" fmla="*/ 2092928 h 4876800"/>
              <a:gd name="connsiteX18" fmla="*/ 0 w 4724400"/>
              <a:gd name="connsiteY18" fmla="*/ 3132906 h 4876800"/>
              <a:gd name="connsiteX19" fmla="*/ 248850 w 4724400"/>
              <a:gd name="connsiteY19" fmla="*/ 3539243 h 4876800"/>
              <a:gd name="connsiteX20" fmla="*/ 380219 w 4724400"/>
              <a:gd name="connsiteY20" fmla="*/ 4749337 h 4876800"/>
              <a:gd name="connsiteX21" fmla="*/ 522256 w 4724400"/>
              <a:gd name="connsiteY21" fmla="*/ 4876800 h 4876800"/>
              <a:gd name="connsiteX22" fmla="*/ 1355884 w 4724400"/>
              <a:gd name="connsiteY22" fmla="*/ 4876800 h 4876800"/>
              <a:gd name="connsiteX23" fmla="*/ 1497921 w 4724400"/>
              <a:gd name="connsiteY23" fmla="*/ 4749346 h 4876800"/>
              <a:gd name="connsiteX24" fmla="*/ 1629327 w 4724400"/>
              <a:gd name="connsiteY24" fmla="*/ 3538947 h 4876800"/>
              <a:gd name="connsiteX25" fmla="*/ 1678238 w 4724400"/>
              <a:gd name="connsiteY25" fmla="*/ 3533775 h 4876800"/>
              <a:gd name="connsiteX26" fmla="*/ 1810207 w 4724400"/>
              <a:gd name="connsiteY26" fmla="*/ 4749346 h 4876800"/>
              <a:gd name="connsiteX27" fmla="*/ 1952244 w 4724400"/>
              <a:gd name="connsiteY27" fmla="*/ 4876800 h 4876800"/>
              <a:gd name="connsiteX28" fmla="*/ 2771394 w 4724400"/>
              <a:gd name="connsiteY28" fmla="*/ 4876800 h 4876800"/>
              <a:gd name="connsiteX29" fmla="*/ 2913431 w 4724400"/>
              <a:gd name="connsiteY29" fmla="*/ 4749346 h 4876800"/>
              <a:gd name="connsiteX30" fmla="*/ 3045381 w 4724400"/>
              <a:gd name="connsiteY30" fmla="*/ 3533775 h 4876800"/>
              <a:gd name="connsiteX31" fmla="*/ 3095044 w 4724400"/>
              <a:gd name="connsiteY31" fmla="*/ 3538652 h 4876800"/>
              <a:gd name="connsiteX32" fmla="*/ 3226480 w 4724400"/>
              <a:gd name="connsiteY32" fmla="*/ 4749346 h 4876800"/>
              <a:gd name="connsiteX33" fmla="*/ 3368516 w 4724400"/>
              <a:gd name="connsiteY33" fmla="*/ 4876800 h 4876800"/>
              <a:gd name="connsiteX34" fmla="*/ 4202145 w 4724400"/>
              <a:gd name="connsiteY34" fmla="*/ 4876800 h 4876800"/>
              <a:gd name="connsiteX35" fmla="*/ 4344181 w 4724400"/>
              <a:gd name="connsiteY35" fmla="*/ 4749346 h 4876800"/>
              <a:gd name="connsiteX36" fmla="*/ 4475550 w 4724400"/>
              <a:gd name="connsiteY36" fmla="*/ 3539252 h 4876800"/>
              <a:gd name="connsiteX37" fmla="*/ 4724400 w 4724400"/>
              <a:gd name="connsiteY37" fmla="*/ 3132916 h 4876800"/>
              <a:gd name="connsiteX38" fmla="*/ 4724400 w 4724400"/>
              <a:gd name="connsiteY38" fmla="*/ 2092928 h 4876800"/>
              <a:gd name="connsiteX39" fmla="*/ 4281383 w 4724400"/>
              <a:gd name="connsiteY39" fmla="*/ 1635376 h 4876800"/>
              <a:gd name="connsiteX40" fmla="*/ 3785321 w 4724400"/>
              <a:gd name="connsiteY40" fmla="*/ 856088 h 4876800"/>
              <a:gd name="connsiteX41" fmla="*/ 4147861 w 4724400"/>
              <a:gd name="connsiteY41" fmla="*/ 1218619 h 4876800"/>
              <a:gd name="connsiteX42" fmla="*/ 3785321 w 4724400"/>
              <a:gd name="connsiteY42" fmla="*/ 1581150 h 4876800"/>
              <a:gd name="connsiteX43" fmla="*/ 3422790 w 4724400"/>
              <a:gd name="connsiteY43" fmla="*/ 1218619 h 4876800"/>
              <a:gd name="connsiteX44" fmla="*/ 3785321 w 4724400"/>
              <a:gd name="connsiteY44" fmla="*/ 856088 h 4876800"/>
              <a:gd name="connsiteX45" fmla="*/ 4263047 w 4724400"/>
              <a:gd name="connsiteY45" fmla="*/ 1920659 h 4876800"/>
              <a:gd name="connsiteX46" fmla="*/ 4438650 w 4724400"/>
              <a:gd name="connsiteY46" fmla="*/ 2092928 h 4876800"/>
              <a:gd name="connsiteX47" fmla="*/ 4438650 w 4724400"/>
              <a:gd name="connsiteY47" fmla="*/ 3132906 h 4876800"/>
              <a:gd name="connsiteX48" fmla="*/ 4263047 w 4724400"/>
              <a:gd name="connsiteY48" fmla="*/ 3305175 h 4876800"/>
              <a:gd name="connsiteX49" fmla="*/ 3361906 w 4724400"/>
              <a:gd name="connsiteY49" fmla="*/ 3305175 h 4876800"/>
              <a:gd name="connsiteX50" fmla="*/ 3361906 w 4724400"/>
              <a:gd name="connsiteY50" fmla="*/ 2143096 h 4876800"/>
              <a:gd name="connsiteX51" fmla="*/ 3336941 w 4724400"/>
              <a:gd name="connsiteY51" fmla="*/ 1920659 h 4876800"/>
              <a:gd name="connsiteX52" fmla="*/ 2456459 w 4724400"/>
              <a:gd name="connsiteY52" fmla="*/ 1939014 h 4876800"/>
              <a:gd name="connsiteX53" fmla="*/ 2361800 w 4724400"/>
              <a:gd name="connsiteY53" fmla="*/ 2061667 h 4876800"/>
              <a:gd name="connsiteX54" fmla="*/ 2267141 w 4724400"/>
              <a:gd name="connsiteY54" fmla="*/ 1939014 h 4876800"/>
              <a:gd name="connsiteX55" fmla="*/ 2361800 w 4724400"/>
              <a:gd name="connsiteY55" fmla="*/ 1697069 h 4876800"/>
              <a:gd name="connsiteX56" fmla="*/ 2361800 w 4724400"/>
              <a:gd name="connsiteY56" fmla="*/ 285750 h 4876800"/>
              <a:gd name="connsiteX57" fmla="*/ 2715558 w 4724400"/>
              <a:gd name="connsiteY57" fmla="*/ 639509 h 4876800"/>
              <a:gd name="connsiteX58" fmla="*/ 2361800 w 4724400"/>
              <a:gd name="connsiteY58" fmla="*/ 993257 h 4876800"/>
              <a:gd name="connsiteX59" fmla="*/ 2008051 w 4724400"/>
              <a:gd name="connsiteY59" fmla="*/ 639509 h 4876800"/>
              <a:gd name="connsiteX60" fmla="*/ 2361800 w 4724400"/>
              <a:gd name="connsiteY60" fmla="*/ 285750 h 4876800"/>
              <a:gd name="connsiteX61" fmla="*/ 1647454 w 4724400"/>
              <a:gd name="connsiteY61" fmla="*/ 2143096 h 4876800"/>
              <a:gd name="connsiteX62" fmla="*/ 2147021 w 4724400"/>
              <a:gd name="connsiteY62" fmla="*/ 1461792 h 4876800"/>
              <a:gd name="connsiteX63" fmla="*/ 1971580 w 4724400"/>
              <a:gd name="connsiteY63" fmla="*/ 1910229 h 4876800"/>
              <a:gd name="connsiteX64" fmla="*/ 1991525 w 4724400"/>
              <a:gd name="connsiteY64" fmla="*/ 2049570 h 4876800"/>
              <a:gd name="connsiteX65" fmla="*/ 2248700 w 4724400"/>
              <a:gd name="connsiteY65" fmla="*/ 2382822 h 4876800"/>
              <a:gd name="connsiteX66" fmla="*/ 2361810 w 4724400"/>
              <a:gd name="connsiteY66" fmla="*/ 2438410 h 4876800"/>
              <a:gd name="connsiteX67" fmla="*/ 2474919 w 4724400"/>
              <a:gd name="connsiteY67" fmla="*/ 2382822 h 4876800"/>
              <a:gd name="connsiteX68" fmla="*/ 2732094 w 4724400"/>
              <a:gd name="connsiteY68" fmla="*/ 2049570 h 4876800"/>
              <a:gd name="connsiteX69" fmla="*/ 2752039 w 4724400"/>
              <a:gd name="connsiteY69" fmla="*/ 1910229 h 4876800"/>
              <a:gd name="connsiteX70" fmla="*/ 2576598 w 4724400"/>
              <a:gd name="connsiteY70" fmla="*/ 1461802 h 4876800"/>
              <a:gd name="connsiteX71" fmla="*/ 3076156 w 4724400"/>
              <a:gd name="connsiteY71" fmla="*/ 2143096 h 4876800"/>
              <a:gd name="connsiteX72" fmla="*/ 3076156 w 4724400"/>
              <a:gd name="connsiteY72" fmla="*/ 3248025 h 4876800"/>
              <a:gd name="connsiteX73" fmla="*/ 1647454 w 4724400"/>
              <a:gd name="connsiteY73" fmla="*/ 3248025 h 4876800"/>
              <a:gd name="connsiteX74" fmla="*/ 939079 w 4724400"/>
              <a:gd name="connsiteY74" fmla="*/ 856088 h 4876800"/>
              <a:gd name="connsiteX75" fmla="*/ 1301610 w 4724400"/>
              <a:gd name="connsiteY75" fmla="*/ 1218619 h 4876800"/>
              <a:gd name="connsiteX76" fmla="*/ 939079 w 4724400"/>
              <a:gd name="connsiteY76" fmla="*/ 1581150 h 4876800"/>
              <a:gd name="connsiteX77" fmla="*/ 576539 w 4724400"/>
              <a:gd name="connsiteY77" fmla="*/ 1218619 h 4876800"/>
              <a:gd name="connsiteX78" fmla="*/ 939079 w 4724400"/>
              <a:gd name="connsiteY78" fmla="*/ 856088 h 4876800"/>
              <a:gd name="connsiteX79" fmla="*/ 285750 w 4724400"/>
              <a:gd name="connsiteY79" fmla="*/ 2092928 h 4876800"/>
              <a:gd name="connsiteX80" fmla="*/ 461353 w 4724400"/>
              <a:gd name="connsiteY80" fmla="*/ 1920659 h 4876800"/>
              <a:gd name="connsiteX81" fmla="*/ 1386669 w 4724400"/>
              <a:gd name="connsiteY81" fmla="*/ 1920659 h 4876800"/>
              <a:gd name="connsiteX82" fmla="*/ 1361704 w 4724400"/>
              <a:gd name="connsiteY82" fmla="*/ 2143096 h 4876800"/>
              <a:gd name="connsiteX83" fmla="*/ 1361704 w 4724400"/>
              <a:gd name="connsiteY83" fmla="*/ 3305175 h 4876800"/>
              <a:gd name="connsiteX84" fmla="*/ 461353 w 4724400"/>
              <a:gd name="connsiteY84" fmla="*/ 3305175 h 4876800"/>
              <a:gd name="connsiteX85" fmla="*/ 285750 w 4724400"/>
              <a:gd name="connsiteY85" fmla="*/ 3132906 h 4876800"/>
              <a:gd name="connsiteX86" fmla="*/ 650462 w 4724400"/>
              <a:gd name="connsiteY86" fmla="*/ 4591050 h 4876800"/>
              <a:gd name="connsiteX87" fmla="*/ 541887 w 4724400"/>
              <a:gd name="connsiteY87" fmla="*/ 3590925 h 4876800"/>
              <a:gd name="connsiteX88" fmla="*/ 1336253 w 4724400"/>
              <a:gd name="connsiteY88" fmla="*/ 3590925 h 4876800"/>
              <a:gd name="connsiteX89" fmla="*/ 1227668 w 4724400"/>
              <a:gd name="connsiteY89" fmla="*/ 4591050 h 4876800"/>
              <a:gd name="connsiteX90" fmla="*/ 2643178 w 4724400"/>
              <a:gd name="connsiteY90" fmla="*/ 4591050 h 4876800"/>
              <a:gd name="connsiteX91" fmla="*/ 2080441 w 4724400"/>
              <a:gd name="connsiteY91" fmla="*/ 4591050 h 4876800"/>
              <a:gd name="connsiteX92" fmla="*/ 1965655 w 4724400"/>
              <a:gd name="connsiteY92" fmla="*/ 3533775 h 4876800"/>
              <a:gd name="connsiteX93" fmla="*/ 2757954 w 4724400"/>
              <a:gd name="connsiteY93" fmla="*/ 3533775 h 4876800"/>
              <a:gd name="connsiteX94" fmla="*/ 3496723 w 4724400"/>
              <a:gd name="connsiteY94" fmla="*/ 4591050 h 4876800"/>
              <a:gd name="connsiteX95" fmla="*/ 3388147 w 4724400"/>
              <a:gd name="connsiteY95" fmla="*/ 3590925 h 4876800"/>
              <a:gd name="connsiteX96" fmla="*/ 4182513 w 4724400"/>
              <a:gd name="connsiteY96" fmla="*/ 3590925 h 4876800"/>
              <a:gd name="connsiteX97" fmla="*/ 4073938 w 4724400"/>
              <a:gd name="connsiteY97" fmla="*/ 4591050 h 487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4724400" h="4876800">
                <a:moveTo>
                  <a:pt x="4281383" y="1635376"/>
                </a:moveTo>
                <a:cubicBezTo>
                  <a:pt x="4376281" y="1522600"/>
                  <a:pt x="4433612" y="1377210"/>
                  <a:pt x="4433612" y="1218629"/>
                </a:cubicBezTo>
                <a:cubicBezTo>
                  <a:pt x="4433612" y="861165"/>
                  <a:pt x="4142794" y="570348"/>
                  <a:pt x="3785321" y="570348"/>
                </a:cubicBezTo>
                <a:cubicBezTo>
                  <a:pt x="3427867" y="570348"/>
                  <a:pt x="3137040" y="861165"/>
                  <a:pt x="3137040" y="1218629"/>
                </a:cubicBezTo>
                <a:cubicBezTo>
                  <a:pt x="3137040" y="1377191"/>
                  <a:pt x="3194352" y="1522562"/>
                  <a:pt x="3289230" y="1635328"/>
                </a:cubicBezTo>
                <a:cubicBezTo>
                  <a:pt x="3268580" y="1636252"/>
                  <a:pt x="3249187" y="1641596"/>
                  <a:pt x="3231794" y="1650302"/>
                </a:cubicBezTo>
                <a:cubicBezTo>
                  <a:pt x="3110865" y="1437646"/>
                  <a:pt x="2914250" y="1273416"/>
                  <a:pt x="2678840" y="1194530"/>
                </a:cubicBezTo>
                <a:cubicBezTo>
                  <a:pt x="2871283" y="1084174"/>
                  <a:pt x="3001299" y="876805"/>
                  <a:pt x="3001299" y="639509"/>
                </a:cubicBezTo>
                <a:cubicBezTo>
                  <a:pt x="3001299" y="286883"/>
                  <a:pt x="2714416" y="0"/>
                  <a:pt x="2361791" y="0"/>
                </a:cubicBezTo>
                <a:cubicBezTo>
                  <a:pt x="2009166" y="0"/>
                  <a:pt x="1722291" y="286883"/>
                  <a:pt x="1722291" y="639509"/>
                </a:cubicBezTo>
                <a:cubicBezTo>
                  <a:pt x="1722291" y="876805"/>
                  <a:pt x="1852308" y="1084174"/>
                  <a:pt x="2044751" y="1194530"/>
                </a:cubicBezTo>
                <a:cubicBezTo>
                  <a:pt x="1807674" y="1273978"/>
                  <a:pt x="1609973" y="1439980"/>
                  <a:pt x="1489272" y="1654816"/>
                </a:cubicBezTo>
                <a:cubicBezTo>
                  <a:pt x="1472822" y="1645091"/>
                  <a:pt x="1454296" y="1638567"/>
                  <a:pt x="1434475" y="1636119"/>
                </a:cubicBezTo>
                <a:cubicBezTo>
                  <a:pt x="1529753" y="1523238"/>
                  <a:pt x="1587351" y="1377563"/>
                  <a:pt x="1587351" y="1218619"/>
                </a:cubicBezTo>
                <a:cubicBezTo>
                  <a:pt x="1587351" y="861155"/>
                  <a:pt x="1296534" y="570338"/>
                  <a:pt x="939070" y="570338"/>
                </a:cubicBezTo>
                <a:cubicBezTo>
                  <a:pt x="581606" y="570338"/>
                  <a:pt x="290779" y="861155"/>
                  <a:pt x="290779" y="1218619"/>
                </a:cubicBezTo>
                <a:cubicBezTo>
                  <a:pt x="290779" y="1377201"/>
                  <a:pt x="348101" y="1522590"/>
                  <a:pt x="443008" y="1635366"/>
                </a:cubicBezTo>
                <a:cubicBezTo>
                  <a:pt x="197110" y="1644968"/>
                  <a:pt x="0" y="1846478"/>
                  <a:pt x="0" y="2092928"/>
                </a:cubicBezTo>
                <a:lnTo>
                  <a:pt x="0" y="3132906"/>
                </a:lnTo>
                <a:cubicBezTo>
                  <a:pt x="0" y="3309404"/>
                  <a:pt x="101146" y="3462795"/>
                  <a:pt x="248850" y="3539243"/>
                </a:cubicBezTo>
                <a:lnTo>
                  <a:pt x="380219" y="4749337"/>
                </a:lnTo>
                <a:cubicBezTo>
                  <a:pt x="388087" y="4821860"/>
                  <a:pt x="449323" y="4876800"/>
                  <a:pt x="522256" y="4876800"/>
                </a:cubicBezTo>
                <a:lnTo>
                  <a:pt x="1355884" y="4876800"/>
                </a:lnTo>
                <a:cubicBezTo>
                  <a:pt x="1428817" y="4876800"/>
                  <a:pt x="1490053" y="4821860"/>
                  <a:pt x="1497921" y="4749346"/>
                </a:cubicBezTo>
                <a:lnTo>
                  <a:pt x="1629327" y="3538947"/>
                </a:lnTo>
                <a:cubicBezTo>
                  <a:pt x="1632585" y="3537261"/>
                  <a:pt x="1678238" y="3533775"/>
                  <a:pt x="1678238" y="3533775"/>
                </a:cubicBezTo>
                <a:lnTo>
                  <a:pt x="1810207" y="4749346"/>
                </a:lnTo>
                <a:cubicBezTo>
                  <a:pt x="1818075" y="4821860"/>
                  <a:pt x="1879311" y="4876800"/>
                  <a:pt x="1952244" y="4876800"/>
                </a:cubicBezTo>
                <a:lnTo>
                  <a:pt x="2771394" y="4876800"/>
                </a:lnTo>
                <a:cubicBezTo>
                  <a:pt x="2844327" y="4876800"/>
                  <a:pt x="2905563" y="4821860"/>
                  <a:pt x="2913431" y="4749346"/>
                </a:cubicBezTo>
                <a:lnTo>
                  <a:pt x="3045381" y="3533775"/>
                </a:lnTo>
                <a:cubicBezTo>
                  <a:pt x="3045381" y="3533775"/>
                  <a:pt x="3092044" y="3537090"/>
                  <a:pt x="3095044" y="3538652"/>
                </a:cubicBezTo>
                <a:lnTo>
                  <a:pt x="3226480" y="4749346"/>
                </a:lnTo>
                <a:cubicBezTo>
                  <a:pt x="3234347" y="4821860"/>
                  <a:pt x="3295584" y="4876800"/>
                  <a:pt x="3368516" y="4876800"/>
                </a:cubicBezTo>
                <a:lnTo>
                  <a:pt x="4202145" y="4876800"/>
                </a:lnTo>
                <a:cubicBezTo>
                  <a:pt x="4275077" y="4876800"/>
                  <a:pt x="4336314" y="4821860"/>
                  <a:pt x="4344181" y="4749346"/>
                </a:cubicBezTo>
                <a:lnTo>
                  <a:pt x="4475550" y="3539252"/>
                </a:lnTo>
                <a:cubicBezTo>
                  <a:pt x="4623254" y="3462804"/>
                  <a:pt x="4724400" y="3309414"/>
                  <a:pt x="4724400" y="3132916"/>
                </a:cubicBezTo>
                <a:lnTo>
                  <a:pt x="4724400" y="2092928"/>
                </a:lnTo>
                <a:cubicBezTo>
                  <a:pt x="4724400" y="1846478"/>
                  <a:pt x="4527290" y="1644968"/>
                  <a:pt x="4281383" y="1635376"/>
                </a:cubicBezTo>
                <a:close/>
                <a:moveTo>
                  <a:pt x="3785321" y="856088"/>
                </a:moveTo>
                <a:cubicBezTo>
                  <a:pt x="3985222" y="856088"/>
                  <a:pt x="4147861" y="1018718"/>
                  <a:pt x="4147861" y="1218619"/>
                </a:cubicBezTo>
                <a:cubicBezTo>
                  <a:pt x="4147861" y="1418520"/>
                  <a:pt x="3985222" y="1581150"/>
                  <a:pt x="3785321" y="1581150"/>
                </a:cubicBezTo>
                <a:cubicBezTo>
                  <a:pt x="3585429" y="1581150"/>
                  <a:pt x="3422790" y="1418520"/>
                  <a:pt x="3422790" y="1218619"/>
                </a:cubicBezTo>
                <a:cubicBezTo>
                  <a:pt x="3422790" y="1018718"/>
                  <a:pt x="3585429" y="856088"/>
                  <a:pt x="3785321" y="856088"/>
                </a:cubicBezTo>
                <a:close/>
                <a:moveTo>
                  <a:pt x="4263047" y="1920659"/>
                </a:moveTo>
                <a:cubicBezTo>
                  <a:pt x="4359869" y="1920659"/>
                  <a:pt x="4438650" y="1997936"/>
                  <a:pt x="4438650" y="2092928"/>
                </a:cubicBezTo>
                <a:lnTo>
                  <a:pt x="4438650" y="3132906"/>
                </a:lnTo>
                <a:cubicBezTo>
                  <a:pt x="4438650" y="3227899"/>
                  <a:pt x="4359869" y="3305175"/>
                  <a:pt x="4263047" y="3305175"/>
                </a:cubicBezTo>
                <a:lnTo>
                  <a:pt x="3361906" y="3305175"/>
                </a:lnTo>
                <a:lnTo>
                  <a:pt x="3361906" y="2143096"/>
                </a:lnTo>
                <a:cubicBezTo>
                  <a:pt x="3361906" y="2066668"/>
                  <a:pt x="3353257" y="1992220"/>
                  <a:pt x="3336941" y="1920659"/>
                </a:cubicBezTo>
                <a:close/>
                <a:moveTo>
                  <a:pt x="2456459" y="1939014"/>
                </a:moveTo>
                <a:lnTo>
                  <a:pt x="2361800" y="2061667"/>
                </a:lnTo>
                <a:lnTo>
                  <a:pt x="2267141" y="1939014"/>
                </a:lnTo>
                <a:lnTo>
                  <a:pt x="2361800" y="1697069"/>
                </a:lnTo>
                <a:close/>
                <a:moveTo>
                  <a:pt x="2361800" y="285750"/>
                </a:moveTo>
                <a:cubicBezTo>
                  <a:pt x="2556863" y="285750"/>
                  <a:pt x="2715558" y="444446"/>
                  <a:pt x="2715558" y="639509"/>
                </a:cubicBezTo>
                <a:cubicBezTo>
                  <a:pt x="2715558" y="834571"/>
                  <a:pt x="2556863" y="993257"/>
                  <a:pt x="2361800" y="993257"/>
                </a:cubicBezTo>
                <a:cubicBezTo>
                  <a:pt x="2166738" y="993257"/>
                  <a:pt x="2008051" y="834561"/>
                  <a:pt x="2008051" y="639509"/>
                </a:cubicBezTo>
                <a:cubicBezTo>
                  <a:pt x="2008051" y="444446"/>
                  <a:pt x="2166738" y="285750"/>
                  <a:pt x="2361800" y="285750"/>
                </a:cubicBezTo>
                <a:close/>
                <a:moveTo>
                  <a:pt x="1647454" y="2143096"/>
                </a:moveTo>
                <a:cubicBezTo>
                  <a:pt x="1647454" y="1824019"/>
                  <a:pt x="1857766" y="1553185"/>
                  <a:pt x="2147021" y="1461792"/>
                </a:cubicBezTo>
                <a:lnTo>
                  <a:pt x="1971580" y="1910229"/>
                </a:lnTo>
                <a:cubicBezTo>
                  <a:pt x="1953292" y="1956959"/>
                  <a:pt x="1960864" y="2009842"/>
                  <a:pt x="1991525" y="2049570"/>
                </a:cubicBezTo>
                <a:lnTo>
                  <a:pt x="2248700" y="2382822"/>
                </a:lnTo>
                <a:cubicBezTo>
                  <a:pt x="2275751" y="2417883"/>
                  <a:pt x="2317537" y="2438410"/>
                  <a:pt x="2361810" y="2438410"/>
                </a:cubicBezTo>
                <a:cubicBezTo>
                  <a:pt x="2406082" y="2438410"/>
                  <a:pt x="2447868" y="2417883"/>
                  <a:pt x="2474919" y="2382822"/>
                </a:cubicBezTo>
                <a:lnTo>
                  <a:pt x="2732094" y="2049570"/>
                </a:lnTo>
                <a:cubicBezTo>
                  <a:pt x="2762755" y="2009851"/>
                  <a:pt x="2770327" y="1956959"/>
                  <a:pt x="2752039" y="1910229"/>
                </a:cubicBezTo>
                <a:lnTo>
                  <a:pt x="2576598" y="1461802"/>
                </a:lnTo>
                <a:cubicBezTo>
                  <a:pt x="2865854" y="1553204"/>
                  <a:pt x="3076156" y="1824028"/>
                  <a:pt x="3076156" y="2143096"/>
                </a:cubicBezTo>
                <a:lnTo>
                  <a:pt x="3076156" y="3248025"/>
                </a:lnTo>
                <a:lnTo>
                  <a:pt x="1647454" y="3248025"/>
                </a:lnTo>
                <a:close/>
                <a:moveTo>
                  <a:pt x="939079" y="856088"/>
                </a:moveTo>
                <a:cubicBezTo>
                  <a:pt x="1138971" y="856088"/>
                  <a:pt x="1301610" y="1018718"/>
                  <a:pt x="1301610" y="1218619"/>
                </a:cubicBezTo>
                <a:cubicBezTo>
                  <a:pt x="1301610" y="1418520"/>
                  <a:pt x="1138971" y="1581150"/>
                  <a:pt x="939079" y="1581150"/>
                </a:cubicBezTo>
                <a:cubicBezTo>
                  <a:pt x="739178" y="1581150"/>
                  <a:pt x="576539" y="1418520"/>
                  <a:pt x="576539" y="1218619"/>
                </a:cubicBezTo>
                <a:cubicBezTo>
                  <a:pt x="576539" y="1018718"/>
                  <a:pt x="739178" y="856088"/>
                  <a:pt x="939079" y="856088"/>
                </a:cubicBezTo>
                <a:close/>
                <a:moveTo>
                  <a:pt x="285750" y="2092928"/>
                </a:moveTo>
                <a:cubicBezTo>
                  <a:pt x="285750" y="1997936"/>
                  <a:pt x="364531" y="1920659"/>
                  <a:pt x="461353" y="1920659"/>
                </a:cubicBezTo>
                <a:lnTo>
                  <a:pt x="1386669" y="1920659"/>
                </a:lnTo>
                <a:cubicBezTo>
                  <a:pt x="1370352" y="1992220"/>
                  <a:pt x="1361704" y="2066658"/>
                  <a:pt x="1361704" y="2143096"/>
                </a:cubicBezTo>
                <a:lnTo>
                  <a:pt x="1361704" y="3305175"/>
                </a:lnTo>
                <a:lnTo>
                  <a:pt x="461353" y="3305175"/>
                </a:lnTo>
                <a:cubicBezTo>
                  <a:pt x="364531" y="3305175"/>
                  <a:pt x="285750" y="3227899"/>
                  <a:pt x="285750" y="3132906"/>
                </a:cubicBezTo>
                <a:close/>
                <a:moveTo>
                  <a:pt x="650462" y="4591050"/>
                </a:moveTo>
                <a:lnTo>
                  <a:pt x="541887" y="3590925"/>
                </a:lnTo>
                <a:lnTo>
                  <a:pt x="1336253" y="3590925"/>
                </a:lnTo>
                <a:lnTo>
                  <a:pt x="1227668" y="4591050"/>
                </a:lnTo>
                <a:close/>
                <a:moveTo>
                  <a:pt x="2643178" y="4591050"/>
                </a:moveTo>
                <a:lnTo>
                  <a:pt x="2080441" y="4591050"/>
                </a:lnTo>
                <a:lnTo>
                  <a:pt x="1965655" y="3533775"/>
                </a:lnTo>
                <a:lnTo>
                  <a:pt x="2757954" y="3533775"/>
                </a:lnTo>
                <a:close/>
                <a:moveTo>
                  <a:pt x="3496723" y="4591050"/>
                </a:moveTo>
                <a:lnTo>
                  <a:pt x="3388147" y="3590925"/>
                </a:lnTo>
                <a:lnTo>
                  <a:pt x="4182513" y="3590925"/>
                </a:lnTo>
                <a:lnTo>
                  <a:pt x="4073938" y="4591050"/>
                </a:lnTo>
                <a:close/>
              </a:path>
            </a:pathLst>
          </a:custGeom>
          <a:solidFill>
            <a:srgbClr val="EE4F27"/>
          </a:solidFill>
          <a:ln w="9525" cap="flat">
            <a:noFill/>
            <a:prstDash val="solid"/>
            <a:miter/>
          </a:ln>
        </p:spPr>
        <p:txBody>
          <a:bodyPr rtlCol="0" anchor="ctr"/>
          <a:lstStyle/>
          <a:p>
            <a:endParaRPr lang="en-GB" sz="1200"/>
          </a:p>
        </p:txBody>
      </p:sp>
      <p:grpSp>
        <p:nvGrpSpPr>
          <p:cNvPr id="23" name="Graphic 21">
            <a:extLst>
              <a:ext uri="{FF2B5EF4-FFF2-40B4-BE49-F238E27FC236}">
                <a16:creationId xmlns:a16="http://schemas.microsoft.com/office/drawing/2014/main" id="{8D6E9DBB-224B-DC33-2EEC-0A6C2FDAE21F}"/>
              </a:ext>
            </a:extLst>
          </p:cNvPr>
          <p:cNvGrpSpPr/>
          <p:nvPr/>
        </p:nvGrpSpPr>
        <p:grpSpPr>
          <a:xfrm>
            <a:off x="8540051" y="990600"/>
            <a:ext cx="349949" cy="349929"/>
            <a:chOff x="6705600" y="2705242"/>
            <a:chExt cx="4876800" cy="4876523"/>
          </a:xfrm>
          <a:solidFill>
            <a:srgbClr val="EE4F27"/>
          </a:solidFill>
        </p:grpSpPr>
        <p:sp>
          <p:nvSpPr>
            <p:cNvPr id="30" name="Freeform 29">
              <a:extLst>
                <a:ext uri="{FF2B5EF4-FFF2-40B4-BE49-F238E27FC236}">
                  <a16:creationId xmlns:a16="http://schemas.microsoft.com/office/drawing/2014/main" id="{8BB6C47B-6834-2C24-93AD-123F5D5CC6E5}"/>
                </a:ext>
              </a:extLst>
            </p:cNvPr>
            <p:cNvSpPr/>
            <p:nvPr/>
          </p:nvSpPr>
          <p:spPr>
            <a:xfrm>
              <a:off x="6705600" y="3867273"/>
              <a:ext cx="3186665" cy="3714492"/>
            </a:xfrm>
            <a:custGeom>
              <a:avLst/>
              <a:gdLst>
                <a:gd name="connsiteX0" fmla="*/ 2463603 w 3186665"/>
                <a:gd name="connsiteY0" fmla="*/ 1783794 h 3714492"/>
                <a:gd name="connsiteX1" fmla="*/ 2145697 w 3186665"/>
                <a:gd name="connsiteY1" fmla="*/ 1783794 h 3714492"/>
                <a:gd name="connsiteX2" fmla="*/ 2570959 w 3186665"/>
                <a:gd name="connsiteY2" fmla="*/ 977627 h 3714492"/>
                <a:gd name="connsiteX3" fmla="*/ 1593333 w 3186665"/>
                <a:gd name="connsiteY3" fmla="*/ 0 h 3714492"/>
                <a:gd name="connsiteX4" fmla="*/ 615715 w 3186665"/>
                <a:gd name="connsiteY4" fmla="*/ 977627 h 3714492"/>
                <a:gd name="connsiteX5" fmla="*/ 1040978 w 3186665"/>
                <a:gd name="connsiteY5" fmla="*/ 1783794 h 3714492"/>
                <a:gd name="connsiteX6" fmla="*/ 723052 w 3186665"/>
                <a:gd name="connsiteY6" fmla="*/ 1783794 h 3714492"/>
                <a:gd name="connsiteX7" fmla="*/ 0 w 3186665"/>
                <a:gd name="connsiteY7" fmla="*/ 2509514 h 3714492"/>
                <a:gd name="connsiteX8" fmla="*/ 0 w 3186665"/>
                <a:gd name="connsiteY8" fmla="*/ 3571618 h 3714492"/>
                <a:gd name="connsiteX9" fmla="*/ 142875 w 3186665"/>
                <a:gd name="connsiteY9" fmla="*/ 3714493 h 3714492"/>
                <a:gd name="connsiteX10" fmla="*/ 285750 w 3186665"/>
                <a:gd name="connsiteY10" fmla="*/ 3571618 h 3714492"/>
                <a:gd name="connsiteX11" fmla="*/ 285750 w 3186665"/>
                <a:gd name="connsiteY11" fmla="*/ 2509514 h 3714492"/>
                <a:gd name="connsiteX12" fmla="*/ 723052 w 3186665"/>
                <a:gd name="connsiteY12" fmla="*/ 2069554 h 3714492"/>
                <a:gd name="connsiteX13" fmla="*/ 1417558 w 3186665"/>
                <a:gd name="connsiteY13" fmla="*/ 2069554 h 3714492"/>
                <a:gd name="connsiteX14" fmla="*/ 1092289 w 3186665"/>
                <a:gd name="connsiteY14" fmla="*/ 2900963 h 3714492"/>
                <a:gd name="connsiteX15" fmla="*/ 1112234 w 3186665"/>
                <a:gd name="connsiteY15" fmla="*/ 3040304 h 3714492"/>
                <a:gd name="connsiteX16" fmla="*/ 1480223 w 3186665"/>
                <a:gd name="connsiteY16" fmla="*/ 3517154 h 3714492"/>
                <a:gd name="connsiteX17" fmla="*/ 1593333 w 3186665"/>
                <a:gd name="connsiteY17" fmla="*/ 3572742 h 3714492"/>
                <a:gd name="connsiteX18" fmla="*/ 1706442 w 3186665"/>
                <a:gd name="connsiteY18" fmla="*/ 3517154 h 3714492"/>
                <a:gd name="connsiteX19" fmla="*/ 2074431 w 3186665"/>
                <a:gd name="connsiteY19" fmla="*/ 3040304 h 3714492"/>
                <a:gd name="connsiteX20" fmla="*/ 2094376 w 3186665"/>
                <a:gd name="connsiteY20" fmla="*/ 2900963 h 3714492"/>
                <a:gd name="connsiteX21" fmla="*/ 1769107 w 3186665"/>
                <a:gd name="connsiteY21" fmla="*/ 2069554 h 3714492"/>
                <a:gd name="connsiteX22" fmla="*/ 2463603 w 3186665"/>
                <a:gd name="connsiteY22" fmla="*/ 2069554 h 3714492"/>
                <a:gd name="connsiteX23" fmla="*/ 2900915 w 3186665"/>
                <a:gd name="connsiteY23" fmla="*/ 2509514 h 3714492"/>
                <a:gd name="connsiteX24" fmla="*/ 2900915 w 3186665"/>
                <a:gd name="connsiteY24" fmla="*/ 3571551 h 3714492"/>
                <a:gd name="connsiteX25" fmla="*/ 3043790 w 3186665"/>
                <a:gd name="connsiteY25" fmla="*/ 3714426 h 3714492"/>
                <a:gd name="connsiteX26" fmla="*/ 3186665 w 3186665"/>
                <a:gd name="connsiteY26" fmla="*/ 3571551 h 3714492"/>
                <a:gd name="connsiteX27" fmla="*/ 3186665 w 3186665"/>
                <a:gd name="connsiteY27" fmla="*/ 2509514 h 3714492"/>
                <a:gd name="connsiteX28" fmla="*/ 2463603 w 3186665"/>
                <a:gd name="connsiteY28" fmla="*/ 1783794 h 3714492"/>
                <a:gd name="connsiteX29" fmla="*/ 901465 w 3186665"/>
                <a:gd name="connsiteY29" fmla="*/ 977627 h 3714492"/>
                <a:gd name="connsiteX30" fmla="*/ 1593342 w 3186665"/>
                <a:gd name="connsiteY30" fmla="*/ 285750 h 3714492"/>
                <a:gd name="connsiteX31" fmla="*/ 2285219 w 3186665"/>
                <a:gd name="connsiteY31" fmla="*/ 977627 h 3714492"/>
                <a:gd name="connsiteX32" fmla="*/ 1593342 w 3186665"/>
                <a:gd name="connsiteY32" fmla="*/ 1669494 h 3714492"/>
                <a:gd name="connsiteX33" fmla="*/ 901465 w 3186665"/>
                <a:gd name="connsiteY33" fmla="*/ 977627 h 3714492"/>
                <a:gd name="connsiteX34" fmla="*/ 1593333 w 3186665"/>
                <a:gd name="connsiteY34" fmla="*/ 3196000 h 3714492"/>
                <a:gd name="connsiteX35" fmla="*/ 1387859 w 3186665"/>
                <a:gd name="connsiteY35" fmla="*/ 2929747 h 3714492"/>
                <a:gd name="connsiteX36" fmla="*/ 1593333 w 3186665"/>
                <a:gd name="connsiteY36" fmla="*/ 2404548 h 3714492"/>
                <a:gd name="connsiteX37" fmla="*/ 1798806 w 3186665"/>
                <a:gd name="connsiteY37" fmla="*/ 2929747 h 3714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186665" h="3714492">
                  <a:moveTo>
                    <a:pt x="2463603" y="1783794"/>
                  </a:moveTo>
                  <a:lnTo>
                    <a:pt x="2145697" y="1783794"/>
                  </a:lnTo>
                  <a:cubicBezTo>
                    <a:pt x="2402319" y="1607420"/>
                    <a:pt x="2570959" y="1311869"/>
                    <a:pt x="2570959" y="977627"/>
                  </a:cubicBezTo>
                  <a:cubicBezTo>
                    <a:pt x="2570959" y="438560"/>
                    <a:pt x="2132400" y="0"/>
                    <a:pt x="1593333" y="0"/>
                  </a:cubicBezTo>
                  <a:cubicBezTo>
                    <a:pt x="1054265" y="0"/>
                    <a:pt x="615715" y="438569"/>
                    <a:pt x="615715" y="977627"/>
                  </a:cubicBezTo>
                  <a:cubicBezTo>
                    <a:pt x="615715" y="1311859"/>
                    <a:pt x="784355" y="1607410"/>
                    <a:pt x="1040978" y="1783794"/>
                  </a:cubicBezTo>
                  <a:lnTo>
                    <a:pt x="723052" y="1783794"/>
                  </a:lnTo>
                  <a:cubicBezTo>
                    <a:pt x="324364" y="1783794"/>
                    <a:pt x="0" y="2109350"/>
                    <a:pt x="0" y="2509514"/>
                  </a:cubicBezTo>
                  <a:lnTo>
                    <a:pt x="0" y="3571618"/>
                  </a:lnTo>
                  <a:cubicBezTo>
                    <a:pt x="0" y="3650523"/>
                    <a:pt x="63970" y="3714493"/>
                    <a:pt x="142875" y="3714493"/>
                  </a:cubicBezTo>
                  <a:cubicBezTo>
                    <a:pt x="221780" y="3714493"/>
                    <a:pt x="285750" y="3650523"/>
                    <a:pt x="285750" y="3571618"/>
                  </a:cubicBezTo>
                  <a:lnTo>
                    <a:pt x="285750" y="2509514"/>
                  </a:lnTo>
                  <a:cubicBezTo>
                    <a:pt x="285750" y="2266912"/>
                    <a:pt x="481927" y="2069554"/>
                    <a:pt x="723052" y="2069554"/>
                  </a:cubicBezTo>
                  <a:lnTo>
                    <a:pt x="1417558" y="2069554"/>
                  </a:lnTo>
                  <a:lnTo>
                    <a:pt x="1092289" y="2900963"/>
                  </a:lnTo>
                  <a:cubicBezTo>
                    <a:pt x="1074011" y="2947683"/>
                    <a:pt x="1081573" y="3000585"/>
                    <a:pt x="1112234" y="3040304"/>
                  </a:cubicBezTo>
                  <a:lnTo>
                    <a:pt x="1480223" y="3517154"/>
                  </a:lnTo>
                  <a:cubicBezTo>
                    <a:pt x="1507274" y="3552216"/>
                    <a:pt x="1549051" y="3572742"/>
                    <a:pt x="1593333" y="3572742"/>
                  </a:cubicBezTo>
                  <a:cubicBezTo>
                    <a:pt x="1637614" y="3572742"/>
                    <a:pt x="1679391" y="3552216"/>
                    <a:pt x="1706442" y="3517154"/>
                  </a:cubicBezTo>
                  <a:lnTo>
                    <a:pt x="2074431" y="3040304"/>
                  </a:lnTo>
                  <a:cubicBezTo>
                    <a:pt x="2105082" y="3000585"/>
                    <a:pt x="2112655" y="2947683"/>
                    <a:pt x="2094376" y="2900963"/>
                  </a:cubicBezTo>
                  <a:lnTo>
                    <a:pt x="1769107" y="2069554"/>
                  </a:lnTo>
                  <a:lnTo>
                    <a:pt x="2463603" y="2069554"/>
                  </a:lnTo>
                  <a:cubicBezTo>
                    <a:pt x="2704738" y="2069554"/>
                    <a:pt x="2900915" y="2266922"/>
                    <a:pt x="2900915" y="2509514"/>
                  </a:cubicBezTo>
                  <a:lnTo>
                    <a:pt x="2900915" y="3571551"/>
                  </a:lnTo>
                  <a:cubicBezTo>
                    <a:pt x="2900915" y="3650456"/>
                    <a:pt x="2964885" y="3714426"/>
                    <a:pt x="3043790" y="3714426"/>
                  </a:cubicBezTo>
                  <a:cubicBezTo>
                    <a:pt x="3122695" y="3714426"/>
                    <a:pt x="3186665" y="3650456"/>
                    <a:pt x="3186665" y="3571551"/>
                  </a:cubicBezTo>
                  <a:lnTo>
                    <a:pt x="3186665" y="2509514"/>
                  </a:lnTo>
                  <a:cubicBezTo>
                    <a:pt x="3186665" y="2109350"/>
                    <a:pt x="2862301" y="1783794"/>
                    <a:pt x="2463603" y="1783794"/>
                  </a:cubicBezTo>
                  <a:close/>
                  <a:moveTo>
                    <a:pt x="901465" y="977627"/>
                  </a:moveTo>
                  <a:cubicBezTo>
                    <a:pt x="901465" y="596122"/>
                    <a:pt x="1211837" y="285750"/>
                    <a:pt x="1593342" y="285750"/>
                  </a:cubicBezTo>
                  <a:cubicBezTo>
                    <a:pt x="1974847" y="285750"/>
                    <a:pt x="2285219" y="596122"/>
                    <a:pt x="2285219" y="977627"/>
                  </a:cubicBezTo>
                  <a:cubicBezTo>
                    <a:pt x="2285219" y="1359122"/>
                    <a:pt x="1974847" y="1669494"/>
                    <a:pt x="1593342" y="1669494"/>
                  </a:cubicBezTo>
                  <a:cubicBezTo>
                    <a:pt x="1211837" y="1669494"/>
                    <a:pt x="901465" y="1359122"/>
                    <a:pt x="901465" y="977627"/>
                  </a:cubicBezTo>
                  <a:close/>
                  <a:moveTo>
                    <a:pt x="1593333" y="3196000"/>
                  </a:moveTo>
                  <a:lnTo>
                    <a:pt x="1387859" y="2929747"/>
                  </a:lnTo>
                  <a:lnTo>
                    <a:pt x="1593333" y="2404548"/>
                  </a:lnTo>
                  <a:lnTo>
                    <a:pt x="1798806" y="2929747"/>
                  </a:lnTo>
                  <a:close/>
                </a:path>
              </a:pathLst>
            </a:custGeom>
            <a:grpFill/>
            <a:ln w="9525" cap="flat">
              <a:noFill/>
              <a:prstDash val="solid"/>
              <a:miter/>
            </a:ln>
          </p:spPr>
          <p:txBody>
            <a:bodyPr rtlCol="0" anchor="ctr"/>
            <a:lstStyle/>
            <a:p>
              <a:endParaRPr lang="en-GB" sz="1200"/>
            </a:p>
          </p:txBody>
        </p:sp>
        <p:sp>
          <p:nvSpPr>
            <p:cNvPr id="31" name="Freeform 30">
              <a:extLst>
                <a:ext uri="{FF2B5EF4-FFF2-40B4-BE49-F238E27FC236}">
                  <a16:creationId xmlns:a16="http://schemas.microsoft.com/office/drawing/2014/main" id="{F8B414B6-C29E-6DD8-586A-6786A866D726}"/>
                </a:ext>
              </a:extLst>
            </p:cNvPr>
            <p:cNvSpPr/>
            <p:nvPr/>
          </p:nvSpPr>
          <p:spPr>
            <a:xfrm>
              <a:off x="9525000" y="2705242"/>
              <a:ext cx="2057400" cy="2276465"/>
            </a:xfrm>
            <a:custGeom>
              <a:avLst/>
              <a:gdLst>
                <a:gd name="connsiteX0" fmla="*/ 1914525 w 2057400"/>
                <a:gd name="connsiteY0" fmla="*/ 0 h 2276465"/>
                <a:gd name="connsiteX1" fmla="*/ 142875 w 2057400"/>
                <a:gd name="connsiteY1" fmla="*/ 0 h 2276465"/>
                <a:gd name="connsiteX2" fmla="*/ 0 w 2057400"/>
                <a:gd name="connsiteY2" fmla="*/ 142875 h 2276465"/>
                <a:gd name="connsiteX3" fmla="*/ 0 w 2057400"/>
                <a:gd name="connsiteY3" fmla="*/ 2133591 h 2276465"/>
                <a:gd name="connsiteX4" fmla="*/ 85172 w 2057400"/>
                <a:gd name="connsiteY4" fmla="*/ 2264302 h 2276465"/>
                <a:gd name="connsiteX5" fmla="*/ 142847 w 2057400"/>
                <a:gd name="connsiteY5" fmla="*/ 2276466 h 2276465"/>
                <a:gd name="connsiteX6" fmla="*/ 239144 w 2057400"/>
                <a:gd name="connsiteY6" fmla="*/ 2239156 h 2276465"/>
                <a:gd name="connsiteX7" fmla="*/ 856269 w 2057400"/>
                <a:gd name="connsiteY7" fmla="*/ 1676391 h 2276465"/>
                <a:gd name="connsiteX8" fmla="*/ 1914525 w 2057400"/>
                <a:gd name="connsiteY8" fmla="*/ 1676391 h 2276465"/>
                <a:gd name="connsiteX9" fmla="*/ 2057400 w 2057400"/>
                <a:gd name="connsiteY9" fmla="*/ 1533516 h 2276465"/>
                <a:gd name="connsiteX10" fmla="*/ 2057400 w 2057400"/>
                <a:gd name="connsiteY10" fmla="*/ 142875 h 2276465"/>
                <a:gd name="connsiteX11" fmla="*/ 1914525 w 2057400"/>
                <a:gd name="connsiteY11" fmla="*/ 0 h 2276465"/>
                <a:gd name="connsiteX12" fmla="*/ 1771650 w 2057400"/>
                <a:gd name="connsiteY12" fmla="*/ 1390641 h 2276465"/>
                <a:gd name="connsiteX13" fmla="*/ 800900 w 2057400"/>
                <a:gd name="connsiteY13" fmla="*/ 1390641 h 2276465"/>
                <a:gd name="connsiteX14" fmla="*/ 704631 w 2057400"/>
                <a:gd name="connsiteY14" fmla="*/ 1427950 h 2276465"/>
                <a:gd name="connsiteX15" fmla="*/ 285750 w 2057400"/>
                <a:gd name="connsiteY15" fmla="*/ 1809931 h 2276465"/>
                <a:gd name="connsiteX16" fmla="*/ 285750 w 2057400"/>
                <a:gd name="connsiteY16" fmla="*/ 285750 h 2276465"/>
                <a:gd name="connsiteX17" fmla="*/ 1771650 w 2057400"/>
                <a:gd name="connsiteY17" fmla="*/ 285750 h 2276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57400" h="2276465">
                  <a:moveTo>
                    <a:pt x="1914525" y="0"/>
                  </a:moveTo>
                  <a:lnTo>
                    <a:pt x="142875" y="0"/>
                  </a:lnTo>
                  <a:cubicBezTo>
                    <a:pt x="63970" y="0"/>
                    <a:pt x="0" y="63970"/>
                    <a:pt x="0" y="142875"/>
                  </a:cubicBezTo>
                  <a:lnTo>
                    <a:pt x="0" y="2133591"/>
                  </a:lnTo>
                  <a:cubicBezTo>
                    <a:pt x="0" y="2190179"/>
                    <a:pt x="33404" y="2241442"/>
                    <a:pt x="85172" y="2264302"/>
                  </a:cubicBezTo>
                  <a:cubicBezTo>
                    <a:pt x="103708" y="2272475"/>
                    <a:pt x="123349" y="2276466"/>
                    <a:pt x="142847" y="2276466"/>
                  </a:cubicBezTo>
                  <a:cubicBezTo>
                    <a:pt x="177803" y="2276466"/>
                    <a:pt x="212303" y="2263635"/>
                    <a:pt x="239144" y="2239156"/>
                  </a:cubicBezTo>
                  <a:lnTo>
                    <a:pt x="856269" y="1676391"/>
                  </a:lnTo>
                  <a:lnTo>
                    <a:pt x="1914525" y="1676391"/>
                  </a:lnTo>
                  <a:cubicBezTo>
                    <a:pt x="1993430" y="1676391"/>
                    <a:pt x="2057400" y="1612421"/>
                    <a:pt x="2057400" y="1533516"/>
                  </a:cubicBezTo>
                  <a:lnTo>
                    <a:pt x="2057400" y="142875"/>
                  </a:lnTo>
                  <a:cubicBezTo>
                    <a:pt x="2057400" y="63960"/>
                    <a:pt x="1993430" y="0"/>
                    <a:pt x="1914525" y="0"/>
                  </a:cubicBezTo>
                  <a:close/>
                  <a:moveTo>
                    <a:pt x="1771650" y="1390641"/>
                  </a:moveTo>
                  <a:lnTo>
                    <a:pt x="800900" y="1390641"/>
                  </a:lnTo>
                  <a:cubicBezTo>
                    <a:pt x="765286" y="1390641"/>
                    <a:pt x="730948" y="1403937"/>
                    <a:pt x="704631" y="1427950"/>
                  </a:cubicBezTo>
                  <a:lnTo>
                    <a:pt x="285750" y="1809931"/>
                  </a:lnTo>
                  <a:lnTo>
                    <a:pt x="285750" y="285750"/>
                  </a:lnTo>
                  <a:lnTo>
                    <a:pt x="1771650" y="285750"/>
                  </a:lnTo>
                  <a:close/>
                </a:path>
              </a:pathLst>
            </a:custGeom>
            <a:grpFill/>
            <a:ln w="9525" cap="flat">
              <a:noFill/>
              <a:prstDash val="solid"/>
              <a:miter/>
            </a:ln>
          </p:spPr>
          <p:txBody>
            <a:bodyPr rtlCol="0" anchor="ctr"/>
            <a:lstStyle/>
            <a:p>
              <a:endParaRPr lang="en-GB" sz="1200"/>
            </a:p>
          </p:txBody>
        </p:sp>
      </p:grpSp>
      <p:grpSp>
        <p:nvGrpSpPr>
          <p:cNvPr id="21" name="Group 20">
            <a:extLst>
              <a:ext uri="{FF2B5EF4-FFF2-40B4-BE49-F238E27FC236}">
                <a16:creationId xmlns:a16="http://schemas.microsoft.com/office/drawing/2014/main" id="{7D860E0E-32C8-1B05-B90F-F657385DCFCF}"/>
              </a:ext>
            </a:extLst>
          </p:cNvPr>
          <p:cNvGrpSpPr/>
          <p:nvPr/>
        </p:nvGrpSpPr>
        <p:grpSpPr>
          <a:xfrm>
            <a:off x="8362513" y="3935143"/>
            <a:ext cx="581917" cy="393899"/>
            <a:chOff x="8308083" y="3935143"/>
            <a:chExt cx="581917" cy="393899"/>
          </a:xfrm>
        </p:grpSpPr>
        <p:sp>
          <p:nvSpPr>
            <p:cNvPr id="42" name="Freeform 41">
              <a:extLst>
                <a:ext uri="{FF2B5EF4-FFF2-40B4-BE49-F238E27FC236}">
                  <a16:creationId xmlns:a16="http://schemas.microsoft.com/office/drawing/2014/main" id="{42E0FBF2-F34F-C972-6D89-83B8844F0970}"/>
                </a:ext>
              </a:extLst>
            </p:cNvPr>
            <p:cNvSpPr/>
            <p:nvPr/>
          </p:nvSpPr>
          <p:spPr>
            <a:xfrm>
              <a:off x="8308083" y="4084486"/>
              <a:ext cx="581917" cy="158173"/>
            </a:xfrm>
            <a:custGeom>
              <a:avLst/>
              <a:gdLst>
                <a:gd name="connsiteX0" fmla="*/ 0 w 668437"/>
                <a:gd name="connsiteY0" fmla="*/ 0 h 194261"/>
                <a:gd name="connsiteX1" fmla="*/ 668437 w 668437"/>
                <a:gd name="connsiteY1" fmla="*/ 0 h 194261"/>
                <a:gd name="connsiteX2" fmla="*/ 668437 w 668437"/>
                <a:gd name="connsiteY2" fmla="*/ 194262 h 194261"/>
                <a:gd name="connsiteX3" fmla="*/ 0 w 668437"/>
                <a:gd name="connsiteY3" fmla="*/ 194262 h 194261"/>
              </a:gdLst>
              <a:ahLst/>
              <a:cxnLst>
                <a:cxn ang="0">
                  <a:pos x="connsiteX0" y="connsiteY0"/>
                </a:cxn>
                <a:cxn ang="0">
                  <a:pos x="connsiteX1" y="connsiteY1"/>
                </a:cxn>
                <a:cxn ang="0">
                  <a:pos x="connsiteX2" y="connsiteY2"/>
                </a:cxn>
                <a:cxn ang="0">
                  <a:pos x="connsiteX3" y="connsiteY3"/>
                </a:cxn>
              </a:cxnLst>
              <a:rect l="l" t="t" r="r" b="b"/>
              <a:pathLst>
                <a:path w="668437" h="194261">
                  <a:moveTo>
                    <a:pt x="0" y="0"/>
                  </a:moveTo>
                  <a:lnTo>
                    <a:pt x="668437" y="0"/>
                  </a:lnTo>
                  <a:lnTo>
                    <a:pt x="668437" y="194262"/>
                  </a:lnTo>
                  <a:lnTo>
                    <a:pt x="0" y="194262"/>
                  </a:lnTo>
                  <a:close/>
                </a:path>
              </a:pathLst>
            </a:custGeom>
            <a:solidFill>
              <a:srgbClr val="FFFFFF"/>
            </a:solidFill>
            <a:ln w="4412" cap="flat">
              <a:noFill/>
              <a:prstDash val="solid"/>
              <a:miter/>
            </a:ln>
          </p:spPr>
          <p:txBody>
            <a:bodyPr rtlCol="0" anchor="ctr"/>
            <a:lstStyle/>
            <a:p>
              <a:endParaRPr lang="en-US" sz="1396">
                <a:latin typeface="Calibri" panose="020F0502020204030204" pitchFamily="34" charset="0"/>
                <a:cs typeface="Calibri" panose="020F0502020204030204" pitchFamily="34" charset="0"/>
              </a:endParaRPr>
            </a:p>
          </p:txBody>
        </p:sp>
        <p:grpSp>
          <p:nvGrpSpPr>
            <p:cNvPr id="37" name="Graphic 35">
              <a:extLst>
                <a:ext uri="{FF2B5EF4-FFF2-40B4-BE49-F238E27FC236}">
                  <a16:creationId xmlns:a16="http://schemas.microsoft.com/office/drawing/2014/main" id="{DBE4DA3B-49CF-8A41-39AB-589C1E85B1A7}"/>
                </a:ext>
              </a:extLst>
            </p:cNvPr>
            <p:cNvGrpSpPr/>
            <p:nvPr/>
          </p:nvGrpSpPr>
          <p:grpSpPr>
            <a:xfrm>
              <a:off x="8382001" y="3935143"/>
              <a:ext cx="393899" cy="393899"/>
              <a:chOff x="6705600" y="2705100"/>
              <a:chExt cx="4876800" cy="4876800"/>
            </a:xfrm>
            <a:solidFill>
              <a:srgbClr val="EE4F27"/>
            </a:solidFill>
          </p:grpSpPr>
          <p:sp>
            <p:nvSpPr>
              <p:cNvPr id="38" name="Freeform 37">
                <a:extLst>
                  <a:ext uri="{FF2B5EF4-FFF2-40B4-BE49-F238E27FC236}">
                    <a16:creationId xmlns:a16="http://schemas.microsoft.com/office/drawing/2014/main" id="{B16B7B26-4B48-8DC3-FA5D-0FCD949D52D9}"/>
                  </a:ext>
                </a:extLst>
              </p:cNvPr>
              <p:cNvSpPr/>
              <p:nvPr/>
            </p:nvSpPr>
            <p:spPr>
              <a:xfrm>
                <a:off x="6705600" y="2705100"/>
                <a:ext cx="3714750" cy="4876800"/>
              </a:xfrm>
              <a:custGeom>
                <a:avLst/>
                <a:gdLst>
                  <a:gd name="connsiteX0" fmla="*/ 0 w 3714750"/>
                  <a:gd name="connsiteY0" fmla="*/ 4876800 h 4876800"/>
                  <a:gd name="connsiteX1" fmla="*/ 3714750 w 3714750"/>
                  <a:gd name="connsiteY1" fmla="*/ 4876800 h 4876800"/>
                  <a:gd name="connsiteX2" fmla="*/ 3714750 w 3714750"/>
                  <a:gd name="connsiteY2" fmla="*/ 0 h 4876800"/>
                  <a:gd name="connsiteX3" fmla="*/ 0 w 3714750"/>
                  <a:gd name="connsiteY3" fmla="*/ 0 h 4876800"/>
                  <a:gd name="connsiteX4" fmla="*/ 285750 w 3714750"/>
                  <a:gd name="connsiteY4" fmla="*/ 285750 h 4876800"/>
                  <a:gd name="connsiteX5" fmla="*/ 3429000 w 3714750"/>
                  <a:gd name="connsiteY5" fmla="*/ 285750 h 4876800"/>
                  <a:gd name="connsiteX6" fmla="*/ 3429000 w 3714750"/>
                  <a:gd name="connsiteY6" fmla="*/ 4591050 h 4876800"/>
                  <a:gd name="connsiteX7" fmla="*/ 285750 w 3714750"/>
                  <a:gd name="connsiteY7" fmla="*/ 4591050 h 487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14750" h="4876800">
                    <a:moveTo>
                      <a:pt x="0" y="4876800"/>
                    </a:moveTo>
                    <a:lnTo>
                      <a:pt x="3714750" y="4876800"/>
                    </a:lnTo>
                    <a:lnTo>
                      <a:pt x="3714750" y="0"/>
                    </a:lnTo>
                    <a:lnTo>
                      <a:pt x="0" y="0"/>
                    </a:lnTo>
                    <a:close/>
                    <a:moveTo>
                      <a:pt x="285750" y="285750"/>
                    </a:moveTo>
                    <a:lnTo>
                      <a:pt x="3429000" y="285750"/>
                    </a:lnTo>
                    <a:lnTo>
                      <a:pt x="3429000" y="4591050"/>
                    </a:lnTo>
                    <a:lnTo>
                      <a:pt x="285750" y="4591050"/>
                    </a:lnTo>
                    <a:close/>
                  </a:path>
                </a:pathLst>
              </a:custGeom>
              <a:grpFill/>
              <a:ln w="9525" cap="flat">
                <a:noFill/>
                <a:prstDash val="solid"/>
                <a:miter/>
              </a:ln>
            </p:spPr>
            <p:txBody>
              <a:bodyPr rtlCol="0" anchor="ctr"/>
              <a:lstStyle/>
              <a:p>
                <a:endParaRPr lang="en-GB" sz="1200"/>
              </a:p>
            </p:txBody>
          </p:sp>
          <p:sp>
            <p:nvSpPr>
              <p:cNvPr id="39" name="Freeform 38">
                <a:extLst>
                  <a:ext uri="{FF2B5EF4-FFF2-40B4-BE49-F238E27FC236}">
                    <a16:creationId xmlns:a16="http://schemas.microsoft.com/office/drawing/2014/main" id="{A7750692-0A06-B7BE-9192-2A5406C7915C}"/>
                  </a:ext>
                </a:extLst>
              </p:cNvPr>
              <p:cNvSpPr/>
              <p:nvPr/>
            </p:nvSpPr>
            <p:spPr>
              <a:xfrm>
                <a:off x="7318952" y="3611165"/>
                <a:ext cx="1056674" cy="846010"/>
              </a:xfrm>
              <a:custGeom>
                <a:avLst/>
                <a:gdLst>
                  <a:gd name="connsiteX0" fmla="*/ 389334 w 1056674"/>
                  <a:gd name="connsiteY0" fmla="*/ 447008 h 846010"/>
                  <a:gd name="connsiteX1" fmla="*/ 202044 w 1056674"/>
                  <a:gd name="connsiteY1" fmla="*/ 259728 h 846010"/>
                  <a:gd name="connsiteX2" fmla="*/ 0 w 1056674"/>
                  <a:gd name="connsiteY2" fmla="*/ 461791 h 846010"/>
                  <a:gd name="connsiteX3" fmla="*/ 384210 w 1056674"/>
                  <a:gd name="connsiteY3" fmla="*/ 846011 h 846010"/>
                  <a:gd name="connsiteX4" fmla="*/ 1056675 w 1056674"/>
                  <a:gd name="connsiteY4" fmla="*/ 207169 h 846010"/>
                  <a:gd name="connsiteX5" fmla="*/ 859869 w 1056674"/>
                  <a:gd name="connsiteY5" fmla="*/ 0 h 846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6674" h="846010">
                    <a:moveTo>
                      <a:pt x="389334" y="447008"/>
                    </a:moveTo>
                    <a:lnTo>
                      <a:pt x="202044" y="259728"/>
                    </a:lnTo>
                    <a:lnTo>
                      <a:pt x="0" y="461791"/>
                    </a:lnTo>
                    <a:lnTo>
                      <a:pt x="384210" y="846011"/>
                    </a:lnTo>
                    <a:lnTo>
                      <a:pt x="1056675" y="207169"/>
                    </a:lnTo>
                    <a:lnTo>
                      <a:pt x="859869" y="0"/>
                    </a:lnTo>
                    <a:close/>
                  </a:path>
                </a:pathLst>
              </a:custGeom>
              <a:grpFill/>
              <a:ln w="9525" cap="flat">
                <a:noFill/>
                <a:prstDash val="solid"/>
                <a:miter/>
              </a:ln>
            </p:spPr>
            <p:txBody>
              <a:bodyPr rtlCol="0" anchor="ctr"/>
              <a:lstStyle/>
              <a:p>
                <a:endParaRPr lang="en-GB" sz="1200"/>
              </a:p>
            </p:txBody>
          </p:sp>
          <p:sp>
            <p:nvSpPr>
              <p:cNvPr id="40" name="Freeform 39">
                <a:extLst>
                  <a:ext uri="{FF2B5EF4-FFF2-40B4-BE49-F238E27FC236}">
                    <a16:creationId xmlns:a16="http://schemas.microsoft.com/office/drawing/2014/main" id="{BA37BB32-5358-F5ED-7847-EAB2D803A083}"/>
                  </a:ext>
                </a:extLst>
              </p:cNvPr>
              <p:cNvSpPr/>
              <p:nvPr/>
            </p:nvSpPr>
            <p:spPr>
              <a:xfrm>
                <a:off x="7318952" y="4754165"/>
                <a:ext cx="1056674" cy="846010"/>
              </a:xfrm>
              <a:custGeom>
                <a:avLst/>
                <a:gdLst>
                  <a:gd name="connsiteX0" fmla="*/ 389334 w 1056674"/>
                  <a:gd name="connsiteY0" fmla="*/ 447008 h 846010"/>
                  <a:gd name="connsiteX1" fmla="*/ 202044 w 1056674"/>
                  <a:gd name="connsiteY1" fmla="*/ 259728 h 846010"/>
                  <a:gd name="connsiteX2" fmla="*/ 0 w 1056674"/>
                  <a:gd name="connsiteY2" fmla="*/ 461791 h 846010"/>
                  <a:gd name="connsiteX3" fmla="*/ 384210 w 1056674"/>
                  <a:gd name="connsiteY3" fmla="*/ 846011 h 846010"/>
                  <a:gd name="connsiteX4" fmla="*/ 1056675 w 1056674"/>
                  <a:gd name="connsiteY4" fmla="*/ 207169 h 846010"/>
                  <a:gd name="connsiteX5" fmla="*/ 859869 w 1056674"/>
                  <a:gd name="connsiteY5" fmla="*/ 0 h 846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6674" h="846010">
                    <a:moveTo>
                      <a:pt x="389334" y="447008"/>
                    </a:moveTo>
                    <a:lnTo>
                      <a:pt x="202044" y="259728"/>
                    </a:lnTo>
                    <a:lnTo>
                      <a:pt x="0" y="461791"/>
                    </a:lnTo>
                    <a:lnTo>
                      <a:pt x="384210" y="846011"/>
                    </a:lnTo>
                    <a:lnTo>
                      <a:pt x="1056675" y="207169"/>
                    </a:lnTo>
                    <a:lnTo>
                      <a:pt x="859869" y="0"/>
                    </a:lnTo>
                    <a:close/>
                  </a:path>
                </a:pathLst>
              </a:custGeom>
              <a:grpFill/>
              <a:ln w="9525" cap="flat">
                <a:noFill/>
                <a:prstDash val="solid"/>
                <a:miter/>
              </a:ln>
            </p:spPr>
            <p:txBody>
              <a:bodyPr rtlCol="0" anchor="ctr"/>
              <a:lstStyle/>
              <a:p>
                <a:endParaRPr lang="en-GB" sz="1200"/>
              </a:p>
            </p:txBody>
          </p:sp>
          <p:sp>
            <p:nvSpPr>
              <p:cNvPr id="41" name="Freeform 40">
                <a:extLst>
                  <a:ext uri="{FF2B5EF4-FFF2-40B4-BE49-F238E27FC236}">
                    <a16:creationId xmlns:a16="http://schemas.microsoft.com/office/drawing/2014/main" id="{E8C2ECD1-E56A-48F6-E1EE-45A31A200B8F}"/>
                  </a:ext>
                </a:extLst>
              </p:cNvPr>
              <p:cNvSpPr/>
              <p:nvPr/>
            </p:nvSpPr>
            <p:spPr>
              <a:xfrm>
                <a:off x="7318952" y="5897165"/>
                <a:ext cx="1056674" cy="846010"/>
              </a:xfrm>
              <a:custGeom>
                <a:avLst/>
                <a:gdLst>
                  <a:gd name="connsiteX0" fmla="*/ 389334 w 1056674"/>
                  <a:gd name="connsiteY0" fmla="*/ 447008 h 846010"/>
                  <a:gd name="connsiteX1" fmla="*/ 202044 w 1056674"/>
                  <a:gd name="connsiteY1" fmla="*/ 259728 h 846010"/>
                  <a:gd name="connsiteX2" fmla="*/ 0 w 1056674"/>
                  <a:gd name="connsiteY2" fmla="*/ 461791 h 846010"/>
                  <a:gd name="connsiteX3" fmla="*/ 384210 w 1056674"/>
                  <a:gd name="connsiteY3" fmla="*/ 846011 h 846010"/>
                  <a:gd name="connsiteX4" fmla="*/ 1056675 w 1056674"/>
                  <a:gd name="connsiteY4" fmla="*/ 207169 h 846010"/>
                  <a:gd name="connsiteX5" fmla="*/ 859869 w 1056674"/>
                  <a:gd name="connsiteY5" fmla="*/ 0 h 846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6674" h="846010">
                    <a:moveTo>
                      <a:pt x="389334" y="447008"/>
                    </a:moveTo>
                    <a:lnTo>
                      <a:pt x="202044" y="259728"/>
                    </a:lnTo>
                    <a:lnTo>
                      <a:pt x="0" y="461791"/>
                    </a:lnTo>
                    <a:lnTo>
                      <a:pt x="384210" y="846011"/>
                    </a:lnTo>
                    <a:lnTo>
                      <a:pt x="1056675" y="207169"/>
                    </a:lnTo>
                    <a:lnTo>
                      <a:pt x="859869" y="0"/>
                    </a:lnTo>
                    <a:close/>
                  </a:path>
                </a:pathLst>
              </a:custGeom>
              <a:grpFill/>
              <a:ln w="9525" cap="flat">
                <a:noFill/>
                <a:prstDash val="solid"/>
                <a:miter/>
              </a:ln>
            </p:spPr>
            <p:txBody>
              <a:bodyPr rtlCol="0" anchor="ctr"/>
              <a:lstStyle/>
              <a:p>
                <a:endParaRPr lang="en-GB" sz="1200"/>
              </a:p>
            </p:txBody>
          </p:sp>
          <p:sp>
            <p:nvSpPr>
              <p:cNvPr id="43" name="Freeform 42">
                <a:extLst>
                  <a:ext uri="{FF2B5EF4-FFF2-40B4-BE49-F238E27FC236}">
                    <a16:creationId xmlns:a16="http://schemas.microsoft.com/office/drawing/2014/main" id="{99B67D7D-B8F6-4156-426C-F5FC778E9204}"/>
                  </a:ext>
                </a:extLst>
              </p:cNvPr>
              <p:cNvSpPr/>
              <p:nvPr/>
            </p:nvSpPr>
            <p:spPr>
              <a:xfrm>
                <a:off x="8705850" y="3571875"/>
                <a:ext cx="571500" cy="285750"/>
              </a:xfrm>
              <a:custGeom>
                <a:avLst/>
                <a:gdLst>
                  <a:gd name="connsiteX0" fmla="*/ 0 w 571500"/>
                  <a:gd name="connsiteY0" fmla="*/ 0 h 285750"/>
                  <a:gd name="connsiteX1" fmla="*/ 571500 w 571500"/>
                  <a:gd name="connsiteY1" fmla="*/ 0 h 285750"/>
                  <a:gd name="connsiteX2" fmla="*/ 571500 w 571500"/>
                  <a:gd name="connsiteY2" fmla="*/ 285750 h 285750"/>
                  <a:gd name="connsiteX3" fmla="*/ 0 w 571500"/>
                  <a:gd name="connsiteY3" fmla="*/ 285750 h 285750"/>
                </a:gdLst>
                <a:ahLst/>
                <a:cxnLst>
                  <a:cxn ang="0">
                    <a:pos x="connsiteX0" y="connsiteY0"/>
                  </a:cxn>
                  <a:cxn ang="0">
                    <a:pos x="connsiteX1" y="connsiteY1"/>
                  </a:cxn>
                  <a:cxn ang="0">
                    <a:pos x="connsiteX2" y="connsiteY2"/>
                  </a:cxn>
                  <a:cxn ang="0">
                    <a:pos x="connsiteX3" y="connsiteY3"/>
                  </a:cxn>
                </a:cxnLst>
                <a:rect l="l" t="t" r="r" b="b"/>
                <a:pathLst>
                  <a:path w="571500" h="285750">
                    <a:moveTo>
                      <a:pt x="0" y="0"/>
                    </a:moveTo>
                    <a:lnTo>
                      <a:pt x="571500" y="0"/>
                    </a:lnTo>
                    <a:lnTo>
                      <a:pt x="571500" y="285750"/>
                    </a:lnTo>
                    <a:lnTo>
                      <a:pt x="0" y="285750"/>
                    </a:lnTo>
                    <a:close/>
                  </a:path>
                </a:pathLst>
              </a:custGeom>
              <a:grpFill/>
              <a:ln w="9525" cap="flat">
                <a:noFill/>
                <a:prstDash val="solid"/>
                <a:miter/>
              </a:ln>
            </p:spPr>
            <p:txBody>
              <a:bodyPr rtlCol="0" anchor="ctr"/>
              <a:lstStyle/>
              <a:p>
                <a:endParaRPr lang="en-GB" sz="1200"/>
              </a:p>
            </p:txBody>
          </p:sp>
          <p:sp>
            <p:nvSpPr>
              <p:cNvPr id="50" name="Freeform 49">
                <a:extLst>
                  <a:ext uri="{FF2B5EF4-FFF2-40B4-BE49-F238E27FC236}">
                    <a16:creationId xmlns:a16="http://schemas.microsoft.com/office/drawing/2014/main" id="{C01A8D68-994F-47EC-FA78-3CA5648C436A}"/>
                  </a:ext>
                </a:extLst>
              </p:cNvPr>
              <p:cNvSpPr/>
              <p:nvPr/>
            </p:nvSpPr>
            <p:spPr>
              <a:xfrm>
                <a:off x="8705850" y="4143375"/>
                <a:ext cx="1143000" cy="285750"/>
              </a:xfrm>
              <a:custGeom>
                <a:avLst/>
                <a:gdLst>
                  <a:gd name="connsiteX0" fmla="*/ 0 w 1143000"/>
                  <a:gd name="connsiteY0" fmla="*/ 0 h 285750"/>
                  <a:gd name="connsiteX1" fmla="*/ 1143000 w 1143000"/>
                  <a:gd name="connsiteY1" fmla="*/ 0 h 285750"/>
                  <a:gd name="connsiteX2" fmla="*/ 1143000 w 1143000"/>
                  <a:gd name="connsiteY2" fmla="*/ 285750 h 285750"/>
                  <a:gd name="connsiteX3" fmla="*/ 0 w 1143000"/>
                  <a:gd name="connsiteY3" fmla="*/ 285750 h 285750"/>
                </a:gdLst>
                <a:ahLst/>
                <a:cxnLst>
                  <a:cxn ang="0">
                    <a:pos x="connsiteX0" y="connsiteY0"/>
                  </a:cxn>
                  <a:cxn ang="0">
                    <a:pos x="connsiteX1" y="connsiteY1"/>
                  </a:cxn>
                  <a:cxn ang="0">
                    <a:pos x="connsiteX2" y="connsiteY2"/>
                  </a:cxn>
                  <a:cxn ang="0">
                    <a:pos x="connsiteX3" y="connsiteY3"/>
                  </a:cxn>
                </a:cxnLst>
                <a:rect l="l" t="t" r="r" b="b"/>
                <a:pathLst>
                  <a:path w="1143000" h="285750">
                    <a:moveTo>
                      <a:pt x="0" y="0"/>
                    </a:moveTo>
                    <a:lnTo>
                      <a:pt x="1143000" y="0"/>
                    </a:lnTo>
                    <a:lnTo>
                      <a:pt x="1143000" y="285750"/>
                    </a:lnTo>
                    <a:lnTo>
                      <a:pt x="0" y="285750"/>
                    </a:lnTo>
                    <a:close/>
                  </a:path>
                </a:pathLst>
              </a:custGeom>
              <a:grpFill/>
              <a:ln w="9525" cap="flat">
                <a:noFill/>
                <a:prstDash val="solid"/>
                <a:miter/>
              </a:ln>
            </p:spPr>
            <p:txBody>
              <a:bodyPr rtlCol="0" anchor="ctr"/>
              <a:lstStyle/>
              <a:p>
                <a:endParaRPr lang="en-GB" sz="1200"/>
              </a:p>
            </p:txBody>
          </p:sp>
          <p:sp>
            <p:nvSpPr>
              <p:cNvPr id="51" name="Freeform 50">
                <a:extLst>
                  <a:ext uri="{FF2B5EF4-FFF2-40B4-BE49-F238E27FC236}">
                    <a16:creationId xmlns:a16="http://schemas.microsoft.com/office/drawing/2014/main" id="{4A0DE66B-E7FD-D2A1-253A-C9C59F525718}"/>
                  </a:ext>
                </a:extLst>
              </p:cNvPr>
              <p:cNvSpPr/>
              <p:nvPr/>
            </p:nvSpPr>
            <p:spPr>
              <a:xfrm>
                <a:off x="8705850" y="4714875"/>
                <a:ext cx="571500" cy="285750"/>
              </a:xfrm>
              <a:custGeom>
                <a:avLst/>
                <a:gdLst>
                  <a:gd name="connsiteX0" fmla="*/ 0 w 571500"/>
                  <a:gd name="connsiteY0" fmla="*/ 0 h 285750"/>
                  <a:gd name="connsiteX1" fmla="*/ 571500 w 571500"/>
                  <a:gd name="connsiteY1" fmla="*/ 0 h 285750"/>
                  <a:gd name="connsiteX2" fmla="*/ 571500 w 571500"/>
                  <a:gd name="connsiteY2" fmla="*/ 285750 h 285750"/>
                  <a:gd name="connsiteX3" fmla="*/ 0 w 571500"/>
                  <a:gd name="connsiteY3" fmla="*/ 285750 h 285750"/>
                </a:gdLst>
                <a:ahLst/>
                <a:cxnLst>
                  <a:cxn ang="0">
                    <a:pos x="connsiteX0" y="connsiteY0"/>
                  </a:cxn>
                  <a:cxn ang="0">
                    <a:pos x="connsiteX1" y="connsiteY1"/>
                  </a:cxn>
                  <a:cxn ang="0">
                    <a:pos x="connsiteX2" y="connsiteY2"/>
                  </a:cxn>
                  <a:cxn ang="0">
                    <a:pos x="connsiteX3" y="connsiteY3"/>
                  </a:cxn>
                </a:cxnLst>
                <a:rect l="l" t="t" r="r" b="b"/>
                <a:pathLst>
                  <a:path w="571500" h="285750">
                    <a:moveTo>
                      <a:pt x="0" y="0"/>
                    </a:moveTo>
                    <a:lnTo>
                      <a:pt x="571500" y="0"/>
                    </a:lnTo>
                    <a:lnTo>
                      <a:pt x="571500" y="285750"/>
                    </a:lnTo>
                    <a:lnTo>
                      <a:pt x="0" y="285750"/>
                    </a:lnTo>
                    <a:close/>
                  </a:path>
                </a:pathLst>
              </a:custGeom>
              <a:grpFill/>
              <a:ln w="9525" cap="flat">
                <a:noFill/>
                <a:prstDash val="solid"/>
                <a:miter/>
              </a:ln>
            </p:spPr>
            <p:txBody>
              <a:bodyPr rtlCol="0" anchor="ctr"/>
              <a:lstStyle/>
              <a:p>
                <a:endParaRPr lang="en-GB" sz="1200"/>
              </a:p>
            </p:txBody>
          </p:sp>
          <p:sp>
            <p:nvSpPr>
              <p:cNvPr id="52" name="Freeform 51">
                <a:extLst>
                  <a:ext uri="{FF2B5EF4-FFF2-40B4-BE49-F238E27FC236}">
                    <a16:creationId xmlns:a16="http://schemas.microsoft.com/office/drawing/2014/main" id="{C236D225-BE39-647C-A846-0DA4CA046378}"/>
                  </a:ext>
                </a:extLst>
              </p:cNvPr>
              <p:cNvSpPr/>
              <p:nvPr/>
            </p:nvSpPr>
            <p:spPr>
              <a:xfrm>
                <a:off x="8705850" y="5286375"/>
                <a:ext cx="1143000" cy="285750"/>
              </a:xfrm>
              <a:custGeom>
                <a:avLst/>
                <a:gdLst>
                  <a:gd name="connsiteX0" fmla="*/ 0 w 1143000"/>
                  <a:gd name="connsiteY0" fmla="*/ 0 h 285750"/>
                  <a:gd name="connsiteX1" fmla="*/ 1143000 w 1143000"/>
                  <a:gd name="connsiteY1" fmla="*/ 0 h 285750"/>
                  <a:gd name="connsiteX2" fmla="*/ 1143000 w 1143000"/>
                  <a:gd name="connsiteY2" fmla="*/ 285750 h 285750"/>
                  <a:gd name="connsiteX3" fmla="*/ 0 w 1143000"/>
                  <a:gd name="connsiteY3" fmla="*/ 285750 h 285750"/>
                </a:gdLst>
                <a:ahLst/>
                <a:cxnLst>
                  <a:cxn ang="0">
                    <a:pos x="connsiteX0" y="connsiteY0"/>
                  </a:cxn>
                  <a:cxn ang="0">
                    <a:pos x="connsiteX1" y="connsiteY1"/>
                  </a:cxn>
                  <a:cxn ang="0">
                    <a:pos x="connsiteX2" y="connsiteY2"/>
                  </a:cxn>
                  <a:cxn ang="0">
                    <a:pos x="connsiteX3" y="connsiteY3"/>
                  </a:cxn>
                </a:cxnLst>
                <a:rect l="l" t="t" r="r" b="b"/>
                <a:pathLst>
                  <a:path w="1143000" h="285750">
                    <a:moveTo>
                      <a:pt x="0" y="0"/>
                    </a:moveTo>
                    <a:lnTo>
                      <a:pt x="1143000" y="0"/>
                    </a:lnTo>
                    <a:lnTo>
                      <a:pt x="1143000" y="285750"/>
                    </a:lnTo>
                    <a:lnTo>
                      <a:pt x="0" y="285750"/>
                    </a:lnTo>
                    <a:close/>
                  </a:path>
                </a:pathLst>
              </a:custGeom>
              <a:grpFill/>
              <a:ln w="9525" cap="flat">
                <a:noFill/>
                <a:prstDash val="solid"/>
                <a:miter/>
              </a:ln>
            </p:spPr>
            <p:txBody>
              <a:bodyPr rtlCol="0" anchor="ctr"/>
              <a:lstStyle/>
              <a:p>
                <a:endParaRPr lang="en-GB" sz="1200"/>
              </a:p>
            </p:txBody>
          </p:sp>
          <p:sp>
            <p:nvSpPr>
              <p:cNvPr id="53" name="Freeform 52">
                <a:extLst>
                  <a:ext uri="{FF2B5EF4-FFF2-40B4-BE49-F238E27FC236}">
                    <a16:creationId xmlns:a16="http://schemas.microsoft.com/office/drawing/2014/main" id="{A94F8B5E-8A0B-CDF1-DC0F-B993AE126742}"/>
                  </a:ext>
                </a:extLst>
              </p:cNvPr>
              <p:cNvSpPr/>
              <p:nvPr/>
            </p:nvSpPr>
            <p:spPr>
              <a:xfrm>
                <a:off x="8705850" y="5857875"/>
                <a:ext cx="571500" cy="285750"/>
              </a:xfrm>
              <a:custGeom>
                <a:avLst/>
                <a:gdLst>
                  <a:gd name="connsiteX0" fmla="*/ 0 w 571500"/>
                  <a:gd name="connsiteY0" fmla="*/ 0 h 285750"/>
                  <a:gd name="connsiteX1" fmla="*/ 571500 w 571500"/>
                  <a:gd name="connsiteY1" fmla="*/ 0 h 285750"/>
                  <a:gd name="connsiteX2" fmla="*/ 571500 w 571500"/>
                  <a:gd name="connsiteY2" fmla="*/ 285750 h 285750"/>
                  <a:gd name="connsiteX3" fmla="*/ 0 w 571500"/>
                  <a:gd name="connsiteY3" fmla="*/ 285750 h 285750"/>
                </a:gdLst>
                <a:ahLst/>
                <a:cxnLst>
                  <a:cxn ang="0">
                    <a:pos x="connsiteX0" y="connsiteY0"/>
                  </a:cxn>
                  <a:cxn ang="0">
                    <a:pos x="connsiteX1" y="connsiteY1"/>
                  </a:cxn>
                  <a:cxn ang="0">
                    <a:pos x="connsiteX2" y="connsiteY2"/>
                  </a:cxn>
                  <a:cxn ang="0">
                    <a:pos x="connsiteX3" y="connsiteY3"/>
                  </a:cxn>
                </a:cxnLst>
                <a:rect l="l" t="t" r="r" b="b"/>
                <a:pathLst>
                  <a:path w="571500" h="285750">
                    <a:moveTo>
                      <a:pt x="0" y="0"/>
                    </a:moveTo>
                    <a:lnTo>
                      <a:pt x="571500" y="0"/>
                    </a:lnTo>
                    <a:lnTo>
                      <a:pt x="571500" y="285750"/>
                    </a:lnTo>
                    <a:lnTo>
                      <a:pt x="0" y="285750"/>
                    </a:lnTo>
                    <a:close/>
                  </a:path>
                </a:pathLst>
              </a:custGeom>
              <a:grpFill/>
              <a:ln w="9525" cap="flat">
                <a:noFill/>
                <a:prstDash val="solid"/>
                <a:miter/>
              </a:ln>
            </p:spPr>
            <p:txBody>
              <a:bodyPr rtlCol="0" anchor="ctr"/>
              <a:lstStyle/>
              <a:p>
                <a:endParaRPr lang="en-GB" sz="1200"/>
              </a:p>
            </p:txBody>
          </p:sp>
          <p:sp>
            <p:nvSpPr>
              <p:cNvPr id="54" name="Freeform 53">
                <a:extLst>
                  <a:ext uri="{FF2B5EF4-FFF2-40B4-BE49-F238E27FC236}">
                    <a16:creationId xmlns:a16="http://schemas.microsoft.com/office/drawing/2014/main" id="{A03F5C03-F985-7830-1FB2-CA534EF1820C}"/>
                  </a:ext>
                </a:extLst>
              </p:cNvPr>
              <p:cNvSpPr/>
              <p:nvPr/>
            </p:nvSpPr>
            <p:spPr>
              <a:xfrm>
                <a:off x="8705850" y="6429375"/>
                <a:ext cx="1143000" cy="285750"/>
              </a:xfrm>
              <a:custGeom>
                <a:avLst/>
                <a:gdLst>
                  <a:gd name="connsiteX0" fmla="*/ 0 w 1143000"/>
                  <a:gd name="connsiteY0" fmla="*/ 0 h 285750"/>
                  <a:gd name="connsiteX1" fmla="*/ 1143000 w 1143000"/>
                  <a:gd name="connsiteY1" fmla="*/ 0 h 285750"/>
                  <a:gd name="connsiteX2" fmla="*/ 1143000 w 1143000"/>
                  <a:gd name="connsiteY2" fmla="*/ 285750 h 285750"/>
                  <a:gd name="connsiteX3" fmla="*/ 0 w 1143000"/>
                  <a:gd name="connsiteY3" fmla="*/ 285750 h 285750"/>
                </a:gdLst>
                <a:ahLst/>
                <a:cxnLst>
                  <a:cxn ang="0">
                    <a:pos x="connsiteX0" y="connsiteY0"/>
                  </a:cxn>
                  <a:cxn ang="0">
                    <a:pos x="connsiteX1" y="connsiteY1"/>
                  </a:cxn>
                  <a:cxn ang="0">
                    <a:pos x="connsiteX2" y="connsiteY2"/>
                  </a:cxn>
                  <a:cxn ang="0">
                    <a:pos x="connsiteX3" y="connsiteY3"/>
                  </a:cxn>
                </a:cxnLst>
                <a:rect l="l" t="t" r="r" b="b"/>
                <a:pathLst>
                  <a:path w="1143000" h="285750">
                    <a:moveTo>
                      <a:pt x="0" y="0"/>
                    </a:moveTo>
                    <a:lnTo>
                      <a:pt x="1143000" y="0"/>
                    </a:lnTo>
                    <a:lnTo>
                      <a:pt x="1143000" y="285750"/>
                    </a:lnTo>
                    <a:lnTo>
                      <a:pt x="0" y="285750"/>
                    </a:lnTo>
                    <a:close/>
                  </a:path>
                </a:pathLst>
              </a:custGeom>
              <a:grpFill/>
              <a:ln w="9525" cap="flat">
                <a:noFill/>
                <a:prstDash val="solid"/>
                <a:miter/>
              </a:ln>
            </p:spPr>
            <p:txBody>
              <a:bodyPr rtlCol="0" anchor="ctr"/>
              <a:lstStyle/>
              <a:p>
                <a:endParaRPr lang="en-GB" sz="1200"/>
              </a:p>
            </p:txBody>
          </p:sp>
          <p:sp>
            <p:nvSpPr>
              <p:cNvPr id="55" name="Freeform 54">
                <a:extLst>
                  <a:ext uri="{FF2B5EF4-FFF2-40B4-BE49-F238E27FC236}">
                    <a16:creationId xmlns:a16="http://schemas.microsoft.com/office/drawing/2014/main" id="{9F9BFDEB-CEE5-ADD0-892A-2A1EE435348E}"/>
                  </a:ext>
                </a:extLst>
              </p:cNvPr>
              <p:cNvSpPr/>
              <p:nvPr/>
            </p:nvSpPr>
            <p:spPr>
              <a:xfrm>
                <a:off x="10725150" y="3000375"/>
                <a:ext cx="857250" cy="4286250"/>
              </a:xfrm>
              <a:custGeom>
                <a:avLst/>
                <a:gdLst>
                  <a:gd name="connsiteX0" fmla="*/ 857250 w 857250"/>
                  <a:gd name="connsiteY0" fmla="*/ 0 h 4286250"/>
                  <a:gd name="connsiteX1" fmla="*/ 0 w 857250"/>
                  <a:gd name="connsiteY1" fmla="*/ 0 h 4286250"/>
                  <a:gd name="connsiteX2" fmla="*/ 0 w 857250"/>
                  <a:gd name="connsiteY2" fmla="*/ 3319853 h 4286250"/>
                  <a:gd name="connsiteX3" fmla="*/ 285750 w 857250"/>
                  <a:gd name="connsiteY3" fmla="*/ 3891353 h 4286250"/>
                  <a:gd name="connsiteX4" fmla="*/ 285750 w 857250"/>
                  <a:gd name="connsiteY4" fmla="*/ 4286250 h 4286250"/>
                  <a:gd name="connsiteX5" fmla="*/ 571500 w 857250"/>
                  <a:gd name="connsiteY5" fmla="*/ 4286250 h 4286250"/>
                  <a:gd name="connsiteX6" fmla="*/ 571500 w 857250"/>
                  <a:gd name="connsiteY6" fmla="*/ 3891353 h 4286250"/>
                  <a:gd name="connsiteX7" fmla="*/ 857250 w 857250"/>
                  <a:gd name="connsiteY7" fmla="*/ 3319853 h 4286250"/>
                  <a:gd name="connsiteX8" fmla="*/ 571500 w 857250"/>
                  <a:gd name="connsiteY8" fmla="*/ 285750 h 4286250"/>
                  <a:gd name="connsiteX9" fmla="*/ 571500 w 857250"/>
                  <a:gd name="connsiteY9" fmla="*/ 857250 h 4286250"/>
                  <a:gd name="connsiteX10" fmla="*/ 285750 w 857250"/>
                  <a:gd name="connsiteY10" fmla="*/ 857250 h 4286250"/>
                  <a:gd name="connsiteX11" fmla="*/ 285750 w 857250"/>
                  <a:gd name="connsiteY11" fmla="*/ 285750 h 4286250"/>
                  <a:gd name="connsiteX12" fmla="*/ 428625 w 857250"/>
                  <a:gd name="connsiteY12" fmla="*/ 3538147 h 4286250"/>
                  <a:gd name="connsiteX13" fmla="*/ 285750 w 857250"/>
                  <a:gd name="connsiteY13" fmla="*/ 3252397 h 4286250"/>
                  <a:gd name="connsiteX14" fmla="*/ 285750 w 857250"/>
                  <a:gd name="connsiteY14" fmla="*/ 1143000 h 4286250"/>
                  <a:gd name="connsiteX15" fmla="*/ 571500 w 857250"/>
                  <a:gd name="connsiteY15" fmla="*/ 1143000 h 4286250"/>
                  <a:gd name="connsiteX16" fmla="*/ 571500 w 857250"/>
                  <a:gd name="connsiteY16" fmla="*/ 3252397 h 428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57250" h="4286250">
                    <a:moveTo>
                      <a:pt x="857250" y="0"/>
                    </a:moveTo>
                    <a:lnTo>
                      <a:pt x="0" y="0"/>
                    </a:lnTo>
                    <a:lnTo>
                      <a:pt x="0" y="3319853"/>
                    </a:lnTo>
                    <a:lnTo>
                      <a:pt x="285750" y="3891353"/>
                    </a:lnTo>
                    <a:lnTo>
                      <a:pt x="285750" y="4286250"/>
                    </a:lnTo>
                    <a:lnTo>
                      <a:pt x="571500" y="4286250"/>
                    </a:lnTo>
                    <a:lnTo>
                      <a:pt x="571500" y="3891353"/>
                    </a:lnTo>
                    <a:lnTo>
                      <a:pt x="857250" y="3319853"/>
                    </a:lnTo>
                    <a:close/>
                    <a:moveTo>
                      <a:pt x="571500" y="285750"/>
                    </a:moveTo>
                    <a:lnTo>
                      <a:pt x="571500" y="857250"/>
                    </a:lnTo>
                    <a:lnTo>
                      <a:pt x="285750" y="857250"/>
                    </a:lnTo>
                    <a:lnTo>
                      <a:pt x="285750" y="285750"/>
                    </a:lnTo>
                    <a:close/>
                    <a:moveTo>
                      <a:pt x="428625" y="3538147"/>
                    </a:moveTo>
                    <a:lnTo>
                      <a:pt x="285750" y="3252397"/>
                    </a:lnTo>
                    <a:lnTo>
                      <a:pt x="285750" y="1143000"/>
                    </a:lnTo>
                    <a:lnTo>
                      <a:pt x="571500" y="1143000"/>
                    </a:lnTo>
                    <a:lnTo>
                      <a:pt x="571500" y="3252397"/>
                    </a:lnTo>
                    <a:close/>
                  </a:path>
                </a:pathLst>
              </a:custGeom>
              <a:grpFill/>
              <a:ln w="9525" cap="flat">
                <a:noFill/>
                <a:prstDash val="solid"/>
                <a:miter/>
              </a:ln>
            </p:spPr>
            <p:txBody>
              <a:bodyPr rtlCol="0" anchor="ctr"/>
              <a:lstStyle/>
              <a:p>
                <a:endParaRPr lang="en-GB" sz="1200"/>
              </a:p>
            </p:txBody>
          </p:sp>
        </p:grpSp>
      </p:grpSp>
      <p:sp>
        <p:nvSpPr>
          <p:cNvPr id="2" name="TextBox 1">
            <a:extLst>
              <a:ext uri="{FF2B5EF4-FFF2-40B4-BE49-F238E27FC236}">
                <a16:creationId xmlns:a16="http://schemas.microsoft.com/office/drawing/2014/main" id="{2D61BBCE-F67D-DC05-B27E-FF7C7F49B906}"/>
              </a:ext>
            </a:extLst>
          </p:cNvPr>
          <p:cNvSpPr txBox="1"/>
          <p:nvPr/>
        </p:nvSpPr>
        <p:spPr>
          <a:xfrm>
            <a:off x="341922" y="1679018"/>
            <a:ext cx="3069200" cy="4778231"/>
          </a:xfrm>
          <a:prstGeom prst="rect">
            <a:avLst/>
          </a:prstGeom>
          <a:noFill/>
        </p:spPr>
        <p:txBody>
          <a:bodyPr wrap="square" rtlCol="0">
            <a:spAutoFit/>
          </a:bodyPr>
          <a:lstStyle/>
          <a:p>
            <a:pPr>
              <a:lnSpc>
                <a:spcPts val="2657"/>
              </a:lnSpc>
            </a:pPr>
            <a:r>
              <a:rPr lang="en-US" sz="2800" b="1" dirty="0">
                <a:solidFill>
                  <a:srgbClr val="DF4625"/>
                </a:solidFill>
                <a:latin typeface="Calibri" panose="020F0502020204030204" pitchFamily="34" charset="0"/>
                <a:cs typeface="Calibri" panose="020F0502020204030204" pitchFamily="34" charset="0"/>
                <a:sym typeface="DINCondensed-Bold"/>
                <a:rtl val="0"/>
              </a:rPr>
              <a:t>Modul 4</a:t>
            </a:r>
          </a:p>
          <a:p>
            <a:r>
              <a:rPr lang="en-IE" sz="2000" b="1" dirty="0">
                <a:solidFill>
                  <a:srgbClr val="0C4659"/>
                </a:solidFill>
              </a:rPr>
              <a:t>Digitale Brücken bauen: </a:t>
            </a:r>
            <a:r>
              <a:rPr lang="en-IE" sz="2000" dirty="0">
                <a:solidFill>
                  <a:srgbClr val="0C4659"/>
                </a:solidFill>
              </a:rPr>
              <a:t>Die Macht der Medien bei der Friedensförderung und dem sozialen Zusammenhalt</a:t>
            </a:r>
          </a:p>
          <a:p>
            <a:endParaRPr lang="en-US" dirty="0">
              <a:solidFill>
                <a:srgbClr val="0C4659"/>
              </a:solidFill>
            </a:endParaRPr>
          </a:p>
          <a:p>
            <a:endParaRPr lang="en-US" sz="400" b="1" dirty="0">
              <a:solidFill>
                <a:srgbClr val="DF4625"/>
              </a:solidFill>
              <a:latin typeface="Calibri" panose="020F0502020204030204" pitchFamily="34" charset="0"/>
              <a:cs typeface="Calibri" panose="020F0502020204030204" pitchFamily="34" charset="0"/>
              <a:sym typeface="DINCondensed-Bold"/>
              <a:rtl val="0"/>
            </a:endParaRPr>
          </a:p>
          <a:p>
            <a:r>
              <a:rPr lang="en-US" sz="1600" dirty="0">
                <a:solidFill>
                  <a:srgbClr val="083F59"/>
                </a:solidFill>
                <a:latin typeface="Calibri" panose="020F0502020204030204" pitchFamily="34" charset="0"/>
                <a:cs typeface="Calibri" panose="020F0502020204030204" pitchFamily="34" charset="0"/>
                <a:sym typeface="DINCondensed-Bold"/>
                <a:rtl val="0"/>
              </a:rPr>
              <a:t>Dieses Modul untersucht, wie digitale Medien zur Konfliktlösung und Versöhnung beitragen und den sozialen Zusammenhalt fördern können. Es beleuchtet die Rolle von Storytelling, Journalismus und digitalen Plattformen bei Friedensbemühungen in ganz Europa.</a:t>
            </a:r>
            <a:endParaRPr lang="en-US" sz="1600" b="1" dirty="0">
              <a:solidFill>
                <a:srgbClr val="083F59"/>
              </a:solidFill>
              <a:latin typeface="Calibri" panose="020F0502020204030204" pitchFamily="34" charset="0"/>
              <a:cs typeface="Calibri" panose="020F0502020204030204" pitchFamily="34" charset="0"/>
              <a:sym typeface="DINCondensed-Bold"/>
              <a:rtl val="0"/>
            </a:endParaRPr>
          </a:p>
        </p:txBody>
      </p:sp>
      <p:grpSp>
        <p:nvGrpSpPr>
          <p:cNvPr id="5" name="Group 4">
            <a:extLst>
              <a:ext uri="{FF2B5EF4-FFF2-40B4-BE49-F238E27FC236}">
                <a16:creationId xmlns:a16="http://schemas.microsoft.com/office/drawing/2014/main" id="{D3C875D2-76C6-B555-AEED-606576C62A2F}"/>
              </a:ext>
            </a:extLst>
          </p:cNvPr>
          <p:cNvGrpSpPr/>
          <p:nvPr/>
        </p:nvGrpSpPr>
        <p:grpSpPr>
          <a:xfrm rot="20485343">
            <a:off x="3220101" y="215178"/>
            <a:ext cx="1170561" cy="727881"/>
            <a:chOff x="4975654" y="3674076"/>
            <a:chExt cx="1806205" cy="626075"/>
          </a:xfrm>
        </p:grpSpPr>
        <p:sp>
          <p:nvSpPr>
            <p:cNvPr id="17" name="Freeform 16">
              <a:extLst>
                <a:ext uri="{FF2B5EF4-FFF2-40B4-BE49-F238E27FC236}">
                  <a16:creationId xmlns:a16="http://schemas.microsoft.com/office/drawing/2014/main" id="{E61C5F22-6FD8-A590-668D-C29D1A16CF44}"/>
                </a:ext>
              </a:extLst>
            </p:cNvPr>
            <p:cNvSpPr/>
            <p:nvPr/>
          </p:nvSpPr>
          <p:spPr>
            <a:xfrm>
              <a:off x="4975654" y="3674076"/>
              <a:ext cx="1779373" cy="626075"/>
            </a:xfrm>
            <a:custGeom>
              <a:avLst/>
              <a:gdLst>
                <a:gd name="connsiteX0" fmla="*/ 115330 w 1779373"/>
                <a:gd name="connsiteY0" fmla="*/ 395416 h 626075"/>
                <a:gd name="connsiteX1" fmla="*/ 0 w 1779373"/>
                <a:gd name="connsiteY1" fmla="*/ 49427 h 626075"/>
                <a:gd name="connsiteX2" fmla="*/ 1779373 w 1779373"/>
                <a:gd name="connsiteY2" fmla="*/ 0 h 626075"/>
                <a:gd name="connsiteX3" fmla="*/ 1524000 w 1779373"/>
                <a:gd name="connsiteY3" fmla="*/ 403654 h 626075"/>
                <a:gd name="connsiteX4" fmla="*/ 881449 w 1779373"/>
                <a:gd name="connsiteY4" fmla="*/ 387178 h 626075"/>
                <a:gd name="connsiteX5" fmla="*/ 1046205 w 1779373"/>
                <a:gd name="connsiteY5" fmla="*/ 626075 h 626075"/>
                <a:gd name="connsiteX6" fmla="*/ 584887 w 1779373"/>
                <a:gd name="connsiteY6" fmla="*/ 387178 h 626075"/>
                <a:gd name="connsiteX7" fmla="*/ 115330 w 1779373"/>
                <a:gd name="connsiteY7" fmla="*/ 395416 h 626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79373" h="626075">
                  <a:moveTo>
                    <a:pt x="115330" y="395416"/>
                  </a:moveTo>
                  <a:lnTo>
                    <a:pt x="0" y="49427"/>
                  </a:lnTo>
                  <a:lnTo>
                    <a:pt x="1779373" y="0"/>
                  </a:lnTo>
                  <a:lnTo>
                    <a:pt x="1524000" y="403654"/>
                  </a:lnTo>
                  <a:lnTo>
                    <a:pt x="881449" y="387178"/>
                  </a:lnTo>
                  <a:lnTo>
                    <a:pt x="1046205" y="626075"/>
                  </a:lnTo>
                  <a:lnTo>
                    <a:pt x="584887" y="387178"/>
                  </a:lnTo>
                  <a:lnTo>
                    <a:pt x="115330" y="395416"/>
                  </a:lnTo>
                  <a:close/>
                </a:path>
              </a:pathLst>
            </a:custGeom>
            <a:solidFill>
              <a:srgbClr val="DF46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756"/>
            </a:p>
          </p:txBody>
        </p:sp>
        <p:sp>
          <p:nvSpPr>
            <p:cNvPr id="18" name="TextBox 17">
              <a:extLst>
                <a:ext uri="{FF2B5EF4-FFF2-40B4-BE49-F238E27FC236}">
                  <a16:creationId xmlns:a16="http://schemas.microsoft.com/office/drawing/2014/main" id="{48842267-D321-AFF8-ECD9-42C9378CC461}"/>
                </a:ext>
              </a:extLst>
            </p:cNvPr>
            <p:cNvSpPr txBox="1"/>
            <p:nvPr/>
          </p:nvSpPr>
          <p:spPr>
            <a:xfrm>
              <a:off x="5065796" y="3847343"/>
              <a:ext cx="1716063" cy="211783"/>
            </a:xfrm>
            <a:prstGeom prst="rect">
              <a:avLst/>
            </a:prstGeom>
            <a:noFill/>
          </p:spPr>
          <p:txBody>
            <a:bodyPr wrap="square" rtlCol="0">
              <a:spAutoFit/>
            </a:bodyPr>
            <a:lstStyle/>
            <a:p>
              <a:pPr algn="l"/>
              <a:r>
                <a:rPr lang="en-US" sz="1000" b="1" dirty="0">
                  <a:ln/>
                  <a:solidFill>
                    <a:schemeClr val="bg1"/>
                  </a:solidFill>
                  <a:latin typeface="Calibri" panose="020F0502020204030204" pitchFamily="34" charset="0"/>
                  <a:cs typeface="Calibri" panose="020F0502020204030204" pitchFamily="34" charset="0"/>
                  <a:sym typeface="Avenir-Black"/>
                  <a:rtl val="0"/>
                </a:rPr>
                <a:t>SIE BEFINDEN SICH HIER</a:t>
              </a:r>
              <a:endParaRPr lang="en-US" sz="1000" dirty="0">
                <a:ln/>
                <a:solidFill>
                  <a:schemeClr val="bg1"/>
                </a:solidFill>
                <a:latin typeface="Calibri" panose="020F0502020204030204" pitchFamily="34" charset="0"/>
                <a:cs typeface="Calibri" panose="020F0502020204030204" pitchFamily="34" charset="0"/>
                <a:sym typeface="Avenir-Black"/>
                <a:rtl val="0"/>
              </a:endParaRPr>
            </a:p>
          </p:txBody>
        </p:sp>
      </p:grpSp>
    </p:spTree>
    <p:extLst>
      <p:ext uri="{BB962C8B-B14F-4D97-AF65-F5344CB8AC3E}">
        <p14:creationId xmlns:p14="http://schemas.microsoft.com/office/powerpoint/2010/main" val="12487982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1">
            <a:extLst>
              <a:ext uri="{FF2B5EF4-FFF2-40B4-BE49-F238E27FC236}">
                <a16:creationId xmlns:a16="http://schemas.microsoft.com/office/drawing/2014/main" id="{0ACDFCC3-AABA-AC0F-C9CD-FE29AAB86901}"/>
              </a:ext>
            </a:extLst>
          </p:cNvPr>
          <p:cNvSpPr>
            <a:spLocks noGrp="1"/>
          </p:cNvSpPr>
          <p:nvPr>
            <p:ph type="body" sz="quarter" idx="18"/>
          </p:nvPr>
        </p:nvSpPr>
        <p:spPr>
          <a:xfrm>
            <a:off x="798381" y="453569"/>
            <a:ext cx="5232980" cy="1286933"/>
          </a:xfrm>
        </p:spPr>
        <p:txBody>
          <a:bodyPr/>
          <a:lstStyle/>
          <a:p>
            <a:pPr marL="0" lvl="0" indent="0">
              <a:lnSpc>
                <a:spcPct val="100000"/>
              </a:lnSpc>
              <a:spcBef>
                <a:spcPts val="0"/>
              </a:spcBef>
              <a:spcAft>
                <a:spcPts val="600"/>
              </a:spcAft>
              <a:buFont typeface="Arial" panose="020B0604020202020204" pitchFamily="34" charset="0"/>
              <a:buNone/>
            </a:pPr>
            <a:r>
              <a:rPr lang="en-US" sz="2000" b="1" spc="0" dirty="0">
                <a:solidFill>
                  <a:srgbClr val="A555A1"/>
                </a:solidFill>
                <a:latin typeface="Calibri" panose="020F0502020204030204" pitchFamily="34" charset="0"/>
                <a:ea typeface="Calibri (MS)"/>
                <a:cs typeface="Calibri" panose="020F0502020204030204" pitchFamily="34" charset="0"/>
                <a:sym typeface="Calibri (MS)"/>
              </a:rPr>
              <a:t>KONZEPT </a:t>
            </a:r>
            <a:r>
              <a:rPr lang="en-IE" sz="2000" b="1" dirty="0">
                <a:solidFill>
                  <a:srgbClr val="3EB6A1"/>
                </a:solidFill>
                <a:hlinkClick r:id="rId2">
                  <a:extLst>
                    <a:ext uri="{A12FA001-AC4F-418D-AE19-62706E023703}">
                      <ahyp:hlinkClr xmlns:ahyp="http://schemas.microsoft.com/office/drawing/2018/hyperlinkcolor" val="tx"/>
                    </a:ext>
                  </a:extLst>
                </a:hlinkClick>
              </a:rPr>
              <a:t>Friedensjournalismus </a:t>
            </a:r>
            <a:r>
              <a:rPr lang="en-IE" sz="2000" b="1" dirty="0">
                <a:solidFill>
                  <a:srgbClr val="0C4659"/>
                </a:solidFill>
              </a:rPr>
              <a:t>vs. Kriegsjournalismus: </a:t>
            </a:r>
            <a:r>
              <a:rPr lang="en-IE" sz="2000" dirty="0">
                <a:solidFill>
                  <a:srgbClr val="0C4659"/>
                </a:solidFill>
              </a:rPr>
              <a:t>Der Wandel von der Sensationsberichterstattung hin zu einer lösungsorientierten Berichterstattung.</a:t>
            </a:r>
          </a:p>
          <a:p>
            <a:pPr marL="0" indent="0">
              <a:lnSpc>
                <a:spcPct val="100000"/>
              </a:lnSpc>
            </a:pPr>
            <a:endParaRPr lang="en-IE" sz="2000" b="1" dirty="0">
              <a:solidFill>
                <a:srgbClr val="0C4659"/>
              </a:solidFill>
            </a:endParaRPr>
          </a:p>
          <a:p>
            <a:pPr marL="0" indent="0">
              <a:lnSpc>
                <a:spcPct val="100000"/>
              </a:lnSpc>
            </a:pPr>
            <a:endParaRPr lang="en-GB" sz="2000"/>
          </a:p>
        </p:txBody>
      </p:sp>
      <p:cxnSp>
        <p:nvCxnSpPr>
          <p:cNvPr id="30" name="Straight Connector 29">
            <a:extLst>
              <a:ext uri="{FF2B5EF4-FFF2-40B4-BE49-F238E27FC236}">
                <a16:creationId xmlns:a16="http://schemas.microsoft.com/office/drawing/2014/main" id="{3E899917-B5E5-9CED-9B3D-E5553B9F39DE}"/>
              </a:ext>
            </a:extLst>
          </p:cNvPr>
          <p:cNvCxnSpPr>
            <a:cxnSpLocks/>
          </p:cNvCxnSpPr>
          <p:nvPr/>
        </p:nvCxnSpPr>
        <p:spPr>
          <a:xfrm>
            <a:off x="0" y="174050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1A1A7D01-7D52-0B8F-F973-9FBEEAA5001F}"/>
              </a:ext>
            </a:extLst>
          </p:cNvPr>
          <p:cNvGrpSpPr/>
          <p:nvPr/>
        </p:nvGrpSpPr>
        <p:grpSpPr>
          <a:xfrm>
            <a:off x="-5792" y="368575"/>
            <a:ext cx="744123" cy="527392"/>
            <a:chOff x="268528" y="1960710"/>
            <a:chExt cx="744123" cy="527392"/>
          </a:xfrm>
        </p:grpSpPr>
        <p:sp>
          <p:nvSpPr>
            <p:cNvPr id="32" name="Freeform 31">
              <a:extLst>
                <a:ext uri="{FF2B5EF4-FFF2-40B4-BE49-F238E27FC236}">
                  <a16:creationId xmlns:a16="http://schemas.microsoft.com/office/drawing/2014/main" id="{4DA1D035-0D28-DBF2-0EB7-85652AF550A7}"/>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33" name="Freeform 32">
              <a:extLst>
                <a:ext uri="{FF2B5EF4-FFF2-40B4-BE49-F238E27FC236}">
                  <a16:creationId xmlns:a16="http://schemas.microsoft.com/office/drawing/2014/main" id="{3EA33055-74E1-6060-FF26-F49D94F9A3C6}"/>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sp>
        <p:nvSpPr>
          <p:cNvPr id="34" name="Text Placeholder 1">
            <a:extLst>
              <a:ext uri="{FF2B5EF4-FFF2-40B4-BE49-F238E27FC236}">
                <a16:creationId xmlns:a16="http://schemas.microsoft.com/office/drawing/2014/main" id="{022BAA4E-5C8E-E3BB-F437-ED8D544FC8C5}"/>
              </a:ext>
            </a:extLst>
          </p:cNvPr>
          <p:cNvSpPr txBox="1">
            <a:spLocks/>
          </p:cNvSpPr>
          <p:nvPr/>
        </p:nvSpPr>
        <p:spPr>
          <a:xfrm>
            <a:off x="798381" y="2099489"/>
            <a:ext cx="5695926"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2000" b="1" dirty="0">
                <a:solidFill>
                  <a:srgbClr val="A555A1"/>
                </a:solidFill>
                <a:latin typeface="Calibri" panose="020F0502020204030204" pitchFamily="34" charset="0"/>
                <a:ea typeface="Calibri (MS)"/>
                <a:cs typeface="Calibri" panose="020F0502020204030204" pitchFamily="34" charset="0"/>
                <a:sym typeface="Calibri (MS)"/>
              </a:rPr>
              <a:t>BEDEUTUNG </a:t>
            </a:r>
            <a:r>
              <a:rPr lang="en-US" sz="2000" dirty="0">
                <a:solidFill>
                  <a:srgbClr val="0C4659"/>
                </a:solidFill>
              </a:rPr>
              <a:t>Die Medien beeinflussen, wie wir denken und fühlen. Friedensjournalismus fördert Verständnis und Empathie – unerlässlich für eine langfristige Konflikttransformation. </a:t>
            </a:r>
            <a:r>
              <a:rPr lang="en-US" sz="2000" dirty="0">
                <a:solidFill>
                  <a:srgbClr val="3EB6A1"/>
                </a:solidFill>
                <a:hlinkClick r:id="rId3">
                  <a:extLst>
                    <a:ext uri="{A12FA001-AC4F-418D-AE19-62706E023703}">
                      <ahyp:hlinkClr xmlns:ahyp="http://schemas.microsoft.com/office/drawing/2018/hyperlinkcolor" val="tx"/>
                    </a:ext>
                  </a:extLst>
                </a:hlinkClick>
              </a:rPr>
              <a:t>Friedensjournalismus – Eine Einführung </a:t>
            </a:r>
            <a:endParaRPr lang="en-US" sz="2000" dirty="0">
              <a:solidFill>
                <a:srgbClr val="3EB6A1"/>
              </a:solidFill>
            </a:endParaRPr>
          </a:p>
        </p:txBody>
      </p:sp>
      <p:grpSp>
        <p:nvGrpSpPr>
          <p:cNvPr id="35" name="Group 34">
            <a:extLst>
              <a:ext uri="{FF2B5EF4-FFF2-40B4-BE49-F238E27FC236}">
                <a16:creationId xmlns:a16="http://schemas.microsoft.com/office/drawing/2014/main" id="{DB34778D-3343-A52A-0478-ECFD0AB5CCBD}"/>
              </a:ext>
            </a:extLst>
          </p:cNvPr>
          <p:cNvGrpSpPr/>
          <p:nvPr/>
        </p:nvGrpSpPr>
        <p:grpSpPr>
          <a:xfrm>
            <a:off x="-5792" y="2014495"/>
            <a:ext cx="744123" cy="527392"/>
            <a:chOff x="268528" y="1960710"/>
            <a:chExt cx="744123" cy="527392"/>
          </a:xfrm>
        </p:grpSpPr>
        <p:sp>
          <p:nvSpPr>
            <p:cNvPr id="36" name="Freeform 35">
              <a:extLst>
                <a:ext uri="{FF2B5EF4-FFF2-40B4-BE49-F238E27FC236}">
                  <a16:creationId xmlns:a16="http://schemas.microsoft.com/office/drawing/2014/main" id="{FDC40D9B-D2AD-D804-F5EB-D1793567B598}"/>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37" name="Freeform 36">
              <a:extLst>
                <a:ext uri="{FF2B5EF4-FFF2-40B4-BE49-F238E27FC236}">
                  <a16:creationId xmlns:a16="http://schemas.microsoft.com/office/drawing/2014/main" id="{5185A6E5-3ED2-F11A-11C0-B2FBDE961199}"/>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cxnSp>
        <p:nvCxnSpPr>
          <p:cNvPr id="38" name="Straight Connector 37">
            <a:extLst>
              <a:ext uri="{FF2B5EF4-FFF2-40B4-BE49-F238E27FC236}">
                <a16:creationId xmlns:a16="http://schemas.microsoft.com/office/drawing/2014/main" id="{B77C74A7-A27E-3469-0DED-552FBE69A4EA}"/>
              </a:ext>
            </a:extLst>
          </p:cNvPr>
          <p:cNvCxnSpPr>
            <a:cxnSpLocks/>
          </p:cNvCxnSpPr>
          <p:nvPr/>
        </p:nvCxnSpPr>
        <p:spPr>
          <a:xfrm>
            <a:off x="-10757" y="41753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39" name="Text Placeholder 1">
            <a:extLst>
              <a:ext uri="{FF2B5EF4-FFF2-40B4-BE49-F238E27FC236}">
                <a16:creationId xmlns:a16="http://schemas.microsoft.com/office/drawing/2014/main" id="{A65180B9-B0D9-FAE9-1FD2-23E5792E00CD}"/>
              </a:ext>
            </a:extLst>
          </p:cNvPr>
          <p:cNvSpPr txBox="1">
            <a:spLocks/>
          </p:cNvSpPr>
          <p:nvPr/>
        </p:nvSpPr>
        <p:spPr>
          <a:xfrm>
            <a:off x="809137" y="4534315"/>
            <a:ext cx="5688145"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defRPr/>
            </a:pPr>
            <a:r>
              <a:rPr lang="en-US" sz="2000" b="1" dirty="0">
                <a:solidFill>
                  <a:srgbClr val="A555A1"/>
                </a:solidFill>
                <a:latin typeface="Calibri" panose="020F0502020204030204" pitchFamily="34" charset="0"/>
                <a:ea typeface="Calibri (MS)"/>
                <a:cs typeface="Calibri" panose="020F0502020204030204" pitchFamily="34" charset="0"/>
                <a:sym typeface="Calibri (MS)"/>
              </a:rPr>
              <a:t>DEFINITION </a:t>
            </a:r>
            <a:r>
              <a:rPr lang="en-US" sz="2000" dirty="0">
                <a:solidFill>
                  <a:srgbClr val="3EB6A1"/>
                </a:solidFill>
                <a:hlinkClick r:id="rId4">
                  <a:extLst>
                    <a:ext uri="{A12FA001-AC4F-418D-AE19-62706E023703}">
                      <ahyp:hlinkClr xmlns:ahyp="http://schemas.microsoft.com/office/drawing/2018/hyperlinkcolor" val="tx"/>
                    </a:ext>
                  </a:extLst>
                </a:hlinkClick>
              </a:rPr>
              <a:t>Friedensjournalismus </a:t>
            </a:r>
            <a:r>
              <a:rPr lang="en-US" sz="2000" dirty="0">
                <a:solidFill>
                  <a:srgbClr val="0C4659"/>
                </a:solidFill>
              </a:rPr>
              <a:t>konzentriert sich auf Lösungen, Kontext, ausgewogene Perspektiven auf Krieg und Konflikte sowie menschliche Geschichten – und vermeidet dabei Sensationslust, </a:t>
            </a:r>
            <a:r>
              <a:rPr lang="en-US" sz="2000" dirty="0" err="1">
                <a:solidFill>
                  <a:srgbClr val="0C4659"/>
                </a:solidFill>
              </a:rPr>
              <a:t>Polarisierung </a:t>
            </a:r>
            <a:r>
              <a:rPr lang="en-US" sz="2000" dirty="0">
                <a:solidFill>
                  <a:srgbClr val="0C4659"/>
                </a:solidFill>
              </a:rPr>
              <a:t>und </a:t>
            </a:r>
            <a:r>
              <a:rPr lang="en-US" sz="2000" dirty="0" err="1">
                <a:solidFill>
                  <a:srgbClr val="0C4659"/>
                </a:solidFill>
              </a:rPr>
              <a:t>Entmenschlichung</a:t>
            </a:r>
            <a:r>
              <a:rPr lang="en-US" sz="2000" dirty="0">
                <a:solidFill>
                  <a:srgbClr val="0C4659"/>
                </a:solidFill>
              </a:rPr>
              <a:t>. </a:t>
            </a:r>
            <a:r>
              <a:rPr lang="en-US" sz="2000" b="0" dirty="0">
                <a:solidFill>
                  <a:srgbClr val="0C4659"/>
                </a:solidFill>
              </a:rPr>
              <a:t>Er </a:t>
            </a:r>
            <a:r>
              <a:rPr lang="en-US" sz="2000" dirty="0">
                <a:solidFill>
                  <a:srgbClr val="0C4659"/>
                </a:solidFill>
              </a:rPr>
              <a:t>untersucht die Ursachen und Auswirkungen von Konflikten. Er gibt allen Seiten eine Stimme</a:t>
            </a:r>
          </a:p>
        </p:txBody>
      </p:sp>
      <p:grpSp>
        <p:nvGrpSpPr>
          <p:cNvPr id="40" name="Group 39">
            <a:extLst>
              <a:ext uri="{FF2B5EF4-FFF2-40B4-BE49-F238E27FC236}">
                <a16:creationId xmlns:a16="http://schemas.microsoft.com/office/drawing/2014/main" id="{DCEF9C11-FB1E-83EF-A48A-1B576DF32E58}"/>
              </a:ext>
            </a:extLst>
          </p:cNvPr>
          <p:cNvGrpSpPr/>
          <p:nvPr/>
        </p:nvGrpSpPr>
        <p:grpSpPr>
          <a:xfrm>
            <a:off x="4965" y="4449321"/>
            <a:ext cx="744123" cy="527392"/>
            <a:chOff x="268528" y="1960710"/>
            <a:chExt cx="744123" cy="527392"/>
          </a:xfrm>
        </p:grpSpPr>
        <p:sp>
          <p:nvSpPr>
            <p:cNvPr id="41" name="Freeform 40">
              <a:extLst>
                <a:ext uri="{FF2B5EF4-FFF2-40B4-BE49-F238E27FC236}">
                  <a16:creationId xmlns:a16="http://schemas.microsoft.com/office/drawing/2014/main" id="{0C8EFF9E-0C0A-3D59-C2D9-7A6825EA3AA6}"/>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42" name="Freeform 41">
              <a:extLst>
                <a:ext uri="{FF2B5EF4-FFF2-40B4-BE49-F238E27FC236}">
                  <a16:creationId xmlns:a16="http://schemas.microsoft.com/office/drawing/2014/main" id="{673D2DEE-1BC9-73A0-47E4-F3D69A20C086}"/>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sp>
        <p:nvSpPr>
          <p:cNvPr id="11" name="Rectangle 10">
            <a:extLst>
              <a:ext uri="{FF2B5EF4-FFF2-40B4-BE49-F238E27FC236}">
                <a16:creationId xmlns:a16="http://schemas.microsoft.com/office/drawing/2014/main" id="{D8FA3FA1-89F3-78E0-0CC1-9C2CF1DCB8FD}"/>
              </a:ext>
            </a:extLst>
          </p:cNvPr>
          <p:cNvSpPr/>
          <p:nvPr/>
        </p:nvSpPr>
        <p:spPr>
          <a:xfrm>
            <a:off x="7029449" y="3300639"/>
            <a:ext cx="5157585" cy="34575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44" name="Text Placeholder 1">
            <a:extLst>
              <a:ext uri="{FF2B5EF4-FFF2-40B4-BE49-F238E27FC236}">
                <a16:creationId xmlns:a16="http://schemas.microsoft.com/office/drawing/2014/main" id="{12C52AE0-194A-58B6-A856-29A76B000568}"/>
              </a:ext>
            </a:extLst>
          </p:cNvPr>
          <p:cNvSpPr txBox="1">
            <a:spLocks/>
          </p:cNvSpPr>
          <p:nvPr/>
        </p:nvSpPr>
        <p:spPr>
          <a:xfrm>
            <a:off x="6728144" y="4151093"/>
            <a:ext cx="5357293" cy="20017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defRPr/>
            </a:pPr>
            <a:r>
              <a:rPr lang="en-US" sz="2000" dirty="0">
                <a:solidFill>
                  <a:srgbClr val="0C4659"/>
                </a:solidFill>
              </a:rPr>
              <a:t>Hebt Friedensbemühungen und Versöhnung hervor. Verwendet respektvolle, nicht aufwieglerische Sprache. </a:t>
            </a:r>
            <a:r>
              <a:rPr lang="en-US" sz="2000" b="1" dirty="0">
                <a:solidFill>
                  <a:srgbClr val="0C4659"/>
                </a:solidFill>
              </a:rPr>
              <a:t>Kriegsjournalismus </a:t>
            </a:r>
            <a:r>
              <a:rPr lang="en-US" sz="2000" dirty="0">
                <a:solidFill>
                  <a:srgbClr val="0C4659"/>
                </a:solidFill>
              </a:rPr>
              <a:t>hingegen neigt dazu, Gewalt, „Wir gegen die anderen“-Narrative und dramatische Schlagzeilen in den Vordergrund zu stellen. </a:t>
            </a:r>
            <a:r>
              <a:rPr lang="en-IE" sz="2000" b="0" kern="1200" dirty="0">
                <a:solidFill>
                  <a:srgbClr val="3EB6A1"/>
                </a:solidFill>
                <a:effectLst/>
                <a:latin typeface="+mn-lt"/>
                <a:ea typeface="+mn-ea"/>
                <a:cs typeface="+mn-cs"/>
                <a:hlinkClick r:id="rId5">
                  <a:extLst>
                    <a:ext uri="{A12FA001-AC4F-418D-AE19-62706E023703}">
                      <ahyp:hlinkClr xmlns:ahyp="http://schemas.microsoft.com/office/drawing/2018/hyperlinkcolor" val="tx"/>
                    </a:ext>
                  </a:extLst>
                </a:hlinkClick>
              </a:rPr>
              <a:t>Was ist Friedensjournalismus und welche Elemente umfasst er?</a:t>
            </a:r>
            <a:endParaRPr kumimoji="0" lang="en-IE" sz="2000" b="0" u="none" strike="noStrike" kern="1200" cap="none" spc="0" normalizeH="0" baseline="0" noProof="0" dirty="0">
              <a:ln>
                <a:noFill/>
              </a:ln>
              <a:solidFill>
                <a:srgbClr val="3EB6A1"/>
              </a:solidFill>
              <a:effectLst/>
              <a:uLnTx/>
              <a:uFillTx/>
              <a:latin typeface="Calibri" panose="020F0502020204030204"/>
              <a:ea typeface="+mn-ea"/>
              <a:cs typeface="+mn-cs"/>
            </a:endParaRPr>
          </a:p>
          <a:p>
            <a:pPr marL="0" indent="0">
              <a:lnSpc>
                <a:spcPct val="100000"/>
              </a:lnSpc>
              <a:spcBef>
                <a:spcPts val="0"/>
              </a:spcBef>
              <a:spcAft>
                <a:spcPts val="600"/>
              </a:spcAft>
              <a:defRPr/>
            </a:pPr>
            <a:endParaRPr lang="en-GB" sz="2000" dirty="0"/>
          </a:p>
        </p:txBody>
      </p:sp>
      <p:grpSp>
        <p:nvGrpSpPr>
          <p:cNvPr id="6" name="Group 5">
            <a:extLst>
              <a:ext uri="{FF2B5EF4-FFF2-40B4-BE49-F238E27FC236}">
                <a16:creationId xmlns:a16="http://schemas.microsoft.com/office/drawing/2014/main" id="{3E625887-1C6E-7FAD-117F-88032C4A4889}"/>
              </a:ext>
            </a:extLst>
          </p:cNvPr>
          <p:cNvGrpSpPr/>
          <p:nvPr/>
        </p:nvGrpSpPr>
        <p:grpSpPr>
          <a:xfrm>
            <a:off x="6950086" y="289871"/>
            <a:ext cx="4959369" cy="2527420"/>
            <a:chOff x="7260927" y="368575"/>
            <a:chExt cx="4959369" cy="2527420"/>
          </a:xfrm>
        </p:grpSpPr>
        <p:sp>
          <p:nvSpPr>
            <p:cNvPr id="7" name="Round Diagonal Corner Rectangle 6">
              <a:extLst>
                <a:ext uri="{FF2B5EF4-FFF2-40B4-BE49-F238E27FC236}">
                  <a16:creationId xmlns:a16="http://schemas.microsoft.com/office/drawing/2014/main" id="{D43571F0-E355-7E74-C03B-EA24BA47A95D}"/>
                </a:ext>
              </a:extLst>
            </p:cNvPr>
            <p:cNvSpPr/>
            <p:nvPr/>
          </p:nvSpPr>
          <p:spPr>
            <a:xfrm flipH="1">
              <a:off x="7260927" y="368575"/>
              <a:ext cx="4806969" cy="2353304"/>
            </a:xfrm>
            <a:prstGeom prst="round2DiagRect">
              <a:avLst/>
            </a:prstGeom>
            <a:solidFill>
              <a:srgbClr val="DEC0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3" name="Round Diagonal Corner Rectangle 9">
              <a:extLst>
                <a:ext uri="{FF2B5EF4-FFF2-40B4-BE49-F238E27FC236}">
                  <a16:creationId xmlns:a16="http://schemas.microsoft.com/office/drawing/2014/main" id="{8CAE5DC7-CB87-BB9D-070B-5E594A93A7CB}"/>
                </a:ext>
              </a:extLst>
            </p:cNvPr>
            <p:cNvSpPr/>
            <p:nvPr/>
          </p:nvSpPr>
          <p:spPr>
            <a:xfrm flipH="1">
              <a:off x="7413327" y="520975"/>
              <a:ext cx="4806969" cy="2375020"/>
            </a:xfrm>
            <a:custGeom>
              <a:avLst/>
              <a:gdLst>
                <a:gd name="connsiteX0" fmla="*/ 395845 w 4806969"/>
                <a:gd name="connsiteY0" fmla="*/ 0 h 2375020"/>
                <a:gd name="connsiteX1" fmla="*/ 1026006 w 4806969"/>
                <a:gd name="connsiteY1" fmla="*/ 0 h 2375020"/>
                <a:gd name="connsiteX2" fmla="*/ 1612055 w 4806969"/>
                <a:gd name="connsiteY2" fmla="*/ 0 h 2375020"/>
                <a:gd name="connsiteX3" fmla="*/ 2330438 w 4806969"/>
                <a:gd name="connsiteY3" fmla="*/ 0 h 2375020"/>
                <a:gd name="connsiteX4" fmla="*/ 2872376 w 4806969"/>
                <a:gd name="connsiteY4" fmla="*/ 0 h 2375020"/>
                <a:gd name="connsiteX5" fmla="*/ 3502537 w 4806969"/>
                <a:gd name="connsiteY5" fmla="*/ 0 h 2375020"/>
                <a:gd name="connsiteX6" fmla="*/ 4176808 w 4806969"/>
                <a:gd name="connsiteY6" fmla="*/ 0 h 2375020"/>
                <a:gd name="connsiteX7" fmla="*/ 4806969 w 4806969"/>
                <a:gd name="connsiteY7" fmla="*/ 0 h 2375020"/>
                <a:gd name="connsiteX8" fmla="*/ 4806969 w 4806969"/>
                <a:gd name="connsiteY8" fmla="*/ 0 h 2375020"/>
                <a:gd name="connsiteX9" fmla="*/ 4806969 w 4806969"/>
                <a:gd name="connsiteY9" fmla="*/ 699309 h 2375020"/>
                <a:gd name="connsiteX10" fmla="*/ 4806969 w 4806969"/>
                <a:gd name="connsiteY10" fmla="*/ 1378825 h 2375020"/>
                <a:gd name="connsiteX11" fmla="*/ 4806969 w 4806969"/>
                <a:gd name="connsiteY11" fmla="*/ 1979175 h 2375020"/>
                <a:gd name="connsiteX12" fmla="*/ 4411124 w 4806969"/>
                <a:gd name="connsiteY12" fmla="*/ 2375020 h 2375020"/>
                <a:gd name="connsiteX13" fmla="*/ 3913297 w 4806969"/>
                <a:gd name="connsiteY13" fmla="*/ 2375020 h 2375020"/>
                <a:gd name="connsiteX14" fmla="*/ 3194914 w 4806969"/>
                <a:gd name="connsiteY14" fmla="*/ 2375020 h 2375020"/>
                <a:gd name="connsiteX15" fmla="*/ 2697087 w 4806969"/>
                <a:gd name="connsiteY15" fmla="*/ 2375020 h 2375020"/>
                <a:gd name="connsiteX16" fmla="*/ 2199260 w 4806969"/>
                <a:gd name="connsiteY16" fmla="*/ 2375020 h 2375020"/>
                <a:gd name="connsiteX17" fmla="*/ 1524989 w 4806969"/>
                <a:gd name="connsiteY17" fmla="*/ 2375020 h 2375020"/>
                <a:gd name="connsiteX18" fmla="*/ 806606 w 4806969"/>
                <a:gd name="connsiteY18" fmla="*/ 2375020 h 2375020"/>
                <a:gd name="connsiteX19" fmla="*/ 0 w 4806969"/>
                <a:gd name="connsiteY19" fmla="*/ 2375020 h 2375020"/>
                <a:gd name="connsiteX20" fmla="*/ 0 w 4806969"/>
                <a:gd name="connsiteY20" fmla="*/ 2375020 h 2375020"/>
                <a:gd name="connsiteX21" fmla="*/ 0 w 4806969"/>
                <a:gd name="connsiteY21" fmla="*/ 1735087 h 2375020"/>
                <a:gd name="connsiteX22" fmla="*/ 0 w 4806969"/>
                <a:gd name="connsiteY22" fmla="*/ 1055570 h 2375020"/>
                <a:gd name="connsiteX23" fmla="*/ 0 w 4806969"/>
                <a:gd name="connsiteY23" fmla="*/ 395845 h 2375020"/>
                <a:gd name="connsiteX24" fmla="*/ 395845 w 4806969"/>
                <a:gd name="connsiteY24" fmla="*/ 0 h 2375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06969" h="2375020" extrusionOk="0">
                  <a:moveTo>
                    <a:pt x="395845" y="0"/>
                  </a:moveTo>
                  <a:cubicBezTo>
                    <a:pt x="622841" y="21324"/>
                    <a:pt x="738095" y="20451"/>
                    <a:pt x="1026006" y="0"/>
                  </a:cubicBezTo>
                  <a:cubicBezTo>
                    <a:pt x="1313917" y="-20451"/>
                    <a:pt x="1392748" y="-19844"/>
                    <a:pt x="1612055" y="0"/>
                  </a:cubicBezTo>
                  <a:cubicBezTo>
                    <a:pt x="1831362" y="19844"/>
                    <a:pt x="2143899" y="17315"/>
                    <a:pt x="2330438" y="0"/>
                  </a:cubicBezTo>
                  <a:cubicBezTo>
                    <a:pt x="2516977" y="-17315"/>
                    <a:pt x="2643885" y="11711"/>
                    <a:pt x="2872376" y="0"/>
                  </a:cubicBezTo>
                  <a:cubicBezTo>
                    <a:pt x="3100867" y="-11711"/>
                    <a:pt x="3327252" y="3566"/>
                    <a:pt x="3502537" y="0"/>
                  </a:cubicBezTo>
                  <a:cubicBezTo>
                    <a:pt x="3677822" y="-3566"/>
                    <a:pt x="3955310" y="-3627"/>
                    <a:pt x="4176808" y="0"/>
                  </a:cubicBezTo>
                  <a:cubicBezTo>
                    <a:pt x="4398306" y="3627"/>
                    <a:pt x="4596487" y="29764"/>
                    <a:pt x="4806969" y="0"/>
                  </a:cubicBezTo>
                  <a:lnTo>
                    <a:pt x="4806969" y="0"/>
                  </a:lnTo>
                  <a:cubicBezTo>
                    <a:pt x="4829067" y="209485"/>
                    <a:pt x="4826657" y="558811"/>
                    <a:pt x="4806969" y="699309"/>
                  </a:cubicBezTo>
                  <a:cubicBezTo>
                    <a:pt x="4787281" y="839807"/>
                    <a:pt x="4800554" y="1232243"/>
                    <a:pt x="4806969" y="1378825"/>
                  </a:cubicBezTo>
                  <a:cubicBezTo>
                    <a:pt x="4813384" y="1525407"/>
                    <a:pt x="4791234" y="1806287"/>
                    <a:pt x="4806969" y="1979175"/>
                  </a:cubicBezTo>
                  <a:cubicBezTo>
                    <a:pt x="4807964" y="2192061"/>
                    <a:pt x="4635957" y="2386753"/>
                    <a:pt x="4411124" y="2375020"/>
                  </a:cubicBezTo>
                  <a:cubicBezTo>
                    <a:pt x="4210228" y="2395343"/>
                    <a:pt x="4032974" y="2396505"/>
                    <a:pt x="3913297" y="2375020"/>
                  </a:cubicBezTo>
                  <a:cubicBezTo>
                    <a:pt x="3793620" y="2353535"/>
                    <a:pt x="3368875" y="2391984"/>
                    <a:pt x="3194914" y="2375020"/>
                  </a:cubicBezTo>
                  <a:cubicBezTo>
                    <a:pt x="3020953" y="2358056"/>
                    <a:pt x="2902261" y="2355711"/>
                    <a:pt x="2697087" y="2375020"/>
                  </a:cubicBezTo>
                  <a:cubicBezTo>
                    <a:pt x="2491913" y="2394329"/>
                    <a:pt x="2440483" y="2395576"/>
                    <a:pt x="2199260" y="2375020"/>
                  </a:cubicBezTo>
                  <a:cubicBezTo>
                    <a:pt x="1958037" y="2354464"/>
                    <a:pt x="1836532" y="2349172"/>
                    <a:pt x="1524989" y="2375020"/>
                  </a:cubicBezTo>
                  <a:cubicBezTo>
                    <a:pt x="1213446" y="2400868"/>
                    <a:pt x="1053434" y="2396705"/>
                    <a:pt x="806606" y="2375020"/>
                  </a:cubicBezTo>
                  <a:cubicBezTo>
                    <a:pt x="559778" y="2353335"/>
                    <a:pt x="228337" y="2370010"/>
                    <a:pt x="0" y="2375020"/>
                  </a:cubicBezTo>
                  <a:lnTo>
                    <a:pt x="0" y="2375020"/>
                  </a:lnTo>
                  <a:cubicBezTo>
                    <a:pt x="-20452" y="2158895"/>
                    <a:pt x="-14593" y="1894146"/>
                    <a:pt x="0" y="1735087"/>
                  </a:cubicBezTo>
                  <a:cubicBezTo>
                    <a:pt x="14593" y="1576028"/>
                    <a:pt x="33091" y="1200728"/>
                    <a:pt x="0" y="1055570"/>
                  </a:cubicBezTo>
                  <a:cubicBezTo>
                    <a:pt x="-33091" y="910412"/>
                    <a:pt x="-23909" y="639098"/>
                    <a:pt x="0" y="395845"/>
                  </a:cubicBezTo>
                  <a:cubicBezTo>
                    <a:pt x="17086" y="164493"/>
                    <a:pt x="167947" y="-14800"/>
                    <a:pt x="395845" y="0"/>
                  </a:cubicBezTo>
                  <a:close/>
                </a:path>
              </a:pathLst>
            </a:custGeom>
            <a:noFill/>
            <a:ln w="28575">
              <a:solidFill>
                <a:srgbClr val="0E6E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grpSp>
      <p:sp>
        <p:nvSpPr>
          <p:cNvPr id="14" name="Text Placeholder 1">
            <a:extLst>
              <a:ext uri="{FF2B5EF4-FFF2-40B4-BE49-F238E27FC236}">
                <a16:creationId xmlns:a16="http://schemas.microsoft.com/office/drawing/2014/main" id="{FCE0C632-D53D-8DE0-733B-ADB96B03AF96}"/>
              </a:ext>
            </a:extLst>
          </p:cNvPr>
          <p:cNvSpPr txBox="1">
            <a:spLocks/>
          </p:cNvSpPr>
          <p:nvPr/>
        </p:nvSpPr>
        <p:spPr>
          <a:xfrm>
            <a:off x="7188681" y="554857"/>
            <a:ext cx="4655748"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2000" b="1" dirty="0">
                <a:latin typeface="Calibri" panose="020F0502020204030204" pitchFamily="34" charset="0"/>
                <a:ea typeface="Calibri (MS)"/>
                <a:cs typeface="Calibri" panose="020F0502020204030204" pitchFamily="34" charset="0"/>
                <a:sym typeface="Calibri (MS)"/>
              </a:rPr>
              <a:t>BEISPIEL </a:t>
            </a:r>
            <a:r>
              <a:rPr lang="en-US" sz="2000" dirty="0">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TransConflict Serbia </a:t>
            </a:r>
            <a:r>
              <a:rPr lang="en-US" sz="2000" dirty="0">
                <a:solidFill>
                  <a:srgbClr val="0C4659"/>
                </a:solidFill>
                <a:latin typeface="Calibri" panose="020F0502020204030204" pitchFamily="34" charset="0"/>
                <a:cs typeface="Calibri" panose="020F0502020204030204" pitchFamily="34" charset="0"/>
              </a:rPr>
              <a:t>veröffentlicht lokale Versöhnungsgeschichten, die Serben, </a:t>
            </a:r>
            <a:r>
              <a:rPr lang="en-US" sz="2000" dirty="0" err="1">
                <a:solidFill>
                  <a:srgbClr val="0C4659"/>
                </a:solidFill>
                <a:latin typeface="Calibri" panose="020F0502020204030204" pitchFamily="34" charset="0"/>
                <a:cs typeface="Calibri" panose="020F0502020204030204" pitchFamily="34" charset="0"/>
              </a:rPr>
              <a:t>Bosniaken </a:t>
            </a:r>
            <a:r>
              <a:rPr lang="en-US" sz="2000" dirty="0">
                <a:solidFill>
                  <a:srgbClr val="0C4659"/>
                </a:solidFill>
                <a:latin typeface="Calibri" panose="020F0502020204030204" pitchFamily="34" charset="0"/>
                <a:cs typeface="Calibri" panose="020F0502020204030204" pitchFamily="34" charset="0"/>
              </a:rPr>
              <a:t>und Kroaten als Partner im Friedensprozess darstellen, nicht nur als Konfliktparteien.</a:t>
            </a:r>
          </a:p>
        </p:txBody>
      </p:sp>
      <p:grpSp>
        <p:nvGrpSpPr>
          <p:cNvPr id="15" name="Group 14">
            <a:extLst>
              <a:ext uri="{FF2B5EF4-FFF2-40B4-BE49-F238E27FC236}">
                <a16:creationId xmlns:a16="http://schemas.microsoft.com/office/drawing/2014/main" id="{5F0394A7-42DD-BE33-F1A1-4E5B5FB5196A}"/>
              </a:ext>
            </a:extLst>
          </p:cNvPr>
          <p:cNvGrpSpPr/>
          <p:nvPr/>
        </p:nvGrpSpPr>
        <p:grpSpPr>
          <a:xfrm>
            <a:off x="6091411" y="416075"/>
            <a:ext cx="744123" cy="527392"/>
            <a:chOff x="268528" y="1960710"/>
            <a:chExt cx="744123" cy="527392"/>
          </a:xfrm>
        </p:grpSpPr>
        <p:sp>
          <p:nvSpPr>
            <p:cNvPr id="16" name="Freeform 15">
              <a:extLst>
                <a:ext uri="{FF2B5EF4-FFF2-40B4-BE49-F238E27FC236}">
                  <a16:creationId xmlns:a16="http://schemas.microsoft.com/office/drawing/2014/main" id="{A38E135D-6262-4690-756B-3CD4C456F83F}"/>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17" name="Freeform 16">
              <a:extLst>
                <a:ext uri="{FF2B5EF4-FFF2-40B4-BE49-F238E27FC236}">
                  <a16:creationId xmlns:a16="http://schemas.microsoft.com/office/drawing/2014/main" id="{E53F53A0-D643-3E09-8B72-9B9CD72E408E}"/>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spTree>
    <p:extLst>
      <p:ext uri="{BB962C8B-B14F-4D97-AF65-F5344CB8AC3E}">
        <p14:creationId xmlns:p14="http://schemas.microsoft.com/office/powerpoint/2010/main" val="24306676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725DF58-41F2-786A-D6F2-478444965B84}"/>
              </a:ext>
            </a:extLst>
          </p:cNvPr>
          <p:cNvGrpSpPr/>
          <p:nvPr/>
        </p:nvGrpSpPr>
        <p:grpSpPr>
          <a:xfrm>
            <a:off x="7019316" y="188583"/>
            <a:ext cx="4959369" cy="2527420"/>
            <a:chOff x="7260927" y="368575"/>
            <a:chExt cx="4959369" cy="2527420"/>
          </a:xfrm>
        </p:grpSpPr>
        <p:sp>
          <p:nvSpPr>
            <p:cNvPr id="4" name="Round Diagonal Corner Rectangle 3">
              <a:extLst>
                <a:ext uri="{FF2B5EF4-FFF2-40B4-BE49-F238E27FC236}">
                  <a16:creationId xmlns:a16="http://schemas.microsoft.com/office/drawing/2014/main" id="{A5AF76B6-9849-EA5C-BBAF-599FA0F6D1F1}"/>
                </a:ext>
              </a:extLst>
            </p:cNvPr>
            <p:cNvSpPr/>
            <p:nvPr/>
          </p:nvSpPr>
          <p:spPr>
            <a:xfrm flipH="1">
              <a:off x="7260927" y="368575"/>
              <a:ext cx="4806969" cy="2353304"/>
            </a:xfrm>
            <a:prstGeom prst="round2DiagRect">
              <a:avLst/>
            </a:prstGeom>
            <a:solidFill>
              <a:srgbClr val="3EB6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6" name="Round Diagonal Corner Rectangle 5">
              <a:extLst>
                <a:ext uri="{FF2B5EF4-FFF2-40B4-BE49-F238E27FC236}">
                  <a16:creationId xmlns:a16="http://schemas.microsoft.com/office/drawing/2014/main" id="{E2A890A1-6F81-156A-80DE-B8640AE3C443}"/>
                </a:ext>
              </a:extLst>
            </p:cNvPr>
            <p:cNvSpPr/>
            <p:nvPr/>
          </p:nvSpPr>
          <p:spPr>
            <a:xfrm flipH="1">
              <a:off x="7413327" y="520975"/>
              <a:ext cx="4806969" cy="2375020"/>
            </a:xfrm>
            <a:custGeom>
              <a:avLst/>
              <a:gdLst>
                <a:gd name="connsiteX0" fmla="*/ 395845 w 4806969"/>
                <a:gd name="connsiteY0" fmla="*/ 0 h 2375020"/>
                <a:gd name="connsiteX1" fmla="*/ 1026006 w 4806969"/>
                <a:gd name="connsiteY1" fmla="*/ 0 h 2375020"/>
                <a:gd name="connsiteX2" fmla="*/ 1612055 w 4806969"/>
                <a:gd name="connsiteY2" fmla="*/ 0 h 2375020"/>
                <a:gd name="connsiteX3" fmla="*/ 2330438 w 4806969"/>
                <a:gd name="connsiteY3" fmla="*/ 0 h 2375020"/>
                <a:gd name="connsiteX4" fmla="*/ 2872376 w 4806969"/>
                <a:gd name="connsiteY4" fmla="*/ 0 h 2375020"/>
                <a:gd name="connsiteX5" fmla="*/ 3502537 w 4806969"/>
                <a:gd name="connsiteY5" fmla="*/ 0 h 2375020"/>
                <a:gd name="connsiteX6" fmla="*/ 4176808 w 4806969"/>
                <a:gd name="connsiteY6" fmla="*/ 0 h 2375020"/>
                <a:gd name="connsiteX7" fmla="*/ 4806969 w 4806969"/>
                <a:gd name="connsiteY7" fmla="*/ 0 h 2375020"/>
                <a:gd name="connsiteX8" fmla="*/ 4806969 w 4806969"/>
                <a:gd name="connsiteY8" fmla="*/ 0 h 2375020"/>
                <a:gd name="connsiteX9" fmla="*/ 4806969 w 4806969"/>
                <a:gd name="connsiteY9" fmla="*/ 699309 h 2375020"/>
                <a:gd name="connsiteX10" fmla="*/ 4806969 w 4806969"/>
                <a:gd name="connsiteY10" fmla="*/ 1378825 h 2375020"/>
                <a:gd name="connsiteX11" fmla="*/ 4806969 w 4806969"/>
                <a:gd name="connsiteY11" fmla="*/ 1979175 h 2375020"/>
                <a:gd name="connsiteX12" fmla="*/ 4411124 w 4806969"/>
                <a:gd name="connsiteY12" fmla="*/ 2375020 h 2375020"/>
                <a:gd name="connsiteX13" fmla="*/ 3913297 w 4806969"/>
                <a:gd name="connsiteY13" fmla="*/ 2375020 h 2375020"/>
                <a:gd name="connsiteX14" fmla="*/ 3194914 w 4806969"/>
                <a:gd name="connsiteY14" fmla="*/ 2375020 h 2375020"/>
                <a:gd name="connsiteX15" fmla="*/ 2697087 w 4806969"/>
                <a:gd name="connsiteY15" fmla="*/ 2375020 h 2375020"/>
                <a:gd name="connsiteX16" fmla="*/ 2199260 w 4806969"/>
                <a:gd name="connsiteY16" fmla="*/ 2375020 h 2375020"/>
                <a:gd name="connsiteX17" fmla="*/ 1524989 w 4806969"/>
                <a:gd name="connsiteY17" fmla="*/ 2375020 h 2375020"/>
                <a:gd name="connsiteX18" fmla="*/ 806606 w 4806969"/>
                <a:gd name="connsiteY18" fmla="*/ 2375020 h 2375020"/>
                <a:gd name="connsiteX19" fmla="*/ 0 w 4806969"/>
                <a:gd name="connsiteY19" fmla="*/ 2375020 h 2375020"/>
                <a:gd name="connsiteX20" fmla="*/ 0 w 4806969"/>
                <a:gd name="connsiteY20" fmla="*/ 2375020 h 2375020"/>
                <a:gd name="connsiteX21" fmla="*/ 0 w 4806969"/>
                <a:gd name="connsiteY21" fmla="*/ 1735087 h 2375020"/>
                <a:gd name="connsiteX22" fmla="*/ 0 w 4806969"/>
                <a:gd name="connsiteY22" fmla="*/ 1055570 h 2375020"/>
                <a:gd name="connsiteX23" fmla="*/ 0 w 4806969"/>
                <a:gd name="connsiteY23" fmla="*/ 395845 h 2375020"/>
                <a:gd name="connsiteX24" fmla="*/ 395845 w 4806969"/>
                <a:gd name="connsiteY24" fmla="*/ 0 h 2375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06969" h="2375020" extrusionOk="0">
                  <a:moveTo>
                    <a:pt x="395845" y="0"/>
                  </a:moveTo>
                  <a:cubicBezTo>
                    <a:pt x="622841" y="21324"/>
                    <a:pt x="738095" y="20451"/>
                    <a:pt x="1026006" y="0"/>
                  </a:cubicBezTo>
                  <a:cubicBezTo>
                    <a:pt x="1313917" y="-20451"/>
                    <a:pt x="1392748" y="-19844"/>
                    <a:pt x="1612055" y="0"/>
                  </a:cubicBezTo>
                  <a:cubicBezTo>
                    <a:pt x="1831362" y="19844"/>
                    <a:pt x="2143899" y="17315"/>
                    <a:pt x="2330438" y="0"/>
                  </a:cubicBezTo>
                  <a:cubicBezTo>
                    <a:pt x="2516977" y="-17315"/>
                    <a:pt x="2643885" y="11711"/>
                    <a:pt x="2872376" y="0"/>
                  </a:cubicBezTo>
                  <a:cubicBezTo>
                    <a:pt x="3100867" y="-11711"/>
                    <a:pt x="3327252" y="3566"/>
                    <a:pt x="3502537" y="0"/>
                  </a:cubicBezTo>
                  <a:cubicBezTo>
                    <a:pt x="3677822" y="-3566"/>
                    <a:pt x="3955310" y="-3627"/>
                    <a:pt x="4176808" y="0"/>
                  </a:cubicBezTo>
                  <a:cubicBezTo>
                    <a:pt x="4398306" y="3627"/>
                    <a:pt x="4596487" y="29764"/>
                    <a:pt x="4806969" y="0"/>
                  </a:cubicBezTo>
                  <a:lnTo>
                    <a:pt x="4806969" y="0"/>
                  </a:lnTo>
                  <a:cubicBezTo>
                    <a:pt x="4829067" y="209485"/>
                    <a:pt x="4826657" y="558811"/>
                    <a:pt x="4806969" y="699309"/>
                  </a:cubicBezTo>
                  <a:cubicBezTo>
                    <a:pt x="4787281" y="839807"/>
                    <a:pt x="4800554" y="1232243"/>
                    <a:pt x="4806969" y="1378825"/>
                  </a:cubicBezTo>
                  <a:cubicBezTo>
                    <a:pt x="4813384" y="1525407"/>
                    <a:pt x="4791234" y="1806287"/>
                    <a:pt x="4806969" y="1979175"/>
                  </a:cubicBezTo>
                  <a:cubicBezTo>
                    <a:pt x="4807964" y="2192061"/>
                    <a:pt x="4635957" y="2386753"/>
                    <a:pt x="4411124" y="2375020"/>
                  </a:cubicBezTo>
                  <a:cubicBezTo>
                    <a:pt x="4210228" y="2395343"/>
                    <a:pt x="4032974" y="2396505"/>
                    <a:pt x="3913297" y="2375020"/>
                  </a:cubicBezTo>
                  <a:cubicBezTo>
                    <a:pt x="3793620" y="2353535"/>
                    <a:pt x="3368875" y="2391984"/>
                    <a:pt x="3194914" y="2375020"/>
                  </a:cubicBezTo>
                  <a:cubicBezTo>
                    <a:pt x="3020953" y="2358056"/>
                    <a:pt x="2902261" y="2355711"/>
                    <a:pt x="2697087" y="2375020"/>
                  </a:cubicBezTo>
                  <a:cubicBezTo>
                    <a:pt x="2491913" y="2394329"/>
                    <a:pt x="2440483" y="2395576"/>
                    <a:pt x="2199260" y="2375020"/>
                  </a:cubicBezTo>
                  <a:cubicBezTo>
                    <a:pt x="1958037" y="2354464"/>
                    <a:pt x="1836532" y="2349172"/>
                    <a:pt x="1524989" y="2375020"/>
                  </a:cubicBezTo>
                  <a:cubicBezTo>
                    <a:pt x="1213446" y="2400868"/>
                    <a:pt x="1053434" y="2396705"/>
                    <a:pt x="806606" y="2375020"/>
                  </a:cubicBezTo>
                  <a:cubicBezTo>
                    <a:pt x="559778" y="2353335"/>
                    <a:pt x="228337" y="2370010"/>
                    <a:pt x="0" y="2375020"/>
                  </a:cubicBezTo>
                  <a:lnTo>
                    <a:pt x="0" y="2375020"/>
                  </a:lnTo>
                  <a:cubicBezTo>
                    <a:pt x="-20452" y="2158895"/>
                    <a:pt x="-14593" y="1894146"/>
                    <a:pt x="0" y="1735087"/>
                  </a:cubicBezTo>
                  <a:cubicBezTo>
                    <a:pt x="14593" y="1576028"/>
                    <a:pt x="33091" y="1200728"/>
                    <a:pt x="0" y="1055570"/>
                  </a:cubicBezTo>
                  <a:cubicBezTo>
                    <a:pt x="-33091" y="910412"/>
                    <a:pt x="-23909" y="639098"/>
                    <a:pt x="0" y="395845"/>
                  </a:cubicBezTo>
                  <a:cubicBezTo>
                    <a:pt x="17086" y="164493"/>
                    <a:pt x="167947" y="-14800"/>
                    <a:pt x="395845" y="0"/>
                  </a:cubicBezTo>
                  <a:close/>
                </a:path>
              </a:pathLst>
            </a:custGeom>
            <a:noFill/>
            <a:ln w="28575">
              <a:solidFill>
                <a:srgbClr val="A55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grpSp>
      <p:sp>
        <p:nvSpPr>
          <p:cNvPr id="29" name="Text Placeholder 1">
            <a:extLst>
              <a:ext uri="{FF2B5EF4-FFF2-40B4-BE49-F238E27FC236}">
                <a16:creationId xmlns:a16="http://schemas.microsoft.com/office/drawing/2014/main" id="{0ACDFCC3-AABA-AC0F-C9CD-FE29AAB86901}"/>
              </a:ext>
            </a:extLst>
          </p:cNvPr>
          <p:cNvSpPr>
            <a:spLocks noGrp="1"/>
          </p:cNvSpPr>
          <p:nvPr>
            <p:ph type="body" sz="quarter" idx="18"/>
          </p:nvPr>
        </p:nvSpPr>
        <p:spPr>
          <a:xfrm>
            <a:off x="798381" y="453569"/>
            <a:ext cx="5232980" cy="1286933"/>
          </a:xfrm>
        </p:spPr>
        <p:txBody>
          <a:bodyPr/>
          <a:lstStyle/>
          <a:p>
            <a:pPr marL="0" indent="0">
              <a:lnSpc>
                <a:spcPct val="100000"/>
              </a:lnSpc>
              <a:spcBef>
                <a:spcPts val="0"/>
              </a:spcBef>
              <a:spcAft>
                <a:spcPts val="600"/>
              </a:spcAft>
            </a:pPr>
            <a:r>
              <a:rPr lang="en-US" sz="2000" b="1" spc="0" dirty="0">
                <a:solidFill>
                  <a:srgbClr val="A555A1"/>
                </a:solidFill>
                <a:latin typeface="Calibri" panose="020F0502020204030204" pitchFamily="34" charset="0"/>
                <a:ea typeface="Calibri (MS)"/>
                <a:cs typeface="Calibri" panose="020F0502020204030204" pitchFamily="34" charset="0"/>
                <a:sym typeface="Calibri (MS)"/>
              </a:rPr>
              <a:t>KONZEPT </a:t>
            </a:r>
            <a:r>
              <a:rPr lang="en-IE" sz="2000" b="1" dirty="0">
                <a:solidFill>
                  <a:srgbClr val="0C4659"/>
                </a:solidFill>
              </a:rPr>
              <a:t>Digitale Plattformen und Nachrichtenaggregatoren für Friedensberichterstattung: </a:t>
            </a:r>
            <a:r>
              <a:rPr lang="en-IE" sz="2000" dirty="0">
                <a:solidFill>
                  <a:srgbClr val="0C4659"/>
                </a:solidFill>
              </a:rPr>
              <a:t>Instrumente zur Förderung eines verantwortungsvollen Journalismus.</a:t>
            </a:r>
          </a:p>
        </p:txBody>
      </p:sp>
      <p:cxnSp>
        <p:nvCxnSpPr>
          <p:cNvPr id="30" name="Straight Connector 29">
            <a:extLst>
              <a:ext uri="{FF2B5EF4-FFF2-40B4-BE49-F238E27FC236}">
                <a16:creationId xmlns:a16="http://schemas.microsoft.com/office/drawing/2014/main" id="{3E899917-B5E5-9CED-9B3D-E5553B9F39DE}"/>
              </a:ext>
            </a:extLst>
          </p:cNvPr>
          <p:cNvCxnSpPr>
            <a:cxnSpLocks/>
          </p:cNvCxnSpPr>
          <p:nvPr/>
        </p:nvCxnSpPr>
        <p:spPr>
          <a:xfrm>
            <a:off x="0" y="2158795"/>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1A1A7D01-7D52-0B8F-F973-9FBEEAA5001F}"/>
              </a:ext>
            </a:extLst>
          </p:cNvPr>
          <p:cNvGrpSpPr/>
          <p:nvPr/>
        </p:nvGrpSpPr>
        <p:grpSpPr>
          <a:xfrm>
            <a:off x="-5792" y="368575"/>
            <a:ext cx="744123" cy="527392"/>
            <a:chOff x="268528" y="1960710"/>
            <a:chExt cx="744123" cy="527392"/>
          </a:xfrm>
        </p:grpSpPr>
        <p:sp>
          <p:nvSpPr>
            <p:cNvPr id="32" name="Freeform 31">
              <a:extLst>
                <a:ext uri="{FF2B5EF4-FFF2-40B4-BE49-F238E27FC236}">
                  <a16:creationId xmlns:a16="http://schemas.microsoft.com/office/drawing/2014/main" id="{4DA1D035-0D28-DBF2-0EB7-85652AF550A7}"/>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33" name="Freeform 32">
              <a:extLst>
                <a:ext uri="{FF2B5EF4-FFF2-40B4-BE49-F238E27FC236}">
                  <a16:creationId xmlns:a16="http://schemas.microsoft.com/office/drawing/2014/main" id="{3EA33055-74E1-6060-FF26-F49D94F9A3C6}"/>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sp>
        <p:nvSpPr>
          <p:cNvPr id="34" name="Text Placeholder 1">
            <a:extLst>
              <a:ext uri="{FF2B5EF4-FFF2-40B4-BE49-F238E27FC236}">
                <a16:creationId xmlns:a16="http://schemas.microsoft.com/office/drawing/2014/main" id="{022BAA4E-5C8E-E3BB-F437-ED8D544FC8C5}"/>
              </a:ext>
            </a:extLst>
          </p:cNvPr>
          <p:cNvSpPr txBox="1">
            <a:spLocks/>
          </p:cNvSpPr>
          <p:nvPr/>
        </p:nvSpPr>
        <p:spPr>
          <a:xfrm>
            <a:off x="798380" y="2469142"/>
            <a:ext cx="5688145"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2000" b="1" dirty="0">
                <a:solidFill>
                  <a:srgbClr val="A555A1"/>
                </a:solidFill>
                <a:latin typeface="Calibri" panose="020F0502020204030204" pitchFamily="34" charset="0"/>
                <a:ea typeface="Calibri (MS)"/>
                <a:cs typeface="Calibri" panose="020F0502020204030204" pitchFamily="34" charset="0"/>
                <a:sym typeface="Calibri (MS)"/>
              </a:rPr>
              <a:t>BEDEUTUNG </a:t>
            </a:r>
            <a:r>
              <a:rPr lang="en-US" sz="2000" kern="1200" dirty="0">
                <a:solidFill>
                  <a:srgbClr val="0C4659"/>
                </a:solidFill>
                <a:latin typeface="+mn-lt"/>
                <a:ea typeface="+mn-ea"/>
                <a:cs typeface="+mn-cs"/>
              </a:rPr>
              <a:t>Diese Plattformen rücken unterberichtete Geschichten in den Vordergrund, vernetzen Journalisten weltweit und hinterfragen voreingenommene oder klickorientierte Darstellungen.</a:t>
            </a:r>
            <a:endParaRPr lang="en-US" sz="2000" dirty="0">
              <a:solidFill>
                <a:srgbClr val="0C4659"/>
              </a:solidFill>
            </a:endParaRPr>
          </a:p>
        </p:txBody>
      </p:sp>
      <p:grpSp>
        <p:nvGrpSpPr>
          <p:cNvPr id="35" name="Group 34">
            <a:extLst>
              <a:ext uri="{FF2B5EF4-FFF2-40B4-BE49-F238E27FC236}">
                <a16:creationId xmlns:a16="http://schemas.microsoft.com/office/drawing/2014/main" id="{DB34778D-3343-A52A-0478-ECFD0AB5CCBD}"/>
              </a:ext>
            </a:extLst>
          </p:cNvPr>
          <p:cNvGrpSpPr/>
          <p:nvPr/>
        </p:nvGrpSpPr>
        <p:grpSpPr>
          <a:xfrm>
            <a:off x="-5792" y="2384148"/>
            <a:ext cx="744123" cy="527392"/>
            <a:chOff x="268528" y="1960710"/>
            <a:chExt cx="744123" cy="527392"/>
          </a:xfrm>
        </p:grpSpPr>
        <p:sp>
          <p:nvSpPr>
            <p:cNvPr id="36" name="Freeform 35">
              <a:extLst>
                <a:ext uri="{FF2B5EF4-FFF2-40B4-BE49-F238E27FC236}">
                  <a16:creationId xmlns:a16="http://schemas.microsoft.com/office/drawing/2014/main" id="{FDC40D9B-D2AD-D804-F5EB-D1793567B598}"/>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37" name="Freeform 36">
              <a:extLst>
                <a:ext uri="{FF2B5EF4-FFF2-40B4-BE49-F238E27FC236}">
                  <a16:creationId xmlns:a16="http://schemas.microsoft.com/office/drawing/2014/main" id="{5185A6E5-3ED2-F11A-11C0-B2FBDE961199}"/>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cxnSp>
        <p:nvCxnSpPr>
          <p:cNvPr id="38" name="Straight Connector 37">
            <a:extLst>
              <a:ext uri="{FF2B5EF4-FFF2-40B4-BE49-F238E27FC236}">
                <a16:creationId xmlns:a16="http://schemas.microsoft.com/office/drawing/2014/main" id="{B77C74A7-A27E-3469-0DED-552FBE69A4EA}"/>
              </a:ext>
            </a:extLst>
          </p:cNvPr>
          <p:cNvCxnSpPr>
            <a:cxnSpLocks/>
          </p:cNvCxnSpPr>
          <p:nvPr/>
        </p:nvCxnSpPr>
        <p:spPr>
          <a:xfrm>
            <a:off x="-10757" y="4111085"/>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39" name="Text Placeholder 1">
            <a:extLst>
              <a:ext uri="{FF2B5EF4-FFF2-40B4-BE49-F238E27FC236}">
                <a16:creationId xmlns:a16="http://schemas.microsoft.com/office/drawing/2014/main" id="{A65180B9-B0D9-FAE9-1FD2-23E5792E00CD}"/>
              </a:ext>
            </a:extLst>
          </p:cNvPr>
          <p:cNvSpPr txBox="1">
            <a:spLocks/>
          </p:cNvSpPr>
          <p:nvPr/>
        </p:nvSpPr>
        <p:spPr>
          <a:xfrm>
            <a:off x="809137" y="4470068"/>
            <a:ext cx="5888225"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2000" b="1" dirty="0">
                <a:solidFill>
                  <a:srgbClr val="A555A1"/>
                </a:solidFill>
                <a:latin typeface="Calibri" panose="020F0502020204030204" pitchFamily="34" charset="0"/>
                <a:ea typeface="Calibri (MS)"/>
                <a:cs typeface="Calibri" panose="020F0502020204030204" pitchFamily="34" charset="0"/>
                <a:sym typeface="Calibri (MS)"/>
              </a:rPr>
              <a:t>DEFINITION </a:t>
            </a:r>
            <a:r>
              <a:rPr lang="en-US" sz="2000" dirty="0">
                <a:solidFill>
                  <a:srgbClr val="0C4659"/>
                </a:solidFill>
              </a:rPr>
              <a:t>Hierbei handelt es sich um Online-Tools und -Plattformen, die verantwortungsvolle, ausgewogene und vielfältige Nachrichteninhalte kuratieren, teilen oder unterstützen – oft mit einem Schwerpunkt auf Friedensförderung, Menschenrechten und Versöhnung.</a:t>
            </a:r>
          </a:p>
        </p:txBody>
      </p:sp>
      <p:grpSp>
        <p:nvGrpSpPr>
          <p:cNvPr id="40" name="Group 39">
            <a:extLst>
              <a:ext uri="{FF2B5EF4-FFF2-40B4-BE49-F238E27FC236}">
                <a16:creationId xmlns:a16="http://schemas.microsoft.com/office/drawing/2014/main" id="{DCEF9C11-FB1E-83EF-A48A-1B576DF32E58}"/>
              </a:ext>
            </a:extLst>
          </p:cNvPr>
          <p:cNvGrpSpPr/>
          <p:nvPr/>
        </p:nvGrpSpPr>
        <p:grpSpPr>
          <a:xfrm>
            <a:off x="4965" y="4326708"/>
            <a:ext cx="744123" cy="527392"/>
            <a:chOff x="268528" y="1960710"/>
            <a:chExt cx="744123" cy="527392"/>
          </a:xfrm>
        </p:grpSpPr>
        <p:sp>
          <p:nvSpPr>
            <p:cNvPr id="41" name="Freeform 40">
              <a:extLst>
                <a:ext uri="{FF2B5EF4-FFF2-40B4-BE49-F238E27FC236}">
                  <a16:creationId xmlns:a16="http://schemas.microsoft.com/office/drawing/2014/main" id="{0C8EFF9E-0C0A-3D59-C2D9-7A6825EA3AA6}"/>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42" name="Freeform 41">
              <a:extLst>
                <a:ext uri="{FF2B5EF4-FFF2-40B4-BE49-F238E27FC236}">
                  <a16:creationId xmlns:a16="http://schemas.microsoft.com/office/drawing/2014/main" id="{673D2DEE-1BC9-73A0-47E4-F3D69A20C086}"/>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cxnSp>
        <p:nvCxnSpPr>
          <p:cNvPr id="43" name="Straight Connector 42">
            <a:extLst>
              <a:ext uri="{FF2B5EF4-FFF2-40B4-BE49-F238E27FC236}">
                <a16:creationId xmlns:a16="http://schemas.microsoft.com/office/drawing/2014/main" id="{776CAD4D-8696-E6E9-F37A-160C991CD49A}"/>
              </a:ext>
            </a:extLst>
          </p:cNvPr>
          <p:cNvCxnSpPr>
            <a:cxnSpLocks/>
          </p:cNvCxnSpPr>
          <p:nvPr/>
        </p:nvCxnSpPr>
        <p:spPr>
          <a:xfrm>
            <a:off x="0" y="648576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44" name="Text Placeholder 1">
            <a:extLst>
              <a:ext uri="{FF2B5EF4-FFF2-40B4-BE49-F238E27FC236}">
                <a16:creationId xmlns:a16="http://schemas.microsoft.com/office/drawing/2014/main" id="{12C52AE0-194A-58B6-A856-29A76B000568}"/>
              </a:ext>
            </a:extLst>
          </p:cNvPr>
          <p:cNvSpPr txBox="1">
            <a:spLocks/>
          </p:cNvSpPr>
          <p:nvPr/>
        </p:nvSpPr>
        <p:spPr>
          <a:xfrm>
            <a:off x="7262070" y="340983"/>
            <a:ext cx="4655748" cy="2200904"/>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en-US" sz="2000" b="1" dirty="0">
                <a:solidFill>
                  <a:schemeClr val="bg1"/>
                </a:solidFill>
                <a:latin typeface="Calibri" panose="020F0502020204030204" pitchFamily="34" charset="0"/>
                <a:ea typeface="Calibri (MS)"/>
                <a:cs typeface="Calibri" panose="020F0502020204030204" pitchFamily="34" charset="0"/>
                <a:sym typeface="Calibri (MS)"/>
              </a:rPr>
              <a:t>BEISPIEL </a:t>
            </a:r>
            <a:r>
              <a:rPr lang="en-US" sz="2000" dirty="0">
                <a:solidFill>
                  <a:schemeClr val="bg1"/>
                </a:solidFill>
                <a:hlinkClick r:id="rId2">
                  <a:extLst>
                    <a:ext uri="{A12FA001-AC4F-418D-AE19-62706E023703}">
                      <ahyp:hlinkClr xmlns:ahyp="http://schemas.microsoft.com/office/drawing/2018/hyperlinkcolor" val="tx"/>
                    </a:ext>
                  </a:extLst>
                </a:hlinkClick>
              </a:rPr>
              <a:t>Peace Insight </a:t>
            </a:r>
            <a:r>
              <a:rPr lang="en-US" sz="2000" kern="1200" dirty="0">
                <a:solidFill>
                  <a:schemeClr val="bg1"/>
                </a:solidFill>
                <a:latin typeface="+mn-lt"/>
                <a:ea typeface="+mn-ea"/>
                <a:cs typeface="+mn-cs"/>
              </a:rPr>
              <a:t>– Präsentiert lokale Geschichten zur Friedensförderung aus aller Welt.</a:t>
            </a:r>
          </a:p>
        </p:txBody>
      </p:sp>
      <p:grpSp>
        <p:nvGrpSpPr>
          <p:cNvPr id="45" name="Group 44">
            <a:extLst>
              <a:ext uri="{FF2B5EF4-FFF2-40B4-BE49-F238E27FC236}">
                <a16:creationId xmlns:a16="http://schemas.microsoft.com/office/drawing/2014/main" id="{46088945-6795-8B67-3226-B43E00965946}"/>
              </a:ext>
            </a:extLst>
          </p:cNvPr>
          <p:cNvGrpSpPr/>
          <p:nvPr/>
        </p:nvGrpSpPr>
        <p:grpSpPr>
          <a:xfrm>
            <a:off x="6132420" y="368575"/>
            <a:ext cx="744123" cy="527392"/>
            <a:chOff x="268528" y="1960710"/>
            <a:chExt cx="744123" cy="527392"/>
          </a:xfrm>
        </p:grpSpPr>
        <p:sp>
          <p:nvSpPr>
            <p:cNvPr id="46" name="Freeform 45">
              <a:extLst>
                <a:ext uri="{FF2B5EF4-FFF2-40B4-BE49-F238E27FC236}">
                  <a16:creationId xmlns:a16="http://schemas.microsoft.com/office/drawing/2014/main" id="{CF254F99-C66A-6E2F-83CD-3BB52672B246}"/>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47" name="Freeform 46">
              <a:extLst>
                <a:ext uri="{FF2B5EF4-FFF2-40B4-BE49-F238E27FC236}">
                  <a16:creationId xmlns:a16="http://schemas.microsoft.com/office/drawing/2014/main" id="{B186C556-7AB0-4950-3104-FDAF5ECE6024}"/>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sp>
        <p:nvSpPr>
          <p:cNvPr id="10" name="Rectangle 9">
            <a:extLst>
              <a:ext uri="{FF2B5EF4-FFF2-40B4-BE49-F238E27FC236}">
                <a16:creationId xmlns:a16="http://schemas.microsoft.com/office/drawing/2014/main" id="{102A9719-3FC8-4BB9-BC29-4354BE0524F6}"/>
              </a:ext>
            </a:extLst>
          </p:cNvPr>
          <p:cNvSpPr/>
          <p:nvPr/>
        </p:nvSpPr>
        <p:spPr>
          <a:xfrm>
            <a:off x="7029450" y="3286125"/>
            <a:ext cx="4057650" cy="34575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pic>
        <p:nvPicPr>
          <p:cNvPr id="11" name="Picture 10">
            <a:extLst>
              <a:ext uri="{FF2B5EF4-FFF2-40B4-BE49-F238E27FC236}">
                <a16:creationId xmlns:a16="http://schemas.microsoft.com/office/drawing/2014/main" id="{D7B82949-627C-F91B-1C71-965E14F4A79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60369" y="2853950"/>
            <a:ext cx="3554710" cy="2584533"/>
          </a:xfrm>
          <a:prstGeom prst="rect">
            <a:avLst/>
          </a:prstGeom>
          <a:noFill/>
        </p:spPr>
      </p:pic>
      <p:sp>
        <p:nvSpPr>
          <p:cNvPr id="18" name="Rectangle: Rounded Corners 13">
            <a:extLst>
              <a:ext uri="{FF2B5EF4-FFF2-40B4-BE49-F238E27FC236}">
                <a16:creationId xmlns:a16="http://schemas.microsoft.com/office/drawing/2014/main" id="{8DA4AEDA-45F3-DE42-E3E0-AF2B6AA33519}"/>
              </a:ext>
            </a:extLst>
          </p:cNvPr>
          <p:cNvSpPr/>
          <p:nvPr/>
        </p:nvSpPr>
        <p:spPr>
          <a:xfrm>
            <a:off x="7268195" y="5526236"/>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000" dirty="0">
                <a:solidFill>
                  <a:schemeClr val="bg1"/>
                </a:solidFill>
                <a:latin typeface="Abadi" panose="020B0604020104020204" pitchFamily="34" charset="0"/>
                <a:cs typeface="Aharoni" panose="02010803020104030203" pitchFamily="2" charset="-79"/>
                <a:hlinkClick r:id="rId2">
                  <a:extLst>
                    <a:ext uri="{A12FA001-AC4F-418D-AE19-62706E023703}">
                      <ahyp:hlinkClr xmlns:ahyp="http://schemas.microsoft.com/office/drawing/2018/hyperlinkcolor" val="tx"/>
                    </a:ext>
                  </a:extLst>
                </a:hlinkClick>
              </a:rPr>
              <a:t>Zum Anzeigen hier klicken</a:t>
            </a:r>
            <a:endParaRPr kumimoji="0" lang="en-IE" sz="20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pic>
        <p:nvPicPr>
          <p:cNvPr id="8" name="Picture Placeholder 7">
            <a:hlinkClick r:id="rId2"/>
            <a:extLst>
              <a:ext uri="{FF2B5EF4-FFF2-40B4-BE49-F238E27FC236}">
                <a16:creationId xmlns:a16="http://schemas.microsoft.com/office/drawing/2014/main" id="{470DE020-B100-CBE7-DCBB-0B33671EB257}"/>
              </a:ext>
            </a:extLst>
          </p:cNvPr>
          <p:cNvPicPr>
            <a:picLocks noGrp="1" noChangeAspect="1"/>
          </p:cNvPicPr>
          <p:nvPr>
            <p:ph type="pic" sz="quarter" idx="13"/>
          </p:nvPr>
        </p:nvPicPr>
        <p:blipFill rotWithShape="1">
          <a:blip r:embed="rId4" cstate="screen">
            <a:extLst>
              <a:ext uri="{28A0092B-C50C-407E-A947-70E740481C1C}">
                <a14:useLocalDpi xmlns:a14="http://schemas.microsoft.com/office/drawing/2010/main"/>
              </a:ext>
            </a:extLst>
          </a:blip>
          <a:srcRect b="-962"/>
          <a:stretch/>
        </p:blipFill>
        <p:spPr>
          <a:xfrm>
            <a:off x="7678738" y="3138488"/>
            <a:ext cx="2533650" cy="1620837"/>
          </a:xfrm>
        </p:spPr>
      </p:pic>
    </p:spTree>
    <p:extLst>
      <p:ext uri="{BB962C8B-B14F-4D97-AF65-F5344CB8AC3E}">
        <p14:creationId xmlns:p14="http://schemas.microsoft.com/office/powerpoint/2010/main" val="4541041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CC0041EE-3042-D569-AC37-6911349BA77B}"/>
              </a:ext>
            </a:extLst>
          </p:cNvPr>
          <p:cNvSpPr/>
          <p:nvPr/>
        </p:nvSpPr>
        <p:spPr>
          <a:xfrm>
            <a:off x="11398780" y="4186387"/>
            <a:ext cx="793220" cy="267161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0" name="Round Diagonal Corner Rectangle 19">
            <a:extLst>
              <a:ext uri="{FF2B5EF4-FFF2-40B4-BE49-F238E27FC236}">
                <a16:creationId xmlns:a16="http://schemas.microsoft.com/office/drawing/2014/main" id="{ADC8858B-0472-145E-09DF-A9F4223D6149}"/>
              </a:ext>
            </a:extLst>
          </p:cNvPr>
          <p:cNvSpPr/>
          <p:nvPr/>
        </p:nvSpPr>
        <p:spPr>
          <a:xfrm>
            <a:off x="188687" y="4113817"/>
            <a:ext cx="5815438" cy="2548241"/>
          </a:xfrm>
          <a:prstGeom prst="round2DiagRect">
            <a:avLst/>
          </a:prstGeom>
          <a:solidFill>
            <a:srgbClr val="4174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2" name="Round Diagonal Corner Rectangle 21">
            <a:extLst>
              <a:ext uri="{FF2B5EF4-FFF2-40B4-BE49-F238E27FC236}">
                <a16:creationId xmlns:a16="http://schemas.microsoft.com/office/drawing/2014/main" id="{7046380B-CDA6-6935-DA90-A82D482A7755}"/>
              </a:ext>
            </a:extLst>
          </p:cNvPr>
          <p:cNvSpPr/>
          <p:nvPr/>
        </p:nvSpPr>
        <p:spPr>
          <a:xfrm>
            <a:off x="6183087" y="4113817"/>
            <a:ext cx="5815438" cy="2548241"/>
          </a:xfrm>
          <a:prstGeom prst="round2DiagRect">
            <a:avLst/>
          </a:prstGeom>
          <a:solidFill>
            <a:srgbClr val="4174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 name="Text Placeholder 1">
            <a:extLst>
              <a:ext uri="{FF2B5EF4-FFF2-40B4-BE49-F238E27FC236}">
                <a16:creationId xmlns:a16="http://schemas.microsoft.com/office/drawing/2014/main" id="{D7A6DD1C-2015-0EF9-835F-B9102F81AA5A}"/>
              </a:ext>
            </a:extLst>
          </p:cNvPr>
          <p:cNvSpPr>
            <a:spLocks noGrp="1"/>
          </p:cNvSpPr>
          <p:nvPr>
            <p:ph type="body" sz="quarter" idx="18"/>
          </p:nvPr>
        </p:nvSpPr>
        <p:spPr>
          <a:xfrm>
            <a:off x="798380" y="1674834"/>
            <a:ext cx="11071178" cy="1866647"/>
          </a:xfrm>
        </p:spPr>
        <p:txBody>
          <a:bodyPr/>
          <a:lstStyle/>
          <a:p>
            <a:pPr marL="0" indent="0">
              <a:lnSpc>
                <a:spcPct val="100000"/>
              </a:lnSpc>
            </a:pPr>
            <a:r>
              <a:rPr lang="en-US" sz="1800" dirty="0"/>
              <a:t>Friedensjournalismus ist ein journalistischer Ansatz, der bei der Berichterstattung über Konflikte Verständnis, Empathie und Lösungsansätze in den Vordergrund stellt. Er zielt darauf ab, ausgewogene Darstellungen zu liefern, allen beteiligten Parteien eine Stimme zu geben und den Fokus auf die zugrunde liegenden Ursachen sowie mögliche Lösungen von Konflikten zu legen. Dies steht im Gegensatz zum </a:t>
            </a:r>
            <a:r>
              <a:rPr lang="en-US" sz="1800" b="1" dirty="0"/>
              <a:t>Kriegsjournalismus</a:t>
            </a:r>
            <a:r>
              <a:rPr lang="en-US" sz="1800" dirty="0"/>
              <a:t>, der häufig Gewalt hervorhebt, eine „Wir gegen die anderen“-Mentalität schürt und Sensationslust in den Vordergrund stellt.</a:t>
            </a:r>
          </a:p>
          <a:p>
            <a:pPr marL="0" indent="0">
              <a:lnSpc>
                <a:spcPct val="100000"/>
              </a:lnSpc>
            </a:pPr>
            <a:r>
              <a:rPr lang="en-US" sz="1800" b="1" dirty="0">
                <a:solidFill>
                  <a:srgbClr val="A555A1"/>
                </a:solidFill>
              </a:rPr>
              <a:t>Wesentliche Unterschiede:</a:t>
            </a:r>
          </a:p>
        </p:txBody>
      </p:sp>
      <p:sp>
        <p:nvSpPr>
          <p:cNvPr id="3" name="Text Placeholder 2">
            <a:extLst>
              <a:ext uri="{FF2B5EF4-FFF2-40B4-BE49-F238E27FC236}">
                <a16:creationId xmlns:a16="http://schemas.microsoft.com/office/drawing/2014/main" id="{D079C424-EFBA-0077-234E-A35A8C8CEDFC}"/>
              </a:ext>
            </a:extLst>
          </p:cNvPr>
          <p:cNvSpPr>
            <a:spLocks noGrp="1"/>
          </p:cNvSpPr>
          <p:nvPr>
            <p:ph type="body" sz="quarter" idx="16"/>
          </p:nvPr>
        </p:nvSpPr>
        <p:spPr>
          <a:xfrm>
            <a:off x="798381" y="349381"/>
            <a:ext cx="10614687" cy="1215876"/>
          </a:xfrm>
        </p:spPr>
        <p:txBody>
          <a:bodyPr/>
          <a:lstStyle/>
          <a:p>
            <a:pPr>
              <a:lnSpc>
                <a:spcPct val="100000"/>
              </a:lnSpc>
            </a:pPr>
            <a:r>
              <a:rPr lang="en-US" sz="2800" dirty="0"/>
              <a:t>Friedensjournalismus vs. Kriegsjournalismus: Der Wandel von Sensationsjournalismus zu lösungsorientierter Berichterstattung</a:t>
            </a:r>
          </a:p>
        </p:txBody>
      </p:sp>
      <p:cxnSp>
        <p:nvCxnSpPr>
          <p:cNvPr id="4" name="Straight Connector 3">
            <a:extLst>
              <a:ext uri="{FF2B5EF4-FFF2-40B4-BE49-F238E27FC236}">
                <a16:creationId xmlns:a16="http://schemas.microsoft.com/office/drawing/2014/main" id="{C3ED9327-C1BC-9F13-5BB7-9E3A00743361}"/>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F4B16871-DE17-21D4-279F-6E51B96449C5}"/>
              </a:ext>
            </a:extLst>
          </p:cNvPr>
          <p:cNvGrpSpPr/>
          <p:nvPr/>
        </p:nvGrpSpPr>
        <p:grpSpPr>
          <a:xfrm>
            <a:off x="10079309" y="0"/>
            <a:ext cx="2126979" cy="1522530"/>
            <a:chOff x="10079309" y="0"/>
            <a:chExt cx="2126979" cy="1522530"/>
          </a:xfrm>
        </p:grpSpPr>
        <p:sp>
          <p:nvSpPr>
            <p:cNvPr id="7" name="Freeform 6">
              <a:extLst>
                <a:ext uri="{FF2B5EF4-FFF2-40B4-BE49-F238E27FC236}">
                  <a16:creationId xmlns:a16="http://schemas.microsoft.com/office/drawing/2014/main" id="{C5B8AC84-534D-CF54-A6F1-567E4C0CFD7C}"/>
                </a:ext>
              </a:extLst>
            </p:cNvPr>
            <p:cNvSpPr/>
            <p:nvPr/>
          </p:nvSpPr>
          <p:spPr>
            <a:xfrm>
              <a:off x="10079309" y="365846"/>
              <a:ext cx="1037358" cy="959101"/>
            </a:xfrm>
            <a:custGeom>
              <a:avLst/>
              <a:gdLst>
                <a:gd name="connsiteX0" fmla="*/ 1037358 w 1037358"/>
                <a:gd name="connsiteY0" fmla="*/ 341654 h 959101"/>
                <a:gd name="connsiteX1" fmla="*/ 937528 w 1037358"/>
                <a:gd name="connsiteY1" fmla="*/ 98792 h 959101"/>
                <a:gd name="connsiteX2" fmla="*/ 692110 w 1037358"/>
                <a:gd name="connsiteY2" fmla="*/ 0 h 959101"/>
                <a:gd name="connsiteX3" fmla="*/ 446693 w 1037358"/>
                <a:gd name="connsiteY3" fmla="*/ 98792 h 959101"/>
                <a:gd name="connsiteX4" fmla="*/ 346862 w 1037358"/>
                <a:gd name="connsiteY4" fmla="*/ 341654 h 959101"/>
                <a:gd name="connsiteX5" fmla="*/ 346862 w 1037358"/>
                <a:gd name="connsiteY5" fmla="*/ 745053 h 959101"/>
                <a:gd name="connsiteX6" fmla="*/ 313585 w 1037358"/>
                <a:gd name="connsiteY6" fmla="*/ 777984 h 959101"/>
                <a:gd name="connsiteX7" fmla="*/ 109764 w 1037358"/>
                <a:gd name="connsiteY7" fmla="*/ 777984 h 959101"/>
                <a:gd name="connsiteX8" fmla="*/ 93125 w 1037358"/>
                <a:gd name="connsiteY8" fmla="*/ 959101 h 959101"/>
                <a:gd name="connsiteX9" fmla="*/ 93125 w 1037358"/>
                <a:gd name="connsiteY9" fmla="*/ 959101 h 959101"/>
                <a:gd name="connsiteX10" fmla="*/ 313585 w 1037358"/>
                <a:gd name="connsiteY10" fmla="*/ 959101 h 959101"/>
                <a:gd name="connsiteX11" fmla="*/ 534045 w 1037358"/>
                <a:gd name="connsiteY11" fmla="*/ 740937 h 959101"/>
                <a:gd name="connsiteX12" fmla="*/ 534045 w 1037358"/>
                <a:gd name="connsiteY12" fmla="*/ 337538 h 959101"/>
                <a:gd name="connsiteX13" fmla="*/ 579801 w 1037358"/>
                <a:gd name="connsiteY13" fmla="*/ 226397 h 959101"/>
                <a:gd name="connsiteX14" fmla="*/ 692110 w 1037358"/>
                <a:gd name="connsiteY14" fmla="*/ 181118 h 959101"/>
                <a:gd name="connsiteX15" fmla="*/ 804420 w 1037358"/>
                <a:gd name="connsiteY15" fmla="*/ 226397 h 959101"/>
                <a:gd name="connsiteX16" fmla="*/ 850176 w 1037358"/>
                <a:gd name="connsiteY16" fmla="*/ 337538 h 959101"/>
                <a:gd name="connsiteX17" fmla="*/ 850176 w 1037358"/>
                <a:gd name="connsiteY17" fmla="*/ 666843 h 959101"/>
                <a:gd name="connsiteX18" fmla="*/ 850176 w 1037358"/>
                <a:gd name="connsiteY18" fmla="*/ 666843 h 959101"/>
                <a:gd name="connsiteX19" fmla="*/ 941687 w 1037358"/>
                <a:gd name="connsiteY19" fmla="*/ 761518 h 959101"/>
                <a:gd name="connsiteX20" fmla="*/ 1033199 w 1037358"/>
                <a:gd name="connsiteY20" fmla="*/ 670959 h 959101"/>
                <a:gd name="connsiteX21" fmla="*/ 1033199 w 1037358"/>
                <a:gd name="connsiteY21" fmla="*/ 341654 h 959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7358" h="959101">
                  <a:moveTo>
                    <a:pt x="1037358" y="341654"/>
                  </a:moveTo>
                  <a:cubicBezTo>
                    <a:pt x="1037358" y="251095"/>
                    <a:pt x="999922" y="164653"/>
                    <a:pt x="937528" y="98792"/>
                  </a:cubicBezTo>
                  <a:cubicBezTo>
                    <a:pt x="870974" y="32930"/>
                    <a:pt x="783622" y="0"/>
                    <a:pt x="692110" y="0"/>
                  </a:cubicBezTo>
                  <a:cubicBezTo>
                    <a:pt x="600599" y="0"/>
                    <a:pt x="513247" y="37047"/>
                    <a:pt x="446693" y="98792"/>
                  </a:cubicBezTo>
                  <a:cubicBezTo>
                    <a:pt x="380139" y="164653"/>
                    <a:pt x="346862" y="251095"/>
                    <a:pt x="346862" y="341654"/>
                  </a:cubicBezTo>
                  <a:lnTo>
                    <a:pt x="346862" y="745053"/>
                  </a:lnTo>
                  <a:cubicBezTo>
                    <a:pt x="346862" y="765635"/>
                    <a:pt x="330224" y="777984"/>
                    <a:pt x="313585" y="777984"/>
                  </a:cubicBezTo>
                  <a:lnTo>
                    <a:pt x="109764" y="777984"/>
                  </a:lnTo>
                  <a:cubicBezTo>
                    <a:pt x="-35823" y="765635"/>
                    <a:pt x="-31663" y="959101"/>
                    <a:pt x="93125" y="959101"/>
                  </a:cubicBezTo>
                  <a:lnTo>
                    <a:pt x="93125" y="959101"/>
                  </a:lnTo>
                  <a:lnTo>
                    <a:pt x="313585" y="959101"/>
                  </a:lnTo>
                  <a:cubicBezTo>
                    <a:pt x="434214" y="959101"/>
                    <a:pt x="534045" y="860310"/>
                    <a:pt x="534045" y="740937"/>
                  </a:cubicBezTo>
                  <a:lnTo>
                    <a:pt x="534045" y="337538"/>
                  </a:lnTo>
                  <a:cubicBezTo>
                    <a:pt x="534045" y="296375"/>
                    <a:pt x="550683" y="255211"/>
                    <a:pt x="579801" y="226397"/>
                  </a:cubicBezTo>
                  <a:cubicBezTo>
                    <a:pt x="608918" y="197583"/>
                    <a:pt x="650514" y="181118"/>
                    <a:pt x="692110" y="181118"/>
                  </a:cubicBezTo>
                  <a:cubicBezTo>
                    <a:pt x="733706" y="181118"/>
                    <a:pt x="775303" y="197583"/>
                    <a:pt x="804420" y="226397"/>
                  </a:cubicBezTo>
                  <a:cubicBezTo>
                    <a:pt x="833537" y="255211"/>
                    <a:pt x="850176" y="296375"/>
                    <a:pt x="850176" y="337538"/>
                  </a:cubicBezTo>
                  <a:lnTo>
                    <a:pt x="850176" y="666843"/>
                  </a:lnTo>
                  <a:cubicBezTo>
                    <a:pt x="850176" y="666843"/>
                    <a:pt x="850176" y="666843"/>
                    <a:pt x="850176" y="666843"/>
                  </a:cubicBezTo>
                  <a:cubicBezTo>
                    <a:pt x="850176" y="716239"/>
                    <a:pt x="891772" y="761518"/>
                    <a:pt x="941687" y="761518"/>
                  </a:cubicBezTo>
                  <a:cubicBezTo>
                    <a:pt x="991603" y="761518"/>
                    <a:pt x="1033199" y="720355"/>
                    <a:pt x="1033199" y="670959"/>
                  </a:cubicBezTo>
                  <a:lnTo>
                    <a:pt x="1033199" y="341654"/>
                  </a:lnTo>
                  <a:close/>
                </a:path>
              </a:pathLst>
            </a:custGeom>
            <a:solidFill>
              <a:srgbClr val="EE4F27"/>
            </a:solidFill>
            <a:ln w="41519" cap="flat">
              <a:noFill/>
              <a:prstDash val="solid"/>
              <a:miter/>
            </a:ln>
          </p:spPr>
          <p:txBody>
            <a:bodyPr rtlCol="0" anchor="ctr"/>
            <a:lstStyle/>
            <a:p>
              <a:endParaRPr lang="en-GB" sz="1400"/>
            </a:p>
          </p:txBody>
        </p:sp>
        <p:sp>
          <p:nvSpPr>
            <p:cNvPr id="8" name="Freeform 7">
              <a:extLst>
                <a:ext uri="{FF2B5EF4-FFF2-40B4-BE49-F238E27FC236}">
                  <a16:creationId xmlns:a16="http://schemas.microsoft.com/office/drawing/2014/main" id="{D21F371F-150A-E4EA-3D94-973787784C32}"/>
                </a:ext>
              </a:extLst>
            </p:cNvPr>
            <p:cNvSpPr/>
            <p:nvPr/>
          </p:nvSpPr>
          <p:spPr>
            <a:xfrm>
              <a:off x="10929484" y="349381"/>
              <a:ext cx="432600" cy="1156684"/>
            </a:xfrm>
            <a:custGeom>
              <a:avLst/>
              <a:gdLst>
                <a:gd name="connsiteX0" fmla="*/ 0 w 432600"/>
                <a:gd name="connsiteY0" fmla="*/ 333421 h 1156684"/>
                <a:gd name="connsiteX1" fmla="*/ 0 w 432600"/>
                <a:gd name="connsiteY1" fmla="*/ 333421 h 1156684"/>
                <a:gd name="connsiteX2" fmla="*/ 0 w 432600"/>
                <a:gd name="connsiteY2" fmla="*/ 942636 h 1156684"/>
                <a:gd name="connsiteX3" fmla="*/ 62394 w 432600"/>
                <a:gd name="connsiteY3" fmla="*/ 1094940 h 1156684"/>
                <a:gd name="connsiteX4" fmla="*/ 216300 w 432600"/>
                <a:gd name="connsiteY4" fmla="*/ 1156685 h 1156684"/>
                <a:gd name="connsiteX5" fmla="*/ 370206 w 432600"/>
                <a:gd name="connsiteY5" fmla="*/ 1094940 h 1156684"/>
                <a:gd name="connsiteX6" fmla="*/ 370206 w 432600"/>
                <a:gd name="connsiteY6" fmla="*/ 1094940 h 1156684"/>
                <a:gd name="connsiteX7" fmla="*/ 432600 w 432600"/>
                <a:gd name="connsiteY7" fmla="*/ 942636 h 1156684"/>
                <a:gd name="connsiteX8" fmla="*/ 432600 w 432600"/>
                <a:gd name="connsiteY8" fmla="*/ 90559 h 1156684"/>
                <a:gd name="connsiteX9" fmla="*/ 341089 w 432600"/>
                <a:gd name="connsiteY9" fmla="*/ 0 h 1156684"/>
                <a:gd name="connsiteX10" fmla="*/ 249577 w 432600"/>
                <a:gd name="connsiteY10" fmla="*/ 90559 h 1156684"/>
                <a:gd name="connsiteX11" fmla="*/ 249577 w 432600"/>
                <a:gd name="connsiteY11" fmla="*/ 942636 h 1156684"/>
                <a:gd name="connsiteX12" fmla="*/ 241258 w 432600"/>
                <a:gd name="connsiteY12" fmla="*/ 967334 h 1156684"/>
                <a:gd name="connsiteX13" fmla="*/ 241258 w 432600"/>
                <a:gd name="connsiteY13" fmla="*/ 967334 h 1156684"/>
                <a:gd name="connsiteX14" fmla="*/ 216300 w 432600"/>
                <a:gd name="connsiteY14" fmla="*/ 975567 h 1156684"/>
                <a:gd name="connsiteX15" fmla="*/ 191342 w 432600"/>
                <a:gd name="connsiteY15" fmla="*/ 967334 h 1156684"/>
                <a:gd name="connsiteX16" fmla="*/ 183023 w 432600"/>
                <a:gd name="connsiteY16" fmla="*/ 942636 h 1156684"/>
                <a:gd name="connsiteX17" fmla="*/ 183023 w 432600"/>
                <a:gd name="connsiteY17" fmla="*/ 333421 h 1156684"/>
                <a:gd name="connsiteX18" fmla="*/ 91512 w 432600"/>
                <a:gd name="connsiteY18" fmla="*/ 242863 h 1156684"/>
                <a:gd name="connsiteX19" fmla="*/ 0 w 432600"/>
                <a:gd name="connsiteY19" fmla="*/ 333421 h 1156684"/>
                <a:gd name="connsiteX20" fmla="*/ 0 w 432600"/>
                <a:gd name="connsiteY20" fmla="*/ 333421 h 115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2600" h="1156684">
                  <a:moveTo>
                    <a:pt x="0" y="333421"/>
                  </a:moveTo>
                  <a:lnTo>
                    <a:pt x="0" y="333421"/>
                  </a:lnTo>
                  <a:lnTo>
                    <a:pt x="0" y="942636"/>
                  </a:lnTo>
                  <a:cubicBezTo>
                    <a:pt x="0" y="1000265"/>
                    <a:pt x="24958" y="1053777"/>
                    <a:pt x="62394" y="1094940"/>
                  </a:cubicBezTo>
                  <a:cubicBezTo>
                    <a:pt x="103990" y="1136103"/>
                    <a:pt x="158065" y="1156685"/>
                    <a:pt x="216300" y="1156685"/>
                  </a:cubicBezTo>
                  <a:cubicBezTo>
                    <a:pt x="274535" y="1156685"/>
                    <a:pt x="328610" y="1131987"/>
                    <a:pt x="370206" y="1094940"/>
                  </a:cubicBezTo>
                  <a:lnTo>
                    <a:pt x="370206" y="1094940"/>
                  </a:lnTo>
                  <a:cubicBezTo>
                    <a:pt x="411802" y="1053777"/>
                    <a:pt x="432600" y="1000265"/>
                    <a:pt x="432600" y="942636"/>
                  </a:cubicBezTo>
                  <a:lnTo>
                    <a:pt x="432600" y="90559"/>
                  </a:lnTo>
                  <a:cubicBezTo>
                    <a:pt x="432600" y="41163"/>
                    <a:pt x="391004" y="0"/>
                    <a:pt x="341089" y="0"/>
                  </a:cubicBezTo>
                  <a:cubicBezTo>
                    <a:pt x="291173" y="0"/>
                    <a:pt x="249577" y="41163"/>
                    <a:pt x="249577" y="90559"/>
                  </a:cubicBezTo>
                  <a:lnTo>
                    <a:pt x="249577" y="942636"/>
                  </a:lnTo>
                  <a:cubicBezTo>
                    <a:pt x="249577" y="950869"/>
                    <a:pt x="245417" y="959101"/>
                    <a:pt x="241258" y="967334"/>
                  </a:cubicBezTo>
                  <a:lnTo>
                    <a:pt x="241258" y="967334"/>
                  </a:lnTo>
                  <a:cubicBezTo>
                    <a:pt x="232939" y="975567"/>
                    <a:pt x="224619" y="975567"/>
                    <a:pt x="216300" y="975567"/>
                  </a:cubicBezTo>
                  <a:cubicBezTo>
                    <a:pt x="207981" y="975567"/>
                    <a:pt x="199662" y="971450"/>
                    <a:pt x="191342" y="967334"/>
                  </a:cubicBezTo>
                  <a:cubicBezTo>
                    <a:pt x="183023" y="959101"/>
                    <a:pt x="183023" y="950869"/>
                    <a:pt x="183023" y="942636"/>
                  </a:cubicBezTo>
                  <a:lnTo>
                    <a:pt x="183023" y="333421"/>
                  </a:lnTo>
                  <a:cubicBezTo>
                    <a:pt x="183023" y="284026"/>
                    <a:pt x="141427" y="242863"/>
                    <a:pt x="91512" y="242863"/>
                  </a:cubicBezTo>
                  <a:cubicBezTo>
                    <a:pt x="41596" y="238746"/>
                    <a:pt x="0" y="279909"/>
                    <a:pt x="0" y="333421"/>
                  </a:cubicBezTo>
                  <a:lnTo>
                    <a:pt x="0" y="333421"/>
                  </a:lnTo>
                  <a:close/>
                </a:path>
              </a:pathLst>
            </a:custGeom>
            <a:solidFill>
              <a:srgbClr val="A555A1"/>
            </a:solidFill>
            <a:ln w="41519" cap="flat">
              <a:noFill/>
              <a:prstDash val="solid"/>
              <a:miter/>
            </a:ln>
          </p:spPr>
          <p:txBody>
            <a:bodyPr rtlCol="0" anchor="ctr"/>
            <a:lstStyle/>
            <a:p>
              <a:endParaRPr lang="en-GB" sz="1400"/>
            </a:p>
          </p:txBody>
        </p:sp>
        <p:sp>
          <p:nvSpPr>
            <p:cNvPr id="9" name="Freeform 8">
              <a:extLst>
                <a:ext uri="{FF2B5EF4-FFF2-40B4-BE49-F238E27FC236}">
                  <a16:creationId xmlns:a16="http://schemas.microsoft.com/office/drawing/2014/main" id="{32D27F3D-545F-F734-A167-1E756D814265}"/>
                </a:ext>
              </a:extLst>
            </p:cNvPr>
            <p:cNvSpPr/>
            <p:nvPr/>
          </p:nvSpPr>
          <p:spPr>
            <a:xfrm>
              <a:off x="11686535" y="551080"/>
              <a:ext cx="432600" cy="971450"/>
            </a:xfrm>
            <a:custGeom>
              <a:avLst/>
              <a:gdLst>
                <a:gd name="connsiteX0" fmla="*/ 0 w 432600"/>
                <a:gd name="connsiteY0" fmla="*/ 90559 h 971450"/>
                <a:gd name="connsiteX1" fmla="*/ 0 w 432600"/>
                <a:gd name="connsiteY1" fmla="*/ 757402 h 971450"/>
                <a:gd name="connsiteX2" fmla="*/ 62394 w 432600"/>
                <a:gd name="connsiteY2" fmla="*/ 909706 h 971450"/>
                <a:gd name="connsiteX3" fmla="*/ 216300 w 432600"/>
                <a:gd name="connsiteY3" fmla="*/ 971450 h 971450"/>
                <a:gd name="connsiteX4" fmla="*/ 370206 w 432600"/>
                <a:gd name="connsiteY4" fmla="*/ 909706 h 971450"/>
                <a:gd name="connsiteX5" fmla="*/ 370206 w 432600"/>
                <a:gd name="connsiteY5" fmla="*/ 909706 h 971450"/>
                <a:gd name="connsiteX6" fmla="*/ 432600 w 432600"/>
                <a:gd name="connsiteY6" fmla="*/ 757402 h 971450"/>
                <a:gd name="connsiteX7" fmla="*/ 432600 w 432600"/>
                <a:gd name="connsiteY7" fmla="*/ 333422 h 971450"/>
                <a:gd name="connsiteX8" fmla="*/ 341089 w 432600"/>
                <a:gd name="connsiteY8" fmla="*/ 242863 h 971450"/>
                <a:gd name="connsiteX9" fmla="*/ 249577 w 432600"/>
                <a:gd name="connsiteY9" fmla="*/ 333422 h 971450"/>
                <a:gd name="connsiteX10" fmla="*/ 249577 w 432600"/>
                <a:gd name="connsiteY10" fmla="*/ 761518 h 971450"/>
                <a:gd name="connsiteX11" fmla="*/ 241258 w 432600"/>
                <a:gd name="connsiteY11" fmla="*/ 786216 h 971450"/>
                <a:gd name="connsiteX12" fmla="*/ 241258 w 432600"/>
                <a:gd name="connsiteY12" fmla="*/ 786216 h 971450"/>
                <a:gd name="connsiteX13" fmla="*/ 216300 w 432600"/>
                <a:gd name="connsiteY13" fmla="*/ 794449 h 971450"/>
                <a:gd name="connsiteX14" fmla="*/ 191342 w 432600"/>
                <a:gd name="connsiteY14" fmla="*/ 786216 h 971450"/>
                <a:gd name="connsiteX15" fmla="*/ 183023 w 432600"/>
                <a:gd name="connsiteY15" fmla="*/ 761518 h 971450"/>
                <a:gd name="connsiteX16" fmla="*/ 183023 w 432600"/>
                <a:gd name="connsiteY16" fmla="*/ 90559 h 971450"/>
                <a:gd name="connsiteX17" fmla="*/ 91512 w 432600"/>
                <a:gd name="connsiteY17" fmla="*/ 0 h 971450"/>
                <a:gd name="connsiteX18" fmla="*/ 0 w 432600"/>
                <a:gd name="connsiteY18" fmla="*/ 90559 h 9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600" h="971450">
                  <a:moveTo>
                    <a:pt x="0" y="90559"/>
                  </a:moveTo>
                  <a:lnTo>
                    <a:pt x="0" y="757402"/>
                  </a:lnTo>
                  <a:cubicBezTo>
                    <a:pt x="0" y="815030"/>
                    <a:pt x="24958" y="868543"/>
                    <a:pt x="62394" y="909706"/>
                  </a:cubicBezTo>
                  <a:cubicBezTo>
                    <a:pt x="103990" y="950869"/>
                    <a:pt x="158065" y="971450"/>
                    <a:pt x="216300" y="971450"/>
                  </a:cubicBezTo>
                  <a:cubicBezTo>
                    <a:pt x="274535" y="971450"/>
                    <a:pt x="328610" y="946752"/>
                    <a:pt x="370206" y="909706"/>
                  </a:cubicBezTo>
                  <a:lnTo>
                    <a:pt x="370206" y="909706"/>
                  </a:lnTo>
                  <a:cubicBezTo>
                    <a:pt x="411802" y="868543"/>
                    <a:pt x="432600" y="815030"/>
                    <a:pt x="432600" y="757402"/>
                  </a:cubicBezTo>
                  <a:lnTo>
                    <a:pt x="432600" y="333422"/>
                  </a:lnTo>
                  <a:cubicBezTo>
                    <a:pt x="432600" y="284026"/>
                    <a:pt x="391004" y="242863"/>
                    <a:pt x="341089" y="242863"/>
                  </a:cubicBezTo>
                  <a:cubicBezTo>
                    <a:pt x="291173" y="242863"/>
                    <a:pt x="249577" y="284026"/>
                    <a:pt x="249577" y="333422"/>
                  </a:cubicBezTo>
                  <a:lnTo>
                    <a:pt x="249577" y="761518"/>
                  </a:lnTo>
                  <a:cubicBezTo>
                    <a:pt x="249577" y="769751"/>
                    <a:pt x="245417" y="777984"/>
                    <a:pt x="241258" y="786216"/>
                  </a:cubicBezTo>
                  <a:lnTo>
                    <a:pt x="241258" y="786216"/>
                  </a:lnTo>
                  <a:cubicBezTo>
                    <a:pt x="232938" y="794449"/>
                    <a:pt x="224619" y="794449"/>
                    <a:pt x="216300" y="794449"/>
                  </a:cubicBezTo>
                  <a:cubicBezTo>
                    <a:pt x="207981" y="794449"/>
                    <a:pt x="199662" y="790332"/>
                    <a:pt x="191342" y="786216"/>
                  </a:cubicBezTo>
                  <a:cubicBezTo>
                    <a:pt x="183023" y="777984"/>
                    <a:pt x="183023" y="769751"/>
                    <a:pt x="183023" y="761518"/>
                  </a:cubicBezTo>
                  <a:lnTo>
                    <a:pt x="183023" y="90559"/>
                  </a:lnTo>
                  <a:cubicBezTo>
                    <a:pt x="183023" y="41163"/>
                    <a:pt x="141427" y="0"/>
                    <a:pt x="91512" y="0"/>
                  </a:cubicBezTo>
                  <a:cubicBezTo>
                    <a:pt x="41596" y="0"/>
                    <a:pt x="0" y="41163"/>
                    <a:pt x="0" y="90559"/>
                  </a:cubicBezTo>
                </a:path>
              </a:pathLst>
            </a:custGeom>
            <a:solidFill>
              <a:srgbClr val="2B9B9F"/>
            </a:solidFill>
            <a:ln w="41519" cap="flat">
              <a:noFill/>
              <a:prstDash val="solid"/>
              <a:miter/>
            </a:ln>
          </p:spPr>
          <p:txBody>
            <a:bodyPr rtlCol="0" anchor="ctr"/>
            <a:lstStyle/>
            <a:p>
              <a:endParaRPr lang="en-GB" sz="1400"/>
            </a:p>
          </p:txBody>
        </p:sp>
        <p:sp>
          <p:nvSpPr>
            <p:cNvPr id="27" name="Freeform 26">
              <a:extLst>
                <a:ext uri="{FF2B5EF4-FFF2-40B4-BE49-F238E27FC236}">
                  <a16:creationId xmlns:a16="http://schemas.microsoft.com/office/drawing/2014/main" id="{E4524259-742E-9D00-E02F-2159C8F9798F}"/>
                </a:ext>
              </a:extLst>
            </p:cNvPr>
            <p:cNvSpPr/>
            <p:nvPr/>
          </p:nvSpPr>
          <p:spPr>
            <a:xfrm>
              <a:off x="11940271" y="380764"/>
              <a:ext cx="266017" cy="746601"/>
            </a:xfrm>
            <a:custGeom>
              <a:avLst/>
              <a:gdLst>
                <a:gd name="connsiteX0" fmla="*/ 266017 w 266017"/>
                <a:gd name="connsiteY0" fmla="*/ 0 h 746601"/>
                <a:gd name="connsiteX1" fmla="*/ 266017 w 266017"/>
                <a:gd name="connsiteY1" fmla="*/ 191402 h 746601"/>
                <a:gd name="connsiteX2" fmla="*/ 228779 w 266017"/>
                <a:gd name="connsiteY2" fmla="*/ 215597 h 746601"/>
                <a:gd name="connsiteX3" fmla="*/ 183023 w 266017"/>
                <a:gd name="connsiteY3" fmla="*/ 326737 h 746601"/>
                <a:gd name="connsiteX4" fmla="*/ 183023 w 266017"/>
                <a:gd name="connsiteY4" fmla="*/ 656042 h 746601"/>
                <a:gd name="connsiteX5" fmla="*/ 91512 w 266017"/>
                <a:gd name="connsiteY5" fmla="*/ 746601 h 746601"/>
                <a:gd name="connsiteX6" fmla="*/ 0 w 266017"/>
                <a:gd name="connsiteY6" fmla="*/ 656042 h 746601"/>
                <a:gd name="connsiteX7" fmla="*/ 0 w 266017"/>
                <a:gd name="connsiteY7" fmla="*/ 326737 h 746601"/>
                <a:gd name="connsiteX8" fmla="*/ 95671 w 266017"/>
                <a:gd name="connsiteY8" fmla="*/ 83875 h 746601"/>
                <a:gd name="connsiteX9" fmla="*/ 209021 w 266017"/>
                <a:gd name="connsiteY9" fmla="*/ 11325 h 746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6017" h="746601">
                  <a:moveTo>
                    <a:pt x="266017" y="0"/>
                  </a:moveTo>
                  <a:lnTo>
                    <a:pt x="266017" y="191402"/>
                  </a:lnTo>
                  <a:lnTo>
                    <a:pt x="228779" y="215597"/>
                  </a:lnTo>
                  <a:cubicBezTo>
                    <a:pt x="199662" y="244411"/>
                    <a:pt x="183023" y="285574"/>
                    <a:pt x="183023" y="326737"/>
                  </a:cubicBezTo>
                  <a:lnTo>
                    <a:pt x="183023" y="656042"/>
                  </a:lnTo>
                  <a:cubicBezTo>
                    <a:pt x="183023" y="705438"/>
                    <a:pt x="141427" y="746601"/>
                    <a:pt x="91512" y="746601"/>
                  </a:cubicBezTo>
                  <a:cubicBezTo>
                    <a:pt x="41596" y="746601"/>
                    <a:pt x="0" y="705438"/>
                    <a:pt x="0" y="656042"/>
                  </a:cubicBezTo>
                  <a:lnTo>
                    <a:pt x="0" y="326737"/>
                  </a:lnTo>
                  <a:cubicBezTo>
                    <a:pt x="0" y="236178"/>
                    <a:pt x="37437" y="149736"/>
                    <a:pt x="95671" y="83875"/>
                  </a:cubicBezTo>
                  <a:cubicBezTo>
                    <a:pt x="128948" y="53003"/>
                    <a:pt x="167425" y="28305"/>
                    <a:pt x="209021" y="11325"/>
                  </a:cubicBezTo>
                  <a:close/>
                </a:path>
              </a:pathLst>
            </a:custGeom>
            <a:solidFill>
              <a:srgbClr val="414DA1"/>
            </a:solidFill>
            <a:ln w="41519" cap="flat">
              <a:noFill/>
              <a:prstDash val="solid"/>
              <a:miter/>
            </a:ln>
          </p:spPr>
          <p:txBody>
            <a:bodyPr rtlCol="0" anchor="ctr"/>
            <a:lstStyle/>
            <a:p>
              <a:endParaRPr lang="en-GB" sz="1400"/>
            </a:p>
          </p:txBody>
        </p:sp>
        <p:sp>
          <p:nvSpPr>
            <p:cNvPr id="21" name="Freeform 20">
              <a:extLst>
                <a:ext uri="{FF2B5EF4-FFF2-40B4-BE49-F238E27FC236}">
                  <a16:creationId xmlns:a16="http://schemas.microsoft.com/office/drawing/2014/main" id="{1E98C0C5-A1E9-11C7-1450-E08C9EB6704F}"/>
                </a:ext>
              </a:extLst>
            </p:cNvPr>
            <p:cNvSpPr/>
            <p:nvPr/>
          </p:nvSpPr>
          <p:spPr>
            <a:xfrm>
              <a:off x="11183221" y="32426"/>
              <a:ext cx="690496" cy="852360"/>
            </a:xfrm>
            <a:custGeom>
              <a:avLst/>
              <a:gdLst>
                <a:gd name="connsiteX0" fmla="*/ 345248 w 690496"/>
                <a:gd name="connsiteY0" fmla="*/ 0 h 852360"/>
                <a:gd name="connsiteX1" fmla="*/ 590666 w 690496"/>
                <a:gd name="connsiteY1" fmla="*/ 98791 h 852360"/>
                <a:gd name="connsiteX2" fmla="*/ 690496 w 690496"/>
                <a:gd name="connsiteY2" fmla="*/ 341654 h 852360"/>
                <a:gd name="connsiteX3" fmla="*/ 690496 w 690496"/>
                <a:gd name="connsiteY3" fmla="*/ 761518 h 852360"/>
                <a:gd name="connsiteX4" fmla="*/ 590666 w 690496"/>
                <a:gd name="connsiteY4" fmla="*/ 852077 h 852360"/>
                <a:gd name="connsiteX5" fmla="*/ 499154 w 690496"/>
                <a:gd name="connsiteY5" fmla="*/ 761518 h 852360"/>
                <a:gd name="connsiteX6" fmla="*/ 499154 w 690496"/>
                <a:gd name="connsiteY6" fmla="*/ 341654 h 852360"/>
                <a:gd name="connsiteX7" fmla="*/ 453398 w 690496"/>
                <a:gd name="connsiteY7" fmla="*/ 230514 h 852360"/>
                <a:gd name="connsiteX8" fmla="*/ 341089 w 690496"/>
                <a:gd name="connsiteY8" fmla="*/ 185234 h 852360"/>
                <a:gd name="connsiteX9" fmla="*/ 228779 w 690496"/>
                <a:gd name="connsiteY9" fmla="*/ 230514 h 852360"/>
                <a:gd name="connsiteX10" fmla="*/ 183023 w 690496"/>
                <a:gd name="connsiteY10" fmla="*/ 341654 h 852360"/>
                <a:gd name="connsiteX11" fmla="*/ 183023 w 690496"/>
                <a:gd name="connsiteY11" fmla="*/ 761518 h 852360"/>
                <a:gd name="connsiteX12" fmla="*/ 91512 w 690496"/>
                <a:gd name="connsiteY12" fmla="*/ 852077 h 852360"/>
                <a:gd name="connsiteX13" fmla="*/ 0 w 690496"/>
                <a:gd name="connsiteY13" fmla="*/ 761518 h 852360"/>
                <a:gd name="connsiteX14" fmla="*/ 0 w 690496"/>
                <a:gd name="connsiteY14" fmla="*/ 341654 h 852360"/>
                <a:gd name="connsiteX15" fmla="*/ 99831 w 690496"/>
                <a:gd name="connsiteY15" fmla="*/ 98791 h 852360"/>
                <a:gd name="connsiteX16" fmla="*/ 345248 w 690496"/>
                <a:gd name="connsiteY16" fmla="*/ 0 h 852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0496" h="852360">
                  <a:moveTo>
                    <a:pt x="345248" y="0"/>
                  </a:moveTo>
                  <a:cubicBezTo>
                    <a:pt x="436760" y="0"/>
                    <a:pt x="524112" y="32930"/>
                    <a:pt x="590666" y="98791"/>
                  </a:cubicBezTo>
                  <a:cubicBezTo>
                    <a:pt x="653060" y="164653"/>
                    <a:pt x="690496" y="251095"/>
                    <a:pt x="690496" y="341654"/>
                  </a:cubicBezTo>
                  <a:lnTo>
                    <a:pt x="690496" y="761518"/>
                  </a:lnTo>
                  <a:cubicBezTo>
                    <a:pt x="690496" y="815030"/>
                    <a:pt x="648900" y="856193"/>
                    <a:pt x="590666" y="852077"/>
                  </a:cubicBezTo>
                  <a:cubicBezTo>
                    <a:pt x="540750" y="852077"/>
                    <a:pt x="499154" y="810914"/>
                    <a:pt x="499154" y="761518"/>
                  </a:cubicBezTo>
                  <a:lnTo>
                    <a:pt x="499154" y="341654"/>
                  </a:lnTo>
                  <a:cubicBezTo>
                    <a:pt x="499154" y="300491"/>
                    <a:pt x="482516" y="259328"/>
                    <a:pt x="453398" y="230514"/>
                  </a:cubicBezTo>
                  <a:cubicBezTo>
                    <a:pt x="424281" y="201699"/>
                    <a:pt x="382685" y="185234"/>
                    <a:pt x="341089" y="185234"/>
                  </a:cubicBezTo>
                  <a:cubicBezTo>
                    <a:pt x="299492" y="185234"/>
                    <a:pt x="257896" y="201699"/>
                    <a:pt x="228779" y="230514"/>
                  </a:cubicBezTo>
                  <a:cubicBezTo>
                    <a:pt x="199662" y="259328"/>
                    <a:pt x="183023" y="300491"/>
                    <a:pt x="183023" y="341654"/>
                  </a:cubicBezTo>
                  <a:lnTo>
                    <a:pt x="183023" y="761518"/>
                  </a:lnTo>
                  <a:cubicBezTo>
                    <a:pt x="183023" y="810914"/>
                    <a:pt x="141427" y="852077"/>
                    <a:pt x="91512" y="852077"/>
                  </a:cubicBezTo>
                  <a:cubicBezTo>
                    <a:pt x="41596" y="852077"/>
                    <a:pt x="0" y="810914"/>
                    <a:pt x="0" y="761518"/>
                  </a:cubicBezTo>
                  <a:lnTo>
                    <a:pt x="0" y="341654"/>
                  </a:lnTo>
                  <a:cubicBezTo>
                    <a:pt x="0" y="251095"/>
                    <a:pt x="33277" y="164653"/>
                    <a:pt x="99831" y="98791"/>
                  </a:cubicBezTo>
                  <a:cubicBezTo>
                    <a:pt x="166385" y="37047"/>
                    <a:pt x="253737" y="0"/>
                    <a:pt x="345248" y="0"/>
                  </a:cubicBezTo>
                  <a:close/>
                </a:path>
              </a:pathLst>
            </a:custGeom>
            <a:solidFill>
              <a:srgbClr val="4174BA"/>
            </a:solidFill>
            <a:ln w="41519" cap="flat">
              <a:noFill/>
              <a:prstDash val="solid"/>
              <a:miter/>
            </a:ln>
          </p:spPr>
          <p:txBody>
            <a:bodyPr rtlCol="0" anchor="ctr"/>
            <a:lstStyle/>
            <a:p>
              <a:endParaRPr lang="en-GB" sz="1400"/>
            </a:p>
          </p:txBody>
        </p:sp>
        <p:sp>
          <p:nvSpPr>
            <p:cNvPr id="25" name="Freeform 24">
              <a:extLst>
                <a:ext uri="{FF2B5EF4-FFF2-40B4-BE49-F238E27FC236}">
                  <a16:creationId xmlns:a16="http://schemas.microsoft.com/office/drawing/2014/main" id="{1E1DFE9A-C81D-CEDF-7659-1BD980CA0449}"/>
                </a:ext>
              </a:extLst>
            </p:cNvPr>
            <p:cNvSpPr/>
            <p:nvPr/>
          </p:nvSpPr>
          <p:spPr>
            <a:xfrm>
              <a:off x="12102496" y="1"/>
              <a:ext cx="103792" cy="227067"/>
            </a:xfrm>
            <a:custGeom>
              <a:avLst/>
              <a:gdLst>
                <a:gd name="connsiteX0" fmla="*/ 13051 w 103792"/>
                <a:gd name="connsiteY0" fmla="*/ 0 h 227067"/>
                <a:gd name="connsiteX1" fmla="*/ 103792 w 103792"/>
                <a:gd name="connsiteY1" fmla="*/ 0 h 227067"/>
                <a:gd name="connsiteX2" fmla="*/ 103792 w 103792"/>
                <a:gd name="connsiteY2" fmla="*/ 227067 h 227067"/>
                <a:gd name="connsiteX3" fmla="*/ 54075 w 103792"/>
                <a:gd name="connsiteY3" fmla="*/ 194506 h 227067"/>
                <a:gd name="connsiteX4" fmla="*/ 0 w 103792"/>
                <a:gd name="connsiteY4" fmla="*/ 65356 h 227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92" h="227067">
                  <a:moveTo>
                    <a:pt x="13051" y="0"/>
                  </a:moveTo>
                  <a:lnTo>
                    <a:pt x="103792" y="0"/>
                  </a:lnTo>
                  <a:lnTo>
                    <a:pt x="103792" y="227067"/>
                  </a:lnTo>
                  <a:lnTo>
                    <a:pt x="54075" y="194506"/>
                  </a:lnTo>
                  <a:cubicBezTo>
                    <a:pt x="20798" y="162090"/>
                    <a:pt x="0" y="116810"/>
                    <a:pt x="0" y="65356"/>
                  </a:cubicBezTo>
                  <a:close/>
                </a:path>
              </a:pathLst>
            </a:custGeom>
            <a:solidFill>
              <a:srgbClr val="414DA1"/>
            </a:solidFill>
            <a:ln w="41519" cap="flat">
              <a:noFill/>
              <a:prstDash val="solid"/>
              <a:miter/>
            </a:ln>
          </p:spPr>
          <p:txBody>
            <a:bodyPr rtlCol="0" anchor="ctr"/>
            <a:lstStyle/>
            <a:p>
              <a:endParaRPr lang="en-GB" sz="1400"/>
            </a:p>
          </p:txBody>
        </p:sp>
        <p:sp>
          <p:nvSpPr>
            <p:cNvPr id="19" name="Freeform 18">
              <a:extLst>
                <a:ext uri="{FF2B5EF4-FFF2-40B4-BE49-F238E27FC236}">
                  <a16:creationId xmlns:a16="http://schemas.microsoft.com/office/drawing/2014/main" id="{B28448A8-024D-C63D-4D3E-6872C6408B05}"/>
                </a:ext>
              </a:extLst>
            </p:cNvPr>
            <p:cNvSpPr/>
            <p:nvPr/>
          </p:nvSpPr>
          <p:spPr>
            <a:xfrm>
              <a:off x="10584236" y="0"/>
              <a:ext cx="366046" cy="246474"/>
            </a:xfrm>
            <a:custGeom>
              <a:avLst/>
              <a:gdLst>
                <a:gd name="connsiteX0" fmla="*/ 13051 w 366046"/>
                <a:gd name="connsiteY0" fmla="*/ 0 h 246474"/>
                <a:gd name="connsiteX1" fmla="*/ 354634 w 366046"/>
                <a:gd name="connsiteY1" fmla="*/ 0 h 246474"/>
                <a:gd name="connsiteX2" fmla="*/ 366046 w 366046"/>
                <a:gd name="connsiteY2" fmla="*/ 65356 h 246474"/>
                <a:gd name="connsiteX3" fmla="*/ 183023 w 366046"/>
                <a:gd name="connsiteY3" fmla="*/ 246474 h 246474"/>
                <a:gd name="connsiteX4" fmla="*/ 0 w 366046"/>
                <a:gd name="connsiteY4" fmla="*/ 65356 h 246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046" h="246474">
                  <a:moveTo>
                    <a:pt x="13051" y="0"/>
                  </a:moveTo>
                  <a:lnTo>
                    <a:pt x="354634" y="0"/>
                  </a:lnTo>
                  <a:lnTo>
                    <a:pt x="366046" y="65356"/>
                  </a:lnTo>
                  <a:cubicBezTo>
                    <a:pt x="366046" y="164147"/>
                    <a:pt x="287014" y="246474"/>
                    <a:pt x="183023" y="246474"/>
                  </a:cubicBezTo>
                  <a:cubicBezTo>
                    <a:pt x="83192" y="246474"/>
                    <a:pt x="0" y="168264"/>
                    <a:pt x="0" y="65356"/>
                  </a:cubicBezTo>
                  <a:close/>
                </a:path>
              </a:pathLst>
            </a:custGeom>
            <a:solidFill>
              <a:srgbClr val="EE4F27"/>
            </a:solidFill>
            <a:ln w="41519" cap="flat">
              <a:noFill/>
              <a:prstDash val="solid"/>
              <a:miter/>
            </a:ln>
          </p:spPr>
          <p:txBody>
            <a:bodyPr rtlCol="0" anchor="ctr"/>
            <a:lstStyle/>
            <a:p>
              <a:endParaRPr lang="en-GB" sz="1400"/>
            </a:p>
          </p:txBody>
        </p:sp>
        <p:sp>
          <p:nvSpPr>
            <p:cNvPr id="14" name="Freeform 13">
              <a:extLst>
                <a:ext uri="{FF2B5EF4-FFF2-40B4-BE49-F238E27FC236}">
                  <a16:creationId xmlns:a16="http://schemas.microsoft.com/office/drawing/2014/main" id="{3CC6E3CE-D5FD-FFC8-28F3-1AD47A17F0C7}"/>
                </a:ext>
              </a:extLst>
            </p:cNvPr>
            <p:cNvSpPr/>
            <p:nvPr/>
          </p:nvSpPr>
          <p:spPr>
            <a:xfrm>
              <a:off x="10929484" y="946247"/>
              <a:ext cx="183310" cy="181117"/>
            </a:xfrm>
            <a:custGeom>
              <a:avLst/>
              <a:gdLst>
                <a:gd name="connsiteX0" fmla="*/ 91512 w 183310"/>
                <a:gd name="connsiteY0" fmla="*/ 0 h 181117"/>
                <a:gd name="connsiteX1" fmla="*/ 0 w 183310"/>
                <a:gd name="connsiteY1" fmla="*/ 90559 h 181117"/>
                <a:gd name="connsiteX2" fmla="*/ 0 w 183310"/>
                <a:gd name="connsiteY2" fmla="*/ 90559 h 181117"/>
                <a:gd name="connsiteX3" fmla="*/ 0 w 183310"/>
                <a:gd name="connsiteY3" fmla="*/ 90559 h 181117"/>
                <a:gd name="connsiteX4" fmla="*/ 0 w 183310"/>
                <a:gd name="connsiteY4" fmla="*/ 90559 h 181117"/>
                <a:gd name="connsiteX5" fmla="*/ 0 w 183310"/>
                <a:gd name="connsiteY5" fmla="*/ 90559 h 181117"/>
                <a:gd name="connsiteX6" fmla="*/ 91512 w 183310"/>
                <a:gd name="connsiteY6" fmla="*/ 181118 h 181117"/>
                <a:gd name="connsiteX7" fmla="*/ 183023 w 183310"/>
                <a:gd name="connsiteY7" fmla="*/ 90559 h 181117"/>
                <a:gd name="connsiteX8" fmla="*/ 91512 w 183310"/>
                <a:gd name="connsiteY8" fmla="*/ 0 h 18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310" h="181117">
                  <a:moveTo>
                    <a:pt x="91512" y="0"/>
                  </a:moveTo>
                  <a:cubicBezTo>
                    <a:pt x="41596" y="0"/>
                    <a:pt x="0" y="41163"/>
                    <a:pt x="0" y="90559"/>
                  </a:cubicBezTo>
                  <a:lnTo>
                    <a:pt x="0" y="90559"/>
                  </a:lnTo>
                  <a:cubicBezTo>
                    <a:pt x="0" y="90559"/>
                    <a:pt x="0" y="90559"/>
                    <a:pt x="0" y="90559"/>
                  </a:cubicBezTo>
                  <a:cubicBezTo>
                    <a:pt x="0" y="90559"/>
                    <a:pt x="0" y="90559"/>
                    <a:pt x="0" y="90559"/>
                  </a:cubicBezTo>
                  <a:cubicBezTo>
                    <a:pt x="0" y="90559"/>
                    <a:pt x="0" y="90559"/>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993F59"/>
            </a:solidFill>
            <a:ln w="41519" cap="flat">
              <a:noFill/>
              <a:prstDash val="solid"/>
              <a:miter/>
            </a:ln>
          </p:spPr>
          <p:txBody>
            <a:bodyPr rtlCol="0" anchor="ctr"/>
            <a:lstStyle/>
            <a:p>
              <a:endParaRPr lang="en-GB" sz="1400"/>
            </a:p>
          </p:txBody>
        </p:sp>
        <p:sp>
          <p:nvSpPr>
            <p:cNvPr id="15" name="Freeform 14">
              <a:extLst>
                <a:ext uri="{FF2B5EF4-FFF2-40B4-BE49-F238E27FC236}">
                  <a16:creationId xmlns:a16="http://schemas.microsoft.com/office/drawing/2014/main" id="{1E609669-F2BB-0DAB-0711-78E03F881273}"/>
                </a:ext>
              </a:extLst>
            </p:cNvPr>
            <p:cNvSpPr/>
            <p:nvPr/>
          </p:nvSpPr>
          <p:spPr>
            <a:xfrm>
              <a:off x="11183221" y="703384"/>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414DA1"/>
            </a:solidFill>
            <a:ln w="41519" cap="flat">
              <a:noFill/>
              <a:prstDash val="solid"/>
              <a:miter/>
            </a:ln>
          </p:spPr>
          <p:txBody>
            <a:bodyPr rtlCol="0" anchor="ctr"/>
            <a:lstStyle/>
            <a:p>
              <a:endParaRPr lang="en-GB" sz="1400"/>
            </a:p>
          </p:txBody>
        </p:sp>
        <p:sp>
          <p:nvSpPr>
            <p:cNvPr id="16" name="Freeform 15">
              <a:extLst>
                <a:ext uri="{FF2B5EF4-FFF2-40B4-BE49-F238E27FC236}">
                  <a16:creationId xmlns:a16="http://schemas.microsoft.com/office/drawing/2014/main" id="{7E90E381-6C2B-D16C-8344-D39D5754AC9C}"/>
                </a:ext>
              </a:extLst>
            </p:cNvPr>
            <p:cNvSpPr/>
            <p:nvPr/>
          </p:nvSpPr>
          <p:spPr>
            <a:xfrm>
              <a:off x="11686535" y="703384"/>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3FB5A1"/>
            </a:solidFill>
            <a:ln w="41519" cap="flat">
              <a:noFill/>
              <a:prstDash val="solid"/>
              <a:miter/>
            </a:ln>
          </p:spPr>
          <p:txBody>
            <a:bodyPr rtlCol="0" anchor="ctr"/>
            <a:lstStyle/>
            <a:p>
              <a:endParaRPr lang="en-GB" sz="1400"/>
            </a:p>
          </p:txBody>
        </p:sp>
        <p:sp>
          <p:nvSpPr>
            <p:cNvPr id="17" name="Freeform 16">
              <a:extLst>
                <a:ext uri="{FF2B5EF4-FFF2-40B4-BE49-F238E27FC236}">
                  <a16:creationId xmlns:a16="http://schemas.microsoft.com/office/drawing/2014/main" id="{1FB908D1-064B-F1C2-8599-3CB17786B1DC}"/>
                </a:ext>
              </a:extLst>
            </p:cNvPr>
            <p:cNvSpPr/>
            <p:nvPr/>
          </p:nvSpPr>
          <p:spPr>
            <a:xfrm>
              <a:off x="11940271" y="946247"/>
              <a:ext cx="183310" cy="181117"/>
            </a:xfrm>
            <a:custGeom>
              <a:avLst/>
              <a:gdLst>
                <a:gd name="connsiteX0" fmla="*/ 91512 w 183310"/>
                <a:gd name="connsiteY0" fmla="*/ 0 h 181117"/>
                <a:gd name="connsiteX1" fmla="*/ 0 w 183310"/>
                <a:gd name="connsiteY1" fmla="*/ 90559 h 181117"/>
                <a:gd name="connsiteX2" fmla="*/ 91512 w 183310"/>
                <a:gd name="connsiteY2" fmla="*/ 181118 h 181117"/>
                <a:gd name="connsiteX3" fmla="*/ 183023 w 183310"/>
                <a:gd name="connsiteY3" fmla="*/ 90559 h 181117"/>
                <a:gd name="connsiteX4" fmla="*/ 91512 w 183310"/>
                <a:gd name="connsiteY4" fmla="*/ 0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310" h="181117">
                  <a:moveTo>
                    <a:pt x="91512" y="0"/>
                  </a:moveTo>
                  <a:cubicBezTo>
                    <a:pt x="41596" y="0"/>
                    <a:pt x="0" y="41163"/>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58B947"/>
            </a:solidFill>
            <a:ln w="41519" cap="flat">
              <a:noFill/>
              <a:prstDash val="solid"/>
              <a:miter/>
            </a:ln>
          </p:spPr>
          <p:txBody>
            <a:bodyPr rtlCol="0" anchor="ctr"/>
            <a:lstStyle/>
            <a:p>
              <a:endParaRPr lang="en-GB" sz="1400"/>
            </a:p>
          </p:txBody>
        </p:sp>
      </p:grpSp>
      <p:sp>
        <p:nvSpPr>
          <p:cNvPr id="11" name="Text Placeholder 1">
            <a:extLst>
              <a:ext uri="{FF2B5EF4-FFF2-40B4-BE49-F238E27FC236}">
                <a16:creationId xmlns:a16="http://schemas.microsoft.com/office/drawing/2014/main" id="{CACA85BB-8CE0-1A82-7797-5DF5407EDE0D}"/>
              </a:ext>
            </a:extLst>
          </p:cNvPr>
          <p:cNvSpPr txBox="1">
            <a:spLocks/>
          </p:cNvSpPr>
          <p:nvPr/>
        </p:nvSpPr>
        <p:spPr>
          <a:xfrm>
            <a:off x="421008" y="4186387"/>
            <a:ext cx="5558972" cy="217709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r>
              <a:rPr lang="en-US" sz="1800" b="1" dirty="0">
                <a:solidFill>
                  <a:schemeClr val="bg1"/>
                </a:solidFill>
              </a:rPr>
              <a:t>Friedensjournalismus:</a:t>
            </a:r>
          </a:p>
          <a:p>
            <a:pPr marL="342900" indent="-342900">
              <a:lnSpc>
                <a:spcPct val="100000"/>
              </a:lnSpc>
              <a:spcBef>
                <a:spcPts val="0"/>
              </a:spcBef>
              <a:buFont typeface="System Font Regular"/>
              <a:buChar char="→"/>
            </a:pPr>
            <a:r>
              <a:rPr lang="en-US" sz="1800" dirty="0">
                <a:solidFill>
                  <a:schemeClr val="bg1"/>
                </a:solidFill>
              </a:rPr>
              <a:t>Erforscht proaktiv die Ursachen von Konflikten.</a:t>
            </a:r>
          </a:p>
          <a:p>
            <a:pPr marL="342900" indent="-342900">
              <a:lnSpc>
                <a:spcPct val="100000"/>
              </a:lnSpc>
              <a:spcBef>
                <a:spcPts val="0"/>
              </a:spcBef>
              <a:buFont typeface="System Font Regular"/>
              <a:buChar char="→"/>
            </a:pPr>
            <a:r>
              <a:rPr lang="en-US" sz="1800" dirty="0">
                <a:solidFill>
                  <a:schemeClr val="bg1"/>
                </a:solidFill>
              </a:rPr>
              <a:t>Gibt allen Parteien eine Stimme, insbesondere den Marginalisierten.</a:t>
            </a:r>
          </a:p>
          <a:p>
            <a:pPr marL="342900" indent="-342900">
              <a:lnSpc>
                <a:spcPct val="100000"/>
              </a:lnSpc>
              <a:spcBef>
                <a:spcPts val="0"/>
              </a:spcBef>
              <a:buFont typeface="System Font Regular"/>
              <a:buChar char="→"/>
            </a:pPr>
            <a:r>
              <a:rPr lang="en-US" sz="1800" dirty="0">
                <a:solidFill>
                  <a:schemeClr val="bg1"/>
                </a:solidFill>
              </a:rPr>
              <a:t>Konzentriert sich auf Lösungen und Friedensinitiativen.</a:t>
            </a:r>
          </a:p>
          <a:p>
            <a:pPr marL="342900" indent="-342900">
              <a:lnSpc>
                <a:spcPct val="100000"/>
              </a:lnSpc>
              <a:spcBef>
                <a:spcPts val="0"/>
              </a:spcBef>
              <a:buFont typeface="System Font Regular"/>
              <a:buChar char="→"/>
            </a:pPr>
            <a:r>
              <a:rPr lang="en-US" sz="1800" dirty="0">
                <a:solidFill>
                  <a:schemeClr val="bg1"/>
                </a:solidFill>
              </a:rPr>
              <a:t>Vermeidet verteufelnde Sprache und Sensationslust.</a:t>
            </a:r>
          </a:p>
          <a:p>
            <a:pPr marL="0" indent="0">
              <a:lnSpc>
                <a:spcPct val="100000"/>
              </a:lnSpc>
              <a:spcBef>
                <a:spcPts val="0"/>
              </a:spcBef>
            </a:pPr>
            <a:endParaRPr lang="en-US" sz="1800" dirty="0">
              <a:solidFill>
                <a:schemeClr val="bg1"/>
              </a:solidFill>
            </a:endParaRPr>
          </a:p>
          <a:p>
            <a:pPr marL="0" indent="0">
              <a:lnSpc>
                <a:spcPct val="100000"/>
              </a:lnSpc>
              <a:spcBef>
                <a:spcPts val="0"/>
              </a:spcBef>
            </a:pPr>
            <a:endParaRPr lang="en-US" sz="1800" dirty="0">
              <a:solidFill>
                <a:schemeClr val="bg1"/>
              </a:solidFill>
            </a:endParaRPr>
          </a:p>
          <a:p>
            <a:pPr marL="0" indent="0">
              <a:lnSpc>
                <a:spcPct val="100000"/>
              </a:lnSpc>
              <a:spcBef>
                <a:spcPts val="0"/>
              </a:spcBef>
            </a:pPr>
            <a:endParaRPr lang="en-US" sz="1800" dirty="0">
              <a:solidFill>
                <a:schemeClr val="bg1"/>
              </a:solidFill>
            </a:endParaRPr>
          </a:p>
          <a:p>
            <a:pPr marL="0" indent="0">
              <a:lnSpc>
                <a:spcPct val="100000"/>
              </a:lnSpc>
              <a:spcBef>
                <a:spcPts val="0"/>
              </a:spcBef>
            </a:pPr>
            <a:endParaRPr lang="en-US" sz="1800" dirty="0">
              <a:solidFill>
                <a:schemeClr val="bg1"/>
              </a:solidFill>
            </a:endParaRPr>
          </a:p>
          <a:p>
            <a:pPr marL="0" indent="0">
              <a:lnSpc>
                <a:spcPct val="100000"/>
              </a:lnSpc>
              <a:spcBef>
                <a:spcPts val="0"/>
              </a:spcBef>
            </a:pPr>
            <a:endParaRPr lang="en-US" sz="1800" dirty="0">
              <a:solidFill>
                <a:schemeClr val="bg1"/>
              </a:solidFill>
            </a:endParaRPr>
          </a:p>
        </p:txBody>
      </p:sp>
      <p:sp>
        <p:nvSpPr>
          <p:cNvPr id="18" name="Text Placeholder 1">
            <a:extLst>
              <a:ext uri="{FF2B5EF4-FFF2-40B4-BE49-F238E27FC236}">
                <a16:creationId xmlns:a16="http://schemas.microsoft.com/office/drawing/2014/main" id="{1DB9C603-807C-8EA9-C576-C54313F7FEEF}"/>
              </a:ext>
            </a:extLst>
          </p:cNvPr>
          <p:cNvSpPr txBox="1">
            <a:spLocks/>
          </p:cNvSpPr>
          <p:nvPr/>
        </p:nvSpPr>
        <p:spPr>
          <a:xfrm>
            <a:off x="6386381" y="4186387"/>
            <a:ext cx="5660572" cy="217709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r>
              <a:rPr lang="en-US" sz="1800" b="1" dirty="0">
                <a:solidFill>
                  <a:schemeClr val="bg1"/>
                </a:solidFill>
              </a:rPr>
              <a:t>Kriegsjournalismus:</a:t>
            </a:r>
          </a:p>
          <a:p>
            <a:pPr marL="342900" indent="-342900">
              <a:lnSpc>
                <a:spcPct val="100000"/>
              </a:lnSpc>
              <a:spcBef>
                <a:spcPts val="0"/>
              </a:spcBef>
              <a:buFont typeface="System Font Regular"/>
              <a:buChar char="→"/>
            </a:pPr>
            <a:r>
              <a:rPr lang="en-US" sz="1800" dirty="0">
                <a:solidFill>
                  <a:schemeClr val="bg1"/>
                </a:solidFill>
              </a:rPr>
              <a:t>Reaktiv, konzentriert sich auf Ereignisse, sobald sie eintreten.</a:t>
            </a:r>
          </a:p>
          <a:p>
            <a:pPr marL="342900" indent="-342900">
              <a:lnSpc>
                <a:spcPct val="100000"/>
              </a:lnSpc>
              <a:spcBef>
                <a:spcPts val="0"/>
              </a:spcBef>
              <a:buFont typeface="System Font Regular"/>
              <a:buChar char="→"/>
            </a:pPr>
            <a:r>
              <a:rPr lang="en-US" sz="1800" dirty="0">
                <a:solidFill>
                  <a:schemeClr val="bg1"/>
                </a:solidFill>
              </a:rPr>
              <a:t>Betont Gewalt und Konflikte.</a:t>
            </a:r>
          </a:p>
          <a:p>
            <a:pPr marL="342900" indent="-342900">
              <a:lnSpc>
                <a:spcPct val="100000"/>
              </a:lnSpc>
              <a:spcBef>
                <a:spcPts val="0"/>
              </a:spcBef>
              <a:buFont typeface="System Font Regular"/>
              <a:buChar char="→"/>
            </a:pPr>
            <a:r>
              <a:rPr lang="en-US" sz="1800" dirty="0">
                <a:solidFill>
                  <a:schemeClr val="bg1"/>
                </a:solidFill>
              </a:rPr>
              <a:t>Unterstützt oft offizielle Narrative und Quellen aus der Elite.</a:t>
            </a:r>
          </a:p>
          <a:p>
            <a:pPr marL="342900" indent="-342900">
              <a:lnSpc>
                <a:spcPct val="100000"/>
              </a:lnSpc>
              <a:spcBef>
                <a:spcPts val="0"/>
              </a:spcBef>
              <a:buFont typeface="System Font Regular"/>
              <a:buChar char="→"/>
            </a:pPr>
            <a:r>
              <a:rPr lang="en-US" sz="1800" dirty="0">
                <a:solidFill>
                  <a:schemeClr val="bg1"/>
                </a:solidFill>
              </a:rPr>
              <a:t>Verwendet eine Sprache, die Spannungen schüren kann</a:t>
            </a:r>
          </a:p>
          <a:p>
            <a:pPr marL="0" indent="0">
              <a:lnSpc>
                <a:spcPct val="100000"/>
              </a:lnSpc>
              <a:spcBef>
                <a:spcPts val="0"/>
              </a:spcBef>
            </a:pPr>
            <a:endParaRPr lang="en-US" sz="1800" dirty="0">
              <a:solidFill>
                <a:schemeClr val="bg1"/>
              </a:solidFill>
            </a:endParaRPr>
          </a:p>
          <a:p>
            <a:pPr marL="0" indent="0">
              <a:lnSpc>
                <a:spcPct val="100000"/>
              </a:lnSpc>
              <a:spcBef>
                <a:spcPts val="0"/>
              </a:spcBef>
            </a:pPr>
            <a:endParaRPr lang="en-US" sz="1800" dirty="0">
              <a:solidFill>
                <a:schemeClr val="bg1"/>
              </a:solidFill>
            </a:endParaRPr>
          </a:p>
          <a:p>
            <a:pPr marL="0" indent="0">
              <a:lnSpc>
                <a:spcPct val="100000"/>
              </a:lnSpc>
              <a:spcBef>
                <a:spcPts val="0"/>
              </a:spcBef>
            </a:pPr>
            <a:endParaRPr lang="en-US" sz="1800" dirty="0">
              <a:solidFill>
                <a:schemeClr val="bg1"/>
              </a:solidFill>
            </a:endParaRPr>
          </a:p>
          <a:p>
            <a:pPr marL="0" indent="0">
              <a:lnSpc>
                <a:spcPct val="100000"/>
              </a:lnSpc>
              <a:spcBef>
                <a:spcPts val="0"/>
              </a:spcBef>
            </a:pPr>
            <a:endParaRPr lang="en-US" sz="1800" dirty="0">
              <a:solidFill>
                <a:schemeClr val="bg1"/>
              </a:solidFill>
            </a:endParaRPr>
          </a:p>
        </p:txBody>
      </p:sp>
    </p:spTree>
    <p:extLst>
      <p:ext uri="{BB962C8B-B14F-4D97-AF65-F5344CB8AC3E}">
        <p14:creationId xmlns:p14="http://schemas.microsoft.com/office/powerpoint/2010/main" val="22475250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C307D-090F-C39B-B796-C5B55633B819}"/>
            </a:ext>
          </a:extLst>
        </p:cNvPr>
        <p:cNvGrpSpPr/>
        <p:nvPr/>
      </p:nvGrpSpPr>
      <p:grpSpPr>
        <a:xfrm>
          <a:off x="0" y="0"/>
          <a:ext cx="0" cy="0"/>
          <a:chOff x="0" y="0"/>
          <a:chExt cx="0" cy="0"/>
        </a:xfrm>
      </p:grpSpPr>
      <p:sp>
        <p:nvSpPr>
          <p:cNvPr id="14" name="Text Placeholder 5">
            <a:extLst>
              <a:ext uri="{FF2B5EF4-FFF2-40B4-BE49-F238E27FC236}">
                <a16:creationId xmlns:a16="http://schemas.microsoft.com/office/drawing/2014/main" id="{F18DD27C-0339-2D1F-B93B-A6E880BDA8E2}"/>
              </a:ext>
            </a:extLst>
          </p:cNvPr>
          <p:cNvSpPr txBox="1">
            <a:spLocks/>
          </p:cNvSpPr>
          <p:nvPr/>
        </p:nvSpPr>
        <p:spPr>
          <a:xfrm>
            <a:off x="849240" y="383586"/>
            <a:ext cx="834509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fontAlgn="base"/>
            <a:r>
              <a:rPr lang="en-IE" sz="2800" i="0" dirty="0">
                <a:effectLst/>
              </a:rPr>
              <a:t>Friedens- versus Kriegsjournalismus</a:t>
            </a:r>
          </a:p>
        </p:txBody>
      </p:sp>
      <p:pic>
        <p:nvPicPr>
          <p:cNvPr id="18" name="Picture Placeholder 17">
            <a:extLst>
              <a:ext uri="{FF2B5EF4-FFF2-40B4-BE49-F238E27FC236}">
                <a16:creationId xmlns:a16="http://schemas.microsoft.com/office/drawing/2014/main" id="{894CE023-047C-F2BC-9274-6BAEA8089546}"/>
              </a:ext>
            </a:extLst>
          </p:cNvPr>
          <p:cNvPicPr>
            <a:picLocks noGrp="1" noChangeAspect="1"/>
          </p:cNvPicPr>
          <p:nvPr>
            <p:ph type="pic" sz="quarter" idx="29"/>
          </p:nvPr>
        </p:nvPicPr>
        <p:blipFill rotWithShape="1">
          <a:blip r:embed="rId3" cstate="screen">
            <a:extLst>
              <a:ext uri="{28A0092B-C50C-407E-A947-70E740481C1C}">
                <a14:useLocalDpi xmlns:a14="http://schemas.microsoft.com/office/drawing/2010/main"/>
              </a:ext>
            </a:extLst>
          </a:blip>
          <a:srcRect t="-14239" b="-16567"/>
          <a:stretch/>
        </p:blipFill>
        <p:spPr>
          <a:xfrm>
            <a:off x="6555665" y="748833"/>
            <a:ext cx="5049182" cy="5985342"/>
          </a:xfrm>
          <a:solidFill>
            <a:srgbClr val="F4F4F4"/>
          </a:solidFill>
        </p:spPr>
      </p:pic>
      <p:pic>
        <p:nvPicPr>
          <p:cNvPr id="34" name="Picture Placeholder 33">
            <a:hlinkClick r:id="rId4"/>
            <a:extLst>
              <a:ext uri="{FF2B5EF4-FFF2-40B4-BE49-F238E27FC236}">
                <a16:creationId xmlns:a16="http://schemas.microsoft.com/office/drawing/2014/main" id="{84497267-FA99-DEEC-6E19-521E1A4479D4}"/>
              </a:ext>
            </a:extLst>
          </p:cNvPr>
          <p:cNvPicPr>
            <a:picLocks noGrp="1" noChangeAspect="1"/>
          </p:cNvPicPr>
          <p:nvPr>
            <p:ph type="pic" sz="quarter" idx="13"/>
          </p:nvPr>
        </p:nvPicPr>
        <p:blipFill rotWithShape="1">
          <a:blip r:embed="rId5" cstate="screen">
            <a:extLst>
              <a:ext uri="{28A0092B-C50C-407E-A947-70E740481C1C}">
                <a14:useLocalDpi xmlns:a14="http://schemas.microsoft.com/office/drawing/2010/main"/>
              </a:ext>
            </a:extLst>
          </a:blip>
          <a:srcRect t="-956"/>
          <a:stretch/>
        </p:blipFill>
        <p:spPr>
          <a:xfrm>
            <a:off x="1197768" y="2785472"/>
            <a:ext cx="3775051" cy="2414346"/>
          </a:xfrm>
        </p:spPr>
      </p:pic>
      <p:grpSp>
        <p:nvGrpSpPr>
          <p:cNvPr id="20" name="Graphic 18">
            <a:extLst>
              <a:ext uri="{FF2B5EF4-FFF2-40B4-BE49-F238E27FC236}">
                <a16:creationId xmlns:a16="http://schemas.microsoft.com/office/drawing/2014/main" id="{31F87B63-2413-4C64-47AA-0E3BCE77A519}"/>
              </a:ext>
            </a:extLst>
          </p:cNvPr>
          <p:cNvGrpSpPr/>
          <p:nvPr/>
        </p:nvGrpSpPr>
        <p:grpSpPr>
          <a:xfrm>
            <a:off x="152010" y="359627"/>
            <a:ext cx="697230" cy="697233"/>
            <a:chOff x="3657600" y="990599"/>
            <a:chExt cx="4876800" cy="4876819"/>
          </a:xfrm>
          <a:solidFill>
            <a:schemeClr val="bg1"/>
          </a:solidFill>
        </p:grpSpPr>
        <p:sp>
          <p:nvSpPr>
            <p:cNvPr id="21" name="Freeform 20">
              <a:extLst>
                <a:ext uri="{FF2B5EF4-FFF2-40B4-BE49-F238E27FC236}">
                  <a16:creationId xmlns:a16="http://schemas.microsoft.com/office/drawing/2014/main" id="{06E47AFC-F7E4-F6C9-61C3-38AB2FDF0A1C}"/>
                </a:ext>
              </a:extLst>
            </p:cNvPr>
            <p:cNvSpPr/>
            <p:nvPr/>
          </p:nvSpPr>
          <p:spPr>
            <a:xfrm>
              <a:off x="5437705" y="4510115"/>
              <a:ext cx="1316551" cy="1272320"/>
            </a:xfrm>
            <a:custGeom>
              <a:avLst/>
              <a:gdLst>
                <a:gd name="connsiteX0" fmla="*/ 1139164 w 1316551"/>
                <a:gd name="connsiteY0" fmla="*/ 329898 h 1272320"/>
                <a:gd name="connsiteX1" fmla="*/ 968524 w 1316551"/>
                <a:gd name="connsiteY1" fmla="*/ 305095 h 1272320"/>
                <a:gd name="connsiteX2" fmla="*/ 920242 w 1316551"/>
                <a:gd name="connsiteY2" fmla="*/ 270005 h 1272320"/>
                <a:gd name="connsiteX3" fmla="*/ 843937 w 1316551"/>
                <a:gd name="connsiteY3" fmla="*/ 115396 h 1272320"/>
                <a:gd name="connsiteX4" fmla="*/ 658295 w 1316551"/>
                <a:gd name="connsiteY4" fmla="*/ 0 h 1272320"/>
                <a:gd name="connsiteX5" fmla="*/ 472643 w 1316551"/>
                <a:gd name="connsiteY5" fmla="*/ 115396 h 1272320"/>
                <a:gd name="connsiteX6" fmla="*/ 396338 w 1316551"/>
                <a:gd name="connsiteY6" fmla="*/ 270005 h 1272320"/>
                <a:gd name="connsiteX7" fmla="*/ 348037 w 1316551"/>
                <a:gd name="connsiteY7" fmla="*/ 305095 h 1272320"/>
                <a:gd name="connsiteX8" fmla="*/ 177416 w 1316551"/>
                <a:gd name="connsiteY8" fmla="*/ 329898 h 1272320"/>
                <a:gd name="connsiteX9" fmla="*/ 10290 w 1316551"/>
                <a:gd name="connsiteY9" fmla="*/ 470792 h 1272320"/>
                <a:gd name="connsiteX10" fmla="*/ 62677 w 1316551"/>
                <a:gd name="connsiteY10" fmla="*/ 683019 h 1272320"/>
                <a:gd name="connsiteX11" fmla="*/ 186131 w 1316551"/>
                <a:gd name="connsiteY11" fmla="*/ 803358 h 1272320"/>
                <a:gd name="connsiteX12" fmla="*/ 204581 w 1316551"/>
                <a:gd name="connsiteY12" fmla="*/ 860146 h 1272320"/>
                <a:gd name="connsiteX13" fmla="*/ 175434 w 1316551"/>
                <a:gd name="connsiteY13" fmla="*/ 1030081 h 1272320"/>
                <a:gd name="connsiteX14" fmla="*/ 257787 w 1316551"/>
                <a:gd name="connsiteY14" fmla="*/ 1232564 h 1272320"/>
                <a:gd name="connsiteX15" fmla="*/ 379279 w 1316551"/>
                <a:gd name="connsiteY15" fmla="*/ 1272321 h 1272320"/>
                <a:gd name="connsiteX16" fmla="*/ 475805 w 1316551"/>
                <a:gd name="connsiteY16" fmla="*/ 1248318 h 1272320"/>
                <a:gd name="connsiteX17" fmla="*/ 628424 w 1316551"/>
                <a:gd name="connsiteY17" fmla="*/ 1168079 h 1272320"/>
                <a:gd name="connsiteX18" fmla="*/ 688127 w 1316551"/>
                <a:gd name="connsiteY18" fmla="*/ 1168089 h 1272320"/>
                <a:gd name="connsiteX19" fmla="*/ 840727 w 1316551"/>
                <a:gd name="connsiteY19" fmla="*/ 1248318 h 1272320"/>
                <a:gd name="connsiteX20" fmla="*/ 1058754 w 1316551"/>
                <a:gd name="connsiteY20" fmla="*/ 1232564 h 1272320"/>
                <a:gd name="connsiteX21" fmla="*/ 1141107 w 1316551"/>
                <a:gd name="connsiteY21" fmla="*/ 1030081 h 1272320"/>
                <a:gd name="connsiteX22" fmla="*/ 1111961 w 1316551"/>
                <a:gd name="connsiteY22" fmla="*/ 860146 h 1272320"/>
                <a:gd name="connsiteX23" fmla="*/ 1130411 w 1316551"/>
                <a:gd name="connsiteY23" fmla="*/ 803367 h 1272320"/>
                <a:gd name="connsiteX24" fmla="*/ 1253874 w 1316551"/>
                <a:gd name="connsiteY24" fmla="*/ 683019 h 1272320"/>
                <a:gd name="connsiteX25" fmla="*/ 1306262 w 1316551"/>
                <a:gd name="connsiteY25" fmla="*/ 470792 h 1272320"/>
                <a:gd name="connsiteX26" fmla="*/ 1139164 w 1316551"/>
                <a:gd name="connsiteY26" fmla="*/ 329898 h 1272320"/>
                <a:gd name="connsiteX27" fmla="*/ 1154176 w 1316551"/>
                <a:gd name="connsiteY27" fmla="*/ 580701 h 1272320"/>
                <a:gd name="connsiteX28" fmla="*/ 1030713 w 1316551"/>
                <a:gd name="connsiteY28" fmla="*/ 701059 h 1272320"/>
                <a:gd name="connsiteX29" fmla="*/ 971181 w 1316551"/>
                <a:gd name="connsiteY29" fmla="*/ 884292 h 1272320"/>
                <a:gd name="connsiteX30" fmla="*/ 1000328 w 1316551"/>
                <a:gd name="connsiteY30" fmla="*/ 1054227 h 1272320"/>
                <a:gd name="connsiteX31" fmla="*/ 974811 w 1316551"/>
                <a:gd name="connsiteY31" fmla="*/ 1116968 h 1272320"/>
                <a:gd name="connsiteX32" fmla="*/ 907250 w 1316551"/>
                <a:gd name="connsiteY32" fmla="*/ 1121855 h 1272320"/>
                <a:gd name="connsiteX33" fmla="*/ 754650 w 1316551"/>
                <a:gd name="connsiteY33" fmla="*/ 1041635 h 1272320"/>
                <a:gd name="connsiteX34" fmla="*/ 561968 w 1316551"/>
                <a:gd name="connsiteY34" fmla="*/ 1041625 h 1272320"/>
                <a:gd name="connsiteX35" fmla="*/ 409359 w 1316551"/>
                <a:gd name="connsiteY35" fmla="*/ 1121855 h 1272320"/>
                <a:gd name="connsiteX36" fmla="*/ 341807 w 1316551"/>
                <a:gd name="connsiteY36" fmla="*/ 1116968 h 1272320"/>
                <a:gd name="connsiteX37" fmla="*/ 316290 w 1316551"/>
                <a:gd name="connsiteY37" fmla="*/ 1054227 h 1272320"/>
                <a:gd name="connsiteX38" fmla="*/ 345437 w 1316551"/>
                <a:gd name="connsiteY38" fmla="*/ 884292 h 1272320"/>
                <a:gd name="connsiteX39" fmla="*/ 285896 w 1316551"/>
                <a:gd name="connsiteY39" fmla="*/ 701050 h 1272320"/>
                <a:gd name="connsiteX40" fmla="*/ 162433 w 1316551"/>
                <a:gd name="connsiteY40" fmla="*/ 580701 h 1272320"/>
                <a:gd name="connsiteX41" fmla="*/ 146202 w 1316551"/>
                <a:gd name="connsiteY41" fmla="*/ 514950 h 1272320"/>
                <a:gd name="connsiteX42" fmla="*/ 197990 w 1316551"/>
                <a:gd name="connsiteY42" fmla="*/ 471288 h 1272320"/>
                <a:gd name="connsiteX43" fmla="*/ 368601 w 1316551"/>
                <a:gd name="connsiteY43" fmla="*/ 446484 h 1272320"/>
                <a:gd name="connsiteX44" fmla="*/ 524487 w 1316551"/>
                <a:gd name="connsiteY44" fmla="*/ 333242 h 1272320"/>
                <a:gd name="connsiteX45" fmla="*/ 600792 w 1316551"/>
                <a:gd name="connsiteY45" fmla="*/ 178632 h 1272320"/>
                <a:gd name="connsiteX46" fmla="*/ 658323 w 1316551"/>
                <a:gd name="connsiteY46" fmla="*/ 142875 h 1272320"/>
                <a:gd name="connsiteX47" fmla="*/ 715845 w 1316551"/>
                <a:gd name="connsiteY47" fmla="*/ 178632 h 1272320"/>
                <a:gd name="connsiteX48" fmla="*/ 792150 w 1316551"/>
                <a:gd name="connsiteY48" fmla="*/ 333242 h 1272320"/>
                <a:gd name="connsiteX49" fmla="*/ 948026 w 1316551"/>
                <a:gd name="connsiteY49" fmla="*/ 446484 h 1272320"/>
                <a:gd name="connsiteX50" fmla="*/ 1118657 w 1316551"/>
                <a:gd name="connsiteY50" fmla="*/ 471288 h 1272320"/>
                <a:gd name="connsiteX51" fmla="*/ 1170445 w 1316551"/>
                <a:gd name="connsiteY51" fmla="*/ 514950 h 1272320"/>
                <a:gd name="connsiteX52" fmla="*/ 1154176 w 1316551"/>
                <a:gd name="connsiteY52" fmla="*/ 580701 h 12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316551" h="1272320">
                  <a:moveTo>
                    <a:pt x="1139164" y="329898"/>
                  </a:moveTo>
                  <a:lnTo>
                    <a:pt x="968524" y="305095"/>
                  </a:lnTo>
                  <a:cubicBezTo>
                    <a:pt x="947636" y="302066"/>
                    <a:pt x="929586" y="288950"/>
                    <a:pt x="920242" y="270005"/>
                  </a:cubicBezTo>
                  <a:lnTo>
                    <a:pt x="843937" y="115396"/>
                  </a:lnTo>
                  <a:cubicBezTo>
                    <a:pt x="808809" y="44215"/>
                    <a:pt x="737676" y="0"/>
                    <a:pt x="658295" y="0"/>
                  </a:cubicBezTo>
                  <a:cubicBezTo>
                    <a:pt x="578923" y="0"/>
                    <a:pt x="507781" y="44225"/>
                    <a:pt x="472643" y="115396"/>
                  </a:cubicBezTo>
                  <a:lnTo>
                    <a:pt x="396338" y="270005"/>
                  </a:lnTo>
                  <a:cubicBezTo>
                    <a:pt x="386994" y="288941"/>
                    <a:pt x="368944" y="302057"/>
                    <a:pt x="348037" y="305095"/>
                  </a:cubicBezTo>
                  <a:lnTo>
                    <a:pt x="177416" y="329898"/>
                  </a:lnTo>
                  <a:cubicBezTo>
                    <a:pt x="98853" y="341309"/>
                    <a:pt x="34817" y="395297"/>
                    <a:pt x="10290" y="470792"/>
                  </a:cubicBezTo>
                  <a:cubicBezTo>
                    <a:pt x="-14247" y="546287"/>
                    <a:pt x="5832" y="627612"/>
                    <a:pt x="62677" y="683019"/>
                  </a:cubicBezTo>
                  <a:lnTo>
                    <a:pt x="186131" y="803358"/>
                  </a:lnTo>
                  <a:cubicBezTo>
                    <a:pt x="201257" y="818102"/>
                    <a:pt x="208153" y="839324"/>
                    <a:pt x="204581" y="860146"/>
                  </a:cubicBezTo>
                  <a:lnTo>
                    <a:pt x="175434" y="1030081"/>
                  </a:lnTo>
                  <a:cubicBezTo>
                    <a:pt x="162014" y="1108310"/>
                    <a:pt x="193570" y="1185891"/>
                    <a:pt x="257787" y="1232564"/>
                  </a:cubicBezTo>
                  <a:cubicBezTo>
                    <a:pt x="294078" y="1258929"/>
                    <a:pt x="336531" y="1272321"/>
                    <a:pt x="379279" y="1272321"/>
                  </a:cubicBezTo>
                  <a:cubicBezTo>
                    <a:pt x="412178" y="1272321"/>
                    <a:pt x="445259" y="1264387"/>
                    <a:pt x="475805" y="1248318"/>
                  </a:cubicBezTo>
                  <a:lnTo>
                    <a:pt x="628424" y="1168079"/>
                  </a:lnTo>
                  <a:cubicBezTo>
                    <a:pt x="647112" y="1158259"/>
                    <a:pt x="669430" y="1158250"/>
                    <a:pt x="688127" y="1168089"/>
                  </a:cubicBezTo>
                  <a:lnTo>
                    <a:pt x="840727" y="1248318"/>
                  </a:lnTo>
                  <a:cubicBezTo>
                    <a:pt x="910983" y="1285256"/>
                    <a:pt x="994527" y="1279217"/>
                    <a:pt x="1058754" y="1232564"/>
                  </a:cubicBezTo>
                  <a:cubicBezTo>
                    <a:pt x="1122972" y="1185901"/>
                    <a:pt x="1154528" y="1108310"/>
                    <a:pt x="1141107" y="1030081"/>
                  </a:cubicBezTo>
                  <a:lnTo>
                    <a:pt x="1111961" y="860146"/>
                  </a:lnTo>
                  <a:cubicBezTo>
                    <a:pt x="1108389" y="839324"/>
                    <a:pt x="1115285" y="818102"/>
                    <a:pt x="1130411" y="803367"/>
                  </a:cubicBezTo>
                  <a:lnTo>
                    <a:pt x="1253874" y="683019"/>
                  </a:lnTo>
                  <a:cubicBezTo>
                    <a:pt x="1310719" y="627612"/>
                    <a:pt x="1330798" y="546287"/>
                    <a:pt x="1306262" y="470792"/>
                  </a:cubicBezTo>
                  <a:cubicBezTo>
                    <a:pt x="1281763" y="395297"/>
                    <a:pt x="1217717" y="341309"/>
                    <a:pt x="1139164" y="329898"/>
                  </a:cubicBezTo>
                  <a:close/>
                  <a:moveTo>
                    <a:pt x="1154176" y="580701"/>
                  </a:moveTo>
                  <a:lnTo>
                    <a:pt x="1030713" y="701059"/>
                  </a:lnTo>
                  <a:cubicBezTo>
                    <a:pt x="981916" y="748627"/>
                    <a:pt x="959656" y="817131"/>
                    <a:pt x="971181" y="884292"/>
                  </a:cubicBezTo>
                  <a:lnTo>
                    <a:pt x="1000328" y="1054227"/>
                  </a:lnTo>
                  <a:cubicBezTo>
                    <a:pt x="1006586" y="1090698"/>
                    <a:pt x="982373" y="1111472"/>
                    <a:pt x="974811" y="1116968"/>
                  </a:cubicBezTo>
                  <a:cubicBezTo>
                    <a:pt x="967248" y="1122455"/>
                    <a:pt x="939987" y="1139066"/>
                    <a:pt x="907250" y="1121855"/>
                  </a:cubicBezTo>
                  <a:lnTo>
                    <a:pt x="754650" y="1041635"/>
                  </a:lnTo>
                  <a:cubicBezTo>
                    <a:pt x="694328" y="1009907"/>
                    <a:pt x="622290" y="1009898"/>
                    <a:pt x="561968" y="1041625"/>
                  </a:cubicBezTo>
                  <a:lnTo>
                    <a:pt x="409359" y="1121855"/>
                  </a:lnTo>
                  <a:cubicBezTo>
                    <a:pt x="376631" y="1139076"/>
                    <a:pt x="349380" y="1122455"/>
                    <a:pt x="341807" y="1116968"/>
                  </a:cubicBezTo>
                  <a:cubicBezTo>
                    <a:pt x="334245" y="1111472"/>
                    <a:pt x="310032" y="1090698"/>
                    <a:pt x="316290" y="1054227"/>
                  </a:cubicBezTo>
                  <a:lnTo>
                    <a:pt x="345437" y="884292"/>
                  </a:lnTo>
                  <a:cubicBezTo>
                    <a:pt x="356952" y="817121"/>
                    <a:pt x="334702" y="748627"/>
                    <a:pt x="285896" y="701050"/>
                  </a:cubicBezTo>
                  <a:lnTo>
                    <a:pt x="162433" y="580701"/>
                  </a:lnTo>
                  <a:cubicBezTo>
                    <a:pt x="135934" y="554879"/>
                    <a:pt x="143316" y="523837"/>
                    <a:pt x="146202" y="514950"/>
                  </a:cubicBezTo>
                  <a:cubicBezTo>
                    <a:pt x="149098" y="506044"/>
                    <a:pt x="161375" y="476612"/>
                    <a:pt x="197990" y="471288"/>
                  </a:cubicBezTo>
                  <a:lnTo>
                    <a:pt x="368601" y="446484"/>
                  </a:lnTo>
                  <a:cubicBezTo>
                    <a:pt x="436048" y="436702"/>
                    <a:pt x="494331" y="394364"/>
                    <a:pt x="524487" y="333242"/>
                  </a:cubicBezTo>
                  <a:lnTo>
                    <a:pt x="600792" y="178632"/>
                  </a:lnTo>
                  <a:cubicBezTo>
                    <a:pt x="617166" y="145456"/>
                    <a:pt x="648960" y="142875"/>
                    <a:pt x="658323" y="142875"/>
                  </a:cubicBezTo>
                  <a:cubicBezTo>
                    <a:pt x="667677" y="142875"/>
                    <a:pt x="699471" y="145456"/>
                    <a:pt x="715845" y="178632"/>
                  </a:cubicBezTo>
                  <a:lnTo>
                    <a:pt x="792150" y="333242"/>
                  </a:lnTo>
                  <a:cubicBezTo>
                    <a:pt x="822315" y="394364"/>
                    <a:pt x="880589" y="436693"/>
                    <a:pt x="948026" y="446484"/>
                  </a:cubicBezTo>
                  <a:lnTo>
                    <a:pt x="1118657" y="471288"/>
                  </a:lnTo>
                  <a:cubicBezTo>
                    <a:pt x="1155271" y="476612"/>
                    <a:pt x="1167549" y="506044"/>
                    <a:pt x="1170445" y="514950"/>
                  </a:cubicBezTo>
                  <a:cubicBezTo>
                    <a:pt x="1173292" y="523837"/>
                    <a:pt x="1180674" y="554879"/>
                    <a:pt x="1154176" y="580701"/>
                  </a:cubicBezTo>
                  <a:close/>
                </a:path>
              </a:pathLst>
            </a:custGeom>
            <a:grpFill/>
            <a:ln w="9525"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A4D539D2-1757-F5A7-937F-AD338F3F634A}"/>
                </a:ext>
              </a:extLst>
            </p:cNvPr>
            <p:cNvSpPr/>
            <p:nvPr/>
          </p:nvSpPr>
          <p:spPr>
            <a:xfrm>
              <a:off x="3657600" y="990600"/>
              <a:ext cx="2347636" cy="4876799"/>
            </a:xfrm>
            <a:custGeom>
              <a:avLst/>
              <a:gdLst>
                <a:gd name="connsiteX0" fmla="*/ 1703384 w 2347636"/>
                <a:gd name="connsiteY0" fmla="*/ 3800170 h 4876799"/>
                <a:gd name="connsiteX1" fmla="*/ 1631556 w 2347636"/>
                <a:gd name="connsiteY1" fmla="*/ 3740677 h 4876799"/>
                <a:gd name="connsiteX2" fmla="*/ 2037988 w 2347636"/>
                <a:gd name="connsiteY2" fmla="*/ 3110951 h 4876799"/>
                <a:gd name="connsiteX3" fmla="*/ 2347636 w 2347636"/>
                <a:gd name="connsiteY3" fmla="*/ 2660571 h 4876799"/>
                <a:gd name="connsiteX4" fmla="*/ 2347636 w 2347636"/>
                <a:gd name="connsiteY4" fmla="*/ 1644825 h 4876799"/>
                <a:gd name="connsiteX5" fmla="*/ 2070897 w 2347636"/>
                <a:gd name="connsiteY5" fmla="*/ 1313955 h 4876799"/>
                <a:gd name="connsiteX6" fmla="*/ 2028282 w 2347636"/>
                <a:gd name="connsiteY6" fmla="*/ 283569 h 4876799"/>
                <a:gd name="connsiteX7" fmla="*/ 1937595 w 2347636"/>
                <a:gd name="connsiteY7" fmla="*/ 82372 h 4876799"/>
                <a:gd name="connsiteX8" fmla="*/ 1732788 w 2347636"/>
                <a:gd name="connsiteY8" fmla="*/ 0 h 4876799"/>
                <a:gd name="connsiteX9" fmla="*/ 1437913 w 2347636"/>
                <a:gd name="connsiteY9" fmla="*/ 272996 h 4876799"/>
                <a:gd name="connsiteX10" fmla="*/ 1437713 w 2347636"/>
                <a:gd name="connsiteY10" fmla="*/ 276911 h 4876799"/>
                <a:gd name="connsiteX11" fmla="*/ 1410567 w 2347636"/>
                <a:gd name="connsiteY11" fmla="*/ 1487919 h 4876799"/>
                <a:gd name="connsiteX12" fmla="*/ 1179109 w 2347636"/>
                <a:gd name="connsiteY12" fmla="*/ 2197923 h 4876799"/>
                <a:gd name="connsiteX13" fmla="*/ 1222658 w 2347636"/>
                <a:gd name="connsiteY13" fmla="*/ 2289086 h 4876799"/>
                <a:gd name="connsiteX14" fmla="*/ 1246470 w 2347636"/>
                <a:gd name="connsiteY14" fmla="*/ 2293192 h 4876799"/>
                <a:gd name="connsiteX15" fmla="*/ 1313821 w 2347636"/>
                <a:gd name="connsiteY15" fmla="*/ 2245548 h 4876799"/>
                <a:gd name="connsiteX16" fmla="*/ 1550689 w 2347636"/>
                <a:gd name="connsiteY16" fmla="*/ 1517285 h 4876799"/>
                <a:gd name="connsiteX17" fmla="*/ 1553223 w 2347636"/>
                <a:gd name="connsiteY17" fmla="*/ 1499978 h 4876799"/>
                <a:gd name="connsiteX18" fmla="*/ 1580512 w 2347636"/>
                <a:gd name="connsiteY18" fmla="*/ 282264 h 4876799"/>
                <a:gd name="connsiteX19" fmla="*/ 1732788 w 2347636"/>
                <a:gd name="connsiteY19" fmla="*/ 142875 h 4876799"/>
                <a:gd name="connsiteX20" fmla="*/ 1838668 w 2347636"/>
                <a:gd name="connsiteY20" fmla="*/ 185452 h 4876799"/>
                <a:gd name="connsiteX21" fmla="*/ 1885531 w 2347636"/>
                <a:gd name="connsiteY21" fmla="*/ 289465 h 4876799"/>
                <a:gd name="connsiteX22" fmla="*/ 1928117 w 2347636"/>
                <a:gd name="connsiteY22" fmla="*/ 1319174 h 4876799"/>
                <a:gd name="connsiteX23" fmla="*/ 1675381 w 2347636"/>
                <a:gd name="connsiteY23" fmla="*/ 1644825 h 4876799"/>
                <a:gd name="connsiteX24" fmla="*/ 1675381 w 2347636"/>
                <a:gd name="connsiteY24" fmla="*/ 2385746 h 4876799"/>
                <a:gd name="connsiteX25" fmla="*/ 1746818 w 2347636"/>
                <a:gd name="connsiteY25" fmla="*/ 2457183 h 4876799"/>
                <a:gd name="connsiteX26" fmla="*/ 1818256 w 2347636"/>
                <a:gd name="connsiteY26" fmla="*/ 2385746 h 4876799"/>
                <a:gd name="connsiteX27" fmla="*/ 1818256 w 2347636"/>
                <a:gd name="connsiteY27" fmla="*/ 1644825 h 4876799"/>
                <a:gd name="connsiteX28" fmla="*/ 2000641 w 2347636"/>
                <a:gd name="connsiteY28" fmla="*/ 1451886 h 4876799"/>
                <a:gd name="connsiteX29" fmla="*/ 2005098 w 2347636"/>
                <a:gd name="connsiteY29" fmla="*/ 1451829 h 4876799"/>
                <a:gd name="connsiteX30" fmla="*/ 2008537 w 2347636"/>
                <a:gd name="connsiteY30" fmla="*/ 1451601 h 4876799"/>
                <a:gd name="connsiteX31" fmla="*/ 2011509 w 2347636"/>
                <a:gd name="connsiteY31" fmla="*/ 1451572 h 4876799"/>
                <a:gd name="connsiteX32" fmla="*/ 2204761 w 2347636"/>
                <a:gd name="connsiteY32" fmla="*/ 1644815 h 4876799"/>
                <a:gd name="connsiteX33" fmla="*/ 2204761 w 2347636"/>
                <a:gd name="connsiteY33" fmla="*/ 2660571 h 4876799"/>
                <a:gd name="connsiteX34" fmla="*/ 1970703 w 2347636"/>
                <a:gd name="connsiteY34" fmla="*/ 2983268 h 4876799"/>
                <a:gd name="connsiteX35" fmla="*/ 1967703 w 2347636"/>
                <a:gd name="connsiteY35" fmla="*/ 2984230 h 4876799"/>
                <a:gd name="connsiteX36" fmla="*/ 1874815 w 2347636"/>
                <a:gd name="connsiteY36" fmla="*/ 2999889 h 4876799"/>
                <a:gd name="connsiteX37" fmla="*/ 1406900 w 2347636"/>
                <a:gd name="connsiteY37" fmla="*/ 2866577 h 4876799"/>
                <a:gd name="connsiteX38" fmla="*/ 1318622 w 2347636"/>
                <a:gd name="connsiteY38" fmla="*/ 2915707 h 4876799"/>
                <a:gd name="connsiteX39" fmla="*/ 1367752 w 2347636"/>
                <a:gd name="connsiteY39" fmla="*/ 3003985 h 4876799"/>
                <a:gd name="connsiteX40" fmla="*/ 1845726 w 2347636"/>
                <a:gd name="connsiteY40" fmla="*/ 3140164 h 4876799"/>
                <a:gd name="connsiteX41" fmla="*/ 1848593 w 2347636"/>
                <a:gd name="connsiteY41" fmla="*/ 3140917 h 4876799"/>
                <a:gd name="connsiteX42" fmla="*/ 1520733 w 2347636"/>
                <a:gd name="connsiteY42" fmla="*/ 3648894 h 4876799"/>
                <a:gd name="connsiteX43" fmla="*/ 878091 w 2347636"/>
                <a:gd name="connsiteY43" fmla="*/ 3116637 h 4876799"/>
                <a:gd name="connsiteX44" fmla="*/ 1136837 w 2347636"/>
                <a:gd name="connsiteY44" fmla="*/ 2725760 h 4876799"/>
                <a:gd name="connsiteX45" fmla="*/ 1144105 w 2347636"/>
                <a:gd name="connsiteY45" fmla="*/ 2711558 h 4876799"/>
                <a:gd name="connsiteX46" fmla="*/ 1210285 w 2347636"/>
                <a:gd name="connsiteY46" fmla="*/ 2533050 h 4876799"/>
                <a:gd name="connsiteX47" fmla="*/ 1167794 w 2347636"/>
                <a:gd name="connsiteY47" fmla="*/ 2441401 h 4876799"/>
                <a:gd name="connsiteX48" fmla="*/ 1076135 w 2347636"/>
                <a:gd name="connsiteY48" fmla="*/ 2483901 h 4876799"/>
                <a:gd name="connsiteX49" fmla="*/ 1013250 w 2347636"/>
                <a:gd name="connsiteY49" fmla="*/ 2653627 h 4876799"/>
                <a:gd name="connsiteX50" fmla="*/ 767429 w 2347636"/>
                <a:gd name="connsiteY50" fmla="*/ 3024978 h 4876799"/>
                <a:gd name="connsiteX51" fmla="*/ 677532 w 2347636"/>
                <a:gd name="connsiteY51" fmla="*/ 2950521 h 4876799"/>
                <a:gd name="connsiteX52" fmla="*/ 595189 w 2347636"/>
                <a:gd name="connsiteY52" fmla="*/ 2926080 h 4876799"/>
                <a:gd name="connsiteX53" fmla="*/ 520541 w 2347636"/>
                <a:gd name="connsiteY53" fmla="*/ 2968524 h 4876799"/>
                <a:gd name="connsiteX54" fmla="*/ 14611 w 2347636"/>
                <a:gd name="connsiteY54" fmla="*/ 3632540 h 4876799"/>
                <a:gd name="connsiteX55" fmla="*/ 0 w 2347636"/>
                <a:gd name="connsiteY55" fmla="*/ 3675841 h 4876799"/>
                <a:gd name="connsiteX56" fmla="*/ 0 w 2347636"/>
                <a:gd name="connsiteY56" fmla="*/ 4805363 h 4876799"/>
                <a:gd name="connsiteX57" fmla="*/ 71438 w 2347636"/>
                <a:gd name="connsiteY57" fmla="*/ 4876800 h 4876799"/>
                <a:gd name="connsiteX58" fmla="*/ 1002925 w 2347636"/>
                <a:gd name="connsiteY58" fmla="*/ 4876800 h 4876799"/>
                <a:gd name="connsiteX59" fmla="*/ 1060456 w 2347636"/>
                <a:gd name="connsiteY59" fmla="*/ 4847711 h 4876799"/>
                <a:gd name="connsiteX60" fmla="*/ 1721720 w 2347636"/>
                <a:gd name="connsiteY60" fmla="*/ 3949465 h 4876799"/>
                <a:gd name="connsiteX61" fmla="*/ 1703384 w 2347636"/>
                <a:gd name="connsiteY61" fmla="*/ 3800170 h 4876799"/>
                <a:gd name="connsiteX62" fmla="*/ 920715 w 2347636"/>
                <a:gd name="connsiteY62" fmla="*/ 3337465 h 4876799"/>
                <a:gd name="connsiteX63" fmla="*/ 1006593 w 2347636"/>
                <a:gd name="connsiteY63" fmla="*/ 3408578 h 4876799"/>
                <a:gd name="connsiteX64" fmla="*/ 1095261 w 2347636"/>
                <a:gd name="connsiteY64" fmla="*/ 3482016 h 4876799"/>
                <a:gd name="connsiteX65" fmla="*/ 998363 w 2347636"/>
                <a:gd name="connsiteY65" fmla="*/ 3597564 h 4876799"/>
                <a:gd name="connsiteX66" fmla="*/ 846496 w 2347636"/>
                <a:gd name="connsiteY66" fmla="*/ 3614557 h 4876799"/>
                <a:gd name="connsiteX67" fmla="*/ 803700 w 2347636"/>
                <a:gd name="connsiteY67" fmla="*/ 3540605 h 4876799"/>
                <a:gd name="connsiteX68" fmla="*/ 826294 w 2347636"/>
                <a:gd name="connsiteY68" fmla="*/ 3458194 h 4876799"/>
                <a:gd name="connsiteX69" fmla="*/ 966807 w 2347636"/>
                <a:gd name="connsiteY69" fmla="*/ 4733925 h 4876799"/>
                <a:gd name="connsiteX70" fmla="*/ 142875 w 2347636"/>
                <a:gd name="connsiteY70" fmla="*/ 4733925 h 4876799"/>
                <a:gd name="connsiteX71" fmla="*/ 142875 w 2347636"/>
                <a:gd name="connsiteY71" fmla="*/ 3699948 h 4876799"/>
                <a:gd name="connsiteX72" fmla="*/ 613162 w 2347636"/>
                <a:gd name="connsiteY72" fmla="*/ 3082719 h 4876799"/>
                <a:gd name="connsiteX73" fmla="*/ 810644 w 2347636"/>
                <a:gd name="connsiteY73" fmla="*/ 3246282 h 4876799"/>
                <a:gd name="connsiteX74" fmla="*/ 713746 w 2347636"/>
                <a:gd name="connsiteY74" fmla="*/ 3370183 h 4876799"/>
                <a:gd name="connsiteX75" fmla="*/ 662007 w 2347636"/>
                <a:gd name="connsiteY75" fmla="*/ 3558931 h 4876799"/>
                <a:gd name="connsiteX76" fmla="*/ 760038 w 2347636"/>
                <a:gd name="connsiteY76" fmla="*/ 3728295 h 4876799"/>
                <a:gd name="connsiteX77" fmla="*/ 913476 w 2347636"/>
                <a:gd name="connsiteY77" fmla="*/ 3780130 h 4876799"/>
                <a:gd name="connsiteX78" fmla="*/ 1107853 w 2347636"/>
                <a:gd name="connsiteY78" fmla="*/ 3689366 h 4876799"/>
                <a:gd name="connsiteX79" fmla="*/ 1205313 w 2347636"/>
                <a:gd name="connsiteY79" fmla="*/ 3573142 h 4876799"/>
                <a:gd name="connsiteX80" fmla="*/ 1588018 w 2347636"/>
                <a:gd name="connsiteY80" fmla="*/ 3890115 h 487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2347636" h="4876799">
                  <a:moveTo>
                    <a:pt x="1703384" y="3800170"/>
                  </a:moveTo>
                  <a:lnTo>
                    <a:pt x="1631556" y="3740677"/>
                  </a:lnTo>
                  <a:lnTo>
                    <a:pt x="2037988" y="3110951"/>
                  </a:lnTo>
                  <a:cubicBezTo>
                    <a:pt x="2218906" y="3041352"/>
                    <a:pt x="2347636" y="2865711"/>
                    <a:pt x="2347636" y="2660571"/>
                  </a:cubicBezTo>
                  <a:lnTo>
                    <a:pt x="2347636" y="1644825"/>
                  </a:lnTo>
                  <a:cubicBezTo>
                    <a:pt x="2347636" y="1479747"/>
                    <a:pt x="2228012" y="1342082"/>
                    <a:pt x="2070897" y="1313955"/>
                  </a:cubicBezTo>
                  <a:lnTo>
                    <a:pt x="2028282" y="283569"/>
                  </a:lnTo>
                  <a:cubicBezTo>
                    <a:pt x="2025120" y="206921"/>
                    <a:pt x="1992916" y="135474"/>
                    <a:pt x="1937595" y="82372"/>
                  </a:cubicBezTo>
                  <a:cubicBezTo>
                    <a:pt x="1882264" y="29251"/>
                    <a:pt x="1809521" y="0"/>
                    <a:pt x="1732788" y="0"/>
                  </a:cubicBezTo>
                  <a:cubicBezTo>
                    <a:pt x="1579293" y="0"/>
                    <a:pt x="1449772" y="119920"/>
                    <a:pt x="1437913" y="272996"/>
                  </a:cubicBezTo>
                  <a:cubicBezTo>
                    <a:pt x="1437808" y="274301"/>
                    <a:pt x="1437742" y="275596"/>
                    <a:pt x="1437713" y="276911"/>
                  </a:cubicBezTo>
                  <a:lnTo>
                    <a:pt x="1410567" y="1487919"/>
                  </a:lnTo>
                  <a:cubicBezTo>
                    <a:pt x="1364371" y="1654731"/>
                    <a:pt x="1284456" y="1899904"/>
                    <a:pt x="1179109" y="2197923"/>
                  </a:cubicBezTo>
                  <a:cubicBezTo>
                    <a:pt x="1165965" y="2235127"/>
                    <a:pt x="1185463" y="2275932"/>
                    <a:pt x="1222658" y="2289086"/>
                  </a:cubicBezTo>
                  <a:cubicBezTo>
                    <a:pt x="1230535" y="2291867"/>
                    <a:pt x="1238564" y="2293192"/>
                    <a:pt x="1246470" y="2293192"/>
                  </a:cubicBezTo>
                  <a:cubicBezTo>
                    <a:pt x="1275893" y="2293192"/>
                    <a:pt x="1303458" y="2274865"/>
                    <a:pt x="1313821" y="2245548"/>
                  </a:cubicBezTo>
                  <a:cubicBezTo>
                    <a:pt x="1423626" y="1934909"/>
                    <a:pt x="1503321" y="1689878"/>
                    <a:pt x="1550689" y="1517285"/>
                  </a:cubicBezTo>
                  <a:cubicBezTo>
                    <a:pt x="1552242" y="1511637"/>
                    <a:pt x="1553089" y="1505826"/>
                    <a:pt x="1553223" y="1499978"/>
                  </a:cubicBezTo>
                  <a:lnTo>
                    <a:pt x="1580512" y="282264"/>
                  </a:lnTo>
                  <a:cubicBezTo>
                    <a:pt x="1587494" y="203959"/>
                    <a:pt x="1654035" y="142875"/>
                    <a:pt x="1732788" y="142875"/>
                  </a:cubicBezTo>
                  <a:cubicBezTo>
                    <a:pt x="1772460" y="142875"/>
                    <a:pt x="1810064" y="158001"/>
                    <a:pt x="1838668" y="185452"/>
                  </a:cubicBezTo>
                  <a:cubicBezTo>
                    <a:pt x="1867253" y="212903"/>
                    <a:pt x="1883902" y="249841"/>
                    <a:pt x="1885531" y="289465"/>
                  </a:cubicBezTo>
                  <a:lnTo>
                    <a:pt x="1928117" y="1319174"/>
                  </a:lnTo>
                  <a:cubicBezTo>
                    <a:pt x="1782985" y="1356360"/>
                    <a:pt x="1675381" y="1488262"/>
                    <a:pt x="1675381" y="1644825"/>
                  </a:cubicBezTo>
                  <a:lnTo>
                    <a:pt x="1675381" y="2385746"/>
                  </a:lnTo>
                  <a:cubicBezTo>
                    <a:pt x="1675381" y="2425208"/>
                    <a:pt x="1707366" y="2457183"/>
                    <a:pt x="1746818" y="2457183"/>
                  </a:cubicBezTo>
                  <a:cubicBezTo>
                    <a:pt x="1786271" y="2457183"/>
                    <a:pt x="1818256" y="2425208"/>
                    <a:pt x="1818256" y="2385746"/>
                  </a:cubicBezTo>
                  <a:lnTo>
                    <a:pt x="1818256" y="1644825"/>
                  </a:lnTo>
                  <a:cubicBezTo>
                    <a:pt x="1818256" y="1541917"/>
                    <a:pt x="1899114" y="1457544"/>
                    <a:pt x="2000641" y="1451886"/>
                  </a:cubicBezTo>
                  <a:cubicBezTo>
                    <a:pt x="2002117" y="1451905"/>
                    <a:pt x="2003603" y="1451896"/>
                    <a:pt x="2005098" y="1451829"/>
                  </a:cubicBezTo>
                  <a:cubicBezTo>
                    <a:pt x="2006251" y="1451782"/>
                    <a:pt x="2007394" y="1451705"/>
                    <a:pt x="2008537" y="1451601"/>
                  </a:cubicBezTo>
                  <a:cubicBezTo>
                    <a:pt x="2009527" y="1451582"/>
                    <a:pt x="2010518" y="1451572"/>
                    <a:pt x="2011509" y="1451572"/>
                  </a:cubicBezTo>
                  <a:cubicBezTo>
                    <a:pt x="2118065" y="1451572"/>
                    <a:pt x="2204761" y="1538269"/>
                    <a:pt x="2204761" y="1644815"/>
                  </a:cubicBezTo>
                  <a:lnTo>
                    <a:pt x="2204761" y="2660571"/>
                  </a:lnTo>
                  <a:cubicBezTo>
                    <a:pt x="2204761" y="2810961"/>
                    <a:pt x="2106435" y="2938825"/>
                    <a:pt x="1970703" y="2983268"/>
                  </a:cubicBezTo>
                  <a:cubicBezTo>
                    <a:pt x="1969694" y="2983563"/>
                    <a:pt x="1968694" y="2983887"/>
                    <a:pt x="1967703" y="2984230"/>
                  </a:cubicBezTo>
                  <a:cubicBezTo>
                    <a:pt x="1938261" y="2993565"/>
                    <a:pt x="1907096" y="2998994"/>
                    <a:pt x="1874815" y="2999889"/>
                  </a:cubicBezTo>
                  <a:lnTo>
                    <a:pt x="1406900" y="2866577"/>
                  </a:lnTo>
                  <a:cubicBezTo>
                    <a:pt x="1368962" y="2855814"/>
                    <a:pt x="1329433" y="2877769"/>
                    <a:pt x="1318622" y="2915707"/>
                  </a:cubicBezTo>
                  <a:cubicBezTo>
                    <a:pt x="1307811" y="2953645"/>
                    <a:pt x="1329804" y="2993174"/>
                    <a:pt x="1367752" y="3003985"/>
                  </a:cubicBezTo>
                  <a:lnTo>
                    <a:pt x="1845726" y="3140164"/>
                  </a:lnTo>
                  <a:cubicBezTo>
                    <a:pt x="1846678" y="3140431"/>
                    <a:pt x="1847631" y="3140678"/>
                    <a:pt x="1848593" y="3140917"/>
                  </a:cubicBezTo>
                  <a:lnTo>
                    <a:pt x="1520733" y="3648894"/>
                  </a:lnTo>
                  <a:lnTo>
                    <a:pt x="878091" y="3116637"/>
                  </a:lnTo>
                  <a:lnTo>
                    <a:pt x="1136837" y="2725760"/>
                  </a:lnTo>
                  <a:cubicBezTo>
                    <a:pt x="1139781" y="2721312"/>
                    <a:pt x="1142219" y="2716549"/>
                    <a:pt x="1144105" y="2711558"/>
                  </a:cubicBezTo>
                  <a:cubicBezTo>
                    <a:pt x="1144372" y="2710863"/>
                    <a:pt x="1170861" y="2640673"/>
                    <a:pt x="1210285" y="2533050"/>
                  </a:cubicBezTo>
                  <a:cubicBezTo>
                    <a:pt x="1223858" y="2496007"/>
                    <a:pt x="1204836" y="2454974"/>
                    <a:pt x="1167794" y="2441401"/>
                  </a:cubicBezTo>
                  <a:cubicBezTo>
                    <a:pt x="1130760" y="2427799"/>
                    <a:pt x="1089708" y="2446839"/>
                    <a:pt x="1076135" y="2483901"/>
                  </a:cubicBezTo>
                  <a:cubicBezTo>
                    <a:pt x="1044321" y="2570712"/>
                    <a:pt x="1021023" y="2632939"/>
                    <a:pt x="1013250" y="2653627"/>
                  </a:cubicBezTo>
                  <a:lnTo>
                    <a:pt x="767429" y="3024978"/>
                  </a:lnTo>
                  <a:lnTo>
                    <a:pt x="677532" y="2950521"/>
                  </a:lnTo>
                  <a:cubicBezTo>
                    <a:pt x="654682" y="2931614"/>
                    <a:pt x="624697" y="2922661"/>
                    <a:pt x="595189" y="2926080"/>
                  </a:cubicBezTo>
                  <a:cubicBezTo>
                    <a:pt x="565718" y="2929452"/>
                    <a:pt x="538505" y="2944930"/>
                    <a:pt x="520541" y="2968524"/>
                  </a:cubicBezTo>
                  <a:lnTo>
                    <a:pt x="14611" y="3632540"/>
                  </a:lnTo>
                  <a:cubicBezTo>
                    <a:pt x="5134" y="3644989"/>
                    <a:pt x="0" y="3660191"/>
                    <a:pt x="0" y="3675841"/>
                  </a:cubicBezTo>
                  <a:lnTo>
                    <a:pt x="0" y="4805363"/>
                  </a:lnTo>
                  <a:cubicBezTo>
                    <a:pt x="0" y="4844825"/>
                    <a:pt x="31985" y="4876800"/>
                    <a:pt x="71438" y="4876800"/>
                  </a:cubicBezTo>
                  <a:lnTo>
                    <a:pt x="1002925" y="4876800"/>
                  </a:lnTo>
                  <a:cubicBezTo>
                    <a:pt x="1025633" y="4876800"/>
                    <a:pt x="1046988" y="4865999"/>
                    <a:pt x="1060456" y="4847711"/>
                  </a:cubicBezTo>
                  <a:lnTo>
                    <a:pt x="1721720" y="3949465"/>
                  </a:lnTo>
                  <a:cubicBezTo>
                    <a:pt x="1756124" y="3902745"/>
                    <a:pt x="1748057" y="3837175"/>
                    <a:pt x="1703384" y="3800170"/>
                  </a:cubicBezTo>
                  <a:close/>
                  <a:moveTo>
                    <a:pt x="920715" y="3337465"/>
                  </a:moveTo>
                  <a:lnTo>
                    <a:pt x="1006593" y="3408578"/>
                  </a:lnTo>
                  <a:lnTo>
                    <a:pt x="1095261" y="3482016"/>
                  </a:lnTo>
                  <a:lnTo>
                    <a:pt x="998363" y="3597564"/>
                  </a:lnTo>
                  <a:cubicBezTo>
                    <a:pt x="960330" y="3642922"/>
                    <a:pt x="893626" y="3650371"/>
                    <a:pt x="846496" y="3614557"/>
                  </a:cubicBezTo>
                  <a:cubicBezTo>
                    <a:pt x="822722" y="3596488"/>
                    <a:pt x="807530" y="3570227"/>
                    <a:pt x="803700" y="3540605"/>
                  </a:cubicBezTo>
                  <a:cubicBezTo>
                    <a:pt x="799871" y="3510991"/>
                    <a:pt x="807891" y="3481711"/>
                    <a:pt x="826294" y="3458194"/>
                  </a:cubicBezTo>
                  <a:close/>
                  <a:moveTo>
                    <a:pt x="966807" y="4733925"/>
                  </a:moveTo>
                  <a:lnTo>
                    <a:pt x="142875" y="4733925"/>
                  </a:lnTo>
                  <a:lnTo>
                    <a:pt x="142875" y="3699948"/>
                  </a:lnTo>
                  <a:lnTo>
                    <a:pt x="613162" y="3082719"/>
                  </a:lnTo>
                  <a:lnTo>
                    <a:pt x="810644" y="3246282"/>
                  </a:lnTo>
                  <a:lnTo>
                    <a:pt x="713746" y="3370183"/>
                  </a:lnTo>
                  <a:cubicBezTo>
                    <a:pt x="671617" y="3424066"/>
                    <a:pt x="653234" y="3491094"/>
                    <a:pt x="662007" y="3558931"/>
                  </a:cubicBezTo>
                  <a:cubicBezTo>
                    <a:pt x="670779" y="3626758"/>
                    <a:pt x="705593" y="3686909"/>
                    <a:pt x="760038" y="3728295"/>
                  </a:cubicBezTo>
                  <a:cubicBezTo>
                    <a:pt x="805910" y="3763166"/>
                    <a:pt x="859888" y="3780130"/>
                    <a:pt x="913476" y="3780130"/>
                  </a:cubicBezTo>
                  <a:cubicBezTo>
                    <a:pt x="985971" y="3780130"/>
                    <a:pt x="1057761" y="3749088"/>
                    <a:pt x="1107853" y="3689366"/>
                  </a:cubicBezTo>
                  <a:lnTo>
                    <a:pt x="1205313" y="3573142"/>
                  </a:lnTo>
                  <a:lnTo>
                    <a:pt x="1588018" y="3890115"/>
                  </a:lnTo>
                  <a:close/>
                </a:path>
              </a:pathLst>
            </a:custGeom>
            <a:grpFill/>
            <a:ln w="9525"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1C8DF172-0D6B-140A-857F-7D819BC2E5A5}"/>
                </a:ext>
              </a:extLst>
            </p:cNvPr>
            <p:cNvSpPr/>
            <p:nvPr/>
          </p:nvSpPr>
          <p:spPr>
            <a:xfrm>
              <a:off x="6186754" y="990599"/>
              <a:ext cx="2347645" cy="4876819"/>
            </a:xfrm>
            <a:custGeom>
              <a:avLst/>
              <a:gdLst>
                <a:gd name="connsiteX0" fmla="*/ 2333034 w 2347645"/>
                <a:gd name="connsiteY0" fmla="*/ 3632540 h 4876819"/>
                <a:gd name="connsiteX1" fmla="*/ 2271179 w 2347645"/>
                <a:gd name="connsiteY1" fmla="*/ 3551368 h 4876819"/>
                <a:gd name="connsiteX2" fmla="*/ 2171062 w 2347645"/>
                <a:gd name="connsiteY2" fmla="*/ 3537842 h 4876819"/>
                <a:gd name="connsiteX3" fmla="*/ 2157536 w 2347645"/>
                <a:gd name="connsiteY3" fmla="*/ 3637969 h 4876819"/>
                <a:gd name="connsiteX4" fmla="*/ 2204771 w 2347645"/>
                <a:gd name="connsiteY4" fmla="*/ 3699958 h 4876819"/>
                <a:gd name="connsiteX5" fmla="*/ 2204771 w 2347645"/>
                <a:gd name="connsiteY5" fmla="*/ 4733925 h 4876819"/>
                <a:gd name="connsiteX6" fmla="*/ 1380839 w 2347645"/>
                <a:gd name="connsiteY6" fmla="*/ 4733925 h 4876819"/>
                <a:gd name="connsiteX7" fmla="*/ 759647 w 2347645"/>
                <a:gd name="connsiteY7" fmla="*/ 3890124 h 4876819"/>
                <a:gd name="connsiteX8" fmla="*/ 1142352 w 2347645"/>
                <a:gd name="connsiteY8" fmla="*/ 3573152 h 4876819"/>
                <a:gd name="connsiteX9" fmla="*/ 1239812 w 2347645"/>
                <a:gd name="connsiteY9" fmla="*/ 3689376 h 4876819"/>
                <a:gd name="connsiteX10" fmla="*/ 1434189 w 2347645"/>
                <a:gd name="connsiteY10" fmla="*/ 3780139 h 4876819"/>
                <a:gd name="connsiteX11" fmla="*/ 1587627 w 2347645"/>
                <a:gd name="connsiteY11" fmla="*/ 3728304 h 4876819"/>
                <a:gd name="connsiteX12" fmla="*/ 1685658 w 2347645"/>
                <a:gd name="connsiteY12" fmla="*/ 3558940 h 4876819"/>
                <a:gd name="connsiteX13" fmla="*/ 1633909 w 2347645"/>
                <a:gd name="connsiteY13" fmla="*/ 3370193 h 4876819"/>
                <a:gd name="connsiteX14" fmla="*/ 1537011 w 2347645"/>
                <a:gd name="connsiteY14" fmla="*/ 3246292 h 4876819"/>
                <a:gd name="connsiteX15" fmla="*/ 1734493 w 2347645"/>
                <a:gd name="connsiteY15" fmla="*/ 3082728 h 4876819"/>
                <a:gd name="connsiteX16" fmla="*/ 1972856 w 2347645"/>
                <a:gd name="connsiteY16" fmla="*/ 3395577 h 4876819"/>
                <a:gd name="connsiteX17" fmla="*/ 2072973 w 2347645"/>
                <a:gd name="connsiteY17" fmla="*/ 3409112 h 4876819"/>
                <a:gd name="connsiteX18" fmla="*/ 2086499 w 2347645"/>
                <a:gd name="connsiteY18" fmla="*/ 3308995 h 4876819"/>
                <a:gd name="connsiteX19" fmla="*/ 1827105 w 2347645"/>
                <a:gd name="connsiteY19" fmla="*/ 2968542 h 4876819"/>
                <a:gd name="connsiteX20" fmla="*/ 1752447 w 2347645"/>
                <a:gd name="connsiteY20" fmla="*/ 2926090 h 4876819"/>
                <a:gd name="connsiteX21" fmla="*/ 1670094 w 2347645"/>
                <a:gd name="connsiteY21" fmla="*/ 2950540 h 4876819"/>
                <a:gd name="connsiteX22" fmla="*/ 1580207 w 2347645"/>
                <a:gd name="connsiteY22" fmla="*/ 3024988 h 4876819"/>
                <a:gd name="connsiteX23" fmla="*/ 1334395 w 2347645"/>
                <a:gd name="connsiteY23" fmla="*/ 2653636 h 4876819"/>
                <a:gd name="connsiteX24" fmla="*/ 937069 w 2347645"/>
                <a:gd name="connsiteY24" fmla="*/ 1487929 h 4876819"/>
                <a:gd name="connsiteX25" fmla="*/ 909923 w 2347645"/>
                <a:gd name="connsiteY25" fmla="*/ 276911 h 4876819"/>
                <a:gd name="connsiteX26" fmla="*/ 909723 w 2347645"/>
                <a:gd name="connsiteY26" fmla="*/ 272996 h 4876819"/>
                <a:gd name="connsiteX27" fmla="*/ 614858 w 2347645"/>
                <a:gd name="connsiteY27" fmla="*/ 0 h 4876819"/>
                <a:gd name="connsiteX28" fmla="*/ 410032 w 2347645"/>
                <a:gd name="connsiteY28" fmla="*/ 82382 h 4876819"/>
                <a:gd name="connsiteX29" fmla="*/ 319354 w 2347645"/>
                <a:gd name="connsiteY29" fmla="*/ 283559 h 4876819"/>
                <a:gd name="connsiteX30" fmla="*/ 310458 w 2347645"/>
                <a:gd name="connsiteY30" fmla="*/ 498700 h 4876819"/>
                <a:gd name="connsiteX31" fmla="*/ 378885 w 2347645"/>
                <a:gd name="connsiteY31" fmla="*/ 573024 h 4876819"/>
                <a:gd name="connsiteX32" fmla="*/ 453218 w 2347645"/>
                <a:gd name="connsiteY32" fmla="*/ 504596 h 4876819"/>
                <a:gd name="connsiteX33" fmla="*/ 462115 w 2347645"/>
                <a:gd name="connsiteY33" fmla="*/ 289446 h 4876819"/>
                <a:gd name="connsiteX34" fmla="*/ 508978 w 2347645"/>
                <a:gd name="connsiteY34" fmla="*/ 185452 h 4876819"/>
                <a:gd name="connsiteX35" fmla="*/ 614858 w 2347645"/>
                <a:gd name="connsiteY35" fmla="*/ 142875 h 4876819"/>
                <a:gd name="connsiteX36" fmla="*/ 767134 w 2347645"/>
                <a:gd name="connsiteY36" fmla="*/ 282273 h 4876819"/>
                <a:gd name="connsiteX37" fmla="*/ 794423 w 2347645"/>
                <a:gd name="connsiteY37" fmla="*/ 1499978 h 4876819"/>
                <a:gd name="connsiteX38" fmla="*/ 796957 w 2347645"/>
                <a:gd name="connsiteY38" fmla="*/ 1517285 h 4876819"/>
                <a:gd name="connsiteX39" fmla="*/ 1203541 w 2347645"/>
                <a:gd name="connsiteY39" fmla="*/ 2711577 h 4876819"/>
                <a:gd name="connsiteX40" fmla="*/ 1210808 w 2347645"/>
                <a:gd name="connsiteY40" fmla="*/ 2725770 h 4876819"/>
                <a:gd name="connsiteX41" fmla="*/ 1469555 w 2347645"/>
                <a:gd name="connsiteY41" fmla="*/ 3116637 h 4876819"/>
                <a:gd name="connsiteX42" fmla="*/ 826913 w 2347645"/>
                <a:gd name="connsiteY42" fmla="*/ 3648904 h 4876819"/>
                <a:gd name="connsiteX43" fmla="*/ 499062 w 2347645"/>
                <a:gd name="connsiteY43" fmla="*/ 3140917 h 4876819"/>
                <a:gd name="connsiteX44" fmla="*/ 501920 w 2347645"/>
                <a:gd name="connsiteY44" fmla="*/ 3140164 h 4876819"/>
                <a:gd name="connsiteX45" fmla="*/ 979894 w 2347645"/>
                <a:gd name="connsiteY45" fmla="*/ 3003985 h 4876819"/>
                <a:gd name="connsiteX46" fmla="*/ 1029024 w 2347645"/>
                <a:gd name="connsiteY46" fmla="*/ 2915707 h 4876819"/>
                <a:gd name="connsiteX47" fmla="*/ 940746 w 2347645"/>
                <a:gd name="connsiteY47" fmla="*/ 2866577 h 4876819"/>
                <a:gd name="connsiteX48" fmla="*/ 472830 w 2347645"/>
                <a:gd name="connsiteY48" fmla="*/ 2999889 h 4876819"/>
                <a:gd name="connsiteX49" fmla="*/ 379886 w 2347645"/>
                <a:gd name="connsiteY49" fmla="*/ 2984211 h 4876819"/>
                <a:gd name="connsiteX50" fmla="*/ 377057 w 2347645"/>
                <a:gd name="connsiteY50" fmla="*/ 2983306 h 4876819"/>
                <a:gd name="connsiteX51" fmla="*/ 142884 w 2347645"/>
                <a:gd name="connsiteY51" fmla="*/ 2660571 h 4876819"/>
                <a:gd name="connsiteX52" fmla="*/ 142884 w 2347645"/>
                <a:gd name="connsiteY52" fmla="*/ 1644825 h 4876819"/>
                <a:gd name="connsiteX53" fmla="*/ 336137 w 2347645"/>
                <a:gd name="connsiteY53" fmla="*/ 1451582 h 4876819"/>
                <a:gd name="connsiteX54" fmla="*/ 339109 w 2347645"/>
                <a:gd name="connsiteY54" fmla="*/ 1451610 h 4876819"/>
                <a:gd name="connsiteX55" fmla="*/ 342547 w 2347645"/>
                <a:gd name="connsiteY55" fmla="*/ 1451839 h 4876819"/>
                <a:gd name="connsiteX56" fmla="*/ 345548 w 2347645"/>
                <a:gd name="connsiteY56" fmla="*/ 1451905 h 4876819"/>
                <a:gd name="connsiteX57" fmla="*/ 346900 w 2347645"/>
                <a:gd name="connsiteY57" fmla="*/ 1451886 h 4876819"/>
                <a:gd name="connsiteX58" fmla="*/ 529390 w 2347645"/>
                <a:gd name="connsiteY58" fmla="*/ 1644834 h 4876819"/>
                <a:gd name="connsiteX59" fmla="*/ 529390 w 2347645"/>
                <a:gd name="connsiteY59" fmla="*/ 2385756 h 4876819"/>
                <a:gd name="connsiteX60" fmla="*/ 600827 w 2347645"/>
                <a:gd name="connsiteY60" fmla="*/ 2457193 h 4876819"/>
                <a:gd name="connsiteX61" fmla="*/ 672265 w 2347645"/>
                <a:gd name="connsiteY61" fmla="*/ 2385756 h 4876819"/>
                <a:gd name="connsiteX62" fmla="*/ 672265 w 2347645"/>
                <a:gd name="connsiteY62" fmla="*/ 1644834 h 4876819"/>
                <a:gd name="connsiteX63" fmla="*/ 419528 w 2347645"/>
                <a:gd name="connsiteY63" fmla="*/ 1319184 h 4876819"/>
                <a:gd name="connsiteX64" fmla="*/ 440617 w 2347645"/>
                <a:gd name="connsiteY64" fmla="*/ 809273 h 4876819"/>
                <a:gd name="connsiteX65" fmla="*/ 372189 w 2347645"/>
                <a:gd name="connsiteY65" fmla="*/ 734949 h 4876819"/>
                <a:gd name="connsiteX66" fmla="*/ 297856 w 2347645"/>
                <a:gd name="connsiteY66" fmla="*/ 803377 h 4876819"/>
                <a:gd name="connsiteX67" fmla="*/ 276739 w 2347645"/>
                <a:gd name="connsiteY67" fmla="*/ 1313964 h 4876819"/>
                <a:gd name="connsiteX68" fmla="*/ 0 w 2347645"/>
                <a:gd name="connsiteY68" fmla="*/ 1644834 h 4876819"/>
                <a:gd name="connsiteX69" fmla="*/ 0 w 2347645"/>
                <a:gd name="connsiteY69" fmla="*/ 2660590 h 4876819"/>
                <a:gd name="connsiteX70" fmla="*/ 309658 w 2347645"/>
                <a:gd name="connsiteY70" fmla="*/ 3110970 h 4876819"/>
                <a:gd name="connsiteX71" fmla="*/ 716089 w 2347645"/>
                <a:gd name="connsiteY71" fmla="*/ 3740696 h 4876819"/>
                <a:gd name="connsiteX72" fmla="*/ 644271 w 2347645"/>
                <a:gd name="connsiteY72" fmla="*/ 3800180 h 4876819"/>
                <a:gd name="connsiteX73" fmla="*/ 625926 w 2347645"/>
                <a:gd name="connsiteY73" fmla="*/ 3949484 h 4876819"/>
                <a:gd name="connsiteX74" fmla="*/ 1287189 w 2347645"/>
                <a:gd name="connsiteY74" fmla="*/ 4847730 h 4876819"/>
                <a:gd name="connsiteX75" fmla="*/ 1344720 w 2347645"/>
                <a:gd name="connsiteY75" fmla="*/ 4876819 h 4876819"/>
                <a:gd name="connsiteX76" fmla="*/ 2276208 w 2347645"/>
                <a:gd name="connsiteY76" fmla="*/ 4876819 h 4876819"/>
                <a:gd name="connsiteX77" fmla="*/ 2347646 w 2347645"/>
                <a:gd name="connsiteY77" fmla="*/ 4805382 h 4876819"/>
                <a:gd name="connsiteX78" fmla="*/ 2347646 w 2347645"/>
                <a:gd name="connsiteY78" fmla="*/ 3675841 h 4876819"/>
                <a:gd name="connsiteX79" fmla="*/ 2333034 w 2347645"/>
                <a:gd name="connsiteY79" fmla="*/ 3632540 h 4876819"/>
                <a:gd name="connsiteX80" fmla="*/ 1426931 w 2347645"/>
                <a:gd name="connsiteY80" fmla="*/ 3337465 h 4876819"/>
                <a:gd name="connsiteX81" fmla="*/ 1521362 w 2347645"/>
                <a:gd name="connsiteY81" fmla="*/ 3458204 h 4876819"/>
                <a:gd name="connsiteX82" fmla="*/ 1543955 w 2347645"/>
                <a:gd name="connsiteY82" fmla="*/ 3540614 h 4876819"/>
                <a:gd name="connsiteX83" fmla="*/ 1501159 w 2347645"/>
                <a:gd name="connsiteY83" fmla="*/ 3614566 h 4876819"/>
                <a:gd name="connsiteX84" fmla="*/ 1349292 w 2347645"/>
                <a:gd name="connsiteY84" fmla="*/ 3597574 h 4876819"/>
                <a:gd name="connsiteX85" fmla="*/ 1252395 w 2347645"/>
                <a:gd name="connsiteY85" fmla="*/ 3482026 h 4876819"/>
                <a:gd name="connsiteX86" fmla="*/ 1341063 w 2347645"/>
                <a:gd name="connsiteY86" fmla="*/ 3408588 h 4876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347645" h="4876819">
                  <a:moveTo>
                    <a:pt x="2333034" y="3632540"/>
                  </a:moveTo>
                  <a:lnTo>
                    <a:pt x="2271179" y="3551368"/>
                  </a:lnTo>
                  <a:cubicBezTo>
                    <a:pt x="2247262" y="3519993"/>
                    <a:pt x="2202437" y="3513934"/>
                    <a:pt x="2171062" y="3537842"/>
                  </a:cubicBezTo>
                  <a:cubicBezTo>
                    <a:pt x="2139677" y="3561759"/>
                    <a:pt x="2133619" y="3606584"/>
                    <a:pt x="2157536" y="3637969"/>
                  </a:cubicBezTo>
                  <a:lnTo>
                    <a:pt x="2204771" y="3699958"/>
                  </a:lnTo>
                  <a:lnTo>
                    <a:pt x="2204771" y="4733925"/>
                  </a:lnTo>
                  <a:lnTo>
                    <a:pt x="1380839" y="4733925"/>
                  </a:lnTo>
                  <a:lnTo>
                    <a:pt x="759647" y="3890124"/>
                  </a:lnTo>
                  <a:lnTo>
                    <a:pt x="1142352" y="3573152"/>
                  </a:lnTo>
                  <a:lnTo>
                    <a:pt x="1239812" y="3689376"/>
                  </a:lnTo>
                  <a:cubicBezTo>
                    <a:pt x="1289904" y="3749107"/>
                    <a:pt x="1361684" y="3780139"/>
                    <a:pt x="1434189" y="3780139"/>
                  </a:cubicBezTo>
                  <a:cubicBezTo>
                    <a:pt x="1487776" y="3780139"/>
                    <a:pt x="1541764" y="3763175"/>
                    <a:pt x="1587627" y="3728304"/>
                  </a:cubicBezTo>
                  <a:cubicBezTo>
                    <a:pt x="1642072" y="3686909"/>
                    <a:pt x="1676886" y="3626768"/>
                    <a:pt x="1685658" y="3558940"/>
                  </a:cubicBezTo>
                  <a:cubicBezTo>
                    <a:pt x="1694421" y="3491103"/>
                    <a:pt x="1676047" y="3424076"/>
                    <a:pt x="1633909" y="3370193"/>
                  </a:cubicBezTo>
                  <a:lnTo>
                    <a:pt x="1537011" y="3246292"/>
                  </a:lnTo>
                  <a:lnTo>
                    <a:pt x="1734493" y="3082728"/>
                  </a:lnTo>
                  <a:lnTo>
                    <a:pt x="1972856" y="3395577"/>
                  </a:lnTo>
                  <a:cubicBezTo>
                    <a:pt x="1996773" y="3426962"/>
                    <a:pt x="2041598" y="3433020"/>
                    <a:pt x="2072973" y="3409112"/>
                  </a:cubicBezTo>
                  <a:cubicBezTo>
                    <a:pt x="2104358" y="3385195"/>
                    <a:pt x="2110416" y="3340370"/>
                    <a:pt x="2086499" y="3308995"/>
                  </a:cubicBezTo>
                  <a:lnTo>
                    <a:pt x="1827105" y="2968542"/>
                  </a:lnTo>
                  <a:cubicBezTo>
                    <a:pt x="1809131" y="2944940"/>
                    <a:pt x="1781918" y="2929461"/>
                    <a:pt x="1752447" y="2926090"/>
                  </a:cubicBezTo>
                  <a:cubicBezTo>
                    <a:pt x="1722977" y="2922708"/>
                    <a:pt x="1692954" y="2931624"/>
                    <a:pt x="1670094" y="2950540"/>
                  </a:cubicBezTo>
                  <a:lnTo>
                    <a:pt x="1580207" y="3024988"/>
                  </a:lnTo>
                  <a:lnTo>
                    <a:pt x="1334395" y="2653636"/>
                  </a:lnTo>
                  <a:cubicBezTo>
                    <a:pt x="1304592" y="2574246"/>
                    <a:pt x="1047112" y="1885360"/>
                    <a:pt x="937069" y="1487929"/>
                  </a:cubicBezTo>
                  <a:lnTo>
                    <a:pt x="909923" y="276911"/>
                  </a:lnTo>
                  <a:cubicBezTo>
                    <a:pt x="909894" y="275596"/>
                    <a:pt x="909828" y="274301"/>
                    <a:pt x="909723" y="272996"/>
                  </a:cubicBezTo>
                  <a:cubicBezTo>
                    <a:pt x="897874" y="119920"/>
                    <a:pt x="768353" y="0"/>
                    <a:pt x="614858" y="0"/>
                  </a:cubicBezTo>
                  <a:cubicBezTo>
                    <a:pt x="538124" y="0"/>
                    <a:pt x="465382" y="29251"/>
                    <a:pt x="410032" y="82382"/>
                  </a:cubicBezTo>
                  <a:cubicBezTo>
                    <a:pt x="354721" y="135474"/>
                    <a:pt x="322516" y="206921"/>
                    <a:pt x="319354" y="283559"/>
                  </a:cubicBezTo>
                  <a:lnTo>
                    <a:pt x="310458" y="498700"/>
                  </a:lnTo>
                  <a:cubicBezTo>
                    <a:pt x="308829" y="538124"/>
                    <a:pt x="339461" y="571395"/>
                    <a:pt x="378885" y="573024"/>
                  </a:cubicBezTo>
                  <a:cubicBezTo>
                    <a:pt x="418624" y="574900"/>
                    <a:pt x="451590" y="544020"/>
                    <a:pt x="453218" y="504596"/>
                  </a:cubicBezTo>
                  <a:lnTo>
                    <a:pt x="462115" y="289446"/>
                  </a:lnTo>
                  <a:cubicBezTo>
                    <a:pt x="463744" y="249831"/>
                    <a:pt x="480393" y="212893"/>
                    <a:pt x="508978" y="185452"/>
                  </a:cubicBezTo>
                  <a:cubicBezTo>
                    <a:pt x="537581" y="158001"/>
                    <a:pt x="575186" y="142875"/>
                    <a:pt x="614858" y="142875"/>
                  </a:cubicBezTo>
                  <a:cubicBezTo>
                    <a:pt x="693610" y="142875"/>
                    <a:pt x="760152" y="203959"/>
                    <a:pt x="767134" y="282273"/>
                  </a:cubicBezTo>
                  <a:lnTo>
                    <a:pt x="794423" y="1499978"/>
                  </a:lnTo>
                  <a:cubicBezTo>
                    <a:pt x="794556" y="1505826"/>
                    <a:pt x="795404" y="1511646"/>
                    <a:pt x="796957" y="1517285"/>
                  </a:cubicBezTo>
                  <a:cubicBezTo>
                    <a:pt x="913552" y="1942109"/>
                    <a:pt x="1200645" y="2703929"/>
                    <a:pt x="1203541" y="2711577"/>
                  </a:cubicBezTo>
                  <a:cubicBezTo>
                    <a:pt x="1205427" y="2716559"/>
                    <a:pt x="1207865" y="2721321"/>
                    <a:pt x="1210808" y="2725770"/>
                  </a:cubicBezTo>
                  <a:lnTo>
                    <a:pt x="1469555" y="3116637"/>
                  </a:lnTo>
                  <a:lnTo>
                    <a:pt x="826913" y="3648904"/>
                  </a:lnTo>
                  <a:lnTo>
                    <a:pt x="499062" y="3140917"/>
                  </a:lnTo>
                  <a:cubicBezTo>
                    <a:pt x="500024" y="3140688"/>
                    <a:pt x="500977" y="3140440"/>
                    <a:pt x="501920" y="3140164"/>
                  </a:cubicBezTo>
                  <a:lnTo>
                    <a:pt x="979894" y="3003985"/>
                  </a:lnTo>
                  <a:cubicBezTo>
                    <a:pt x="1017832" y="2993174"/>
                    <a:pt x="1039835" y="2953655"/>
                    <a:pt x="1029024" y="2915707"/>
                  </a:cubicBezTo>
                  <a:cubicBezTo>
                    <a:pt x="1018213" y="2877760"/>
                    <a:pt x="978703" y="2855805"/>
                    <a:pt x="940746" y="2866577"/>
                  </a:cubicBezTo>
                  <a:lnTo>
                    <a:pt x="472830" y="2999889"/>
                  </a:lnTo>
                  <a:cubicBezTo>
                    <a:pt x="440531" y="2998994"/>
                    <a:pt x="409346" y="2993555"/>
                    <a:pt x="379886" y="2984211"/>
                  </a:cubicBezTo>
                  <a:cubicBezTo>
                    <a:pt x="378952" y="2983887"/>
                    <a:pt x="378009" y="2983583"/>
                    <a:pt x="377057" y="2983306"/>
                  </a:cubicBezTo>
                  <a:cubicBezTo>
                    <a:pt x="241259" y="2938891"/>
                    <a:pt x="142884" y="2810999"/>
                    <a:pt x="142884" y="2660571"/>
                  </a:cubicBezTo>
                  <a:lnTo>
                    <a:pt x="142884" y="1644825"/>
                  </a:lnTo>
                  <a:cubicBezTo>
                    <a:pt x="142884" y="1538269"/>
                    <a:pt x="229581" y="1451582"/>
                    <a:pt x="336137" y="1451582"/>
                  </a:cubicBezTo>
                  <a:cubicBezTo>
                    <a:pt x="337128" y="1451582"/>
                    <a:pt x="338118" y="1451591"/>
                    <a:pt x="339109" y="1451610"/>
                  </a:cubicBezTo>
                  <a:cubicBezTo>
                    <a:pt x="340242" y="1451705"/>
                    <a:pt x="341395" y="1451791"/>
                    <a:pt x="342547" y="1451839"/>
                  </a:cubicBezTo>
                  <a:cubicBezTo>
                    <a:pt x="343548" y="1451886"/>
                    <a:pt x="344557" y="1451905"/>
                    <a:pt x="345548" y="1451905"/>
                  </a:cubicBezTo>
                  <a:cubicBezTo>
                    <a:pt x="345995" y="1451905"/>
                    <a:pt x="346443" y="1451896"/>
                    <a:pt x="346900" y="1451886"/>
                  </a:cubicBezTo>
                  <a:cubicBezTo>
                    <a:pt x="448475" y="1457487"/>
                    <a:pt x="529390" y="1541888"/>
                    <a:pt x="529390" y="1644834"/>
                  </a:cubicBezTo>
                  <a:lnTo>
                    <a:pt x="529390" y="2385756"/>
                  </a:lnTo>
                  <a:cubicBezTo>
                    <a:pt x="529390" y="2425217"/>
                    <a:pt x="561375" y="2457193"/>
                    <a:pt x="600827" y="2457193"/>
                  </a:cubicBezTo>
                  <a:cubicBezTo>
                    <a:pt x="640280" y="2457193"/>
                    <a:pt x="672265" y="2425217"/>
                    <a:pt x="672265" y="2385756"/>
                  </a:cubicBezTo>
                  <a:lnTo>
                    <a:pt x="672265" y="1644834"/>
                  </a:lnTo>
                  <a:cubicBezTo>
                    <a:pt x="672265" y="1488272"/>
                    <a:pt x="564671" y="1356370"/>
                    <a:pt x="419528" y="1319184"/>
                  </a:cubicBezTo>
                  <a:lnTo>
                    <a:pt x="440617" y="809273"/>
                  </a:lnTo>
                  <a:cubicBezTo>
                    <a:pt x="442246" y="769849"/>
                    <a:pt x="411613" y="736578"/>
                    <a:pt x="372189" y="734949"/>
                  </a:cubicBezTo>
                  <a:cubicBezTo>
                    <a:pt x="332765" y="733282"/>
                    <a:pt x="299495" y="763953"/>
                    <a:pt x="297856" y="803377"/>
                  </a:cubicBezTo>
                  <a:lnTo>
                    <a:pt x="276739" y="1313964"/>
                  </a:lnTo>
                  <a:cubicBezTo>
                    <a:pt x="119624" y="1342082"/>
                    <a:pt x="0" y="1479756"/>
                    <a:pt x="0" y="1644834"/>
                  </a:cubicBezTo>
                  <a:lnTo>
                    <a:pt x="0" y="2660590"/>
                  </a:lnTo>
                  <a:cubicBezTo>
                    <a:pt x="0" y="2865730"/>
                    <a:pt x="128730" y="3041371"/>
                    <a:pt x="309658" y="3110970"/>
                  </a:cubicBezTo>
                  <a:lnTo>
                    <a:pt x="716089" y="3740696"/>
                  </a:lnTo>
                  <a:lnTo>
                    <a:pt x="644271" y="3800180"/>
                  </a:lnTo>
                  <a:cubicBezTo>
                    <a:pt x="599589" y="3837185"/>
                    <a:pt x="591531" y="3902764"/>
                    <a:pt x="625926" y="3949484"/>
                  </a:cubicBezTo>
                  <a:lnTo>
                    <a:pt x="1287189" y="4847730"/>
                  </a:lnTo>
                  <a:cubicBezTo>
                    <a:pt x="1300658" y="4866018"/>
                    <a:pt x="1322013" y="4876819"/>
                    <a:pt x="1344720" y="4876819"/>
                  </a:cubicBezTo>
                  <a:lnTo>
                    <a:pt x="2276208" y="4876819"/>
                  </a:lnTo>
                  <a:cubicBezTo>
                    <a:pt x="2315661" y="4876819"/>
                    <a:pt x="2347646" y="4844844"/>
                    <a:pt x="2347646" y="4805382"/>
                  </a:cubicBezTo>
                  <a:lnTo>
                    <a:pt x="2347646" y="3675841"/>
                  </a:lnTo>
                  <a:cubicBezTo>
                    <a:pt x="2347646" y="3660191"/>
                    <a:pt x="2342512" y="3644989"/>
                    <a:pt x="2333034" y="3632540"/>
                  </a:cubicBezTo>
                  <a:close/>
                  <a:moveTo>
                    <a:pt x="1426931" y="3337465"/>
                  </a:moveTo>
                  <a:lnTo>
                    <a:pt x="1521362" y="3458204"/>
                  </a:lnTo>
                  <a:cubicBezTo>
                    <a:pt x="1539764" y="3481731"/>
                    <a:pt x="1547784" y="3511001"/>
                    <a:pt x="1543955" y="3540614"/>
                  </a:cubicBezTo>
                  <a:cubicBezTo>
                    <a:pt x="1540126" y="3570227"/>
                    <a:pt x="1524924" y="3596488"/>
                    <a:pt x="1501159" y="3614566"/>
                  </a:cubicBezTo>
                  <a:cubicBezTo>
                    <a:pt x="1454029" y="3650409"/>
                    <a:pt x="1387316" y="3642941"/>
                    <a:pt x="1349292" y="3597574"/>
                  </a:cubicBezTo>
                  <a:lnTo>
                    <a:pt x="1252395" y="3482026"/>
                  </a:lnTo>
                  <a:lnTo>
                    <a:pt x="1341063" y="3408588"/>
                  </a:lnTo>
                  <a:close/>
                </a:path>
              </a:pathLst>
            </a:custGeom>
            <a:grpFill/>
            <a:ln w="9525" cap="flat">
              <a:noFill/>
              <a:prstDash val="solid"/>
              <a:miter/>
            </a:ln>
          </p:spPr>
          <p:txBody>
            <a:bodyPr rtlCol="0" anchor="ctr"/>
            <a:lstStyle/>
            <a:p>
              <a:endParaRPr lang="en-GB"/>
            </a:p>
          </p:txBody>
        </p:sp>
      </p:grpSp>
      <p:sp>
        <p:nvSpPr>
          <p:cNvPr id="32" name="Rectangle: Rounded Corners 13">
            <a:extLst>
              <a:ext uri="{FF2B5EF4-FFF2-40B4-BE49-F238E27FC236}">
                <a16:creationId xmlns:a16="http://schemas.microsoft.com/office/drawing/2014/main" id="{5CF72D5C-3FB3-CD37-F8C2-EDF57FDF49AD}"/>
              </a:ext>
            </a:extLst>
          </p:cNvPr>
          <p:cNvSpPr/>
          <p:nvPr/>
        </p:nvSpPr>
        <p:spPr>
          <a:xfrm>
            <a:off x="1408006" y="6087844"/>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000" dirty="0">
                <a:solidFill>
                  <a:schemeClr val="bg1"/>
                </a:solidFill>
                <a:latin typeface="Abadi" panose="020B0604020104020204" pitchFamily="34" charset="0"/>
                <a:cs typeface="Aharoni" panose="02010803020104030203" pitchFamily="2" charset="-79"/>
                <a:hlinkClick r:id="rId4">
                  <a:extLst>
                    <a:ext uri="{A12FA001-AC4F-418D-AE19-62706E023703}">
                      <ahyp:hlinkClr xmlns:ahyp="http://schemas.microsoft.com/office/drawing/2018/hyperlinkcolor" val="tx"/>
                    </a:ext>
                  </a:extLst>
                </a:hlinkClick>
              </a:rPr>
              <a:t>Zum Anzeigen hier klicken</a:t>
            </a:r>
            <a:endParaRPr kumimoji="0" lang="en-IE" sz="20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spTree>
    <p:extLst>
      <p:ext uri="{BB962C8B-B14F-4D97-AF65-F5344CB8AC3E}">
        <p14:creationId xmlns:p14="http://schemas.microsoft.com/office/powerpoint/2010/main" val="20812626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BF57FD3-05B5-6285-D377-C9376267854A}"/>
              </a:ext>
            </a:extLst>
          </p:cNvPr>
          <p:cNvSpPr>
            <a:spLocks noGrp="1"/>
          </p:cNvSpPr>
          <p:nvPr>
            <p:ph type="body" sz="quarter" idx="18"/>
          </p:nvPr>
        </p:nvSpPr>
        <p:spPr>
          <a:xfrm>
            <a:off x="798380" y="1737359"/>
            <a:ext cx="6047263" cy="3927037"/>
          </a:xfrm>
        </p:spPr>
        <p:txBody>
          <a:bodyPr/>
          <a:lstStyle/>
          <a:p>
            <a:pPr marL="0">
              <a:lnSpc>
                <a:spcPct val="100000"/>
              </a:lnSpc>
              <a:spcBef>
                <a:spcPts val="0"/>
              </a:spcBef>
              <a:buNone/>
            </a:pPr>
            <a:r>
              <a:rPr lang="en-US" b="1" dirty="0">
                <a:solidFill>
                  <a:srgbClr val="A555A1"/>
                </a:solidFill>
                <a:latin typeface="Calibri" panose="020F0502020204030204" pitchFamily="34" charset="0"/>
                <a:cs typeface="Calibri" panose="020F0502020204030204" pitchFamily="34" charset="0"/>
              </a:rPr>
              <a:t>Digitale Plattformen und Tools zur Unterstützung</a:t>
            </a:r>
          </a:p>
          <a:p>
            <a:pPr marL="0">
              <a:lnSpc>
                <a:spcPct val="100000"/>
              </a:lnSpc>
              <a:spcBef>
                <a:spcPts val="0"/>
              </a:spcBef>
              <a:buNone/>
            </a:pPr>
            <a:r>
              <a:rPr lang="en-US" b="1" dirty="0">
                <a:solidFill>
                  <a:srgbClr val="A555A1"/>
                </a:solidFill>
                <a:latin typeface="Calibri" panose="020F0502020204030204" pitchFamily="34" charset="0"/>
                <a:cs typeface="Calibri" panose="020F0502020204030204" pitchFamily="34" charset="0"/>
              </a:rPr>
              <a:t>verantwortungsvollen Journalismus</a:t>
            </a:r>
            <a:endParaRPr lang="en-US" dirty="0">
              <a:solidFill>
                <a:srgbClr val="A555A1"/>
              </a:solidFill>
              <a:latin typeface="Calibri" panose="020F0502020204030204" pitchFamily="34" charset="0"/>
              <a:cs typeface="Calibri" panose="020F0502020204030204" pitchFamily="34" charset="0"/>
            </a:endParaRPr>
          </a:p>
          <a:p>
            <a:pPr marL="0" indent="0">
              <a:lnSpc>
                <a:spcPct val="100000"/>
              </a:lnSpc>
            </a:pPr>
            <a:r>
              <a:rPr lang="en-US" sz="2000" dirty="0">
                <a:latin typeface="Calibri" panose="020F0502020204030204" pitchFamily="34" charset="0"/>
                <a:cs typeface="Calibri" panose="020F0502020204030204" pitchFamily="34" charset="0"/>
              </a:rPr>
              <a:t>Im digitalen Zeitalter sind verschiedene Plattformen und Tools entstanden, die den Friedensjournalismus unterstützen, indem sie eine ausgewogene Berichterstattung und vielfältige Perspektiven fördern.</a:t>
            </a:r>
          </a:p>
          <a:p>
            <a:pPr marL="114300" indent="-342900">
              <a:lnSpc>
                <a:spcPct val="100000"/>
              </a:lnSpc>
              <a:buFont typeface="System Font Regular"/>
              <a:buChar char="→"/>
            </a:pPr>
            <a:r>
              <a:rPr lang="en-US" sz="2000" b="1" dirty="0">
                <a:solidFill>
                  <a:srgbClr val="3EB6A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Ground News</a:t>
            </a:r>
            <a:r>
              <a:rPr lang="en-US" sz="2000" dirty="0">
                <a:solidFill>
                  <a:srgbClr val="3EB6A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a:t>
            </a:r>
            <a:r>
              <a:rPr lang="en-US" sz="2000" dirty="0">
                <a:latin typeface="Calibri" panose="020F0502020204030204" pitchFamily="34" charset="0"/>
                <a:cs typeface="Calibri" panose="020F0502020204030204" pitchFamily="34" charset="0"/>
              </a:rPr>
              <a:t>Eine Nachrichtenaggregationsplattform, die es Nutzern ermöglicht, zu vergleichen, wie verschiedene Medien über dieselbe Geschichte berichten, wodurch Voreingenommenheit aufgezeigt und Medienkompetenz gefördert wird.</a:t>
            </a:r>
          </a:p>
        </p:txBody>
      </p:sp>
      <p:sp>
        <p:nvSpPr>
          <p:cNvPr id="3" name="Text Placeholder 2">
            <a:extLst>
              <a:ext uri="{FF2B5EF4-FFF2-40B4-BE49-F238E27FC236}">
                <a16:creationId xmlns:a16="http://schemas.microsoft.com/office/drawing/2014/main" id="{98B85C1F-DC97-B540-925A-78E8B19E6456}"/>
              </a:ext>
            </a:extLst>
          </p:cNvPr>
          <p:cNvSpPr>
            <a:spLocks noGrp="1"/>
          </p:cNvSpPr>
          <p:nvPr>
            <p:ph type="body" sz="quarter" idx="16"/>
          </p:nvPr>
        </p:nvSpPr>
        <p:spPr>
          <a:xfrm>
            <a:off x="798381" y="1"/>
            <a:ext cx="7718602" cy="1299442"/>
          </a:xfrm>
        </p:spPr>
        <p:txBody>
          <a:bodyPr anchor="ctr"/>
          <a:lstStyle/>
          <a:p>
            <a:pPr>
              <a:buNone/>
            </a:pPr>
            <a:r>
              <a:rPr lang="en-US" sz="3200" b="1" dirty="0"/>
              <a:t>Digitale Plattformen und Nachrichtenaggregatoren für Friedensberichterstattung</a:t>
            </a:r>
          </a:p>
        </p:txBody>
      </p:sp>
      <p:cxnSp>
        <p:nvCxnSpPr>
          <p:cNvPr id="6" name="Straight Connector 5">
            <a:extLst>
              <a:ext uri="{FF2B5EF4-FFF2-40B4-BE49-F238E27FC236}">
                <a16:creationId xmlns:a16="http://schemas.microsoft.com/office/drawing/2014/main" id="{67ACA0FE-F957-BCDE-792A-CC1832F6C7D9}"/>
              </a:ext>
            </a:extLst>
          </p:cNvPr>
          <p:cNvCxnSpPr>
            <a:cxnSpLocks/>
          </p:cNvCxnSpPr>
          <p:nvPr/>
        </p:nvCxnSpPr>
        <p:spPr>
          <a:xfrm>
            <a:off x="0" y="1299443"/>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8" name="Rectangle: Rounded Corners 13">
            <a:extLst>
              <a:ext uri="{FF2B5EF4-FFF2-40B4-BE49-F238E27FC236}">
                <a16:creationId xmlns:a16="http://schemas.microsoft.com/office/drawing/2014/main" id="{8DA4AEDA-45F3-DE42-E3E0-AF2B6AA33519}"/>
              </a:ext>
            </a:extLst>
          </p:cNvPr>
          <p:cNvSpPr/>
          <p:nvPr/>
        </p:nvSpPr>
        <p:spPr>
          <a:xfrm>
            <a:off x="7481645" y="5125360"/>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000" dirty="0">
                <a:solidFill>
                  <a:schemeClr val="bg1"/>
                </a:solidFill>
                <a:latin typeface="Abadi" panose="020B0604020104020204" pitchFamily="34" charset="0"/>
                <a:cs typeface="Aharoni" panose="02010803020104030203" pitchFamily="2" charset="-79"/>
                <a:hlinkClick r:id="rId2">
                  <a:extLst>
                    <a:ext uri="{A12FA001-AC4F-418D-AE19-62706E023703}">
                      <ahyp:hlinkClr xmlns:ahyp="http://schemas.microsoft.com/office/drawing/2018/hyperlinkcolor" val="tx"/>
                    </a:ext>
                  </a:extLst>
                </a:hlinkClick>
              </a:rPr>
              <a:t>Zum Anzeigen hier klicken</a:t>
            </a:r>
            <a:endParaRPr kumimoji="0" lang="en-IE" sz="20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pic>
        <p:nvPicPr>
          <p:cNvPr id="7" name="Picture Placeholder 6">
            <a:hlinkClick r:id="rId2"/>
            <a:extLst>
              <a:ext uri="{FF2B5EF4-FFF2-40B4-BE49-F238E27FC236}">
                <a16:creationId xmlns:a16="http://schemas.microsoft.com/office/drawing/2014/main" id="{09398A1D-E3B4-9EC5-8206-C9BA4A9D7904}"/>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9299737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7ACA0FE-F957-BCDE-792A-CC1832F6C7D9}"/>
              </a:ext>
            </a:extLst>
          </p:cNvPr>
          <p:cNvCxnSpPr>
            <a:cxnSpLocks/>
          </p:cNvCxnSpPr>
          <p:nvPr/>
        </p:nvCxnSpPr>
        <p:spPr>
          <a:xfrm>
            <a:off x="0" y="1299443"/>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5" name="Text Placeholder 1">
            <a:extLst>
              <a:ext uri="{FF2B5EF4-FFF2-40B4-BE49-F238E27FC236}">
                <a16:creationId xmlns:a16="http://schemas.microsoft.com/office/drawing/2014/main" id="{7F0519D8-42CC-9B95-2FFC-DE15D29E0A09}"/>
              </a:ext>
            </a:extLst>
          </p:cNvPr>
          <p:cNvSpPr>
            <a:spLocks noGrp="1"/>
          </p:cNvSpPr>
          <p:nvPr>
            <p:ph type="body" sz="quarter" idx="18"/>
          </p:nvPr>
        </p:nvSpPr>
        <p:spPr>
          <a:xfrm>
            <a:off x="798380" y="1520825"/>
            <a:ext cx="5688145" cy="4143573"/>
          </a:xfrm>
        </p:spPr>
        <p:txBody>
          <a:bodyPr/>
          <a:lstStyle/>
          <a:p>
            <a:pPr marL="342900" indent="-342900">
              <a:lnSpc>
                <a:spcPct val="100000"/>
              </a:lnSpc>
              <a:buFont typeface="System Font Regular"/>
              <a:buChar char="→"/>
            </a:pPr>
            <a:r>
              <a:rPr lang="en-US" sz="2000" b="1" dirty="0">
                <a:solidFill>
                  <a:srgbClr val="3EB6A1"/>
                </a:solidFill>
                <a:hlinkClick r:id="rId2">
                  <a:extLst>
                    <a:ext uri="{A12FA001-AC4F-418D-AE19-62706E023703}">
                      <ahyp:hlinkClr xmlns:ahyp="http://schemas.microsoft.com/office/drawing/2018/hyperlinkcolor" val="tx"/>
                    </a:ext>
                  </a:extLst>
                </a:hlinkClick>
              </a:rPr>
              <a:t>NewsGuard</a:t>
            </a:r>
            <a:r>
              <a:rPr lang="en-US" sz="2000" dirty="0">
                <a:solidFill>
                  <a:srgbClr val="3EB6A1"/>
                </a:solidFill>
              </a:rPr>
              <a:t>: </a:t>
            </a:r>
            <a:r>
              <a:rPr lang="en-US" sz="2000" dirty="0"/>
              <a:t>Stellt Glaubwürdigkeitsbewertungen für Nachrichtenwebsites bereit und hilft Lesern so, vertrauenswürdige Quellen zu erkennen und Falschinformationen zu vermeiden. </a:t>
            </a:r>
          </a:p>
          <a:p>
            <a:pPr marL="342900" indent="-342900">
              <a:lnSpc>
                <a:spcPct val="100000"/>
              </a:lnSpc>
              <a:buFont typeface="System Font Regular"/>
              <a:buChar char="→"/>
            </a:pPr>
            <a:r>
              <a:rPr lang="en-US" sz="2000" b="1" dirty="0">
                <a:solidFill>
                  <a:srgbClr val="3EB6A1"/>
                </a:solidFill>
                <a:hlinkClick r:id="rId3">
                  <a:extLst>
                    <a:ext uri="{A12FA001-AC4F-418D-AE19-62706E023703}">
                      <ahyp:hlinkClr xmlns:ahyp="http://schemas.microsoft.com/office/drawing/2018/hyperlinkcolor" val="tx"/>
                    </a:ext>
                  </a:extLst>
                </a:hlinkClick>
              </a:rPr>
              <a:t>„Social Media 4 Peace</a:t>
            </a:r>
            <a:r>
              <a:rPr lang="en-US" sz="2000" dirty="0">
                <a:solidFill>
                  <a:srgbClr val="3EB6A1"/>
                </a:solidFill>
                <a:hlinkClick r:id="rId3">
                  <a:extLst>
                    <a:ext uri="{A12FA001-AC4F-418D-AE19-62706E023703}">
                      <ahyp:hlinkClr xmlns:ahyp="http://schemas.microsoft.com/office/drawing/2018/hyperlinkcolor" val="tx"/>
                    </a:ext>
                  </a:extLst>
                </a:hlinkClick>
              </a:rPr>
              <a:t>“</a:t>
            </a:r>
            <a:r>
              <a:rPr lang="en-US" sz="2000" b="1" dirty="0">
                <a:solidFill>
                  <a:srgbClr val="3EB6A1"/>
                </a:solidFill>
                <a:hlinkClick r:id="rId3">
                  <a:extLst>
                    <a:ext uri="{A12FA001-AC4F-418D-AE19-62706E023703}">
                      <ahyp:hlinkClr xmlns:ahyp="http://schemas.microsoft.com/office/drawing/2018/hyperlinkcolor" val="tx"/>
                    </a:ext>
                  </a:extLst>
                </a:hlinkClick>
              </a:rPr>
              <a:t> der UNESCO</a:t>
            </a:r>
            <a:r>
              <a:rPr lang="en-US" sz="2000" dirty="0">
                <a:solidFill>
                  <a:srgbClr val="3EB6A1"/>
                </a:solidFill>
                <a:hlinkClick r:id="rId3">
                  <a:extLst>
                    <a:ext uri="{A12FA001-AC4F-418D-AE19-62706E023703}">
                      <ahyp:hlinkClr xmlns:ahyp="http://schemas.microsoft.com/office/drawing/2018/hyperlinkcolor" val="tx"/>
                    </a:ext>
                  </a:extLst>
                </a:hlinkClick>
              </a:rPr>
              <a:t>: </a:t>
            </a:r>
            <a:r>
              <a:rPr lang="en-US" sz="2000" dirty="0"/>
              <a:t>Eine Initiative, die darauf abzielt, die Widerstandsfähigkeit von Gesellschaften gegenüber potenziell schädlichen Inhalten zu stärken, die online verbreitet werden, insbesondere Hassreden, die zu Gewalt aufrufen. </a:t>
            </a:r>
          </a:p>
          <a:p>
            <a:pPr marL="0" indent="0">
              <a:lnSpc>
                <a:spcPct val="100000"/>
              </a:lnSpc>
            </a:pPr>
            <a:r>
              <a:rPr lang="en-US" sz="2000" dirty="0"/>
              <a:t>Diese Plattformen spielen eine entscheidende Rolle dabei, wenig beachtete Geschichten in den Fokus zu rücken, Journalisten weltweit miteinander zu vernetzen und voreingenommene oder klickorientierte Narrative zu hinterfragen.</a:t>
            </a:r>
          </a:p>
        </p:txBody>
      </p:sp>
      <p:sp>
        <p:nvSpPr>
          <p:cNvPr id="17" name="Rectangle: Rounded Corners 13">
            <a:extLst>
              <a:ext uri="{FF2B5EF4-FFF2-40B4-BE49-F238E27FC236}">
                <a16:creationId xmlns:a16="http://schemas.microsoft.com/office/drawing/2014/main" id="{72DD4B01-E1FE-8DB2-BED6-2347A98DDDA7}"/>
              </a:ext>
            </a:extLst>
          </p:cNvPr>
          <p:cNvSpPr/>
          <p:nvPr/>
        </p:nvSpPr>
        <p:spPr>
          <a:xfrm>
            <a:off x="8440302" y="2645576"/>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000" dirty="0">
                <a:solidFill>
                  <a:schemeClr val="bg1"/>
                </a:solidFill>
                <a:latin typeface="Abadi" panose="020B0604020104020204" pitchFamily="34" charset="0"/>
                <a:cs typeface="Aharoni" panose="02010803020104030203" pitchFamily="2" charset="-79"/>
                <a:hlinkClick r:id="rId2">
                  <a:extLst>
                    <a:ext uri="{A12FA001-AC4F-418D-AE19-62706E023703}">
                      <ahyp:hlinkClr xmlns:ahyp="http://schemas.microsoft.com/office/drawing/2018/hyperlinkcolor" val="tx"/>
                    </a:ext>
                  </a:extLst>
                </a:hlinkClick>
              </a:rPr>
              <a:t>Zum Anzeigen hier klicken</a:t>
            </a:r>
            <a:endParaRPr kumimoji="0" lang="en-IE" sz="20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sp>
        <p:nvSpPr>
          <p:cNvPr id="19" name="Rectangle: Rounded Corners 13">
            <a:extLst>
              <a:ext uri="{FF2B5EF4-FFF2-40B4-BE49-F238E27FC236}">
                <a16:creationId xmlns:a16="http://schemas.microsoft.com/office/drawing/2014/main" id="{D4DDE835-141D-F99C-E56E-F5FF54E934F2}"/>
              </a:ext>
            </a:extLst>
          </p:cNvPr>
          <p:cNvSpPr/>
          <p:nvPr/>
        </p:nvSpPr>
        <p:spPr>
          <a:xfrm>
            <a:off x="8440302" y="5828825"/>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000" dirty="0">
                <a:solidFill>
                  <a:schemeClr val="bg1"/>
                </a:solidFill>
                <a:latin typeface="Abadi" panose="020B0604020104020204" pitchFamily="34" charset="0"/>
                <a:cs typeface="Aharoni" panose="02010803020104030203" pitchFamily="2" charset="-79"/>
                <a:hlinkClick r:id="rId3">
                  <a:extLst>
                    <a:ext uri="{A12FA001-AC4F-418D-AE19-62706E023703}">
                      <ahyp:hlinkClr xmlns:ahyp="http://schemas.microsoft.com/office/drawing/2018/hyperlinkcolor" val="tx"/>
                    </a:ext>
                  </a:extLst>
                </a:hlinkClick>
              </a:rPr>
              <a:t>Zum Anzeigen hier klicken</a:t>
            </a:r>
            <a:endParaRPr kumimoji="0" lang="en-IE" sz="20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pic>
        <p:nvPicPr>
          <p:cNvPr id="13" name="Picture Placeholder 12">
            <a:hlinkClick r:id="rId3"/>
            <a:extLst>
              <a:ext uri="{FF2B5EF4-FFF2-40B4-BE49-F238E27FC236}">
                <a16:creationId xmlns:a16="http://schemas.microsoft.com/office/drawing/2014/main" id="{7EDF6920-E515-E0C1-9090-911E59F06915}"/>
              </a:ext>
            </a:extLst>
          </p:cNvPr>
          <p:cNvPicPr>
            <a:picLocks noGrp="1" noChangeAspect="1"/>
          </p:cNvPicPr>
          <p:nvPr>
            <p:ph type="pic" sz="quarter" idx="13"/>
          </p:nvPr>
        </p:nvPicPr>
        <p:blipFill>
          <a:blip r:embed="rId4" cstate="screen">
            <a:extLst>
              <a:ext uri="{28A0092B-C50C-407E-A947-70E740481C1C}">
                <a14:useLocalDpi xmlns:a14="http://schemas.microsoft.com/office/drawing/2010/main"/>
              </a:ext>
            </a:extLst>
          </a:blip>
          <a:srcRect/>
          <a:stretch>
            <a:fillRect/>
          </a:stretch>
        </p:blipFill>
        <p:spPr/>
      </p:pic>
      <p:pic>
        <p:nvPicPr>
          <p:cNvPr id="11" name="Picture Placeholder 10">
            <a:hlinkClick r:id="rId2"/>
            <a:extLst>
              <a:ext uri="{FF2B5EF4-FFF2-40B4-BE49-F238E27FC236}">
                <a16:creationId xmlns:a16="http://schemas.microsoft.com/office/drawing/2014/main" id="{D79EEB8C-D63C-07F7-C497-E809A3B96B41}"/>
              </a:ext>
            </a:extLst>
          </p:cNvPr>
          <p:cNvPicPr>
            <a:picLocks noGrp="1" noChangeAspect="1"/>
          </p:cNvPicPr>
          <p:nvPr>
            <p:ph type="pic" sz="quarter" idx="19"/>
          </p:nvPr>
        </p:nvPicPr>
        <p:blipFill rotWithShape="1">
          <a:blip r:embed="rId5" cstate="screen">
            <a:extLst>
              <a:ext uri="{28A0092B-C50C-407E-A947-70E740481C1C}">
                <a14:useLocalDpi xmlns:a14="http://schemas.microsoft.com/office/drawing/2010/main"/>
              </a:ext>
            </a:extLst>
          </a:blip>
          <a:srcRect t="-86"/>
          <a:stretch/>
        </p:blipFill>
        <p:spPr>
          <a:xfrm>
            <a:off x="8750328" y="382844"/>
            <a:ext cx="2534272" cy="1620802"/>
          </a:xfrm>
        </p:spPr>
      </p:pic>
      <p:sp>
        <p:nvSpPr>
          <p:cNvPr id="9" name="Text Placeholder 2">
            <a:extLst>
              <a:ext uri="{FF2B5EF4-FFF2-40B4-BE49-F238E27FC236}">
                <a16:creationId xmlns:a16="http://schemas.microsoft.com/office/drawing/2014/main" id="{2AA87D51-666E-8B5B-6136-2DFD5B899655}"/>
              </a:ext>
            </a:extLst>
          </p:cNvPr>
          <p:cNvSpPr>
            <a:spLocks noGrp="1"/>
          </p:cNvSpPr>
          <p:nvPr>
            <p:ph type="body" sz="quarter" idx="16"/>
          </p:nvPr>
        </p:nvSpPr>
        <p:spPr>
          <a:xfrm>
            <a:off x="798381" y="1"/>
            <a:ext cx="7718602" cy="1299442"/>
          </a:xfrm>
        </p:spPr>
        <p:txBody>
          <a:bodyPr anchor="ctr"/>
          <a:lstStyle/>
          <a:p>
            <a:pPr>
              <a:buNone/>
            </a:pPr>
            <a:r>
              <a:rPr lang="en-US" sz="3200" b="1" dirty="0"/>
              <a:t>Digitale Plattformen und Nachrichtenaggregatoren für Friedensberichterstattung</a:t>
            </a:r>
          </a:p>
        </p:txBody>
      </p:sp>
    </p:spTree>
    <p:extLst>
      <p:ext uri="{BB962C8B-B14F-4D97-AF65-F5344CB8AC3E}">
        <p14:creationId xmlns:p14="http://schemas.microsoft.com/office/powerpoint/2010/main" val="3747352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67D4B20-19FA-BCC4-78A5-0016EA04419C}"/>
              </a:ext>
            </a:extLst>
          </p:cNvPr>
          <p:cNvGrpSpPr/>
          <p:nvPr/>
        </p:nvGrpSpPr>
        <p:grpSpPr>
          <a:xfrm>
            <a:off x="7019315" y="188583"/>
            <a:ext cx="4959367" cy="2854026"/>
            <a:chOff x="7260926" y="368575"/>
            <a:chExt cx="4959367" cy="2167175"/>
          </a:xfrm>
        </p:grpSpPr>
        <p:sp>
          <p:nvSpPr>
            <p:cNvPr id="6" name="Round Diagonal Corner Rectangle 5">
              <a:extLst>
                <a:ext uri="{FF2B5EF4-FFF2-40B4-BE49-F238E27FC236}">
                  <a16:creationId xmlns:a16="http://schemas.microsoft.com/office/drawing/2014/main" id="{E9B3C992-A73E-03FE-1187-CF871E46FE5E}"/>
                </a:ext>
              </a:extLst>
            </p:cNvPr>
            <p:cNvSpPr/>
            <p:nvPr/>
          </p:nvSpPr>
          <p:spPr>
            <a:xfrm flipH="1">
              <a:off x="7260926" y="368575"/>
              <a:ext cx="4806969" cy="2046924"/>
            </a:xfrm>
            <a:prstGeom prst="round2DiagRect">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7" name="Round Diagonal Corner Rectangle 6">
              <a:extLst>
                <a:ext uri="{FF2B5EF4-FFF2-40B4-BE49-F238E27FC236}">
                  <a16:creationId xmlns:a16="http://schemas.microsoft.com/office/drawing/2014/main" id="{E5E033CC-DBDD-E861-CDD7-EB50AE20E277}"/>
                </a:ext>
              </a:extLst>
            </p:cNvPr>
            <p:cNvSpPr/>
            <p:nvPr/>
          </p:nvSpPr>
          <p:spPr>
            <a:xfrm flipH="1">
              <a:off x="7413325" y="520976"/>
              <a:ext cx="4806968" cy="2014774"/>
            </a:xfrm>
            <a:custGeom>
              <a:avLst/>
              <a:gdLst>
                <a:gd name="connsiteX0" fmla="*/ 379406 w 4806969"/>
                <a:gd name="connsiteY0" fmla="*/ 0 h 2276392"/>
                <a:gd name="connsiteX1" fmla="*/ 1011915 w 4806969"/>
                <a:gd name="connsiteY1" fmla="*/ 0 h 2276392"/>
                <a:gd name="connsiteX2" fmla="*/ 1600148 w 4806969"/>
                <a:gd name="connsiteY2" fmla="*/ 0 h 2276392"/>
                <a:gd name="connsiteX3" fmla="*/ 2321209 w 4806969"/>
                <a:gd name="connsiteY3" fmla="*/ 0 h 2276392"/>
                <a:gd name="connsiteX4" fmla="*/ 2865166 w 4806969"/>
                <a:gd name="connsiteY4" fmla="*/ 0 h 2276392"/>
                <a:gd name="connsiteX5" fmla="*/ 3497675 w 4806969"/>
                <a:gd name="connsiteY5" fmla="*/ 0 h 2276392"/>
                <a:gd name="connsiteX6" fmla="*/ 4174460 w 4806969"/>
                <a:gd name="connsiteY6" fmla="*/ 0 h 2276392"/>
                <a:gd name="connsiteX7" fmla="*/ 4806969 w 4806969"/>
                <a:gd name="connsiteY7" fmla="*/ 0 h 2276392"/>
                <a:gd name="connsiteX8" fmla="*/ 4806969 w 4806969"/>
                <a:gd name="connsiteY8" fmla="*/ 0 h 2276392"/>
                <a:gd name="connsiteX9" fmla="*/ 4806969 w 4806969"/>
                <a:gd name="connsiteY9" fmla="*/ 670268 h 2276392"/>
                <a:gd name="connsiteX10" fmla="*/ 4806969 w 4806969"/>
                <a:gd name="connsiteY10" fmla="*/ 1321567 h 2276392"/>
                <a:gd name="connsiteX11" fmla="*/ 4806969 w 4806969"/>
                <a:gd name="connsiteY11" fmla="*/ 1896986 h 2276392"/>
                <a:gd name="connsiteX12" fmla="*/ 4427563 w 4806969"/>
                <a:gd name="connsiteY12" fmla="*/ 2276392 h 2276392"/>
                <a:gd name="connsiteX13" fmla="*/ 3927881 w 4806969"/>
                <a:gd name="connsiteY13" fmla="*/ 2276392 h 2276392"/>
                <a:gd name="connsiteX14" fmla="*/ 3206821 w 4806969"/>
                <a:gd name="connsiteY14" fmla="*/ 2276392 h 2276392"/>
                <a:gd name="connsiteX15" fmla="*/ 2707139 w 4806969"/>
                <a:gd name="connsiteY15" fmla="*/ 2276392 h 2276392"/>
                <a:gd name="connsiteX16" fmla="*/ 2207456 w 4806969"/>
                <a:gd name="connsiteY16" fmla="*/ 2276392 h 2276392"/>
                <a:gd name="connsiteX17" fmla="*/ 1530672 w 4806969"/>
                <a:gd name="connsiteY17" fmla="*/ 2276392 h 2276392"/>
                <a:gd name="connsiteX18" fmla="*/ 809612 w 4806969"/>
                <a:gd name="connsiteY18" fmla="*/ 2276392 h 2276392"/>
                <a:gd name="connsiteX19" fmla="*/ 0 w 4806969"/>
                <a:gd name="connsiteY19" fmla="*/ 2276392 h 2276392"/>
                <a:gd name="connsiteX20" fmla="*/ 0 w 4806969"/>
                <a:gd name="connsiteY20" fmla="*/ 2276392 h 2276392"/>
                <a:gd name="connsiteX21" fmla="*/ 0 w 4806969"/>
                <a:gd name="connsiteY21" fmla="*/ 1663033 h 2276392"/>
                <a:gd name="connsiteX22" fmla="*/ 0 w 4806969"/>
                <a:gd name="connsiteY22" fmla="*/ 1011735 h 2276392"/>
                <a:gd name="connsiteX23" fmla="*/ 0 w 4806969"/>
                <a:gd name="connsiteY23" fmla="*/ 379406 h 2276392"/>
                <a:gd name="connsiteX24" fmla="*/ 379406 w 4806969"/>
                <a:gd name="connsiteY24" fmla="*/ 0 h 2276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06969" h="2276392" extrusionOk="0">
                  <a:moveTo>
                    <a:pt x="379406" y="0"/>
                  </a:moveTo>
                  <a:cubicBezTo>
                    <a:pt x="520012" y="16104"/>
                    <a:pt x="696608" y="3202"/>
                    <a:pt x="1011915" y="0"/>
                  </a:cubicBezTo>
                  <a:cubicBezTo>
                    <a:pt x="1327222" y="-3202"/>
                    <a:pt x="1349287" y="10607"/>
                    <a:pt x="1600148" y="0"/>
                  </a:cubicBezTo>
                  <a:cubicBezTo>
                    <a:pt x="1851009" y="-10607"/>
                    <a:pt x="2091979" y="9605"/>
                    <a:pt x="2321209" y="0"/>
                  </a:cubicBezTo>
                  <a:cubicBezTo>
                    <a:pt x="2550439" y="-9605"/>
                    <a:pt x="2634282" y="12472"/>
                    <a:pt x="2865166" y="0"/>
                  </a:cubicBezTo>
                  <a:cubicBezTo>
                    <a:pt x="3096050" y="-12472"/>
                    <a:pt x="3324563" y="-9983"/>
                    <a:pt x="3497675" y="0"/>
                  </a:cubicBezTo>
                  <a:cubicBezTo>
                    <a:pt x="3670787" y="9983"/>
                    <a:pt x="3975721" y="-4398"/>
                    <a:pt x="4174460" y="0"/>
                  </a:cubicBezTo>
                  <a:cubicBezTo>
                    <a:pt x="4373200" y="4398"/>
                    <a:pt x="4496898" y="-12918"/>
                    <a:pt x="4806969" y="0"/>
                  </a:cubicBezTo>
                  <a:lnTo>
                    <a:pt x="4806969" y="0"/>
                  </a:lnTo>
                  <a:cubicBezTo>
                    <a:pt x="4776394" y="247330"/>
                    <a:pt x="4799222" y="388920"/>
                    <a:pt x="4806969" y="670268"/>
                  </a:cubicBezTo>
                  <a:cubicBezTo>
                    <a:pt x="4814716" y="951616"/>
                    <a:pt x="4781411" y="1019435"/>
                    <a:pt x="4806969" y="1321567"/>
                  </a:cubicBezTo>
                  <a:cubicBezTo>
                    <a:pt x="4832527" y="1623699"/>
                    <a:pt x="4803375" y="1713411"/>
                    <a:pt x="4806969" y="1896986"/>
                  </a:cubicBezTo>
                  <a:cubicBezTo>
                    <a:pt x="4813025" y="2071619"/>
                    <a:pt x="4650486" y="2301662"/>
                    <a:pt x="4427563" y="2276392"/>
                  </a:cubicBezTo>
                  <a:cubicBezTo>
                    <a:pt x="4189539" y="2253889"/>
                    <a:pt x="4056870" y="2260541"/>
                    <a:pt x="3927881" y="2276392"/>
                  </a:cubicBezTo>
                  <a:cubicBezTo>
                    <a:pt x="3798892" y="2292243"/>
                    <a:pt x="3562886" y="2259743"/>
                    <a:pt x="3206821" y="2276392"/>
                  </a:cubicBezTo>
                  <a:cubicBezTo>
                    <a:pt x="2850756" y="2293041"/>
                    <a:pt x="2872613" y="2265400"/>
                    <a:pt x="2707139" y="2276392"/>
                  </a:cubicBezTo>
                  <a:cubicBezTo>
                    <a:pt x="2541665" y="2287384"/>
                    <a:pt x="2328618" y="2275658"/>
                    <a:pt x="2207456" y="2276392"/>
                  </a:cubicBezTo>
                  <a:cubicBezTo>
                    <a:pt x="2086294" y="2277126"/>
                    <a:pt x="1861651" y="2259757"/>
                    <a:pt x="1530672" y="2276392"/>
                  </a:cubicBezTo>
                  <a:cubicBezTo>
                    <a:pt x="1199693" y="2293027"/>
                    <a:pt x="1088112" y="2265609"/>
                    <a:pt x="809612" y="2276392"/>
                  </a:cubicBezTo>
                  <a:cubicBezTo>
                    <a:pt x="531112" y="2287175"/>
                    <a:pt x="273134" y="2266986"/>
                    <a:pt x="0" y="2276392"/>
                  </a:cubicBezTo>
                  <a:lnTo>
                    <a:pt x="0" y="2276392"/>
                  </a:lnTo>
                  <a:cubicBezTo>
                    <a:pt x="7121" y="2040994"/>
                    <a:pt x="21840" y="1808771"/>
                    <a:pt x="0" y="1663033"/>
                  </a:cubicBezTo>
                  <a:cubicBezTo>
                    <a:pt x="-21840" y="1517295"/>
                    <a:pt x="12057" y="1328684"/>
                    <a:pt x="0" y="1011735"/>
                  </a:cubicBezTo>
                  <a:cubicBezTo>
                    <a:pt x="-12057" y="694786"/>
                    <a:pt x="8788" y="540811"/>
                    <a:pt x="0" y="379406"/>
                  </a:cubicBezTo>
                  <a:cubicBezTo>
                    <a:pt x="18960" y="155736"/>
                    <a:pt x="145397" y="-39027"/>
                    <a:pt x="379406" y="0"/>
                  </a:cubicBezTo>
                  <a:close/>
                </a:path>
              </a:pathLst>
            </a:custGeom>
            <a:noFill/>
            <a:ln w="28575">
              <a:solidFill>
                <a:srgbClr val="3EB6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grpSp>
      <p:sp>
        <p:nvSpPr>
          <p:cNvPr id="2" name="Rectangle 1">
            <a:extLst>
              <a:ext uri="{FF2B5EF4-FFF2-40B4-BE49-F238E27FC236}">
                <a16:creationId xmlns:a16="http://schemas.microsoft.com/office/drawing/2014/main" id="{CCD23F51-BDB9-F1C0-D416-617A0D463970}"/>
              </a:ext>
            </a:extLst>
          </p:cNvPr>
          <p:cNvSpPr/>
          <p:nvPr/>
        </p:nvSpPr>
        <p:spPr>
          <a:xfrm>
            <a:off x="7029450" y="3286125"/>
            <a:ext cx="4057650" cy="34575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pic>
        <p:nvPicPr>
          <p:cNvPr id="3" name="Picture 2">
            <a:extLst>
              <a:ext uri="{FF2B5EF4-FFF2-40B4-BE49-F238E27FC236}">
                <a16:creationId xmlns:a16="http://schemas.microsoft.com/office/drawing/2014/main" id="{462A9D29-F641-373C-E997-639858FB3FC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60369" y="3219710"/>
            <a:ext cx="3554710" cy="2584533"/>
          </a:xfrm>
          <a:prstGeom prst="rect">
            <a:avLst/>
          </a:prstGeom>
          <a:noFill/>
        </p:spPr>
      </p:pic>
      <p:sp>
        <p:nvSpPr>
          <p:cNvPr id="18" name="Rectangle: Rounded Corners 13">
            <a:extLst>
              <a:ext uri="{FF2B5EF4-FFF2-40B4-BE49-F238E27FC236}">
                <a16:creationId xmlns:a16="http://schemas.microsoft.com/office/drawing/2014/main" id="{8DA4AEDA-45F3-DE42-E3E0-AF2B6AA33519}"/>
              </a:ext>
            </a:extLst>
          </p:cNvPr>
          <p:cNvSpPr/>
          <p:nvPr/>
        </p:nvSpPr>
        <p:spPr>
          <a:xfrm>
            <a:off x="7260928" y="5962605"/>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000" dirty="0">
                <a:solidFill>
                  <a:schemeClr val="bg1"/>
                </a:solidFill>
                <a:latin typeface="Abadi" panose="020B0604020104020204" pitchFamily="34" charset="0"/>
                <a:cs typeface="Aharoni" panose="02010803020104030203" pitchFamily="2" charset="-79"/>
                <a:hlinkClick r:id="rId3">
                  <a:extLst>
                    <a:ext uri="{A12FA001-AC4F-418D-AE19-62706E023703}">
                      <ahyp:hlinkClr xmlns:ahyp="http://schemas.microsoft.com/office/drawing/2018/hyperlinkcolor" val="tx"/>
                    </a:ext>
                  </a:extLst>
                </a:hlinkClick>
              </a:rPr>
              <a:t>Zum Anzeigen hier klicken</a:t>
            </a:r>
            <a:endParaRPr kumimoji="0" lang="en-IE" sz="20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sp>
        <p:nvSpPr>
          <p:cNvPr id="29" name="Text Placeholder 1">
            <a:extLst>
              <a:ext uri="{FF2B5EF4-FFF2-40B4-BE49-F238E27FC236}">
                <a16:creationId xmlns:a16="http://schemas.microsoft.com/office/drawing/2014/main" id="{0ACDFCC3-AABA-AC0F-C9CD-FE29AAB86901}"/>
              </a:ext>
            </a:extLst>
          </p:cNvPr>
          <p:cNvSpPr>
            <a:spLocks noGrp="1"/>
          </p:cNvSpPr>
          <p:nvPr>
            <p:ph type="body" sz="quarter" idx="18"/>
          </p:nvPr>
        </p:nvSpPr>
        <p:spPr>
          <a:xfrm>
            <a:off x="798381" y="453569"/>
            <a:ext cx="5046365" cy="1286933"/>
          </a:xfrm>
        </p:spPr>
        <p:txBody>
          <a:bodyPr/>
          <a:lstStyle/>
          <a:p>
            <a:pPr marL="0" indent="0">
              <a:lnSpc>
                <a:spcPct val="100000"/>
              </a:lnSpc>
              <a:spcBef>
                <a:spcPts val="0"/>
              </a:spcBef>
              <a:spcAft>
                <a:spcPts val="600"/>
              </a:spcAft>
              <a:buFont typeface="Arial" panose="020B0604020202020204" pitchFamily="34" charset="0"/>
              <a:buNone/>
            </a:pPr>
            <a:r>
              <a:rPr lang="en-US" sz="2000" b="1" spc="0" dirty="0">
                <a:solidFill>
                  <a:srgbClr val="A555A1"/>
                </a:solidFill>
                <a:latin typeface="Calibri" panose="020F0502020204030204" pitchFamily="34" charset="0"/>
                <a:ea typeface="Calibri (MS)"/>
                <a:cs typeface="Calibri" panose="020F0502020204030204" pitchFamily="34" charset="0"/>
                <a:sym typeface="Calibri (MS)"/>
              </a:rPr>
              <a:t>KONZEPT </a:t>
            </a:r>
            <a:r>
              <a:rPr lang="en-IE" sz="2000" b="1" dirty="0">
                <a:solidFill>
                  <a:srgbClr val="0C4659"/>
                </a:solidFill>
              </a:rPr>
              <a:t>Ethischer Medienkonsum und -produktion: </a:t>
            </a:r>
            <a:r>
              <a:rPr lang="en-IE" sz="2000" dirty="0">
                <a:solidFill>
                  <a:srgbClr val="0C4659"/>
                </a:solidFill>
              </a:rPr>
              <a:t>Bewährte Praktiken für Journalisten und Content-Ersteller.</a:t>
            </a:r>
          </a:p>
          <a:p>
            <a:pPr marL="0" indent="0">
              <a:lnSpc>
                <a:spcPct val="100000"/>
              </a:lnSpc>
              <a:spcBef>
                <a:spcPts val="0"/>
              </a:spcBef>
              <a:spcAft>
                <a:spcPts val="600"/>
              </a:spcAft>
              <a:buFont typeface="Arial" panose="020B0604020202020204" pitchFamily="34" charset="0"/>
              <a:buNone/>
            </a:pPr>
            <a:endParaRPr lang="en-IE" sz="2000" dirty="0">
              <a:solidFill>
                <a:srgbClr val="0C4659"/>
              </a:solidFill>
            </a:endParaRPr>
          </a:p>
        </p:txBody>
      </p:sp>
      <p:cxnSp>
        <p:nvCxnSpPr>
          <p:cNvPr id="30" name="Straight Connector 29">
            <a:extLst>
              <a:ext uri="{FF2B5EF4-FFF2-40B4-BE49-F238E27FC236}">
                <a16:creationId xmlns:a16="http://schemas.microsoft.com/office/drawing/2014/main" id="{3E899917-B5E5-9CED-9B3D-E5553B9F39DE}"/>
              </a:ext>
            </a:extLst>
          </p:cNvPr>
          <p:cNvCxnSpPr>
            <a:cxnSpLocks/>
          </p:cNvCxnSpPr>
          <p:nvPr/>
        </p:nvCxnSpPr>
        <p:spPr>
          <a:xfrm>
            <a:off x="0" y="174050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1A1A7D01-7D52-0B8F-F973-9FBEEAA5001F}"/>
              </a:ext>
            </a:extLst>
          </p:cNvPr>
          <p:cNvGrpSpPr/>
          <p:nvPr/>
        </p:nvGrpSpPr>
        <p:grpSpPr>
          <a:xfrm>
            <a:off x="-5792" y="368575"/>
            <a:ext cx="744123" cy="527392"/>
            <a:chOff x="268528" y="1960710"/>
            <a:chExt cx="744123" cy="527392"/>
          </a:xfrm>
        </p:grpSpPr>
        <p:sp>
          <p:nvSpPr>
            <p:cNvPr id="32" name="Freeform 31">
              <a:extLst>
                <a:ext uri="{FF2B5EF4-FFF2-40B4-BE49-F238E27FC236}">
                  <a16:creationId xmlns:a16="http://schemas.microsoft.com/office/drawing/2014/main" id="{4DA1D035-0D28-DBF2-0EB7-85652AF550A7}"/>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33" name="Freeform 32">
              <a:extLst>
                <a:ext uri="{FF2B5EF4-FFF2-40B4-BE49-F238E27FC236}">
                  <a16:creationId xmlns:a16="http://schemas.microsoft.com/office/drawing/2014/main" id="{3EA33055-74E1-6060-FF26-F49D94F9A3C6}"/>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sp>
        <p:nvSpPr>
          <p:cNvPr id="34" name="Text Placeholder 1">
            <a:extLst>
              <a:ext uri="{FF2B5EF4-FFF2-40B4-BE49-F238E27FC236}">
                <a16:creationId xmlns:a16="http://schemas.microsoft.com/office/drawing/2014/main" id="{022BAA4E-5C8E-E3BB-F437-ED8D544FC8C5}"/>
              </a:ext>
            </a:extLst>
          </p:cNvPr>
          <p:cNvSpPr txBox="1">
            <a:spLocks/>
          </p:cNvSpPr>
          <p:nvPr/>
        </p:nvSpPr>
        <p:spPr>
          <a:xfrm>
            <a:off x="798380" y="2099489"/>
            <a:ext cx="5688145"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2000" b="1" dirty="0">
                <a:solidFill>
                  <a:srgbClr val="A555A1"/>
                </a:solidFill>
                <a:latin typeface="Calibri" panose="020F0502020204030204" pitchFamily="34" charset="0"/>
                <a:ea typeface="Calibri (MS)"/>
                <a:cs typeface="Calibri" panose="020F0502020204030204" pitchFamily="34" charset="0"/>
                <a:sym typeface="Calibri (MS)"/>
              </a:rPr>
              <a:t>BEDEUTUNG </a:t>
            </a:r>
            <a:r>
              <a:rPr lang="en-US" sz="2000" dirty="0">
                <a:solidFill>
                  <a:srgbClr val="0C4659"/>
                </a:solidFill>
              </a:rPr>
              <a:t>Verantwortungsbewusste Medien können Leben schützen, Vertrauen aufbauen und weiteren Schaden verhindern – insbesondere während fragiler Friedensprozesse oder humanitärer Krisen.</a:t>
            </a:r>
          </a:p>
        </p:txBody>
      </p:sp>
      <p:grpSp>
        <p:nvGrpSpPr>
          <p:cNvPr id="35" name="Group 34">
            <a:extLst>
              <a:ext uri="{FF2B5EF4-FFF2-40B4-BE49-F238E27FC236}">
                <a16:creationId xmlns:a16="http://schemas.microsoft.com/office/drawing/2014/main" id="{DB34778D-3343-A52A-0478-ECFD0AB5CCBD}"/>
              </a:ext>
            </a:extLst>
          </p:cNvPr>
          <p:cNvGrpSpPr/>
          <p:nvPr/>
        </p:nvGrpSpPr>
        <p:grpSpPr>
          <a:xfrm>
            <a:off x="-5792" y="2014495"/>
            <a:ext cx="744123" cy="527392"/>
            <a:chOff x="268528" y="1960710"/>
            <a:chExt cx="744123" cy="527392"/>
          </a:xfrm>
        </p:grpSpPr>
        <p:sp>
          <p:nvSpPr>
            <p:cNvPr id="36" name="Freeform 35">
              <a:extLst>
                <a:ext uri="{FF2B5EF4-FFF2-40B4-BE49-F238E27FC236}">
                  <a16:creationId xmlns:a16="http://schemas.microsoft.com/office/drawing/2014/main" id="{FDC40D9B-D2AD-D804-F5EB-D1793567B598}"/>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37" name="Freeform 36">
              <a:extLst>
                <a:ext uri="{FF2B5EF4-FFF2-40B4-BE49-F238E27FC236}">
                  <a16:creationId xmlns:a16="http://schemas.microsoft.com/office/drawing/2014/main" id="{5185A6E5-3ED2-F11A-11C0-B2FBDE961199}"/>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cxnSp>
        <p:nvCxnSpPr>
          <p:cNvPr id="38" name="Straight Connector 37">
            <a:extLst>
              <a:ext uri="{FF2B5EF4-FFF2-40B4-BE49-F238E27FC236}">
                <a16:creationId xmlns:a16="http://schemas.microsoft.com/office/drawing/2014/main" id="{B77C74A7-A27E-3469-0DED-552FBE69A4EA}"/>
              </a:ext>
            </a:extLst>
          </p:cNvPr>
          <p:cNvCxnSpPr>
            <a:cxnSpLocks/>
          </p:cNvCxnSpPr>
          <p:nvPr/>
        </p:nvCxnSpPr>
        <p:spPr>
          <a:xfrm>
            <a:off x="-10757" y="3780619"/>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39" name="Text Placeholder 1">
            <a:extLst>
              <a:ext uri="{FF2B5EF4-FFF2-40B4-BE49-F238E27FC236}">
                <a16:creationId xmlns:a16="http://schemas.microsoft.com/office/drawing/2014/main" id="{A65180B9-B0D9-FAE9-1FD2-23E5792E00CD}"/>
              </a:ext>
            </a:extLst>
          </p:cNvPr>
          <p:cNvSpPr txBox="1">
            <a:spLocks/>
          </p:cNvSpPr>
          <p:nvPr/>
        </p:nvSpPr>
        <p:spPr>
          <a:xfrm>
            <a:off x="809137" y="4139602"/>
            <a:ext cx="5688145"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2000" b="1" dirty="0">
                <a:solidFill>
                  <a:srgbClr val="A555A1"/>
                </a:solidFill>
                <a:latin typeface="Calibri" panose="020F0502020204030204" pitchFamily="34" charset="0"/>
                <a:ea typeface="Calibri (MS)"/>
                <a:cs typeface="Calibri" panose="020F0502020204030204" pitchFamily="34" charset="0"/>
                <a:sym typeface="Calibri (MS)"/>
              </a:rPr>
              <a:t>DEFINITION </a:t>
            </a:r>
            <a:r>
              <a:rPr lang="en-US" sz="2000" b="1" dirty="0">
                <a:solidFill>
                  <a:srgbClr val="0C4659"/>
                </a:solidFill>
              </a:rPr>
              <a:t>Ethischer Medienkonsum bedeutet</a:t>
            </a:r>
            <a:r>
              <a:rPr lang="en-US" sz="2000" dirty="0">
                <a:solidFill>
                  <a:srgbClr val="0C4659"/>
                </a:solidFill>
              </a:rPr>
              <a:t>, Quellen zu hinterfragen, Fakten zu überprüfen und Inhalte zu meiden, die Schaden oder Hass verbreiten. Ethische Produktion bedeutet, Medien zu schaffen, die wahrheitsgetreu, inklusiv, respektvoll und korrekt sind.</a:t>
            </a:r>
          </a:p>
        </p:txBody>
      </p:sp>
      <p:grpSp>
        <p:nvGrpSpPr>
          <p:cNvPr id="40" name="Group 39">
            <a:extLst>
              <a:ext uri="{FF2B5EF4-FFF2-40B4-BE49-F238E27FC236}">
                <a16:creationId xmlns:a16="http://schemas.microsoft.com/office/drawing/2014/main" id="{DCEF9C11-FB1E-83EF-A48A-1B576DF32E58}"/>
              </a:ext>
            </a:extLst>
          </p:cNvPr>
          <p:cNvGrpSpPr/>
          <p:nvPr/>
        </p:nvGrpSpPr>
        <p:grpSpPr>
          <a:xfrm>
            <a:off x="4965" y="4054608"/>
            <a:ext cx="744123" cy="527392"/>
            <a:chOff x="268528" y="1960710"/>
            <a:chExt cx="744123" cy="527392"/>
          </a:xfrm>
        </p:grpSpPr>
        <p:sp>
          <p:nvSpPr>
            <p:cNvPr id="41" name="Freeform 40">
              <a:extLst>
                <a:ext uri="{FF2B5EF4-FFF2-40B4-BE49-F238E27FC236}">
                  <a16:creationId xmlns:a16="http://schemas.microsoft.com/office/drawing/2014/main" id="{0C8EFF9E-0C0A-3D59-C2D9-7A6825EA3AA6}"/>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42" name="Freeform 41">
              <a:extLst>
                <a:ext uri="{FF2B5EF4-FFF2-40B4-BE49-F238E27FC236}">
                  <a16:creationId xmlns:a16="http://schemas.microsoft.com/office/drawing/2014/main" id="{673D2DEE-1BC9-73A0-47E4-F3D69A20C086}"/>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cxnSp>
        <p:nvCxnSpPr>
          <p:cNvPr id="43" name="Straight Connector 42">
            <a:extLst>
              <a:ext uri="{FF2B5EF4-FFF2-40B4-BE49-F238E27FC236}">
                <a16:creationId xmlns:a16="http://schemas.microsoft.com/office/drawing/2014/main" id="{776CAD4D-8696-E6E9-F37A-160C991CD49A}"/>
              </a:ext>
            </a:extLst>
          </p:cNvPr>
          <p:cNvCxnSpPr>
            <a:cxnSpLocks/>
          </p:cNvCxnSpPr>
          <p:nvPr/>
        </p:nvCxnSpPr>
        <p:spPr>
          <a:xfrm>
            <a:off x="0" y="6543395"/>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44" name="Text Placeholder 1">
            <a:extLst>
              <a:ext uri="{FF2B5EF4-FFF2-40B4-BE49-F238E27FC236}">
                <a16:creationId xmlns:a16="http://schemas.microsoft.com/office/drawing/2014/main" id="{12C52AE0-194A-58B6-A856-29A76B000568}"/>
              </a:ext>
            </a:extLst>
          </p:cNvPr>
          <p:cNvSpPr txBox="1">
            <a:spLocks/>
          </p:cNvSpPr>
          <p:nvPr/>
        </p:nvSpPr>
        <p:spPr>
          <a:xfrm>
            <a:off x="7244932" y="417407"/>
            <a:ext cx="4655748"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en-US" sz="2000" b="1" dirty="0">
                <a:solidFill>
                  <a:schemeClr val="bg1"/>
                </a:solidFill>
                <a:latin typeface="Calibri" panose="020F0502020204030204" pitchFamily="34" charset="0"/>
                <a:ea typeface="Calibri (MS)"/>
                <a:cs typeface="Calibri" panose="020F0502020204030204" pitchFamily="34" charset="0"/>
                <a:sym typeface="Calibri (MS)"/>
              </a:rPr>
              <a:t>BEISPIEL </a:t>
            </a:r>
            <a:r>
              <a:rPr lang="en-US" sz="2000" dirty="0">
                <a:solidFill>
                  <a:schemeClr val="bg1"/>
                </a:solidFill>
                <a:hlinkClick r:id="rId3">
                  <a:extLst>
                    <a:ext uri="{A12FA001-AC4F-418D-AE19-62706E023703}">
                      <ahyp:hlinkClr xmlns:ahyp="http://schemas.microsoft.com/office/drawing/2018/hyperlinkcolor" val="tx"/>
                    </a:ext>
                  </a:extLst>
                </a:hlinkClick>
              </a:rPr>
              <a:t>Eyewitness to Atrocities </a:t>
            </a:r>
            <a:r>
              <a:rPr lang="en-US" sz="2000" dirty="0">
                <a:solidFill>
                  <a:schemeClr val="bg1"/>
                </a:solidFill>
              </a:rPr>
              <a:t>– Eine von der International Bar Association entwickelte mobile App, mit der Nutzer Menschenrechtsverletzungen aufzeichnen, überprüfen und melden können, während Identität und Metadaten geschützt bleiben.</a:t>
            </a:r>
          </a:p>
        </p:txBody>
      </p:sp>
      <p:grpSp>
        <p:nvGrpSpPr>
          <p:cNvPr id="45" name="Group 44">
            <a:extLst>
              <a:ext uri="{FF2B5EF4-FFF2-40B4-BE49-F238E27FC236}">
                <a16:creationId xmlns:a16="http://schemas.microsoft.com/office/drawing/2014/main" id="{46088945-6795-8B67-3226-B43E00965946}"/>
              </a:ext>
            </a:extLst>
          </p:cNvPr>
          <p:cNvGrpSpPr/>
          <p:nvPr/>
        </p:nvGrpSpPr>
        <p:grpSpPr>
          <a:xfrm>
            <a:off x="5742402" y="311156"/>
            <a:ext cx="744123" cy="527392"/>
            <a:chOff x="268528" y="1960710"/>
            <a:chExt cx="744123" cy="527392"/>
          </a:xfrm>
        </p:grpSpPr>
        <p:sp>
          <p:nvSpPr>
            <p:cNvPr id="46" name="Freeform 45">
              <a:extLst>
                <a:ext uri="{FF2B5EF4-FFF2-40B4-BE49-F238E27FC236}">
                  <a16:creationId xmlns:a16="http://schemas.microsoft.com/office/drawing/2014/main" id="{CF254F99-C66A-6E2F-83CD-3BB52672B246}"/>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47" name="Freeform 46">
              <a:extLst>
                <a:ext uri="{FF2B5EF4-FFF2-40B4-BE49-F238E27FC236}">
                  <a16:creationId xmlns:a16="http://schemas.microsoft.com/office/drawing/2014/main" id="{B186C556-7AB0-4950-3104-FDAF5ECE6024}"/>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pic>
        <p:nvPicPr>
          <p:cNvPr id="10" name="Picture Placeholder 9">
            <a:hlinkClick r:id="rId3"/>
            <a:extLst>
              <a:ext uri="{FF2B5EF4-FFF2-40B4-BE49-F238E27FC236}">
                <a16:creationId xmlns:a16="http://schemas.microsoft.com/office/drawing/2014/main" id="{F1853968-B789-39C9-A6EF-3D0D46F9AF5C}"/>
              </a:ext>
            </a:extLst>
          </p:cNvPr>
          <p:cNvPicPr>
            <a:picLocks noGrp="1" noChangeAspect="1"/>
          </p:cNvPicPr>
          <p:nvPr>
            <p:ph type="pic" sz="quarter" idx="13"/>
          </p:nvPr>
        </p:nvPicPr>
        <p:blipFill>
          <a:blip r:embed="rId4" cstate="screen">
            <a:extLst>
              <a:ext uri="{28A0092B-C50C-407E-A947-70E740481C1C}">
                <a14:useLocalDpi xmlns:a14="http://schemas.microsoft.com/office/drawing/2010/main"/>
              </a:ext>
            </a:extLst>
          </a:blip>
          <a:srcRect/>
          <a:stretch>
            <a:fillRect/>
          </a:stretch>
        </p:blipFill>
        <p:spPr>
          <a:xfrm>
            <a:off x="7669530" y="3504565"/>
            <a:ext cx="2534920" cy="1620838"/>
          </a:xfrm>
        </p:spPr>
      </p:pic>
    </p:spTree>
    <p:extLst>
      <p:ext uri="{BB962C8B-B14F-4D97-AF65-F5344CB8AC3E}">
        <p14:creationId xmlns:p14="http://schemas.microsoft.com/office/powerpoint/2010/main" val="7111763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49AA8E8-7305-F7ED-4155-7BA0ABC9A787}"/>
              </a:ext>
            </a:extLst>
          </p:cNvPr>
          <p:cNvGrpSpPr/>
          <p:nvPr/>
        </p:nvGrpSpPr>
        <p:grpSpPr>
          <a:xfrm>
            <a:off x="7019316" y="188583"/>
            <a:ext cx="4959369" cy="2527420"/>
            <a:chOff x="7260927" y="368575"/>
            <a:chExt cx="4959369" cy="2527420"/>
          </a:xfrm>
        </p:grpSpPr>
        <p:sp>
          <p:nvSpPr>
            <p:cNvPr id="9" name="Round Diagonal Corner Rectangle 8">
              <a:extLst>
                <a:ext uri="{FF2B5EF4-FFF2-40B4-BE49-F238E27FC236}">
                  <a16:creationId xmlns:a16="http://schemas.microsoft.com/office/drawing/2014/main" id="{1FAE4100-7324-D64B-30C9-43ADD62609EE}"/>
                </a:ext>
              </a:extLst>
            </p:cNvPr>
            <p:cNvSpPr/>
            <p:nvPr/>
          </p:nvSpPr>
          <p:spPr>
            <a:xfrm flipH="1">
              <a:off x="7260927" y="368575"/>
              <a:ext cx="4806969" cy="2353304"/>
            </a:xfrm>
            <a:prstGeom prst="round2DiagRect">
              <a:avLst/>
            </a:prstGeom>
            <a:solidFill>
              <a:srgbClr val="DEC0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0" name="Round Diagonal Corner Rectangle 9">
              <a:extLst>
                <a:ext uri="{FF2B5EF4-FFF2-40B4-BE49-F238E27FC236}">
                  <a16:creationId xmlns:a16="http://schemas.microsoft.com/office/drawing/2014/main" id="{4E030A3A-7E40-5A19-A5DB-548B91EADFBB}"/>
                </a:ext>
              </a:extLst>
            </p:cNvPr>
            <p:cNvSpPr/>
            <p:nvPr/>
          </p:nvSpPr>
          <p:spPr>
            <a:xfrm flipH="1">
              <a:off x="7413327" y="520975"/>
              <a:ext cx="4806969" cy="2375020"/>
            </a:xfrm>
            <a:custGeom>
              <a:avLst/>
              <a:gdLst>
                <a:gd name="connsiteX0" fmla="*/ 395845 w 4806969"/>
                <a:gd name="connsiteY0" fmla="*/ 0 h 2375020"/>
                <a:gd name="connsiteX1" fmla="*/ 1026006 w 4806969"/>
                <a:gd name="connsiteY1" fmla="*/ 0 h 2375020"/>
                <a:gd name="connsiteX2" fmla="*/ 1612055 w 4806969"/>
                <a:gd name="connsiteY2" fmla="*/ 0 h 2375020"/>
                <a:gd name="connsiteX3" fmla="*/ 2330438 w 4806969"/>
                <a:gd name="connsiteY3" fmla="*/ 0 h 2375020"/>
                <a:gd name="connsiteX4" fmla="*/ 2872376 w 4806969"/>
                <a:gd name="connsiteY4" fmla="*/ 0 h 2375020"/>
                <a:gd name="connsiteX5" fmla="*/ 3502537 w 4806969"/>
                <a:gd name="connsiteY5" fmla="*/ 0 h 2375020"/>
                <a:gd name="connsiteX6" fmla="*/ 4176808 w 4806969"/>
                <a:gd name="connsiteY6" fmla="*/ 0 h 2375020"/>
                <a:gd name="connsiteX7" fmla="*/ 4806969 w 4806969"/>
                <a:gd name="connsiteY7" fmla="*/ 0 h 2375020"/>
                <a:gd name="connsiteX8" fmla="*/ 4806969 w 4806969"/>
                <a:gd name="connsiteY8" fmla="*/ 0 h 2375020"/>
                <a:gd name="connsiteX9" fmla="*/ 4806969 w 4806969"/>
                <a:gd name="connsiteY9" fmla="*/ 699309 h 2375020"/>
                <a:gd name="connsiteX10" fmla="*/ 4806969 w 4806969"/>
                <a:gd name="connsiteY10" fmla="*/ 1378825 h 2375020"/>
                <a:gd name="connsiteX11" fmla="*/ 4806969 w 4806969"/>
                <a:gd name="connsiteY11" fmla="*/ 1979175 h 2375020"/>
                <a:gd name="connsiteX12" fmla="*/ 4411124 w 4806969"/>
                <a:gd name="connsiteY12" fmla="*/ 2375020 h 2375020"/>
                <a:gd name="connsiteX13" fmla="*/ 3913297 w 4806969"/>
                <a:gd name="connsiteY13" fmla="*/ 2375020 h 2375020"/>
                <a:gd name="connsiteX14" fmla="*/ 3194914 w 4806969"/>
                <a:gd name="connsiteY14" fmla="*/ 2375020 h 2375020"/>
                <a:gd name="connsiteX15" fmla="*/ 2697087 w 4806969"/>
                <a:gd name="connsiteY15" fmla="*/ 2375020 h 2375020"/>
                <a:gd name="connsiteX16" fmla="*/ 2199260 w 4806969"/>
                <a:gd name="connsiteY16" fmla="*/ 2375020 h 2375020"/>
                <a:gd name="connsiteX17" fmla="*/ 1524989 w 4806969"/>
                <a:gd name="connsiteY17" fmla="*/ 2375020 h 2375020"/>
                <a:gd name="connsiteX18" fmla="*/ 806606 w 4806969"/>
                <a:gd name="connsiteY18" fmla="*/ 2375020 h 2375020"/>
                <a:gd name="connsiteX19" fmla="*/ 0 w 4806969"/>
                <a:gd name="connsiteY19" fmla="*/ 2375020 h 2375020"/>
                <a:gd name="connsiteX20" fmla="*/ 0 w 4806969"/>
                <a:gd name="connsiteY20" fmla="*/ 2375020 h 2375020"/>
                <a:gd name="connsiteX21" fmla="*/ 0 w 4806969"/>
                <a:gd name="connsiteY21" fmla="*/ 1735087 h 2375020"/>
                <a:gd name="connsiteX22" fmla="*/ 0 w 4806969"/>
                <a:gd name="connsiteY22" fmla="*/ 1055570 h 2375020"/>
                <a:gd name="connsiteX23" fmla="*/ 0 w 4806969"/>
                <a:gd name="connsiteY23" fmla="*/ 395845 h 2375020"/>
                <a:gd name="connsiteX24" fmla="*/ 395845 w 4806969"/>
                <a:gd name="connsiteY24" fmla="*/ 0 h 2375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06969" h="2375020" extrusionOk="0">
                  <a:moveTo>
                    <a:pt x="395845" y="0"/>
                  </a:moveTo>
                  <a:cubicBezTo>
                    <a:pt x="622841" y="21324"/>
                    <a:pt x="738095" y="20451"/>
                    <a:pt x="1026006" y="0"/>
                  </a:cubicBezTo>
                  <a:cubicBezTo>
                    <a:pt x="1313917" y="-20451"/>
                    <a:pt x="1392748" y="-19844"/>
                    <a:pt x="1612055" y="0"/>
                  </a:cubicBezTo>
                  <a:cubicBezTo>
                    <a:pt x="1831362" y="19844"/>
                    <a:pt x="2143899" y="17315"/>
                    <a:pt x="2330438" y="0"/>
                  </a:cubicBezTo>
                  <a:cubicBezTo>
                    <a:pt x="2516977" y="-17315"/>
                    <a:pt x="2643885" y="11711"/>
                    <a:pt x="2872376" y="0"/>
                  </a:cubicBezTo>
                  <a:cubicBezTo>
                    <a:pt x="3100867" y="-11711"/>
                    <a:pt x="3327252" y="3566"/>
                    <a:pt x="3502537" y="0"/>
                  </a:cubicBezTo>
                  <a:cubicBezTo>
                    <a:pt x="3677822" y="-3566"/>
                    <a:pt x="3955310" y="-3627"/>
                    <a:pt x="4176808" y="0"/>
                  </a:cubicBezTo>
                  <a:cubicBezTo>
                    <a:pt x="4398306" y="3627"/>
                    <a:pt x="4596487" y="29764"/>
                    <a:pt x="4806969" y="0"/>
                  </a:cubicBezTo>
                  <a:lnTo>
                    <a:pt x="4806969" y="0"/>
                  </a:lnTo>
                  <a:cubicBezTo>
                    <a:pt x="4829067" y="209485"/>
                    <a:pt x="4826657" y="558811"/>
                    <a:pt x="4806969" y="699309"/>
                  </a:cubicBezTo>
                  <a:cubicBezTo>
                    <a:pt x="4787281" y="839807"/>
                    <a:pt x="4800554" y="1232243"/>
                    <a:pt x="4806969" y="1378825"/>
                  </a:cubicBezTo>
                  <a:cubicBezTo>
                    <a:pt x="4813384" y="1525407"/>
                    <a:pt x="4791234" y="1806287"/>
                    <a:pt x="4806969" y="1979175"/>
                  </a:cubicBezTo>
                  <a:cubicBezTo>
                    <a:pt x="4807964" y="2192061"/>
                    <a:pt x="4635957" y="2386753"/>
                    <a:pt x="4411124" y="2375020"/>
                  </a:cubicBezTo>
                  <a:cubicBezTo>
                    <a:pt x="4210228" y="2395343"/>
                    <a:pt x="4032974" y="2396505"/>
                    <a:pt x="3913297" y="2375020"/>
                  </a:cubicBezTo>
                  <a:cubicBezTo>
                    <a:pt x="3793620" y="2353535"/>
                    <a:pt x="3368875" y="2391984"/>
                    <a:pt x="3194914" y="2375020"/>
                  </a:cubicBezTo>
                  <a:cubicBezTo>
                    <a:pt x="3020953" y="2358056"/>
                    <a:pt x="2902261" y="2355711"/>
                    <a:pt x="2697087" y="2375020"/>
                  </a:cubicBezTo>
                  <a:cubicBezTo>
                    <a:pt x="2491913" y="2394329"/>
                    <a:pt x="2440483" y="2395576"/>
                    <a:pt x="2199260" y="2375020"/>
                  </a:cubicBezTo>
                  <a:cubicBezTo>
                    <a:pt x="1958037" y="2354464"/>
                    <a:pt x="1836532" y="2349172"/>
                    <a:pt x="1524989" y="2375020"/>
                  </a:cubicBezTo>
                  <a:cubicBezTo>
                    <a:pt x="1213446" y="2400868"/>
                    <a:pt x="1053434" y="2396705"/>
                    <a:pt x="806606" y="2375020"/>
                  </a:cubicBezTo>
                  <a:cubicBezTo>
                    <a:pt x="559778" y="2353335"/>
                    <a:pt x="228337" y="2370010"/>
                    <a:pt x="0" y="2375020"/>
                  </a:cubicBezTo>
                  <a:lnTo>
                    <a:pt x="0" y="2375020"/>
                  </a:lnTo>
                  <a:cubicBezTo>
                    <a:pt x="-20452" y="2158895"/>
                    <a:pt x="-14593" y="1894146"/>
                    <a:pt x="0" y="1735087"/>
                  </a:cubicBezTo>
                  <a:cubicBezTo>
                    <a:pt x="14593" y="1576028"/>
                    <a:pt x="33091" y="1200728"/>
                    <a:pt x="0" y="1055570"/>
                  </a:cubicBezTo>
                  <a:cubicBezTo>
                    <a:pt x="-33091" y="910412"/>
                    <a:pt x="-23909" y="639098"/>
                    <a:pt x="0" y="395845"/>
                  </a:cubicBezTo>
                  <a:cubicBezTo>
                    <a:pt x="17086" y="164493"/>
                    <a:pt x="167947" y="-14800"/>
                    <a:pt x="395845" y="0"/>
                  </a:cubicBezTo>
                  <a:close/>
                </a:path>
              </a:pathLst>
            </a:custGeom>
            <a:noFill/>
            <a:ln w="28575">
              <a:solidFill>
                <a:srgbClr val="0E6E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grpSp>
      <p:sp>
        <p:nvSpPr>
          <p:cNvPr id="29" name="Text Placeholder 1">
            <a:extLst>
              <a:ext uri="{FF2B5EF4-FFF2-40B4-BE49-F238E27FC236}">
                <a16:creationId xmlns:a16="http://schemas.microsoft.com/office/drawing/2014/main" id="{0ACDFCC3-AABA-AC0F-C9CD-FE29AAB86901}"/>
              </a:ext>
            </a:extLst>
          </p:cNvPr>
          <p:cNvSpPr>
            <a:spLocks noGrp="1"/>
          </p:cNvSpPr>
          <p:nvPr>
            <p:ph type="body" sz="quarter" idx="18"/>
          </p:nvPr>
        </p:nvSpPr>
        <p:spPr>
          <a:xfrm>
            <a:off x="798381" y="453569"/>
            <a:ext cx="5232980" cy="1286933"/>
          </a:xfrm>
        </p:spPr>
        <p:txBody>
          <a:bodyPr/>
          <a:lstStyle/>
          <a:p>
            <a:pPr marL="0" indent="0">
              <a:lnSpc>
                <a:spcPct val="100000"/>
              </a:lnSpc>
            </a:pPr>
            <a:r>
              <a:rPr lang="en-US" sz="2000" b="1" spc="0" dirty="0">
                <a:solidFill>
                  <a:srgbClr val="A555A1"/>
                </a:solidFill>
                <a:latin typeface="Calibri" panose="020F0502020204030204" pitchFamily="34" charset="0"/>
                <a:ea typeface="Calibri (MS)"/>
                <a:cs typeface="Calibri" panose="020F0502020204030204" pitchFamily="34" charset="0"/>
                <a:sym typeface="Calibri (MS)"/>
              </a:rPr>
              <a:t>KONZEPT </a:t>
            </a:r>
            <a:r>
              <a:rPr lang="en-IE" sz="2000" b="1" dirty="0">
                <a:solidFill>
                  <a:srgbClr val="0C4659"/>
                </a:solidFill>
              </a:rPr>
              <a:t>Strategien für einen konstruktiven Dialog: </a:t>
            </a:r>
            <a:r>
              <a:rPr lang="en-IE" sz="2000" dirty="0">
                <a:solidFill>
                  <a:srgbClr val="0C4659"/>
                </a:solidFill>
              </a:rPr>
              <a:t>Wie die Medien den Dialog zwischen den Gemeinschaften fördern, unterstützen und stärken.</a:t>
            </a:r>
          </a:p>
        </p:txBody>
      </p:sp>
      <p:cxnSp>
        <p:nvCxnSpPr>
          <p:cNvPr id="30" name="Straight Connector 29">
            <a:extLst>
              <a:ext uri="{FF2B5EF4-FFF2-40B4-BE49-F238E27FC236}">
                <a16:creationId xmlns:a16="http://schemas.microsoft.com/office/drawing/2014/main" id="{3E899917-B5E5-9CED-9B3D-E5553B9F39DE}"/>
              </a:ext>
            </a:extLst>
          </p:cNvPr>
          <p:cNvCxnSpPr>
            <a:cxnSpLocks/>
          </p:cNvCxnSpPr>
          <p:nvPr/>
        </p:nvCxnSpPr>
        <p:spPr>
          <a:xfrm>
            <a:off x="0" y="211769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1A1A7D01-7D52-0B8F-F973-9FBEEAA5001F}"/>
              </a:ext>
            </a:extLst>
          </p:cNvPr>
          <p:cNvGrpSpPr/>
          <p:nvPr/>
        </p:nvGrpSpPr>
        <p:grpSpPr>
          <a:xfrm>
            <a:off x="-5792" y="368575"/>
            <a:ext cx="744123" cy="527392"/>
            <a:chOff x="268528" y="1960710"/>
            <a:chExt cx="744123" cy="527392"/>
          </a:xfrm>
        </p:grpSpPr>
        <p:sp>
          <p:nvSpPr>
            <p:cNvPr id="32" name="Freeform 31">
              <a:extLst>
                <a:ext uri="{FF2B5EF4-FFF2-40B4-BE49-F238E27FC236}">
                  <a16:creationId xmlns:a16="http://schemas.microsoft.com/office/drawing/2014/main" id="{4DA1D035-0D28-DBF2-0EB7-85652AF550A7}"/>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33" name="Freeform 32">
              <a:extLst>
                <a:ext uri="{FF2B5EF4-FFF2-40B4-BE49-F238E27FC236}">
                  <a16:creationId xmlns:a16="http://schemas.microsoft.com/office/drawing/2014/main" id="{3EA33055-74E1-6060-FF26-F49D94F9A3C6}"/>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sp>
        <p:nvSpPr>
          <p:cNvPr id="34" name="Text Placeholder 1">
            <a:extLst>
              <a:ext uri="{FF2B5EF4-FFF2-40B4-BE49-F238E27FC236}">
                <a16:creationId xmlns:a16="http://schemas.microsoft.com/office/drawing/2014/main" id="{022BAA4E-5C8E-E3BB-F437-ED8D544FC8C5}"/>
              </a:ext>
            </a:extLst>
          </p:cNvPr>
          <p:cNvSpPr txBox="1">
            <a:spLocks/>
          </p:cNvSpPr>
          <p:nvPr/>
        </p:nvSpPr>
        <p:spPr>
          <a:xfrm>
            <a:off x="798381" y="2476679"/>
            <a:ext cx="5695926"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2000" b="1" dirty="0">
                <a:solidFill>
                  <a:srgbClr val="A555A1"/>
                </a:solidFill>
                <a:latin typeface="Calibri" panose="020F0502020204030204" pitchFamily="34" charset="0"/>
                <a:ea typeface="Calibri (MS)"/>
                <a:cs typeface="Calibri" panose="020F0502020204030204" pitchFamily="34" charset="0"/>
                <a:sym typeface="Calibri (MS)"/>
              </a:rPr>
              <a:t>BEDEUTUNG </a:t>
            </a:r>
            <a:r>
              <a:rPr lang="en-US" sz="2000" dirty="0">
                <a:solidFill>
                  <a:srgbClr val="0C4659"/>
                </a:solidFill>
              </a:rPr>
              <a:t>Der Dialog über Medien kann Polarisierung verringern, Empathie aufbauen und Friedensarbeit partizipativ und jugendgeprägt gestalten.</a:t>
            </a:r>
          </a:p>
        </p:txBody>
      </p:sp>
      <p:grpSp>
        <p:nvGrpSpPr>
          <p:cNvPr id="35" name="Group 34">
            <a:extLst>
              <a:ext uri="{FF2B5EF4-FFF2-40B4-BE49-F238E27FC236}">
                <a16:creationId xmlns:a16="http://schemas.microsoft.com/office/drawing/2014/main" id="{DB34778D-3343-A52A-0478-ECFD0AB5CCBD}"/>
              </a:ext>
            </a:extLst>
          </p:cNvPr>
          <p:cNvGrpSpPr/>
          <p:nvPr/>
        </p:nvGrpSpPr>
        <p:grpSpPr>
          <a:xfrm>
            <a:off x="-5792" y="2391685"/>
            <a:ext cx="744123" cy="527392"/>
            <a:chOff x="268528" y="1960710"/>
            <a:chExt cx="744123" cy="527392"/>
          </a:xfrm>
        </p:grpSpPr>
        <p:sp>
          <p:nvSpPr>
            <p:cNvPr id="36" name="Freeform 35">
              <a:extLst>
                <a:ext uri="{FF2B5EF4-FFF2-40B4-BE49-F238E27FC236}">
                  <a16:creationId xmlns:a16="http://schemas.microsoft.com/office/drawing/2014/main" id="{FDC40D9B-D2AD-D804-F5EB-D1793567B598}"/>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37" name="Freeform 36">
              <a:extLst>
                <a:ext uri="{FF2B5EF4-FFF2-40B4-BE49-F238E27FC236}">
                  <a16:creationId xmlns:a16="http://schemas.microsoft.com/office/drawing/2014/main" id="{5185A6E5-3ED2-F11A-11C0-B2FBDE961199}"/>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cxnSp>
        <p:nvCxnSpPr>
          <p:cNvPr id="38" name="Straight Connector 37">
            <a:extLst>
              <a:ext uri="{FF2B5EF4-FFF2-40B4-BE49-F238E27FC236}">
                <a16:creationId xmlns:a16="http://schemas.microsoft.com/office/drawing/2014/main" id="{B77C74A7-A27E-3469-0DED-552FBE69A4EA}"/>
              </a:ext>
            </a:extLst>
          </p:cNvPr>
          <p:cNvCxnSpPr>
            <a:cxnSpLocks/>
          </p:cNvCxnSpPr>
          <p:nvPr/>
        </p:nvCxnSpPr>
        <p:spPr>
          <a:xfrm>
            <a:off x="-10757" y="4160635"/>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39" name="Text Placeholder 1">
            <a:extLst>
              <a:ext uri="{FF2B5EF4-FFF2-40B4-BE49-F238E27FC236}">
                <a16:creationId xmlns:a16="http://schemas.microsoft.com/office/drawing/2014/main" id="{A65180B9-B0D9-FAE9-1FD2-23E5792E00CD}"/>
              </a:ext>
            </a:extLst>
          </p:cNvPr>
          <p:cNvSpPr txBox="1">
            <a:spLocks/>
          </p:cNvSpPr>
          <p:nvPr/>
        </p:nvSpPr>
        <p:spPr>
          <a:xfrm>
            <a:off x="809137" y="4519618"/>
            <a:ext cx="5688145"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2000" b="1" dirty="0">
                <a:solidFill>
                  <a:srgbClr val="A555A1"/>
                </a:solidFill>
                <a:latin typeface="Calibri" panose="020F0502020204030204" pitchFamily="34" charset="0"/>
                <a:ea typeface="Calibri (MS)"/>
                <a:cs typeface="Calibri" panose="020F0502020204030204" pitchFamily="34" charset="0"/>
                <a:sym typeface="Calibri (MS)"/>
              </a:rPr>
              <a:t>DEFINITION </a:t>
            </a:r>
            <a:r>
              <a:rPr lang="en-US" sz="2000" dirty="0">
                <a:solidFill>
                  <a:srgbClr val="0C4659"/>
                </a:solidFill>
              </a:rPr>
              <a:t>Konstruktiver Dialog beinhaltet die Nutzung von Medienplattformen – digitaler oder traditioneller Art –, um respektvolle, fundierte und inklusive Gespräche über Grenzen hinweg (z. B. politische, ethnische, religiöse) zu ermöglichen. </a:t>
            </a:r>
          </a:p>
        </p:txBody>
      </p:sp>
      <p:grpSp>
        <p:nvGrpSpPr>
          <p:cNvPr id="40" name="Group 39">
            <a:extLst>
              <a:ext uri="{FF2B5EF4-FFF2-40B4-BE49-F238E27FC236}">
                <a16:creationId xmlns:a16="http://schemas.microsoft.com/office/drawing/2014/main" id="{DCEF9C11-FB1E-83EF-A48A-1B576DF32E58}"/>
              </a:ext>
            </a:extLst>
          </p:cNvPr>
          <p:cNvGrpSpPr/>
          <p:nvPr/>
        </p:nvGrpSpPr>
        <p:grpSpPr>
          <a:xfrm>
            <a:off x="4965" y="4434624"/>
            <a:ext cx="744123" cy="527392"/>
            <a:chOff x="268528" y="1960710"/>
            <a:chExt cx="744123" cy="527392"/>
          </a:xfrm>
        </p:grpSpPr>
        <p:sp>
          <p:nvSpPr>
            <p:cNvPr id="41" name="Freeform 40">
              <a:extLst>
                <a:ext uri="{FF2B5EF4-FFF2-40B4-BE49-F238E27FC236}">
                  <a16:creationId xmlns:a16="http://schemas.microsoft.com/office/drawing/2014/main" id="{0C8EFF9E-0C0A-3D59-C2D9-7A6825EA3AA6}"/>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42" name="Freeform 41">
              <a:extLst>
                <a:ext uri="{FF2B5EF4-FFF2-40B4-BE49-F238E27FC236}">
                  <a16:creationId xmlns:a16="http://schemas.microsoft.com/office/drawing/2014/main" id="{673D2DEE-1BC9-73A0-47E4-F3D69A20C086}"/>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sp>
        <p:nvSpPr>
          <p:cNvPr id="44" name="Text Placeholder 1">
            <a:extLst>
              <a:ext uri="{FF2B5EF4-FFF2-40B4-BE49-F238E27FC236}">
                <a16:creationId xmlns:a16="http://schemas.microsoft.com/office/drawing/2014/main" id="{12C52AE0-194A-58B6-A856-29A76B000568}"/>
              </a:ext>
            </a:extLst>
          </p:cNvPr>
          <p:cNvSpPr txBox="1">
            <a:spLocks/>
          </p:cNvSpPr>
          <p:nvPr/>
        </p:nvSpPr>
        <p:spPr>
          <a:xfrm>
            <a:off x="7257911" y="589587"/>
            <a:ext cx="4655748" cy="11509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b="1" dirty="0">
                <a:latin typeface="Calibri" panose="020F0502020204030204" pitchFamily="34" charset="0"/>
                <a:ea typeface="Calibri (MS)"/>
                <a:cs typeface="Calibri" panose="020F0502020204030204" pitchFamily="34" charset="0"/>
                <a:sym typeface="Calibri (MS)"/>
              </a:rPr>
              <a:t>BEISPIEL </a:t>
            </a:r>
            <a:r>
              <a:rPr lang="en-US" sz="2000" dirty="0">
                <a:hlinkClick r:id="rId2">
                  <a:extLst>
                    <a:ext uri="{A12FA001-AC4F-418D-AE19-62706E023703}">
                      <ahyp:hlinkClr xmlns:ahyp="http://schemas.microsoft.com/office/drawing/2018/hyperlinkcolor" val="tx"/>
                    </a:ext>
                  </a:extLst>
                </a:hlinkClick>
              </a:rPr>
              <a:t>Der </a:t>
            </a:r>
            <a:r>
              <a:rPr lang="en-US" sz="2000" dirty="0" err="1">
                <a:hlinkClick r:id="rId2">
                  <a:extLst>
                    <a:ext uri="{A12FA001-AC4F-418D-AE19-62706E023703}">
                      <ahyp:hlinkClr xmlns:ahyp="http://schemas.microsoft.com/office/drawing/2018/hyperlinkcolor" val="tx"/>
                    </a:ext>
                  </a:extLst>
                </a:hlinkClick>
              </a:rPr>
              <a:t>„Makkers </a:t>
            </a:r>
            <a:r>
              <a:rPr lang="en-US" sz="2000" dirty="0">
                <a:hlinkClick r:id="rId2">
                  <a:extLst>
                    <a:ext uri="{A12FA001-AC4F-418D-AE19-62706E023703}">
                      <ahyp:hlinkClr xmlns:ahyp="http://schemas.microsoft.com/office/drawing/2018/hyperlinkcolor" val="tx"/>
                    </a:ext>
                  </a:extLst>
                </a:hlinkClick>
              </a:rPr>
              <a:t>Podcast“ (Niederlande) </a:t>
            </a:r>
            <a:r>
              <a:rPr lang="en-US" sz="2000" dirty="0"/>
              <a:t>bringt Menschen mit gegensätzlichen Ansichten zusammen, um Meinungsverschiedenheiten konstruktiv zu erörtern.</a:t>
            </a:r>
            <a:endParaRPr lang="en-US" sz="2000" kern="1200" dirty="0">
              <a:latin typeface="+mn-lt"/>
              <a:ea typeface="+mn-ea"/>
              <a:cs typeface="+mn-cs"/>
            </a:endParaRPr>
          </a:p>
        </p:txBody>
      </p:sp>
      <p:grpSp>
        <p:nvGrpSpPr>
          <p:cNvPr id="45" name="Group 44">
            <a:extLst>
              <a:ext uri="{FF2B5EF4-FFF2-40B4-BE49-F238E27FC236}">
                <a16:creationId xmlns:a16="http://schemas.microsoft.com/office/drawing/2014/main" id="{46088945-6795-8B67-3226-B43E00965946}"/>
              </a:ext>
            </a:extLst>
          </p:cNvPr>
          <p:cNvGrpSpPr/>
          <p:nvPr/>
        </p:nvGrpSpPr>
        <p:grpSpPr>
          <a:xfrm>
            <a:off x="6160641" y="314787"/>
            <a:ext cx="744123" cy="527392"/>
            <a:chOff x="268528" y="1960710"/>
            <a:chExt cx="744123" cy="527392"/>
          </a:xfrm>
        </p:grpSpPr>
        <p:sp>
          <p:nvSpPr>
            <p:cNvPr id="46" name="Freeform 45">
              <a:extLst>
                <a:ext uri="{FF2B5EF4-FFF2-40B4-BE49-F238E27FC236}">
                  <a16:creationId xmlns:a16="http://schemas.microsoft.com/office/drawing/2014/main" id="{CF254F99-C66A-6E2F-83CD-3BB52672B246}"/>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47" name="Freeform 46">
              <a:extLst>
                <a:ext uri="{FF2B5EF4-FFF2-40B4-BE49-F238E27FC236}">
                  <a16:creationId xmlns:a16="http://schemas.microsoft.com/office/drawing/2014/main" id="{B186C556-7AB0-4950-3104-FDAF5ECE6024}"/>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sp>
        <p:nvSpPr>
          <p:cNvPr id="11" name="Rectangle 10">
            <a:extLst>
              <a:ext uri="{FF2B5EF4-FFF2-40B4-BE49-F238E27FC236}">
                <a16:creationId xmlns:a16="http://schemas.microsoft.com/office/drawing/2014/main" id="{D8FA3FA1-89F3-78E0-0CC1-9C2CF1DCB8FD}"/>
              </a:ext>
            </a:extLst>
          </p:cNvPr>
          <p:cNvSpPr/>
          <p:nvPr/>
        </p:nvSpPr>
        <p:spPr>
          <a:xfrm>
            <a:off x="7029450" y="3286125"/>
            <a:ext cx="4057650" cy="34575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4" name="Text Placeholder 1">
            <a:extLst>
              <a:ext uri="{FF2B5EF4-FFF2-40B4-BE49-F238E27FC236}">
                <a16:creationId xmlns:a16="http://schemas.microsoft.com/office/drawing/2014/main" id="{36ED1091-8760-6DE8-B66C-CA9C5F256D03}"/>
              </a:ext>
            </a:extLst>
          </p:cNvPr>
          <p:cNvSpPr txBox="1">
            <a:spLocks/>
          </p:cNvSpPr>
          <p:nvPr/>
        </p:nvSpPr>
        <p:spPr>
          <a:xfrm>
            <a:off x="6739575" y="4519617"/>
            <a:ext cx="5033326" cy="163322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defRPr/>
            </a:pPr>
            <a:r>
              <a:rPr lang="en-US" sz="2000" dirty="0">
                <a:solidFill>
                  <a:srgbClr val="0C4659"/>
                </a:solidFill>
              </a:rPr>
              <a:t>Dazu gehören die Ausrichtung von Live-Debatten oder Fragerunden sowie die Produktion von Podcasts, in denen vielfältige Stimmen zu Wort kommen.</a:t>
            </a:r>
            <a:endParaRPr lang="en-GB" sz="2000" dirty="0"/>
          </a:p>
        </p:txBody>
      </p:sp>
    </p:spTree>
    <p:extLst>
      <p:ext uri="{BB962C8B-B14F-4D97-AF65-F5344CB8AC3E}">
        <p14:creationId xmlns:p14="http://schemas.microsoft.com/office/powerpoint/2010/main" val="8990936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1">
            <a:extLst>
              <a:ext uri="{FF2B5EF4-FFF2-40B4-BE49-F238E27FC236}">
                <a16:creationId xmlns:a16="http://schemas.microsoft.com/office/drawing/2014/main" id="{C0647D0F-7780-2E10-4721-9FB685C0A99A}"/>
              </a:ext>
            </a:extLst>
          </p:cNvPr>
          <p:cNvSpPr>
            <a:spLocks noGrp="1"/>
          </p:cNvSpPr>
          <p:nvPr>
            <p:ph type="body" sz="quarter" idx="18"/>
          </p:nvPr>
        </p:nvSpPr>
        <p:spPr>
          <a:xfrm>
            <a:off x="391600" y="3392026"/>
            <a:ext cx="3423163" cy="1049221"/>
          </a:xfrm>
        </p:spPr>
        <p:txBody>
          <a:bodyPr/>
          <a:lstStyle/>
          <a:p>
            <a:pPr algn="ctr"/>
            <a:r>
              <a:rPr lang="en-US" sz="2400" dirty="0">
                <a:solidFill>
                  <a:srgbClr val="FFFFFF"/>
                </a:solidFill>
              </a:rPr>
              <a:t>Europäische digitale Plattformen zur Förderung des Friedensjournalismus und des konstruktiven Dialogs</a:t>
            </a:r>
          </a:p>
        </p:txBody>
      </p:sp>
      <p:sp>
        <p:nvSpPr>
          <p:cNvPr id="10" name="Text Placeholder 2">
            <a:extLst>
              <a:ext uri="{FF2B5EF4-FFF2-40B4-BE49-F238E27FC236}">
                <a16:creationId xmlns:a16="http://schemas.microsoft.com/office/drawing/2014/main" id="{7FA58B7B-2F69-927D-A207-DF74AA4307B8}"/>
              </a:ext>
            </a:extLst>
          </p:cNvPr>
          <p:cNvSpPr>
            <a:spLocks noGrp="1"/>
          </p:cNvSpPr>
          <p:nvPr>
            <p:ph type="body" sz="quarter" idx="19"/>
          </p:nvPr>
        </p:nvSpPr>
        <p:spPr>
          <a:xfrm>
            <a:off x="391599" y="2457107"/>
            <a:ext cx="3423163" cy="385564"/>
          </a:xfrm>
        </p:spPr>
        <p:txBody>
          <a:bodyPr/>
          <a:lstStyle/>
          <a:p>
            <a:pPr algn="ctr"/>
            <a:r>
              <a:rPr lang="en-GB" sz="2400" dirty="0" err="1"/>
              <a:t>Schwerpunktbereich</a:t>
            </a:r>
            <a:r>
              <a:rPr lang="en-GB" sz="2400" dirty="0"/>
              <a:t> 1</a:t>
            </a:r>
          </a:p>
        </p:txBody>
      </p:sp>
      <p:sp>
        <p:nvSpPr>
          <p:cNvPr id="11" name="Text Placeholder 4">
            <a:extLst>
              <a:ext uri="{FF2B5EF4-FFF2-40B4-BE49-F238E27FC236}">
                <a16:creationId xmlns:a16="http://schemas.microsoft.com/office/drawing/2014/main" id="{C58787D8-F839-DF99-9FA2-DF0254309851}"/>
              </a:ext>
            </a:extLst>
          </p:cNvPr>
          <p:cNvSpPr>
            <a:spLocks noGrp="1"/>
          </p:cNvSpPr>
          <p:nvPr>
            <p:ph type="body" sz="quarter" idx="20"/>
          </p:nvPr>
        </p:nvSpPr>
        <p:spPr>
          <a:xfrm>
            <a:off x="4082901" y="1322181"/>
            <a:ext cx="7473043" cy="3354358"/>
          </a:xfrm>
        </p:spPr>
        <p:txBody>
          <a:bodyPr/>
          <a:lstStyle/>
          <a:p>
            <a:pPr marL="0" marR="0" lvl="0" indent="0" algn="l" defTabSz="777514" rtl="0" eaLnBrk="1" fontAlgn="auto" latinLnBrk="0" hangingPunct="1">
              <a:lnSpc>
                <a:spcPct val="100000"/>
              </a:lnSpc>
              <a:buClrTx/>
              <a:buSzTx/>
              <a:tabLst/>
              <a:defRPr/>
            </a:pPr>
            <a:r>
              <a:rPr lang="en-US" sz="2000" b="1" dirty="0">
                <a:solidFill>
                  <a:srgbClr val="0C4659"/>
                </a:solidFill>
              </a:rPr>
              <a:t>Ausgewogene Berichterstattung stellt voreingenommene Darstellungen in Frage und fördert einen konstruktiven Diskurs sowie eine fundierte öffentliche Debatte.</a:t>
            </a:r>
          </a:p>
          <a:p>
            <a:pPr marL="0" marR="0" lvl="0" indent="0" algn="l" defTabSz="777514" rtl="0" eaLnBrk="1" fontAlgn="auto" latinLnBrk="0" hangingPunct="1">
              <a:lnSpc>
                <a:spcPct val="100000"/>
              </a:lnSpc>
              <a:buClrTx/>
              <a:buSzTx/>
              <a:tabLst/>
              <a:defRPr/>
            </a:pPr>
            <a:r>
              <a:rPr lang="en-US" sz="2000" dirty="0">
                <a:solidFill>
                  <a:srgbClr val="0C4659"/>
                </a:solidFill>
              </a:rPr>
              <a:t>Friedensjournalismus ist ein medienwirksamer Ansatz, der darauf abzielt, Konflikte fair und genau darzustellen, Sensationslust oder Schuldzuweisungen zu vermeiden, allen Seiten eine Stimme zu geben – insbesondere denjenigen, die sich für den Frieden einsetzen – und den Fokus auf Lösungen zu legen, nicht nur auf Gewalt.</a:t>
            </a:r>
          </a:p>
          <a:p>
            <a:pPr marL="0" indent="0" defTabSz="777514">
              <a:lnSpc>
                <a:spcPct val="100000"/>
              </a:lnSpc>
              <a:defRPr/>
            </a:pPr>
            <a:r>
              <a:rPr lang="en-US" sz="2000" dirty="0">
                <a:solidFill>
                  <a:srgbClr val="0C4659"/>
                </a:solidFill>
              </a:rPr>
              <a:t>Der von dem Journalisten und Friedensforscher Johan Galtung geprägte Begriff „Friedensjournalismus“ stellt den üblichen Berichterstattungsstil </a:t>
            </a:r>
            <a:r>
              <a:rPr lang="en-US" sz="2000" b="1" dirty="0">
                <a:solidFill>
                  <a:srgbClr val="0C4659"/>
                </a:solidFill>
              </a:rPr>
              <a:t>„If it bleeds, it </a:t>
            </a:r>
            <a:r>
              <a:rPr lang="en-US" sz="2000" dirty="0">
                <a:solidFill>
                  <a:srgbClr val="0C4659"/>
                </a:solidFill>
              </a:rPr>
              <a:t>leads“ in Frage, der oft Angst, Wut und Spaltung schürt. </a:t>
            </a:r>
          </a:p>
          <a:p>
            <a:pPr marL="0" indent="0" defTabSz="777514">
              <a:lnSpc>
                <a:spcPct val="100000"/>
              </a:lnSpc>
              <a:spcBef>
                <a:spcPts val="0"/>
              </a:spcBef>
              <a:defRPr/>
            </a:pPr>
            <a:r>
              <a:rPr lang="en-US" sz="2000" dirty="0">
                <a:solidFill>
                  <a:srgbClr val="3EB6A1"/>
                </a:solidFill>
                <a:hlinkClick r:id="rId2">
                  <a:extLst>
                    <a:ext uri="{A12FA001-AC4F-418D-AE19-62706E023703}">
                      <ahyp:hlinkClr xmlns:ahyp="http://schemas.microsoft.com/office/drawing/2018/hyperlinkcolor" val="tx"/>
                    </a:ext>
                  </a:extLst>
                </a:hlinkClick>
              </a:rPr>
              <a:t>Verantwortungsvolle Konfliktberichterstattung: Die Rolle des Journalismus neu überdenken</a:t>
            </a:r>
            <a:r>
              <a:rPr lang="en-US" sz="2000" dirty="0">
                <a:solidFill>
                  <a:srgbClr val="3EB6A1"/>
                </a:solidFill>
              </a:rPr>
              <a:t>, </a:t>
            </a:r>
            <a:r>
              <a:rPr lang="en-IE" sz="2000" dirty="0">
                <a:solidFill>
                  <a:srgbClr val="3EB6A1"/>
                </a:solidFill>
                <a:hlinkClick r:id="rId3">
                  <a:extLst>
                    <a:ext uri="{A12FA001-AC4F-418D-AE19-62706E023703}">
                      <ahyp:hlinkClr xmlns:ahyp="http://schemas.microsoft.com/office/drawing/2018/hyperlinkcolor" val="tx"/>
                    </a:ext>
                  </a:extLst>
                </a:hlinkClick>
              </a:rPr>
              <a:t>Definitionen des Friedensjournalismus, </a:t>
            </a:r>
            <a:r>
              <a:rPr lang="en-US" sz="2000" dirty="0">
                <a:solidFill>
                  <a:srgbClr val="3EB6A1"/>
                </a:solidFill>
                <a:hlinkClick r:id="rId4">
                  <a:extLst>
                    <a:ext uri="{A12FA001-AC4F-418D-AE19-62706E023703}">
                      <ahyp:hlinkClr xmlns:ahyp="http://schemas.microsoft.com/office/drawing/2018/hyperlinkcolor" val="tx"/>
                    </a:ext>
                  </a:extLst>
                </a:hlinkClick>
              </a:rPr>
              <a:t>Friedensjournalismus: Ein Instrument der Medienentwicklung?</a:t>
            </a:r>
            <a:endParaRPr lang="en-IE" sz="2000" dirty="0">
              <a:solidFill>
                <a:srgbClr val="3EB6A1"/>
              </a:solidFill>
            </a:endParaRPr>
          </a:p>
          <a:p>
            <a:pPr marL="0" indent="0" defTabSz="777514">
              <a:lnSpc>
                <a:spcPct val="100000"/>
              </a:lnSpc>
              <a:defRPr/>
            </a:pPr>
            <a:r>
              <a:rPr lang="en-IE" sz="2000" dirty="0">
                <a:solidFill>
                  <a:srgbClr val="3EB6A1"/>
                </a:solidFill>
                <a:hlinkClick r:id="rId3">
                  <a:extLst>
                    <a:ext uri="{A12FA001-AC4F-418D-AE19-62706E023703}">
                      <ahyp:hlinkClr xmlns:ahyp="http://schemas.microsoft.com/office/drawing/2018/hyperlinkcolor" val="tx"/>
                    </a:ext>
                  </a:extLst>
                </a:hlinkClick>
              </a:rPr>
              <a:t> </a:t>
            </a:r>
            <a:endParaRPr lang="en-IE" sz="2000" dirty="0">
              <a:solidFill>
                <a:srgbClr val="3EB6A1"/>
              </a:solidFill>
            </a:endParaRPr>
          </a:p>
          <a:p>
            <a:pPr marL="0" indent="0" defTabSz="777514">
              <a:lnSpc>
                <a:spcPct val="100000"/>
              </a:lnSpc>
              <a:defRPr/>
            </a:pPr>
            <a:endParaRPr lang="en-IE" sz="2000" dirty="0">
              <a:solidFill>
                <a:srgbClr val="3EB6A1"/>
              </a:solidFill>
            </a:endParaRPr>
          </a:p>
          <a:p>
            <a:pPr marL="0" marR="0" lvl="0" indent="0" algn="l" defTabSz="777514" rtl="0" eaLnBrk="1" fontAlgn="auto" latinLnBrk="0" hangingPunct="1">
              <a:lnSpc>
                <a:spcPct val="100000"/>
              </a:lnSpc>
              <a:buClrTx/>
              <a:buSzTx/>
              <a:tabLst/>
              <a:defRPr/>
            </a:pPr>
            <a:endParaRPr lang="en-US" sz="2000" dirty="0">
              <a:solidFill>
                <a:srgbClr val="0C4659"/>
              </a:solidFill>
            </a:endParaRPr>
          </a:p>
        </p:txBody>
      </p:sp>
      <p:sp>
        <p:nvSpPr>
          <p:cNvPr id="12" name="Text Placeholder 5">
            <a:extLst>
              <a:ext uri="{FF2B5EF4-FFF2-40B4-BE49-F238E27FC236}">
                <a16:creationId xmlns:a16="http://schemas.microsoft.com/office/drawing/2014/main" id="{E28CC274-14E5-46D4-617E-2A6677C605C7}"/>
              </a:ext>
            </a:extLst>
          </p:cNvPr>
          <p:cNvSpPr txBox="1">
            <a:spLocks/>
          </p:cNvSpPr>
          <p:nvPr/>
        </p:nvSpPr>
        <p:spPr>
          <a:xfrm>
            <a:off x="4082902" y="1"/>
            <a:ext cx="7473043" cy="1128694"/>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3200" b="1" dirty="0">
                <a:solidFill>
                  <a:srgbClr val="0C4659"/>
                </a:solidFill>
                <a:latin typeface="Calibri (MS) Bold"/>
                <a:ea typeface="Calibri (MS) Bold"/>
                <a:cs typeface="Calibri (MS) Bold"/>
                <a:sym typeface="Calibri (MS) Bold"/>
              </a:rPr>
              <a:t>Die Rolle des Friedensjournalismus bei der Eindämmung mediengetriebener Polarisierung.</a:t>
            </a:r>
          </a:p>
        </p:txBody>
      </p:sp>
      <p:cxnSp>
        <p:nvCxnSpPr>
          <p:cNvPr id="13" name="Straight Connector 12">
            <a:extLst>
              <a:ext uri="{FF2B5EF4-FFF2-40B4-BE49-F238E27FC236}">
                <a16:creationId xmlns:a16="http://schemas.microsoft.com/office/drawing/2014/main" id="{75035445-FE56-E7A7-9045-BBF5502ED841}"/>
              </a:ext>
            </a:extLst>
          </p:cNvPr>
          <p:cNvCxnSpPr>
            <a:cxnSpLocks/>
          </p:cNvCxnSpPr>
          <p:nvPr/>
        </p:nvCxnSpPr>
        <p:spPr>
          <a:xfrm flipV="1">
            <a:off x="4082903" y="1332980"/>
            <a:ext cx="8109097" cy="3"/>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pic>
        <p:nvPicPr>
          <p:cNvPr id="8" name="Picture Placeholder 7">
            <a:extLst>
              <a:ext uri="{FF2B5EF4-FFF2-40B4-BE49-F238E27FC236}">
                <a16:creationId xmlns:a16="http://schemas.microsoft.com/office/drawing/2014/main" id="{43ECBDD7-6C5B-A3DA-2FFF-21A7D9CB7C64}"/>
              </a:ext>
            </a:extLst>
          </p:cNvPr>
          <p:cNvPicPr>
            <a:picLocks noGrp="1" noChangeAspect="1"/>
          </p:cNvPicPr>
          <p:nvPr>
            <p:ph type="pic" sz="quarter" idx="10"/>
          </p:nvPr>
        </p:nvPicPr>
        <p:blipFill>
          <a:blip r:embed="rId5"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3577499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1">
            <a:extLst>
              <a:ext uri="{FF2B5EF4-FFF2-40B4-BE49-F238E27FC236}">
                <a16:creationId xmlns:a16="http://schemas.microsoft.com/office/drawing/2014/main" id="{C0647D0F-7780-2E10-4721-9FB685C0A99A}"/>
              </a:ext>
            </a:extLst>
          </p:cNvPr>
          <p:cNvSpPr>
            <a:spLocks noGrp="1"/>
          </p:cNvSpPr>
          <p:nvPr>
            <p:ph type="body" sz="quarter" idx="18"/>
          </p:nvPr>
        </p:nvSpPr>
        <p:spPr>
          <a:xfrm>
            <a:off x="391600" y="3392026"/>
            <a:ext cx="3423163" cy="1049221"/>
          </a:xfrm>
        </p:spPr>
        <p:txBody>
          <a:bodyPr/>
          <a:lstStyle/>
          <a:p>
            <a:pPr algn="ctr"/>
            <a:r>
              <a:rPr lang="en-US" sz="2400" dirty="0">
                <a:solidFill>
                  <a:srgbClr val="FFFFFF"/>
                </a:solidFill>
              </a:rPr>
              <a:t>Europäische digitale Plattformen zur Förderung des Friedensjournalismus und des konstruktiven Dialogs</a:t>
            </a:r>
          </a:p>
        </p:txBody>
      </p:sp>
      <p:sp>
        <p:nvSpPr>
          <p:cNvPr id="10" name="Text Placeholder 2">
            <a:extLst>
              <a:ext uri="{FF2B5EF4-FFF2-40B4-BE49-F238E27FC236}">
                <a16:creationId xmlns:a16="http://schemas.microsoft.com/office/drawing/2014/main" id="{7FA58B7B-2F69-927D-A207-DF74AA4307B8}"/>
              </a:ext>
            </a:extLst>
          </p:cNvPr>
          <p:cNvSpPr>
            <a:spLocks noGrp="1"/>
          </p:cNvSpPr>
          <p:nvPr>
            <p:ph type="body" sz="quarter" idx="19"/>
          </p:nvPr>
        </p:nvSpPr>
        <p:spPr>
          <a:xfrm>
            <a:off x="391599" y="2457107"/>
            <a:ext cx="3423163" cy="385564"/>
          </a:xfrm>
        </p:spPr>
        <p:txBody>
          <a:bodyPr/>
          <a:lstStyle/>
          <a:p>
            <a:pPr algn="ctr"/>
            <a:r>
              <a:rPr lang="en-GB" sz="2400" dirty="0" err="1"/>
              <a:t>Schwerpunktbereich</a:t>
            </a:r>
            <a:r>
              <a:rPr lang="en-GB" sz="2400" dirty="0"/>
              <a:t> 1</a:t>
            </a:r>
          </a:p>
        </p:txBody>
      </p:sp>
      <p:sp>
        <p:nvSpPr>
          <p:cNvPr id="11" name="Text Placeholder 4">
            <a:extLst>
              <a:ext uri="{FF2B5EF4-FFF2-40B4-BE49-F238E27FC236}">
                <a16:creationId xmlns:a16="http://schemas.microsoft.com/office/drawing/2014/main" id="{C58787D8-F839-DF99-9FA2-DF0254309851}"/>
              </a:ext>
            </a:extLst>
          </p:cNvPr>
          <p:cNvSpPr>
            <a:spLocks noGrp="1"/>
          </p:cNvSpPr>
          <p:nvPr>
            <p:ph type="body" sz="quarter" idx="20"/>
          </p:nvPr>
        </p:nvSpPr>
        <p:spPr>
          <a:xfrm>
            <a:off x="4082901" y="1322181"/>
            <a:ext cx="7964319" cy="3354358"/>
          </a:xfrm>
        </p:spPr>
        <p:txBody>
          <a:bodyPr/>
          <a:lstStyle/>
          <a:p>
            <a:pPr marL="0" marR="0" lvl="0" indent="0" algn="l" defTabSz="777514" rtl="0" eaLnBrk="1" fontAlgn="auto" latinLnBrk="0" hangingPunct="1">
              <a:lnSpc>
                <a:spcPct val="100000"/>
              </a:lnSpc>
              <a:buClrTx/>
              <a:buSzTx/>
              <a:tabLst/>
              <a:defRPr/>
            </a:pPr>
            <a:r>
              <a:rPr lang="en-US" sz="2000" dirty="0">
                <a:solidFill>
                  <a:srgbClr val="0C4659"/>
                </a:solidFill>
              </a:rPr>
              <a:t>Medienbedingte Polarisierung bezieht sich darauf, wie Nachrichtenmedien, einschließlich digitaler Plattformen, zu verstärkten politischen Spaltungen und einem verminderten sozialen Zusammenhalt beitragen können. Dies kann durch verschiedene Mechanismen geschehen, darunter die selektive Darstellung von Informationen, die Verbreitung von Falschinformationen sowie die Förderung von Echokammern und Filterblasen. </a:t>
            </a:r>
          </a:p>
          <a:p>
            <a:pPr marL="0" marR="0" lvl="0" indent="0" algn="l" defTabSz="777514" rtl="0" eaLnBrk="1" fontAlgn="auto" latinLnBrk="0" hangingPunct="1">
              <a:lnSpc>
                <a:spcPct val="100000"/>
              </a:lnSpc>
              <a:buClrTx/>
              <a:buSzTx/>
              <a:tabLst/>
              <a:defRPr/>
            </a:pPr>
            <a:r>
              <a:rPr lang="en-US" sz="2000" b="1" dirty="0">
                <a:solidFill>
                  <a:srgbClr val="0C4659"/>
                </a:solidFill>
              </a:rPr>
              <a:t>Medienbedingte Polarisierung </a:t>
            </a:r>
            <a:r>
              <a:rPr lang="en-US" sz="2000" dirty="0">
                <a:solidFill>
                  <a:srgbClr val="0C4659"/>
                </a:solidFill>
              </a:rPr>
              <a:t>entsteht, wenn die Berichterstattung in Nachrichten oder sozialen Medien:</a:t>
            </a:r>
          </a:p>
          <a:p>
            <a:pPr marL="342900" marR="0" lvl="0" indent="-342900" algn="l" defTabSz="777514" rtl="0" eaLnBrk="1" fontAlgn="auto" latinLnBrk="0" hangingPunct="1">
              <a:lnSpc>
                <a:spcPct val="100000"/>
              </a:lnSpc>
              <a:spcBef>
                <a:spcPts val="0"/>
              </a:spcBef>
              <a:buClrTx/>
              <a:buSzTx/>
              <a:buFont typeface="System Font Regular"/>
              <a:buChar char="→"/>
              <a:tabLst/>
              <a:defRPr/>
            </a:pPr>
            <a:r>
              <a:rPr lang="en-US" sz="2000" dirty="0">
                <a:solidFill>
                  <a:srgbClr val="0C4659"/>
                </a:solidFill>
              </a:rPr>
              <a:t>das „Wir gegen die anderen“-Denken verstärkt</a:t>
            </a:r>
          </a:p>
          <a:p>
            <a:pPr marL="342900" marR="0" lvl="0" indent="-342900" algn="l" defTabSz="777514" rtl="0" eaLnBrk="1" fontAlgn="auto" latinLnBrk="0" hangingPunct="1">
              <a:lnSpc>
                <a:spcPct val="100000"/>
              </a:lnSpc>
              <a:spcBef>
                <a:spcPts val="0"/>
              </a:spcBef>
              <a:buClrTx/>
              <a:buSzTx/>
              <a:buFont typeface="System Font Regular"/>
              <a:buChar char="→"/>
              <a:tabLst/>
              <a:defRPr/>
            </a:pPr>
            <a:r>
              <a:rPr lang="en-US" sz="2000" dirty="0">
                <a:solidFill>
                  <a:srgbClr val="0C4659"/>
                </a:solidFill>
              </a:rPr>
              <a:t>emotionale Sprache oder selektive Fakten verwendet</a:t>
            </a:r>
          </a:p>
          <a:p>
            <a:pPr marL="342900" marR="0" lvl="0" indent="-342900" algn="l" defTabSz="777514" rtl="0" eaLnBrk="1" fontAlgn="auto" latinLnBrk="0" hangingPunct="1">
              <a:lnSpc>
                <a:spcPct val="100000"/>
              </a:lnSpc>
              <a:spcBef>
                <a:spcPts val="0"/>
              </a:spcBef>
              <a:buClrTx/>
              <a:buSzTx/>
              <a:buFont typeface="System Font Regular"/>
              <a:buChar char="→"/>
              <a:tabLst/>
              <a:defRPr/>
            </a:pPr>
            <a:r>
              <a:rPr lang="en-US" sz="2000" dirty="0">
                <a:solidFill>
                  <a:srgbClr val="0C4659"/>
                </a:solidFill>
              </a:rPr>
              <a:t>extreme Standpunkte widerspiegelt</a:t>
            </a:r>
          </a:p>
          <a:p>
            <a:pPr marL="342900" marR="0" lvl="0" indent="-342900" algn="l" defTabSz="777514" rtl="0" eaLnBrk="1" fontAlgn="auto" latinLnBrk="0" hangingPunct="1">
              <a:lnSpc>
                <a:spcPct val="100000"/>
              </a:lnSpc>
              <a:spcBef>
                <a:spcPts val="0"/>
              </a:spcBef>
              <a:buClrTx/>
              <a:buSzTx/>
              <a:buFont typeface="System Font Regular"/>
              <a:buChar char="→"/>
              <a:tabLst/>
              <a:defRPr/>
            </a:pPr>
            <a:r>
              <a:rPr lang="en-US" sz="2000" dirty="0">
                <a:solidFill>
                  <a:srgbClr val="0C4659"/>
                </a:solidFill>
              </a:rPr>
              <a:t>Fehlinformationen oder angstbasierte Narrative verbreitet</a:t>
            </a:r>
          </a:p>
          <a:p>
            <a:pPr marL="0" marR="0" lvl="0" indent="0" algn="l" defTabSz="777514" rtl="0" eaLnBrk="1" fontAlgn="auto" latinLnBrk="0" hangingPunct="1">
              <a:lnSpc>
                <a:spcPct val="100000"/>
              </a:lnSpc>
              <a:buClrTx/>
              <a:buSzTx/>
              <a:tabLst/>
              <a:defRPr/>
            </a:pPr>
            <a:r>
              <a:rPr lang="en-US" sz="2000" b="1" dirty="0">
                <a:solidFill>
                  <a:srgbClr val="0C4659"/>
                </a:solidFill>
              </a:rPr>
              <a:t>Dies kann zu einer Eskalation der Spannungen führen, insbesondere in Gesellschaften nach Konflikten oder während politischer Unruhen oder Migrationskrisen.</a:t>
            </a:r>
          </a:p>
        </p:txBody>
      </p:sp>
      <p:sp>
        <p:nvSpPr>
          <p:cNvPr id="12" name="Text Placeholder 5">
            <a:extLst>
              <a:ext uri="{FF2B5EF4-FFF2-40B4-BE49-F238E27FC236}">
                <a16:creationId xmlns:a16="http://schemas.microsoft.com/office/drawing/2014/main" id="{E28CC274-14E5-46D4-617E-2A6677C605C7}"/>
              </a:ext>
            </a:extLst>
          </p:cNvPr>
          <p:cNvSpPr txBox="1">
            <a:spLocks/>
          </p:cNvSpPr>
          <p:nvPr/>
        </p:nvSpPr>
        <p:spPr>
          <a:xfrm>
            <a:off x="4082902" y="1"/>
            <a:ext cx="7473043" cy="1128694"/>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3200" b="1" dirty="0">
                <a:solidFill>
                  <a:srgbClr val="0C4659"/>
                </a:solidFill>
                <a:latin typeface="Calibri (MS) Bold"/>
                <a:ea typeface="Calibri (MS) Bold"/>
                <a:cs typeface="Calibri (MS) Bold"/>
                <a:sym typeface="Calibri (MS) Bold"/>
              </a:rPr>
              <a:t>Medienbedingte Polarisierung erklärt</a:t>
            </a:r>
          </a:p>
        </p:txBody>
      </p:sp>
      <p:cxnSp>
        <p:nvCxnSpPr>
          <p:cNvPr id="13" name="Straight Connector 12">
            <a:extLst>
              <a:ext uri="{FF2B5EF4-FFF2-40B4-BE49-F238E27FC236}">
                <a16:creationId xmlns:a16="http://schemas.microsoft.com/office/drawing/2014/main" id="{75035445-FE56-E7A7-9045-BBF5502ED841}"/>
              </a:ext>
            </a:extLst>
          </p:cNvPr>
          <p:cNvCxnSpPr>
            <a:cxnSpLocks/>
          </p:cNvCxnSpPr>
          <p:nvPr/>
        </p:nvCxnSpPr>
        <p:spPr>
          <a:xfrm flipV="1">
            <a:off x="4082903" y="1128695"/>
            <a:ext cx="8109097" cy="3"/>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pic>
        <p:nvPicPr>
          <p:cNvPr id="5" name="Picture Placeholder 4">
            <a:extLst>
              <a:ext uri="{FF2B5EF4-FFF2-40B4-BE49-F238E27FC236}">
                <a16:creationId xmlns:a16="http://schemas.microsoft.com/office/drawing/2014/main" id="{86E9E504-876B-4F02-49C5-5413EE4F00F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668753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B3BE9-E3E7-25EE-3C9C-D8591ADDD6A3}"/>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5AA0E851-C3B1-EF9B-CA47-C0E70EB55733}"/>
              </a:ext>
            </a:extLst>
          </p:cNvPr>
          <p:cNvSpPr>
            <a:spLocks noGrp="1"/>
          </p:cNvSpPr>
          <p:nvPr>
            <p:ph type="body" sz="quarter" idx="28"/>
          </p:nvPr>
        </p:nvSpPr>
        <p:spPr/>
        <p:txBody>
          <a:bodyPr/>
          <a:lstStyle/>
          <a:p>
            <a:pPr marL="0" indent="0">
              <a:lnSpc>
                <a:spcPct val="100000"/>
              </a:lnSpc>
            </a:pPr>
            <a:r>
              <a:rPr lang="en-US" sz="2000" b="1" dirty="0"/>
              <a:t>Schwerpunktbereich: </a:t>
            </a:r>
            <a:r>
              <a:rPr lang="en-US" sz="2000" dirty="0"/>
              <a:t>Friedensförderung in Gemeinden</a:t>
            </a:r>
          </a:p>
          <a:p>
            <a:pPr marL="0" indent="0">
              <a:lnSpc>
                <a:spcPct val="100000"/>
              </a:lnSpc>
            </a:pPr>
            <a:r>
              <a:rPr lang="en-US" sz="2000" b="1" dirty="0"/>
              <a:t>Ziel: </a:t>
            </a:r>
            <a:r>
              <a:rPr lang="en-US" sz="2000" dirty="0"/>
              <a:t>Wie digitale Medien Frieden und Verständigung in europäischen Gemeinschaften fördern</a:t>
            </a:r>
          </a:p>
          <a:p>
            <a:pPr marL="0" indent="0">
              <a:lnSpc>
                <a:spcPct val="100000"/>
              </a:lnSpc>
            </a:pPr>
            <a:r>
              <a:rPr lang="en-US" sz="2000" b="0" i="0" kern="1200" dirty="0" err="1">
                <a:latin typeface="+mn-lt"/>
                <a:ea typeface="+mn-ea"/>
                <a:cs typeface="+mn-cs"/>
              </a:rPr>
              <a:t>Betont, </a:t>
            </a:r>
            <a:r>
              <a:rPr lang="en-US" sz="2000" b="0" i="0" kern="1200" dirty="0">
                <a:latin typeface="+mn-lt"/>
                <a:ea typeface="+mn-ea"/>
                <a:cs typeface="+mn-cs"/>
              </a:rPr>
              <a:t>wie Storytelling und Bürgerjournalismus die Friedensförderung erleichtern und </a:t>
            </a:r>
            <a:r>
              <a:rPr lang="en-US" sz="2000" b="1" i="0" kern="1200" dirty="0">
                <a:latin typeface="+mn-lt"/>
                <a:ea typeface="+mn-ea"/>
                <a:cs typeface="+mn-cs"/>
              </a:rPr>
              <a:t>die Erholung nach Konflikten </a:t>
            </a:r>
            <a:r>
              <a:rPr lang="en-US" sz="2000" b="0" i="0" kern="1200" dirty="0">
                <a:latin typeface="+mn-lt"/>
                <a:ea typeface="+mn-ea"/>
                <a:cs typeface="+mn-cs"/>
              </a:rPr>
              <a:t>sowie </a:t>
            </a:r>
            <a:r>
              <a:rPr lang="en-US" sz="2000" b="1" i="0" kern="1200" dirty="0">
                <a:latin typeface="+mn-lt"/>
                <a:ea typeface="+mn-ea"/>
                <a:cs typeface="+mn-cs"/>
              </a:rPr>
              <a:t>den sozialen Wandel </a:t>
            </a:r>
            <a:r>
              <a:rPr lang="en-US" sz="2000" b="0" i="0" kern="1200" dirty="0">
                <a:latin typeface="+mn-lt"/>
                <a:ea typeface="+mn-ea"/>
                <a:cs typeface="+mn-cs"/>
              </a:rPr>
              <a:t>fördern können</a:t>
            </a:r>
            <a:r>
              <a:rPr lang="en-US" sz="2000" b="1" i="0" kern="1200" dirty="0">
                <a:latin typeface="+mn-lt"/>
                <a:ea typeface="+mn-ea"/>
                <a:cs typeface="+mn-cs"/>
              </a:rPr>
              <a:t>. </a:t>
            </a:r>
            <a:r>
              <a:rPr lang="en-US" sz="2000" i="0" kern="1200" dirty="0">
                <a:latin typeface="+mn-lt"/>
                <a:ea typeface="+mn-ea"/>
                <a:cs typeface="+mn-cs"/>
              </a:rPr>
              <a:t>Es vermittelt, wie </a:t>
            </a:r>
            <a:r>
              <a:rPr lang="en-US" sz="2000" dirty="0"/>
              <a:t>digitale </a:t>
            </a:r>
            <a:r>
              <a:rPr lang="en-US" sz="2000" b="0" dirty="0"/>
              <a:t>Medien als Instrument zur </a:t>
            </a:r>
            <a:r>
              <a:rPr lang="en-US" sz="2000" b="1" dirty="0"/>
              <a:t>Stärkung von Gemeinschaften </a:t>
            </a:r>
            <a:r>
              <a:rPr lang="en-US" sz="2000" b="0" dirty="0"/>
              <a:t>bei </a:t>
            </a:r>
            <a:r>
              <a:rPr lang="en-US" sz="2000" b="1" dirty="0"/>
              <a:t>der Friedensförderung </a:t>
            </a:r>
            <a:r>
              <a:rPr lang="en-US" sz="2000" b="0" dirty="0"/>
              <a:t>eingesetzt werden können</a:t>
            </a:r>
            <a:r>
              <a:rPr lang="en-US" sz="2000" b="1" dirty="0"/>
              <a:t>, </a:t>
            </a:r>
            <a:r>
              <a:rPr lang="en-US" sz="2000" b="0" dirty="0"/>
              <a:t>um durch </a:t>
            </a:r>
            <a:r>
              <a:rPr lang="en-US" sz="2000" b="1" dirty="0"/>
              <a:t>inklusive Erzählungen </a:t>
            </a:r>
            <a:r>
              <a:rPr lang="en-US" sz="2000" b="0" dirty="0"/>
              <a:t>und </a:t>
            </a:r>
            <a:r>
              <a:rPr lang="en-US" sz="2000" b="1" dirty="0"/>
              <a:t>Bürgerbeteiligung </a:t>
            </a:r>
            <a:r>
              <a:rPr lang="en-US" sz="2000" b="0" dirty="0"/>
              <a:t>Heilung, Verbundenheit, </a:t>
            </a:r>
            <a:r>
              <a:rPr lang="en-US" sz="2000" b="1" dirty="0"/>
              <a:t>Versöhnung</a:t>
            </a:r>
            <a:r>
              <a:rPr lang="en-US" sz="2000" b="0" dirty="0"/>
              <a:t> und </a:t>
            </a:r>
            <a:r>
              <a:rPr lang="en-US" sz="2000" b="1" dirty="0"/>
              <a:t>sozialen Zusammenhalt </a:t>
            </a:r>
            <a:r>
              <a:rPr lang="en-US" sz="2000" b="0" dirty="0"/>
              <a:t>zu fördern</a:t>
            </a:r>
            <a:r>
              <a:rPr lang="en-US" sz="2000" b="1" dirty="0"/>
              <a:t>.</a:t>
            </a:r>
          </a:p>
          <a:p>
            <a:pPr marL="0" indent="0">
              <a:lnSpc>
                <a:spcPct val="100000"/>
              </a:lnSpc>
            </a:pPr>
            <a:r>
              <a:rPr lang="en-US" sz="2000" b="1" i="0" dirty="0">
                <a:latin typeface="+mn-lt"/>
              </a:rPr>
              <a:t>Schlüsselbegriffe: </a:t>
            </a:r>
            <a:r>
              <a:rPr lang="en-US" sz="2000" b="0" dirty="0">
                <a:latin typeface="+mn-lt"/>
                <a:ea typeface="Aptos" panose="020B0004020202020204" pitchFamily="34" charset="0"/>
                <a:cs typeface="Times New Roman" panose="02020603050405020304" pitchFamily="18" charset="0"/>
              </a:rPr>
              <a:t>Versöhnung nach Konflikten, Friedensförderung, Versöhnung, sozialer Zusammenhalt, Storytelling für sozialen Wandel, Friedensförderung, Bürgerjournalismus, konstruktiver Dialog, Wiederaufbau nach Konflikten, Engagement in der Gemeinschaft.</a:t>
            </a:r>
          </a:p>
        </p:txBody>
      </p:sp>
      <p:sp>
        <p:nvSpPr>
          <p:cNvPr id="8" name="Text Placeholder 7">
            <a:extLst>
              <a:ext uri="{FF2B5EF4-FFF2-40B4-BE49-F238E27FC236}">
                <a16:creationId xmlns:a16="http://schemas.microsoft.com/office/drawing/2014/main" id="{B76628B4-F77C-335F-94E5-8741D9508E96}"/>
              </a:ext>
            </a:extLst>
          </p:cNvPr>
          <p:cNvSpPr>
            <a:spLocks noGrp="1"/>
          </p:cNvSpPr>
          <p:nvPr>
            <p:ph type="body" sz="quarter" idx="27"/>
          </p:nvPr>
        </p:nvSpPr>
        <p:spPr/>
        <p:txBody>
          <a:bodyPr/>
          <a:lstStyle/>
          <a:p>
            <a:r>
              <a:rPr lang="en-US" dirty="0"/>
              <a:t>Modul 4 im Überblick</a:t>
            </a:r>
          </a:p>
        </p:txBody>
      </p:sp>
      <p:pic>
        <p:nvPicPr>
          <p:cNvPr id="2" name="Graphic 1">
            <a:extLst>
              <a:ext uri="{FF2B5EF4-FFF2-40B4-BE49-F238E27FC236}">
                <a16:creationId xmlns:a16="http://schemas.microsoft.com/office/drawing/2014/main" id="{5D5AE378-A9CD-D6A0-86FB-28D433A336A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flipH="1">
            <a:off x="8741310" y="-98475"/>
            <a:ext cx="3244501" cy="2181647"/>
          </a:xfrm>
          <a:prstGeom prst="rect">
            <a:avLst/>
          </a:prstGeom>
        </p:spPr>
      </p:pic>
      <p:pic>
        <p:nvPicPr>
          <p:cNvPr id="4" name="Graphic 3" descr="Target with solid fill">
            <a:extLst>
              <a:ext uri="{FF2B5EF4-FFF2-40B4-BE49-F238E27FC236}">
                <a16:creationId xmlns:a16="http://schemas.microsoft.com/office/drawing/2014/main" id="{D772F33A-205B-D9BC-9A32-7B1A31313C8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06189" y="370071"/>
            <a:ext cx="720752" cy="720752"/>
          </a:xfrm>
          <a:prstGeom prst="rect">
            <a:avLst/>
          </a:prstGeom>
        </p:spPr>
      </p:pic>
    </p:spTree>
    <p:extLst>
      <p:ext uri="{BB962C8B-B14F-4D97-AF65-F5344CB8AC3E}">
        <p14:creationId xmlns:p14="http://schemas.microsoft.com/office/powerpoint/2010/main" val="41966618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BF57FD3-05B5-6285-D377-C9376267854A}"/>
              </a:ext>
            </a:extLst>
          </p:cNvPr>
          <p:cNvSpPr>
            <a:spLocks noGrp="1"/>
          </p:cNvSpPr>
          <p:nvPr>
            <p:ph type="body" sz="quarter" idx="18"/>
          </p:nvPr>
        </p:nvSpPr>
        <p:spPr>
          <a:xfrm>
            <a:off x="798380" y="2434589"/>
            <a:ext cx="6047263" cy="3229807"/>
          </a:xfrm>
        </p:spPr>
        <p:txBody>
          <a:bodyPr/>
          <a:lstStyle/>
          <a:p>
            <a:pPr marL="0" indent="0">
              <a:lnSpc>
                <a:spcPct val="100000"/>
              </a:lnSpc>
            </a:pPr>
            <a:r>
              <a:rPr lang="en-US" b="1" dirty="0">
                <a:solidFill>
                  <a:srgbClr val="A555A1"/>
                </a:solidFill>
                <a:latin typeface="Calibri" panose="020F0502020204030204" pitchFamily="34" charset="0"/>
                <a:cs typeface="Calibri" panose="020F0502020204030204" pitchFamily="34" charset="0"/>
              </a:rPr>
              <a:t>Selektive Berichterstattung und Voreingenommenheit: </a:t>
            </a:r>
          </a:p>
          <a:p>
            <a:pPr marL="0" indent="0">
              <a:lnSpc>
                <a:spcPct val="100000"/>
              </a:lnSpc>
            </a:pPr>
            <a:r>
              <a:rPr lang="en-US" sz="2000" dirty="0">
                <a:latin typeface="Calibri" panose="020F0502020204030204" pitchFamily="34" charset="0"/>
                <a:cs typeface="Calibri" panose="020F0502020204030204" pitchFamily="34" charset="0"/>
              </a:rPr>
              <a:t>Nachrichtenmedien, selbst solche mit guten Absichten, können Informationen unbeabsichtigt oder absichtlich so präsentieren, dass sie </a:t>
            </a:r>
            <a:r>
              <a:rPr lang="en-US" sz="2000" b="1" dirty="0">
                <a:latin typeface="Calibri" panose="020F0502020204030204" pitchFamily="34" charset="0"/>
                <a:cs typeface="Calibri" panose="020F0502020204030204" pitchFamily="34" charset="0"/>
              </a:rPr>
              <a:t>eine Seite einer Debatte begünstigen oder Gegenargumente ignorieren. </a:t>
            </a:r>
            <a:r>
              <a:rPr lang="en-US" sz="2000" dirty="0">
                <a:latin typeface="Calibri" panose="020F0502020204030204" pitchFamily="34" charset="0"/>
                <a:cs typeface="Calibri" panose="020F0502020204030204" pitchFamily="34" charset="0"/>
              </a:rPr>
              <a:t>Dies kann beim Publikum ein </a:t>
            </a:r>
            <a:r>
              <a:rPr lang="en-US" sz="2000" b="1" dirty="0">
                <a:latin typeface="Calibri" panose="020F0502020204030204" pitchFamily="34" charset="0"/>
                <a:cs typeface="Calibri" panose="020F0502020204030204" pitchFamily="34" charset="0"/>
              </a:rPr>
              <a:t>verzerrtes Bild der Realität </a:t>
            </a:r>
            <a:r>
              <a:rPr lang="en-US" sz="2000" dirty="0">
                <a:latin typeface="Calibri" panose="020F0502020204030204" pitchFamily="34" charset="0"/>
                <a:cs typeface="Calibri" panose="020F0502020204030204" pitchFamily="34" charset="0"/>
              </a:rPr>
              <a:t>hervorrufen.  </a:t>
            </a:r>
          </a:p>
          <a:p>
            <a:pPr marL="0" indent="0">
              <a:lnSpc>
                <a:spcPct val="100000"/>
              </a:lnSpc>
            </a:pPr>
            <a:endParaRPr lang="en-GB" sz="2000">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98B85C1F-DC97-B540-925A-78E8B19E6456}"/>
              </a:ext>
            </a:extLst>
          </p:cNvPr>
          <p:cNvSpPr>
            <a:spLocks noGrp="1"/>
          </p:cNvSpPr>
          <p:nvPr>
            <p:ph type="body" sz="quarter" idx="16"/>
          </p:nvPr>
        </p:nvSpPr>
        <p:spPr>
          <a:xfrm>
            <a:off x="798381" y="1"/>
            <a:ext cx="7718602" cy="1299442"/>
          </a:xfrm>
        </p:spPr>
        <p:txBody>
          <a:bodyPr anchor="ctr"/>
          <a:lstStyle/>
          <a:p>
            <a:pPr>
              <a:buNone/>
            </a:pPr>
            <a:r>
              <a:rPr lang="en-US" sz="3200" b="1" dirty="0"/>
              <a:t>Wie Medien die Polarisierung vorantreiben</a:t>
            </a:r>
          </a:p>
        </p:txBody>
      </p:sp>
      <p:cxnSp>
        <p:nvCxnSpPr>
          <p:cNvPr id="6" name="Straight Connector 5">
            <a:extLst>
              <a:ext uri="{FF2B5EF4-FFF2-40B4-BE49-F238E27FC236}">
                <a16:creationId xmlns:a16="http://schemas.microsoft.com/office/drawing/2014/main" id="{67ACA0FE-F957-BCDE-792A-CC1832F6C7D9}"/>
              </a:ext>
            </a:extLst>
          </p:cNvPr>
          <p:cNvCxnSpPr>
            <a:cxnSpLocks/>
          </p:cNvCxnSpPr>
          <p:nvPr/>
        </p:nvCxnSpPr>
        <p:spPr>
          <a:xfrm>
            <a:off x="0" y="1299443"/>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pic>
        <p:nvPicPr>
          <p:cNvPr id="15" name="Picture Placeholder 14">
            <a:hlinkClick r:id="rId2"/>
            <a:extLst>
              <a:ext uri="{FF2B5EF4-FFF2-40B4-BE49-F238E27FC236}">
                <a16:creationId xmlns:a16="http://schemas.microsoft.com/office/drawing/2014/main" id="{CB4429E2-2E73-D9F6-9668-D85731CA89ED}"/>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p:pic>
      <p:sp>
        <p:nvSpPr>
          <p:cNvPr id="12" name="TextBox 11">
            <a:extLst>
              <a:ext uri="{FF2B5EF4-FFF2-40B4-BE49-F238E27FC236}">
                <a16:creationId xmlns:a16="http://schemas.microsoft.com/office/drawing/2014/main" id="{7E59F212-1B66-B56D-579F-26DA1D557508}"/>
              </a:ext>
            </a:extLst>
          </p:cNvPr>
          <p:cNvSpPr txBox="1"/>
          <p:nvPr/>
        </p:nvSpPr>
        <p:spPr>
          <a:xfrm>
            <a:off x="6812341" y="5183757"/>
            <a:ext cx="4677932" cy="669414"/>
          </a:xfrm>
          <a:prstGeom prst="rect">
            <a:avLst/>
          </a:prstGeom>
          <a:noFill/>
        </p:spPr>
        <p:txBody>
          <a:bodyPr wrap="square">
            <a:spAutoFit/>
          </a:bodyPr>
          <a:lstStyle/>
          <a:p>
            <a:pPr algn="ctr">
              <a:lnSpc>
                <a:spcPts val="2250"/>
              </a:lnSpc>
            </a:pPr>
            <a:r>
              <a:rPr lang="en-US" sz="1600" i="1" dirty="0">
                <a:solidFill>
                  <a:srgbClr val="3EB6A1"/>
                </a:solidFill>
                <a:effectLst/>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Wie digitale Medien durch parteiische Sortierung affektive Polarisierung vorantreiben</a:t>
            </a:r>
            <a:endParaRPr lang="en-US" sz="1600" i="1" dirty="0">
              <a:solidFill>
                <a:srgbClr val="3EB6A1"/>
              </a:solidFill>
              <a:effectLst/>
              <a:latin typeface="Calibri" panose="020F0502020204030204" pitchFamily="34" charset="0"/>
              <a:cs typeface="Calibri" panose="020F0502020204030204" pitchFamily="34" charset="0"/>
            </a:endParaRPr>
          </a:p>
        </p:txBody>
      </p:sp>
      <p:sp>
        <p:nvSpPr>
          <p:cNvPr id="13" name="Rectangle: Rounded Corners 13">
            <a:extLst>
              <a:ext uri="{FF2B5EF4-FFF2-40B4-BE49-F238E27FC236}">
                <a16:creationId xmlns:a16="http://schemas.microsoft.com/office/drawing/2014/main" id="{1CCAF974-78AE-4278-B635-E17F7E612B33}"/>
              </a:ext>
            </a:extLst>
          </p:cNvPr>
          <p:cNvSpPr/>
          <p:nvPr/>
        </p:nvSpPr>
        <p:spPr>
          <a:xfrm>
            <a:off x="7474020" y="5882708"/>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000" dirty="0">
                <a:solidFill>
                  <a:schemeClr val="bg1"/>
                </a:solidFill>
                <a:latin typeface="Abadi" panose="020B0604020104020204" pitchFamily="34" charset="0"/>
                <a:cs typeface="Aharoni" panose="02010803020104030203" pitchFamily="2" charset="-79"/>
                <a:hlinkClick r:id="rId2">
                  <a:extLst>
                    <a:ext uri="{A12FA001-AC4F-418D-AE19-62706E023703}">
                      <ahyp:hlinkClr xmlns:ahyp="http://schemas.microsoft.com/office/drawing/2018/hyperlinkcolor" val="tx"/>
                    </a:ext>
                  </a:extLst>
                </a:hlinkClick>
              </a:rPr>
              <a:t>Zum Anzeigen hier klicken</a:t>
            </a:r>
            <a:endParaRPr kumimoji="0" lang="en-IE" sz="20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grpSp>
        <p:nvGrpSpPr>
          <p:cNvPr id="19" name="Group 18">
            <a:extLst>
              <a:ext uri="{FF2B5EF4-FFF2-40B4-BE49-F238E27FC236}">
                <a16:creationId xmlns:a16="http://schemas.microsoft.com/office/drawing/2014/main" id="{E54697B7-9DDE-F596-AE6E-5D735B9E6C5E}"/>
              </a:ext>
            </a:extLst>
          </p:cNvPr>
          <p:cNvGrpSpPr/>
          <p:nvPr/>
        </p:nvGrpSpPr>
        <p:grpSpPr>
          <a:xfrm>
            <a:off x="-5792" y="2408789"/>
            <a:ext cx="744123" cy="464569"/>
            <a:chOff x="-5792" y="2008739"/>
            <a:chExt cx="744123" cy="464569"/>
          </a:xfrm>
        </p:grpSpPr>
        <p:sp>
          <p:nvSpPr>
            <p:cNvPr id="20" name="Freeform 19">
              <a:extLst>
                <a:ext uri="{FF2B5EF4-FFF2-40B4-BE49-F238E27FC236}">
                  <a16:creationId xmlns:a16="http://schemas.microsoft.com/office/drawing/2014/main" id="{036F156A-47B3-88BD-F193-3604DAFD4C46}"/>
                </a:ext>
              </a:extLst>
            </p:cNvPr>
            <p:cNvSpPr/>
            <p:nvPr/>
          </p:nvSpPr>
          <p:spPr>
            <a:xfrm rot="10800000">
              <a:off x="-5792" y="2014496"/>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sp>
          <p:nvSpPr>
            <p:cNvPr id="21" name="Freeform 20">
              <a:extLst>
                <a:ext uri="{FF2B5EF4-FFF2-40B4-BE49-F238E27FC236}">
                  <a16:creationId xmlns:a16="http://schemas.microsoft.com/office/drawing/2014/main" id="{2C0E3BBA-F031-032D-7D98-48A14921D81B}"/>
                </a:ext>
              </a:extLst>
            </p:cNvPr>
            <p:cNvSpPr/>
            <p:nvPr/>
          </p:nvSpPr>
          <p:spPr>
            <a:xfrm rot="10800000">
              <a:off x="-5792" y="2008739"/>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grpSp>
    </p:spTree>
    <p:extLst>
      <p:ext uri="{BB962C8B-B14F-4D97-AF65-F5344CB8AC3E}">
        <p14:creationId xmlns:p14="http://schemas.microsoft.com/office/powerpoint/2010/main" val="34981778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8071A5-B674-BCBA-DC35-DC79FDCB381B}"/>
              </a:ext>
            </a:extLst>
          </p:cNvPr>
          <p:cNvSpPr/>
          <p:nvPr/>
        </p:nvSpPr>
        <p:spPr>
          <a:xfrm>
            <a:off x="11641540" y="4954137"/>
            <a:ext cx="550460" cy="16104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Placeholder 9">
            <a:extLst>
              <a:ext uri="{FF2B5EF4-FFF2-40B4-BE49-F238E27FC236}">
                <a16:creationId xmlns:a16="http://schemas.microsoft.com/office/drawing/2014/main" id="{7AA4C163-A48F-974F-E6B1-786978CAC1D6}"/>
              </a:ext>
            </a:extLst>
          </p:cNvPr>
          <p:cNvPicPr>
            <a:picLocks noGrp="1" noChangeAspect="1"/>
          </p:cNvPicPr>
          <p:nvPr>
            <p:ph type="pic" sz="quarter" idx="19"/>
          </p:nvPr>
        </p:nvPicPr>
        <p:blipFill>
          <a:blip r:embed="rId2"/>
          <a:srcRect/>
          <a:stretch/>
        </p:blipFill>
        <p:spPr>
          <a:xfrm>
            <a:off x="5635270" y="1729840"/>
            <a:ext cx="6560312" cy="4556399"/>
          </a:xfrm>
        </p:spPr>
      </p:pic>
      <p:sp>
        <p:nvSpPr>
          <p:cNvPr id="4" name="Text Placeholder 3">
            <a:extLst>
              <a:ext uri="{FF2B5EF4-FFF2-40B4-BE49-F238E27FC236}">
                <a16:creationId xmlns:a16="http://schemas.microsoft.com/office/drawing/2014/main" id="{2E463EEE-1CB0-A75C-AFBE-972B0D5C1188}"/>
              </a:ext>
            </a:extLst>
          </p:cNvPr>
          <p:cNvSpPr>
            <a:spLocks noGrp="1"/>
          </p:cNvSpPr>
          <p:nvPr>
            <p:ph type="body" sz="quarter" idx="16"/>
          </p:nvPr>
        </p:nvSpPr>
        <p:spPr>
          <a:xfrm>
            <a:off x="495097" y="2746283"/>
            <a:ext cx="4592732" cy="3066422"/>
          </a:xfrm>
        </p:spPr>
        <p:txBody>
          <a:bodyPr>
            <a:normAutofit/>
          </a:bodyPr>
          <a:lstStyle/>
          <a:p>
            <a:r>
              <a:rPr lang="en-US" sz="3200" kern="1200" dirty="0">
                <a:effectLst/>
                <a:latin typeface="+mn-lt"/>
                <a:ea typeface="+mn-ea"/>
                <a:cs typeface="+mn-cs"/>
              </a:rPr>
              <a:t>Die Rolle des Bürgerjournalismus bei der Stärkung des sozialen Zusammenhalts</a:t>
            </a:r>
          </a:p>
        </p:txBody>
      </p:sp>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a:xfrm>
            <a:off x="1655286" y="1080408"/>
            <a:ext cx="3819019" cy="582221"/>
          </a:xfrm>
        </p:spPr>
        <p:txBody>
          <a:bodyPr/>
          <a:lstStyle/>
          <a:p>
            <a:r>
              <a:rPr lang="en-US" sz="6000" b="1" dirty="0"/>
              <a:t>Thema 4</a:t>
            </a:r>
          </a:p>
        </p:txBody>
      </p:sp>
      <p:pic>
        <p:nvPicPr>
          <p:cNvPr id="7" name="Graphic 6">
            <a:extLst>
              <a:ext uri="{FF2B5EF4-FFF2-40B4-BE49-F238E27FC236}">
                <a16:creationId xmlns:a16="http://schemas.microsoft.com/office/drawing/2014/main" id="{3CCD01D6-E941-2CE6-C726-739A45AE9A9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5957200" y="-128242"/>
            <a:ext cx="4274935" cy="2874525"/>
          </a:xfrm>
          <a:prstGeom prst="rect">
            <a:avLst/>
          </a:prstGeom>
        </p:spPr>
      </p:pic>
    </p:spTree>
    <p:extLst>
      <p:ext uri="{BB962C8B-B14F-4D97-AF65-F5344CB8AC3E}">
        <p14:creationId xmlns:p14="http://schemas.microsoft.com/office/powerpoint/2010/main" val="1875987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C307D-090F-C39B-B796-C5B55633B819}"/>
            </a:ext>
          </a:extLst>
        </p:cNvPr>
        <p:cNvGrpSpPr/>
        <p:nvPr/>
      </p:nvGrpSpPr>
      <p:grpSpPr>
        <a:xfrm>
          <a:off x="0" y="0"/>
          <a:ext cx="0" cy="0"/>
          <a:chOff x="0" y="0"/>
          <a:chExt cx="0" cy="0"/>
        </a:xfrm>
      </p:grpSpPr>
      <p:sp>
        <p:nvSpPr>
          <p:cNvPr id="15" name="Freeform 14">
            <a:extLst>
              <a:ext uri="{FF2B5EF4-FFF2-40B4-BE49-F238E27FC236}">
                <a16:creationId xmlns:a16="http://schemas.microsoft.com/office/drawing/2014/main" id="{BF9F4A14-59E5-0EE1-86D5-822E1515AE82}"/>
              </a:ext>
            </a:extLst>
          </p:cNvPr>
          <p:cNvSpPr/>
          <p:nvPr/>
        </p:nvSpPr>
        <p:spPr>
          <a:xfrm>
            <a:off x="1" y="257319"/>
            <a:ext cx="9184709" cy="935746"/>
          </a:xfrm>
          <a:custGeom>
            <a:avLst/>
            <a:gdLst>
              <a:gd name="connsiteX0" fmla="*/ 0 w 9184709"/>
              <a:gd name="connsiteY0" fmla="*/ 0 h 935746"/>
              <a:gd name="connsiteX1" fmla="*/ 8649853 w 9184709"/>
              <a:gd name="connsiteY1" fmla="*/ 17882 h 935746"/>
              <a:gd name="connsiteX2" fmla="*/ 9184709 w 9184709"/>
              <a:gd name="connsiteY2" fmla="*/ 506303 h 935746"/>
              <a:gd name="connsiteX3" fmla="*/ 9184709 w 9184709"/>
              <a:gd name="connsiteY3" fmla="*/ 935746 h 935746"/>
              <a:gd name="connsiteX4" fmla="*/ 3650 w 9184709"/>
              <a:gd name="connsiteY4" fmla="*/ 935746 h 935746"/>
              <a:gd name="connsiteX5" fmla="*/ 3650 w 9184709"/>
              <a:gd name="connsiteY5" fmla="*/ 186119 h 935746"/>
              <a:gd name="connsiteX6" fmla="*/ 0 w 9184709"/>
              <a:gd name="connsiteY6" fmla="*/ 144442 h 935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84709" h="935746">
                <a:moveTo>
                  <a:pt x="0" y="0"/>
                </a:moveTo>
                <a:lnTo>
                  <a:pt x="8649853" y="17882"/>
                </a:lnTo>
                <a:cubicBezTo>
                  <a:pt x="9133754" y="17882"/>
                  <a:pt x="9184709" y="227488"/>
                  <a:pt x="9184709" y="506303"/>
                </a:cubicBezTo>
                <a:lnTo>
                  <a:pt x="9184709" y="935746"/>
                </a:lnTo>
                <a:lnTo>
                  <a:pt x="3650" y="935746"/>
                </a:lnTo>
                <a:lnTo>
                  <a:pt x="3650" y="186119"/>
                </a:lnTo>
                <a:lnTo>
                  <a:pt x="0" y="144442"/>
                </a:lnTo>
                <a:close/>
              </a:path>
            </a:pathLst>
          </a:custGeom>
          <a:solidFill>
            <a:srgbClr val="A555A1"/>
          </a:solidFill>
          <a:ln w="3598" cap="flat">
            <a:noFill/>
            <a:prstDash val="solid"/>
            <a:miter/>
          </a:ln>
        </p:spPr>
        <p:txBody>
          <a:bodyPr wrap="square" rtlCol="0" anchor="ctr">
            <a:noAutofit/>
          </a:bodyPr>
          <a:lstStyle/>
          <a:p>
            <a:endParaRPr lang="en-US" sz="1600" b="0" i="0" dirty="0">
              <a:latin typeface="Calibri" panose="020F0502020204030204" pitchFamily="34" charset="0"/>
            </a:endParaRPr>
          </a:p>
        </p:txBody>
      </p:sp>
      <p:grpSp>
        <p:nvGrpSpPr>
          <p:cNvPr id="37" name="Group 36">
            <a:extLst>
              <a:ext uri="{FF2B5EF4-FFF2-40B4-BE49-F238E27FC236}">
                <a16:creationId xmlns:a16="http://schemas.microsoft.com/office/drawing/2014/main" id="{175AE725-ED26-5086-8779-B44564C276BB}"/>
              </a:ext>
            </a:extLst>
          </p:cNvPr>
          <p:cNvGrpSpPr/>
          <p:nvPr/>
        </p:nvGrpSpPr>
        <p:grpSpPr>
          <a:xfrm>
            <a:off x="9679968" y="94675"/>
            <a:ext cx="2512032" cy="1971714"/>
            <a:chOff x="9679968" y="94675"/>
            <a:chExt cx="2512032" cy="1971714"/>
          </a:xfrm>
        </p:grpSpPr>
        <p:sp>
          <p:nvSpPr>
            <p:cNvPr id="12" name="Freeform 11">
              <a:extLst>
                <a:ext uri="{FF2B5EF4-FFF2-40B4-BE49-F238E27FC236}">
                  <a16:creationId xmlns:a16="http://schemas.microsoft.com/office/drawing/2014/main" id="{76B2F746-D009-ACC6-4090-82E739031CB0}"/>
                </a:ext>
              </a:extLst>
            </p:cNvPr>
            <p:cNvSpPr/>
            <p:nvPr/>
          </p:nvSpPr>
          <p:spPr>
            <a:xfrm>
              <a:off x="9679968" y="909705"/>
              <a:ext cx="1037358" cy="959101"/>
            </a:xfrm>
            <a:custGeom>
              <a:avLst/>
              <a:gdLst>
                <a:gd name="connsiteX0" fmla="*/ 1037358 w 1037358"/>
                <a:gd name="connsiteY0" fmla="*/ 341654 h 959101"/>
                <a:gd name="connsiteX1" fmla="*/ 937528 w 1037358"/>
                <a:gd name="connsiteY1" fmla="*/ 98792 h 959101"/>
                <a:gd name="connsiteX2" fmla="*/ 692110 w 1037358"/>
                <a:gd name="connsiteY2" fmla="*/ 0 h 959101"/>
                <a:gd name="connsiteX3" fmla="*/ 446693 w 1037358"/>
                <a:gd name="connsiteY3" fmla="*/ 98792 h 959101"/>
                <a:gd name="connsiteX4" fmla="*/ 346862 w 1037358"/>
                <a:gd name="connsiteY4" fmla="*/ 341654 h 959101"/>
                <a:gd name="connsiteX5" fmla="*/ 346862 w 1037358"/>
                <a:gd name="connsiteY5" fmla="*/ 745053 h 959101"/>
                <a:gd name="connsiteX6" fmla="*/ 313585 w 1037358"/>
                <a:gd name="connsiteY6" fmla="*/ 777984 h 959101"/>
                <a:gd name="connsiteX7" fmla="*/ 109764 w 1037358"/>
                <a:gd name="connsiteY7" fmla="*/ 777984 h 959101"/>
                <a:gd name="connsiteX8" fmla="*/ 93125 w 1037358"/>
                <a:gd name="connsiteY8" fmla="*/ 959101 h 959101"/>
                <a:gd name="connsiteX9" fmla="*/ 93125 w 1037358"/>
                <a:gd name="connsiteY9" fmla="*/ 959101 h 959101"/>
                <a:gd name="connsiteX10" fmla="*/ 313585 w 1037358"/>
                <a:gd name="connsiteY10" fmla="*/ 959101 h 959101"/>
                <a:gd name="connsiteX11" fmla="*/ 534045 w 1037358"/>
                <a:gd name="connsiteY11" fmla="*/ 740937 h 959101"/>
                <a:gd name="connsiteX12" fmla="*/ 534045 w 1037358"/>
                <a:gd name="connsiteY12" fmla="*/ 337538 h 959101"/>
                <a:gd name="connsiteX13" fmla="*/ 579801 w 1037358"/>
                <a:gd name="connsiteY13" fmla="*/ 226397 h 959101"/>
                <a:gd name="connsiteX14" fmla="*/ 692110 w 1037358"/>
                <a:gd name="connsiteY14" fmla="*/ 181118 h 959101"/>
                <a:gd name="connsiteX15" fmla="*/ 804420 w 1037358"/>
                <a:gd name="connsiteY15" fmla="*/ 226397 h 959101"/>
                <a:gd name="connsiteX16" fmla="*/ 850176 w 1037358"/>
                <a:gd name="connsiteY16" fmla="*/ 337538 h 959101"/>
                <a:gd name="connsiteX17" fmla="*/ 850176 w 1037358"/>
                <a:gd name="connsiteY17" fmla="*/ 666843 h 959101"/>
                <a:gd name="connsiteX18" fmla="*/ 850176 w 1037358"/>
                <a:gd name="connsiteY18" fmla="*/ 666843 h 959101"/>
                <a:gd name="connsiteX19" fmla="*/ 941687 w 1037358"/>
                <a:gd name="connsiteY19" fmla="*/ 761518 h 959101"/>
                <a:gd name="connsiteX20" fmla="*/ 1033199 w 1037358"/>
                <a:gd name="connsiteY20" fmla="*/ 670959 h 959101"/>
                <a:gd name="connsiteX21" fmla="*/ 1033199 w 1037358"/>
                <a:gd name="connsiteY21" fmla="*/ 341654 h 959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7358" h="959101">
                  <a:moveTo>
                    <a:pt x="1037358" y="341654"/>
                  </a:moveTo>
                  <a:cubicBezTo>
                    <a:pt x="1037358" y="251095"/>
                    <a:pt x="999922" y="164653"/>
                    <a:pt x="937528" y="98792"/>
                  </a:cubicBezTo>
                  <a:cubicBezTo>
                    <a:pt x="870974" y="32930"/>
                    <a:pt x="783622" y="0"/>
                    <a:pt x="692110" y="0"/>
                  </a:cubicBezTo>
                  <a:cubicBezTo>
                    <a:pt x="600599" y="0"/>
                    <a:pt x="513247" y="37047"/>
                    <a:pt x="446693" y="98792"/>
                  </a:cubicBezTo>
                  <a:cubicBezTo>
                    <a:pt x="380139" y="164653"/>
                    <a:pt x="346862" y="251095"/>
                    <a:pt x="346862" y="341654"/>
                  </a:cubicBezTo>
                  <a:lnTo>
                    <a:pt x="346862" y="745053"/>
                  </a:lnTo>
                  <a:cubicBezTo>
                    <a:pt x="346862" y="765635"/>
                    <a:pt x="330224" y="777984"/>
                    <a:pt x="313585" y="777984"/>
                  </a:cubicBezTo>
                  <a:lnTo>
                    <a:pt x="109764" y="777984"/>
                  </a:lnTo>
                  <a:cubicBezTo>
                    <a:pt x="-35823" y="765635"/>
                    <a:pt x="-31663" y="959101"/>
                    <a:pt x="93125" y="959101"/>
                  </a:cubicBezTo>
                  <a:lnTo>
                    <a:pt x="93125" y="959101"/>
                  </a:lnTo>
                  <a:lnTo>
                    <a:pt x="313585" y="959101"/>
                  </a:lnTo>
                  <a:cubicBezTo>
                    <a:pt x="434214" y="959101"/>
                    <a:pt x="534045" y="860310"/>
                    <a:pt x="534045" y="740937"/>
                  </a:cubicBezTo>
                  <a:lnTo>
                    <a:pt x="534045" y="337538"/>
                  </a:lnTo>
                  <a:cubicBezTo>
                    <a:pt x="534045" y="296375"/>
                    <a:pt x="550683" y="255211"/>
                    <a:pt x="579801" y="226397"/>
                  </a:cubicBezTo>
                  <a:cubicBezTo>
                    <a:pt x="608918" y="197583"/>
                    <a:pt x="650514" y="181118"/>
                    <a:pt x="692110" y="181118"/>
                  </a:cubicBezTo>
                  <a:cubicBezTo>
                    <a:pt x="733706" y="181118"/>
                    <a:pt x="775303" y="197583"/>
                    <a:pt x="804420" y="226397"/>
                  </a:cubicBezTo>
                  <a:cubicBezTo>
                    <a:pt x="833537" y="255211"/>
                    <a:pt x="850176" y="296375"/>
                    <a:pt x="850176" y="337538"/>
                  </a:cubicBezTo>
                  <a:lnTo>
                    <a:pt x="850176" y="666843"/>
                  </a:lnTo>
                  <a:cubicBezTo>
                    <a:pt x="850176" y="666843"/>
                    <a:pt x="850176" y="666843"/>
                    <a:pt x="850176" y="666843"/>
                  </a:cubicBezTo>
                  <a:cubicBezTo>
                    <a:pt x="850176" y="716239"/>
                    <a:pt x="891772" y="761518"/>
                    <a:pt x="941687" y="761518"/>
                  </a:cubicBezTo>
                  <a:cubicBezTo>
                    <a:pt x="991603" y="761518"/>
                    <a:pt x="1033199" y="720355"/>
                    <a:pt x="1033199" y="670959"/>
                  </a:cubicBezTo>
                  <a:lnTo>
                    <a:pt x="1033199" y="341654"/>
                  </a:lnTo>
                  <a:close/>
                </a:path>
              </a:pathLst>
            </a:custGeom>
            <a:solidFill>
              <a:srgbClr val="EE4F27"/>
            </a:solidFill>
            <a:ln w="41519" cap="flat">
              <a:noFill/>
              <a:prstDash val="solid"/>
              <a:miter/>
            </a:ln>
          </p:spPr>
          <p:txBody>
            <a:bodyPr rtlCol="0" anchor="ctr"/>
            <a:lstStyle/>
            <a:p>
              <a:endParaRPr lang="en-GB" sz="1600"/>
            </a:p>
          </p:txBody>
        </p:sp>
        <p:sp>
          <p:nvSpPr>
            <p:cNvPr id="13" name="Freeform 12">
              <a:extLst>
                <a:ext uri="{FF2B5EF4-FFF2-40B4-BE49-F238E27FC236}">
                  <a16:creationId xmlns:a16="http://schemas.microsoft.com/office/drawing/2014/main" id="{E35A517B-6F66-DF83-C9B9-9C1CE2380356}"/>
                </a:ext>
              </a:extLst>
            </p:cNvPr>
            <p:cNvSpPr/>
            <p:nvPr/>
          </p:nvSpPr>
          <p:spPr>
            <a:xfrm>
              <a:off x="10530143" y="893240"/>
              <a:ext cx="432600" cy="1156684"/>
            </a:xfrm>
            <a:custGeom>
              <a:avLst/>
              <a:gdLst>
                <a:gd name="connsiteX0" fmla="*/ 0 w 432600"/>
                <a:gd name="connsiteY0" fmla="*/ 333421 h 1156684"/>
                <a:gd name="connsiteX1" fmla="*/ 0 w 432600"/>
                <a:gd name="connsiteY1" fmla="*/ 333421 h 1156684"/>
                <a:gd name="connsiteX2" fmla="*/ 0 w 432600"/>
                <a:gd name="connsiteY2" fmla="*/ 942636 h 1156684"/>
                <a:gd name="connsiteX3" fmla="*/ 62394 w 432600"/>
                <a:gd name="connsiteY3" fmla="*/ 1094940 h 1156684"/>
                <a:gd name="connsiteX4" fmla="*/ 216300 w 432600"/>
                <a:gd name="connsiteY4" fmla="*/ 1156685 h 1156684"/>
                <a:gd name="connsiteX5" fmla="*/ 370206 w 432600"/>
                <a:gd name="connsiteY5" fmla="*/ 1094940 h 1156684"/>
                <a:gd name="connsiteX6" fmla="*/ 370206 w 432600"/>
                <a:gd name="connsiteY6" fmla="*/ 1094940 h 1156684"/>
                <a:gd name="connsiteX7" fmla="*/ 432600 w 432600"/>
                <a:gd name="connsiteY7" fmla="*/ 942636 h 1156684"/>
                <a:gd name="connsiteX8" fmla="*/ 432600 w 432600"/>
                <a:gd name="connsiteY8" fmla="*/ 90559 h 1156684"/>
                <a:gd name="connsiteX9" fmla="*/ 341089 w 432600"/>
                <a:gd name="connsiteY9" fmla="*/ 0 h 1156684"/>
                <a:gd name="connsiteX10" fmla="*/ 249577 w 432600"/>
                <a:gd name="connsiteY10" fmla="*/ 90559 h 1156684"/>
                <a:gd name="connsiteX11" fmla="*/ 249577 w 432600"/>
                <a:gd name="connsiteY11" fmla="*/ 942636 h 1156684"/>
                <a:gd name="connsiteX12" fmla="*/ 241258 w 432600"/>
                <a:gd name="connsiteY12" fmla="*/ 967334 h 1156684"/>
                <a:gd name="connsiteX13" fmla="*/ 241258 w 432600"/>
                <a:gd name="connsiteY13" fmla="*/ 967334 h 1156684"/>
                <a:gd name="connsiteX14" fmla="*/ 216300 w 432600"/>
                <a:gd name="connsiteY14" fmla="*/ 975567 h 1156684"/>
                <a:gd name="connsiteX15" fmla="*/ 191342 w 432600"/>
                <a:gd name="connsiteY15" fmla="*/ 967334 h 1156684"/>
                <a:gd name="connsiteX16" fmla="*/ 183023 w 432600"/>
                <a:gd name="connsiteY16" fmla="*/ 942636 h 1156684"/>
                <a:gd name="connsiteX17" fmla="*/ 183023 w 432600"/>
                <a:gd name="connsiteY17" fmla="*/ 333421 h 1156684"/>
                <a:gd name="connsiteX18" fmla="*/ 91512 w 432600"/>
                <a:gd name="connsiteY18" fmla="*/ 242863 h 1156684"/>
                <a:gd name="connsiteX19" fmla="*/ 0 w 432600"/>
                <a:gd name="connsiteY19" fmla="*/ 333421 h 1156684"/>
                <a:gd name="connsiteX20" fmla="*/ 0 w 432600"/>
                <a:gd name="connsiteY20" fmla="*/ 333421 h 115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2600" h="1156684">
                  <a:moveTo>
                    <a:pt x="0" y="333421"/>
                  </a:moveTo>
                  <a:lnTo>
                    <a:pt x="0" y="333421"/>
                  </a:lnTo>
                  <a:lnTo>
                    <a:pt x="0" y="942636"/>
                  </a:lnTo>
                  <a:cubicBezTo>
                    <a:pt x="0" y="1000265"/>
                    <a:pt x="24958" y="1053777"/>
                    <a:pt x="62394" y="1094940"/>
                  </a:cubicBezTo>
                  <a:cubicBezTo>
                    <a:pt x="103990" y="1136103"/>
                    <a:pt x="158065" y="1156685"/>
                    <a:pt x="216300" y="1156685"/>
                  </a:cubicBezTo>
                  <a:cubicBezTo>
                    <a:pt x="274535" y="1156685"/>
                    <a:pt x="328610" y="1131987"/>
                    <a:pt x="370206" y="1094940"/>
                  </a:cubicBezTo>
                  <a:lnTo>
                    <a:pt x="370206" y="1094940"/>
                  </a:lnTo>
                  <a:cubicBezTo>
                    <a:pt x="411802" y="1053777"/>
                    <a:pt x="432600" y="1000265"/>
                    <a:pt x="432600" y="942636"/>
                  </a:cubicBezTo>
                  <a:lnTo>
                    <a:pt x="432600" y="90559"/>
                  </a:lnTo>
                  <a:cubicBezTo>
                    <a:pt x="432600" y="41163"/>
                    <a:pt x="391004" y="0"/>
                    <a:pt x="341089" y="0"/>
                  </a:cubicBezTo>
                  <a:cubicBezTo>
                    <a:pt x="291173" y="0"/>
                    <a:pt x="249577" y="41163"/>
                    <a:pt x="249577" y="90559"/>
                  </a:cubicBezTo>
                  <a:lnTo>
                    <a:pt x="249577" y="942636"/>
                  </a:lnTo>
                  <a:cubicBezTo>
                    <a:pt x="249577" y="950869"/>
                    <a:pt x="245417" y="959101"/>
                    <a:pt x="241258" y="967334"/>
                  </a:cubicBezTo>
                  <a:lnTo>
                    <a:pt x="241258" y="967334"/>
                  </a:lnTo>
                  <a:cubicBezTo>
                    <a:pt x="232939" y="975567"/>
                    <a:pt x="224619" y="975567"/>
                    <a:pt x="216300" y="975567"/>
                  </a:cubicBezTo>
                  <a:cubicBezTo>
                    <a:pt x="207981" y="975567"/>
                    <a:pt x="199662" y="971450"/>
                    <a:pt x="191342" y="967334"/>
                  </a:cubicBezTo>
                  <a:cubicBezTo>
                    <a:pt x="183023" y="959101"/>
                    <a:pt x="183023" y="950869"/>
                    <a:pt x="183023" y="942636"/>
                  </a:cubicBezTo>
                  <a:lnTo>
                    <a:pt x="183023" y="333421"/>
                  </a:lnTo>
                  <a:cubicBezTo>
                    <a:pt x="183023" y="284026"/>
                    <a:pt x="141427" y="242863"/>
                    <a:pt x="91512" y="242863"/>
                  </a:cubicBezTo>
                  <a:cubicBezTo>
                    <a:pt x="41596" y="238746"/>
                    <a:pt x="0" y="279909"/>
                    <a:pt x="0" y="333421"/>
                  </a:cubicBezTo>
                  <a:lnTo>
                    <a:pt x="0" y="333421"/>
                  </a:lnTo>
                  <a:close/>
                </a:path>
              </a:pathLst>
            </a:custGeom>
            <a:solidFill>
              <a:srgbClr val="A555A1"/>
            </a:solidFill>
            <a:ln w="41519" cap="flat">
              <a:noFill/>
              <a:prstDash val="solid"/>
              <a:miter/>
            </a:ln>
          </p:spPr>
          <p:txBody>
            <a:bodyPr rtlCol="0" anchor="ctr"/>
            <a:lstStyle/>
            <a:p>
              <a:endParaRPr lang="en-GB" sz="1600"/>
            </a:p>
          </p:txBody>
        </p:sp>
        <p:sp>
          <p:nvSpPr>
            <p:cNvPr id="14" name="Freeform 13">
              <a:extLst>
                <a:ext uri="{FF2B5EF4-FFF2-40B4-BE49-F238E27FC236}">
                  <a16:creationId xmlns:a16="http://schemas.microsoft.com/office/drawing/2014/main" id="{30F00FC1-5E7D-12E2-5AFA-C975EAA1AF47}"/>
                </a:ext>
              </a:extLst>
            </p:cNvPr>
            <p:cNvSpPr/>
            <p:nvPr/>
          </p:nvSpPr>
          <p:spPr>
            <a:xfrm>
              <a:off x="11287194" y="1094939"/>
              <a:ext cx="432600" cy="971450"/>
            </a:xfrm>
            <a:custGeom>
              <a:avLst/>
              <a:gdLst>
                <a:gd name="connsiteX0" fmla="*/ 0 w 432600"/>
                <a:gd name="connsiteY0" fmla="*/ 90559 h 971450"/>
                <a:gd name="connsiteX1" fmla="*/ 0 w 432600"/>
                <a:gd name="connsiteY1" fmla="*/ 757402 h 971450"/>
                <a:gd name="connsiteX2" fmla="*/ 62394 w 432600"/>
                <a:gd name="connsiteY2" fmla="*/ 909706 h 971450"/>
                <a:gd name="connsiteX3" fmla="*/ 216300 w 432600"/>
                <a:gd name="connsiteY3" fmla="*/ 971450 h 971450"/>
                <a:gd name="connsiteX4" fmla="*/ 370206 w 432600"/>
                <a:gd name="connsiteY4" fmla="*/ 909706 h 971450"/>
                <a:gd name="connsiteX5" fmla="*/ 370206 w 432600"/>
                <a:gd name="connsiteY5" fmla="*/ 909706 h 971450"/>
                <a:gd name="connsiteX6" fmla="*/ 432600 w 432600"/>
                <a:gd name="connsiteY6" fmla="*/ 757402 h 971450"/>
                <a:gd name="connsiteX7" fmla="*/ 432600 w 432600"/>
                <a:gd name="connsiteY7" fmla="*/ 333422 h 971450"/>
                <a:gd name="connsiteX8" fmla="*/ 341089 w 432600"/>
                <a:gd name="connsiteY8" fmla="*/ 242863 h 971450"/>
                <a:gd name="connsiteX9" fmla="*/ 249577 w 432600"/>
                <a:gd name="connsiteY9" fmla="*/ 333422 h 971450"/>
                <a:gd name="connsiteX10" fmla="*/ 249577 w 432600"/>
                <a:gd name="connsiteY10" fmla="*/ 761518 h 971450"/>
                <a:gd name="connsiteX11" fmla="*/ 241258 w 432600"/>
                <a:gd name="connsiteY11" fmla="*/ 786216 h 971450"/>
                <a:gd name="connsiteX12" fmla="*/ 241258 w 432600"/>
                <a:gd name="connsiteY12" fmla="*/ 786216 h 971450"/>
                <a:gd name="connsiteX13" fmla="*/ 216300 w 432600"/>
                <a:gd name="connsiteY13" fmla="*/ 794449 h 971450"/>
                <a:gd name="connsiteX14" fmla="*/ 191342 w 432600"/>
                <a:gd name="connsiteY14" fmla="*/ 786216 h 971450"/>
                <a:gd name="connsiteX15" fmla="*/ 183023 w 432600"/>
                <a:gd name="connsiteY15" fmla="*/ 761518 h 971450"/>
                <a:gd name="connsiteX16" fmla="*/ 183023 w 432600"/>
                <a:gd name="connsiteY16" fmla="*/ 90559 h 971450"/>
                <a:gd name="connsiteX17" fmla="*/ 91512 w 432600"/>
                <a:gd name="connsiteY17" fmla="*/ 0 h 971450"/>
                <a:gd name="connsiteX18" fmla="*/ 0 w 432600"/>
                <a:gd name="connsiteY18" fmla="*/ 90559 h 9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600" h="971450">
                  <a:moveTo>
                    <a:pt x="0" y="90559"/>
                  </a:moveTo>
                  <a:lnTo>
                    <a:pt x="0" y="757402"/>
                  </a:lnTo>
                  <a:cubicBezTo>
                    <a:pt x="0" y="815030"/>
                    <a:pt x="24958" y="868543"/>
                    <a:pt x="62394" y="909706"/>
                  </a:cubicBezTo>
                  <a:cubicBezTo>
                    <a:pt x="103990" y="950869"/>
                    <a:pt x="158065" y="971450"/>
                    <a:pt x="216300" y="971450"/>
                  </a:cubicBezTo>
                  <a:cubicBezTo>
                    <a:pt x="274535" y="971450"/>
                    <a:pt x="328610" y="946752"/>
                    <a:pt x="370206" y="909706"/>
                  </a:cubicBezTo>
                  <a:lnTo>
                    <a:pt x="370206" y="909706"/>
                  </a:lnTo>
                  <a:cubicBezTo>
                    <a:pt x="411802" y="868543"/>
                    <a:pt x="432600" y="815030"/>
                    <a:pt x="432600" y="757402"/>
                  </a:cubicBezTo>
                  <a:lnTo>
                    <a:pt x="432600" y="333422"/>
                  </a:lnTo>
                  <a:cubicBezTo>
                    <a:pt x="432600" y="284026"/>
                    <a:pt x="391004" y="242863"/>
                    <a:pt x="341089" y="242863"/>
                  </a:cubicBezTo>
                  <a:cubicBezTo>
                    <a:pt x="291173" y="242863"/>
                    <a:pt x="249577" y="284026"/>
                    <a:pt x="249577" y="333422"/>
                  </a:cubicBezTo>
                  <a:lnTo>
                    <a:pt x="249577" y="761518"/>
                  </a:lnTo>
                  <a:cubicBezTo>
                    <a:pt x="249577" y="769751"/>
                    <a:pt x="245417" y="777984"/>
                    <a:pt x="241258" y="786216"/>
                  </a:cubicBezTo>
                  <a:lnTo>
                    <a:pt x="241258" y="786216"/>
                  </a:lnTo>
                  <a:cubicBezTo>
                    <a:pt x="232938" y="794449"/>
                    <a:pt x="224619" y="794449"/>
                    <a:pt x="216300" y="794449"/>
                  </a:cubicBezTo>
                  <a:cubicBezTo>
                    <a:pt x="207981" y="794449"/>
                    <a:pt x="199662" y="790332"/>
                    <a:pt x="191342" y="786216"/>
                  </a:cubicBezTo>
                  <a:cubicBezTo>
                    <a:pt x="183023" y="777984"/>
                    <a:pt x="183023" y="769751"/>
                    <a:pt x="183023" y="761518"/>
                  </a:cubicBezTo>
                  <a:lnTo>
                    <a:pt x="183023" y="90559"/>
                  </a:lnTo>
                  <a:cubicBezTo>
                    <a:pt x="183023" y="41163"/>
                    <a:pt x="141427" y="0"/>
                    <a:pt x="91512" y="0"/>
                  </a:cubicBezTo>
                  <a:cubicBezTo>
                    <a:pt x="41596" y="0"/>
                    <a:pt x="0" y="41163"/>
                    <a:pt x="0" y="90559"/>
                  </a:cubicBezTo>
                </a:path>
              </a:pathLst>
            </a:custGeom>
            <a:solidFill>
              <a:srgbClr val="2B9B9F"/>
            </a:solidFill>
            <a:ln w="41519" cap="flat">
              <a:noFill/>
              <a:prstDash val="solid"/>
              <a:miter/>
            </a:ln>
          </p:spPr>
          <p:txBody>
            <a:bodyPr rtlCol="0" anchor="ctr"/>
            <a:lstStyle/>
            <a:p>
              <a:endParaRPr lang="en-GB" sz="1600"/>
            </a:p>
          </p:txBody>
        </p:sp>
        <p:sp>
          <p:nvSpPr>
            <p:cNvPr id="36" name="Freeform 35">
              <a:extLst>
                <a:ext uri="{FF2B5EF4-FFF2-40B4-BE49-F238E27FC236}">
                  <a16:creationId xmlns:a16="http://schemas.microsoft.com/office/drawing/2014/main" id="{E3C77AE0-FBE3-668A-AB30-B42F6229EF36}"/>
                </a:ext>
              </a:extLst>
            </p:cNvPr>
            <p:cNvSpPr/>
            <p:nvPr/>
          </p:nvSpPr>
          <p:spPr>
            <a:xfrm>
              <a:off x="11540930" y="909706"/>
              <a:ext cx="651070" cy="875227"/>
            </a:xfrm>
            <a:custGeom>
              <a:avLst/>
              <a:gdLst>
                <a:gd name="connsiteX0" fmla="*/ 341089 w 651070"/>
                <a:gd name="connsiteY0" fmla="*/ 0 h 875227"/>
                <a:gd name="connsiteX1" fmla="*/ 586506 w 651070"/>
                <a:gd name="connsiteY1" fmla="*/ 98792 h 875227"/>
                <a:gd name="connsiteX2" fmla="*/ 628427 w 651070"/>
                <a:gd name="connsiteY2" fmla="*/ 151790 h 875227"/>
                <a:gd name="connsiteX3" fmla="*/ 651070 w 651070"/>
                <a:gd name="connsiteY3" fmla="*/ 194470 h 875227"/>
                <a:gd name="connsiteX4" fmla="*/ 651070 w 651070"/>
                <a:gd name="connsiteY4" fmla="*/ 875227 h 875227"/>
                <a:gd name="connsiteX5" fmla="*/ 634277 w 651070"/>
                <a:gd name="connsiteY5" fmla="*/ 871823 h 875227"/>
                <a:gd name="connsiteX6" fmla="*/ 499154 w 651070"/>
                <a:gd name="connsiteY6" fmla="*/ 670959 h 875227"/>
                <a:gd name="connsiteX7" fmla="*/ 499154 w 651070"/>
                <a:gd name="connsiteY7" fmla="*/ 341654 h 875227"/>
                <a:gd name="connsiteX8" fmla="*/ 453398 w 651070"/>
                <a:gd name="connsiteY8" fmla="*/ 230514 h 875227"/>
                <a:gd name="connsiteX9" fmla="*/ 341089 w 651070"/>
                <a:gd name="connsiteY9" fmla="*/ 185234 h 875227"/>
                <a:gd name="connsiteX10" fmla="*/ 228779 w 651070"/>
                <a:gd name="connsiteY10" fmla="*/ 230514 h 875227"/>
                <a:gd name="connsiteX11" fmla="*/ 183023 w 651070"/>
                <a:gd name="connsiteY11" fmla="*/ 341654 h 875227"/>
                <a:gd name="connsiteX12" fmla="*/ 183023 w 651070"/>
                <a:gd name="connsiteY12" fmla="*/ 670959 h 875227"/>
                <a:gd name="connsiteX13" fmla="*/ 91512 w 651070"/>
                <a:gd name="connsiteY13" fmla="*/ 761518 h 875227"/>
                <a:gd name="connsiteX14" fmla="*/ 0 w 651070"/>
                <a:gd name="connsiteY14" fmla="*/ 670959 h 875227"/>
                <a:gd name="connsiteX15" fmla="*/ 0 w 651070"/>
                <a:gd name="connsiteY15" fmla="*/ 341654 h 875227"/>
                <a:gd name="connsiteX16" fmla="*/ 95671 w 651070"/>
                <a:gd name="connsiteY16" fmla="*/ 98792 h 875227"/>
                <a:gd name="connsiteX17" fmla="*/ 341089 w 651070"/>
                <a:gd name="connsiteY17" fmla="*/ 0 h 875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51070" h="875227">
                  <a:moveTo>
                    <a:pt x="341089" y="0"/>
                  </a:moveTo>
                  <a:cubicBezTo>
                    <a:pt x="432600" y="0"/>
                    <a:pt x="519952" y="32930"/>
                    <a:pt x="586506" y="98792"/>
                  </a:cubicBezTo>
                  <a:cubicBezTo>
                    <a:pt x="602105" y="115257"/>
                    <a:pt x="616143" y="133009"/>
                    <a:pt x="628427" y="151790"/>
                  </a:cubicBezTo>
                  <a:lnTo>
                    <a:pt x="651070" y="194470"/>
                  </a:lnTo>
                  <a:lnTo>
                    <a:pt x="651070" y="875227"/>
                  </a:lnTo>
                  <a:lnTo>
                    <a:pt x="634277" y="871823"/>
                  </a:lnTo>
                  <a:cubicBezTo>
                    <a:pt x="555309" y="838442"/>
                    <a:pt x="499154" y="760489"/>
                    <a:pt x="499154" y="670959"/>
                  </a:cubicBezTo>
                  <a:lnTo>
                    <a:pt x="499154" y="341654"/>
                  </a:lnTo>
                  <a:cubicBezTo>
                    <a:pt x="499154" y="300491"/>
                    <a:pt x="482516" y="259328"/>
                    <a:pt x="453398" y="230514"/>
                  </a:cubicBezTo>
                  <a:cubicBezTo>
                    <a:pt x="424281" y="201699"/>
                    <a:pt x="382685" y="185234"/>
                    <a:pt x="341089" y="185234"/>
                  </a:cubicBezTo>
                  <a:cubicBezTo>
                    <a:pt x="299492" y="185234"/>
                    <a:pt x="257896" y="201699"/>
                    <a:pt x="228779" y="230514"/>
                  </a:cubicBezTo>
                  <a:cubicBezTo>
                    <a:pt x="199662" y="259328"/>
                    <a:pt x="183023" y="300491"/>
                    <a:pt x="183023" y="341654"/>
                  </a:cubicBezTo>
                  <a:lnTo>
                    <a:pt x="183023" y="670959"/>
                  </a:lnTo>
                  <a:cubicBezTo>
                    <a:pt x="183023" y="720355"/>
                    <a:pt x="141427" y="761518"/>
                    <a:pt x="91512" y="761518"/>
                  </a:cubicBezTo>
                  <a:cubicBezTo>
                    <a:pt x="41596" y="761518"/>
                    <a:pt x="0" y="720355"/>
                    <a:pt x="0" y="670959"/>
                  </a:cubicBezTo>
                  <a:lnTo>
                    <a:pt x="0" y="341654"/>
                  </a:lnTo>
                  <a:cubicBezTo>
                    <a:pt x="0" y="251095"/>
                    <a:pt x="37437" y="164653"/>
                    <a:pt x="95671" y="98792"/>
                  </a:cubicBezTo>
                  <a:cubicBezTo>
                    <a:pt x="162225" y="37047"/>
                    <a:pt x="249577" y="0"/>
                    <a:pt x="341089" y="0"/>
                  </a:cubicBezTo>
                  <a:close/>
                </a:path>
              </a:pathLst>
            </a:custGeom>
            <a:solidFill>
              <a:srgbClr val="414DA1"/>
            </a:solidFill>
            <a:ln w="41519" cap="flat">
              <a:noFill/>
              <a:prstDash val="solid"/>
              <a:miter/>
            </a:ln>
          </p:spPr>
          <p:txBody>
            <a:bodyPr rtlCol="0" anchor="ctr"/>
            <a:lstStyle/>
            <a:p>
              <a:endParaRPr lang="en-GB" sz="1600"/>
            </a:p>
          </p:txBody>
        </p:sp>
        <p:sp>
          <p:nvSpPr>
            <p:cNvPr id="16" name="Freeform 15">
              <a:extLst>
                <a:ext uri="{FF2B5EF4-FFF2-40B4-BE49-F238E27FC236}">
                  <a16:creationId xmlns:a16="http://schemas.microsoft.com/office/drawing/2014/main" id="{CD0A31A7-B70A-AB79-E4AD-9914F8EB8BB3}"/>
                </a:ext>
              </a:extLst>
            </p:cNvPr>
            <p:cNvSpPr/>
            <p:nvPr/>
          </p:nvSpPr>
          <p:spPr>
            <a:xfrm>
              <a:off x="10783880" y="94675"/>
              <a:ext cx="690496" cy="1333969"/>
            </a:xfrm>
            <a:custGeom>
              <a:avLst/>
              <a:gdLst>
                <a:gd name="connsiteX0" fmla="*/ 690496 w 690496"/>
                <a:gd name="connsiteY0" fmla="*/ 1243127 h 1333969"/>
                <a:gd name="connsiteX1" fmla="*/ 690496 w 690496"/>
                <a:gd name="connsiteY1" fmla="*/ 823263 h 1333969"/>
                <a:gd name="connsiteX2" fmla="*/ 590666 w 690496"/>
                <a:gd name="connsiteY2" fmla="*/ 580400 h 1333969"/>
                <a:gd name="connsiteX3" fmla="*/ 345248 w 690496"/>
                <a:gd name="connsiteY3" fmla="*/ 481609 h 1333969"/>
                <a:gd name="connsiteX4" fmla="*/ 99831 w 690496"/>
                <a:gd name="connsiteY4" fmla="*/ 580400 h 1333969"/>
                <a:gd name="connsiteX5" fmla="*/ 0 w 690496"/>
                <a:gd name="connsiteY5" fmla="*/ 823263 h 1333969"/>
                <a:gd name="connsiteX6" fmla="*/ 0 w 690496"/>
                <a:gd name="connsiteY6" fmla="*/ 1243127 h 1333969"/>
                <a:gd name="connsiteX7" fmla="*/ 91512 w 690496"/>
                <a:gd name="connsiteY7" fmla="*/ 1333686 h 1333969"/>
                <a:gd name="connsiteX8" fmla="*/ 183023 w 690496"/>
                <a:gd name="connsiteY8" fmla="*/ 1243127 h 1333969"/>
                <a:gd name="connsiteX9" fmla="*/ 183023 w 690496"/>
                <a:gd name="connsiteY9" fmla="*/ 823263 h 1333969"/>
                <a:gd name="connsiteX10" fmla="*/ 228779 w 690496"/>
                <a:gd name="connsiteY10" fmla="*/ 712123 h 1333969"/>
                <a:gd name="connsiteX11" fmla="*/ 341089 w 690496"/>
                <a:gd name="connsiteY11" fmla="*/ 666843 h 1333969"/>
                <a:gd name="connsiteX12" fmla="*/ 453398 w 690496"/>
                <a:gd name="connsiteY12" fmla="*/ 712123 h 1333969"/>
                <a:gd name="connsiteX13" fmla="*/ 499154 w 690496"/>
                <a:gd name="connsiteY13" fmla="*/ 823263 h 1333969"/>
                <a:gd name="connsiteX14" fmla="*/ 499154 w 690496"/>
                <a:gd name="connsiteY14" fmla="*/ 1243127 h 1333969"/>
                <a:gd name="connsiteX15" fmla="*/ 590666 w 690496"/>
                <a:gd name="connsiteY15" fmla="*/ 1333686 h 1333969"/>
                <a:gd name="connsiteX16" fmla="*/ 690496 w 690496"/>
                <a:gd name="connsiteY16" fmla="*/ 1243127 h 1333969"/>
                <a:gd name="connsiteX17" fmla="*/ 345248 w 690496"/>
                <a:gd name="connsiteY17" fmla="*/ 0 h 1333969"/>
                <a:gd name="connsiteX18" fmla="*/ 162225 w 690496"/>
                <a:gd name="connsiteY18" fmla="*/ 181118 h 1333969"/>
                <a:gd name="connsiteX19" fmla="*/ 345248 w 690496"/>
                <a:gd name="connsiteY19" fmla="*/ 362236 h 1333969"/>
                <a:gd name="connsiteX20" fmla="*/ 528271 w 690496"/>
                <a:gd name="connsiteY20" fmla="*/ 181118 h 1333969"/>
                <a:gd name="connsiteX21" fmla="*/ 345248 w 690496"/>
                <a:gd name="connsiteY21" fmla="*/ 0 h 133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90496" h="1333969">
                  <a:moveTo>
                    <a:pt x="690496" y="1243127"/>
                  </a:moveTo>
                  <a:lnTo>
                    <a:pt x="690496" y="823263"/>
                  </a:lnTo>
                  <a:cubicBezTo>
                    <a:pt x="690496" y="732704"/>
                    <a:pt x="653060" y="646262"/>
                    <a:pt x="590666" y="580400"/>
                  </a:cubicBezTo>
                  <a:cubicBezTo>
                    <a:pt x="524112" y="514539"/>
                    <a:pt x="436760" y="481609"/>
                    <a:pt x="345248" y="481609"/>
                  </a:cubicBezTo>
                  <a:cubicBezTo>
                    <a:pt x="253737" y="481609"/>
                    <a:pt x="166385" y="518656"/>
                    <a:pt x="99831" y="580400"/>
                  </a:cubicBezTo>
                  <a:cubicBezTo>
                    <a:pt x="33277" y="646262"/>
                    <a:pt x="0" y="732704"/>
                    <a:pt x="0" y="823263"/>
                  </a:cubicBezTo>
                  <a:lnTo>
                    <a:pt x="0" y="1243127"/>
                  </a:lnTo>
                  <a:cubicBezTo>
                    <a:pt x="0" y="1292523"/>
                    <a:pt x="41596" y="1333686"/>
                    <a:pt x="91512" y="1333686"/>
                  </a:cubicBezTo>
                  <a:cubicBezTo>
                    <a:pt x="141427" y="1333686"/>
                    <a:pt x="183023" y="1292523"/>
                    <a:pt x="183023" y="1243127"/>
                  </a:cubicBezTo>
                  <a:lnTo>
                    <a:pt x="183023" y="823263"/>
                  </a:lnTo>
                  <a:cubicBezTo>
                    <a:pt x="183023" y="782100"/>
                    <a:pt x="199662" y="740937"/>
                    <a:pt x="228779" y="712123"/>
                  </a:cubicBezTo>
                  <a:cubicBezTo>
                    <a:pt x="257896" y="683308"/>
                    <a:pt x="299492" y="666843"/>
                    <a:pt x="341089" y="666843"/>
                  </a:cubicBezTo>
                  <a:cubicBezTo>
                    <a:pt x="382685" y="666843"/>
                    <a:pt x="424281" y="683308"/>
                    <a:pt x="453398" y="712123"/>
                  </a:cubicBezTo>
                  <a:cubicBezTo>
                    <a:pt x="482516" y="740937"/>
                    <a:pt x="499154" y="782100"/>
                    <a:pt x="499154" y="823263"/>
                  </a:cubicBezTo>
                  <a:lnTo>
                    <a:pt x="499154" y="1243127"/>
                  </a:lnTo>
                  <a:cubicBezTo>
                    <a:pt x="499154" y="1292523"/>
                    <a:pt x="540750" y="1333686"/>
                    <a:pt x="590666" y="1333686"/>
                  </a:cubicBezTo>
                  <a:cubicBezTo>
                    <a:pt x="648900" y="1337802"/>
                    <a:pt x="690496" y="1296639"/>
                    <a:pt x="690496" y="1243127"/>
                  </a:cubicBezTo>
                  <a:moveTo>
                    <a:pt x="345248" y="0"/>
                  </a:moveTo>
                  <a:cubicBezTo>
                    <a:pt x="241258" y="0"/>
                    <a:pt x="162225" y="82326"/>
                    <a:pt x="162225" y="181118"/>
                  </a:cubicBezTo>
                  <a:cubicBezTo>
                    <a:pt x="162225" y="284026"/>
                    <a:pt x="245417" y="362236"/>
                    <a:pt x="345248" y="362236"/>
                  </a:cubicBezTo>
                  <a:cubicBezTo>
                    <a:pt x="449239" y="362236"/>
                    <a:pt x="528271" y="279909"/>
                    <a:pt x="528271" y="181118"/>
                  </a:cubicBezTo>
                  <a:cubicBezTo>
                    <a:pt x="528271" y="82326"/>
                    <a:pt x="445079" y="0"/>
                    <a:pt x="345248" y="0"/>
                  </a:cubicBezTo>
                  <a:close/>
                </a:path>
              </a:pathLst>
            </a:custGeom>
            <a:solidFill>
              <a:srgbClr val="4174BA"/>
            </a:solidFill>
            <a:ln w="41519" cap="flat">
              <a:noFill/>
              <a:prstDash val="solid"/>
              <a:miter/>
            </a:ln>
          </p:spPr>
          <p:txBody>
            <a:bodyPr rtlCol="0" anchor="ctr"/>
            <a:lstStyle/>
            <a:p>
              <a:endParaRPr lang="en-GB" sz="1600"/>
            </a:p>
          </p:txBody>
        </p:sp>
        <p:sp>
          <p:nvSpPr>
            <p:cNvPr id="20" name="Freeform 19">
              <a:extLst>
                <a:ext uri="{FF2B5EF4-FFF2-40B4-BE49-F238E27FC236}">
                  <a16:creationId xmlns:a16="http://schemas.microsoft.com/office/drawing/2014/main" id="{AF2F0E4D-E482-4D50-A87B-8178E0754116}"/>
                </a:ext>
              </a:extLst>
            </p:cNvPr>
            <p:cNvSpPr/>
            <p:nvPr/>
          </p:nvSpPr>
          <p:spPr>
            <a:xfrm>
              <a:off x="11703155" y="428096"/>
              <a:ext cx="366195" cy="362235"/>
            </a:xfrm>
            <a:custGeom>
              <a:avLst/>
              <a:gdLst>
                <a:gd name="connsiteX0" fmla="*/ 183023 w 366195"/>
                <a:gd name="connsiteY0" fmla="*/ 0 h 362235"/>
                <a:gd name="connsiteX1" fmla="*/ 0 w 366195"/>
                <a:gd name="connsiteY1" fmla="*/ 181118 h 362235"/>
                <a:gd name="connsiteX2" fmla="*/ 183023 w 366195"/>
                <a:gd name="connsiteY2" fmla="*/ 362236 h 362235"/>
                <a:gd name="connsiteX3" fmla="*/ 366046 w 366195"/>
                <a:gd name="connsiteY3" fmla="*/ 181118 h 362235"/>
                <a:gd name="connsiteX4" fmla="*/ 183023 w 366195"/>
                <a:gd name="connsiteY4" fmla="*/ 0 h 362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195" h="362235">
                  <a:moveTo>
                    <a:pt x="183023" y="0"/>
                  </a:moveTo>
                  <a:cubicBezTo>
                    <a:pt x="79033" y="0"/>
                    <a:pt x="0" y="82326"/>
                    <a:pt x="0" y="181118"/>
                  </a:cubicBezTo>
                  <a:cubicBezTo>
                    <a:pt x="0" y="284026"/>
                    <a:pt x="83192" y="362236"/>
                    <a:pt x="183023" y="362236"/>
                  </a:cubicBezTo>
                  <a:cubicBezTo>
                    <a:pt x="287014" y="362236"/>
                    <a:pt x="366046" y="279909"/>
                    <a:pt x="366046" y="181118"/>
                  </a:cubicBezTo>
                  <a:cubicBezTo>
                    <a:pt x="370206" y="82326"/>
                    <a:pt x="287014" y="0"/>
                    <a:pt x="183023" y="0"/>
                  </a:cubicBezTo>
                </a:path>
              </a:pathLst>
            </a:custGeom>
            <a:solidFill>
              <a:srgbClr val="414DA1"/>
            </a:solidFill>
            <a:ln w="41519" cap="flat">
              <a:noFill/>
              <a:prstDash val="solid"/>
              <a:miter/>
            </a:ln>
          </p:spPr>
          <p:txBody>
            <a:bodyPr rtlCol="0" anchor="ctr"/>
            <a:lstStyle/>
            <a:p>
              <a:endParaRPr lang="en-GB" sz="1600"/>
            </a:p>
          </p:txBody>
        </p:sp>
        <p:sp>
          <p:nvSpPr>
            <p:cNvPr id="21" name="Freeform 20">
              <a:extLst>
                <a:ext uri="{FF2B5EF4-FFF2-40B4-BE49-F238E27FC236}">
                  <a16:creationId xmlns:a16="http://schemas.microsoft.com/office/drawing/2014/main" id="{D45A80C0-C8C8-654E-56E9-977911421DD7}"/>
                </a:ext>
              </a:extLst>
            </p:cNvPr>
            <p:cNvSpPr/>
            <p:nvPr/>
          </p:nvSpPr>
          <p:spPr>
            <a:xfrm>
              <a:off x="10184895" y="428096"/>
              <a:ext cx="366195" cy="362235"/>
            </a:xfrm>
            <a:custGeom>
              <a:avLst/>
              <a:gdLst>
                <a:gd name="connsiteX0" fmla="*/ 183023 w 366195"/>
                <a:gd name="connsiteY0" fmla="*/ 0 h 362235"/>
                <a:gd name="connsiteX1" fmla="*/ 0 w 366195"/>
                <a:gd name="connsiteY1" fmla="*/ 181118 h 362235"/>
                <a:gd name="connsiteX2" fmla="*/ 183023 w 366195"/>
                <a:gd name="connsiteY2" fmla="*/ 362236 h 362235"/>
                <a:gd name="connsiteX3" fmla="*/ 366046 w 366195"/>
                <a:gd name="connsiteY3" fmla="*/ 181118 h 362235"/>
                <a:gd name="connsiteX4" fmla="*/ 183023 w 366195"/>
                <a:gd name="connsiteY4" fmla="*/ 0 h 362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195" h="362235">
                  <a:moveTo>
                    <a:pt x="183023" y="0"/>
                  </a:moveTo>
                  <a:cubicBezTo>
                    <a:pt x="79033" y="0"/>
                    <a:pt x="0" y="82326"/>
                    <a:pt x="0" y="181118"/>
                  </a:cubicBezTo>
                  <a:cubicBezTo>
                    <a:pt x="0" y="284026"/>
                    <a:pt x="83192" y="362236"/>
                    <a:pt x="183023" y="362236"/>
                  </a:cubicBezTo>
                  <a:cubicBezTo>
                    <a:pt x="287014" y="362236"/>
                    <a:pt x="366046" y="279909"/>
                    <a:pt x="366046" y="181118"/>
                  </a:cubicBezTo>
                  <a:cubicBezTo>
                    <a:pt x="370206" y="82326"/>
                    <a:pt x="287014" y="0"/>
                    <a:pt x="183023" y="0"/>
                  </a:cubicBezTo>
                </a:path>
              </a:pathLst>
            </a:custGeom>
            <a:solidFill>
              <a:srgbClr val="EE4F27"/>
            </a:solidFill>
            <a:ln w="41519" cap="flat">
              <a:noFill/>
              <a:prstDash val="solid"/>
              <a:miter/>
            </a:ln>
          </p:spPr>
          <p:txBody>
            <a:bodyPr rtlCol="0" anchor="ctr"/>
            <a:lstStyle/>
            <a:p>
              <a:endParaRPr lang="en-GB" sz="1600"/>
            </a:p>
          </p:txBody>
        </p:sp>
        <p:sp>
          <p:nvSpPr>
            <p:cNvPr id="32" name="Freeform 31">
              <a:extLst>
                <a:ext uri="{FF2B5EF4-FFF2-40B4-BE49-F238E27FC236}">
                  <a16:creationId xmlns:a16="http://schemas.microsoft.com/office/drawing/2014/main" id="{CC47B4AA-1474-8CF9-FF70-D67C7AAE938F}"/>
                </a:ext>
              </a:extLst>
            </p:cNvPr>
            <p:cNvSpPr/>
            <p:nvPr/>
          </p:nvSpPr>
          <p:spPr>
            <a:xfrm>
              <a:off x="10530143" y="1490106"/>
              <a:ext cx="183310" cy="181117"/>
            </a:xfrm>
            <a:custGeom>
              <a:avLst/>
              <a:gdLst>
                <a:gd name="connsiteX0" fmla="*/ 91512 w 183310"/>
                <a:gd name="connsiteY0" fmla="*/ 0 h 181117"/>
                <a:gd name="connsiteX1" fmla="*/ 0 w 183310"/>
                <a:gd name="connsiteY1" fmla="*/ 90559 h 181117"/>
                <a:gd name="connsiteX2" fmla="*/ 0 w 183310"/>
                <a:gd name="connsiteY2" fmla="*/ 90559 h 181117"/>
                <a:gd name="connsiteX3" fmla="*/ 0 w 183310"/>
                <a:gd name="connsiteY3" fmla="*/ 90559 h 181117"/>
                <a:gd name="connsiteX4" fmla="*/ 0 w 183310"/>
                <a:gd name="connsiteY4" fmla="*/ 90559 h 181117"/>
                <a:gd name="connsiteX5" fmla="*/ 0 w 183310"/>
                <a:gd name="connsiteY5" fmla="*/ 90559 h 181117"/>
                <a:gd name="connsiteX6" fmla="*/ 91512 w 183310"/>
                <a:gd name="connsiteY6" fmla="*/ 181118 h 181117"/>
                <a:gd name="connsiteX7" fmla="*/ 183023 w 183310"/>
                <a:gd name="connsiteY7" fmla="*/ 90559 h 181117"/>
                <a:gd name="connsiteX8" fmla="*/ 91512 w 183310"/>
                <a:gd name="connsiteY8" fmla="*/ 0 h 18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310" h="181117">
                  <a:moveTo>
                    <a:pt x="91512" y="0"/>
                  </a:moveTo>
                  <a:cubicBezTo>
                    <a:pt x="41596" y="0"/>
                    <a:pt x="0" y="41163"/>
                    <a:pt x="0" y="90559"/>
                  </a:cubicBezTo>
                  <a:lnTo>
                    <a:pt x="0" y="90559"/>
                  </a:lnTo>
                  <a:cubicBezTo>
                    <a:pt x="0" y="90559"/>
                    <a:pt x="0" y="90559"/>
                    <a:pt x="0" y="90559"/>
                  </a:cubicBezTo>
                  <a:cubicBezTo>
                    <a:pt x="0" y="90559"/>
                    <a:pt x="0" y="90559"/>
                    <a:pt x="0" y="90559"/>
                  </a:cubicBezTo>
                  <a:cubicBezTo>
                    <a:pt x="0" y="90559"/>
                    <a:pt x="0" y="90559"/>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993F59"/>
            </a:solidFill>
            <a:ln w="41519" cap="flat">
              <a:noFill/>
              <a:prstDash val="solid"/>
              <a:miter/>
            </a:ln>
          </p:spPr>
          <p:txBody>
            <a:bodyPr rtlCol="0" anchor="ctr"/>
            <a:lstStyle/>
            <a:p>
              <a:endParaRPr lang="en-GB" sz="1600"/>
            </a:p>
          </p:txBody>
        </p:sp>
        <p:sp>
          <p:nvSpPr>
            <p:cNvPr id="33" name="Freeform 32">
              <a:extLst>
                <a:ext uri="{FF2B5EF4-FFF2-40B4-BE49-F238E27FC236}">
                  <a16:creationId xmlns:a16="http://schemas.microsoft.com/office/drawing/2014/main" id="{8CE5E74E-CA9C-79B2-5F18-235A441F34CE}"/>
                </a:ext>
              </a:extLst>
            </p:cNvPr>
            <p:cNvSpPr/>
            <p:nvPr/>
          </p:nvSpPr>
          <p:spPr>
            <a:xfrm>
              <a:off x="10783880" y="1247243"/>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414DA1"/>
            </a:solidFill>
            <a:ln w="41519" cap="flat">
              <a:noFill/>
              <a:prstDash val="solid"/>
              <a:miter/>
            </a:ln>
          </p:spPr>
          <p:txBody>
            <a:bodyPr rtlCol="0" anchor="ctr"/>
            <a:lstStyle/>
            <a:p>
              <a:endParaRPr lang="en-GB" sz="1600"/>
            </a:p>
          </p:txBody>
        </p:sp>
        <p:sp>
          <p:nvSpPr>
            <p:cNvPr id="34" name="Freeform 33">
              <a:extLst>
                <a:ext uri="{FF2B5EF4-FFF2-40B4-BE49-F238E27FC236}">
                  <a16:creationId xmlns:a16="http://schemas.microsoft.com/office/drawing/2014/main" id="{B7F229D9-CA22-F6D4-3037-7550F702ED4A}"/>
                </a:ext>
              </a:extLst>
            </p:cNvPr>
            <p:cNvSpPr/>
            <p:nvPr/>
          </p:nvSpPr>
          <p:spPr>
            <a:xfrm>
              <a:off x="11287194" y="1247243"/>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3FB5A1"/>
            </a:solidFill>
            <a:ln w="41519" cap="flat">
              <a:noFill/>
              <a:prstDash val="solid"/>
              <a:miter/>
            </a:ln>
          </p:spPr>
          <p:txBody>
            <a:bodyPr rtlCol="0" anchor="ctr"/>
            <a:lstStyle/>
            <a:p>
              <a:endParaRPr lang="en-GB" sz="1600"/>
            </a:p>
          </p:txBody>
        </p:sp>
        <p:sp>
          <p:nvSpPr>
            <p:cNvPr id="35" name="Freeform 34">
              <a:extLst>
                <a:ext uri="{FF2B5EF4-FFF2-40B4-BE49-F238E27FC236}">
                  <a16:creationId xmlns:a16="http://schemas.microsoft.com/office/drawing/2014/main" id="{C1009EBF-7431-8F0D-6054-10644121034E}"/>
                </a:ext>
              </a:extLst>
            </p:cNvPr>
            <p:cNvSpPr/>
            <p:nvPr/>
          </p:nvSpPr>
          <p:spPr>
            <a:xfrm>
              <a:off x="11540930" y="1490106"/>
              <a:ext cx="183310" cy="181117"/>
            </a:xfrm>
            <a:custGeom>
              <a:avLst/>
              <a:gdLst>
                <a:gd name="connsiteX0" fmla="*/ 91512 w 183310"/>
                <a:gd name="connsiteY0" fmla="*/ 0 h 181117"/>
                <a:gd name="connsiteX1" fmla="*/ 0 w 183310"/>
                <a:gd name="connsiteY1" fmla="*/ 90559 h 181117"/>
                <a:gd name="connsiteX2" fmla="*/ 91512 w 183310"/>
                <a:gd name="connsiteY2" fmla="*/ 181118 h 181117"/>
                <a:gd name="connsiteX3" fmla="*/ 183023 w 183310"/>
                <a:gd name="connsiteY3" fmla="*/ 90559 h 181117"/>
                <a:gd name="connsiteX4" fmla="*/ 91512 w 183310"/>
                <a:gd name="connsiteY4" fmla="*/ 0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310" h="181117">
                  <a:moveTo>
                    <a:pt x="91512" y="0"/>
                  </a:moveTo>
                  <a:cubicBezTo>
                    <a:pt x="41596" y="0"/>
                    <a:pt x="0" y="41163"/>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58B947"/>
            </a:solidFill>
            <a:ln w="41519" cap="flat">
              <a:noFill/>
              <a:prstDash val="solid"/>
              <a:miter/>
            </a:ln>
          </p:spPr>
          <p:txBody>
            <a:bodyPr rtlCol="0" anchor="ctr"/>
            <a:lstStyle/>
            <a:p>
              <a:endParaRPr lang="en-GB" sz="1600"/>
            </a:p>
          </p:txBody>
        </p:sp>
      </p:grpSp>
      <p:grpSp>
        <p:nvGrpSpPr>
          <p:cNvPr id="7" name="Graphic 4">
            <a:extLst>
              <a:ext uri="{FF2B5EF4-FFF2-40B4-BE49-F238E27FC236}">
                <a16:creationId xmlns:a16="http://schemas.microsoft.com/office/drawing/2014/main" id="{BE5EB5D0-FDB1-9B72-D1E1-B08E6F52BAC1}"/>
              </a:ext>
            </a:extLst>
          </p:cNvPr>
          <p:cNvGrpSpPr/>
          <p:nvPr/>
        </p:nvGrpSpPr>
        <p:grpSpPr>
          <a:xfrm>
            <a:off x="177613" y="405414"/>
            <a:ext cx="629911" cy="629912"/>
            <a:chOff x="3657600" y="990600"/>
            <a:chExt cx="4876790" cy="4876800"/>
          </a:xfrm>
          <a:solidFill>
            <a:schemeClr val="bg1"/>
          </a:solidFill>
        </p:grpSpPr>
        <p:sp>
          <p:nvSpPr>
            <p:cNvPr id="8" name="Freeform 7">
              <a:extLst>
                <a:ext uri="{FF2B5EF4-FFF2-40B4-BE49-F238E27FC236}">
                  <a16:creationId xmlns:a16="http://schemas.microsoft.com/office/drawing/2014/main" id="{860C36B6-9DE5-749D-EDDE-B92A4CBC170D}"/>
                </a:ext>
              </a:extLst>
            </p:cNvPr>
            <p:cNvSpPr/>
            <p:nvPr/>
          </p:nvSpPr>
          <p:spPr>
            <a:xfrm>
              <a:off x="3657600" y="990600"/>
              <a:ext cx="4876790" cy="4876800"/>
            </a:xfrm>
            <a:custGeom>
              <a:avLst/>
              <a:gdLst>
                <a:gd name="connsiteX0" fmla="*/ 4733916 w 4876790"/>
                <a:gd name="connsiteY0" fmla="*/ 2295525 h 4876800"/>
                <a:gd name="connsiteX1" fmla="*/ 4433488 w 4876790"/>
                <a:gd name="connsiteY1" fmla="*/ 2295525 h 4876800"/>
                <a:gd name="connsiteX2" fmla="*/ 2581275 w 4876790"/>
                <a:gd name="connsiteY2" fmla="*/ 443303 h 4876800"/>
                <a:gd name="connsiteX3" fmla="*/ 2581275 w 4876790"/>
                <a:gd name="connsiteY3" fmla="*/ 142875 h 4876800"/>
                <a:gd name="connsiteX4" fmla="*/ 2438400 w 4876790"/>
                <a:gd name="connsiteY4" fmla="*/ 0 h 4876800"/>
                <a:gd name="connsiteX5" fmla="*/ 2295525 w 4876790"/>
                <a:gd name="connsiteY5" fmla="*/ 142875 h 4876800"/>
                <a:gd name="connsiteX6" fmla="*/ 2295525 w 4876790"/>
                <a:gd name="connsiteY6" fmla="*/ 443303 h 4876800"/>
                <a:gd name="connsiteX7" fmla="*/ 443303 w 4876790"/>
                <a:gd name="connsiteY7" fmla="*/ 2295525 h 4876800"/>
                <a:gd name="connsiteX8" fmla="*/ 142875 w 4876790"/>
                <a:gd name="connsiteY8" fmla="*/ 2295525 h 4876800"/>
                <a:gd name="connsiteX9" fmla="*/ 0 w 4876790"/>
                <a:gd name="connsiteY9" fmla="*/ 2438400 h 4876800"/>
                <a:gd name="connsiteX10" fmla="*/ 142875 w 4876790"/>
                <a:gd name="connsiteY10" fmla="*/ 2581275 h 4876800"/>
                <a:gd name="connsiteX11" fmla="*/ 443313 w 4876790"/>
                <a:gd name="connsiteY11" fmla="*/ 2581275 h 4876800"/>
                <a:gd name="connsiteX12" fmla="*/ 2295525 w 4876790"/>
                <a:gd name="connsiteY12" fmla="*/ 4433488 h 4876800"/>
                <a:gd name="connsiteX13" fmla="*/ 2295525 w 4876790"/>
                <a:gd name="connsiteY13" fmla="*/ 4733925 h 4876800"/>
                <a:gd name="connsiteX14" fmla="*/ 2438400 w 4876790"/>
                <a:gd name="connsiteY14" fmla="*/ 4876800 h 4876800"/>
                <a:gd name="connsiteX15" fmla="*/ 2581275 w 4876790"/>
                <a:gd name="connsiteY15" fmla="*/ 4733925 h 4876800"/>
                <a:gd name="connsiteX16" fmla="*/ 2581275 w 4876790"/>
                <a:gd name="connsiteY16" fmla="*/ 4433497 h 4876800"/>
                <a:gd name="connsiteX17" fmla="*/ 4433488 w 4876790"/>
                <a:gd name="connsiteY17" fmla="*/ 2581275 h 4876800"/>
                <a:gd name="connsiteX18" fmla="*/ 4733916 w 4876790"/>
                <a:gd name="connsiteY18" fmla="*/ 2581275 h 4876800"/>
                <a:gd name="connsiteX19" fmla="*/ 4876791 w 4876790"/>
                <a:gd name="connsiteY19" fmla="*/ 2438400 h 4876800"/>
                <a:gd name="connsiteX20" fmla="*/ 4733916 w 4876790"/>
                <a:gd name="connsiteY20" fmla="*/ 2295525 h 4876800"/>
                <a:gd name="connsiteX21" fmla="*/ 2581275 w 4876790"/>
                <a:gd name="connsiteY21" fmla="*/ 4146890 h 4876800"/>
                <a:gd name="connsiteX22" fmla="*/ 2581275 w 4876790"/>
                <a:gd name="connsiteY22" fmla="*/ 3724275 h 4876800"/>
                <a:gd name="connsiteX23" fmla="*/ 2438400 w 4876790"/>
                <a:gd name="connsiteY23" fmla="*/ 3581400 h 4876800"/>
                <a:gd name="connsiteX24" fmla="*/ 2295525 w 4876790"/>
                <a:gd name="connsiteY24" fmla="*/ 3724275 h 4876800"/>
                <a:gd name="connsiteX25" fmla="*/ 2295525 w 4876790"/>
                <a:gd name="connsiteY25" fmla="*/ 4146880 h 4876800"/>
                <a:gd name="connsiteX26" fmla="*/ 729901 w 4876790"/>
                <a:gd name="connsiteY26" fmla="*/ 2581275 h 4876800"/>
                <a:gd name="connsiteX27" fmla="*/ 1152506 w 4876790"/>
                <a:gd name="connsiteY27" fmla="*/ 2581275 h 4876800"/>
                <a:gd name="connsiteX28" fmla="*/ 1295381 w 4876790"/>
                <a:gd name="connsiteY28" fmla="*/ 2438400 h 4876800"/>
                <a:gd name="connsiteX29" fmla="*/ 1152506 w 4876790"/>
                <a:gd name="connsiteY29" fmla="*/ 2295525 h 4876800"/>
                <a:gd name="connsiteX30" fmla="*/ 729901 w 4876790"/>
                <a:gd name="connsiteY30" fmla="*/ 2295525 h 4876800"/>
                <a:gd name="connsiteX31" fmla="*/ 2295525 w 4876790"/>
                <a:gd name="connsiteY31" fmla="*/ 729901 h 4876800"/>
                <a:gd name="connsiteX32" fmla="*/ 2295525 w 4876790"/>
                <a:gd name="connsiteY32" fmla="*/ 1152516 h 4876800"/>
                <a:gd name="connsiteX33" fmla="*/ 2438400 w 4876790"/>
                <a:gd name="connsiteY33" fmla="*/ 1295390 h 4876800"/>
                <a:gd name="connsiteX34" fmla="*/ 2581275 w 4876790"/>
                <a:gd name="connsiteY34" fmla="*/ 1152516 h 4876800"/>
                <a:gd name="connsiteX35" fmla="*/ 2581275 w 4876790"/>
                <a:gd name="connsiteY35" fmla="*/ 729901 h 4876800"/>
                <a:gd name="connsiteX36" fmla="*/ 4146899 w 4876790"/>
                <a:gd name="connsiteY36" fmla="*/ 2295525 h 4876800"/>
                <a:gd name="connsiteX37" fmla="*/ 3724275 w 4876790"/>
                <a:gd name="connsiteY37" fmla="*/ 2295525 h 4876800"/>
                <a:gd name="connsiteX38" fmla="*/ 3581400 w 4876790"/>
                <a:gd name="connsiteY38" fmla="*/ 2438400 h 4876800"/>
                <a:gd name="connsiteX39" fmla="*/ 3724275 w 4876790"/>
                <a:gd name="connsiteY39" fmla="*/ 2581275 h 4876800"/>
                <a:gd name="connsiteX40" fmla="*/ 4146890 w 4876790"/>
                <a:gd name="connsiteY40" fmla="*/ 2581275 h 4876800"/>
                <a:gd name="connsiteX41" fmla="*/ 2581275 w 4876790"/>
                <a:gd name="connsiteY41" fmla="*/ 4146890 h 487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876790" h="4876800">
                  <a:moveTo>
                    <a:pt x="4733916" y="2295525"/>
                  </a:moveTo>
                  <a:lnTo>
                    <a:pt x="4433488" y="2295525"/>
                  </a:lnTo>
                  <a:cubicBezTo>
                    <a:pt x="4363327" y="1306220"/>
                    <a:pt x="3570570" y="513464"/>
                    <a:pt x="2581275" y="443303"/>
                  </a:cubicBezTo>
                  <a:lnTo>
                    <a:pt x="2581275" y="142875"/>
                  </a:lnTo>
                  <a:cubicBezTo>
                    <a:pt x="2581275" y="63970"/>
                    <a:pt x="2517305" y="0"/>
                    <a:pt x="2438400" y="0"/>
                  </a:cubicBezTo>
                  <a:cubicBezTo>
                    <a:pt x="2359495" y="0"/>
                    <a:pt x="2295525" y="63970"/>
                    <a:pt x="2295525" y="142875"/>
                  </a:cubicBezTo>
                  <a:lnTo>
                    <a:pt x="2295525" y="443303"/>
                  </a:lnTo>
                  <a:cubicBezTo>
                    <a:pt x="1306220" y="513474"/>
                    <a:pt x="513474" y="1306220"/>
                    <a:pt x="443303" y="2295525"/>
                  </a:cubicBezTo>
                  <a:lnTo>
                    <a:pt x="142875" y="2295525"/>
                  </a:lnTo>
                  <a:cubicBezTo>
                    <a:pt x="63970" y="2295525"/>
                    <a:pt x="0" y="2359495"/>
                    <a:pt x="0" y="2438400"/>
                  </a:cubicBezTo>
                  <a:cubicBezTo>
                    <a:pt x="0" y="2517305"/>
                    <a:pt x="63970" y="2581275"/>
                    <a:pt x="142875" y="2581275"/>
                  </a:cubicBezTo>
                  <a:lnTo>
                    <a:pt x="443313" y="2581275"/>
                  </a:lnTo>
                  <a:cubicBezTo>
                    <a:pt x="513474" y="3570570"/>
                    <a:pt x="1306220" y="4363317"/>
                    <a:pt x="2295525" y="4433488"/>
                  </a:cubicBezTo>
                  <a:lnTo>
                    <a:pt x="2295525" y="4733925"/>
                  </a:lnTo>
                  <a:cubicBezTo>
                    <a:pt x="2295525" y="4812830"/>
                    <a:pt x="2359495" y="4876800"/>
                    <a:pt x="2438400" y="4876800"/>
                  </a:cubicBezTo>
                  <a:cubicBezTo>
                    <a:pt x="2517305" y="4876800"/>
                    <a:pt x="2581275" y="4812830"/>
                    <a:pt x="2581275" y="4733925"/>
                  </a:cubicBezTo>
                  <a:lnTo>
                    <a:pt x="2581275" y="4433497"/>
                  </a:lnTo>
                  <a:cubicBezTo>
                    <a:pt x="3570570" y="4363317"/>
                    <a:pt x="4363317" y="3570570"/>
                    <a:pt x="4433488" y="2581275"/>
                  </a:cubicBezTo>
                  <a:lnTo>
                    <a:pt x="4733916" y="2581275"/>
                  </a:lnTo>
                  <a:cubicBezTo>
                    <a:pt x="4812821" y="2581275"/>
                    <a:pt x="4876791" y="2517305"/>
                    <a:pt x="4876791" y="2438400"/>
                  </a:cubicBezTo>
                  <a:cubicBezTo>
                    <a:pt x="4876791" y="2359495"/>
                    <a:pt x="4812821" y="2295525"/>
                    <a:pt x="4733916" y="2295525"/>
                  </a:cubicBezTo>
                  <a:close/>
                  <a:moveTo>
                    <a:pt x="2581275" y="4146890"/>
                  </a:moveTo>
                  <a:lnTo>
                    <a:pt x="2581275" y="3724275"/>
                  </a:lnTo>
                  <a:cubicBezTo>
                    <a:pt x="2581275" y="3645370"/>
                    <a:pt x="2517305" y="3581400"/>
                    <a:pt x="2438400" y="3581400"/>
                  </a:cubicBezTo>
                  <a:cubicBezTo>
                    <a:pt x="2359495" y="3581400"/>
                    <a:pt x="2295525" y="3645370"/>
                    <a:pt x="2295525" y="3724275"/>
                  </a:cubicBezTo>
                  <a:lnTo>
                    <a:pt x="2295525" y="4146880"/>
                  </a:lnTo>
                  <a:cubicBezTo>
                    <a:pt x="1463878" y="4077938"/>
                    <a:pt x="798852" y="3412912"/>
                    <a:pt x="729901" y="2581275"/>
                  </a:cubicBezTo>
                  <a:lnTo>
                    <a:pt x="1152506" y="2581275"/>
                  </a:lnTo>
                  <a:cubicBezTo>
                    <a:pt x="1231411" y="2581275"/>
                    <a:pt x="1295381" y="2517305"/>
                    <a:pt x="1295381" y="2438400"/>
                  </a:cubicBezTo>
                  <a:cubicBezTo>
                    <a:pt x="1295381" y="2359495"/>
                    <a:pt x="1231411" y="2295525"/>
                    <a:pt x="1152506" y="2295525"/>
                  </a:cubicBezTo>
                  <a:lnTo>
                    <a:pt x="729901" y="2295525"/>
                  </a:lnTo>
                  <a:cubicBezTo>
                    <a:pt x="798843" y="1463878"/>
                    <a:pt x="1463869" y="798843"/>
                    <a:pt x="2295525" y="729901"/>
                  </a:cubicBezTo>
                  <a:lnTo>
                    <a:pt x="2295525" y="1152516"/>
                  </a:lnTo>
                  <a:cubicBezTo>
                    <a:pt x="2295525" y="1231421"/>
                    <a:pt x="2359495" y="1295390"/>
                    <a:pt x="2438400" y="1295390"/>
                  </a:cubicBezTo>
                  <a:cubicBezTo>
                    <a:pt x="2517305" y="1295390"/>
                    <a:pt x="2581275" y="1231421"/>
                    <a:pt x="2581275" y="1152516"/>
                  </a:cubicBezTo>
                  <a:lnTo>
                    <a:pt x="2581275" y="729901"/>
                  </a:lnTo>
                  <a:cubicBezTo>
                    <a:pt x="3412922" y="798843"/>
                    <a:pt x="4077957" y="1463878"/>
                    <a:pt x="4146899" y="2295525"/>
                  </a:cubicBezTo>
                  <a:lnTo>
                    <a:pt x="3724275" y="2295525"/>
                  </a:lnTo>
                  <a:cubicBezTo>
                    <a:pt x="3645370" y="2295525"/>
                    <a:pt x="3581400" y="2359495"/>
                    <a:pt x="3581400" y="2438400"/>
                  </a:cubicBezTo>
                  <a:cubicBezTo>
                    <a:pt x="3581400" y="2517305"/>
                    <a:pt x="3645370" y="2581275"/>
                    <a:pt x="3724275" y="2581275"/>
                  </a:cubicBezTo>
                  <a:lnTo>
                    <a:pt x="4146890" y="2581275"/>
                  </a:lnTo>
                  <a:cubicBezTo>
                    <a:pt x="4077948" y="3412922"/>
                    <a:pt x="3412912" y="4077948"/>
                    <a:pt x="2581275" y="4146890"/>
                  </a:cubicBezTo>
                  <a:close/>
                </a:path>
              </a:pathLst>
            </a:custGeom>
            <a:grpFill/>
            <a:ln w="9525" cap="flat">
              <a:noFill/>
              <a:prstDash val="solid"/>
              <a:miter/>
            </a:ln>
          </p:spPr>
          <p:txBody>
            <a:bodyPr rtlCol="0" anchor="ctr"/>
            <a:lstStyle/>
            <a:p>
              <a:endParaRPr lang="en-GB" sz="1600"/>
            </a:p>
          </p:txBody>
        </p:sp>
        <p:sp>
          <p:nvSpPr>
            <p:cNvPr id="9" name="Freeform 8">
              <a:extLst>
                <a:ext uri="{FF2B5EF4-FFF2-40B4-BE49-F238E27FC236}">
                  <a16:creationId xmlns:a16="http://schemas.microsoft.com/office/drawing/2014/main" id="{8D4372E9-B5B5-943E-BA18-148D088E3671}"/>
                </a:ext>
              </a:extLst>
            </p:cNvPr>
            <p:cNvSpPr/>
            <p:nvPr/>
          </p:nvSpPr>
          <p:spPr>
            <a:xfrm>
              <a:off x="5248263" y="2519362"/>
              <a:ext cx="1695444" cy="1626469"/>
            </a:xfrm>
            <a:custGeom>
              <a:avLst/>
              <a:gdLst>
                <a:gd name="connsiteX0" fmla="*/ 1586543 w 1695444"/>
                <a:gd name="connsiteY0" fmla="*/ 516198 h 1626469"/>
                <a:gd name="connsiteX1" fmla="*/ 1186150 w 1695444"/>
                <a:gd name="connsiteY1" fmla="*/ 418205 h 1626469"/>
                <a:gd name="connsiteX2" fmla="*/ 969218 w 1695444"/>
                <a:gd name="connsiteY2" fmla="*/ 67685 h 1626469"/>
                <a:gd name="connsiteX3" fmla="*/ 847727 w 1695444"/>
                <a:gd name="connsiteY3" fmla="*/ 0 h 1626469"/>
                <a:gd name="connsiteX4" fmla="*/ 726236 w 1695444"/>
                <a:gd name="connsiteY4" fmla="*/ 67685 h 1626469"/>
                <a:gd name="connsiteX5" fmla="*/ 509313 w 1695444"/>
                <a:gd name="connsiteY5" fmla="*/ 418205 h 1626469"/>
                <a:gd name="connsiteX6" fmla="*/ 108911 w 1695444"/>
                <a:gd name="connsiteY6" fmla="*/ 516198 h 1626469"/>
                <a:gd name="connsiteX7" fmla="*/ 6993 w 1695444"/>
                <a:gd name="connsiteY7" fmla="*/ 610829 h 1626469"/>
                <a:gd name="connsiteX8" fmla="*/ 33825 w 1695444"/>
                <a:gd name="connsiteY8" fmla="*/ 747293 h 1626469"/>
                <a:gd name="connsiteX9" fmla="*/ 300154 w 1695444"/>
                <a:gd name="connsiteY9" fmla="*/ 1061914 h 1626469"/>
                <a:gd name="connsiteX10" fmla="*/ 269617 w 1695444"/>
                <a:gd name="connsiteY10" fmla="*/ 1473003 h 1626469"/>
                <a:gd name="connsiteX11" fmla="*/ 328119 w 1695444"/>
                <a:gd name="connsiteY11" fmla="*/ 1599181 h 1626469"/>
                <a:gd name="connsiteX12" fmla="*/ 466194 w 1695444"/>
                <a:gd name="connsiteY12" fmla="*/ 1615831 h 1626469"/>
                <a:gd name="connsiteX13" fmla="*/ 847717 w 1695444"/>
                <a:gd name="connsiteY13" fmla="*/ 1459754 h 1626469"/>
                <a:gd name="connsiteX14" fmla="*/ 1229251 w 1695444"/>
                <a:gd name="connsiteY14" fmla="*/ 1615831 h 1626469"/>
                <a:gd name="connsiteX15" fmla="*/ 1283334 w 1695444"/>
                <a:gd name="connsiteY15" fmla="*/ 1626470 h 1626469"/>
                <a:gd name="connsiteX16" fmla="*/ 1367325 w 1695444"/>
                <a:gd name="connsiteY16" fmla="*/ 1599181 h 1626469"/>
                <a:gd name="connsiteX17" fmla="*/ 1425828 w 1695444"/>
                <a:gd name="connsiteY17" fmla="*/ 1473003 h 1626469"/>
                <a:gd name="connsiteX18" fmla="*/ 1395291 w 1695444"/>
                <a:gd name="connsiteY18" fmla="*/ 1061923 h 1626469"/>
                <a:gd name="connsiteX19" fmla="*/ 1661619 w 1695444"/>
                <a:gd name="connsiteY19" fmla="*/ 747303 h 1626469"/>
                <a:gd name="connsiteX20" fmla="*/ 1688451 w 1695444"/>
                <a:gd name="connsiteY20" fmla="*/ 610838 h 1626469"/>
                <a:gd name="connsiteX21" fmla="*/ 1586543 w 1695444"/>
                <a:gd name="connsiteY21" fmla="*/ 516198 h 1626469"/>
                <a:gd name="connsiteX22" fmla="*/ 1139440 w 1695444"/>
                <a:gd name="connsiteY22" fmla="*/ 921896 h 1626469"/>
                <a:gd name="connsiteX23" fmla="*/ 1106007 w 1695444"/>
                <a:gd name="connsiteY23" fmla="*/ 1024795 h 1626469"/>
                <a:gd name="connsiteX24" fmla="*/ 1123771 w 1695444"/>
                <a:gd name="connsiteY24" fmla="*/ 1263920 h 1626469"/>
                <a:gd name="connsiteX25" fmla="*/ 901820 w 1695444"/>
                <a:gd name="connsiteY25" fmla="*/ 1173128 h 1626469"/>
                <a:gd name="connsiteX26" fmla="*/ 847727 w 1695444"/>
                <a:gd name="connsiteY26" fmla="*/ 1162488 h 1626469"/>
                <a:gd name="connsiteX27" fmla="*/ 793625 w 1695444"/>
                <a:gd name="connsiteY27" fmla="*/ 1173128 h 1626469"/>
                <a:gd name="connsiteX28" fmla="*/ 571692 w 1695444"/>
                <a:gd name="connsiteY28" fmla="*/ 1263920 h 1626469"/>
                <a:gd name="connsiteX29" fmla="*/ 589457 w 1695444"/>
                <a:gd name="connsiteY29" fmla="*/ 1024785 h 1626469"/>
                <a:gd name="connsiteX30" fmla="*/ 556024 w 1695444"/>
                <a:gd name="connsiteY30" fmla="*/ 921887 h 1626469"/>
                <a:gd name="connsiteX31" fmla="*/ 401090 w 1695444"/>
                <a:gd name="connsiteY31" fmla="*/ 738864 h 1626469"/>
                <a:gd name="connsiteX32" fmla="*/ 634015 w 1695444"/>
                <a:gd name="connsiteY32" fmla="*/ 681857 h 1626469"/>
                <a:gd name="connsiteX33" fmla="*/ 721540 w 1695444"/>
                <a:gd name="connsiteY33" fmla="*/ 618268 h 1626469"/>
                <a:gd name="connsiteX34" fmla="*/ 847737 w 1695444"/>
                <a:gd name="connsiteY34" fmla="*/ 414366 h 1626469"/>
                <a:gd name="connsiteX35" fmla="*/ 973933 w 1695444"/>
                <a:gd name="connsiteY35" fmla="*/ 618268 h 1626469"/>
                <a:gd name="connsiteX36" fmla="*/ 1061458 w 1695444"/>
                <a:gd name="connsiteY36" fmla="*/ 681857 h 1626469"/>
                <a:gd name="connsiteX37" fmla="*/ 1294373 w 1695444"/>
                <a:gd name="connsiteY37" fmla="*/ 738864 h 1626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95444" h="1626469">
                  <a:moveTo>
                    <a:pt x="1586543" y="516198"/>
                  </a:moveTo>
                  <a:lnTo>
                    <a:pt x="1186150" y="418205"/>
                  </a:lnTo>
                  <a:lnTo>
                    <a:pt x="969218" y="67685"/>
                  </a:lnTo>
                  <a:cubicBezTo>
                    <a:pt x="943177" y="25603"/>
                    <a:pt x="897209" y="0"/>
                    <a:pt x="847727" y="0"/>
                  </a:cubicBezTo>
                  <a:cubicBezTo>
                    <a:pt x="798245" y="0"/>
                    <a:pt x="752277" y="25603"/>
                    <a:pt x="726236" y="67685"/>
                  </a:cubicBezTo>
                  <a:lnTo>
                    <a:pt x="509313" y="418205"/>
                  </a:lnTo>
                  <a:lnTo>
                    <a:pt x="108911" y="516198"/>
                  </a:lnTo>
                  <a:cubicBezTo>
                    <a:pt x="60848" y="527961"/>
                    <a:pt x="22291" y="563766"/>
                    <a:pt x="6993" y="610829"/>
                  </a:cubicBezTo>
                  <a:cubicBezTo>
                    <a:pt x="-8294" y="657892"/>
                    <a:pt x="1850" y="709517"/>
                    <a:pt x="33825" y="747293"/>
                  </a:cubicBezTo>
                  <a:lnTo>
                    <a:pt x="300154" y="1061914"/>
                  </a:lnTo>
                  <a:lnTo>
                    <a:pt x="269617" y="1473003"/>
                  </a:lnTo>
                  <a:cubicBezTo>
                    <a:pt x="265949" y="1522352"/>
                    <a:pt x="288076" y="1570091"/>
                    <a:pt x="328119" y="1599181"/>
                  </a:cubicBezTo>
                  <a:cubicBezTo>
                    <a:pt x="368162" y="1628261"/>
                    <a:pt x="420388" y="1634557"/>
                    <a:pt x="466194" y="1615831"/>
                  </a:cubicBezTo>
                  <a:lnTo>
                    <a:pt x="847717" y="1459754"/>
                  </a:lnTo>
                  <a:lnTo>
                    <a:pt x="1229251" y="1615831"/>
                  </a:lnTo>
                  <a:cubicBezTo>
                    <a:pt x="1246691" y="1622965"/>
                    <a:pt x="1265055" y="1626470"/>
                    <a:pt x="1283334" y="1626470"/>
                  </a:cubicBezTo>
                  <a:cubicBezTo>
                    <a:pt x="1313061" y="1626470"/>
                    <a:pt x="1342532" y="1617193"/>
                    <a:pt x="1367325" y="1599181"/>
                  </a:cubicBezTo>
                  <a:cubicBezTo>
                    <a:pt x="1407359" y="1570091"/>
                    <a:pt x="1429495" y="1522362"/>
                    <a:pt x="1425828" y="1473003"/>
                  </a:cubicBezTo>
                  <a:lnTo>
                    <a:pt x="1395291" y="1061923"/>
                  </a:lnTo>
                  <a:lnTo>
                    <a:pt x="1661619" y="747303"/>
                  </a:lnTo>
                  <a:cubicBezTo>
                    <a:pt x="1693595" y="709536"/>
                    <a:pt x="1703739" y="657911"/>
                    <a:pt x="1688451" y="610838"/>
                  </a:cubicBezTo>
                  <a:cubicBezTo>
                    <a:pt x="1673173" y="563766"/>
                    <a:pt x="1634616" y="527961"/>
                    <a:pt x="1586543" y="516198"/>
                  </a:cubicBezTo>
                  <a:close/>
                  <a:moveTo>
                    <a:pt x="1139440" y="921896"/>
                  </a:moveTo>
                  <a:cubicBezTo>
                    <a:pt x="1115237" y="950481"/>
                    <a:pt x="1103235" y="987438"/>
                    <a:pt x="1106007" y="1024795"/>
                  </a:cubicBezTo>
                  <a:lnTo>
                    <a:pt x="1123771" y="1263920"/>
                  </a:lnTo>
                  <a:lnTo>
                    <a:pt x="901820" y="1173128"/>
                  </a:lnTo>
                  <a:cubicBezTo>
                    <a:pt x="884484" y="1166041"/>
                    <a:pt x="866101" y="1162488"/>
                    <a:pt x="847727" y="1162488"/>
                  </a:cubicBezTo>
                  <a:cubicBezTo>
                    <a:pt x="829353" y="1162488"/>
                    <a:pt x="810970" y="1166041"/>
                    <a:pt x="793625" y="1173128"/>
                  </a:cubicBezTo>
                  <a:lnTo>
                    <a:pt x="571692" y="1263920"/>
                  </a:lnTo>
                  <a:lnTo>
                    <a:pt x="589457" y="1024785"/>
                  </a:lnTo>
                  <a:cubicBezTo>
                    <a:pt x="592228" y="987428"/>
                    <a:pt x="580227" y="950481"/>
                    <a:pt x="556024" y="921887"/>
                  </a:cubicBezTo>
                  <a:lnTo>
                    <a:pt x="401090" y="738864"/>
                  </a:lnTo>
                  <a:lnTo>
                    <a:pt x="634015" y="681857"/>
                  </a:lnTo>
                  <a:cubicBezTo>
                    <a:pt x="670400" y="672951"/>
                    <a:pt x="701833" y="650119"/>
                    <a:pt x="721540" y="618268"/>
                  </a:cubicBezTo>
                  <a:lnTo>
                    <a:pt x="847737" y="414366"/>
                  </a:lnTo>
                  <a:lnTo>
                    <a:pt x="973933" y="618268"/>
                  </a:lnTo>
                  <a:cubicBezTo>
                    <a:pt x="993640" y="650119"/>
                    <a:pt x="1025073" y="672960"/>
                    <a:pt x="1061458" y="681857"/>
                  </a:cubicBezTo>
                  <a:lnTo>
                    <a:pt x="1294373" y="738864"/>
                  </a:lnTo>
                  <a:close/>
                </a:path>
              </a:pathLst>
            </a:custGeom>
            <a:grpFill/>
            <a:ln w="9525" cap="flat">
              <a:noFill/>
              <a:prstDash val="solid"/>
              <a:miter/>
            </a:ln>
          </p:spPr>
          <p:txBody>
            <a:bodyPr rtlCol="0" anchor="ctr"/>
            <a:lstStyle/>
            <a:p>
              <a:endParaRPr lang="en-GB" sz="1600"/>
            </a:p>
          </p:txBody>
        </p:sp>
      </p:grpSp>
      <p:grpSp>
        <p:nvGrpSpPr>
          <p:cNvPr id="2" name="Group 1">
            <a:extLst>
              <a:ext uri="{FF2B5EF4-FFF2-40B4-BE49-F238E27FC236}">
                <a16:creationId xmlns:a16="http://schemas.microsoft.com/office/drawing/2014/main" id="{39AD88D1-14D4-E2B8-379D-B278FF753060}"/>
              </a:ext>
            </a:extLst>
          </p:cNvPr>
          <p:cNvGrpSpPr/>
          <p:nvPr/>
        </p:nvGrpSpPr>
        <p:grpSpPr>
          <a:xfrm rot="10800000">
            <a:off x="268528" y="2071027"/>
            <a:ext cx="744123" cy="527392"/>
            <a:chOff x="1410990" y="64984"/>
            <a:chExt cx="7606227" cy="5390858"/>
          </a:xfrm>
        </p:grpSpPr>
        <p:sp>
          <p:nvSpPr>
            <p:cNvPr id="3" name="Freeform 2">
              <a:extLst>
                <a:ext uri="{FF2B5EF4-FFF2-40B4-BE49-F238E27FC236}">
                  <a16:creationId xmlns:a16="http://schemas.microsoft.com/office/drawing/2014/main" id="{61AF8912-F95A-A3EC-2239-13CD6EC9E373}"/>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sz="1600"/>
            </a:p>
          </p:txBody>
        </p:sp>
        <p:sp>
          <p:nvSpPr>
            <p:cNvPr id="4" name="Freeform 3">
              <a:extLst>
                <a:ext uri="{FF2B5EF4-FFF2-40B4-BE49-F238E27FC236}">
                  <a16:creationId xmlns:a16="http://schemas.microsoft.com/office/drawing/2014/main" id="{0EDBC3F2-65F6-8B49-76AD-8D9BD2F2F017}"/>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sz="1600"/>
            </a:p>
          </p:txBody>
        </p:sp>
      </p:grpSp>
      <p:sp>
        <p:nvSpPr>
          <p:cNvPr id="22" name="Text Placeholder 5">
            <a:extLst>
              <a:ext uri="{FF2B5EF4-FFF2-40B4-BE49-F238E27FC236}">
                <a16:creationId xmlns:a16="http://schemas.microsoft.com/office/drawing/2014/main" id="{7B11DAC5-FD8B-B23A-38BC-BC621F3F1CFD}"/>
              </a:ext>
            </a:extLst>
          </p:cNvPr>
          <p:cNvSpPr txBox="1">
            <a:spLocks/>
          </p:cNvSpPr>
          <p:nvPr/>
        </p:nvSpPr>
        <p:spPr>
          <a:xfrm>
            <a:off x="849241" y="383586"/>
            <a:ext cx="8863448"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620"/>
              </a:lnSpc>
              <a:spcBef>
                <a:spcPts val="0"/>
              </a:spcBef>
            </a:pPr>
            <a:r>
              <a:rPr lang="en-US" sz="2800" dirty="0"/>
              <a:t>Wichtige Definitionen und Begriffe</a:t>
            </a:r>
          </a:p>
          <a:p>
            <a:pPr>
              <a:lnSpc>
                <a:spcPts val="3620"/>
              </a:lnSpc>
              <a:spcBef>
                <a:spcPts val="0"/>
              </a:spcBef>
            </a:pPr>
            <a:r>
              <a:rPr lang="en-US" sz="2800" dirty="0"/>
              <a:t>Bürgerjournalismus stärkt den sozialen Zusammenhalt</a:t>
            </a:r>
          </a:p>
        </p:txBody>
      </p:sp>
      <p:sp>
        <p:nvSpPr>
          <p:cNvPr id="23" name="Text Placeholder 3">
            <a:extLst>
              <a:ext uri="{FF2B5EF4-FFF2-40B4-BE49-F238E27FC236}">
                <a16:creationId xmlns:a16="http://schemas.microsoft.com/office/drawing/2014/main" id="{2F0CBD00-4F3C-5E24-71F3-AF533D32F978}"/>
              </a:ext>
            </a:extLst>
          </p:cNvPr>
          <p:cNvSpPr txBox="1">
            <a:spLocks/>
          </p:cNvSpPr>
          <p:nvPr/>
        </p:nvSpPr>
        <p:spPr>
          <a:xfrm>
            <a:off x="640590" y="2176859"/>
            <a:ext cx="9072099" cy="460967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98475" indent="0">
              <a:lnSpc>
                <a:spcPct val="100000"/>
              </a:lnSpc>
              <a:buNone/>
            </a:pPr>
            <a:r>
              <a:rPr lang="en-IE" sz="2000" b="1" dirty="0">
                <a:solidFill>
                  <a:schemeClr val="bg1"/>
                </a:solidFill>
                <a:latin typeface="Calibri" panose="020F0502020204030204" pitchFamily="34" charset="0"/>
                <a:cs typeface="Calibri" panose="020F0502020204030204" pitchFamily="34" charset="0"/>
              </a:rPr>
              <a:t>Bürgerjournalismus vs. traditionelle Medien: </a:t>
            </a:r>
            <a:r>
              <a:rPr lang="en-IE" sz="2000" dirty="0">
                <a:solidFill>
                  <a:schemeClr val="bg1"/>
                </a:solidFill>
                <a:latin typeface="Calibri" panose="020F0502020204030204" pitchFamily="34" charset="0"/>
                <a:cs typeface="Calibri" panose="020F0502020204030204" pitchFamily="34" charset="0"/>
              </a:rPr>
              <a:t>Stärken, Herausforderungen und Auswirkungen.</a:t>
            </a:r>
            <a:endParaRPr lang="en-IE" sz="2000" b="1" dirty="0">
              <a:solidFill>
                <a:schemeClr val="bg1"/>
              </a:solidFill>
              <a:latin typeface="Calibri" panose="020F0502020204030204" pitchFamily="34" charset="0"/>
              <a:cs typeface="Calibri" panose="020F0502020204030204" pitchFamily="34" charset="0"/>
            </a:endParaRPr>
          </a:p>
          <a:p>
            <a:pPr marL="498475" indent="0">
              <a:lnSpc>
                <a:spcPct val="100000"/>
              </a:lnSpc>
              <a:buNone/>
            </a:pPr>
            <a:r>
              <a:rPr lang="en-IE" sz="2000" b="1" dirty="0">
                <a:solidFill>
                  <a:schemeClr val="bg1"/>
                </a:solidFill>
                <a:latin typeface="Calibri" panose="020F0502020204030204" pitchFamily="34" charset="0"/>
                <a:cs typeface="Calibri" panose="020F0502020204030204" pitchFamily="34" charset="0"/>
              </a:rPr>
              <a:t>Faktenprüfung und Prävention von Falschinformationen: </a:t>
            </a:r>
            <a:r>
              <a:rPr lang="en-IE" sz="2000" dirty="0">
                <a:solidFill>
                  <a:schemeClr val="bg1"/>
                </a:solidFill>
                <a:latin typeface="Calibri" panose="020F0502020204030204" pitchFamily="34" charset="0"/>
                <a:cs typeface="Calibri" panose="020F0502020204030204" pitchFamily="34" charset="0"/>
              </a:rPr>
              <a:t>Gewährleistung der Glaubwürdigkeit in der Bürgerjournalismus.</a:t>
            </a:r>
          </a:p>
          <a:p>
            <a:pPr marL="498475" indent="0">
              <a:lnSpc>
                <a:spcPct val="100000"/>
              </a:lnSpc>
              <a:buNone/>
            </a:pPr>
            <a:r>
              <a:rPr lang="en-IE" sz="2000" b="1" dirty="0">
                <a:solidFill>
                  <a:schemeClr val="bg1"/>
                </a:solidFill>
                <a:latin typeface="Calibri" panose="020F0502020204030204" pitchFamily="34" charset="0"/>
                <a:cs typeface="Calibri" panose="020F0502020204030204" pitchFamily="34" charset="0"/>
              </a:rPr>
              <a:t>Digitale Sicherheit und ethische Berichterstattung: </a:t>
            </a:r>
            <a:r>
              <a:rPr lang="en-IE" sz="2000" dirty="0">
                <a:solidFill>
                  <a:schemeClr val="bg1"/>
                </a:solidFill>
                <a:latin typeface="Calibri" panose="020F0502020204030204" pitchFamily="34" charset="0"/>
                <a:cs typeface="Calibri" panose="020F0502020204030204" pitchFamily="34" charset="0"/>
              </a:rPr>
              <a:t>Schutz von Journalist*innen und Quellen.</a:t>
            </a:r>
          </a:p>
          <a:p>
            <a:pPr marL="498475" indent="0">
              <a:lnSpc>
                <a:spcPct val="100000"/>
              </a:lnSpc>
              <a:buNone/>
            </a:pPr>
            <a:r>
              <a:rPr lang="en-IE" sz="2000" b="1" dirty="0">
                <a:solidFill>
                  <a:schemeClr val="bg1"/>
                </a:solidFill>
                <a:latin typeface="Calibri" panose="020F0502020204030204" pitchFamily="34" charset="0"/>
                <a:cs typeface="Calibri" panose="020F0502020204030204" pitchFamily="34" charset="0"/>
              </a:rPr>
              <a:t>Gemeinschaftsgeführte Medienprojekte: </a:t>
            </a:r>
            <a:r>
              <a:rPr lang="en-IE" sz="2000" dirty="0">
                <a:solidFill>
                  <a:schemeClr val="bg1"/>
                </a:solidFill>
                <a:latin typeface="Calibri" panose="020F0502020204030204" pitchFamily="34" charset="0"/>
                <a:cs typeface="Calibri" panose="020F0502020204030204" pitchFamily="34" charset="0"/>
              </a:rPr>
              <a:t>Fallstudien zu Bürgerjournalismus-Initiativen, die den sozialen Zusammenhalt stärken.</a:t>
            </a:r>
          </a:p>
          <a:p>
            <a:pPr marL="498475" indent="0">
              <a:lnSpc>
                <a:spcPct val="100000"/>
              </a:lnSpc>
              <a:buNone/>
            </a:pPr>
            <a:endParaRPr lang="en-IE" sz="2000" b="1" dirty="0">
              <a:solidFill>
                <a:schemeClr val="bg1"/>
              </a:solidFill>
              <a:latin typeface="Calibri" panose="020F0502020204030204" pitchFamily="34" charset="0"/>
              <a:cs typeface="Calibri" panose="020F0502020204030204" pitchFamily="34" charset="0"/>
            </a:endParaRPr>
          </a:p>
        </p:txBody>
      </p:sp>
      <p:grpSp>
        <p:nvGrpSpPr>
          <p:cNvPr id="24" name="Group 23">
            <a:extLst>
              <a:ext uri="{FF2B5EF4-FFF2-40B4-BE49-F238E27FC236}">
                <a16:creationId xmlns:a16="http://schemas.microsoft.com/office/drawing/2014/main" id="{C7B5446D-80C4-1339-E26D-A5FBD9298838}"/>
              </a:ext>
            </a:extLst>
          </p:cNvPr>
          <p:cNvGrpSpPr/>
          <p:nvPr/>
        </p:nvGrpSpPr>
        <p:grpSpPr>
          <a:xfrm rot="10800000">
            <a:off x="268528" y="2940823"/>
            <a:ext cx="744123" cy="527392"/>
            <a:chOff x="1410990" y="64984"/>
            <a:chExt cx="7606227" cy="5390858"/>
          </a:xfrm>
        </p:grpSpPr>
        <p:sp>
          <p:nvSpPr>
            <p:cNvPr id="26" name="Freeform 25">
              <a:extLst>
                <a:ext uri="{FF2B5EF4-FFF2-40B4-BE49-F238E27FC236}">
                  <a16:creationId xmlns:a16="http://schemas.microsoft.com/office/drawing/2014/main" id="{FBA20655-C211-5E5A-D1C2-0D8768EC27AE}"/>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sz="1600"/>
            </a:p>
          </p:txBody>
        </p:sp>
        <p:sp>
          <p:nvSpPr>
            <p:cNvPr id="42" name="Freeform 41">
              <a:extLst>
                <a:ext uri="{FF2B5EF4-FFF2-40B4-BE49-F238E27FC236}">
                  <a16:creationId xmlns:a16="http://schemas.microsoft.com/office/drawing/2014/main" id="{6EF65EF8-113A-1981-A42E-EE1241D6673A}"/>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sz="1600"/>
            </a:p>
          </p:txBody>
        </p:sp>
      </p:grpSp>
      <p:grpSp>
        <p:nvGrpSpPr>
          <p:cNvPr id="43" name="Group 42">
            <a:extLst>
              <a:ext uri="{FF2B5EF4-FFF2-40B4-BE49-F238E27FC236}">
                <a16:creationId xmlns:a16="http://schemas.microsoft.com/office/drawing/2014/main" id="{A6C25DD8-2558-FA9A-8B60-EB1797979514}"/>
              </a:ext>
            </a:extLst>
          </p:cNvPr>
          <p:cNvGrpSpPr/>
          <p:nvPr/>
        </p:nvGrpSpPr>
        <p:grpSpPr>
          <a:xfrm rot="10800000">
            <a:off x="268528" y="3788314"/>
            <a:ext cx="744123" cy="527392"/>
            <a:chOff x="1410990" y="64984"/>
            <a:chExt cx="7606227" cy="5390858"/>
          </a:xfrm>
        </p:grpSpPr>
        <p:sp>
          <p:nvSpPr>
            <p:cNvPr id="44" name="Freeform 43">
              <a:extLst>
                <a:ext uri="{FF2B5EF4-FFF2-40B4-BE49-F238E27FC236}">
                  <a16:creationId xmlns:a16="http://schemas.microsoft.com/office/drawing/2014/main" id="{7131F989-3213-4118-FFD1-9D24DA90B4DD}"/>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sz="1600"/>
            </a:p>
          </p:txBody>
        </p:sp>
        <p:sp>
          <p:nvSpPr>
            <p:cNvPr id="45" name="Freeform 44">
              <a:extLst>
                <a:ext uri="{FF2B5EF4-FFF2-40B4-BE49-F238E27FC236}">
                  <a16:creationId xmlns:a16="http://schemas.microsoft.com/office/drawing/2014/main" id="{918ABDB4-5EF2-49BE-B741-DA2E0CF0088B}"/>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sz="1600"/>
            </a:p>
          </p:txBody>
        </p:sp>
      </p:grpSp>
      <p:grpSp>
        <p:nvGrpSpPr>
          <p:cNvPr id="46" name="Group 45">
            <a:extLst>
              <a:ext uri="{FF2B5EF4-FFF2-40B4-BE49-F238E27FC236}">
                <a16:creationId xmlns:a16="http://schemas.microsoft.com/office/drawing/2014/main" id="{04C851FB-D2BF-6373-F69B-1C0EC83D1015}"/>
              </a:ext>
            </a:extLst>
          </p:cNvPr>
          <p:cNvGrpSpPr/>
          <p:nvPr/>
        </p:nvGrpSpPr>
        <p:grpSpPr>
          <a:xfrm rot="10800000">
            <a:off x="268528" y="4658107"/>
            <a:ext cx="744123" cy="527392"/>
            <a:chOff x="1410990" y="64984"/>
            <a:chExt cx="7606227" cy="5390858"/>
          </a:xfrm>
        </p:grpSpPr>
        <p:sp>
          <p:nvSpPr>
            <p:cNvPr id="47" name="Freeform 46">
              <a:extLst>
                <a:ext uri="{FF2B5EF4-FFF2-40B4-BE49-F238E27FC236}">
                  <a16:creationId xmlns:a16="http://schemas.microsoft.com/office/drawing/2014/main" id="{B802C7A7-1038-9BC3-D2D9-BFD0EF2DD06B}"/>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sz="1600"/>
            </a:p>
          </p:txBody>
        </p:sp>
        <p:sp>
          <p:nvSpPr>
            <p:cNvPr id="48" name="Freeform 47">
              <a:extLst>
                <a:ext uri="{FF2B5EF4-FFF2-40B4-BE49-F238E27FC236}">
                  <a16:creationId xmlns:a16="http://schemas.microsoft.com/office/drawing/2014/main" id="{94BCF83D-1968-E6FB-BFBD-DC9B92357848}"/>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sz="1600"/>
            </a:p>
          </p:txBody>
        </p:sp>
      </p:grpSp>
    </p:spTree>
    <p:extLst>
      <p:ext uri="{BB962C8B-B14F-4D97-AF65-F5344CB8AC3E}">
        <p14:creationId xmlns:p14="http://schemas.microsoft.com/office/powerpoint/2010/main" val="41720754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1">
            <a:extLst>
              <a:ext uri="{FF2B5EF4-FFF2-40B4-BE49-F238E27FC236}">
                <a16:creationId xmlns:a16="http://schemas.microsoft.com/office/drawing/2014/main" id="{0ACDFCC3-AABA-AC0F-C9CD-FE29AAB86901}"/>
              </a:ext>
            </a:extLst>
          </p:cNvPr>
          <p:cNvSpPr>
            <a:spLocks noGrp="1"/>
          </p:cNvSpPr>
          <p:nvPr>
            <p:ph type="body" sz="quarter" idx="18"/>
          </p:nvPr>
        </p:nvSpPr>
        <p:spPr>
          <a:xfrm>
            <a:off x="798381" y="453569"/>
            <a:ext cx="5232980" cy="1286933"/>
          </a:xfrm>
        </p:spPr>
        <p:txBody>
          <a:bodyPr/>
          <a:lstStyle/>
          <a:p>
            <a:pPr marL="0" indent="0">
              <a:lnSpc>
                <a:spcPct val="100000"/>
              </a:lnSpc>
              <a:spcAft>
                <a:spcPts val="600"/>
              </a:spcAft>
              <a:buFont typeface="Arial" panose="020B0604020202020204" pitchFamily="34" charset="0"/>
              <a:buNone/>
            </a:pPr>
            <a:r>
              <a:rPr lang="en-US" sz="2000" b="1" spc="0" dirty="0">
                <a:solidFill>
                  <a:srgbClr val="A555A1"/>
                </a:solidFill>
                <a:latin typeface="Calibri" panose="020F0502020204030204" pitchFamily="34" charset="0"/>
                <a:ea typeface="Calibri (MS)"/>
                <a:cs typeface="Calibri" panose="020F0502020204030204" pitchFamily="34" charset="0"/>
                <a:sym typeface="Calibri (MS)"/>
              </a:rPr>
              <a:t>KONZEPT </a:t>
            </a:r>
            <a:r>
              <a:rPr lang="en-US" sz="2000" b="1" dirty="0">
                <a:solidFill>
                  <a:srgbClr val="3EB6A1"/>
                </a:solidFill>
                <a:hlinkClick r:id="rId2">
                  <a:extLst>
                    <a:ext uri="{A12FA001-AC4F-418D-AE19-62706E023703}">
                      <ahyp:hlinkClr xmlns:ahyp="http://schemas.microsoft.com/office/drawing/2018/hyperlinkcolor" val="tx"/>
                    </a:ext>
                  </a:extLst>
                </a:hlinkClick>
              </a:rPr>
              <a:t>Bürgerjournalismus </a:t>
            </a:r>
            <a:r>
              <a:rPr lang="en-US" sz="2000" b="1" dirty="0">
                <a:solidFill>
                  <a:srgbClr val="0C4659"/>
                </a:solidFill>
              </a:rPr>
              <a:t>vs. traditionelle Medien: </a:t>
            </a:r>
            <a:r>
              <a:rPr lang="en-US" sz="2000" dirty="0">
                <a:solidFill>
                  <a:srgbClr val="0C4659"/>
                </a:solidFill>
              </a:rPr>
              <a:t>Stärken, Herausforderungen und Auswirkungen.</a:t>
            </a:r>
            <a:endParaRPr lang="en-IE" sz="2000" b="1" dirty="0">
              <a:solidFill>
                <a:srgbClr val="0C4659"/>
              </a:solidFill>
            </a:endParaRPr>
          </a:p>
          <a:p>
            <a:pPr marL="0" indent="0">
              <a:lnSpc>
                <a:spcPct val="100000"/>
              </a:lnSpc>
            </a:pPr>
            <a:endParaRPr lang="en-GB" sz="2000"/>
          </a:p>
        </p:txBody>
      </p:sp>
      <p:cxnSp>
        <p:nvCxnSpPr>
          <p:cNvPr id="30" name="Straight Connector 29">
            <a:extLst>
              <a:ext uri="{FF2B5EF4-FFF2-40B4-BE49-F238E27FC236}">
                <a16:creationId xmlns:a16="http://schemas.microsoft.com/office/drawing/2014/main" id="{3E899917-B5E5-9CED-9B3D-E5553B9F39DE}"/>
              </a:ext>
            </a:extLst>
          </p:cNvPr>
          <p:cNvCxnSpPr>
            <a:cxnSpLocks/>
          </p:cNvCxnSpPr>
          <p:nvPr/>
        </p:nvCxnSpPr>
        <p:spPr>
          <a:xfrm>
            <a:off x="0" y="174050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1A1A7D01-7D52-0B8F-F973-9FBEEAA5001F}"/>
              </a:ext>
            </a:extLst>
          </p:cNvPr>
          <p:cNvGrpSpPr/>
          <p:nvPr/>
        </p:nvGrpSpPr>
        <p:grpSpPr>
          <a:xfrm>
            <a:off x="-5792" y="368575"/>
            <a:ext cx="744123" cy="527392"/>
            <a:chOff x="268528" y="1960710"/>
            <a:chExt cx="744123" cy="527392"/>
          </a:xfrm>
        </p:grpSpPr>
        <p:sp>
          <p:nvSpPr>
            <p:cNvPr id="32" name="Freeform 31">
              <a:extLst>
                <a:ext uri="{FF2B5EF4-FFF2-40B4-BE49-F238E27FC236}">
                  <a16:creationId xmlns:a16="http://schemas.microsoft.com/office/drawing/2014/main" id="{4DA1D035-0D28-DBF2-0EB7-85652AF550A7}"/>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33" name="Freeform 32">
              <a:extLst>
                <a:ext uri="{FF2B5EF4-FFF2-40B4-BE49-F238E27FC236}">
                  <a16:creationId xmlns:a16="http://schemas.microsoft.com/office/drawing/2014/main" id="{3EA33055-74E1-6060-FF26-F49D94F9A3C6}"/>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sp>
        <p:nvSpPr>
          <p:cNvPr id="34" name="Text Placeholder 1">
            <a:extLst>
              <a:ext uri="{FF2B5EF4-FFF2-40B4-BE49-F238E27FC236}">
                <a16:creationId xmlns:a16="http://schemas.microsoft.com/office/drawing/2014/main" id="{022BAA4E-5C8E-E3BB-F437-ED8D544FC8C5}"/>
              </a:ext>
            </a:extLst>
          </p:cNvPr>
          <p:cNvSpPr txBox="1">
            <a:spLocks/>
          </p:cNvSpPr>
          <p:nvPr/>
        </p:nvSpPr>
        <p:spPr>
          <a:xfrm>
            <a:off x="798381" y="2099489"/>
            <a:ext cx="5695926"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2000" b="1" dirty="0">
                <a:solidFill>
                  <a:srgbClr val="A555A1"/>
                </a:solidFill>
                <a:latin typeface="Calibri" panose="020F0502020204030204" pitchFamily="34" charset="0"/>
                <a:ea typeface="Calibri (MS)"/>
                <a:cs typeface="Calibri" panose="020F0502020204030204" pitchFamily="34" charset="0"/>
                <a:sym typeface="Calibri (MS)"/>
              </a:rPr>
              <a:t>BEDEUTUNG </a:t>
            </a:r>
            <a:r>
              <a:rPr lang="en-US" sz="2000" dirty="0">
                <a:solidFill>
                  <a:srgbClr val="0C4659"/>
                </a:solidFill>
              </a:rPr>
              <a:t>Die Verbindung von Bürgerjournalismus und traditionellen Medien schafft eine umfassendere, demokratischere Medienlandschaft, die die Wahrheitsfindung und die Stärkung der Gemeinschaft fördert.</a:t>
            </a:r>
            <a:endParaRPr lang="en-US" sz="2000" dirty="0">
              <a:solidFill>
                <a:srgbClr val="3EB6A1"/>
              </a:solidFill>
            </a:endParaRPr>
          </a:p>
        </p:txBody>
      </p:sp>
      <p:grpSp>
        <p:nvGrpSpPr>
          <p:cNvPr id="35" name="Group 34">
            <a:extLst>
              <a:ext uri="{FF2B5EF4-FFF2-40B4-BE49-F238E27FC236}">
                <a16:creationId xmlns:a16="http://schemas.microsoft.com/office/drawing/2014/main" id="{DB34778D-3343-A52A-0478-ECFD0AB5CCBD}"/>
              </a:ext>
            </a:extLst>
          </p:cNvPr>
          <p:cNvGrpSpPr/>
          <p:nvPr/>
        </p:nvGrpSpPr>
        <p:grpSpPr>
          <a:xfrm>
            <a:off x="-5792" y="2014495"/>
            <a:ext cx="744123" cy="527392"/>
            <a:chOff x="268528" y="1960710"/>
            <a:chExt cx="744123" cy="527392"/>
          </a:xfrm>
        </p:grpSpPr>
        <p:sp>
          <p:nvSpPr>
            <p:cNvPr id="36" name="Freeform 35">
              <a:extLst>
                <a:ext uri="{FF2B5EF4-FFF2-40B4-BE49-F238E27FC236}">
                  <a16:creationId xmlns:a16="http://schemas.microsoft.com/office/drawing/2014/main" id="{FDC40D9B-D2AD-D804-F5EB-D1793567B598}"/>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37" name="Freeform 36">
              <a:extLst>
                <a:ext uri="{FF2B5EF4-FFF2-40B4-BE49-F238E27FC236}">
                  <a16:creationId xmlns:a16="http://schemas.microsoft.com/office/drawing/2014/main" id="{5185A6E5-3ED2-F11A-11C0-B2FBDE961199}"/>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cxnSp>
        <p:nvCxnSpPr>
          <p:cNvPr id="38" name="Straight Connector 37">
            <a:extLst>
              <a:ext uri="{FF2B5EF4-FFF2-40B4-BE49-F238E27FC236}">
                <a16:creationId xmlns:a16="http://schemas.microsoft.com/office/drawing/2014/main" id="{B77C74A7-A27E-3469-0DED-552FBE69A4EA}"/>
              </a:ext>
            </a:extLst>
          </p:cNvPr>
          <p:cNvCxnSpPr>
            <a:cxnSpLocks/>
          </p:cNvCxnSpPr>
          <p:nvPr/>
        </p:nvCxnSpPr>
        <p:spPr>
          <a:xfrm>
            <a:off x="-10757" y="378805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39" name="Text Placeholder 1">
            <a:extLst>
              <a:ext uri="{FF2B5EF4-FFF2-40B4-BE49-F238E27FC236}">
                <a16:creationId xmlns:a16="http://schemas.microsoft.com/office/drawing/2014/main" id="{A65180B9-B0D9-FAE9-1FD2-23E5792E00CD}"/>
              </a:ext>
            </a:extLst>
          </p:cNvPr>
          <p:cNvSpPr txBox="1">
            <a:spLocks/>
          </p:cNvSpPr>
          <p:nvPr/>
        </p:nvSpPr>
        <p:spPr>
          <a:xfrm>
            <a:off x="809137" y="4147035"/>
            <a:ext cx="5688145"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defRPr/>
            </a:pPr>
            <a:r>
              <a:rPr lang="en-US" sz="2000" b="1" dirty="0">
                <a:solidFill>
                  <a:srgbClr val="A555A1"/>
                </a:solidFill>
                <a:latin typeface="Calibri" panose="020F0502020204030204" pitchFamily="34" charset="0"/>
                <a:ea typeface="Calibri (MS)"/>
                <a:cs typeface="Calibri" panose="020F0502020204030204" pitchFamily="34" charset="0"/>
                <a:sym typeface="Calibri (MS)"/>
              </a:rPr>
              <a:t>DEFINITION </a:t>
            </a:r>
            <a:r>
              <a:rPr lang="en-US" sz="2000" dirty="0">
                <a:solidFill>
                  <a:srgbClr val="3EB6A1"/>
                </a:solidFill>
                <a:hlinkClick r:id="rId3">
                  <a:extLst>
                    <a:ext uri="{A12FA001-AC4F-418D-AE19-62706E023703}">
                      <ahyp:hlinkClr xmlns:ahyp="http://schemas.microsoft.com/office/drawing/2018/hyperlinkcolor" val="tx"/>
                    </a:ext>
                  </a:extLst>
                </a:hlinkClick>
              </a:rPr>
              <a:t>Bürgerjournalismus </a:t>
            </a:r>
            <a:r>
              <a:rPr lang="en-US" sz="2000" dirty="0">
                <a:solidFill>
                  <a:srgbClr val="0C4659"/>
                </a:solidFill>
              </a:rPr>
              <a:t>bezeichnet die Berichterstattung durch normale Bürger – oft unter Verwendung von Smartphones, Blogs oder sozialen Medien – außerhalb institutioneller Redaktionen. Traditionelle Medien umfassen</a:t>
            </a:r>
          </a:p>
        </p:txBody>
      </p:sp>
      <p:grpSp>
        <p:nvGrpSpPr>
          <p:cNvPr id="40" name="Group 39">
            <a:extLst>
              <a:ext uri="{FF2B5EF4-FFF2-40B4-BE49-F238E27FC236}">
                <a16:creationId xmlns:a16="http://schemas.microsoft.com/office/drawing/2014/main" id="{DCEF9C11-FB1E-83EF-A48A-1B576DF32E58}"/>
              </a:ext>
            </a:extLst>
          </p:cNvPr>
          <p:cNvGrpSpPr/>
          <p:nvPr/>
        </p:nvGrpSpPr>
        <p:grpSpPr>
          <a:xfrm>
            <a:off x="4965" y="4062041"/>
            <a:ext cx="744123" cy="527392"/>
            <a:chOff x="268528" y="1960710"/>
            <a:chExt cx="744123" cy="527392"/>
          </a:xfrm>
        </p:grpSpPr>
        <p:sp>
          <p:nvSpPr>
            <p:cNvPr id="41" name="Freeform 40">
              <a:extLst>
                <a:ext uri="{FF2B5EF4-FFF2-40B4-BE49-F238E27FC236}">
                  <a16:creationId xmlns:a16="http://schemas.microsoft.com/office/drawing/2014/main" id="{0C8EFF9E-0C0A-3D59-C2D9-7A6825EA3AA6}"/>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42" name="Freeform 41">
              <a:extLst>
                <a:ext uri="{FF2B5EF4-FFF2-40B4-BE49-F238E27FC236}">
                  <a16:creationId xmlns:a16="http://schemas.microsoft.com/office/drawing/2014/main" id="{673D2DEE-1BC9-73A0-47E4-F3D69A20C086}"/>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sp>
        <p:nvSpPr>
          <p:cNvPr id="11" name="Rectangle 10">
            <a:extLst>
              <a:ext uri="{FF2B5EF4-FFF2-40B4-BE49-F238E27FC236}">
                <a16:creationId xmlns:a16="http://schemas.microsoft.com/office/drawing/2014/main" id="{D8FA3FA1-89F3-78E0-0CC1-9C2CF1DCB8FD}"/>
              </a:ext>
            </a:extLst>
          </p:cNvPr>
          <p:cNvSpPr/>
          <p:nvPr/>
        </p:nvSpPr>
        <p:spPr>
          <a:xfrm>
            <a:off x="7029449" y="3300639"/>
            <a:ext cx="5157585" cy="34575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44" name="Text Placeholder 1">
            <a:extLst>
              <a:ext uri="{FF2B5EF4-FFF2-40B4-BE49-F238E27FC236}">
                <a16:creationId xmlns:a16="http://schemas.microsoft.com/office/drawing/2014/main" id="{12C52AE0-194A-58B6-A856-29A76B000568}"/>
              </a:ext>
            </a:extLst>
          </p:cNvPr>
          <p:cNvSpPr txBox="1">
            <a:spLocks/>
          </p:cNvSpPr>
          <p:nvPr/>
        </p:nvSpPr>
        <p:spPr>
          <a:xfrm>
            <a:off x="6728144" y="4157793"/>
            <a:ext cx="5357293" cy="16185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defRPr/>
            </a:pPr>
            <a:r>
              <a:rPr lang="en-US" sz="2000" dirty="0">
                <a:solidFill>
                  <a:srgbClr val="0C4659"/>
                </a:solidFill>
              </a:rPr>
              <a:t>professionelle Journalisten, die bei etablierten </a:t>
            </a:r>
            <a:r>
              <a:rPr lang="en-US" sz="2000" dirty="0" err="1">
                <a:solidFill>
                  <a:srgbClr val="0C4659"/>
                </a:solidFill>
              </a:rPr>
              <a:t>Nachrichtenorganisationen </a:t>
            </a:r>
            <a:r>
              <a:rPr lang="en-US" sz="2000" dirty="0">
                <a:solidFill>
                  <a:srgbClr val="0C4659"/>
                </a:solidFill>
              </a:rPr>
              <a:t>mit formeller redaktioneller Aufsicht arbeiten. Zu den Stärken zählen Schnelligkeit, Unverfälschtheit und Direktheit aus erster Hand sowie der Aufbau von lokalem Vertrauen.</a:t>
            </a:r>
          </a:p>
        </p:txBody>
      </p:sp>
      <p:grpSp>
        <p:nvGrpSpPr>
          <p:cNvPr id="6" name="Group 5">
            <a:extLst>
              <a:ext uri="{FF2B5EF4-FFF2-40B4-BE49-F238E27FC236}">
                <a16:creationId xmlns:a16="http://schemas.microsoft.com/office/drawing/2014/main" id="{3E625887-1C6E-7FAD-117F-88032C4A4889}"/>
              </a:ext>
            </a:extLst>
          </p:cNvPr>
          <p:cNvGrpSpPr/>
          <p:nvPr/>
        </p:nvGrpSpPr>
        <p:grpSpPr>
          <a:xfrm>
            <a:off x="6950086" y="289871"/>
            <a:ext cx="4959369" cy="2527420"/>
            <a:chOff x="7260927" y="368575"/>
            <a:chExt cx="4959369" cy="2527420"/>
          </a:xfrm>
        </p:grpSpPr>
        <p:sp>
          <p:nvSpPr>
            <p:cNvPr id="7" name="Round Diagonal Corner Rectangle 6">
              <a:extLst>
                <a:ext uri="{FF2B5EF4-FFF2-40B4-BE49-F238E27FC236}">
                  <a16:creationId xmlns:a16="http://schemas.microsoft.com/office/drawing/2014/main" id="{D43571F0-E355-7E74-C03B-EA24BA47A95D}"/>
                </a:ext>
              </a:extLst>
            </p:cNvPr>
            <p:cNvSpPr/>
            <p:nvPr/>
          </p:nvSpPr>
          <p:spPr>
            <a:xfrm flipH="1">
              <a:off x="7260927" y="368575"/>
              <a:ext cx="4806969" cy="2353304"/>
            </a:xfrm>
            <a:prstGeom prst="round2DiagRect">
              <a:avLst/>
            </a:prstGeom>
            <a:solidFill>
              <a:srgbClr val="DEC0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3" name="Round Diagonal Corner Rectangle 9">
              <a:extLst>
                <a:ext uri="{FF2B5EF4-FFF2-40B4-BE49-F238E27FC236}">
                  <a16:creationId xmlns:a16="http://schemas.microsoft.com/office/drawing/2014/main" id="{8CAE5DC7-CB87-BB9D-070B-5E594A93A7CB}"/>
                </a:ext>
              </a:extLst>
            </p:cNvPr>
            <p:cNvSpPr/>
            <p:nvPr/>
          </p:nvSpPr>
          <p:spPr>
            <a:xfrm flipH="1">
              <a:off x="7413327" y="520975"/>
              <a:ext cx="4806969" cy="2375020"/>
            </a:xfrm>
            <a:custGeom>
              <a:avLst/>
              <a:gdLst>
                <a:gd name="connsiteX0" fmla="*/ 395845 w 4806969"/>
                <a:gd name="connsiteY0" fmla="*/ 0 h 2375020"/>
                <a:gd name="connsiteX1" fmla="*/ 1026006 w 4806969"/>
                <a:gd name="connsiteY1" fmla="*/ 0 h 2375020"/>
                <a:gd name="connsiteX2" fmla="*/ 1612055 w 4806969"/>
                <a:gd name="connsiteY2" fmla="*/ 0 h 2375020"/>
                <a:gd name="connsiteX3" fmla="*/ 2330438 w 4806969"/>
                <a:gd name="connsiteY3" fmla="*/ 0 h 2375020"/>
                <a:gd name="connsiteX4" fmla="*/ 2872376 w 4806969"/>
                <a:gd name="connsiteY4" fmla="*/ 0 h 2375020"/>
                <a:gd name="connsiteX5" fmla="*/ 3502537 w 4806969"/>
                <a:gd name="connsiteY5" fmla="*/ 0 h 2375020"/>
                <a:gd name="connsiteX6" fmla="*/ 4176808 w 4806969"/>
                <a:gd name="connsiteY6" fmla="*/ 0 h 2375020"/>
                <a:gd name="connsiteX7" fmla="*/ 4806969 w 4806969"/>
                <a:gd name="connsiteY7" fmla="*/ 0 h 2375020"/>
                <a:gd name="connsiteX8" fmla="*/ 4806969 w 4806969"/>
                <a:gd name="connsiteY8" fmla="*/ 0 h 2375020"/>
                <a:gd name="connsiteX9" fmla="*/ 4806969 w 4806969"/>
                <a:gd name="connsiteY9" fmla="*/ 699309 h 2375020"/>
                <a:gd name="connsiteX10" fmla="*/ 4806969 w 4806969"/>
                <a:gd name="connsiteY10" fmla="*/ 1378825 h 2375020"/>
                <a:gd name="connsiteX11" fmla="*/ 4806969 w 4806969"/>
                <a:gd name="connsiteY11" fmla="*/ 1979175 h 2375020"/>
                <a:gd name="connsiteX12" fmla="*/ 4411124 w 4806969"/>
                <a:gd name="connsiteY12" fmla="*/ 2375020 h 2375020"/>
                <a:gd name="connsiteX13" fmla="*/ 3913297 w 4806969"/>
                <a:gd name="connsiteY13" fmla="*/ 2375020 h 2375020"/>
                <a:gd name="connsiteX14" fmla="*/ 3194914 w 4806969"/>
                <a:gd name="connsiteY14" fmla="*/ 2375020 h 2375020"/>
                <a:gd name="connsiteX15" fmla="*/ 2697087 w 4806969"/>
                <a:gd name="connsiteY15" fmla="*/ 2375020 h 2375020"/>
                <a:gd name="connsiteX16" fmla="*/ 2199260 w 4806969"/>
                <a:gd name="connsiteY16" fmla="*/ 2375020 h 2375020"/>
                <a:gd name="connsiteX17" fmla="*/ 1524989 w 4806969"/>
                <a:gd name="connsiteY17" fmla="*/ 2375020 h 2375020"/>
                <a:gd name="connsiteX18" fmla="*/ 806606 w 4806969"/>
                <a:gd name="connsiteY18" fmla="*/ 2375020 h 2375020"/>
                <a:gd name="connsiteX19" fmla="*/ 0 w 4806969"/>
                <a:gd name="connsiteY19" fmla="*/ 2375020 h 2375020"/>
                <a:gd name="connsiteX20" fmla="*/ 0 w 4806969"/>
                <a:gd name="connsiteY20" fmla="*/ 2375020 h 2375020"/>
                <a:gd name="connsiteX21" fmla="*/ 0 w 4806969"/>
                <a:gd name="connsiteY21" fmla="*/ 1735087 h 2375020"/>
                <a:gd name="connsiteX22" fmla="*/ 0 w 4806969"/>
                <a:gd name="connsiteY22" fmla="*/ 1055570 h 2375020"/>
                <a:gd name="connsiteX23" fmla="*/ 0 w 4806969"/>
                <a:gd name="connsiteY23" fmla="*/ 395845 h 2375020"/>
                <a:gd name="connsiteX24" fmla="*/ 395845 w 4806969"/>
                <a:gd name="connsiteY24" fmla="*/ 0 h 2375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06969" h="2375020" extrusionOk="0">
                  <a:moveTo>
                    <a:pt x="395845" y="0"/>
                  </a:moveTo>
                  <a:cubicBezTo>
                    <a:pt x="622841" y="21324"/>
                    <a:pt x="738095" y="20451"/>
                    <a:pt x="1026006" y="0"/>
                  </a:cubicBezTo>
                  <a:cubicBezTo>
                    <a:pt x="1313917" y="-20451"/>
                    <a:pt x="1392748" y="-19844"/>
                    <a:pt x="1612055" y="0"/>
                  </a:cubicBezTo>
                  <a:cubicBezTo>
                    <a:pt x="1831362" y="19844"/>
                    <a:pt x="2143899" y="17315"/>
                    <a:pt x="2330438" y="0"/>
                  </a:cubicBezTo>
                  <a:cubicBezTo>
                    <a:pt x="2516977" y="-17315"/>
                    <a:pt x="2643885" y="11711"/>
                    <a:pt x="2872376" y="0"/>
                  </a:cubicBezTo>
                  <a:cubicBezTo>
                    <a:pt x="3100867" y="-11711"/>
                    <a:pt x="3327252" y="3566"/>
                    <a:pt x="3502537" y="0"/>
                  </a:cubicBezTo>
                  <a:cubicBezTo>
                    <a:pt x="3677822" y="-3566"/>
                    <a:pt x="3955310" y="-3627"/>
                    <a:pt x="4176808" y="0"/>
                  </a:cubicBezTo>
                  <a:cubicBezTo>
                    <a:pt x="4398306" y="3627"/>
                    <a:pt x="4596487" y="29764"/>
                    <a:pt x="4806969" y="0"/>
                  </a:cubicBezTo>
                  <a:lnTo>
                    <a:pt x="4806969" y="0"/>
                  </a:lnTo>
                  <a:cubicBezTo>
                    <a:pt x="4829067" y="209485"/>
                    <a:pt x="4826657" y="558811"/>
                    <a:pt x="4806969" y="699309"/>
                  </a:cubicBezTo>
                  <a:cubicBezTo>
                    <a:pt x="4787281" y="839807"/>
                    <a:pt x="4800554" y="1232243"/>
                    <a:pt x="4806969" y="1378825"/>
                  </a:cubicBezTo>
                  <a:cubicBezTo>
                    <a:pt x="4813384" y="1525407"/>
                    <a:pt x="4791234" y="1806287"/>
                    <a:pt x="4806969" y="1979175"/>
                  </a:cubicBezTo>
                  <a:cubicBezTo>
                    <a:pt x="4807964" y="2192061"/>
                    <a:pt x="4635957" y="2386753"/>
                    <a:pt x="4411124" y="2375020"/>
                  </a:cubicBezTo>
                  <a:cubicBezTo>
                    <a:pt x="4210228" y="2395343"/>
                    <a:pt x="4032974" y="2396505"/>
                    <a:pt x="3913297" y="2375020"/>
                  </a:cubicBezTo>
                  <a:cubicBezTo>
                    <a:pt x="3793620" y="2353535"/>
                    <a:pt x="3368875" y="2391984"/>
                    <a:pt x="3194914" y="2375020"/>
                  </a:cubicBezTo>
                  <a:cubicBezTo>
                    <a:pt x="3020953" y="2358056"/>
                    <a:pt x="2902261" y="2355711"/>
                    <a:pt x="2697087" y="2375020"/>
                  </a:cubicBezTo>
                  <a:cubicBezTo>
                    <a:pt x="2491913" y="2394329"/>
                    <a:pt x="2440483" y="2395576"/>
                    <a:pt x="2199260" y="2375020"/>
                  </a:cubicBezTo>
                  <a:cubicBezTo>
                    <a:pt x="1958037" y="2354464"/>
                    <a:pt x="1836532" y="2349172"/>
                    <a:pt x="1524989" y="2375020"/>
                  </a:cubicBezTo>
                  <a:cubicBezTo>
                    <a:pt x="1213446" y="2400868"/>
                    <a:pt x="1053434" y="2396705"/>
                    <a:pt x="806606" y="2375020"/>
                  </a:cubicBezTo>
                  <a:cubicBezTo>
                    <a:pt x="559778" y="2353335"/>
                    <a:pt x="228337" y="2370010"/>
                    <a:pt x="0" y="2375020"/>
                  </a:cubicBezTo>
                  <a:lnTo>
                    <a:pt x="0" y="2375020"/>
                  </a:lnTo>
                  <a:cubicBezTo>
                    <a:pt x="-20452" y="2158895"/>
                    <a:pt x="-14593" y="1894146"/>
                    <a:pt x="0" y="1735087"/>
                  </a:cubicBezTo>
                  <a:cubicBezTo>
                    <a:pt x="14593" y="1576028"/>
                    <a:pt x="33091" y="1200728"/>
                    <a:pt x="0" y="1055570"/>
                  </a:cubicBezTo>
                  <a:cubicBezTo>
                    <a:pt x="-33091" y="910412"/>
                    <a:pt x="-23909" y="639098"/>
                    <a:pt x="0" y="395845"/>
                  </a:cubicBezTo>
                  <a:cubicBezTo>
                    <a:pt x="17086" y="164493"/>
                    <a:pt x="167947" y="-14800"/>
                    <a:pt x="395845" y="0"/>
                  </a:cubicBezTo>
                  <a:close/>
                </a:path>
              </a:pathLst>
            </a:custGeom>
            <a:noFill/>
            <a:ln w="28575">
              <a:solidFill>
                <a:srgbClr val="0E6E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grpSp>
      <p:sp>
        <p:nvSpPr>
          <p:cNvPr id="14" name="Text Placeholder 1">
            <a:extLst>
              <a:ext uri="{FF2B5EF4-FFF2-40B4-BE49-F238E27FC236}">
                <a16:creationId xmlns:a16="http://schemas.microsoft.com/office/drawing/2014/main" id="{FCE0C632-D53D-8DE0-733B-ADB96B03AF96}"/>
              </a:ext>
            </a:extLst>
          </p:cNvPr>
          <p:cNvSpPr txBox="1">
            <a:spLocks/>
          </p:cNvSpPr>
          <p:nvPr/>
        </p:nvSpPr>
        <p:spPr>
          <a:xfrm>
            <a:off x="7188681" y="554857"/>
            <a:ext cx="4655748"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en-US" sz="2000" b="1" dirty="0">
                <a:latin typeface="Calibri" panose="020F0502020204030204" pitchFamily="34" charset="0"/>
                <a:ea typeface="Calibri (MS)"/>
                <a:cs typeface="Calibri" panose="020F0502020204030204" pitchFamily="34" charset="0"/>
                <a:sym typeface="Calibri (MS)"/>
              </a:rPr>
              <a:t>BEISPIEL </a:t>
            </a:r>
            <a:r>
              <a:rPr lang="en-US" sz="2000" dirty="0">
                <a:hlinkClick r:id="rId4">
                  <a:extLst>
                    <a:ext uri="{A12FA001-AC4F-418D-AE19-62706E023703}">
                      <ahyp:hlinkClr xmlns:ahyp="http://schemas.microsoft.com/office/drawing/2018/hyperlinkcolor" val="tx"/>
                    </a:ext>
                  </a:extLst>
                </a:hlinkClick>
              </a:rPr>
              <a:t>Das Syria Tracker Project </a:t>
            </a:r>
            <a:r>
              <a:rPr lang="en-US" sz="2000" dirty="0">
                <a:solidFill>
                  <a:srgbClr val="0C4659"/>
                </a:solidFill>
              </a:rPr>
              <a:t>dokumentierte während des Konflikts in Syrien Berichte von Zivilisten in Echtzeit, als die internationale Presse keinen Zugang zu bestimmten Gebieten hatte.</a:t>
            </a:r>
          </a:p>
        </p:txBody>
      </p:sp>
      <p:grpSp>
        <p:nvGrpSpPr>
          <p:cNvPr id="15" name="Group 14">
            <a:extLst>
              <a:ext uri="{FF2B5EF4-FFF2-40B4-BE49-F238E27FC236}">
                <a16:creationId xmlns:a16="http://schemas.microsoft.com/office/drawing/2014/main" id="{5F0394A7-42DD-BE33-F1A1-4E5B5FB5196A}"/>
              </a:ext>
            </a:extLst>
          </p:cNvPr>
          <p:cNvGrpSpPr/>
          <p:nvPr/>
        </p:nvGrpSpPr>
        <p:grpSpPr>
          <a:xfrm>
            <a:off x="6091411" y="416075"/>
            <a:ext cx="744123" cy="527392"/>
            <a:chOff x="268528" y="1960710"/>
            <a:chExt cx="744123" cy="527392"/>
          </a:xfrm>
        </p:grpSpPr>
        <p:sp>
          <p:nvSpPr>
            <p:cNvPr id="16" name="Freeform 15">
              <a:extLst>
                <a:ext uri="{FF2B5EF4-FFF2-40B4-BE49-F238E27FC236}">
                  <a16:creationId xmlns:a16="http://schemas.microsoft.com/office/drawing/2014/main" id="{A38E135D-6262-4690-756B-3CD4C456F83F}"/>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17" name="Freeform 16">
              <a:extLst>
                <a:ext uri="{FF2B5EF4-FFF2-40B4-BE49-F238E27FC236}">
                  <a16:creationId xmlns:a16="http://schemas.microsoft.com/office/drawing/2014/main" id="{E53F53A0-D643-3E09-8B72-9B9CD72E408E}"/>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spTree>
    <p:extLst>
      <p:ext uri="{BB962C8B-B14F-4D97-AF65-F5344CB8AC3E}">
        <p14:creationId xmlns:p14="http://schemas.microsoft.com/office/powerpoint/2010/main" val="23088241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725DF58-41F2-786A-D6F2-478444965B84}"/>
              </a:ext>
            </a:extLst>
          </p:cNvPr>
          <p:cNvGrpSpPr/>
          <p:nvPr/>
        </p:nvGrpSpPr>
        <p:grpSpPr>
          <a:xfrm>
            <a:off x="7019316" y="188583"/>
            <a:ext cx="4959369" cy="2527420"/>
            <a:chOff x="7260927" y="368575"/>
            <a:chExt cx="4959369" cy="2527420"/>
          </a:xfrm>
        </p:grpSpPr>
        <p:sp>
          <p:nvSpPr>
            <p:cNvPr id="4" name="Round Diagonal Corner Rectangle 3">
              <a:extLst>
                <a:ext uri="{FF2B5EF4-FFF2-40B4-BE49-F238E27FC236}">
                  <a16:creationId xmlns:a16="http://schemas.microsoft.com/office/drawing/2014/main" id="{A5AF76B6-9849-EA5C-BBAF-599FA0F6D1F1}"/>
                </a:ext>
              </a:extLst>
            </p:cNvPr>
            <p:cNvSpPr/>
            <p:nvPr/>
          </p:nvSpPr>
          <p:spPr>
            <a:xfrm flipH="1">
              <a:off x="7260927" y="368575"/>
              <a:ext cx="4806969" cy="2353304"/>
            </a:xfrm>
            <a:prstGeom prst="round2DiagRect">
              <a:avLst/>
            </a:prstGeom>
            <a:solidFill>
              <a:srgbClr val="3EB6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6" name="Round Diagonal Corner Rectangle 5">
              <a:extLst>
                <a:ext uri="{FF2B5EF4-FFF2-40B4-BE49-F238E27FC236}">
                  <a16:creationId xmlns:a16="http://schemas.microsoft.com/office/drawing/2014/main" id="{E2A890A1-6F81-156A-80DE-B8640AE3C443}"/>
                </a:ext>
              </a:extLst>
            </p:cNvPr>
            <p:cNvSpPr/>
            <p:nvPr/>
          </p:nvSpPr>
          <p:spPr>
            <a:xfrm flipH="1">
              <a:off x="7413327" y="520975"/>
              <a:ext cx="4806969" cy="2375020"/>
            </a:xfrm>
            <a:custGeom>
              <a:avLst/>
              <a:gdLst>
                <a:gd name="connsiteX0" fmla="*/ 395845 w 4806969"/>
                <a:gd name="connsiteY0" fmla="*/ 0 h 2375020"/>
                <a:gd name="connsiteX1" fmla="*/ 1026006 w 4806969"/>
                <a:gd name="connsiteY1" fmla="*/ 0 h 2375020"/>
                <a:gd name="connsiteX2" fmla="*/ 1612055 w 4806969"/>
                <a:gd name="connsiteY2" fmla="*/ 0 h 2375020"/>
                <a:gd name="connsiteX3" fmla="*/ 2330438 w 4806969"/>
                <a:gd name="connsiteY3" fmla="*/ 0 h 2375020"/>
                <a:gd name="connsiteX4" fmla="*/ 2872376 w 4806969"/>
                <a:gd name="connsiteY4" fmla="*/ 0 h 2375020"/>
                <a:gd name="connsiteX5" fmla="*/ 3502537 w 4806969"/>
                <a:gd name="connsiteY5" fmla="*/ 0 h 2375020"/>
                <a:gd name="connsiteX6" fmla="*/ 4176808 w 4806969"/>
                <a:gd name="connsiteY6" fmla="*/ 0 h 2375020"/>
                <a:gd name="connsiteX7" fmla="*/ 4806969 w 4806969"/>
                <a:gd name="connsiteY7" fmla="*/ 0 h 2375020"/>
                <a:gd name="connsiteX8" fmla="*/ 4806969 w 4806969"/>
                <a:gd name="connsiteY8" fmla="*/ 0 h 2375020"/>
                <a:gd name="connsiteX9" fmla="*/ 4806969 w 4806969"/>
                <a:gd name="connsiteY9" fmla="*/ 699309 h 2375020"/>
                <a:gd name="connsiteX10" fmla="*/ 4806969 w 4806969"/>
                <a:gd name="connsiteY10" fmla="*/ 1378825 h 2375020"/>
                <a:gd name="connsiteX11" fmla="*/ 4806969 w 4806969"/>
                <a:gd name="connsiteY11" fmla="*/ 1979175 h 2375020"/>
                <a:gd name="connsiteX12" fmla="*/ 4411124 w 4806969"/>
                <a:gd name="connsiteY12" fmla="*/ 2375020 h 2375020"/>
                <a:gd name="connsiteX13" fmla="*/ 3913297 w 4806969"/>
                <a:gd name="connsiteY13" fmla="*/ 2375020 h 2375020"/>
                <a:gd name="connsiteX14" fmla="*/ 3194914 w 4806969"/>
                <a:gd name="connsiteY14" fmla="*/ 2375020 h 2375020"/>
                <a:gd name="connsiteX15" fmla="*/ 2697087 w 4806969"/>
                <a:gd name="connsiteY15" fmla="*/ 2375020 h 2375020"/>
                <a:gd name="connsiteX16" fmla="*/ 2199260 w 4806969"/>
                <a:gd name="connsiteY16" fmla="*/ 2375020 h 2375020"/>
                <a:gd name="connsiteX17" fmla="*/ 1524989 w 4806969"/>
                <a:gd name="connsiteY17" fmla="*/ 2375020 h 2375020"/>
                <a:gd name="connsiteX18" fmla="*/ 806606 w 4806969"/>
                <a:gd name="connsiteY18" fmla="*/ 2375020 h 2375020"/>
                <a:gd name="connsiteX19" fmla="*/ 0 w 4806969"/>
                <a:gd name="connsiteY19" fmla="*/ 2375020 h 2375020"/>
                <a:gd name="connsiteX20" fmla="*/ 0 w 4806969"/>
                <a:gd name="connsiteY20" fmla="*/ 2375020 h 2375020"/>
                <a:gd name="connsiteX21" fmla="*/ 0 w 4806969"/>
                <a:gd name="connsiteY21" fmla="*/ 1735087 h 2375020"/>
                <a:gd name="connsiteX22" fmla="*/ 0 w 4806969"/>
                <a:gd name="connsiteY22" fmla="*/ 1055570 h 2375020"/>
                <a:gd name="connsiteX23" fmla="*/ 0 w 4806969"/>
                <a:gd name="connsiteY23" fmla="*/ 395845 h 2375020"/>
                <a:gd name="connsiteX24" fmla="*/ 395845 w 4806969"/>
                <a:gd name="connsiteY24" fmla="*/ 0 h 2375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06969" h="2375020" extrusionOk="0">
                  <a:moveTo>
                    <a:pt x="395845" y="0"/>
                  </a:moveTo>
                  <a:cubicBezTo>
                    <a:pt x="622841" y="21324"/>
                    <a:pt x="738095" y="20451"/>
                    <a:pt x="1026006" y="0"/>
                  </a:cubicBezTo>
                  <a:cubicBezTo>
                    <a:pt x="1313917" y="-20451"/>
                    <a:pt x="1392748" y="-19844"/>
                    <a:pt x="1612055" y="0"/>
                  </a:cubicBezTo>
                  <a:cubicBezTo>
                    <a:pt x="1831362" y="19844"/>
                    <a:pt x="2143899" y="17315"/>
                    <a:pt x="2330438" y="0"/>
                  </a:cubicBezTo>
                  <a:cubicBezTo>
                    <a:pt x="2516977" y="-17315"/>
                    <a:pt x="2643885" y="11711"/>
                    <a:pt x="2872376" y="0"/>
                  </a:cubicBezTo>
                  <a:cubicBezTo>
                    <a:pt x="3100867" y="-11711"/>
                    <a:pt x="3327252" y="3566"/>
                    <a:pt x="3502537" y="0"/>
                  </a:cubicBezTo>
                  <a:cubicBezTo>
                    <a:pt x="3677822" y="-3566"/>
                    <a:pt x="3955310" y="-3627"/>
                    <a:pt x="4176808" y="0"/>
                  </a:cubicBezTo>
                  <a:cubicBezTo>
                    <a:pt x="4398306" y="3627"/>
                    <a:pt x="4596487" y="29764"/>
                    <a:pt x="4806969" y="0"/>
                  </a:cubicBezTo>
                  <a:lnTo>
                    <a:pt x="4806969" y="0"/>
                  </a:lnTo>
                  <a:cubicBezTo>
                    <a:pt x="4829067" y="209485"/>
                    <a:pt x="4826657" y="558811"/>
                    <a:pt x="4806969" y="699309"/>
                  </a:cubicBezTo>
                  <a:cubicBezTo>
                    <a:pt x="4787281" y="839807"/>
                    <a:pt x="4800554" y="1232243"/>
                    <a:pt x="4806969" y="1378825"/>
                  </a:cubicBezTo>
                  <a:cubicBezTo>
                    <a:pt x="4813384" y="1525407"/>
                    <a:pt x="4791234" y="1806287"/>
                    <a:pt x="4806969" y="1979175"/>
                  </a:cubicBezTo>
                  <a:cubicBezTo>
                    <a:pt x="4807964" y="2192061"/>
                    <a:pt x="4635957" y="2386753"/>
                    <a:pt x="4411124" y="2375020"/>
                  </a:cubicBezTo>
                  <a:cubicBezTo>
                    <a:pt x="4210228" y="2395343"/>
                    <a:pt x="4032974" y="2396505"/>
                    <a:pt x="3913297" y="2375020"/>
                  </a:cubicBezTo>
                  <a:cubicBezTo>
                    <a:pt x="3793620" y="2353535"/>
                    <a:pt x="3368875" y="2391984"/>
                    <a:pt x="3194914" y="2375020"/>
                  </a:cubicBezTo>
                  <a:cubicBezTo>
                    <a:pt x="3020953" y="2358056"/>
                    <a:pt x="2902261" y="2355711"/>
                    <a:pt x="2697087" y="2375020"/>
                  </a:cubicBezTo>
                  <a:cubicBezTo>
                    <a:pt x="2491913" y="2394329"/>
                    <a:pt x="2440483" y="2395576"/>
                    <a:pt x="2199260" y="2375020"/>
                  </a:cubicBezTo>
                  <a:cubicBezTo>
                    <a:pt x="1958037" y="2354464"/>
                    <a:pt x="1836532" y="2349172"/>
                    <a:pt x="1524989" y="2375020"/>
                  </a:cubicBezTo>
                  <a:cubicBezTo>
                    <a:pt x="1213446" y="2400868"/>
                    <a:pt x="1053434" y="2396705"/>
                    <a:pt x="806606" y="2375020"/>
                  </a:cubicBezTo>
                  <a:cubicBezTo>
                    <a:pt x="559778" y="2353335"/>
                    <a:pt x="228337" y="2370010"/>
                    <a:pt x="0" y="2375020"/>
                  </a:cubicBezTo>
                  <a:lnTo>
                    <a:pt x="0" y="2375020"/>
                  </a:lnTo>
                  <a:cubicBezTo>
                    <a:pt x="-20452" y="2158895"/>
                    <a:pt x="-14593" y="1894146"/>
                    <a:pt x="0" y="1735087"/>
                  </a:cubicBezTo>
                  <a:cubicBezTo>
                    <a:pt x="14593" y="1576028"/>
                    <a:pt x="33091" y="1200728"/>
                    <a:pt x="0" y="1055570"/>
                  </a:cubicBezTo>
                  <a:cubicBezTo>
                    <a:pt x="-33091" y="910412"/>
                    <a:pt x="-23909" y="639098"/>
                    <a:pt x="0" y="395845"/>
                  </a:cubicBezTo>
                  <a:cubicBezTo>
                    <a:pt x="17086" y="164493"/>
                    <a:pt x="167947" y="-14800"/>
                    <a:pt x="395845" y="0"/>
                  </a:cubicBezTo>
                  <a:close/>
                </a:path>
              </a:pathLst>
            </a:custGeom>
            <a:noFill/>
            <a:ln w="28575">
              <a:solidFill>
                <a:srgbClr val="A55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grpSp>
      <p:sp>
        <p:nvSpPr>
          <p:cNvPr id="29" name="Text Placeholder 1">
            <a:extLst>
              <a:ext uri="{FF2B5EF4-FFF2-40B4-BE49-F238E27FC236}">
                <a16:creationId xmlns:a16="http://schemas.microsoft.com/office/drawing/2014/main" id="{0ACDFCC3-AABA-AC0F-C9CD-FE29AAB86901}"/>
              </a:ext>
            </a:extLst>
          </p:cNvPr>
          <p:cNvSpPr>
            <a:spLocks noGrp="1"/>
          </p:cNvSpPr>
          <p:nvPr>
            <p:ph type="body" sz="quarter" idx="18"/>
          </p:nvPr>
        </p:nvSpPr>
        <p:spPr>
          <a:xfrm>
            <a:off x="798381" y="453569"/>
            <a:ext cx="5232980" cy="1286933"/>
          </a:xfrm>
        </p:spPr>
        <p:txBody>
          <a:bodyPr/>
          <a:lstStyle/>
          <a:p>
            <a:pPr marL="0" indent="0">
              <a:lnSpc>
                <a:spcPct val="100000"/>
              </a:lnSpc>
              <a:spcBef>
                <a:spcPts val="0"/>
              </a:spcBef>
              <a:spcAft>
                <a:spcPts val="600"/>
              </a:spcAft>
            </a:pPr>
            <a:r>
              <a:rPr lang="en-US" sz="2000" b="1" spc="0" dirty="0">
                <a:solidFill>
                  <a:srgbClr val="A555A1"/>
                </a:solidFill>
                <a:latin typeface="Calibri" panose="020F0502020204030204" pitchFamily="34" charset="0"/>
                <a:ea typeface="Calibri (MS)"/>
                <a:cs typeface="Calibri" panose="020F0502020204030204" pitchFamily="34" charset="0"/>
                <a:sym typeface="Calibri (MS)"/>
              </a:rPr>
              <a:t>KONZEPT </a:t>
            </a:r>
            <a:r>
              <a:rPr lang="en-IE" sz="2000" b="1" dirty="0">
                <a:solidFill>
                  <a:srgbClr val="0C4659"/>
                </a:solidFill>
              </a:rPr>
              <a:t>Faktenprüfung und Prävention von Falschinformationen: </a:t>
            </a:r>
            <a:r>
              <a:rPr lang="en-IE" sz="2000" dirty="0">
                <a:solidFill>
                  <a:srgbClr val="0C4659"/>
                </a:solidFill>
              </a:rPr>
              <a:t>Gewährleistung der Glaubwürdigkeit in der Bürgerjournalismus-Berichterstattung.</a:t>
            </a:r>
          </a:p>
        </p:txBody>
      </p:sp>
      <p:cxnSp>
        <p:nvCxnSpPr>
          <p:cNvPr id="30" name="Straight Connector 29">
            <a:extLst>
              <a:ext uri="{FF2B5EF4-FFF2-40B4-BE49-F238E27FC236}">
                <a16:creationId xmlns:a16="http://schemas.microsoft.com/office/drawing/2014/main" id="{3E899917-B5E5-9CED-9B3D-E5553B9F39DE}"/>
              </a:ext>
            </a:extLst>
          </p:cNvPr>
          <p:cNvCxnSpPr>
            <a:cxnSpLocks/>
          </p:cNvCxnSpPr>
          <p:nvPr/>
        </p:nvCxnSpPr>
        <p:spPr>
          <a:xfrm>
            <a:off x="0" y="174050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1A1A7D01-7D52-0B8F-F973-9FBEEAA5001F}"/>
              </a:ext>
            </a:extLst>
          </p:cNvPr>
          <p:cNvGrpSpPr/>
          <p:nvPr/>
        </p:nvGrpSpPr>
        <p:grpSpPr>
          <a:xfrm>
            <a:off x="-5792" y="368575"/>
            <a:ext cx="744123" cy="527392"/>
            <a:chOff x="268528" y="1960710"/>
            <a:chExt cx="744123" cy="527392"/>
          </a:xfrm>
        </p:grpSpPr>
        <p:sp>
          <p:nvSpPr>
            <p:cNvPr id="32" name="Freeform 31">
              <a:extLst>
                <a:ext uri="{FF2B5EF4-FFF2-40B4-BE49-F238E27FC236}">
                  <a16:creationId xmlns:a16="http://schemas.microsoft.com/office/drawing/2014/main" id="{4DA1D035-0D28-DBF2-0EB7-85652AF550A7}"/>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33" name="Freeform 32">
              <a:extLst>
                <a:ext uri="{FF2B5EF4-FFF2-40B4-BE49-F238E27FC236}">
                  <a16:creationId xmlns:a16="http://schemas.microsoft.com/office/drawing/2014/main" id="{3EA33055-74E1-6060-FF26-F49D94F9A3C6}"/>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sp>
        <p:nvSpPr>
          <p:cNvPr id="34" name="Text Placeholder 1">
            <a:extLst>
              <a:ext uri="{FF2B5EF4-FFF2-40B4-BE49-F238E27FC236}">
                <a16:creationId xmlns:a16="http://schemas.microsoft.com/office/drawing/2014/main" id="{022BAA4E-5C8E-E3BB-F437-ED8D544FC8C5}"/>
              </a:ext>
            </a:extLst>
          </p:cNvPr>
          <p:cNvSpPr txBox="1">
            <a:spLocks/>
          </p:cNvSpPr>
          <p:nvPr/>
        </p:nvSpPr>
        <p:spPr>
          <a:xfrm>
            <a:off x="798380" y="2099489"/>
            <a:ext cx="5688145"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2000" b="1" dirty="0">
                <a:solidFill>
                  <a:srgbClr val="A555A1"/>
                </a:solidFill>
                <a:latin typeface="Calibri" panose="020F0502020204030204" pitchFamily="34" charset="0"/>
                <a:ea typeface="Calibri (MS)"/>
                <a:cs typeface="Calibri" panose="020F0502020204030204" pitchFamily="34" charset="0"/>
                <a:sym typeface="Calibri (MS)"/>
              </a:rPr>
              <a:t>BEDEUTUNG </a:t>
            </a:r>
            <a:r>
              <a:rPr lang="en-US" sz="2000" kern="1200" dirty="0">
                <a:solidFill>
                  <a:srgbClr val="0C4659"/>
                </a:solidFill>
                <a:latin typeface="+mn-lt"/>
                <a:ea typeface="+mn-ea"/>
                <a:cs typeface="+mn-cs"/>
              </a:rPr>
              <a:t>In fragilen Kontexten der Friedenskonsolidierung können Unwahrheiten Spannungen verschärfen – Faktenprüfung fördert Vertrauen, Stabilität und fundiertes Handeln.</a:t>
            </a:r>
            <a:endParaRPr lang="en-US" sz="2000" dirty="0">
              <a:solidFill>
                <a:srgbClr val="0C4659"/>
              </a:solidFill>
            </a:endParaRPr>
          </a:p>
        </p:txBody>
      </p:sp>
      <p:grpSp>
        <p:nvGrpSpPr>
          <p:cNvPr id="35" name="Group 34">
            <a:extLst>
              <a:ext uri="{FF2B5EF4-FFF2-40B4-BE49-F238E27FC236}">
                <a16:creationId xmlns:a16="http://schemas.microsoft.com/office/drawing/2014/main" id="{DB34778D-3343-A52A-0478-ECFD0AB5CCBD}"/>
              </a:ext>
            </a:extLst>
          </p:cNvPr>
          <p:cNvGrpSpPr/>
          <p:nvPr/>
        </p:nvGrpSpPr>
        <p:grpSpPr>
          <a:xfrm>
            <a:off x="-5792" y="2014495"/>
            <a:ext cx="744123" cy="527392"/>
            <a:chOff x="268528" y="1960710"/>
            <a:chExt cx="744123" cy="527392"/>
          </a:xfrm>
        </p:grpSpPr>
        <p:sp>
          <p:nvSpPr>
            <p:cNvPr id="36" name="Freeform 35">
              <a:extLst>
                <a:ext uri="{FF2B5EF4-FFF2-40B4-BE49-F238E27FC236}">
                  <a16:creationId xmlns:a16="http://schemas.microsoft.com/office/drawing/2014/main" id="{FDC40D9B-D2AD-D804-F5EB-D1793567B598}"/>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37" name="Freeform 36">
              <a:extLst>
                <a:ext uri="{FF2B5EF4-FFF2-40B4-BE49-F238E27FC236}">
                  <a16:creationId xmlns:a16="http://schemas.microsoft.com/office/drawing/2014/main" id="{5185A6E5-3ED2-F11A-11C0-B2FBDE961199}"/>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cxnSp>
        <p:nvCxnSpPr>
          <p:cNvPr id="38" name="Straight Connector 37">
            <a:extLst>
              <a:ext uri="{FF2B5EF4-FFF2-40B4-BE49-F238E27FC236}">
                <a16:creationId xmlns:a16="http://schemas.microsoft.com/office/drawing/2014/main" id="{B77C74A7-A27E-3469-0DED-552FBE69A4EA}"/>
              </a:ext>
            </a:extLst>
          </p:cNvPr>
          <p:cNvCxnSpPr>
            <a:cxnSpLocks/>
          </p:cNvCxnSpPr>
          <p:nvPr/>
        </p:nvCxnSpPr>
        <p:spPr>
          <a:xfrm>
            <a:off x="-10757" y="37414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39" name="Text Placeholder 1">
            <a:extLst>
              <a:ext uri="{FF2B5EF4-FFF2-40B4-BE49-F238E27FC236}">
                <a16:creationId xmlns:a16="http://schemas.microsoft.com/office/drawing/2014/main" id="{A65180B9-B0D9-FAE9-1FD2-23E5792E00CD}"/>
              </a:ext>
            </a:extLst>
          </p:cNvPr>
          <p:cNvSpPr txBox="1">
            <a:spLocks/>
          </p:cNvSpPr>
          <p:nvPr/>
        </p:nvSpPr>
        <p:spPr>
          <a:xfrm>
            <a:off x="809137" y="4100415"/>
            <a:ext cx="5888225"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en-US" sz="2000" b="1" dirty="0">
                <a:solidFill>
                  <a:srgbClr val="A555A1"/>
                </a:solidFill>
                <a:latin typeface="Calibri" panose="020F0502020204030204" pitchFamily="34" charset="0"/>
                <a:ea typeface="Calibri (MS)"/>
                <a:cs typeface="Calibri" panose="020F0502020204030204" pitchFamily="34" charset="0"/>
                <a:sym typeface="Calibri (MS)"/>
              </a:rPr>
              <a:t>DEFINITION </a:t>
            </a:r>
            <a:r>
              <a:rPr lang="en-US" sz="2000" dirty="0">
                <a:solidFill>
                  <a:srgbClr val="0C4659"/>
                </a:solidFill>
                <a:latin typeface="Calibri" panose="020F0502020204030204" pitchFamily="34" charset="0"/>
                <a:cs typeface="Calibri" panose="020F0502020204030204" pitchFamily="34" charset="0"/>
              </a:rPr>
              <a:t>Faktenprüfung überprüft Behauptungen in den Medien und im öffentlichen Diskurs. Sie ist unerlässlich, um die Verbreitung falscher Informationen zu verhindern, insbesondere in konfliktsensiblen oder sich schnell verändernden Situationen. </a:t>
            </a:r>
          </a:p>
        </p:txBody>
      </p:sp>
      <p:grpSp>
        <p:nvGrpSpPr>
          <p:cNvPr id="40" name="Group 39">
            <a:extLst>
              <a:ext uri="{FF2B5EF4-FFF2-40B4-BE49-F238E27FC236}">
                <a16:creationId xmlns:a16="http://schemas.microsoft.com/office/drawing/2014/main" id="{DCEF9C11-FB1E-83EF-A48A-1B576DF32E58}"/>
              </a:ext>
            </a:extLst>
          </p:cNvPr>
          <p:cNvGrpSpPr/>
          <p:nvPr/>
        </p:nvGrpSpPr>
        <p:grpSpPr>
          <a:xfrm>
            <a:off x="4965" y="4015421"/>
            <a:ext cx="744123" cy="527392"/>
            <a:chOff x="268528" y="1960710"/>
            <a:chExt cx="744123" cy="527392"/>
          </a:xfrm>
        </p:grpSpPr>
        <p:sp>
          <p:nvSpPr>
            <p:cNvPr id="41" name="Freeform 40">
              <a:extLst>
                <a:ext uri="{FF2B5EF4-FFF2-40B4-BE49-F238E27FC236}">
                  <a16:creationId xmlns:a16="http://schemas.microsoft.com/office/drawing/2014/main" id="{0C8EFF9E-0C0A-3D59-C2D9-7A6825EA3AA6}"/>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42" name="Freeform 41">
              <a:extLst>
                <a:ext uri="{FF2B5EF4-FFF2-40B4-BE49-F238E27FC236}">
                  <a16:creationId xmlns:a16="http://schemas.microsoft.com/office/drawing/2014/main" id="{673D2DEE-1BC9-73A0-47E4-F3D69A20C086}"/>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sp>
        <p:nvSpPr>
          <p:cNvPr id="44" name="Text Placeholder 1">
            <a:extLst>
              <a:ext uri="{FF2B5EF4-FFF2-40B4-BE49-F238E27FC236}">
                <a16:creationId xmlns:a16="http://schemas.microsoft.com/office/drawing/2014/main" id="{12C52AE0-194A-58B6-A856-29A76B000568}"/>
              </a:ext>
            </a:extLst>
          </p:cNvPr>
          <p:cNvSpPr txBox="1">
            <a:spLocks/>
          </p:cNvSpPr>
          <p:nvPr/>
        </p:nvSpPr>
        <p:spPr>
          <a:xfrm>
            <a:off x="7262070" y="340983"/>
            <a:ext cx="4655748" cy="2200904"/>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en-US" sz="2000" b="1" dirty="0">
                <a:solidFill>
                  <a:schemeClr val="bg1"/>
                </a:solidFill>
                <a:latin typeface="Calibri" panose="020F0502020204030204" pitchFamily="34" charset="0"/>
                <a:ea typeface="Calibri (MS)"/>
                <a:cs typeface="Calibri" panose="020F0502020204030204" pitchFamily="34" charset="0"/>
                <a:sym typeface="Calibri (MS)"/>
              </a:rPr>
              <a:t>BEISPIEL </a:t>
            </a:r>
            <a:r>
              <a:rPr lang="en-US" sz="2000" dirty="0">
                <a:solidFill>
                  <a:schemeClr val="bg1"/>
                </a:solidFill>
                <a:hlinkClick r:id="rId2">
                  <a:extLst>
                    <a:ext uri="{A12FA001-AC4F-418D-AE19-62706E023703}">
                      <ahyp:hlinkClr xmlns:ahyp="http://schemas.microsoft.com/office/drawing/2018/hyperlinkcolor" val="tx"/>
                    </a:ext>
                  </a:extLst>
                </a:hlinkClick>
              </a:rPr>
              <a:t>Die </a:t>
            </a:r>
            <a:r>
              <a:rPr lang="en-US" sz="2000" dirty="0">
                <a:solidFill>
                  <a:schemeClr val="bg1"/>
                </a:solidFill>
              </a:rPr>
              <a:t>Initiative </a:t>
            </a:r>
            <a:r>
              <a:rPr lang="en-US" sz="2000" dirty="0" err="1">
                <a:solidFill>
                  <a:schemeClr val="bg1"/>
                </a:solidFill>
                <a:hlinkClick r:id="rId2">
                  <a:extLst>
                    <a:ext uri="{A12FA001-AC4F-418D-AE19-62706E023703}">
                      <ahyp:hlinkClr xmlns:ahyp="http://schemas.microsoft.com/office/drawing/2018/hyperlinkcolor" val="tx"/>
                    </a:ext>
                  </a:extLst>
                </a:hlinkClick>
              </a:rPr>
              <a:t>„Démagog“ </a:t>
            </a:r>
            <a:r>
              <a:rPr lang="en-US" sz="2000" dirty="0">
                <a:solidFill>
                  <a:schemeClr val="bg1"/>
                </a:solidFill>
              </a:rPr>
              <a:t>in Polen schult Jugendliche darin, gefälschte Schlagzeilen, manipulierte Videos und emotionale Falschinformationen auf TikTok und Instagram zu erkennen.</a:t>
            </a:r>
            <a:endParaRPr lang="en-US" sz="2000" kern="1200" dirty="0">
              <a:solidFill>
                <a:schemeClr val="bg1"/>
              </a:solidFill>
              <a:latin typeface="+mn-lt"/>
              <a:ea typeface="+mn-ea"/>
              <a:cs typeface="+mn-cs"/>
            </a:endParaRPr>
          </a:p>
        </p:txBody>
      </p:sp>
      <p:grpSp>
        <p:nvGrpSpPr>
          <p:cNvPr id="45" name="Group 44">
            <a:extLst>
              <a:ext uri="{FF2B5EF4-FFF2-40B4-BE49-F238E27FC236}">
                <a16:creationId xmlns:a16="http://schemas.microsoft.com/office/drawing/2014/main" id="{46088945-6795-8B67-3226-B43E00965946}"/>
              </a:ext>
            </a:extLst>
          </p:cNvPr>
          <p:cNvGrpSpPr/>
          <p:nvPr/>
        </p:nvGrpSpPr>
        <p:grpSpPr>
          <a:xfrm>
            <a:off x="6132420" y="368575"/>
            <a:ext cx="744123" cy="527392"/>
            <a:chOff x="268528" y="1960710"/>
            <a:chExt cx="744123" cy="527392"/>
          </a:xfrm>
        </p:grpSpPr>
        <p:sp>
          <p:nvSpPr>
            <p:cNvPr id="46" name="Freeform 45">
              <a:extLst>
                <a:ext uri="{FF2B5EF4-FFF2-40B4-BE49-F238E27FC236}">
                  <a16:creationId xmlns:a16="http://schemas.microsoft.com/office/drawing/2014/main" id="{CF254F99-C66A-6E2F-83CD-3BB52672B246}"/>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47" name="Freeform 46">
              <a:extLst>
                <a:ext uri="{FF2B5EF4-FFF2-40B4-BE49-F238E27FC236}">
                  <a16:creationId xmlns:a16="http://schemas.microsoft.com/office/drawing/2014/main" id="{B186C556-7AB0-4950-3104-FDAF5ECE6024}"/>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sp>
        <p:nvSpPr>
          <p:cNvPr id="10" name="Rectangle 9">
            <a:extLst>
              <a:ext uri="{FF2B5EF4-FFF2-40B4-BE49-F238E27FC236}">
                <a16:creationId xmlns:a16="http://schemas.microsoft.com/office/drawing/2014/main" id="{102A9719-3FC8-4BB9-BC29-4354BE0524F6}"/>
              </a:ext>
            </a:extLst>
          </p:cNvPr>
          <p:cNvSpPr/>
          <p:nvPr/>
        </p:nvSpPr>
        <p:spPr>
          <a:xfrm>
            <a:off x="7029450" y="3286125"/>
            <a:ext cx="4057650" cy="34575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7" name="Text Placeholder 1">
            <a:extLst>
              <a:ext uri="{FF2B5EF4-FFF2-40B4-BE49-F238E27FC236}">
                <a16:creationId xmlns:a16="http://schemas.microsoft.com/office/drawing/2014/main" id="{378DF379-F55E-8C93-10C3-D25A62BD9C32}"/>
              </a:ext>
            </a:extLst>
          </p:cNvPr>
          <p:cNvSpPr txBox="1">
            <a:spLocks/>
          </p:cNvSpPr>
          <p:nvPr/>
        </p:nvSpPr>
        <p:spPr>
          <a:xfrm>
            <a:off x="6728144" y="4157793"/>
            <a:ext cx="5098141" cy="16185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en-US" sz="2000" dirty="0">
                <a:solidFill>
                  <a:srgbClr val="0C4659"/>
                </a:solidFill>
              </a:rPr>
              <a:t>Nutzen Sie Tools wie </a:t>
            </a:r>
            <a:r>
              <a:rPr lang="en-US" sz="2000" dirty="0">
                <a:solidFill>
                  <a:srgbClr val="3EB6A1"/>
                </a:solidFill>
                <a:hlinkClick r:id="rId3">
                  <a:extLst>
                    <a:ext uri="{A12FA001-AC4F-418D-AE19-62706E023703}">
                      <ahyp:hlinkClr xmlns:ahyp="http://schemas.microsoft.com/office/drawing/2018/hyperlinkcolor" val="tx"/>
                    </a:ext>
                  </a:extLst>
                </a:hlinkClick>
              </a:rPr>
              <a:t>TinEye </a:t>
            </a:r>
            <a:r>
              <a:rPr lang="en-US" sz="2000" dirty="0">
                <a:solidFill>
                  <a:srgbClr val="0C4659"/>
                </a:solidFill>
              </a:rPr>
              <a:t>oder </a:t>
            </a:r>
            <a:r>
              <a:rPr lang="en-US" sz="2000" dirty="0">
                <a:solidFill>
                  <a:srgbClr val="3EB6A1"/>
                </a:solidFill>
                <a:hlinkClick r:id="rId4">
                  <a:extLst>
                    <a:ext uri="{A12FA001-AC4F-418D-AE19-62706E023703}">
                      <ahyp:hlinkClr xmlns:ahyp="http://schemas.microsoft.com/office/drawing/2018/hyperlinkcolor" val="tx"/>
                    </a:ext>
                  </a:extLst>
                </a:hlinkClick>
              </a:rPr>
              <a:t>die Google-Bildersuche, </a:t>
            </a:r>
            <a:r>
              <a:rPr lang="en-US" sz="2000" dirty="0">
                <a:solidFill>
                  <a:srgbClr val="0C4659"/>
                </a:solidFill>
              </a:rPr>
              <a:t>um visuelle Inhalte zu überprüfen. </a:t>
            </a:r>
            <a:r>
              <a:rPr lang="en-IE" sz="2000" dirty="0">
                <a:solidFill>
                  <a:srgbClr val="0C4659"/>
                </a:solidFill>
              </a:rPr>
              <a:t>Nutzen Sie Websites wie </a:t>
            </a:r>
            <a:r>
              <a:rPr lang="en-IE" sz="2000" dirty="0">
                <a:solidFill>
                  <a:srgbClr val="3EB6A1"/>
                </a:solidFill>
                <a:hlinkClick r:id="rId5">
                  <a:extLst>
                    <a:ext uri="{A12FA001-AC4F-418D-AE19-62706E023703}">
                      <ahyp:hlinkClr xmlns:ahyp="http://schemas.microsoft.com/office/drawing/2018/hyperlinkcolor" val="tx"/>
                    </a:ext>
                  </a:extLst>
                </a:hlinkClick>
              </a:rPr>
              <a:t>EU vs </a:t>
            </a:r>
            <a:r>
              <a:rPr lang="en-IE" sz="2000" dirty="0" err="1">
                <a:solidFill>
                  <a:srgbClr val="3EB6A1"/>
                </a:solidFill>
                <a:hlinkClick r:id="rId5">
                  <a:extLst>
                    <a:ext uri="{A12FA001-AC4F-418D-AE19-62706E023703}">
                      <ahyp:hlinkClr xmlns:ahyp="http://schemas.microsoft.com/office/drawing/2018/hyperlinkcolor" val="tx"/>
                    </a:ext>
                  </a:extLst>
                </a:hlinkClick>
              </a:rPr>
              <a:t>Disinfo</a:t>
            </a:r>
            <a:r>
              <a:rPr lang="en-IE" sz="2000" dirty="0">
                <a:solidFill>
                  <a:srgbClr val="3EB6A1"/>
                </a:solidFill>
              </a:rPr>
              <a:t>, StopFake.org </a:t>
            </a:r>
            <a:r>
              <a:rPr lang="en-IE" sz="2000" dirty="0">
                <a:solidFill>
                  <a:srgbClr val="0C4659"/>
                </a:solidFill>
              </a:rPr>
              <a:t>oder </a:t>
            </a:r>
            <a:r>
              <a:rPr lang="en-IE" sz="2000" dirty="0">
                <a:solidFill>
                  <a:srgbClr val="3EB6A1"/>
                </a:solidFill>
                <a:hlinkClick r:id="rId6">
                  <a:extLst>
                    <a:ext uri="{A12FA001-AC4F-418D-AE19-62706E023703}">
                      <ahyp:hlinkClr xmlns:ahyp="http://schemas.microsoft.com/office/drawing/2018/hyperlinkcolor" val="tx"/>
                    </a:ext>
                  </a:extLst>
                </a:hlinkClick>
              </a:rPr>
              <a:t>FactCheck.org</a:t>
            </a:r>
            <a:endParaRPr lang="en-US" sz="2000" dirty="0">
              <a:solidFill>
                <a:srgbClr val="3EB6A1"/>
              </a:solidFill>
            </a:endParaRPr>
          </a:p>
        </p:txBody>
      </p:sp>
    </p:spTree>
    <p:extLst>
      <p:ext uri="{BB962C8B-B14F-4D97-AF65-F5344CB8AC3E}">
        <p14:creationId xmlns:p14="http://schemas.microsoft.com/office/powerpoint/2010/main" val="31639887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67D4B20-19FA-BCC4-78A5-0016EA04419C}"/>
              </a:ext>
            </a:extLst>
          </p:cNvPr>
          <p:cNvGrpSpPr/>
          <p:nvPr/>
        </p:nvGrpSpPr>
        <p:grpSpPr>
          <a:xfrm>
            <a:off x="7019315" y="188583"/>
            <a:ext cx="4959367" cy="2854026"/>
            <a:chOff x="7260926" y="368575"/>
            <a:chExt cx="4959367" cy="2167175"/>
          </a:xfrm>
        </p:grpSpPr>
        <p:sp>
          <p:nvSpPr>
            <p:cNvPr id="6" name="Round Diagonal Corner Rectangle 5">
              <a:extLst>
                <a:ext uri="{FF2B5EF4-FFF2-40B4-BE49-F238E27FC236}">
                  <a16:creationId xmlns:a16="http://schemas.microsoft.com/office/drawing/2014/main" id="{E9B3C992-A73E-03FE-1187-CF871E46FE5E}"/>
                </a:ext>
              </a:extLst>
            </p:cNvPr>
            <p:cNvSpPr/>
            <p:nvPr/>
          </p:nvSpPr>
          <p:spPr>
            <a:xfrm flipH="1">
              <a:off x="7260926" y="368575"/>
              <a:ext cx="4806969" cy="2046924"/>
            </a:xfrm>
            <a:prstGeom prst="round2DiagRect">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7" name="Round Diagonal Corner Rectangle 6">
              <a:extLst>
                <a:ext uri="{FF2B5EF4-FFF2-40B4-BE49-F238E27FC236}">
                  <a16:creationId xmlns:a16="http://schemas.microsoft.com/office/drawing/2014/main" id="{E5E033CC-DBDD-E861-CDD7-EB50AE20E277}"/>
                </a:ext>
              </a:extLst>
            </p:cNvPr>
            <p:cNvSpPr/>
            <p:nvPr/>
          </p:nvSpPr>
          <p:spPr>
            <a:xfrm flipH="1">
              <a:off x="7413325" y="520976"/>
              <a:ext cx="4806968" cy="2014774"/>
            </a:xfrm>
            <a:custGeom>
              <a:avLst/>
              <a:gdLst>
                <a:gd name="connsiteX0" fmla="*/ 379406 w 4806969"/>
                <a:gd name="connsiteY0" fmla="*/ 0 h 2276392"/>
                <a:gd name="connsiteX1" fmla="*/ 1011915 w 4806969"/>
                <a:gd name="connsiteY1" fmla="*/ 0 h 2276392"/>
                <a:gd name="connsiteX2" fmla="*/ 1600148 w 4806969"/>
                <a:gd name="connsiteY2" fmla="*/ 0 h 2276392"/>
                <a:gd name="connsiteX3" fmla="*/ 2321209 w 4806969"/>
                <a:gd name="connsiteY3" fmla="*/ 0 h 2276392"/>
                <a:gd name="connsiteX4" fmla="*/ 2865166 w 4806969"/>
                <a:gd name="connsiteY4" fmla="*/ 0 h 2276392"/>
                <a:gd name="connsiteX5" fmla="*/ 3497675 w 4806969"/>
                <a:gd name="connsiteY5" fmla="*/ 0 h 2276392"/>
                <a:gd name="connsiteX6" fmla="*/ 4174460 w 4806969"/>
                <a:gd name="connsiteY6" fmla="*/ 0 h 2276392"/>
                <a:gd name="connsiteX7" fmla="*/ 4806969 w 4806969"/>
                <a:gd name="connsiteY7" fmla="*/ 0 h 2276392"/>
                <a:gd name="connsiteX8" fmla="*/ 4806969 w 4806969"/>
                <a:gd name="connsiteY8" fmla="*/ 0 h 2276392"/>
                <a:gd name="connsiteX9" fmla="*/ 4806969 w 4806969"/>
                <a:gd name="connsiteY9" fmla="*/ 670268 h 2276392"/>
                <a:gd name="connsiteX10" fmla="*/ 4806969 w 4806969"/>
                <a:gd name="connsiteY10" fmla="*/ 1321567 h 2276392"/>
                <a:gd name="connsiteX11" fmla="*/ 4806969 w 4806969"/>
                <a:gd name="connsiteY11" fmla="*/ 1896986 h 2276392"/>
                <a:gd name="connsiteX12" fmla="*/ 4427563 w 4806969"/>
                <a:gd name="connsiteY12" fmla="*/ 2276392 h 2276392"/>
                <a:gd name="connsiteX13" fmla="*/ 3927881 w 4806969"/>
                <a:gd name="connsiteY13" fmla="*/ 2276392 h 2276392"/>
                <a:gd name="connsiteX14" fmla="*/ 3206821 w 4806969"/>
                <a:gd name="connsiteY14" fmla="*/ 2276392 h 2276392"/>
                <a:gd name="connsiteX15" fmla="*/ 2707139 w 4806969"/>
                <a:gd name="connsiteY15" fmla="*/ 2276392 h 2276392"/>
                <a:gd name="connsiteX16" fmla="*/ 2207456 w 4806969"/>
                <a:gd name="connsiteY16" fmla="*/ 2276392 h 2276392"/>
                <a:gd name="connsiteX17" fmla="*/ 1530672 w 4806969"/>
                <a:gd name="connsiteY17" fmla="*/ 2276392 h 2276392"/>
                <a:gd name="connsiteX18" fmla="*/ 809612 w 4806969"/>
                <a:gd name="connsiteY18" fmla="*/ 2276392 h 2276392"/>
                <a:gd name="connsiteX19" fmla="*/ 0 w 4806969"/>
                <a:gd name="connsiteY19" fmla="*/ 2276392 h 2276392"/>
                <a:gd name="connsiteX20" fmla="*/ 0 w 4806969"/>
                <a:gd name="connsiteY20" fmla="*/ 2276392 h 2276392"/>
                <a:gd name="connsiteX21" fmla="*/ 0 w 4806969"/>
                <a:gd name="connsiteY21" fmla="*/ 1663033 h 2276392"/>
                <a:gd name="connsiteX22" fmla="*/ 0 w 4806969"/>
                <a:gd name="connsiteY22" fmla="*/ 1011735 h 2276392"/>
                <a:gd name="connsiteX23" fmla="*/ 0 w 4806969"/>
                <a:gd name="connsiteY23" fmla="*/ 379406 h 2276392"/>
                <a:gd name="connsiteX24" fmla="*/ 379406 w 4806969"/>
                <a:gd name="connsiteY24" fmla="*/ 0 h 2276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06969" h="2276392" extrusionOk="0">
                  <a:moveTo>
                    <a:pt x="379406" y="0"/>
                  </a:moveTo>
                  <a:cubicBezTo>
                    <a:pt x="520012" y="16104"/>
                    <a:pt x="696608" y="3202"/>
                    <a:pt x="1011915" y="0"/>
                  </a:cubicBezTo>
                  <a:cubicBezTo>
                    <a:pt x="1327222" y="-3202"/>
                    <a:pt x="1349287" y="10607"/>
                    <a:pt x="1600148" y="0"/>
                  </a:cubicBezTo>
                  <a:cubicBezTo>
                    <a:pt x="1851009" y="-10607"/>
                    <a:pt x="2091979" y="9605"/>
                    <a:pt x="2321209" y="0"/>
                  </a:cubicBezTo>
                  <a:cubicBezTo>
                    <a:pt x="2550439" y="-9605"/>
                    <a:pt x="2634282" y="12472"/>
                    <a:pt x="2865166" y="0"/>
                  </a:cubicBezTo>
                  <a:cubicBezTo>
                    <a:pt x="3096050" y="-12472"/>
                    <a:pt x="3324563" y="-9983"/>
                    <a:pt x="3497675" y="0"/>
                  </a:cubicBezTo>
                  <a:cubicBezTo>
                    <a:pt x="3670787" y="9983"/>
                    <a:pt x="3975721" y="-4398"/>
                    <a:pt x="4174460" y="0"/>
                  </a:cubicBezTo>
                  <a:cubicBezTo>
                    <a:pt x="4373200" y="4398"/>
                    <a:pt x="4496898" y="-12918"/>
                    <a:pt x="4806969" y="0"/>
                  </a:cubicBezTo>
                  <a:lnTo>
                    <a:pt x="4806969" y="0"/>
                  </a:lnTo>
                  <a:cubicBezTo>
                    <a:pt x="4776394" y="247330"/>
                    <a:pt x="4799222" y="388920"/>
                    <a:pt x="4806969" y="670268"/>
                  </a:cubicBezTo>
                  <a:cubicBezTo>
                    <a:pt x="4814716" y="951616"/>
                    <a:pt x="4781411" y="1019435"/>
                    <a:pt x="4806969" y="1321567"/>
                  </a:cubicBezTo>
                  <a:cubicBezTo>
                    <a:pt x="4832527" y="1623699"/>
                    <a:pt x="4803375" y="1713411"/>
                    <a:pt x="4806969" y="1896986"/>
                  </a:cubicBezTo>
                  <a:cubicBezTo>
                    <a:pt x="4813025" y="2071619"/>
                    <a:pt x="4650486" y="2301662"/>
                    <a:pt x="4427563" y="2276392"/>
                  </a:cubicBezTo>
                  <a:cubicBezTo>
                    <a:pt x="4189539" y="2253889"/>
                    <a:pt x="4056870" y="2260541"/>
                    <a:pt x="3927881" y="2276392"/>
                  </a:cubicBezTo>
                  <a:cubicBezTo>
                    <a:pt x="3798892" y="2292243"/>
                    <a:pt x="3562886" y="2259743"/>
                    <a:pt x="3206821" y="2276392"/>
                  </a:cubicBezTo>
                  <a:cubicBezTo>
                    <a:pt x="2850756" y="2293041"/>
                    <a:pt x="2872613" y="2265400"/>
                    <a:pt x="2707139" y="2276392"/>
                  </a:cubicBezTo>
                  <a:cubicBezTo>
                    <a:pt x="2541665" y="2287384"/>
                    <a:pt x="2328618" y="2275658"/>
                    <a:pt x="2207456" y="2276392"/>
                  </a:cubicBezTo>
                  <a:cubicBezTo>
                    <a:pt x="2086294" y="2277126"/>
                    <a:pt x="1861651" y="2259757"/>
                    <a:pt x="1530672" y="2276392"/>
                  </a:cubicBezTo>
                  <a:cubicBezTo>
                    <a:pt x="1199693" y="2293027"/>
                    <a:pt x="1088112" y="2265609"/>
                    <a:pt x="809612" y="2276392"/>
                  </a:cubicBezTo>
                  <a:cubicBezTo>
                    <a:pt x="531112" y="2287175"/>
                    <a:pt x="273134" y="2266986"/>
                    <a:pt x="0" y="2276392"/>
                  </a:cubicBezTo>
                  <a:lnTo>
                    <a:pt x="0" y="2276392"/>
                  </a:lnTo>
                  <a:cubicBezTo>
                    <a:pt x="7121" y="2040994"/>
                    <a:pt x="21840" y="1808771"/>
                    <a:pt x="0" y="1663033"/>
                  </a:cubicBezTo>
                  <a:cubicBezTo>
                    <a:pt x="-21840" y="1517295"/>
                    <a:pt x="12057" y="1328684"/>
                    <a:pt x="0" y="1011735"/>
                  </a:cubicBezTo>
                  <a:cubicBezTo>
                    <a:pt x="-12057" y="694786"/>
                    <a:pt x="8788" y="540811"/>
                    <a:pt x="0" y="379406"/>
                  </a:cubicBezTo>
                  <a:cubicBezTo>
                    <a:pt x="18960" y="155736"/>
                    <a:pt x="145397" y="-39027"/>
                    <a:pt x="379406" y="0"/>
                  </a:cubicBezTo>
                  <a:close/>
                </a:path>
              </a:pathLst>
            </a:custGeom>
            <a:noFill/>
            <a:ln w="28575">
              <a:solidFill>
                <a:srgbClr val="3EB6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grpSp>
      <p:sp>
        <p:nvSpPr>
          <p:cNvPr id="2" name="Rectangle 1">
            <a:extLst>
              <a:ext uri="{FF2B5EF4-FFF2-40B4-BE49-F238E27FC236}">
                <a16:creationId xmlns:a16="http://schemas.microsoft.com/office/drawing/2014/main" id="{CCD23F51-BDB9-F1C0-D416-617A0D463970}"/>
              </a:ext>
            </a:extLst>
          </p:cNvPr>
          <p:cNvSpPr/>
          <p:nvPr/>
        </p:nvSpPr>
        <p:spPr>
          <a:xfrm>
            <a:off x="7029450" y="3286125"/>
            <a:ext cx="4057650" cy="34575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9" name="Text Placeholder 1">
            <a:extLst>
              <a:ext uri="{FF2B5EF4-FFF2-40B4-BE49-F238E27FC236}">
                <a16:creationId xmlns:a16="http://schemas.microsoft.com/office/drawing/2014/main" id="{0ACDFCC3-AABA-AC0F-C9CD-FE29AAB86901}"/>
              </a:ext>
            </a:extLst>
          </p:cNvPr>
          <p:cNvSpPr>
            <a:spLocks noGrp="1"/>
          </p:cNvSpPr>
          <p:nvPr>
            <p:ph type="body" sz="quarter" idx="18"/>
          </p:nvPr>
        </p:nvSpPr>
        <p:spPr>
          <a:xfrm>
            <a:off x="798381" y="453569"/>
            <a:ext cx="5046365" cy="1286933"/>
          </a:xfrm>
        </p:spPr>
        <p:txBody>
          <a:bodyPr/>
          <a:lstStyle/>
          <a:p>
            <a:pPr marL="0" indent="0">
              <a:lnSpc>
                <a:spcPct val="100000"/>
              </a:lnSpc>
              <a:spcBef>
                <a:spcPts val="0"/>
              </a:spcBef>
              <a:spcAft>
                <a:spcPts val="600"/>
              </a:spcAft>
              <a:buFont typeface="Arial" panose="020B0604020202020204" pitchFamily="34" charset="0"/>
              <a:buNone/>
            </a:pPr>
            <a:r>
              <a:rPr lang="en-US" sz="2000" b="1" spc="0" dirty="0">
                <a:solidFill>
                  <a:srgbClr val="A555A1"/>
                </a:solidFill>
                <a:latin typeface="Calibri" panose="020F0502020204030204" pitchFamily="34" charset="0"/>
                <a:ea typeface="Calibri (MS)"/>
                <a:cs typeface="Calibri" panose="020F0502020204030204" pitchFamily="34" charset="0"/>
                <a:sym typeface="Calibri (MS)"/>
              </a:rPr>
              <a:t>KONZEPT </a:t>
            </a:r>
            <a:r>
              <a:rPr lang="en-IE" sz="2000" b="1" dirty="0">
                <a:solidFill>
                  <a:srgbClr val="0C4659"/>
                </a:solidFill>
              </a:rPr>
              <a:t>Digitale Sicherheit und ethische Berichterstattung: </a:t>
            </a:r>
            <a:r>
              <a:rPr lang="en-IE" sz="2000" dirty="0">
                <a:solidFill>
                  <a:srgbClr val="0C4659"/>
                </a:solidFill>
              </a:rPr>
              <a:t>Schutz von Journalisten und Quellen. Bewährte Verfahren für Journalisten und Content-Ersteller.</a:t>
            </a:r>
          </a:p>
        </p:txBody>
      </p:sp>
      <p:cxnSp>
        <p:nvCxnSpPr>
          <p:cNvPr id="30" name="Straight Connector 29">
            <a:extLst>
              <a:ext uri="{FF2B5EF4-FFF2-40B4-BE49-F238E27FC236}">
                <a16:creationId xmlns:a16="http://schemas.microsoft.com/office/drawing/2014/main" id="{3E899917-B5E5-9CED-9B3D-E5553B9F39DE}"/>
              </a:ext>
            </a:extLst>
          </p:cNvPr>
          <p:cNvCxnSpPr>
            <a:cxnSpLocks/>
          </p:cNvCxnSpPr>
          <p:nvPr/>
        </p:nvCxnSpPr>
        <p:spPr>
          <a:xfrm>
            <a:off x="0" y="213239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1A1A7D01-7D52-0B8F-F973-9FBEEAA5001F}"/>
              </a:ext>
            </a:extLst>
          </p:cNvPr>
          <p:cNvGrpSpPr/>
          <p:nvPr/>
        </p:nvGrpSpPr>
        <p:grpSpPr>
          <a:xfrm>
            <a:off x="-5792" y="368575"/>
            <a:ext cx="744123" cy="527392"/>
            <a:chOff x="268528" y="1960710"/>
            <a:chExt cx="744123" cy="527392"/>
          </a:xfrm>
        </p:grpSpPr>
        <p:sp>
          <p:nvSpPr>
            <p:cNvPr id="32" name="Freeform 31">
              <a:extLst>
                <a:ext uri="{FF2B5EF4-FFF2-40B4-BE49-F238E27FC236}">
                  <a16:creationId xmlns:a16="http://schemas.microsoft.com/office/drawing/2014/main" id="{4DA1D035-0D28-DBF2-0EB7-85652AF550A7}"/>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33" name="Freeform 32">
              <a:extLst>
                <a:ext uri="{FF2B5EF4-FFF2-40B4-BE49-F238E27FC236}">
                  <a16:creationId xmlns:a16="http://schemas.microsoft.com/office/drawing/2014/main" id="{3EA33055-74E1-6060-FF26-F49D94F9A3C6}"/>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sp>
        <p:nvSpPr>
          <p:cNvPr id="34" name="Text Placeholder 1">
            <a:extLst>
              <a:ext uri="{FF2B5EF4-FFF2-40B4-BE49-F238E27FC236}">
                <a16:creationId xmlns:a16="http://schemas.microsoft.com/office/drawing/2014/main" id="{022BAA4E-5C8E-E3BB-F437-ED8D544FC8C5}"/>
              </a:ext>
            </a:extLst>
          </p:cNvPr>
          <p:cNvSpPr txBox="1">
            <a:spLocks/>
          </p:cNvSpPr>
          <p:nvPr/>
        </p:nvSpPr>
        <p:spPr>
          <a:xfrm>
            <a:off x="798380" y="2491375"/>
            <a:ext cx="5688145"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2000" b="1" dirty="0">
                <a:solidFill>
                  <a:srgbClr val="A555A1"/>
                </a:solidFill>
                <a:latin typeface="Calibri" panose="020F0502020204030204" pitchFamily="34" charset="0"/>
                <a:ea typeface="Calibri (MS)"/>
                <a:cs typeface="Calibri" panose="020F0502020204030204" pitchFamily="34" charset="0"/>
                <a:sym typeface="Calibri (MS)"/>
              </a:rPr>
              <a:t>BEDEUTUNG </a:t>
            </a:r>
            <a:r>
              <a:rPr lang="en-US" sz="2000" dirty="0">
                <a:solidFill>
                  <a:srgbClr val="0C4659"/>
                </a:solidFill>
              </a:rPr>
              <a:t>Bürgerreporter sind oft als Erste vor Ort. Die Gewährleistung ihrer Sicherheit und ethischer Standards schützt Leben und die Glaubwürdigkeit des Friedensjournalismus.</a:t>
            </a:r>
          </a:p>
        </p:txBody>
      </p:sp>
      <p:grpSp>
        <p:nvGrpSpPr>
          <p:cNvPr id="35" name="Group 34">
            <a:extLst>
              <a:ext uri="{FF2B5EF4-FFF2-40B4-BE49-F238E27FC236}">
                <a16:creationId xmlns:a16="http://schemas.microsoft.com/office/drawing/2014/main" id="{DB34778D-3343-A52A-0478-ECFD0AB5CCBD}"/>
              </a:ext>
            </a:extLst>
          </p:cNvPr>
          <p:cNvGrpSpPr/>
          <p:nvPr/>
        </p:nvGrpSpPr>
        <p:grpSpPr>
          <a:xfrm>
            <a:off x="-5792" y="2406381"/>
            <a:ext cx="744123" cy="527392"/>
            <a:chOff x="268528" y="1960710"/>
            <a:chExt cx="744123" cy="527392"/>
          </a:xfrm>
        </p:grpSpPr>
        <p:sp>
          <p:nvSpPr>
            <p:cNvPr id="36" name="Freeform 35">
              <a:extLst>
                <a:ext uri="{FF2B5EF4-FFF2-40B4-BE49-F238E27FC236}">
                  <a16:creationId xmlns:a16="http://schemas.microsoft.com/office/drawing/2014/main" id="{FDC40D9B-D2AD-D804-F5EB-D1793567B598}"/>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37" name="Freeform 36">
              <a:extLst>
                <a:ext uri="{FF2B5EF4-FFF2-40B4-BE49-F238E27FC236}">
                  <a16:creationId xmlns:a16="http://schemas.microsoft.com/office/drawing/2014/main" id="{5185A6E5-3ED2-F11A-11C0-B2FBDE961199}"/>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cxnSp>
        <p:nvCxnSpPr>
          <p:cNvPr id="38" name="Straight Connector 37">
            <a:extLst>
              <a:ext uri="{FF2B5EF4-FFF2-40B4-BE49-F238E27FC236}">
                <a16:creationId xmlns:a16="http://schemas.microsoft.com/office/drawing/2014/main" id="{B77C74A7-A27E-3469-0DED-552FBE69A4EA}"/>
              </a:ext>
            </a:extLst>
          </p:cNvPr>
          <p:cNvCxnSpPr>
            <a:cxnSpLocks/>
          </p:cNvCxnSpPr>
          <p:nvPr/>
        </p:nvCxnSpPr>
        <p:spPr>
          <a:xfrm>
            <a:off x="-10757" y="4172505"/>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39" name="Text Placeholder 1">
            <a:extLst>
              <a:ext uri="{FF2B5EF4-FFF2-40B4-BE49-F238E27FC236}">
                <a16:creationId xmlns:a16="http://schemas.microsoft.com/office/drawing/2014/main" id="{A65180B9-B0D9-FAE9-1FD2-23E5792E00CD}"/>
              </a:ext>
            </a:extLst>
          </p:cNvPr>
          <p:cNvSpPr txBox="1">
            <a:spLocks/>
          </p:cNvSpPr>
          <p:nvPr/>
        </p:nvSpPr>
        <p:spPr>
          <a:xfrm>
            <a:off x="809137" y="4531488"/>
            <a:ext cx="5688145"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2000" b="1" dirty="0">
                <a:solidFill>
                  <a:srgbClr val="A555A1"/>
                </a:solidFill>
                <a:latin typeface="Calibri" panose="020F0502020204030204" pitchFamily="34" charset="0"/>
                <a:ea typeface="Calibri (MS)"/>
                <a:cs typeface="Calibri" panose="020F0502020204030204" pitchFamily="34" charset="0"/>
                <a:sym typeface="Calibri (MS)"/>
              </a:rPr>
              <a:t>DEFINITION </a:t>
            </a:r>
            <a:r>
              <a:rPr lang="en-US" sz="2000" b="1" dirty="0">
                <a:solidFill>
                  <a:srgbClr val="0C4659"/>
                </a:solidFill>
              </a:rPr>
              <a:t>Digitale Sicherheit bedeutet </a:t>
            </a:r>
            <a:r>
              <a:rPr lang="en-US" sz="2000" dirty="0">
                <a:solidFill>
                  <a:srgbClr val="0C4659"/>
                </a:solidFill>
              </a:rPr>
              <a:t>den Schutz persönlicher Daten, der Kommunikation und der Identität – besonders wichtig für Journalisten, die in repressiven oder risikoreichen Umgebungen arbeiten. Ethische Berichterstattung umfasst den verantwortungsvollen Umgang mit sensiblen Inhalten.</a:t>
            </a:r>
          </a:p>
        </p:txBody>
      </p:sp>
      <p:grpSp>
        <p:nvGrpSpPr>
          <p:cNvPr id="40" name="Group 39">
            <a:extLst>
              <a:ext uri="{FF2B5EF4-FFF2-40B4-BE49-F238E27FC236}">
                <a16:creationId xmlns:a16="http://schemas.microsoft.com/office/drawing/2014/main" id="{DCEF9C11-FB1E-83EF-A48A-1B576DF32E58}"/>
              </a:ext>
            </a:extLst>
          </p:cNvPr>
          <p:cNvGrpSpPr/>
          <p:nvPr/>
        </p:nvGrpSpPr>
        <p:grpSpPr>
          <a:xfrm>
            <a:off x="4965" y="4446494"/>
            <a:ext cx="744123" cy="527392"/>
            <a:chOff x="268528" y="1960710"/>
            <a:chExt cx="744123" cy="527392"/>
          </a:xfrm>
        </p:grpSpPr>
        <p:sp>
          <p:nvSpPr>
            <p:cNvPr id="41" name="Freeform 40">
              <a:extLst>
                <a:ext uri="{FF2B5EF4-FFF2-40B4-BE49-F238E27FC236}">
                  <a16:creationId xmlns:a16="http://schemas.microsoft.com/office/drawing/2014/main" id="{0C8EFF9E-0C0A-3D59-C2D9-7A6825EA3AA6}"/>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42" name="Freeform 41">
              <a:extLst>
                <a:ext uri="{FF2B5EF4-FFF2-40B4-BE49-F238E27FC236}">
                  <a16:creationId xmlns:a16="http://schemas.microsoft.com/office/drawing/2014/main" id="{673D2DEE-1BC9-73A0-47E4-F3D69A20C086}"/>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sp>
        <p:nvSpPr>
          <p:cNvPr id="44" name="Text Placeholder 1">
            <a:extLst>
              <a:ext uri="{FF2B5EF4-FFF2-40B4-BE49-F238E27FC236}">
                <a16:creationId xmlns:a16="http://schemas.microsoft.com/office/drawing/2014/main" id="{12C52AE0-194A-58B6-A856-29A76B000568}"/>
              </a:ext>
            </a:extLst>
          </p:cNvPr>
          <p:cNvSpPr txBox="1">
            <a:spLocks/>
          </p:cNvSpPr>
          <p:nvPr/>
        </p:nvSpPr>
        <p:spPr>
          <a:xfrm>
            <a:off x="7244932" y="654902"/>
            <a:ext cx="4420199" cy="11147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en-US" sz="2000" b="1" dirty="0">
                <a:solidFill>
                  <a:schemeClr val="bg1"/>
                </a:solidFill>
                <a:latin typeface="Calibri" panose="020F0502020204030204" pitchFamily="34" charset="0"/>
                <a:ea typeface="Calibri (MS)"/>
                <a:cs typeface="Calibri" panose="020F0502020204030204" pitchFamily="34" charset="0"/>
                <a:sym typeface="Calibri (MS)"/>
              </a:rPr>
              <a:t>BEISPIEL </a:t>
            </a:r>
            <a:r>
              <a:rPr lang="en-US" sz="2000" dirty="0">
                <a:solidFill>
                  <a:schemeClr val="bg1"/>
                </a:solidFill>
                <a:hlinkClick r:id="rId2">
                  <a:extLst>
                    <a:ext uri="{A12FA001-AC4F-418D-AE19-62706E023703}">
                      <ahyp:hlinkClr xmlns:ahyp="http://schemas.microsoft.com/office/drawing/2018/hyperlinkcolor" val="tx"/>
                    </a:ext>
                  </a:extLst>
                </a:hlinkClick>
              </a:rPr>
              <a:t>Witness </a:t>
            </a:r>
            <a:r>
              <a:rPr lang="en-US" sz="2000" dirty="0">
                <a:solidFill>
                  <a:schemeClr val="bg1"/>
                </a:solidFill>
              </a:rPr>
              <a:t>schult Aktivisten weltweit darin, Menschenrechtsverletzungen sicher zu filmen, und berät sie zu Einwilligung, Speicherung und dazu, wie sie eine Gefährdung der Opfer vermeiden können.</a:t>
            </a:r>
          </a:p>
        </p:txBody>
      </p:sp>
      <p:grpSp>
        <p:nvGrpSpPr>
          <p:cNvPr id="45" name="Group 44">
            <a:extLst>
              <a:ext uri="{FF2B5EF4-FFF2-40B4-BE49-F238E27FC236}">
                <a16:creationId xmlns:a16="http://schemas.microsoft.com/office/drawing/2014/main" id="{46088945-6795-8B67-3226-B43E00965946}"/>
              </a:ext>
            </a:extLst>
          </p:cNvPr>
          <p:cNvGrpSpPr/>
          <p:nvPr/>
        </p:nvGrpSpPr>
        <p:grpSpPr>
          <a:xfrm>
            <a:off x="5742402" y="311156"/>
            <a:ext cx="744123" cy="527392"/>
            <a:chOff x="268528" y="1960710"/>
            <a:chExt cx="744123" cy="527392"/>
          </a:xfrm>
        </p:grpSpPr>
        <p:sp>
          <p:nvSpPr>
            <p:cNvPr id="46" name="Freeform 45">
              <a:extLst>
                <a:ext uri="{FF2B5EF4-FFF2-40B4-BE49-F238E27FC236}">
                  <a16:creationId xmlns:a16="http://schemas.microsoft.com/office/drawing/2014/main" id="{CF254F99-C66A-6E2F-83CD-3BB52672B246}"/>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47" name="Freeform 46">
              <a:extLst>
                <a:ext uri="{FF2B5EF4-FFF2-40B4-BE49-F238E27FC236}">
                  <a16:creationId xmlns:a16="http://schemas.microsoft.com/office/drawing/2014/main" id="{B186C556-7AB0-4950-3104-FDAF5ECE6024}"/>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sp>
        <p:nvSpPr>
          <p:cNvPr id="9" name="Text Placeholder 1">
            <a:extLst>
              <a:ext uri="{FF2B5EF4-FFF2-40B4-BE49-F238E27FC236}">
                <a16:creationId xmlns:a16="http://schemas.microsoft.com/office/drawing/2014/main" id="{D549AC25-D8A4-0C92-A054-ED8B4963A28D}"/>
              </a:ext>
            </a:extLst>
          </p:cNvPr>
          <p:cNvSpPr txBox="1">
            <a:spLocks/>
          </p:cNvSpPr>
          <p:nvPr/>
        </p:nvSpPr>
        <p:spPr>
          <a:xfrm>
            <a:off x="6728145" y="4549679"/>
            <a:ext cx="5098140" cy="16185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defRPr/>
            </a:pPr>
            <a:r>
              <a:rPr lang="en-US" sz="2000" dirty="0">
                <a:solidFill>
                  <a:srgbClr val="0C4659"/>
                </a:solidFill>
              </a:rPr>
              <a:t>Verwenden Sie verschlüsselte Messaging-Apps (z. B. Signal). Verwischen Sie Gesichter oder Namen auf sensiblen Konfliktfotos. Speichern Sie Dateien sicher (z. B. auf Tails OS oder verschlüsselten USB-Sticks).</a:t>
            </a:r>
          </a:p>
        </p:txBody>
      </p:sp>
    </p:spTree>
    <p:extLst>
      <p:ext uri="{BB962C8B-B14F-4D97-AF65-F5344CB8AC3E}">
        <p14:creationId xmlns:p14="http://schemas.microsoft.com/office/powerpoint/2010/main" val="6704675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67D4B20-19FA-BCC4-78A5-0016EA04419C}"/>
              </a:ext>
            </a:extLst>
          </p:cNvPr>
          <p:cNvGrpSpPr/>
          <p:nvPr/>
        </p:nvGrpSpPr>
        <p:grpSpPr>
          <a:xfrm>
            <a:off x="7019315" y="188583"/>
            <a:ext cx="4959367" cy="2854026"/>
            <a:chOff x="7260926" y="368575"/>
            <a:chExt cx="4959367" cy="2167175"/>
          </a:xfrm>
        </p:grpSpPr>
        <p:sp>
          <p:nvSpPr>
            <p:cNvPr id="6" name="Round Diagonal Corner Rectangle 5">
              <a:extLst>
                <a:ext uri="{FF2B5EF4-FFF2-40B4-BE49-F238E27FC236}">
                  <a16:creationId xmlns:a16="http://schemas.microsoft.com/office/drawing/2014/main" id="{E9B3C992-A73E-03FE-1187-CF871E46FE5E}"/>
                </a:ext>
              </a:extLst>
            </p:cNvPr>
            <p:cNvSpPr/>
            <p:nvPr/>
          </p:nvSpPr>
          <p:spPr>
            <a:xfrm flipH="1">
              <a:off x="7260926" y="368575"/>
              <a:ext cx="4806969" cy="2046924"/>
            </a:xfrm>
            <a:prstGeom prst="round2DiagRect">
              <a:avLst/>
            </a:prstGeom>
            <a:solidFill>
              <a:srgbClr val="DEC0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7" name="Round Diagonal Corner Rectangle 6">
              <a:extLst>
                <a:ext uri="{FF2B5EF4-FFF2-40B4-BE49-F238E27FC236}">
                  <a16:creationId xmlns:a16="http://schemas.microsoft.com/office/drawing/2014/main" id="{E5E033CC-DBDD-E861-CDD7-EB50AE20E277}"/>
                </a:ext>
              </a:extLst>
            </p:cNvPr>
            <p:cNvSpPr/>
            <p:nvPr/>
          </p:nvSpPr>
          <p:spPr>
            <a:xfrm flipH="1">
              <a:off x="7413325" y="520976"/>
              <a:ext cx="4806968" cy="2014774"/>
            </a:xfrm>
            <a:custGeom>
              <a:avLst/>
              <a:gdLst>
                <a:gd name="connsiteX0" fmla="*/ 379406 w 4806969"/>
                <a:gd name="connsiteY0" fmla="*/ 0 h 2276392"/>
                <a:gd name="connsiteX1" fmla="*/ 1011915 w 4806969"/>
                <a:gd name="connsiteY1" fmla="*/ 0 h 2276392"/>
                <a:gd name="connsiteX2" fmla="*/ 1600148 w 4806969"/>
                <a:gd name="connsiteY2" fmla="*/ 0 h 2276392"/>
                <a:gd name="connsiteX3" fmla="*/ 2321209 w 4806969"/>
                <a:gd name="connsiteY3" fmla="*/ 0 h 2276392"/>
                <a:gd name="connsiteX4" fmla="*/ 2865166 w 4806969"/>
                <a:gd name="connsiteY4" fmla="*/ 0 h 2276392"/>
                <a:gd name="connsiteX5" fmla="*/ 3497675 w 4806969"/>
                <a:gd name="connsiteY5" fmla="*/ 0 h 2276392"/>
                <a:gd name="connsiteX6" fmla="*/ 4174460 w 4806969"/>
                <a:gd name="connsiteY6" fmla="*/ 0 h 2276392"/>
                <a:gd name="connsiteX7" fmla="*/ 4806969 w 4806969"/>
                <a:gd name="connsiteY7" fmla="*/ 0 h 2276392"/>
                <a:gd name="connsiteX8" fmla="*/ 4806969 w 4806969"/>
                <a:gd name="connsiteY8" fmla="*/ 0 h 2276392"/>
                <a:gd name="connsiteX9" fmla="*/ 4806969 w 4806969"/>
                <a:gd name="connsiteY9" fmla="*/ 670268 h 2276392"/>
                <a:gd name="connsiteX10" fmla="*/ 4806969 w 4806969"/>
                <a:gd name="connsiteY10" fmla="*/ 1321567 h 2276392"/>
                <a:gd name="connsiteX11" fmla="*/ 4806969 w 4806969"/>
                <a:gd name="connsiteY11" fmla="*/ 1896986 h 2276392"/>
                <a:gd name="connsiteX12" fmla="*/ 4427563 w 4806969"/>
                <a:gd name="connsiteY12" fmla="*/ 2276392 h 2276392"/>
                <a:gd name="connsiteX13" fmla="*/ 3927881 w 4806969"/>
                <a:gd name="connsiteY13" fmla="*/ 2276392 h 2276392"/>
                <a:gd name="connsiteX14" fmla="*/ 3206821 w 4806969"/>
                <a:gd name="connsiteY14" fmla="*/ 2276392 h 2276392"/>
                <a:gd name="connsiteX15" fmla="*/ 2707139 w 4806969"/>
                <a:gd name="connsiteY15" fmla="*/ 2276392 h 2276392"/>
                <a:gd name="connsiteX16" fmla="*/ 2207456 w 4806969"/>
                <a:gd name="connsiteY16" fmla="*/ 2276392 h 2276392"/>
                <a:gd name="connsiteX17" fmla="*/ 1530672 w 4806969"/>
                <a:gd name="connsiteY17" fmla="*/ 2276392 h 2276392"/>
                <a:gd name="connsiteX18" fmla="*/ 809612 w 4806969"/>
                <a:gd name="connsiteY18" fmla="*/ 2276392 h 2276392"/>
                <a:gd name="connsiteX19" fmla="*/ 0 w 4806969"/>
                <a:gd name="connsiteY19" fmla="*/ 2276392 h 2276392"/>
                <a:gd name="connsiteX20" fmla="*/ 0 w 4806969"/>
                <a:gd name="connsiteY20" fmla="*/ 2276392 h 2276392"/>
                <a:gd name="connsiteX21" fmla="*/ 0 w 4806969"/>
                <a:gd name="connsiteY21" fmla="*/ 1663033 h 2276392"/>
                <a:gd name="connsiteX22" fmla="*/ 0 w 4806969"/>
                <a:gd name="connsiteY22" fmla="*/ 1011735 h 2276392"/>
                <a:gd name="connsiteX23" fmla="*/ 0 w 4806969"/>
                <a:gd name="connsiteY23" fmla="*/ 379406 h 2276392"/>
                <a:gd name="connsiteX24" fmla="*/ 379406 w 4806969"/>
                <a:gd name="connsiteY24" fmla="*/ 0 h 2276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06969" h="2276392" extrusionOk="0">
                  <a:moveTo>
                    <a:pt x="379406" y="0"/>
                  </a:moveTo>
                  <a:cubicBezTo>
                    <a:pt x="520012" y="16104"/>
                    <a:pt x="696608" y="3202"/>
                    <a:pt x="1011915" y="0"/>
                  </a:cubicBezTo>
                  <a:cubicBezTo>
                    <a:pt x="1327222" y="-3202"/>
                    <a:pt x="1349287" y="10607"/>
                    <a:pt x="1600148" y="0"/>
                  </a:cubicBezTo>
                  <a:cubicBezTo>
                    <a:pt x="1851009" y="-10607"/>
                    <a:pt x="2091979" y="9605"/>
                    <a:pt x="2321209" y="0"/>
                  </a:cubicBezTo>
                  <a:cubicBezTo>
                    <a:pt x="2550439" y="-9605"/>
                    <a:pt x="2634282" y="12472"/>
                    <a:pt x="2865166" y="0"/>
                  </a:cubicBezTo>
                  <a:cubicBezTo>
                    <a:pt x="3096050" y="-12472"/>
                    <a:pt x="3324563" y="-9983"/>
                    <a:pt x="3497675" y="0"/>
                  </a:cubicBezTo>
                  <a:cubicBezTo>
                    <a:pt x="3670787" y="9983"/>
                    <a:pt x="3975721" y="-4398"/>
                    <a:pt x="4174460" y="0"/>
                  </a:cubicBezTo>
                  <a:cubicBezTo>
                    <a:pt x="4373200" y="4398"/>
                    <a:pt x="4496898" y="-12918"/>
                    <a:pt x="4806969" y="0"/>
                  </a:cubicBezTo>
                  <a:lnTo>
                    <a:pt x="4806969" y="0"/>
                  </a:lnTo>
                  <a:cubicBezTo>
                    <a:pt x="4776394" y="247330"/>
                    <a:pt x="4799222" y="388920"/>
                    <a:pt x="4806969" y="670268"/>
                  </a:cubicBezTo>
                  <a:cubicBezTo>
                    <a:pt x="4814716" y="951616"/>
                    <a:pt x="4781411" y="1019435"/>
                    <a:pt x="4806969" y="1321567"/>
                  </a:cubicBezTo>
                  <a:cubicBezTo>
                    <a:pt x="4832527" y="1623699"/>
                    <a:pt x="4803375" y="1713411"/>
                    <a:pt x="4806969" y="1896986"/>
                  </a:cubicBezTo>
                  <a:cubicBezTo>
                    <a:pt x="4813025" y="2071619"/>
                    <a:pt x="4650486" y="2301662"/>
                    <a:pt x="4427563" y="2276392"/>
                  </a:cubicBezTo>
                  <a:cubicBezTo>
                    <a:pt x="4189539" y="2253889"/>
                    <a:pt x="4056870" y="2260541"/>
                    <a:pt x="3927881" y="2276392"/>
                  </a:cubicBezTo>
                  <a:cubicBezTo>
                    <a:pt x="3798892" y="2292243"/>
                    <a:pt x="3562886" y="2259743"/>
                    <a:pt x="3206821" y="2276392"/>
                  </a:cubicBezTo>
                  <a:cubicBezTo>
                    <a:pt x="2850756" y="2293041"/>
                    <a:pt x="2872613" y="2265400"/>
                    <a:pt x="2707139" y="2276392"/>
                  </a:cubicBezTo>
                  <a:cubicBezTo>
                    <a:pt x="2541665" y="2287384"/>
                    <a:pt x="2328618" y="2275658"/>
                    <a:pt x="2207456" y="2276392"/>
                  </a:cubicBezTo>
                  <a:cubicBezTo>
                    <a:pt x="2086294" y="2277126"/>
                    <a:pt x="1861651" y="2259757"/>
                    <a:pt x="1530672" y="2276392"/>
                  </a:cubicBezTo>
                  <a:cubicBezTo>
                    <a:pt x="1199693" y="2293027"/>
                    <a:pt x="1088112" y="2265609"/>
                    <a:pt x="809612" y="2276392"/>
                  </a:cubicBezTo>
                  <a:cubicBezTo>
                    <a:pt x="531112" y="2287175"/>
                    <a:pt x="273134" y="2266986"/>
                    <a:pt x="0" y="2276392"/>
                  </a:cubicBezTo>
                  <a:lnTo>
                    <a:pt x="0" y="2276392"/>
                  </a:lnTo>
                  <a:cubicBezTo>
                    <a:pt x="7121" y="2040994"/>
                    <a:pt x="21840" y="1808771"/>
                    <a:pt x="0" y="1663033"/>
                  </a:cubicBezTo>
                  <a:cubicBezTo>
                    <a:pt x="-21840" y="1517295"/>
                    <a:pt x="12057" y="1328684"/>
                    <a:pt x="0" y="1011735"/>
                  </a:cubicBezTo>
                  <a:cubicBezTo>
                    <a:pt x="-12057" y="694786"/>
                    <a:pt x="8788" y="540811"/>
                    <a:pt x="0" y="379406"/>
                  </a:cubicBezTo>
                  <a:cubicBezTo>
                    <a:pt x="18960" y="155736"/>
                    <a:pt x="145397" y="-39027"/>
                    <a:pt x="379406" y="0"/>
                  </a:cubicBezTo>
                  <a:close/>
                </a:path>
              </a:pathLst>
            </a:custGeom>
            <a:noFill/>
            <a:ln w="28575">
              <a:solidFill>
                <a:srgbClr val="0E6E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grpSp>
      <p:sp>
        <p:nvSpPr>
          <p:cNvPr id="2" name="Rectangle 1">
            <a:extLst>
              <a:ext uri="{FF2B5EF4-FFF2-40B4-BE49-F238E27FC236}">
                <a16:creationId xmlns:a16="http://schemas.microsoft.com/office/drawing/2014/main" id="{CCD23F51-BDB9-F1C0-D416-617A0D463970}"/>
              </a:ext>
            </a:extLst>
          </p:cNvPr>
          <p:cNvSpPr/>
          <p:nvPr/>
        </p:nvSpPr>
        <p:spPr>
          <a:xfrm>
            <a:off x="7029450" y="3286125"/>
            <a:ext cx="4057650" cy="34575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pic>
        <p:nvPicPr>
          <p:cNvPr id="3" name="Picture 2">
            <a:extLst>
              <a:ext uri="{FF2B5EF4-FFF2-40B4-BE49-F238E27FC236}">
                <a16:creationId xmlns:a16="http://schemas.microsoft.com/office/drawing/2014/main" id="{462A9D29-F641-373C-E997-639858FB3FC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60369" y="3219710"/>
            <a:ext cx="3554710" cy="2584533"/>
          </a:xfrm>
          <a:prstGeom prst="rect">
            <a:avLst/>
          </a:prstGeom>
          <a:noFill/>
        </p:spPr>
      </p:pic>
      <p:sp>
        <p:nvSpPr>
          <p:cNvPr id="18" name="Rectangle: Rounded Corners 13">
            <a:extLst>
              <a:ext uri="{FF2B5EF4-FFF2-40B4-BE49-F238E27FC236}">
                <a16:creationId xmlns:a16="http://schemas.microsoft.com/office/drawing/2014/main" id="{8DA4AEDA-45F3-DE42-E3E0-AF2B6AA33519}"/>
              </a:ext>
            </a:extLst>
          </p:cNvPr>
          <p:cNvSpPr/>
          <p:nvPr/>
        </p:nvSpPr>
        <p:spPr>
          <a:xfrm>
            <a:off x="7260928" y="5962605"/>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000" dirty="0">
                <a:solidFill>
                  <a:schemeClr val="bg1"/>
                </a:solidFill>
                <a:latin typeface="Abadi" panose="020B0604020104020204" pitchFamily="34" charset="0"/>
                <a:cs typeface="Aharoni" panose="02010803020104030203" pitchFamily="2" charset="-79"/>
                <a:hlinkClick r:id="rId3">
                  <a:extLst>
                    <a:ext uri="{A12FA001-AC4F-418D-AE19-62706E023703}">
                      <ahyp:hlinkClr xmlns:ahyp="http://schemas.microsoft.com/office/drawing/2018/hyperlinkcolor" val="tx"/>
                    </a:ext>
                  </a:extLst>
                </a:hlinkClick>
              </a:rPr>
              <a:t>Zum Anzeigen hier klicken</a:t>
            </a:r>
            <a:endParaRPr kumimoji="0" lang="en-IE" sz="20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sp>
        <p:nvSpPr>
          <p:cNvPr id="29" name="Text Placeholder 1">
            <a:extLst>
              <a:ext uri="{FF2B5EF4-FFF2-40B4-BE49-F238E27FC236}">
                <a16:creationId xmlns:a16="http://schemas.microsoft.com/office/drawing/2014/main" id="{0ACDFCC3-AABA-AC0F-C9CD-FE29AAB86901}"/>
              </a:ext>
            </a:extLst>
          </p:cNvPr>
          <p:cNvSpPr>
            <a:spLocks noGrp="1"/>
          </p:cNvSpPr>
          <p:nvPr>
            <p:ph type="body" sz="quarter" idx="18"/>
          </p:nvPr>
        </p:nvSpPr>
        <p:spPr>
          <a:xfrm>
            <a:off x="798381" y="453569"/>
            <a:ext cx="5297619" cy="1286933"/>
          </a:xfrm>
        </p:spPr>
        <p:txBody>
          <a:bodyPr/>
          <a:lstStyle/>
          <a:p>
            <a:pPr marL="0" indent="0">
              <a:lnSpc>
                <a:spcPct val="100000"/>
              </a:lnSpc>
              <a:spcBef>
                <a:spcPts val="0"/>
              </a:spcBef>
              <a:spcAft>
                <a:spcPts val="600"/>
              </a:spcAft>
              <a:buFont typeface="Arial" panose="020B0604020202020204" pitchFamily="34" charset="0"/>
              <a:buNone/>
            </a:pPr>
            <a:r>
              <a:rPr lang="en-US" sz="2000" b="1" spc="0" dirty="0">
                <a:solidFill>
                  <a:srgbClr val="A555A1"/>
                </a:solidFill>
                <a:latin typeface="Calibri" panose="020F0502020204030204" pitchFamily="34" charset="0"/>
                <a:ea typeface="Calibri (MS)"/>
                <a:cs typeface="Calibri" panose="020F0502020204030204" pitchFamily="34" charset="0"/>
                <a:sym typeface="Calibri (MS)"/>
              </a:rPr>
              <a:t>KONZEPT </a:t>
            </a:r>
            <a:r>
              <a:rPr lang="en-IE" sz="2000" b="1" dirty="0">
                <a:solidFill>
                  <a:srgbClr val="0C4659"/>
                </a:solidFill>
              </a:rPr>
              <a:t>Von der Gemeinschaft getragene Medienprojekte: </a:t>
            </a:r>
            <a:r>
              <a:rPr lang="en-IE" sz="2000" dirty="0">
                <a:solidFill>
                  <a:srgbClr val="0C4659"/>
                </a:solidFill>
              </a:rPr>
              <a:t>Fallstudien zu Bürgerjournalismus-Initiativen, die den sozialen Zusammenhalt stärken.</a:t>
            </a:r>
          </a:p>
        </p:txBody>
      </p:sp>
      <p:cxnSp>
        <p:nvCxnSpPr>
          <p:cNvPr id="30" name="Straight Connector 29">
            <a:extLst>
              <a:ext uri="{FF2B5EF4-FFF2-40B4-BE49-F238E27FC236}">
                <a16:creationId xmlns:a16="http://schemas.microsoft.com/office/drawing/2014/main" id="{3E899917-B5E5-9CED-9B3D-E5553B9F39DE}"/>
              </a:ext>
            </a:extLst>
          </p:cNvPr>
          <p:cNvCxnSpPr>
            <a:cxnSpLocks/>
          </p:cNvCxnSpPr>
          <p:nvPr/>
        </p:nvCxnSpPr>
        <p:spPr>
          <a:xfrm>
            <a:off x="0" y="2093205"/>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1A1A7D01-7D52-0B8F-F973-9FBEEAA5001F}"/>
              </a:ext>
            </a:extLst>
          </p:cNvPr>
          <p:cNvGrpSpPr/>
          <p:nvPr/>
        </p:nvGrpSpPr>
        <p:grpSpPr>
          <a:xfrm>
            <a:off x="-5792" y="368575"/>
            <a:ext cx="744123" cy="527392"/>
            <a:chOff x="268528" y="1960710"/>
            <a:chExt cx="744123" cy="527392"/>
          </a:xfrm>
        </p:grpSpPr>
        <p:sp>
          <p:nvSpPr>
            <p:cNvPr id="32" name="Freeform 31">
              <a:extLst>
                <a:ext uri="{FF2B5EF4-FFF2-40B4-BE49-F238E27FC236}">
                  <a16:creationId xmlns:a16="http://schemas.microsoft.com/office/drawing/2014/main" id="{4DA1D035-0D28-DBF2-0EB7-85652AF550A7}"/>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33" name="Freeform 32">
              <a:extLst>
                <a:ext uri="{FF2B5EF4-FFF2-40B4-BE49-F238E27FC236}">
                  <a16:creationId xmlns:a16="http://schemas.microsoft.com/office/drawing/2014/main" id="{3EA33055-74E1-6060-FF26-F49D94F9A3C6}"/>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sp>
        <p:nvSpPr>
          <p:cNvPr id="34" name="Text Placeholder 1">
            <a:extLst>
              <a:ext uri="{FF2B5EF4-FFF2-40B4-BE49-F238E27FC236}">
                <a16:creationId xmlns:a16="http://schemas.microsoft.com/office/drawing/2014/main" id="{022BAA4E-5C8E-E3BB-F437-ED8D544FC8C5}"/>
              </a:ext>
            </a:extLst>
          </p:cNvPr>
          <p:cNvSpPr txBox="1">
            <a:spLocks/>
          </p:cNvSpPr>
          <p:nvPr/>
        </p:nvSpPr>
        <p:spPr>
          <a:xfrm>
            <a:off x="798380" y="2412999"/>
            <a:ext cx="5688145"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2000" b="1" dirty="0">
                <a:solidFill>
                  <a:srgbClr val="A555A1"/>
                </a:solidFill>
                <a:latin typeface="Calibri" panose="020F0502020204030204" pitchFamily="34" charset="0"/>
                <a:ea typeface="Calibri (MS)"/>
                <a:cs typeface="Calibri" panose="020F0502020204030204" pitchFamily="34" charset="0"/>
                <a:sym typeface="Calibri (MS)"/>
              </a:rPr>
              <a:t>BEDEUTUNG </a:t>
            </a:r>
            <a:r>
              <a:rPr lang="en-US" sz="2000" dirty="0">
                <a:solidFill>
                  <a:srgbClr val="0C4659"/>
                </a:solidFill>
              </a:rPr>
              <a:t>Wenn Gemeinschaften ihre eigenen Geschichten erzählen, gewinnen sie ihre Identität zurück, fördern ihre Würde und durchbrechen Kreisläufe aus Angst und Marginalisierung – wodurch sie Resilienz und Zusammenhalt fördern und ermöglichen.</a:t>
            </a:r>
          </a:p>
        </p:txBody>
      </p:sp>
      <p:grpSp>
        <p:nvGrpSpPr>
          <p:cNvPr id="35" name="Group 34">
            <a:extLst>
              <a:ext uri="{FF2B5EF4-FFF2-40B4-BE49-F238E27FC236}">
                <a16:creationId xmlns:a16="http://schemas.microsoft.com/office/drawing/2014/main" id="{DB34778D-3343-A52A-0478-ECFD0AB5CCBD}"/>
              </a:ext>
            </a:extLst>
          </p:cNvPr>
          <p:cNvGrpSpPr/>
          <p:nvPr/>
        </p:nvGrpSpPr>
        <p:grpSpPr>
          <a:xfrm>
            <a:off x="-5792" y="2328005"/>
            <a:ext cx="744123" cy="527392"/>
            <a:chOff x="268528" y="1960710"/>
            <a:chExt cx="744123" cy="527392"/>
          </a:xfrm>
        </p:grpSpPr>
        <p:sp>
          <p:nvSpPr>
            <p:cNvPr id="36" name="Freeform 35">
              <a:extLst>
                <a:ext uri="{FF2B5EF4-FFF2-40B4-BE49-F238E27FC236}">
                  <a16:creationId xmlns:a16="http://schemas.microsoft.com/office/drawing/2014/main" id="{FDC40D9B-D2AD-D804-F5EB-D1793567B598}"/>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37" name="Freeform 36">
              <a:extLst>
                <a:ext uri="{FF2B5EF4-FFF2-40B4-BE49-F238E27FC236}">
                  <a16:creationId xmlns:a16="http://schemas.microsoft.com/office/drawing/2014/main" id="{5185A6E5-3ED2-F11A-11C0-B2FBDE961199}"/>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cxnSp>
        <p:nvCxnSpPr>
          <p:cNvPr id="38" name="Straight Connector 37">
            <a:extLst>
              <a:ext uri="{FF2B5EF4-FFF2-40B4-BE49-F238E27FC236}">
                <a16:creationId xmlns:a16="http://schemas.microsoft.com/office/drawing/2014/main" id="{B77C74A7-A27E-3469-0DED-552FBE69A4EA}"/>
              </a:ext>
            </a:extLst>
          </p:cNvPr>
          <p:cNvCxnSpPr>
            <a:cxnSpLocks/>
          </p:cNvCxnSpPr>
          <p:nvPr/>
        </p:nvCxnSpPr>
        <p:spPr>
          <a:xfrm>
            <a:off x="-10757" y="4499080"/>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39" name="Text Placeholder 1">
            <a:extLst>
              <a:ext uri="{FF2B5EF4-FFF2-40B4-BE49-F238E27FC236}">
                <a16:creationId xmlns:a16="http://schemas.microsoft.com/office/drawing/2014/main" id="{A65180B9-B0D9-FAE9-1FD2-23E5792E00CD}"/>
              </a:ext>
            </a:extLst>
          </p:cNvPr>
          <p:cNvSpPr txBox="1">
            <a:spLocks/>
          </p:cNvSpPr>
          <p:nvPr/>
        </p:nvSpPr>
        <p:spPr>
          <a:xfrm>
            <a:off x="796074" y="4818874"/>
            <a:ext cx="5688145"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2000" b="1" dirty="0">
                <a:solidFill>
                  <a:srgbClr val="A555A1"/>
                </a:solidFill>
                <a:latin typeface="Calibri" panose="020F0502020204030204" pitchFamily="34" charset="0"/>
                <a:ea typeface="Calibri (MS)"/>
                <a:cs typeface="Calibri" panose="020F0502020204030204" pitchFamily="34" charset="0"/>
                <a:sym typeface="Calibri (MS)"/>
              </a:rPr>
              <a:t>DEFINITION </a:t>
            </a:r>
            <a:r>
              <a:rPr lang="en-US" sz="2000" b="1" dirty="0">
                <a:solidFill>
                  <a:srgbClr val="0C4659"/>
                </a:solidFill>
              </a:rPr>
              <a:t>Community-led media </a:t>
            </a:r>
            <a:r>
              <a:rPr lang="en-US" sz="2000" dirty="0">
                <a:solidFill>
                  <a:srgbClr val="0C4659"/>
                </a:solidFill>
              </a:rPr>
              <a:t>bezeichnet Basisinitiativen, bei denen Einheimische Inhalte produzieren und teilen, die für ihr Leben relevant sind – oft als Instrument für Inklusion, Interessenvertretung und sozialen Zusammenhalt.</a:t>
            </a:r>
          </a:p>
        </p:txBody>
      </p:sp>
      <p:grpSp>
        <p:nvGrpSpPr>
          <p:cNvPr id="40" name="Group 39">
            <a:extLst>
              <a:ext uri="{FF2B5EF4-FFF2-40B4-BE49-F238E27FC236}">
                <a16:creationId xmlns:a16="http://schemas.microsoft.com/office/drawing/2014/main" id="{DCEF9C11-FB1E-83EF-A48A-1B576DF32E58}"/>
              </a:ext>
            </a:extLst>
          </p:cNvPr>
          <p:cNvGrpSpPr/>
          <p:nvPr/>
        </p:nvGrpSpPr>
        <p:grpSpPr>
          <a:xfrm>
            <a:off x="-8098" y="4733880"/>
            <a:ext cx="744123" cy="527392"/>
            <a:chOff x="268528" y="1960710"/>
            <a:chExt cx="744123" cy="527392"/>
          </a:xfrm>
        </p:grpSpPr>
        <p:sp>
          <p:nvSpPr>
            <p:cNvPr id="41" name="Freeform 40">
              <a:extLst>
                <a:ext uri="{FF2B5EF4-FFF2-40B4-BE49-F238E27FC236}">
                  <a16:creationId xmlns:a16="http://schemas.microsoft.com/office/drawing/2014/main" id="{0C8EFF9E-0C0A-3D59-C2D9-7A6825EA3AA6}"/>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42" name="Freeform 41">
              <a:extLst>
                <a:ext uri="{FF2B5EF4-FFF2-40B4-BE49-F238E27FC236}">
                  <a16:creationId xmlns:a16="http://schemas.microsoft.com/office/drawing/2014/main" id="{673D2DEE-1BC9-73A0-47E4-F3D69A20C086}"/>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sp>
        <p:nvSpPr>
          <p:cNvPr id="44" name="Text Placeholder 1">
            <a:extLst>
              <a:ext uri="{FF2B5EF4-FFF2-40B4-BE49-F238E27FC236}">
                <a16:creationId xmlns:a16="http://schemas.microsoft.com/office/drawing/2014/main" id="{12C52AE0-194A-58B6-A856-29A76B000568}"/>
              </a:ext>
            </a:extLst>
          </p:cNvPr>
          <p:cNvSpPr txBox="1">
            <a:spLocks/>
          </p:cNvSpPr>
          <p:nvPr/>
        </p:nvSpPr>
        <p:spPr>
          <a:xfrm>
            <a:off x="7244932" y="838549"/>
            <a:ext cx="4655748" cy="86579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en-US" sz="2000" b="1" dirty="0">
                <a:latin typeface="Calibri" panose="020F0502020204030204" pitchFamily="34" charset="0"/>
                <a:ea typeface="Calibri (MS)"/>
                <a:cs typeface="Calibri" panose="020F0502020204030204" pitchFamily="34" charset="0"/>
                <a:sym typeface="Calibri (MS)"/>
              </a:rPr>
              <a:t>BEISPIEL </a:t>
            </a:r>
            <a:r>
              <a:rPr lang="en-US" sz="2000" dirty="0">
                <a:hlinkClick r:id="rId3">
                  <a:extLst>
                    <a:ext uri="{A12FA001-AC4F-418D-AE19-62706E023703}">
                      <ahyp:hlinkClr xmlns:ahyp="http://schemas.microsoft.com/office/drawing/2018/hyperlinkcolor" val="tx"/>
                    </a:ext>
                  </a:extLst>
                </a:hlinkClick>
              </a:rPr>
              <a:t>Media Initiatives Center </a:t>
            </a:r>
            <a:r>
              <a:rPr lang="en-US" sz="2000" dirty="0"/>
              <a:t>(Armenien): Unterstützt Jugendliche aus verfeindeten ethnischen Gruppen bei der gemeinsamen Erstellung von Friedensvideos und Animationen</a:t>
            </a:r>
            <a:endParaRPr lang="en-US" sz="2000" kern="1200" dirty="0">
              <a:latin typeface="+mn-lt"/>
              <a:ea typeface="+mn-ea"/>
              <a:cs typeface="+mn-cs"/>
            </a:endParaRPr>
          </a:p>
        </p:txBody>
      </p:sp>
      <p:grpSp>
        <p:nvGrpSpPr>
          <p:cNvPr id="45" name="Group 44">
            <a:extLst>
              <a:ext uri="{FF2B5EF4-FFF2-40B4-BE49-F238E27FC236}">
                <a16:creationId xmlns:a16="http://schemas.microsoft.com/office/drawing/2014/main" id="{46088945-6795-8B67-3226-B43E00965946}"/>
              </a:ext>
            </a:extLst>
          </p:cNvPr>
          <p:cNvGrpSpPr/>
          <p:nvPr/>
        </p:nvGrpSpPr>
        <p:grpSpPr>
          <a:xfrm>
            <a:off x="5742402" y="311156"/>
            <a:ext cx="744123" cy="527392"/>
            <a:chOff x="268528" y="1960710"/>
            <a:chExt cx="744123" cy="527392"/>
          </a:xfrm>
        </p:grpSpPr>
        <p:sp>
          <p:nvSpPr>
            <p:cNvPr id="46" name="Freeform 45">
              <a:extLst>
                <a:ext uri="{FF2B5EF4-FFF2-40B4-BE49-F238E27FC236}">
                  <a16:creationId xmlns:a16="http://schemas.microsoft.com/office/drawing/2014/main" id="{CF254F99-C66A-6E2F-83CD-3BB52672B246}"/>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sz="1600"/>
            </a:p>
          </p:txBody>
        </p:sp>
        <p:sp>
          <p:nvSpPr>
            <p:cNvPr id="47" name="Freeform 46">
              <a:extLst>
                <a:ext uri="{FF2B5EF4-FFF2-40B4-BE49-F238E27FC236}">
                  <a16:creationId xmlns:a16="http://schemas.microsoft.com/office/drawing/2014/main" id="{B186C556-7AB0-4950-3104-FDAF5ECE6024}"/>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sz="1600"/>
            </a:p>
          </p:txBody>
        </p:sp>
      </p:grpSp>
      <p:pic>
        <p:nvPicPr>
          <p:cNvPr id="11" name="Picture Placeholder 10">
            <a:hlinkClick r:id="rId3"/>
            <a:extLst>
              <a:ext uri="{FF2B5EF4-FFF2-40B4-BE49-F238E27FC236}">
                <a16:creationId xmlns:a16="http://schemas.microsoft.com/office/drawing/2014/main" id="{9435588F-5F1A-BF8B-1529-CB0F326B65BB}"/>
              </a:ext>
            </a:extLst>
          </p:cNvPr>
          <p:cNvPicPr>
            <a:picLocks noGrp="1" noChangeAspect="1"/>
          </p:cNvPicPr>
          <p:nvPr>
            <p:ph type="pic" sz="quarter" idx="13"/>
          </p:nvPr>
        </p:nvPicPr>
        <p:blipFill>
          <a:blip r:embed="rId4" cstate="screen">
            <a:extLst>
              <a:ext uri="{28A0092B-C50C-407E-A947-70E740481C1C}">
                <a14:useLocalDpi xmlns:a14="http://schemas.microsoft.com/office/drawing/2010/main"/>
              </a:ext>
            </a:extLst>
          </a:blip>
          <a:srcRect/>
          <a:stretch>
            <a:fillRect/>
          </a:stretch>
        </p:blipFill>
        <p:spPr>
          <a:xfrm>
            <a:off x="7657253" y="3502164"/>
            <a:ext cx="2534272" cy="1620802"/>
          </a:xfrm>
        </p:spPr>
      </p:pic>
    </p:spTree>
    <p:extLst>
      <p:ext uri="{BB962C8B-B14F-4D97-AF65-F5344CB8AC3E}">
        <p14:creationId xmlns:p14="http://schemas.microsoft.com/office/powerpoint/2010/main" val="26617390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1">
            <a:extLst>
              <a:ext uri="{FF2B5EF4-FFF2-40B4-BE49-F238E27FC236}">
                <a16:creationId xmlns:a16="http://schemas.microsoft.com/office/drawing/2014/main" id="{C0647D0F-7780-2E10-4721-9FB685C0A99A}"/>
              </a:ext>
            </a:extLst>
          </p:cNvPr>
          <p:cNvSpPr>
            <a:spLocks noGrp="1"/>
          </p:cNvSpPr>
          <p:nvPr>
            <p:ph type="body" sz="quarter" idx="18"/>
          </p:nvPr>
        </p:nvSpPr>
        <p:spPr>
          <a:xfrm>
            <a:off x="391600" y="3392026"/>
            <a:ext cx="3423163" cy="1049221"/>
          </a:xfrm>
        </p:spPr>
        <p:txBody>
          <a:bodyPr/>
          <a:lstStyle/>
          <a:p>
            <a:pPr algn="ctr"/>
            <a:r>
              <a:rPr lang="en-US" sz="2400" dirty="0">
                <a:solidFill>
                  <a:srgbClr val="FFFFFF"/>
                </a:solidFill>
              </a:rPr>
              <a:t>Digitale Brücken bauen: </a:t>
            </a:r>
          </a:p>
          <a:p>
            <a:pPr algn="ctr"/>
            <a:r>
              <a:rPr lang="en-US" sz="2400" dirty="0">
                <a:solidFill>
                  <a:srgbClr val="FFFFFF"/>
                </a:solidFill>
              </a:rPr>
              <a:t>Die Macht der Medien bei der Friedensförderung und dem sozialen Zusammenhalt</a:t>
            </a:r>
          </a:p>
          <a:p>
            <a:pPr algn="ctr"/>
            <a:endParaRPr lang="en-US" sz="2400" dirty="0">
              <a:solidFill>
                <a:srgbClr val="FFFFFF"/>
              </a:solidFill>
            </a:endParaRPr>
          </a:p>
        </p:txBody>
      </p:sp>
      <p:sp>
        <p:nvSpPr>
          <p:cNvPr id="10" name="Text Placeholder 2">
            <a:extLst>
              <a:ext uri="{FF2B5EF4-FFF2-40B4-BE49-F238E27FC236}">
                <a16:creationId xmlns:a16="http://schemas.microsoft.com/office/drawing/2014/main" id="{7FA58B7B-2F69-927D-A207-DF74AA4307B8}"/>
              </a:ext>
            </a:extLst>
          </p:cNvPr>
          <p:cNvSpPr>
            <a:spLocks noGrp="1"/>
          </p:cNvSpPr>
          <p:nvPr>
            <p:ph type="body" sz="quarter" idx="19"/>
          </p:nvPr>
        </p:nvSpPr>
        <p:spPr>
          <a:xfrm>
            <a:off x="391599" y="2515474"/>
            <a:ext cx="3423163" cy="385564"/>
          </a:xfrm>
        </p:spPr>
        <p:txBody>
          <a:bodyPr/>
          <a:lstStyle/>
          <a:p>
            <a:pPr algn="ctr"/>
            <a:r>
              <a:rPr lang="en-GB" sz="2400" dirty="0" err="1"/>
              <a:t>Schwerpunktbereich</a:t>
            </a:r>
            <a:r>
              <a:rPr lang="en-GB" sz="2400" dirty="0"/>
              <a:t> 1</a:t>
            </a:r>
          </a:p>
        </p:txBody>
      </p:sp>
      <p:sp>
        <p:nvSpPr>
          <p:cNvPr id="11" name="Text Placeholder 4">
            <a:extLst>
              <a:ext uri="{FF2B5EF4-FFF2-40B4-BE49-F238E27FC236}">
                <a16:creationId xmlns:a16="http://schemas.microsoft.com/office/drawing/2014/main" id="{C58787D8-F839-DF99-9FA2-DF0254309851}"/>
              </a:ext>
            </a:extLst>
          </p:cNvPr>
          <p:cNvSpPr>
            <a:spLocks noGrp="1"/>
          </p:cNvSpPr>
          <p:nvPr>
            <p:ph type="body" sz="quarter" idx="20"/>
          </p:nvPr>
        </p:nvSpPr>
        <p:spPr>
          <a:xfrm>
            <a:off x="4082901" y="2556229"/>
            <a:ext cx="7473043" cy="2898521"/>
          </a:xfrm>
        </p:spPr>
        <p:txBody>
          <a:bodyPr/>
          <a:lstStyle/>
          <a:p>
            <a:pPr marL="0" marR="0" lvl="0" indent="0" algn="l" defTabSz="777514" rtl="0" eaLnBrk="1" fontAlgn="auto" latinLnBrk="0" hangingPunct="1">
              <a:lnSpc>
                <a:spcPct val="100000"/>
              </a:lnSpc>
              <a:buClrTx/>
              <a:buSzTx/>
              <a:tabLst/>
              <a:defRPr/>
            </a:pPr>
            <a:r>
              <a:rPr lang="en-US" sz="2000" b="1" dirty="0">
                <a:solidFill>
                  <a:srgbClr val="0C4659"/>
                </a:solidFill>
              </a:rPr>
              <a:t>Was ist Bürgerjournalismus? </a:t>
            </a:r>
          </a:p>
          <a:p>
            <a:pPr marL="0" marR="0" lvl="0" indent="0" algn="l" defTabSz="777514" rtl="0" eaLnBrk="1" fontAlgn="auto" latinLnBrk="0" hangingPunct="1">
              <a:lnSpc>
                <a:spcPct val="100000"/>
              </a:lnSpc>
              <a:buClrTx/>
              <a:buSzTx/>
              <a:tabLst/>
              <a:defRPr/>
            </a:pPr>
            <a:r>
              <a:rPr lang="en-US" sz="2000" dirty="0">
                <a:solidFill>
                  <a:srgbClr val="0C4659"/>
                </a:solidFill>
              </a:rPr>
              <a:t>Bürgerjournalismus bezeichnet die </a:t>
            </a:r>
            <a:r>
              <a:rPr lang="en-US" sz="2000" b="1" dirty="0">
                <a:solidFill>
                  <a:srgbClr val="0C4659"/>
                </a:solidFill>
              </a:rPr>
              <a:t>Praxis, bei der gewöhnliche Menschen (nicht-professionelle Reporter) </a:t>
            </a:r>
            <a:r>
              <a:rPr lang="en-US" sz="2000" dirty="0">
                <a:solidFill>
                  <a:srgbClr val="0C4659"/>
                </a:solidFill>
              </a:rPr>
              <a:t>digitale Werkzeuge wie Smartphones, Blogs oder soziale Medien nutzen, um über Nachrichten zu berichten, Ereignisse zu dokumentieren oder Geschichten aus ihren eigenen Gemeinschaften zu teilen.</a:t>
            </a:r>
          </a:p>
          <a:p>
            <a:pPr marL="0" marR="0" lvl="0" indent="0" algn="l" defTabSz="777514" rtl="0" eaLnBrk="1" fontAlgn="auto" latinLnBrk="0" hangingPunct="1">
              <a:lnSpc>
                <a:spcPct val="100000"/>
              </a:lnSpc>
              <a:buClrTx/>
              <a:buSzTx/>
              <a:tabLst/>
              <a:defRPr/>
            </a:pPr>
            <a:r>
              <a:rPr lang="en-US" sz="2000" dirty="0">
                <a:solidFill>
                  <a:srgbClr val="0C4659"/>
                </a:solidFill>
              </a:rPr>
              <a:t>Er demokratisiert die Medienproduktion und </a:t>
            </a:r>
            <a:r>
              <a:rPr lang="en-US" sz="2000" b="1" dirty="0">
                <a:solidFill>
                  <a:srgbClr val="0C4659"/>
                </a:solidFill>
              </a:rPr>
              <a:t>legt die Macht des Geschichtenerzählens in die Hände der Menschen, die den Themen am nächsten stehen.</a:t>
            </a:r>
          </a:p>
          <a:p>
            <a:pPr marL="0" marR="0" lvl="0" indent="0" algn="l" defTabSz="777514" rtl="0" eaLnBrk="1" fontAlgn="auto" latinLnBrk="0" hangingPunct="1">
              <a:lnSpc>
                <a:spcPct val="100000"/>
              </a:lnSpc>
              <a:buClrTx/>
              <a:buSzTx/>
              <a:tabLst/>
              <a:defRPr/>
            </a:pPr>
            <a:r>
              <a:rPr lang="en-US" sz="2000" dirty="0">
                <a:solidFill>
                  <a:srgbClr val="0C4659"/>
                </a:solidFill>
              </a:rPr>
              <a:t>Dieser basisorientierte Ansatz </a:t>
            </a:r>
            <a:r>
              <a:rPr lang="en-US" sz="2000" b="1" dirty="0">
                <a:solidFill>
                  <a:srgbClr val="0C4659"/>
                </a:solidFill>
              </a:rPr>
              <a:t>befähigt Gemeinschaften</a:t>
            </a:r>
            <a:r>
              <a:rPr lang="en-US" sz="2000" dirty="0">
                <a:solidFill>
                  <a:srgbClr val="0C4659"/>
                </a:solidFill>
              </a:rPr>
              <a:t>, ihre Geschichten zu teilen, insbesondere in Gebieten, in denen Mainstream-Medien fehlen oder voreingenommen sind.</a:t>
            </a:r>
          </a:p>
        </p:txBody>
      </p:sp>
      <p:sp>
        <p:nvSpPr>
          <p:cNvPr id="12" name="Text Placeholder 5">
            <a:extLst>
              <a:ext uri="{FF2B5EF4-FFF2-40B4-BE49-F238E27FC236}">
                <a16:creationId xmlns:a16="http://schemas.microsoft.com/office/drawing/2014/main" id="{E28CC274-14E5-46D4-617E-2A6677C605C7}"/>
              </a:ext>
            </a:extLst>
          </p:cNvPr>
          <p:cNvSpPr txBox="1">
            <a:spLocks/>
          </p:cNvSpPr>
          <p:nvPr/>
        </p:nvSpPr>
        <p:spPr>
          <a:xfrm>
            <a:off x="4082902" y="642028"/>
            <a:ext cx="7947989" cy="1128694"/>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3200" b="1" dirty="0">
                <a:solidFill>
                  <a:srgbClr val="0C4659"/>
                </a:solidFill>
                <a:latin typeface="Calibri (MS) Bold"/>
                <a:ea typeface="Calibri (MS) Bold"/>
                <a:cs typeface="Calibri (MS) Bold"/>
                <a:sym typeface="Calibri (MS) Bold"/>
              </a:rPr>
              <a:t>Bürgerjournalismus als Instrument für gemeinschaftsorientiertes Geschichtenerzählen und Wahrheitsfindung.</a:t>
            </a:r>
          </a:p>
        </p:txBody>
      </p:sp>
      <p:cxnSp>
        <p:nvCxnSpPr>
          <p:cNvPr id="13" name="Straight Connector 12">
            <a:extLst>
              <a:ext uri="{FF2B5EF4-FFF2-40B4-BE49-F238E27FC236}">
                <a16:creationId xmlns:a16="http://schemas.microsoft.com/office/drawing/2014/main" id="{75035445-FE56-E7A7-9045-BBF5502ED841}"/>
              </a:ext>
            </a:extLst>
          </p:cNvPr>
          <p:cNvCxnSpPr>
            <a:cxnSpLocks/>
          </p:cNvCxnSpPr>
          <p:nvPr/>
        </p:nvCxnSpPr>
        <p:spPr>
          <a:xfrm flipV="1">
            <a:off x="4082903" y="2373838"/>
            <a:ext cx="8109097" cy="3"/>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pic>
        <p:nvPicPr>
          <p:cNvPr id="5" name="Picture Placeholder 4">
            <a:extLst>
              <a:ext uri="{FF2B5EF4-FFF2-40B4-BE49-F238E27FC236}">
                <a16:creationId xmlns:a16="http://schemas.microsoft.com/office/drawing/2014/main" id="{4D7497AD-740D-3519-7612-F2585D5A8CA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2245719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1">
            <a:extLst>
              <a:ext uri="{FF2B5EF4-FFF2-40B4-BE49-F238E27FC236}">
                <a16:creationId xmlns:a16="http://schemas.microsoft.com/office/drawing/2014/main" id="{C0647D0F-7780-2E10-4721-9FB685C0A99A}"/>
              </a:ext>
            </a:extLst>
          </p:cNvPr>
          <p:cNvSpPr>
            <a:spLocks noGrp="1"/>
          </p:cNvSpPr>
          <p:nvPr>
            <p:ph type="body" sz="quarter" idx="18"/>
          </p:nvPr>
        </p:nvSpPr>
        <p:spPr>
          <a:xfrm>
            <a:off x="391600" y="3392026"/>
            <a:ext cx="3423163" cy="1049221"/>
          </a:xfrm>
        </p:spPr>
        <p:txBody>
          <a:bodyPr/>
          <a:lstStyle/>
          <a:p>
            <a:pPr algn="ctr"/>
            <a:r>
              <a:rPr lang="en-US" sz="2000" dirty="0">
                <a:solidFill>
                  <a:srgbClr val="FFFFFF"/>
                </a:solidFill>
              </a:rPr>
              <a:t>Digitale Brücken bauen: </a:t>
            </a:r>
          </a:p>
          <a:p>
            <a:pPr algn="ctr"/>
            <a:r>
              <a:rPr lang="en-US" sz="2000" dirty="0">
                <a:solidFill>
                  <a:srgbClr val="FFFFFF"/>
                </a:solidFill>
              </a:rPr>
              <a:t>Die Macht der Medien bei der Friedensförderung und dem sozialen Zusammenhalt</a:t>
            </a:r>
          </a:p>
          <a:p>
            <a:pPr algn="ctr"/>
            <a:endParaRPr lang="en-US" sz="2000" dirty="0">
              <a:solidFill>
                <a:srgbClr val="FFFFFF"/>
              </a:solidFill>
            </a:endParaRPr>
          </a:p>
        </p:txBody>
      </p:sp>
      <p:sp>
        <p:nvSpPr>
          <p:cNvPr id="10" name="Text Placeholder 2">
            <a:extLst>
              <a:ext uri="{FF2B5EF4-FFF2-40B4-BE49-F238E27FC236}">
                <a16:creationId xmlns:a16="http://schemas.microsoft.com/office/drawing/2014/main" id="{7FA58B7B-2F69-927D-A207-DF74AA4307B8}"/>
              </a:ext>
            </a:extLst>
          </p:cNvPr>
          <p:cNvSpPr>
            <a:spLocks noGrp="1"/>
          </p:cNvSpPr>
          <p:nvPr>
            <p:ph type="body" sz="quarter" idx="19"/>
          </p:nvPr>
        </p:nvSpPr>
        <p:spPr>
          <a:xfrm>
            <a:off x="391599" y="2457107"/>
            <a:ext cx="3423163" cy="385564"/>
          </a:xfrm>
        </p:spPr>
        <p:txBody>
          <a:bodyPr/>
          <a:lstStyle/>
          <a:p>
            <a:pPr algn="ctr"/>
            <a:r>
              <a:rPr lang="en-GB" sz="2400" dirty="0" err="1"/>
              <a:t>Schwerpunktbereich</a:t>
            </a:r>
            <a:r>
              <a:rPr lang="en-GB" sz="2400" dirty="0"/>
              <a:t> 1</a:t>
            </a:r>
          </a:p>
        </p:txBody>
      </p:sp>
      <p:sp>
        <p:nvSpPr>
          <p:cNvPr id="11" name="Text Placeholder 4">
            <a:extLst>
              <a:ext uri="{FF2B5EF4-FFF2-40B4-BE49-F238E27FC236}">
                <a16:creationId xmlns:a16="http://schemas.microsoft.com/office/drawing/2014/main" id="{C58787D8-F839-DF99-9FA2-DF0254309851}"/>
              </a:ext>
            </a:extLst>
          </p:cNvPr>
          <p:cNvSpPr>
            <a:spLocks noGrp="1"/>
          </p:cNvSpPr>
          <p:nvPr>
            <p:ph type="body" sz="quarter" idx="20"/>
          </p:nvPr>
        </p:nvSpPr>
        <p:spPr>
          <a:xfrm>
            <a:off x="4082901" y="2488140"/>
            <a:ext cx="7473043" cy="2898521"/>
          </a:xfrm>
        </p:spPr>
        <p:txBody>
          <a:bodyPr/>
          <a:lstStyle/>
          <a:p>
            <a:pPr marL="0" marR="0" lvl="0" indent="0" algn="l" defTabSz="777514" rtl="0" eaLnBrk="1" fontAlgn="auto" latinLnBrk="0" hangingPunct="1">
              <a:lnSpc>
                <a:spcPct val="100000"/>
              </a:lnSpc>
              <a:buClrTx/>
              <a:buSzTx/>
              <a:tabLst/>
              <a:defRPr/>
            </a:pPr>
            <a:r>
              <a:rPr lang="en-US" sz="1800" b="1" dirty="0">
                <a:solidFill>
                  <a:srgbClr val="0C4659"/>
                </a:solidFill>
              </a:rPr>
              <a:t>Bürgerjournalisten </a:t>
            </a:r>
            <a:r>
              <a:rPr lang="en-US" sz="1800" dirty="0">
                <a:solidFill>
                  <a:srgbClr val="0C4659"/>
                </a:solidFill>
              </a:rPr>
              <a:t>dokumentieren unbekannte Geschichten und liefern lokale Perspektiven auf Konflikte und gesellschaftliche Themen.</a:t>
            </a:r>
          </a:p>
          <a:p>
            <a:pPr marL="0" marR="0" lvl="0" indent="0" algn="l" defTabSz="777514" rtl="0" eaLnBrk="1" fontAlgn="auto" latinLnBrk="0" hangingPunct="1">
              <a:lnSpc>
                <a:spcPct val="100000"/>
              </a:lnSpc>
              <a:buClrTx/>
              <a:buSzTx/>
              <a:tabLst/>
              <a:defRPr/>
            </a:pPr>
            <a:r>
              <a:rPr lang="en-US" sz="1800" dirty="0">
                <a:solidFill>
                  <a:srgbClr val="0C4659"/>
                </a:solidFill>
              </a:rPr>
              <a:t>Nach der Definition von </a:t>
            </a:r>
            <a:r>
              <a:rPr lang="en-US" sz="1800" b="1" dirty="0">
                <a:solidFill>
                  <a:srgbClr val="0C4659"/>
                </a:solidFill>
              </a:rPr>
              <a:t>Jay Rosen </a:t>
            </a:r>
            <a:r>
              <a:rPr lang="en-US" sz="1800" dirty="0">
                <a:solidFill>
                  <a:srgbClr val="0C4659"/>
                </a:solidFill>
              </a:rPr>
              <a:t>ist dies der Fall, „wenn die Menschen, die früher als Publikum bezeichnet wurden, die ihnen zur Verfügung stehenden Medieninstrumente nutzen, um sich gegenseitig zu informieren“. </a:t>
            </a:r>
          </a:p>
          <a:p>
            <a:pPr marL="0" indent="0" defTabSz="777514">
              <a:lnSpc>
                <a:spcPct val="100000"/>
              </a:lnSpc>
              <a:defRPr/>
            </a:pPr>
            <a:r>
              <a:rPr lang="en-US" sz="1800" dirty="0">
                <a:solidFill>
                  <a:srgbClr val="3EB6A1"/>
                </a:solidFill>
                <a:hlinkClick r:id="rId2">
                  <a:extLst>
                    <a:ext uri="{A12FA001-AC4F-418D-AE19-62706E023703}">
                      <ahyp:hlinkClr xmlns:ahyp="http://schemas.microsoft.com/office/drawing/2018/hyperlinkcolor" val="tx"/>
                    </a:ext>
                  </a:extLst>
                </a:hlinkClick>
              </a:rPr>
              <a:t>https://en.wikipedia.org/wiki/Citizen_journalism</a:t>
            </a:r>
            <a:r>
              <a:rPr lang="en-US" sz="1800" dirty="0">
                <a:solidFill>
                  <a:srgbClr val="3EB6A1"/>
                </a:solidFill>
              </a:rPr>
              <a:t> </a:t>
            </a:r>
          </a:p>
          <a:p>
            <a:pPr marL="0" marR="0" lvl="0" indent="0" algn="l" defTabSz="777514" rtl="0" eaLnBrk="1" fontAlgn="auto" latinLnBrk="0" hangingPunct="1">
              <a:lnSpc>
                <a:spcPct val="100000"/>
              </a:lnSpc>
              <a:buClrTx/>
              <a:buSzTx/>
              <a:tabLst/>
              <a:defRPr/>
            </a:pPr>
            <a:endParaRPr lang="en-US" sz="1800" dirty="0">
              <a:solidFill>
                <a:srgbClr val="0C4659"/>
              </a:solidFill>
            </a:endParaRPr>
          </a:p>
        </p:txBody>
      </p:sp>
      <p:sp>
        <p:nvSpPr>
          <p:cNvPr id="12" name="Text Placeholder 5">
            <a:extLst>
              <a:ext uri="{FF2B5EF4-FFF2-40B4-BE49-F238E27FC236}">
                <a16:creationId xmlns:a16="http://schemas.microsoft.com/office/drawing/2014/main" id="{E28CC274-14E5-46D4-617E-2A6677C605C7}"/>
              </a:ext>
            </a:extLst>
          </p:cNvPr>
          <p:cNvSpPr txBox="1">
            <a:spLocks/>
          </p:cNvSpPr>
          <p:nvPr/>
        </p:nvSpPr>
        <p:spPr>
          <a:xfrm>
            <a:off x="4082902" y="710122"/>
            <a:ext cx="7947989" cy="1128694"/>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800" b="1" dirty="0">
                <a:solidFill>
                  <a:srgbClr val="0C4659"/>
                </a:solidFill>
                <a:latin typeface="Calibri (MS) Bold"/>
                <a:ea typeface="Calibri (MS) Bold"/>
                <a:cs typeface="Calibri (MS) Bold"/>
                <a:sym typeface="Calibri (MS) Bold"/>
              </a:rPr>
              <a:t>Bürgerjournalismus als Instrument für gemeinschaftsorientiertes Geschichtenerzählen und Wahrheitsfindung.</a:t>
            </a:r>
          </a:p>
        </p:txBody>
      </p:sp>
      <p:cxnSp>
        <p:nvCxnSpPr>
          <p:cNvPr id="13" name="Straight Connector 12">
            <a:extLst>
              <a:ext uri="{FF2B5EF4-FFF2-40B4-BE49-F238E27FC236}">
                <a16:creationId xmlns:a16="http://schemas.microsoft.com/office/drawing/2014/main" id="{75035445-FE56-E7A7-9045-BBF5502ED841}"/>
              </a:ext>
            </a:extLst>
          </p:cNvPr>
          <p:cNvCxnSpPr>
            <a:cxnSpLocks/>
          </p:cNvCxnSpPr>
          <p:nvPr/>
        </p:nvCxnSpPr>
        <p:spPr>
          <a:xfrm flipV="1">
            <a:off x="4082903" y="2305744"/>
            <a:ext cx="8109097" cy="3"/>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pic>
        <p:nvPicPr>
          <p:cNvPr id="5" name="Picture Placeholder 4">
            <a:extLst>
              <a:ext uri="{FF2B5EF4-FFF2-40B4-BE49-F238E27FC236}">
                <a16:creationId xmlns:a16="http://schemas.microsoft.com/office/drawing/2014/main" id="{4D7497AD-740D-3519-7612-F2585D5A8CA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grpSp>
        <p:nvGrpSpPr>
          <p:cNvPr id="2" name="Group 1">
            <a:extLst>
              <a:ext uri="{FF2B5EF4-FFF2-40B4-BE49-F238E27FC236}">
                <a16:creationId xmlns:a16="http://schemas.microsoft.com/office/drawing/2014/main" id="{3D7F0E47-95FD-AEBE-9F25-E86FD9315E12}"/>
              </a:ext>
            </a:extLst>
          </p:cNvPr>
          <p:cNvGrpSpPr/>
          <p:nvPr/>
        </p:nvGrpSpPr>
        <p:grpSpPr>
          <a:xfrm>
            <a:off x="6826024" y="4663471"/>
            <a:ext cx="3546963" cy="2200491"/>
            <a:chOff x="6826024" y="4663471"/>
            <a:chExt cx="3546963" cy="2200491"/>
          </a:xfrm>
        </p:grpSpPr>
        <p:sp>
          <p:nvSpPr>
            <p:cNvPr id="3" name="Freeform 2">
              <a:extLst>
                <a:ext uri="{FF2B5EF4-FFF2-40B4-BE49-F238E27FC236}">
                  <a16:creationId xmlns:a16="http://schemas.microsoft.com/office/drawing/2014/main" id="{5D9F5BE9-1E68-E62F-8DE4-EC7F2A6B2A9A}"/>
                </a:ext>
              </a:extLst>
            </p:cNvPr>
            <p:cNvSpPr/>
            <p:nvPr/>
          </p:nvSpPr>
          <p:spPr>
            <a:xfrm>
              <a:off x="6826024" y="5801062"/>
              <a:ext cx="971089" cy="1056938"/>
            </a:xfrm>
            <a:custGeom>
              <a:avLst/>
              <a:gdLst>
                <a:gd name="connsiteX0" fmla="*/ 489204 w 971089"/>
                <a:gd name="connsiteY0" fmla="*/ 0 h 1056938"/>
                <a:gd name="connsiteX1" fmla="*/ 831749 w 971089"/>
                <a:gd name="connsiteY1" fmla="*/ 137890 h 1056938"/>
                <a:gd name="connsiteX2" fmla="*/ 971089 w 971089"/>
                <a:gd name="connsiteY2" fmla="*/ 476869 h 1056938"/>
                <a:gd name="connsiteX3" fmla="*/ 965284 w 971089"/>
                <a:gd name="connsiteY3" fmla="*/ 476869 h 1056938"/>
                <a:gd name="connsiteX4" fmla="*/ 965284 w 971089"/>
                <a:gd name="connsiteY4" fmla="*/ 936502 h 1056938"/>
                <a:gd name="connsiteX5" fmla="*/ 886905 w 971089"/>
                <a:gd name="connsiteY5" fmla="*/ 1052847 h 1056938"/>
                <a:gd name="connsiteX6" fmla="*/ 866823 w 971089"/>
                <a:gd name="connsiteY6" fmla="*/ 1056938 h 1056938"/>
                <a:gd name="connsiteX7" fmla="*/ 810686 w 971089"/>
                <a:gd name="connsiteY7" fmla="*/ 1056938 h 1056938"/>
                <a:gd name="connsiteX8" fmla="*/ 788206 w 971089"/>
                <a:gd name="connsiteY8" fmla="*/ 1051949 h 1056938"/>
                <a:gd name="connsiteX9" fmla="*/ 709826 w 971089"/>
                <a:gd name="connsiteY9" fmla="*/ 930757 h 1056938"/>
                <a:gd name="connsiteX10" fmla="*/ 709826 w 971089"/>
                <a:gd name="connsiteY10" fmla="*/ 471124 h 1056938"/>
                <a:gd name="connsiteX11" fmla="*/ 645962 w 971089"/>
                <a:gd name="connsiteY11" fmla="*/ 315998 h 1056938"/>
                <a:gd name="connsiteX12" fmla="*/ 489204 w 971089"/>
                <a:gd name="connsiteY12" fmla="*/ 252798 h 1056938"/>
                <a:gd name="connsiteX13" fmla="*/ 332446 w 971089"/>
                <a:gd name="connsiteY13" fmla="*/ 315998 h 1056938"/>
                <a:gd name="connsiteX14" fmla="*/ 268581 w 971089"/>
                <a:gd name="connsiteY14" fmla="*/ 471124 h 1056938"/>
                <a:gd name="connsiteX15" fmla="*/ 268581 w 971089"/>
                <a:gd name="connsiteY15" fmla="*/ 1034174 h 1056938"/>
                <a:gd name="connsiteX16" fmla="*/ 263869 w 971089"/>
                <a:gd name="connsiteY16" fmla="*/ 1056938 h 1056938"/>
                <a:gd name="connsiteX17" fmla="*/ 0 w 971089"/>
                <a:gd name="connsiteY17" fmla="*/ 1056938 h 1056938"/>
                <a:gd name="connsiteX18" fmla="*/ 7318 w 971089"/>
                <a:gd name="connsiteY18" fmla="*/ 1039920 h 1056938"/>
                <a:gd name="connsiteX19" fmla="*/ 7318 w 971089"/>
                <a:gd name="connsiteY19" fmla="*/ 476869 h 1056938"/>
                <a:gd name="connsiteX20" fmla="*/ 146659 w 971089"/>
                <a:gd name="connsiteY20" fmla="*/ 137890 h 1056938"/>
                <a:gd name="connsiteX21" fmla="*/ 489204 w 971089"/>
                <a:gd name="connsiteY21" fmla="*/ 0 h 1056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71089" h="1056938">
                  <a:moveTo>
                    <a:pt x="489204" y="0"/>
                  </a:moveTo>
                  <a:cubicBezTo>
                    <a:pt x="616933" y="0"/>
                    <a:pt x="738855" y="45963"/>
                    <a:pt x="831749" y="137890"/>
                  </a:cubicBezTo>
                  <a:cubicBezTo>
                    <a:pt x="918837" y="229816"/>
                    <a:pt x="971089" y="350470"/>
                    <a:pt x="971089" y="476869"/>
                  </a:cubicBezTo>
                  <a:lnTo>
                    <a:pt x="965284" y="476869"/>
                  </a:lnTo>
                  <a:lnTo>
                    <a:pt x="965284" y="936502"/>
                  </a:lnTo>
                  <a:cubicBezTo>
                    <a:pt x="965284" y="988211"/>
                    <a:pt x="932626" y="1033456"/>
                    <a:pt x="886905" y="1052847"/>
                  </a:cubicBezTo>
                  <a:lnTo>
                    <a:pt x="866823" y="1056938"/>
                  </a:lnTo>
                  <a:lnTo>
                    <a:pt x="810686" y="1056938"/>
                  </a:lnTo>
                  <a:lnTo>
                    <a:pt x="788206" y="1051949"/>
                  </a:lnTo>
                  <a:cubicBezTo>
                    <a:pt x="742485" y="1030943"/>
                    <a:pt x="709826" y="982466"/>
                    <a:pt x="709826" y="930757"/>
                  </a:cubicBezTo>
                  <a:lnTo>
                    <a:pt x="709826" y="471124"/>
                  </a:lnTo>
                  <a:cubicBezTo>
                    <a:pt x="709826" y="413670"/>
                    <a:pt x="686603" y="356215"/>
                    <a:pt x="645962" y="315998"/>
                  </a:cubicBezTo>
                  <a:cubicBezTo>
                    <a:pt x="605321" y="275780"/>
                    <a:pt x="547262" y="252798"/>
                    <a:pt x="489204" y="252798"/>
                  </a:cubicBezTo>
                  <a:cubicBezTo>
                    <a:pt x="431145" y="252798"/>
                    <a:pt x="373087" y="275780"/>
                    <a:pt x="332446" y="315998"/>
                  </a:cubicBezTo>
                  <a:cubicBezTo>
                    <a:pt x="291805" y="356215"/>
                    <a:pt x="268581" y="413670"/>
                    <a:pt x="268581" y="471124"/>
                  </a:cubicBezTo>
                  <a:lnTo>
                    <a:pt x="268581" y="1034174"/>
                  </a:lnTo>
                  <a:lnTo>
                    <a:pt x="263869" y="1056938"/>
                  </a:lnTo>
                  <a:lnTo>
                    <a:pt x="0" y="1056938"/>
                  </a:lnTo>
                  <a:lnTo>
                    <a:pt x="7318" y="1039920"/>
                  </a:lnTo>
                  <a:lnTo>
                    <a:pt x="7318" y="476869"/>
                  </a:lnTo>
                  <a:cubicBezTo>
                    <a:pt x="7318" y="350470"/>
                    <a:pt x="53765" y="229816"/>
                    <a:pt x="146659" y="137890"/>
                  </a:cubicBezTo>
                  <a:cubicBezTo>
                    <a:pt x="239552" y="51709"/>
                    <a:pt x="361475" y="0"/>
                    <a:pt x="489204" y="0"/>
                  </a:cubicBezTo>
                  <a:close/>
                </a:path>
              </a:pathLst>
            </a:custGeom>
            <a:solidFill>
              <a:srgbClr val="EE4F27"/>
            </a:solidFill>
            <a:ln w="58005" cap="flat">
              <a:noFill/>
              <a:prstDash val="solid"/>
              <a:miter/>
            </a:ln>
          </p:spPr>
          <p:txBody>
            <a:bodyPr rtlCol="0" anchor="ctr"/>
            <a:lstStyle/>
            <a:p>
              <a:endParaRPr lang="en-GB" sz="1400"/>
            </a:p>
          </p:txBody>
        </p:sp>
        <p:sp>
          <p:nvSpPr>
            <p:cNvPr id="4" name="Freeform 3">
              <a:extLst>
                <a:ext uri="{FF2B5EF4-FFF2-40B4-BE49-F238E27FC236}">
                  <a16:creationId xmlns:a16="http://schemas.microsoft.com/office/drawing/2014/main" id="{A3A80AA5-AA51-E3AE-33E7-EE9D80DDE446}"/>
                </a:ext>
              </a:extLst>
            </p:cNvPr>
            <p:cNvSpPr/>
            <p:nvPr/>
          </p:nvSpPr>
          <p:spPr>
            <a:xfrm>
              <a:off x="7535850" y="5778082"/>
              <a:ext cx="603809" cy="1079919"/>
            </a:xfrm>
            <a:custGeom>
              <a:avLst/>
              <a:gdLst>
                <a:gd name="connsiteX0" fmla="*/ 127729 w 603809"/>
                <a:gd name="connsiteY0" fmla="*/ 338979 h 1079919"/>
                <a:gd name="connsiteX1" fmla="*/ 255457 w 603809"/>
                <a:gd name="connsiteY1" fmla="*/ 465378 h 1079919"/>
                <a:gd name="connsiteX2" fmla="*/ 255457 w 603809"/>
                <a:gd name="connsiteY2" fmla="*/ 1079919 h 1079919"/>
                <a:gd name="connsiteX3" fmla="*/ 0 w 603809"/>
                <a:gd name="connsiteY3" fmla="*/ 1079919 h 1079919"/>
                <a:gd name="connsiteX4" fmla="*/ 0 w 603809"/>
                <a:gd name="connsiteY4" fmla="*/ 465378 h 1079919"/>
                <a:gd name="connsiteX5" fmla="*/ 127729 w 603809"/>
                <a:gd name="connsiteY5" fmla="*/ 338979 h 1079919"/>
                <a:gd name="connsiteX6" fmla="*/ 476080 w 603809"/>
                <a:gd name="connsiteY6" fmla="*/ 0 h 1079919"/>
                <a:gd name="connsiteX7" fmla="*/ 603809 w 603809"/>
                <a:gd name="connsiteY7" fmla="*/ 126399 h 1079919"/>
                <a:gd name="connsiteX8" fmla="*/ 603809 w 603809"/>
                <a:gd name="connsiteY8" fmla="*/ 1079919 h 1079919"/>
                <a:gd name="connsiteX9" fmla="*/ 348351 w 603809"/>
                <a:gd name="connsiteY9" fmla="*/ 1079919 h 1079919"/>
                <a:gd name="connsiteX10" fmla="*/ 348351 w 603809"/>
                <a:gd name="connsiteY10" fmla="*/ 126399 h 1079919"/>
                <a:gd name="connsiteX11" fmla="*/ 476080 w 603809"/>
                <a:gd name="connsiteY11" fmla="*/ 0 h 1079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3809" h="1079919">
                  <a:moveTo>
                    <a:pt x="127729" y="338979"/>
                  </a:moveTo>
                  <a:cubicBezTo>
                    <a:pt x="197399" y="338979"/>
                    <a:pt x="255457" y="396433"/>
                    <a:pt x="255457" y="465378"/>
                  </a:cubicBezTo>
                  <a:lnTo>
                    <a:pt x="255457" y="1079919"/>
                  </a:lnTo>
                  <a:lnTo>
                    <a:pt x="0" y="1079919"/>
                  </a:lnTo>
                  <a:lnTo>
                    <a:pt x="0" y="465378"/>
                  </a:lnTo>
                  <a:cubicBezTo>
                    <a:pt x="0" y="390688"/>
                    <a:pt x="58059" y="333234"/>
                    <a:pt x="127729" y="338979"/>
                  </a:cubicBezTo>
                  <a:close/>
                  <a:moveTo>
                    <a:pt x="476080" y="0"/>
                  </a:moveTo>
                  <a:cubicBezTo>
                    <a:pt x="545750" y="0"/>
                    <a:pt x="603809" y="57454"/>
                    <a:pt x="603809" y="126399"/>
                  </a:cubicBezTo>
                  <a:lnTo>
                    <a:pt x="603809" y="1079919"/>
                  </a:lnTo>
                  <a:lnTo>
                    <a:pt x="348351" y="1079919"/>
                  </a:lnTo>
                  <a:lnTo>
                    <a:pt x="348351" y="126399"/>
                  </a:lnTo>
                  <a:cubicBezTo>
                    <a:pt x="348351" y="57454"/>
                    <a:pt x="406410" y="0"/>
                    <a:pt x="476080" y="0"/>
                  </a:cubicBezTo>
                  <a:close/>
                </a:path>
              </a:pathLst>
            </a:custGeom>
            <a:solidFill>
              <a:srgbClr val="A555A1"/>
            </a:solidFill>
            <a:ln w="58005" cap="flat">
              <a:noFill/>
              <a:prstDash val="solid"/>
              <a:miter/>
            </a:ln>
          </p:spPr>
          <p:txBody>
            <a:bodyPr rtlCol="0" anchor="ctr"/>
            <a:lstStyle/>
            <a:p>
              <a:endParaRPr lang="en-GB" sz="1400"/>
            </a:p>
          </p:txBody>
        </p:sp>
        <p:sp>
          <p:nvSpPr>
            <p:cNvPr id="7" name="Freeform 6">
              <a:extLst>
                <a:ext uri="{FF2B5EF4-FFF2-40B4-BE49-F238E27FC236}">
                  <a16:creationId xmlns:a16="http://schemas.microsoft.com/office/drawing/2014/main" id="{5F503B48-90E5-3F7A-FCDC-9FED9CB87EBB}"/>
                </a:ext>
              </a:extLst>
            </p:cNvPr>
            <p:cNvSpPr/>
            <p:nvPr/>
          </p:nvSpPr>
          <p:spPr>
            <a:xfrm>
              <a:off x="8592515" y="6059606"/>
              <a:ext cx="603809" cy="798394"/>
            </a:xfrm>
            <a:custGeom>
              <a:avLst/>
              <a:gdLst>
                <a:gd name="connsiteX0" fmla="*/ 476080 w 603809"/>
                <a:gd name="connsiteY0" fmla="*/ 338979 h 798394"/>
                <a:gd name="connsiteX1" fmla="*/ 603809 w 603809"/>
                <a:gd name="connsiteY1" fmla="*/ 465378 h 798394"/>
                <a:gd name="connsiteX2" fmla="*/ 603809 w 603809"/>
                <a:gd name="connsiteY2" fmla="*/ 798394 h 798394"/>
                <a:gd name="connsiteX3" fmla="*/ 348351 w 603809"/>
                <a:gd name="connsiteY3" fmla="*/ 798394 h 798394"/>
                <a:gd name="connsiteX4" fmla="*/ 348351 w 603809"/>
                <a:gd name="connsiteY4" fmla="*/ 465378 h 798394"/>
                <a:gd name="connsiteX5" fmla="*/ 476080 w 603809"/>
                <a:gd name="connsiteY5" fmla="*/ 338979 h 798394"/>
                <a:gd name="connsiteX6" fmla="*/ 127729 w 603809"/>
                <a:gd name="connsiteY6" fmla="*/ 0 h 798394"/>
                <a:gd name="connsiteX7" fmla="*/ 255457 w 603809"/>
                <a:gd name="connsiteY7" fmla="*/ 126399 h 798394"/>
                <a:gd name="connsiteX8" fmla="*/ 255457 w 603809"/>
                <a:gd name="connsiteY8" fmla="*/ 798394 h 798394"/>
                <a:gd name="connsiteX9" fmla="*/ 0 w 603809"/>
                <a:gd name="connsiteY9" fmla="*/ 798394 h 798394"/>
                <a:gd name="connsiteX10" fmla="*/ 0 w 603809"/>
                <a:gd name="connsiteY10" fmla="*/ 126399 h 798394"/>
                <a:gd name="connsiteX11" fmla="*/ 127729 w 603809"/>
                <a:gd name="connsiteY11" fmla="*/ 0 h 79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3809" h="798394">
                  <a:moveTo>
                    <a:pt x="476080" y="338979"/>
                  </a:moveTo>
                  <a:cubicBezTo>
                    <a:pt x="545750" y="338979"/>
                    <a:pt x="603809" y="396433"/>
                    <a:pt x="603809" y="465378"/>
                  </a:cubicBezTo>
                  <a:lnTo>
                    <a:pt x="603809" y="798394"/>
                  </a:lnTo>
                  <a:lnTo>
                    <a:pt x="348351" y="798394"/>
                  </a:lnTo>
                  <a:lnTo>
                    <a:pt x="348351" y="465378"/>
                  </a:lnTo>
                  <a:cubicBezTo>
                    <a:pt x="348351" y="396433"/>
                    <a:pt x="406410" y="338979"/>
                    <a:pt x="476080" y="338979"/>
                  </a:cubicBezTo>
                  <a:close/>
                  <a:moveTo>
                    <a:pt x="127729" y="0"/>
                  </a:moveTo>
                  <a:cubicBezTo>
                    <a:pt x="197399" y="0"/>
                    <a:pt x="255457" y="57454"/>
                    <a:pt x="255457" y="126399"/>
                  </a:cubicBezTo>
                  <a:lnTo>
                    <a:pt x="255457" y="798394"/>
                  </a:lnTo>
                  <a:lnTo>
                    <a:pt x="0" y="798394"/>
                  </a:lnTo>
                  <a:lnTo>
                    <a:pt x="0" y="126399"/>
                  </a:lnTo>
                  <a:cubicBezTo>
                    <a:pt x="0" y="57454"/>
                    <a:pt x="58059" y="0"/>
                    <a:pt x="127729" y="0"/>
                  </a:cubicBezTo>
                  <a:close/>
                </a:path>
              </a:pathLst>
            </a:custGeom>
            <a:solidFill>
              <a:srgbClr val="2B9B9F"/>
            </a:solidFill>
            <a:ln w="58005" cap="flat">
              <a:noFill/>
              <a:prstDash val="solid"/>
              <a:miter/>
            </a:ln>
          </p:spPr>
          <p:txBody>
            <a:bodyPr rtlCol="0" anchor="ctr"/>
            <a:lstStyle/>
            <a:p>
              <a:endParaRPr lang="en-GB" sz="1400"/>
            </a:p>
          </p:txBody>
        </p:sp>
        <p:sp>
          <p:nvSpPr>
            <p:cNvPr id="8" name="Freeform 7">
              <a:extLst>
                <a:ext uri="{FF2B5EF4-FFF2-40B4-BE49-F238E27FC236}">
                  <a16:creationId xmlns:a16="http://schemas.microsoft.com/office/drawing/2014/main" id="{0423D576-F212-77B0-1317-08BA421E330D}"/>
                </a:ext>
              </a:extLst>
            </p:cNvPr>
            <p:cNvSpPr/>
            <p:nvPr/>
          </p:nvSpPr>
          <p:spPr>
            <a:xfrm>
              <a:off x="8946672" y="5801062"/>
              <a:ext cx="1426315" cy="1056938"/>
            </a:xfrm>
            <a:custGeom>
              <a:avLst/>
              <a:gdLst>
                <a:gd name="connsiteX0" fmla="*/ 476080 w 1426315"/>
                <a:gd name="connsiteY0" fmla="*/ 0 h 1056938"/>
                <a:gd name="connsiteX1" fmla="*/ 818625 w 1426315"/>
                <a:gd name="connsiteY1" fmla="*/ 137890 h 1056938"/>
                <a:gd name="connsiteX2" fmla="*/ 957965 w 1426315"/>
                <a:gd name="connsiteY2" fmla="*/ 476869 h 1056938"/>
                <a:gd name="connsiteX3" fmla="*/ 957965 w 1426315"/>
                <a:gd name="connsiteY3" fmla="*/ 936502 h 1056938"/>
                <a:gd name="connsiteX4" fmla="*/ 1004412 w 1426315"/>
                <a:gd name="connsiteY4" fmla="*/ 982465 h 1056938"/>
                <a:gd name="connsiteX5" fmla="*/ 1312122 w 1426315"/>
                <a:gd name="connsiteY5" fmla="*/ 982465 h 1056938"/>
                <a:gd name="connsiteX6" fmla="*/ 1406830 w 1426315"/>
                <a:gd name="connsiteY6" fmla="*/ 1022863 h 1056938"/>
                <a:gd name="connsiteX7" fmla="*/ 1426315 w 1426315"/>
                <a:gd name="connsiteY7" fmla="*/ 1056938 h 1056938"/>
                <a:gd name="connsiteX8" fmla="*/ 722522 w 1426315"/>
                <a:gd name="connsiteY8" fmla="*/ 1056938 h 1056938"/>
                <a:gd name="connsiteX9" fmla="*/ 721105 w 1426315"/>
                <a:gd name="connsiteY9" fmla="*/ 1054373 h 1056938"/>
                <a:gd name="connsiteX10" fmla="*/ 696702 w 1426315"/>
                <a:gd name="connsiteY10" fmla="*/ 936502 h 1056938"/>
                <a:gd name="connsiteX11" fmla="*/ 696702 w 1426315"/>
                <a:gd name="connsiteY11" fmla="*/ 476869 h 1056938"/>
                <a:gd name="connsiteX12" fmla="*/ 632838 w 1426315"/>
                <a:gd name="connsiteY12" fmla="*/ 321743 h 1056938"/>
                <a:gd name="connsiteX13" fmla="*/ 476080 w 1426315"/>
                <a:gd name="connsiteY13" fmla="*/ 258544 h 1056938"/>
                <a:gd name="connsiteX14" fmla="*/ 319322 w 1426315"/>
                <a:gd name="connsiteY14" fmla="*/ 321743 h 1056938"/>
                <a:gd name="connsiteX15" fmla="*/ 255457 w 1426315"/>
                <a:gd name="connsiteY15" fmla="*/ 476869 h 1056938"/>
                <a:gd name="connsiteX16" fmla="*/ 255457 w 1426315"/>
                <a:gd name="connsiteY16" fmla="*/ 936502 h 1056938"/>
                <a:gd name="connsiteX17" fmla="*/ 177079 w 1426315"/>
                <a:gd name="connsiteY17" fmla="*/ 1052847 h 1056938"/>
                <a:gd name="connsiteX18" fmla="*/ 156997 w 1426315"/>
                <a:gd name="connsiteY18" fmla="*/ 1056938 h 1056938"/>
                <a:gd name="connsiteX19" fmla="*/ 98461 w 1426315"/>
                <a:gd name="connsiteY19" fmla="*/ 1056938 h 1056938"/>
                <a:gd name="connsiteX20" fmla="*/ 78379 w 1426315"/>
                <a:gd name="connsiteY20" fmla="*/ 1052847 h 1056938"/>
                <a:gd name="connsiteX21" fmla="*/ 0 w 1426315"/>
                <a:gd name="connsiteY21" fmla="*/ 936502 h 1056938"/>
                <a:gd name="connsiteX22" fmla="*/ 0 w 1426315"/>
                <a:gd name="connsiteY22" fmla="*/ 476869 h 1056938"/>
                <a:gd name="connsiteX23" fmla="*/ 133535 w 1426315"/>
                <a:gd name="connsiteY23" fmla="*/ 137890 h 1056938"/>
                <a:gd name="connsiteX24" fmla="*/ 476080 w 1426315"/>
                <a:gd name="connsiteY24" fmla="*/ 0 h 1056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26315" h="1056938">
                  <a:moveTo>
                    <a:pt x="476080" y="0"/>
                  </a:moveTo>
                  <a:cubicBezTo>
                    <a:pt x="603809" y="0"/>
                    <a:pt x="725731" y="45963"/>
                    <a:pt x="818625" y="137890"/>
                  </a:cubicBezTo>
                  <a:cubicBezTo>
                    <a:pt x="905713" y="229816"/>
                    <a:pt x="957965" y="350470"/>
                    <a:pt x="957965" y="476869"/>
                  </a:cubicBezTo>
                  <a:lnTo>
                    <a:pt x="957965" y="936502"/>
                  </a:lnTo>
                  <a:cubicBezTo>
                    <a:pt x="957965" y="959484"/>
                    <a:pt x="975383" y="982465"/>
                    <a:pt x="1004412" y="982465"/>
                  </a:cubicBezTo>
                  <a:lnTo>
                    <a:pt x="1312122" y="982465"/>
                  </a:lnTo>
                  <a:cubicBezTo>
                    <a:pt x="1354214" y="982465"/>
                    <a:pt x="1385784" y="998624"/>
                    <a:pt x="1406830" y="1022863"/>
                  </a:cubicBezTo>
                  <a:lnTo>
                    <a:pt x="1426315" y="1056938"/>
                  </a:lnTo>
                  <a:lnTo>
                    <a:pt x="722522" y="1056938"/>
                  </a:lnTo>
                  <a:lnTo>
                    <a:pt x="721105" y="1054373"/>
                  </a:lnTo>
                  <a:cubicBezTo>
                    <a:pt x="705411" y="1018015"/>
                    <a:pt x="696702" y="978156"/>
                    <a:pt x="696702" y="936502"/>
                  </a:cubicBezTo>
                  <a:lnTo>
                    <a:pt x="696702" y="476869"/>
                  </a:lnTo>
                  <a:cubicBezTo>
                    <a:pt x="696702" y="419415"/>
                    <a:pt x="673479" y="361961"/>
                    <a:pt x="632838" y="321743"/>
                  </a:cubicBezTo>
                  <a:cubicBezTo>
                    <a:pt x="592197" y="281525"/>
                    <a:pt x="534138" y="258544"/>
                    <a:pt x="476080" y="258544"/>
                  </a:cubicBezTo>
                  <a:cubicBezTo>
                    <a:pt x="418021" y="258544"/>
                    <a:pt x="359963" y="281525"/>
                    <a:pt x="319322" y="321743"/>
                  </a:cubicBezTo>
                  <a:cubicBezTo>
                    <a:pt x="278681" y="361961"/>
                    <a:pt x="255457" y="419415"/>
                    <a:pt x="255457" y="476869"/>
                  </a:cubicBezTo>
                  <a:lnTo>
                    <a:pt x="255457" y="936502"/>
                  </a:lnTo>
                  <a:cubicBezTo>
                    <a:pt x="255457" y="988211"/>
                    <a:pt x="222799" y="1033456"/>
                    <a:pt x="177079" y="1052847"/>
                  </a:cubicBezTo>
                  <a:lnTo>
                    <a:pt x="156997" y="1056938"/>
                  </a:lnTo>
                  <a:lnTo>
                    <a:pt x="98461" y="1056938"/>
                  </a:lnTo>
                  <a:lnTo>
                    <a:pt x="78379" y="1052847"/>
                  </a:lnTo>
                  <a:cubicBezTo>
                    <a:pt x="32658" y="1033456"/>
                    <a:pt x="0" y="988211"/>
                    <a:pt x="0" y="936502"/>
                  </a:cubicBezTo>
                  <a:lnTo>
                    <a:pt x="0" y="476869"/>
                  </a:lnTo>
                  <a:cubicBezTo>
                    <a:pt x="0" y="350470"/>
                    <a:pt x="52253" y="229816"/>
                    <a:pt x="133535" y="137890"/>
                  </a:cubicBezTo>
                  <a:cubicBezTo>
                    <a:pt x="226428" y="51709"/>
                    <a:pt x="348351" y="0"/>
                    <a:pt x="476080" y="0"/>
                  </a:cubicBezTo>
                  <a:close/>
                </a:path>
              </a:pathLst>
            </a:custGeom>
            <a:solidFill>
              <a:srgbClr val="414DA1"/>
            </a:solidFill>
            <a:ln w="58005" cap="flat">
              <a:noFill/>
              <a:prstDash val="solid"/>
              <a:miter/>
            </a:ln>
          </p:spPr>
          <p:txBody>
            <a:bodyPr rtlCol="0" anchor="ctr"/>
            <a:lstStyle/>
            <a:p>
              <a:endParaRPr lang="en-GB" sz="1400"/>
            </a:p>
          </p:txBody>
        </p:sp>
        <p:sp>
          <p:nvSpPr>
            <p:cNvPr id="14" name="Freeform 13">
              <a:extLst>
                <a:ext uri="{FF2B5EF4-FFF2-40B4-BE49-F238E27FC236}">
                  <a16:creationId xmlns:a16="http://schemas.microsoft.com/office/drawing/2014/main" id="{58B24749-E0C1-1FBC-E38B-18D3C3376804}"/>
                </a:ext>
              </a:extLst>
            </p:cNvPr>
            <p:cNvSpPr/>
            <p:nvPr/>
          </p:nvSpPr>
          <p:spPr>
            <a:xfrm>
              <a:off x="7890007" y="4663471"/>
              <a:ext cx="963771" cy="1861909"/>
            </a:xfrm>
            <a:custGeom>
              <a:avLst/>
              <a:gdLst>
                <a:gd name="connsiteX0" fmla="*/ 963771 w 963771"/>
                <a:gd name="connsiteY0" fmla="*/ 1735114 h 1861909"/>
                <a:gd name="connsiteX1" fmla="*/ 963771 w 963771"/>
                <a:gd name="connsiteY1" fmla="*/ 1149082 h 1861909"/>
                <a:gd name="connsiteX2" fmla="*/ 824431 w 963771"/>
                <a:gd name="connsiteY2" fmla="*/ 810103 h 1861909"/>
                <a:gd name="connsiteX3" fmla="*/ 481886 w 963771"/>
                <a:gd name="connsiteY3" fmla="*/ 672213 h 1861909"/>
                <a:gd name="connsiteX4" fmla="*/ 139340 w 963771"/>
                <a:gd name="connsiteY4" fmla="*/ 810103 h 1861909"/>
                <a:gd name="connsiteX5" fmla="*/ 0 w 963771"/>
                <a:gd name="connsiteY5" fmla="*/ 1149082 h 1861909"/>
                <a:gd name="connsiteX6" fmla="*/ 0 w 963771"/>
                <a:gd name="connsiteY6" fmla="*/ 1735114 h 1861909"/>
                <a:gd name="connsiteX7" fmla="*/ 127729 w 963771"/>
                <a:gd name="connsiteY7" fmla="*/ 1861513 h 1861909"/>
                <a:gd name="connsiteX8" fmla="*/ 255457 w 963771"/>
                <a:gd name="connsiteY8" fmla="*/ 1735114 h 1861909"/>
                <a:gd name="connsiteX9" fmla="*/ 255457 w 963771"/>
                <a:gd name="connsiteY9" fmla="*/ 1149082 h 1861909"/>
                <a:gd name="connsiteX10" fmla="*/ 319322 w 963771"/>
                <a:gd name="connsiteY10" fmla="*/ 993956 h 1861909"/>
                <a:gd name="connsiteX11" fmla="*/ 476080 w 963771"/>
                <a:gd name="connsiteY11" fmla="*/ 930757 h 1861909"/>
                <a:gd name="connsiteX12" fmla="*/ 632838 w 963771"/>
                <a:gd name="connsiteY12" fmla="*/ 993956 h 1861909"/>
                <a:gd name="connsiteX13" fmla="*/ 696702 w 963771"/>
                <a:gd name="connsiteY13" fmla="*/ 1149082 h 1861909"/>
                <a:gd name="connsiteX14" fmla="*/ 696702 w 963771"/>
                <a:gd name="connsiteY14" fmla="*/ 1735114 h 1861909"/>
                <a:gd name="connsiteX15" fmla="*/ 824431 w 963771"/>
                <a:gd name="connsiteY15" fmla="*/ 1861513 h 1861909"/>
                <a:gd name="connsiteX16" fmla="*/ 963771 w 963771"/>
                <a:gd name="connsiteY16" fmla="*/ 1735114 h 1861909"/>
                <a:gd name="connsiteX17" fmla="*/ 481886 w 963771"/>
                <a:gd name="connsiteY17" fmla="*/ 0 h 1861909"/>
                <a:gd name="connsiteX18" fmla="*/ 226428 w 963771"/>
                <a:gd name="connsiteY18" fmla="*/ 252798 h 1861909"/>
                <a:gd name="connsiteX19" fmla="*/ 481886 w 963771"/>
                <a:gd name="connsiteY19" fmla="*/ 505596 h 1861909"/>
                <a:gd name="connsiteX20" fmla="*/ 737343 w 963771"/>
                <a:gd name="connsiteY20" fmla="*/ 252798 h 1861909"/>
                <a:gd name="connsiteX21" fmla="*/ 481886 w 963771"/>
                <a:gd name="connsiteY21" fmla="*/ 0 h 1861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63771" h="1861909">
                  <a:moveTo>
                    <a:pt x="963771" y="1735114"/>
                  </a:moveTo>
                  <a:lnTo>
                    <a:pt x="963771" y="1149082"/>
                  </a:lnTo>
                  <a:cubicBezTo>
                    <a:pt x="963771" y="1022683"/>
                    <a:pt x="911518" y="902030"/>
                    <a:pt x="824431" y="810103"/>
                  </a:cubicBezTo>
                  <a:cubicBezTo>
                    <a:pt x="731537" y="718176"/>
                    <a:pt x="609614" y="672213"/>
                    <a:pt x="481886" y="672213"/>
                  </a:cubicBezTo>
                  <a:cubicBezTo>
                    <a:pt x="354157" y="672213"/>
                    <a:pt x="232234" y="723922"/>
                    <a:pt x="139340" y="810103"/>
                  </a:cubicBezTo>
                  <a:cubicBezTo>
                    <a:pt x="46447" y="902030"/>
                    <a:pt x="0" y="1022683"/>
                    <a:pt x="0" y="1149082"/>
                  </a:cubicBezTo>
                  <a:lnTo>
                    <a:pt x="0" y="1735114"/>
                  </a:lnTo>
                  <a:cubicBezTo>
                    <a:pt x="0" y="1804059"/>
                    <a:pt x="58059" y="1861513"/>
                    <a:pt x="127729" y="1861513"/>
                  </a:cubicBezTo>
                  <a:cubicBezTo>
                    <a:pt x="197399" y="1861513"/>
                    <a:pt x="255457" y="1804059"/>
                    <a:pt x="255457" y="1735114"/>
                  </a:cubicBezTo>
                  <a:lnTo>
                    <a:pt x="255457" y="1149082"/>
                  </a:lnTo>
                  <a:cubicBezTo>
                    <a:pt x="255457" y="1091628"/>
                    <a:pt x="278681" y="1034174"/>
                    <a:pt x="319322" y="993956"/>
                  </a:cubicBezTo>
                  <a:cubicBezTo>
                    <a:pt x="359963" y="953738"/>
                    <a:pt x="418021" y="930757"/>
                    <a:pt x="476080" y="930757"/>
                  </a:cubicBezTo>
                  <a:cubicBezTo>
                    <a:pt x="534138" y="930757"/>
                    <a:pt x="592197" y="953738"/>
                    <a:pt x="632838" y="993956"/>
                  </a:cubicBezTo>
                  <a:cubicBezTo>
                    <a:pt x="673479" y="1034174"/>
                    <a:pt x="696702" y="1091628"/>
                    <a:pt x="696702" y="1149082"/>
                  </a:cubicBezTo>
                  <a:lnTo>
                    <a:pt x="696702" y="1735114"/>
                  </a:lnTo>
                  <a:cubicBezTo>
                    <a:pt x="696702" y="1804059"/>
                    <a:pt x="754761" y="1861513"/>
                    <a:pt x="824431" y="1861513"/>
                  </a:cubicBezTo>
                  <a:cubicBezTo>
                    <a:pt x="905713" y="1867259"/>
                    <a:pt x="963771" y="1809805"/>
                    <a:pt x="963771" y="1735114"/>
                  </a:cubicBezTo>
                  <a:moveTo>
                    <a:pt x="481886" y="0"/>
                  </a:moveTo>
                  <a:cubicBezTo>
                    <a:pt x="336739" y="0"/>
                    <a:pt x="226428" y="114908"/>
                    <a:pt x="226428" y="252798"/>
                  </a:cubicBezTo>
                  <a:cubicBezTo>
                    <a:pt x="226428" y="396433"/>
                    <a:pt x="342545" y="505596"/>
                    <a:pt x="481886" y="505596"/>
                  </a:cubicBezTo>
                  <a:cubicBezTo>
                    <a:pt x="627032" y="505596"/>
                    <a:pt x="737343" y="390688"/>
                    <a:pt x="737343" y="252798"/>
                  </a:cubicBezTo>
                  <a:cubicBezTo>
                    <a:pt x="737343" y="114908"/>
                    <a:pt x="621226" y="0"/>
                    <a:pt x="481886" y="0"/>
                  </a:cubicBezTo>
                  <a:close/>
                </a:path>
              </a:pathLst>
            </a:custGeom>
            <a:solidFill>
              <a:srgbClr val="4174BA"/>
            </a:solidFill>
            <a:ln w="58005" cap="flat">
              <a:noFill/>
              <a:prstDash val="solid"/>
              <a:miter/>
            </a:ln>
          </p:spPr>
          <p:txBody>
            <a:bodyPr rtlCol="0" anchor="ctr"/>
            <a:lstStyle/>
            <a:p>
              <a:endParaRPr lang="en-GB" sz="1400"/>
            </a:p>
          </p:txBody>
        </p:sp>
        <p:sp>
          <p:nvSpPr>
            <p:cNvPr id="15" name="Freeform 14">
              <a:extLst>
                <a:ext uri="{FF2B5EF4-FFF2-40B4-BE49-F238E27FC236}">
                  <a16:creationId xmlns:a16="http://schemas.microsoft.com/office/drawing/2014/main" id="{265467F2-9F41-11B8-E7F1-63207A218340}"/>
                </a:ext>
              </a:extLst>
            </p:cNvPr>
            <p:cNvSpPr/>
            <p:nvPr/>
          </p:nvSpPr>
          <p:spPr>
            <a:xfrm>
              <a:off x="9173100" y="5128849"/>
              <a:ext cx="511123" cy="505596"/>
            </a:xfrm>
            <a:custGeom>
              <a:avLst/>
              <a:gdLst>
                <a:gd name="connsiteX0" fmla="*/ 255457 w 511123"/>
                <a:gd name="connsiteY0" fmla="*/ 0 h 505596"/>
                <a:gd name="connsiteX1" fmla="*/ 0 w 511123"/>
                <a:gd name="connsiteY1" fmla="*/ 252798 h 505596"/>
                <a:gd name="connsiteX2" fmla="*/ 255457 w 511123"/>
                <a:gd name="connsiteY2" fmla="*/ 505596 h 505596"/>
                <a:gd name="connsiteX3" fmla="*/ 510915 w 511123"/>
                <a:gd name="connsiteY3" fmla="*/ 252798 h 505596"/>
                <a:gd name="connsiteX4" fmla="*/ 255457 w 511123"/>
                <a:gd name="connsiteY4" fmla="*/ 0 h 50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123" h="505596">
                  <a:moveTo>
                    <a:pt x="255457" y="0"/>
                  </a:moveTo>
                  <a:cubicBezTo>
                    <a:pt x="110311" y="0"/>
                    <a:pt x="0" y="114908"/>
                    <a:pt x="0" y="252798"/>
                  </a:cubicBezTo>
                  <a:cubicBezTo>
                    <a:pt x="0" y="396433"/>
                    <a:pt x="116117" y="505596"/>
                    <a:pt x="255457" y="505596"/>
                  </a:cubicBezTo>
                  <a:cubicBezTo>
                    <a:pt x="400604" y="505596"/>
                    <a:pt x="510915" y="390688"/>
                    <a:pt x="510915" y="252798"/>
                  </a:cubicBezTo>
                  <a:cubicBezTo>
                    <a:pt x="516721" y="114908"/>
                    <a:pt x="400604" y="0"/>
                    <a:pt x="255457" y="0"/>
                  </a:cubicBezTo>
                </a:path>
              </a:pathLst>
            </a:custGeom>
            <a:solidFill>
              <a:srgbClr val="414DA1"/>
            </a:solidFill>
            <a:ln w="58005" cap="flat">
              <a:noFill/>
              <a:prstDash val="solid"/>
              <a:miter/>
            </a:ln>
          </p:spPr>
          <p:txBody>
            <a:bodyPr rtlCol="0" anchor="ctr"/>
            <a:lstStyle/>
            <a:p>
              <a:endParaRPr lang="en-GB" sz="1400"/>
            </a:p>
          </p:txBody>
        </p:sp>
        <p:sp>
          <p:nvSpPr>
            <p:cNvPr id="16" name="Freeform 15">
              <a:extLst>
                <a:ext uri="{FF2B5EF4-FFF2-40B4-BE49-F238E27FC236}">
                  <a16:creationId xmlns:a16="http://schemas.microsoft.com/office/drawing/2014/main" id="{B833CB49-02F7-B37E-DB4A-FF0AA10016D2}"/>
                </a:ext>
              </a:extLst>
            </p:cNvPr>
            <p:cNvSpPr/>
            <p:nvPr/>
          </p:nvSpPr>
          <p:spPr>
            <a:xfrm>
              <a:off x="7053965" y="5128849"/>
              <a:ext cx="511123" cy="505596"/>
            </a:xfrm>
            <a:custGeom>
              <a:avLst/>
              <a:gdLst>
                <a:gd name="connsiteX0" fmla="*/ 255457 w 511123"/>
                <a:gd name="connsiteY0" fmla="*/ 0 h 505596"/>
                <a:gd name="connsiteX1" fmla="*/ 0 w 511123"/>
                <a:gd name="connsiteY1" fmla="*/ 252798 h 505596"/>
                <a:gd name="connsiteX2" fmla="*/ 255457 w 511123"/>
                <a:gd name="connsiteY2" fmla="*/ 505596 h 505596"/>
                <a:gd name="connsiteX3" fmla="*/ 510915 w 511123"/>
                <a:gd name="connsiteY3" fmla="*/ 252798 h 505596"/>
                <a:gd name="connsiteX4" fmla="*/ 255457 w 511123"/>
                <a:gd name="connsiteY4" fmla="*/ 0 h 50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123" h="505596">
                  <a:moveTo>
                    <a:pt x="255457" y="0"/>
                  </a:moveTo>
                  <a:cubicBezTo>
                    <a:pt x="110311" y="0"/>
                    <a:pt x="0" y="114908"/>
                    <a:pt x="0" y="252798"/>
                  </a:cubicBezTo>
                  <a:cubicBezTo>
                    <a:pt x="0" y="396433"/>
                    <a:pt x="116117" y="505596"/>
                    <a:pt x="255457" y="505596"/>
                  </a:cubicBezTo>
                  <a:cubicBezTo>
                    <a:pt x="400604" y="505596"/>
                    <a:pt x="510915" y="390688"/>
                    <a:pt x="510915" y="252798"/>
                  </a:cubicBezTo>
                  <a:cubicBezTo>
                    <a:pt x="516721" y="114908"/>
                    <a:pt x="400604" y="0"/>
                    <a:pt x="255457" y="0"/>
                  </a:cubicBezTo>
                </a:path>
              </a:pathLst>
            </a:custGeom>
            <a:solidFill>
              <a:srgbClr val="EE4F27"/>
            </a:solidFill>
            <a:ln w="58005" cap="flat">
              <a:noFill/>
              <a:prstDash val="solid"/>
              <a:miter/>
            </a:ln>
          </p:spPr>
          <p:txBody>
            <a:bodyPr rtlCol="0" anchor="ctr"/>
            <a:lstStyle/>
            <a:p>
              <a:endParaRPr lang="en-GB" sz="1400"/>
            </a:p>
          </p:txBody>
        </p:sp>
        <p:sp>
          <p:nvSpPr>
            <p:cNvPr id="17" name="Freeform 16">
              <a:extLst>
                <a:ext uri="{FF2B5EF4-FFF2-40B4-BE49-F238E27FC236}">
                  <a16:creationId xmlns:a16="http://schemas.microsoft.com/office/drawing/2014/main" id="{A1F0B656-C36D-867F-8528-8914AAF11E0C}"/>
                </a:ext>
              </a:extLst>
            </p:cNvPr>
            <p:cNvSpPr/>
            <p:nvPr/>
          </p:nvSpPr>
          <p:spPr>
            <a:xfrm>
              <a:off x="7535850" y="6611165"/>
              <a:ext cx="255857" cy="252797"/>
            </a:xfrm>
            <a:custGeom>
              <a:avLst/>
              <a:gdLst>
                <a:gd name="connsiteX0" fmla="*/ 127729 w 255857"/>
                <a:gd name="connsiteY0" fmla="*/ 0 h 252797"/>
                <a:gd name="connsiteX1" fmla="*/ 0 w 255857"/>
                <a:gd name="connsiteY1" fmla="*/ 126399 h 252797"/>
                <a:gd name="connsiteX2" fmla="*/ 0 w 255857"/>
                <a:gd name="connsiteY2" fmla="*/ 126399 h 252797"/>
                <a:gd name="connsiteX3" fmla="*/ 0 w 255857"/>
                <a:gd name="connsiteY3" fmla="*/ 126399 h 252797"/>
                <a:gd name="connsiteX4" fmla="*/ 0 w 255857"/>
                <a:gd name="connsiteY4" fmla="*/ 126399 h 252797"/>
                <a:gd name="connsiteX5" fmla="*/ 0 w 255857"/>
                <a:gd name="connsiteY5" fmla="*/ 126399 h 252797"/>
                <a:gd name="connsiteX6" fmla="*/ 127729 w 255857"/>
                <a:gd name="connsiteY6" fmla="*/ 252798 h 252797"/>
                <a:gd name="connsiteX7" fmla="*/ 255457 w 255857"/>
                <a:gd name="connsiteY7" fmla="*/ 126399 h 252797"/>
                <a:gd name="connsiteX8" fmla="*/ 127729 w 255857"/>
                <a:gd name="connsiteY8" fmla="*/ 0 h 252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857" h="252797">
                  <a:moveTo>
                    <a:pt x="127729" y="0"/>
                  </a:moveTo>
                  <a:cubicBezTo>
                    <a:pt x="58059" y="0"/>
                    <a:pt x="0" y="57454"/>
                    <a:pt x="0" y="126399"/>
                  </a:cubicBezTo>
                  <a:lnTo>
                    <a:pt x="0" y="126399"/>
                  </a:lnTo>
                  <a:cubicBezTo>
                    <a:pt x="0" y="126399"/>
                    <a:pt x="0" y="126399"/>
                    <a:pt x="0" y="126399"/>
                  </a:cubicBezTo>
                  <a:cubicBezTo>
                    <a:pt x="0" y="126399"/>
                    <a:pt x="0" y="126399"/>
                    <a:pt x="0" y="126399"/>
                  </a:cubicBezTo>
                  <a:cubicBezTo>
                    <a:pt x="0" y="126399"/>
                    <a:pt x="0" y="126399"/>
                    <a:pt x="0" y="126399"/>
                  </a:cubicBezTo>
                  <a:cubicBezTo>
                    <a:pt x="0" y="195344"/>
                    <a:pt x="58059" y="252798"/>
                    <a:pt x="127729" y="252798"/>
                  </a:cubicBezTo>
                  <a:cubicBezTo>
                    <a:pt x="197399" y="252798"/>
                    <a:pt x="255457" y="195344"/>
                    <a:pt x="255457" y="126399"/>
                  </a:cubicBezTo>
                  <a:cubicBezTo>
                    <a:pt x="261263" y="57454"/>
                    <a:pt x="203205" y="0"/>
                    <a:pt x="127729" y="0"/>
                  </a:cubicBezTo>
                </a:path>
              </a:pathLst>
            </a:custGeom>
            <a:solidFill>
              <a:srgbClr val="993F59"/>
            </a:solidFill>
            <a:ln w="58005" cap="flat">
              <a:noFill/>
              <a:prstDash val="solid"/>
              <a:miter/>
            </a:ln>
          </p:spPr>
          <p:txBody>
            <a:bodyPr rtlCol="0" anchor="ctr"/>
            <a:lstStyle/>
            <a:p>
              <a:endParaRPr lang="en-GB" sz="1400"/>
            </a:p>
          </p:txBody>
        </p:sp>
        <p:sp>
          <p:nvSpPr>
            <p:cNvPr id="18" name="Freeform 17">
              <a:extLst>
                <a:ext uri="{FF2B5EF4-FFF2-40B4-BE49-F238E27FC236}">
                  <a16:creationId xmlns:a16="http://schemas.microsoft.com/office/drawing/2014/main" id="{40E76C93-3B8B-2078-113D-B3EB420C6E3A}"/>
                </a:ext>
              </a:extLst>
            </p:cNvPr>
            <p:cNvSpPr/>
            <p:nvPr/>
          </p:nvSpPr>
          <p:spPr>
            <a:xfrm>
              <a:off x="7890007" y="6272186"/>
              <a:ext cx="255457" cy="252798"/>
            </a:xfrm>
            <a:custGeom>
              <a:avLst/>
              <a:gdLst>
                <a:gd name="connsiteX0" fmla="*/ 0 w 255457"/>
                <a:gd name="connsiteY0" fmla="*/ 126399 h 252798"/>
                <a:gd name="connsiteX1" fmla="*/ 127729 w 255457"/>
                <a:gd name="connsiteY1" fmla="*/ 252798 h 252798"/>
                <a:gd name="connsiteX2" fmla="*/ 255457 w 255457"/>
                <a:gd name="connsiteY2" fmla="*/ 126399 h 252798"/>
                <a:gd name="connsiteX3" fmla="*/ 127729 w 255457"/>
                <a:gd name="connsiteY3" fmla="*/ 0 h 252798"/>
                <a:gd name="connsiteX4" fmla="*/ 0 w 255457"/>
                <a:gd name="connsiteY4" fmla="*/ 126399 h 25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57" h="252798">
                  <a:moveTo>
                    <a:pt x="0" y="126399"/>
                  </a:moveTo>
                  <a:cubicBezTo>
                    <a:pt x="0" y="195344"/>
                    <a:pt x="58059" y="252798"/>
                    <a:pt x="127729" y="252798"/>
                  </a:cubicBezTo>
                  <a:cubicBezTo>
                    <a:pt x="197399" y="252798"/>
                    <a:pt x="255457" y="195344"/>
                    <a:pt x="255457" y="126399"/>
                  </a:cubicBezTo>
                  <a:cubicBezTo>
                    <a:pt x="255457" y="57454"/>
                    <a:pt x="197399" y="0"/>
                    <a:pt x="127729" y="0"/>
                  </a:cubicBezTo>
                  <a:cubicBezTo>
                    <a:pt x="58059" y="0"/>
                    <a:pt x="0" y="57454"/>
                    <a:pt x="0" y="126399"/>
                  </a:cubicBezTo>
                </a:path>
              </a:pathLst>
            </a:custGeom>
            <a:solidFill>
              <a:srgbClr val="414DA1"/>
            </a:solidFill>
            <a:ln w="58005" cap="flat">
              <a:noFill/>
              <a:prstDash val="solid"/>
              <a:miter/>
            </a:ln>
          </p:spPr>
          <p:txBody>
            <a:bodyPr rtlCol="0" anchor="ctr"/>
            <a:lstStyle/>
            <a:p>
              <a:endParaRPr lang="en-GB" sz="1400"/>
            </a:p>
          </p:txBody>
        </p:sp>
        <p:sp>
          <p:nvSpPr>
            <p:cNvPr id="19" name="Freeform 18">
              <a:extLst>
                <a:ext uri="{FF2B5EF4-FFF2-40B4-BE49-F238E27FC236}">
                  <a16:creationId xmlns:a16="http://schemas.microsoft.com/office/drawing/2014/main" id="{514AC5F2-0C7D-1D73-06CC-1492B5D37052}"/>
                </a:ext>
              </a:extLst>
            </p:cNvPr>
            <p:cNvSpPr/>
            <p:nvPr/>
          </p:nvSpPr>
          <p:spPr>
            <a:xfrm>
              <a:off x="8592515" y="6272186"/>
              <a:ext cx="255457" cy="252798"/>
            </a:xfrm>
            <a:custGeom>
              <a:avLst/>
              <a:gdLst>
                <a:gd name="connsiteX0" fmla="*/ 0 w 255457"/>
                <a:gd name="connsiteY0" fmla="*/ 126399 h 252798"/>
                <a:gd name="connsiteX1" fmla="*/ 127729 w 255457"/>
                <a:gd name="connsiteY1" fmla="*/ 252798 h 252798"/>
                <a:gd name="connsiteX2" fmla="*/ 255457 w 255457"/>
                <a:gd name="connsiteY2" fmla="*/ 126399 h 252798"/>
                <a:gd name="connsiteX3" fmla="*/ 127729 w 255457"/>
                <a:gd name="connsiteY3" fmla="*/ 0 h 252798"/>
                <a:gd name="connsiteX4" fmla="*/ 0 w 255457"/>
                <a:gd name="connsiteY4" fmla="*/ 126399 h 25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57" h="252798">
                  <a:moveTo>
                    <a:pt x="0" y="126399"/>
                  </a:moveTo>
                  <a:cubicBezTo>
                    <a:pt x="0" y="195344"/>
                    <a:pt x="58059" y="252798"/>
                    <a:pt x="127729" y="252798"/>
                  </a:cubicBezTo>
                  <a:cubicBezTo>
                    <a:pt x="197399" y="252798"/>
                    <a:pt x="255457" y="195344"/>
                    <a:pt x="255457" y="126399"/>
                  </a:cubicBezTo>
                  <a:cubicBezTo>
                    <a:pt x="255457" y="57454"/>
                    <a:pt x="197399" y="0"/>
                    <a:pt x="127729" y="0"/>
                  </a:cubicBezTo>
                  <a:cubicBezTo>
                    <a:pt x="58059" y="0"/>
                    <a:pt x="0" y="57454"/>
                    <a:pt x="0" y="126399"/>
                  </a:cubicBezTo>
                </a:path>
              </a:pathLst>
            </a:custGeom>
            <a:solidFill>
              <a:srgbClr val="3FB5A1"/>
            </a:solidFill>
            <a:ln w="58005" cap="flat">
              <a:noFill/>
              <a:prstDash val="solid"/>
              <a:miter/>
            </a:ln>
          </p:spPr>
          <p:txBody>
            <a:bodyPr rtlCol="0" anchor="ctr"/>
            <a:lstStyle/>
            <a:p>
              <a:endParaRPr lang="en-GB" sz="1400"/>
            </a:p>
          </p:txBody>
        </p:sp>
        <p:sp>
          <p:nvSpPr>
            <p:cNvPr id="20" name="Freeform 19">
              <a:extLst>
                <a:ext uri="{FF2B5EF4-FFF2-40B4-BE49-F238E27FC236}">
                  <a16:creationId xmlns:a16="http://schemas.microsoft.com/office/drawing/2014/main" id="{C2C43BEE-6BB1-E677-1181-ABB3347862B8}"/>
                </a:ext>
              </a:extLst>
            </p:cNvPr>
            <p:cNvSpPr/>
            <p:nvPr/>
          </p:nvSpPr>
          <p:spPr>
            <a:xfrm>
              <a:off x="8946672" y="6611165"/>
              <a:ext cx="255857" cy="252797"/>
            </a:xfrm>
            <a:custGeom>
              <a:avLst/>
              <a:gdLst>
                <a:gd name="connsiteX0" fmla="*/ 127729 w 255857"/>
                <a:gd name="connsiteY0" fmla="*/ 0 h 252797"/>
                <a:gd name="connsiteX1" fmla="*/ 0 w 255857"/>
                <a:gd name="connsiteY1" fmla="*/ 126399 h 252797"/>
                <a:gd name="connsiteX2" fmla="*/ 127729 w 255857"/>
                <a:gd name="connsiteY2" fmla="*/ 252798 h 252797"/>
                <a:gd name="connsiteX3" fmla="*/ 255457 w 255857"/>
                <a:gd name="connsiteY3" fmla="*/ 126399 h 252797"/>
                <a:gd name="connsiteX4" fmla="*/ 127729 w 255857"/>
                <a:gd name="connsiteY4" fmla="*/ 0 h 2527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857" h="252797">
                  <a:moveTo>
                    <a:pt x="127729" y="0"/>
                  </a:moveTo>
                  <a:cubicBezTo>
                    <a:pt x="58059" y="0"/>
                    <a:pt x="0" y="57454"/>
                    <a:pt x="0" y="126399"/>
                  </a:cubicBezTo>
                  <a:cubicBezTo>
                    <a:pt x="0" y="195344"/>
                    <a:pt x="58059" y="252798"/>
                    <a:pt x="127729" y="252798"/>
                  </a:cubicBezTo>
                  <a:cubicBezTo>
                    <a:pt x="197399" y="252798"/>
                    <a:pt x="255457" y="195344"/>
                    <a:pt x="255457" y="126399"/>
                  </a:cubicBezTo>
                  <a:cubicBezTo>
                    <a:pt x="261263" y="57454"/>
                    <a:pt x="203205" y="0"/>
                    <a:pt x="127729" y="0"/>
                  </a:cubicBezTo>
                </a:path>
              </a:pathLst>
            </a:custGeom>
            <a:solidFill>
              <a:srgbClr val="58B947"/>
            </a:solidFill>
            <a:ln w="58005" cap="flat">
              <a:noFill/>
              <a:prstDash val="solid"/>
              <a:miter/>
            </a:ln>
          </p:spPr>
          <p:txBody>
            <a:bodyPr rtlCol="0" anchor="ctr"/>
            <a:lstStyle/>
            <a:p>
              <a:endParaRPr lang="en-GB" sz="1400"/>
            </a:p>
          </p:txBody>
        </p:sp>
      </p:grpSp>
    </p:spTree>
    <p:extLst>
      <p:ext uri="{BB962C8B-B14F-4D97-AF65-F5344CB8AC3E}">
        <p14:creationId xmlns:p14="http://schemas.microsoft.com/office/powerpoint/2010/main" val="19533700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134B0E4-001F-1258-82C5-A914D2D7FF74}"/>
              </a:ext>
            </a:extLst>
          </p:cNvPr>
          <p:cNvSpPr/>
          <p:nvPr/>
        </p:nvSpPr>
        <p:spPr>
          <a:xfrm>
            <a:off x="1" y="257319"/>
            <a:ext cx="9184709" cy="935746"/>
          </a:xfrm>
          <a:custGeom>
            <a:avLst/>
            <a:gdLst>
              <a:gd name="connsiteX0" fmla="*/ 0 w 9184709"/>
              <a:gd name="connsiteY0" fmla="*/ 0 h 935746"/>
              <a:gd name="connsiteX1" fmla="*/ 8649853 w 9184709"/>
              <a:gd name="connsiteY1" fmla="*/ 17882 h 935746"/>
              <a:gd name="connsiteX2" fmla="*/ 9184709 w 9184709"/>
              <a:gd name="connsiteY2" fmla="*/ 506303 h 935746"/>
              <a:gd name="connsiteX3" fmla="*/ 9184709 w 9184709"/>
              <a:gd name="connsiteY3" fmla="*/ 935746 h 935746"/>
              <a:gd name="connsiteX4" fmla="*/ 3650 w 9184709"/>
              <a:gd name="connsiteY4" fmla="*/ 935746 h 935746"/>
              <a:gd name="connsiteX5" fmla="*/ 3650 w 9184709"/>
              <a:gd name="connsiteY5" fmla="*/ 186119 h 935746"/>
              <a:gd name="connsiteX6" fmla="*/ 0 w 9184709"/>
              <a:gd name="connsiteY6" fmla="*/ 144442 h 935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84709" h="935746">
                <a:moveTo>
                  <a:pt x="0" y="0"/>
                </a:moveTo>
                <a:lnTo>
                  <a:pt x="8649853" y="17882"/>
                </a:lnTo>
                <a:cubicBezTo>
                  <a:pt x="9133754" y="17882"/>
                  <a:pt x="9184709" y="227488"/>
                  <a:pt x="9184709" y="506303"/>
                </a:cubicBezTo>
                <a:lnTo>
                  <a:pt x="9184709" y="935746"/>
                </a:lnTo>
                <a:lnTo>
                  <a:pt x="3650" y="935746"/>
                </a:lnTo>
                <a:lnTo>
                  <a:pt x="3650" y="186119"/>
                </a:lnTo>
                <a:lnTo>
                  <a:pt x="0" y="144442"/>
                </a:lnTo>
                <a:close/>
              </a:path>
            </a:pathLst>
          </a:custGeom>
          <a:solidFill>
            <a:srgbClr val="3EB6A1"/>
          </a:solidFill>
          <a:ln w="3598" cap="flat">
            <a:noFill/>
            <a:prstDash val="solid"/>
            <a:miter/>
          </a:ln>
        </p:spPr>
        <p:txBody>
          <a:bodyPr wrap="square" rtlCol="0" anchor="ctr">
            <a:noAutofit/>
          </a:bodyPr>
          <a:lstStyle/>
          <a:p>
            <a:endParaRPr lang="en-US" sz="1600" b="0" i="0" dirty="0">
              <a:latin typeface="Calibri" panose="020F0502020204030204" pitchFamily="34" charset="0"/>
            </a:endParaRPr>
          </a:p>
        </p:txBody>
      </p:sp>
      <p:sp>
        <p:nvSpPr>
          <p:cNvPr id="6" name="Text Placeholder 5">
            <a:extLst>
              <a:ext uri="{FF2B5EF4-FFF2-40B4-BE49-F238E27FC236}">
                <a16:creationId xmlns:a16="http://schemas.microsoft.com/office/drawing/2014/main" id="{310F84B7-860D-C84C-28DC-7399B9D98DCA}"/>
              </a:ext>
            </a:extLst>
          </p:cNvPr>
          <p:cNvSpPr>
            <a:spLocks noGrp="1"/>
          </p:cNvSpPr>
          <p:nvPr>
            <p:ph type="body" sz="quarter" idx="27"/>
          </p:nvPr>
        </p:nvSpPr>
        <p:spPr>
          <a:xfrm>
            <a:off x="849241" y="383586"/>
            <a:ext cx="9184709" cy="720752"/>
          </a:xfrm>
        </p:spPr>
        <p:txBody>
          <a:bodyPr/>
          <a:lstStyle/>
          <a:p>
            <a:r>
              <a:rPr lang="en-IE" sz="2400" dirty="0"/>
              <a:t>Warum das wichtig ist. Bürgerjournalismus als Instrument für gemeinschaftsorientiertes Storytelling und Wahrheitsfindung</a:t>
            </a:r>
          </a:p>
        </p:txBody>
      </p:sp>
      <p:pic>
        <p:nvPicPr>
          <p:cNvPr id="7" name="Graphic 6">
            <a:extLst>
              <a:ext uri="{FF2B5EF4-FFF2-40B4-BE49-F238E27FC236}">
                <a16:creationId xmlns:a16="http://schemas.microsoft.com/office/drawing/2014/main" id="{68C8DF3C-EA10-52A6-9333-D19A36144C5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8741310" y="0"/>
            <a:ext cx="3244501" cy="2181647"/>
          </a:xfrm>
          <a:prstGeom prst="rect">
            <a:avLst/>
          </a:prstGeom>
        </p:spPr>
      </p:pic>
      <p:grpSp>
        <p:nvGrpSpPr>
          <p:cNvPr id="15" name="Group 14">
            <a:extLst>
              <a:ext uri="{FF2B5EF4-FFF2-40B4-BE49-F238E27FC236}">
                <a16:creationId xmlns:a16="http://schemas.microsoft.com/office/drawing/2014/main" id="{4EE7620D-0CE3-46C7-EDCA-1803DC640682}"/>
              </a:ext>
            </a:extLst>
          </p:cNvPr>
          <p:cNvGrpSpPr/>
          <p:nvPr/>
        </p:nvGrpSpPr>
        <p:grpSpPr>
          <a:xfrm rot="10800000">
            <a:off x="268528" y="2120161"/>
            <a:ext cx="744123" cy="527392"/>
            <a:chOff x="1410990" y="64984"/>
            <a:chExt cx="7606227" cy="5390858"/>
          </a:xfrm>
        </p:grpSpPr>
        <p:sp>
          <p:nvSpPr>
            <p:cNvPr id="13" name="Freeform 12">
              <a:extLst>
                <a:ext uri="{FF2B5EF4-FFF2-40B4-BE49-F238E27FC236}">
                  <a16:creationId xmlns:a16="http://schemas.microsoft.com/office/drawing/2014/main" id="{38043AAD-000A-BABE-A21A-D07DF4550823}"/>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sz="1600"/>
            </a:p>
          </p:txBody>
        </p:sp>
        <p:sp>
          <p:nvSpPr>
            <p:cNvPr id="14" name="Freeform 13">
              <a:extLst>
                <a:ext uri="{FF2B5EF4-FFF2-40B4-BE49-F238E27FC236}">
                  <a16:creationId xmlns:a16="http://schemas.microsoft.com/office/drawing/2014/main" id="{DBBBF3D6-8221-2021-73A8-6C90DEAD3597}"/>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sz="1600"/>
            </a:p>
          </p:txBody>
        </p:sp>
      </p:grpSp>
      <p:sp>
        <p:nvSpPr>
          <p:cNvPr id="8" name="Text Placeholder 3">
            <a:extLst>
              <a:ext uri="{FF2B5EF4-FFF2-40B4-BE49-F238E27FC236}">
                <a16:creationId xmlns:a16="http://schemas.microsoft.com/office/drawing/2014/main" id="{DBB751C3-9F0C-A701-10F6-FD5A66A8B086}"/>
              </a:ext>
            </a:extLst>
          </p:cNvPr>
          <p:cNvSpPr txBox="1">
            <a:spLocks/>
          </p:cNvSpPr>
          <p:nvPr/>
        </p:nvSpPr>
        <p:spPr>
          <a:xfrm>
            <a:off x="1127125" y="2182984"/>
            <a:ext cx="9184709" cy="445748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b="1" i="0" dirty="0">
                <a:solidFill>
                  <a:srgbClr val="FFFFFF"/>
                </a:solidFill>
                <a:latin typeface="Calibri" panose="020F0502020204030204" pitchFamily="34" charset="0"/>
                <a:ea typeface="Calibri (MS) Bold"/>
                <a:cs typeface="Calibri" panose="020F0502020204030204" pitchFamily="34" charset="0"/>
                <a:sym typeface="Calibri (MS) Bold"/>
              </a:rPr>
              <a:t>Stärkung marginalisierter Stimmen: </a:t>
            </a:r>
            <a:r>
              <a:rPr lang="en-US" sz="2000" i="0" dirty="0">
                <a:solidFill>
                  <a:srgbClr val="FFFFFF"/>
                </a:solidFill>
                <a:latin typeface="Calibri" panose="020F0502020204030204" pitchFamily="34" charset="0"/>
                <a:ea typeface="Calibri (MS) Bold"/>
                <a:cs typeface="Calibri" panose="020F0502020204030204" pitchFamily="34" charset="0"/>
                <a:sym typeface="Calibri (MS) Bold"/>
              </a:rPr>
              <a:t>Bietet unterrepräsentierten Gruppen eine Plattform, um ihre Erfahrungen und Perspektiven zu teilen.</a:t>
            </a:r>
          </a:p>
          <a:p>
            <a:pPr marL="0" indent="0">
              <a:lnSpc>
                <a:spcPct val="100000"/>
              </a:lnSpc>
              <a:buNone/>
            </a:pPr>
            <a:r>
              <a:rPr lang="en-US" sz="2000" b="1" i="0" dirty="0">
                <a:solidFill>
                  <a:srgbClr val="FFFFFF"/>
                </a:solidFill>
                <a:latin typeface="Calibri" panose="020F0502020204030204" pitchFamily="34" charset="0"/>
                <a:ea typeface="Calibri (MS) Bold"/>
                <a:cs typeface="Calibri" panose="020F0502020204030204" pitchFamily="34" charset="0"/>
                <a:sym typeface="Calibri (MS) Bold"/>
              </a:rPr>
              <a:t>Bekämpfung von Falschinformationen: </a:t>
            </a:r>
            <a:r>
              <a:rPr lang="en-US" sz="2000" i="0" dirty="0">
                <a:solidFill>
                  <a:srgbClr val="FFFFFF"/>
                </a:solidFill>
                <a:latin typeface="Calibri" panose="020F0502020204030204" pitchFamily="34" charset="0"/>
                <a:ea typeface="Calibri (MS) Bold"/>
                <a:cs typeface="Calibri" panose="020F0502020204030204" pitchFamily="34" charset="0"/>
                <a:sym typeface="Calibri (MS) Bold"/>
              </a:rPr>
              <a:t>Bietet Berichte aus erster Hand, die falsche Narrative hinterfragen und eine sachliche Berichterstattung fördern.</a:t>
            </a:r>
          </a:p>
          <a:p>
            <a:pPr marL="0" indent="0">
              <a:lnSpc>
                <a:spcPct val="100000"/>
              </a:lnSpc>
              <a:buNone/>
            </a:pPr>
            <a:r>
              <a:rPr lang="en-US" sz="2000" b="1" i="0" dirty="0">
                <a:solidFill>
                  <a:srgbClr val="FFFFFF"/>
                </a:solidFill>
                <a:latin typeface="Calibri" panose="020F0502020204030204" pitchFamily="34" charset="0"/>
                <a:ea typeface="Calibri (MS) Bold"/>
                <a:cs typeface="Calibri" panose="020F0502020204030204" pitchFamily="34" charset="0"/>
                <a:sym typeface="Calibri (MS) Bold"/>
              </a:rPr>
              <a:t>Förderung von Empathie und Verständnis: </a:t>
            </a:r>
            <a:r>
              <a:rPr lang="en-US" sz="2000" i="0" dirty="0">
                <a:solidFill>
                  <a:srgbClr val="FFFFFF"/>
                </a:solidFill>
                <a:latin typeface="Calibri" panose="020F0502020204030204" pitchFamily="34" charset="0"/>
                <a:ea typeface="Calibri (MS) Bold"/>
                <a:cs typeface="Calibri" panose="020F0502020204030204" pitchFamily="34" charset="0"/>
                <a:sym typeface="Calibri (MS) Bold"/>
              </a:rPr>
              <a:t>Persönliche Geschichten machen komplexe Themen menschlich, überbrücken Gräben und fördern den sozialen Zusammenhalt. </a:t>
            </a:r>
          </a:p>
          <a:p>
            <a:pPr marL="0" indent="0">
              <a:lnSpc>
                <a:spcPct val="100000"/>
              </a:lnSpc>
              <a:buNone/>
            </a:pPr>
            <a:r>
              <a:rPr lang="en-US" sz="2000" b="1" i="0" dirty="0">
                <a:solidFill>
                  <a:srgbClr val="FFFFFF"/>
                </a:solidFill>
                <a:latin typeface="Calibri" panose="020F0502020204030204" pitchFamily="34" charset="0"/>
                <a:ea typeface="Calibri (MS) Bold"/>
                <a:cs typeface="Calibri" panose="020F0502020204030204" pitchFamily="34" charset="0"/>
                <a:sym typeface="Calibri (MS) Bold"/>
              </a:rPr>
              <a:t>Dokumentation von Menschenrechtsverletzungen: </a:t>
            </a:r>
            <a:r>
              <a:rPr lang="en-US" sz="2000" i="0" dirty="0">
                <a:solidFill>
                  <a:srgbClr val="FFFFFF"/>
                </a:solidFill>
                <a:latin typeface="Calibri" panose="020F0502020204030204" pitchFamily="34" charset="0"/>
                <a:ea typeface="Calibri (MS) Bold"/>
                <a:cs typeface="Calibri" panose="020F0502020204030204" pitchFamily="34" charset="0"/>
                <a:sym typeface="Calibri (MS) Bold"/>
              </a:rPr>
              <a:t>Dient als Instrument der Rechenschaftspflicht, indem Ungerechtigkeiten aufgezeichnet und aufgedeckt werden.</a:t>
            </a:r>
            <a:endParaRPr lang="en-US" sz="2000" i="0" u="none" strike="noStrike" dirty="0">
              <a:solidFill>
                <a:srgbClr val="EE4F27"/>
              </a:solidFill>
              <a:effectLst/>
              <a:hlinkClick r:id="rId4">
                <a:extLst>
                  <a:ext uri="{A12FA001-AC4F-418D-AE19-62706E023703}">
                    <ahyp:hlinkClr xmlns:ahyp="http://schemas.microsoft.com/office/drawing/2018/hyperlinkcolor" val="tx"/>
                  </a:ext>
                </a:extLst>
              </a:hlinkClick>
            </a:endParaRPr>
          </a:p>
          <a:p>
            <a:pPr marL="0" indent="0">
              <a:lnSpc>
                <a:spcPct val="100000"/>
              </a:lnSpc>
              <a:buNone/>
            </a:pPr>
            <a:endParaRPr lang="en-US" sz="2000" b="0" i="0" u="none" strike="noStrike" dirty="0">
              <a:solidFill>
                <a:schemeClr val="bg1"/>
              </a:solidFill>
              <a:effectLst/>
              <a:hlinkClick r:id="rId5">
                <a:extLst>
                  <a:ext uri="{A12FA001-AC4F-418D-AE19-62706E023703}">
                    <ahyp:hlinkClr xmlns:ahyp="http://schemas.microsoft.com/office/drawing/2018/hyperlinkcolor" val="tx"/>
                  </a:ext>
                </a:extLst>
              </a:hlinkClick>
            </a:endParaRPr>
          </a:p>
          <a:p>
            <a:pPr marL="0" indent="0">
              <a:lnSpc>
                <a:spcPct val="100000"/>
              </a:lnSpc>
              <a:buNone/>
            </a:pPr>
            <a:endParaRPr lang="en-US" sz="2000" i="0" dirty="0">
              <a:solidFill>
                <a:srgbClr val="FFFFFF"/>
              </a:solidFill>
              <a:latin typeface="Calibri" panose="020F0502020204030204" pitchFamily="34" charset="0"/>
              <a:ea typeface="Calibri (MS) Bold"/>
              <a:cs typeface="Calibri" panose="020F0502020204030204" pitchFamily="34" charset="0"/>
              <a:sym typeface="Calibri (MS) Bold"/>
            </a:endParaRPr>
          </a:p>
        </p:txBody>
      </p:sp>
      <p:grpSp>
        <p:nvGrpSpPr>
          <p:cNvPr id="5" name="Graphic 3">
            <a:extLst>
              <a:ext uri="{FF2B5EF4-FFF2-40B4-BE49-F238E27FC236}">
                <a16:creationId xmlns:a16="http://schemas.microsoft.com/office/drawing/2014/main" id="{19EF9601-71DD-1F1D-950C-32D496ED3527}"/>
              </a:ext>
            </a:extLst>
          </p:cNvPr>
          <p:cNvGrpSpPr/>
          <p:nvPr/>
        </p:nvGrpSpPr>
        <p:grpSpPr>
          <a:xfrm>
            <a:off x="216402" y="418246"/>
            <a:ext cx="628201" cy="628198"/>
            <a:chOff x="3657600" y="1647872"/>
            <a:chExt cx="4219574" cy="4219555"/>
          </a:xfrm>
          <a:solidFill>
            <a:schemeClr val="bg1"/>
          </a:solidFill>
        </p:grpSpPr>
        <p:sp>
          <p:nvSpPr>
            <p:cNvPr id="9" name="Freeform 8">
              <a:extLst>
                <a:ext uri="{FF2B5EF4-FFF2-40B4-BE49-F238E27FC236}">
                  <a16:creationId xmlns:a16="http://schemas.microsoft.com/office/drawing/2014/main" id="{2B9167A3-2005-7AF7-5BE8-710A66A17AAC}"/>
                </a:ext>
              </a:extLst>
            </p:cNvPr>
            <p:cNvSpPr/>
            <p:nvPr/>
          </p:nvSpPr>
          <p:spPr>
            <a:xfrm>
              <a:off x="3657600" y="1647872"/>
              <a:ext cx="4219574" cy="4219555"/>
            </a:xfrm>
            <a:custGeom>
              <a:avLst/>
              <a:gdLst>
                <a:gd name="connsiteX0" fmla="*/ 3891601 w 4219574"/>
                <a:gd name="connsiteY0" fmla="*/ 1683620 h 4219555"/>
                <a:gd name="connsiteX1" fmla="*/ 3705130 w 4219574"/>
                <a:gd name="connsiteY1" fmla="*/ 1514494 h 4219555"/>
                <a:gd name="connsiteX2" fmla="*/ 3658857 w 4219574"/>
                <a:gd name="connsiteY2" fmla="*/ 1402909 h 4219555"/>
                <a:gd name="connsiteX3" fmla="*/ 3671030 w 4219574"/>
                <a:gd name="connsiteY3" fmla="*/ 1151230 h 4219555"/>
                <a:gd name="connsiteX4" fmla="*/ 3601631 w 4219574"/>
                <a:gd name="connsiteY4" fmla="*/ 617944 h 4219555"/>
                <a:gd name="connsiteX5" fmla="*/ 3068336 w 4219574"/>
                <a:gd name="connsiteY5" fmla="*/ 548545 h 4219555"/>
                <a:gd name="connsiteX6" fmla="*/ 2816667 w 4219574"/>
                <a:gd name="connsiteY6" fmla="*/ 560727 h 4219555"/>
                <a:gd name="connsiteX7" fmla="*/ 2705091 w 4219574"/>
                <a:gd name="connsiteY7" fmla="*/ 514464 h 4219555"/>
                <a:gd name="connsiteX8" fmla="*/ 2535946 w 4219574"/>
                <a:gd name="connsiteY8" fmla="*/ 327984 h 4219555"/>
                <a:gd name="connsiteX9" fmla="*/ 2109788 w 4219574"/>
                <a:gd name="connsiteY9" fmla="*/ 0 h 4219555"/>
                <a:gd name="connsiteX10" fmla="*/ 1683630 w 4219574"/>
                <a:gd name="connsiteY10" fmla="*/ 327984 h 4219555"/>
                <a:gd name="connsiteX11" fmla="*/ 1514494 w 4219574"/>
                <a:gd name="connsiteY11" fmla="*/ 514455 h 4219555"/>
                <a:gd name="connsiteX12" fmla="*/ 1402909 w 4219574"/>
                <a:gd name="connsiteY12" fmla="*/ 560718 h 4219555"/>
                <a:gd name="connsiteX13" fmla="*/ 1151239 w 4219574"/>
                <a:gd name="connsiteY13" fmla="*/ 548535 h 4219555"/>
                <a:gd name="connsiteX14" fmla="*/ 617944 w 4219574"/>
                <a:gd name="connsiteY14" fmla="*/ 617944 h 4219555"/>
                <a:gd name="connsiteX15" fmla="*/ 617944 w 4219574"/>
                <a:gd name="connsiteY15" fmla="*/ 1241451 h 4219555"/>
                <a:gd name="connsiteX16" fmla="*/ 635146 w 4219574"/>
                <a:gd name="connsiteY16" fmla="*/ 1258653 h 4219555"/>
                <a:gd name="connsiteX17" fmla="*/ 465030 w 4219574"/>
                <a:gd name="connsiteY17" fmla="*/ 1668885 h 4219555"/>
                <a:gd name="connsiteX18" fmla="*/ 440893 w 4219574"/>
                <a:gd name="connsiteY18" fmla="*/ 1668885 h 4219555"/>
                <a:gd name="connsiteX19" fmla="*/ 0 w 4219574"/>
                <a:gd name="connsiteY19" fmla="*/ 2109778 h 4219555"/>
                <a:gd name="connsiteX20" fmla="*/ 327974 w 4219574"/>
                <a:gd name="connsiteY20" fmla="*/ 2535936 h 4219555"/>
                <a:gd name="connsiteX21" fmla="*/ 514445 w 4219574"/>
                <a:gd name="connsiteY21" fmla="*/ 2705072 h 4219555"/>
                <a:gd name="connsiteX22" fmla="*/ 560718 w 4219574"/>
                <a:gd name="connsiteY22" fmla="*/ 2816657 h 4219555"/>
                <a:gd name="connsiteX23" fmla="*/ 548545 w 4219574"/>
                <a:gd name="connsiteY23" fmla="*/ 3068327 h 4219555"/>
                <a:gd name="connsiteX24" fmla="*/ 617953 w 4219574"/>
                <a:gd name="connsiteY24" fmla="*/ 3601612 h 4219555"/>
                <a:gd name="connsiteX25" fmla="*/ 1151249 w 4219574"/>
                <a:gd name="connsiteY25" fmla="*/ 3671011 h 4219555"/>
                <a:gd name="connsiteX26" fmla="*/ 1402928 w 4219574"/>
                <a:gd name="connsiteY26" fmla="*/ 3658829 h 4219555"/>
                <a:gd name="connsiteX27" fmla="*/ 1514504 w 4219574"/>
                <a:gd name="connsiteY27" fmla="*/ 3705092 h 4219555"/>
                <a:gd name="connsiteX28" fmla="*/ 1683639 w 4219574"/>
                <a:gd name="connsiteY28" fmla="*/ 3891563 h 4219555"/>
                <a:gd name="connsiteX29" fmla="*/ 2109797 w 4219574"/>
                <a:gd name="connsiteY29" fmla="*/ 4219556 h 4219555"/>
                <a:gd name="connsiteX30" fmla="*/ 2535955 w 4219574"/>
                <a:gd name="connsiteY30" fmla="*/ 3891572 h 4219555"/>
                <a:gd name="connsiteX31" fmla="*/ 2705110 w 4219574"/>
                <a:gd name="connsiteY31" fmla="*/ 3705092 h 4219555"/>
                <a:gd name="connsiteX32" fmla="*/ 2816667 w 4219574"/>
                <a:gd name="connsiteY32" fmla="*/ 3658829 h 4219555"/>
                <a:gd name="connsiteX33" fmla="*/ 3068336 w 4219574"/>
                <a:gd name="connsiteY33" fmla="*/ 3671011 h 4219555"/>
                <a:gd name="connsiteX34" fmla="*/ 3601622 w 4219574"/>
                <a:gd name="connsiteY34" fmla="*/ 3601612 h 4219555"/>
                <a:gd name="connsiteX35" fmla="*/ 3671030 w 4219574"/>
                <a:gd name="connsiteY35" fmla="*/ 3068327 h 4219555"/>
                <a:gd name="connsiteX36" fmla="*/ 3658857 w 4219574"/>
                <a:gd name="connsiteY36" fmla="*/ 2816647 h 4219555"/>
                <a:gd name="connsiteX37" fmla="*/ 3705130 w 4219574"/>
                <a:gd name="connsiteY37" fmla="*/ 2705053 h 4219555"/>
                <a:gd name="connsiteX38" fmla="*/ 3891591 w 4219574"/>
                <a:gd name="connsiteY38" fmla="*/ 2535927 h 4219555"/>
                <a:gd name="connsiteX39" fmla="*/ 4219575 w 4219574"/>
                <a:gd name="connsiteY39" fmla="*/ 2109788 h 4219555"/>
                <a:gd name="connsiteX40" fmla="*/ 3891601 w 4219574"/>
                <a:gd name="connsiteY40" fmla="*/ 1683620 h 4219555"/>
                <a:gd name="connsiteX41" fmla="*/ 3818125 w 4219574"/>
                <a:gd name="connsiteY41" fmla="*/ 2259797 h 4219555"/>
                <a:gd name="connsiteX42" fmla="*/ 3437449 w 4219574"/>
                <a:gd name="connsiteY42" fmla="*/ 2605088 h 4219555"/>
                <a:gd name="connsiteX43" fmla="*/ 3398987 w 4219574"/>
                <a:gd name="connsiteY43" fmla="*/ 2697842 h 4219555"/>
                <a:gd name="connsiteX44" fmla="*/ 3423838 w 4219574"/>
                <a:gd name="connsiteY44" fmla="*/ 3211659 h 4219555"/>
                <a:gd name="connsiteX45" fmla="*/ 3399587 w 4219574"/>
                <a:gd name="connsiteY45" fmla="*/ 3399568 h 4219555"/>
                <a:gd name="connsiteX46" fmla="*/ 3211678 w 4219574"/>
                <a:gd name="connsiteY46" fmla="*/ 3423819 h 4219555"/>
                <a:gd name="connsiteX47" fmla="*/ 2697861 w 4219574"/>
                <a:gd name="connsiteY47" fmla="*/ 3398968 h 4219555"/>
                <a:gd name="connsiteX48" fmla="*/ 2605135 w 4219574"/>
                <a:gd name="connsiteY48" fmla="*/ 3437420 h 4219555"/>
                <a:gd name="connsiteX49" fmla="*/ 2259816 w 4219574"/>
                <a:gd name="connsiteY49" fmla="*/ 3818125 h 4219555"/>
                <a:gd name="connsiteX50" fmla="*/ 2109797 w 4219574"/>
                <a:gd name="connsiteY50" fmla="*/ 3933825 h 4219555"/>
                <a:gd name="connsiteX51" fmla="*/ 1959778 w 4219574"/>
                <a:gd name="connsiteY51" fmla="*/ 3818115 h 4219555"/>
                <a:gd name="connsiteX52" fmla="*/ 1614459 w 4219574"/>
                <a:gd name="connsiteY52" fmla="*/ 3437420 h 4219555"/>
                <a:gd name="connsiteX53" fmla="*/ 1521724 w 4219574"/>
                <a:gd name="connsiteY53" fmla="*/ 3398968 h 4219555"/>
                <a:gd name="connsiteX54" fmla="*/ 1287409 w 4219574"/>
                <a:gd name="connsiteY54" fmla="*/ 3346542 h 4219555"/>
                <a:gd name="connsiteX55" fmla="*/ 1007907 w 4219574"/>
                <a:gd name="connsiteY55" fmla="*/ 3423828 h 4219555"/>
                <a:gd name="connsiteX56" fmla="*/ 819988 w 4219574"/>
                <a:gd name="connsiteY56" fmla="*/ 3399568 h 4219555"/>
                <a:gd name="connsiteX57" fmla="*/ 795738 w 4219574"/>
                <a:gd name="connsiteY57" fmla="*/ 3211668 h 4219555"/>
                <a:gd name="connsiteX58" fmla="*/ 820598 w 4219574"/>
                <a:gd name="connsiteY58" fmla="*/ 2697861 h 4219555"/>
                <a:gd name="connsiteX59" fmla="*/ 782126 w 4219574"/>
                <a:gd name="connsiteY59" fmla="*/ 2605107 h 4219555"/>
                <a:gd name="connsiteX60" fmla="*/ 401441 w 4219574"/>
                <a:gd name="connsiteY60" fmla="*/ 2259797 h 4219555"/>
                <a:gd name="connsiteX61" fmla="*/ 285750 w 4219574"/>
                <a:gd name="connsiteY61" fmla="*/ 2109778 h 4219555"/>
                <a:gd name="connsiteX62" fmla="*/ 440893 w 4219574"/>
                <a:gd name="connsiteY62" fmla="*/ 1954635 h 4219555"/>
                <a:gd name="connsiteX63" fmla="*/ 578710 w 4219574"/>
                <a:gd name="connsiteY63" fmla="*/ 1954635 h 4219555"/>
                <a:gd name="connsiteX64" fmla="*/ 718985 w 4219574"/>
                <a:gd name="connsiteY64" fmla="*/ 1838906 h 4219555"/>
                <a:gd name="connsiteX65" fmla="*/ 934974 w 4219574"/>
                <a:gd name="connsiteY65" fmla="*/ 1318003 h 4219555"/>
                <a:gd name="connsiteX66" fmla="*/ 917610 w 4219574"/>
                <a:gd name="connsiteY66" fmla="*/ 1136999 h 4219555"/>
                <a:gd name="connsiteX67" fmla="*/ 820007 w 4219574"/>
                <a:gd name="connsiteY67" fmla="*/ 1039397 h 4219555"/>
                <a:gd name="connsiteX68" fmla="*/ 820007 w 4219574"/>
                <a:gd name="connsiteY68" fmla="*/ 819988 h 4219555"/>
                <a:gd name="connsiteX69" fmla="*/ 1007916 w 4219574"/>
                <a:gd name="connsiteY69" fmla="*/ 795738 h 4219555"/>
                <a:gd name="connsiteX70" fmla="*/ 1521714 w 4219574"/>
                <a:gd name="connsiteY70" fmla="*/ 820598 h 4219555"/>
                <a:gd name="connsiteX71" fmla="*/ 1614459 w 4219574"/>
                <a:gd name="connsiteY71" fmla="*/ 782145 h 4219555"/>
                <a:gd name="connsiteX72" fmla="*/ 1959769 w 4219574"/>
                <a:gd name="connsiteY72" fmla="*/ 401450 h 4219555"/>
                <a:gd name="connsiteX73" fmla="*/ 2109788 w 4219574"/>
                <a:gd name="connsiteY73" fmla="*/ 285750 h 4219555"/>
                <a:gd name="connsiteX74" fmla="*/ 2259806 w 4219574"/>
                <a:gd name="connsiteY74" fmla="*/ 401450 h 4219555"/>
                <a:gd name="connsiteX75" fmla="*/ 2605126 w 4219574"/>
                <a:gd name="connsiteY75" fmla="*/ 782145 h 4219555"/>
                <a:gd name="connsiteX76" fmla="*/ 2697861 w 4219574"/>
                <a:gd name="connsiteY76" fmla="*/ 820598 h 4219555"/>
                <a:gd name="connsiteX77" fmla="*/ 3211659 w 4219574"/>
                <a:gd name="connsiteY77" fmla="*/ 795738 h 4219555"/>
                <a:gd name="connsiteX78" fmla="*/ 3399568 w 4219574"/>
                <a:gd name="connsiteY78" fmla="*/ 819998 h 4219555"/>
                <a:gd name="connsiteX79" fmla="*/ 3423818 w 4219574"/>
                <a:gd name="connsiteY79" fmla="*/ 1007897 h 4219555"/>
                <a:gd name="connsiteX80" fmla="*/ 3398968 w 4219574"/>
                <a:gd name="connsiteY80" fmla="*/ 1521714 h 4219555"/>
                <a:gd name="connsiteX81" fmla="*/ 3437439 w 4219574"/>
                <a:gd name="connsiteY81" fmla="*/ 1614469 h 4219555"/>
                <a:gd name="connsiteX82" fmla="*/ 3818115 w 4219574"/>
                <a:gd name="connsiteY82" fmla="*/ 1959759 h 4219555"/>
                <a:gd name="connsiteX83" fmla="*/ 3933816 w 4219574"/>
                <a:gd name="connsiteY83" fmla="*/ 2109778 h 4219555"/>
                <a:gd name="connsiteX84" fmla="*/ 3818125 w 4219574"/>
                <a:gd name="connsiteY84" fmla="*/ 2259797 h 4219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4219574" h="4219555">
                  <a:moveTo>
                    <a:pt x="3891601" y="1683620"/>
                  </a:moveTo>
                  <a:cubicBezTo>
                    <a:pt x="3802037" y="1659789"/>
                    <a:pt x="3737562" y="1601305"/>
                    <a:pt x="3705130" y="1514494"/>
                  </a:cubicBezTo>
                  <a:cubicBezTo>
                    <a:pt x="3691119" y="1476966"/>
                    <a:pt x="3675545" y="1439418"/>
                    <a:pt x="3658857" y="1402909"/>
                  </a:cubicBezTo>
                  <a:cubicBezTo>
                    <a:pt x="3620281" y="1318536"/>
                    <a:pt x="3624491" y="1231497"/>
                    <a:pt x="3671030" y="1151230"/>
                  </a:cubicBezTo>
                  <a:cubicBezTo>
                    <a:pt x="3771271" y="978341"/>
                    <a:pt x="3742734" y="759038"/>
                    <a:pt x="3601631" y="617944"/>
                  </a:cubicBezTo>
                  <a:cubicBezTo>
                    <a:pt x="3460528" y="476831"/>
                    <a:pt x="3241224" y="448294"/>
                    <a:pt x="3068336" y="548545"/>
                  </a:cubicBezTo>
                  <a:cubicBezTo>
                    <a:pt x="2988069" y="595084"/>
                    <a:pt x="2901048" y="599294"/>
                    <a:pt x="2816667" y="560727"/>
                  </a:cubicBezTo>
                  <a:cubicBezTo>
                    <a:pt x="2780205" y="544059"/>
                    <a:pt x="2742657" y="528495"/>
                    <a:pt x="2705091" y="514464"/>
                  </a:cubicBezTo>
                  <a:cubicBezTo>
                    <a:pt x="2618270" y="482051"/>
                    <a:pt x="2559787" y="417567"/>
                    <a:pt x="2535946" y="327984"/>
                  </a:cubicBezTo>
                  <a:cubicBezTo>
                    <a:pt x="2484568" y="134874"/>
                    <a:pt x="2309327" y="0"/>
                    <a:pt x="2109788" y="0"/>
                  </a:cubicBezTo>
                  <a:cubicBezTo>
                    <a:pt x="1910248" y="0"/>
                    <a:pt x="1734998" y="134874"/>
                    <a:pt x="1683630" y="327984"/>
                  </a:cubicBezTo>
                  <a:cubicBezTo>
                    <a:pt x="1659798" y="417557"/>
                    <a:pt x="1601305" y="482032"/>
                    <a:pt x="1514494" y="514455"/>
                  </a:cubicBezTo>
                  <a:cubicBezTo>
                    <a:pt x="1476956" y="528476"/>
                    <a:pt x="1439409" y="544030"/>
                    <a:pt x="1402909" y="560718"/>
                  </a:cubicBezTo>
                  <a:cubicBezTo>
                    <a:pt x="1318546" y="599294"/>
                    <a:pt x="1231516" y="595084"/>
                    <a:pt x="1151239" y="548535"/>
                  </a:cubicBezTo>
                  <a:cubicBezTo>
                    <a:pt x="978351" y="448285"/>
                    <a:pt x="759047" y="476831"/>
                    <a:pt x="617944" y="617944"/>
                  </a:cubicBezTo>
                  <a:cubicBezTo>
                    <a:pt x="446037" y="789842"/>
                    <a:pt x="446037" y="1069553"/>
                    <a:pt x="617944" y="1241451"/>
                  </a:cubicBezTo>
                  <a:lnTo>
                    <a:pt x="635146" y="1258653"/>
                  </a:lnTo>
                  <a:cubicBezTo>
                    <a:pt x="560337" y="1387745"/>
                    <a:pt x="503406" y="1525048"/>
                    <a:pt x="465030" y="1668885"/>
                  </a:cubicBezTo>
                  <a:lnTo>
                    <a:pt x="440893" y="1668885"/>
                  </a:lnTo>
                  <a:cubicBezTo>
                    <a:pt x="197787" y="1668885"/>
                    <a:pt x="0" y="1866662"/>
                    <a:pt x="0" y="2109778"/>
                  </a:cubicBezTo>
                  <a:cubicBezTo>
                    <a:pt x="0" y="2309317"/>
                    <a:pt x="134874" y="2484558"/>
                    <a:pt x="327974" y="2535936"/>
                  </a:cubicBezTo>
                  <a:cubicBezTo>
                    <a:pt x="417538" y="2559768"/>
                    <a:pt x="482022" y="2618261"/>
                    <a:pt x="514445" y="2705072"/>
                  </a:cubicBezTo>
                  <a:cubicBezTo>
                    <a:pt x="528466" y="2742600"/>
                    <a:pt x="544030" y="2780148"/>
                    <a:pt x="560718" y="2816657"/>
                  </a:cubicBezTo>
                  <a:cubicBezTo>
                    <a:pt x="599294" y="2901030"/>
                    <a:pt x="595084" y="2988059"/>
                    <a:pt x="548545" y="3068327"/>
                  </a:cubicBezTo>
                  <a:cubicBezTo>
                    <a:pt x="448304" y="3241215"/>
                    <a:pt x="476841" y="3460509"/>
                    <a:pt x="617953" y="3601612"/>
                  </a:cubicBezTo>
                  <a:cubicBezTo>
                    <a:pt x="759057" y="3742716"/>
                    <a:pt x="978370" y="3771262"/>
                    <a:pt x="1151249" y="3671011"/>
                  </a:cubicBezTo>
                  <a:cubicBezTo>
                    <a:pt x="1231525" y="3624463"/>
                    <a:pt x="1318546" y="3620253"/>
                    <a:pt x="1402928" y="3658829"/>
                  </a:cubicBezTo>
                  <a:cubicBezTo>
                    <a:pt x="1439418" y="3675507"/>
                    <a:pt x="1476956" y="3691071"/>
                    <a:pt x="1514504" y="3705092"/>
                  </a:cubicBezTo>
                  <a:cubicBezTo>
                    <a:pt x="1601324" y="3737505"/>
                    <a:pt x="1659807" y="3801990"/>
                    <a:pt x="1683639" y="3891563"/>
                  </a:cubicBezTo>
                  <a:cubicBezTo>
                    <a:pt x="1735017" y="4084673"/>
                    <a:pt x="1910258" y="4219556"/>
                    <a:pt x="2109797" y="4219556"/>
                  </a:cubicBezTo>
                  <a:cubicBezTo>
                    <a:pt x="2309336" y="4219556"/>
                    <a:pt x="2484587" y="4084682"/>
                    <a:pt x="2535955" y="3891572"/>
                  </a:cubicBezTo>
                  <a:cubicBezTo>
                    <a:pt x="2559787" y="3801999"/>
                    <a:pt x="2618280" y="3737515"/>
                    <a:pt x="2705110" y="3705092"/>
                  </a:cubicBezTo>
                  <a:cubicBezTo>
                    <a:pt x="2742733" y="3691033"/>
                    <a:pt x="2780281" y="3675469"/>
                    <a:pt x="2816667" y="3658829"/>
                  </a:cubicBezTo>
                  <a:cubicBezTo>
                    <a:pt x="2901039" y="3620272"/>
                    <a:pt x="2988069" y="3624472"/>
                    <a:pt x="3068336" y="3671011"/>
                  </a:cubicBezTo>
                  <a:cubicBezTo>
                    <a:pt x="3241234" y="3771243"/>
                    <a:pt x="3460518" y="3742716"/>
                    <a:pt x="3601622" y="3601612"/>
                  </a:cubicBezTo>
                  <a:cubicBezTo>
                    <a:pt x="3742734" y="3460518"/>
                    <a:pt x="3771281" y="3241215"/>
                    <a:pt x="3671030" y="3068327"/>
                  </a:cubicBezTo>
                  <a:cubicBezTo>
                    <a:pt x="3624491" y="2988050"/>
                    <a:pt x="3620281" y="2901020"/>
                    <a:pt x="3658857" y="2816647"/>
                  </a:cubicBezTo>
                  <a:cubicBezTo>
                    <a:pt x="3675545" y="2780138"/>
                    <a:pt x="3691119" y="2742600"/>
                    <a:pt x="3705130" y="2705053"/>
                  </a:cubicBezTo>
                  <a:cubicBezTo>
                    <a:pt x="3737553" y="2618242"/>
                    <a:pt x="3802028" y="2559758"/>
                    <a:pt x="3891591" y="2535927"/>
                  </a:cubicBezTo>
                  <a:cubicBezTo>
                    <a:pt x="4084701" y="2484549"/>
                    <a:pt x="4219575" y="2309308"/>
                    <a:pt x="4219575" y="2109788"/>
                  </a:cubicBezTo>
                  <a:cubicBezTo>
                    <a:pt x="4219575" y="1910239"/>
                    <a:pt x="4084701" y="1734998"/>
                    <a:pt x="3891601" y="1683620"/>
                  </a:cubicBezTo>
                  <a:close/>
                  <a:moveTo>
                    <a:pt x="3818125" y="2259797"/>
                  </a:moveTo>
                  <a:cubicBezTo>
                    <a:pt x="3637893" y="2307765"/>
                    <a:pt x="3502705" y="2430390"/>
                    <a:pt x="3437449" y="2605088"/>
                  </a:cubicBezTo>
                  <a:cubicBezTo>
                    <a:pt x="3425800" y="2636292"/>
                    <a:pt x="3412855" y="2667505"/>
                    <a:pt x="3398987" y="2697842"/>
                  </a:cubicBezTo>
                  <a:cubicBezTo>
                    <a:pt x="3321358" y="2867644"/>
                    <a:pt x="3330178" y="3050115"/>
                    <a:pt x="3423838" y="3211659"/>
                  </a:cubicBezTo>
                  <a:cubicBezTo>
                    <a:pt x="3459204" y="3272647"/>
                    <a:pt x="3449231" y="3349924"/>
                    <a:pt x="3399587" y="3399568"/>
                  </a:cubicBezTo>
                  <a:cubicBezTo>
                    <a:pt x="3349952" y="3449212"/>
                    <a:pt x="3272676" y="3459175"/>
                    <a:pt x="3211678" y="3423819"/>
                  </a:cubicBezTo>
                  <a:cubicBezTo>
                    <a:pt x="3050153" y="3330159"/>
                    <a:pt x="2867682" y="3321329"/>
                    <a:pt x="2697861" y="3398968"/>
                  </a:cubicBezTo>
                  <a:cubicBezTo>
                    <a:pt x="2667610" y="3412798"/>
                    <a:pt x="2636406" y="3425743"/>
                    <a:pt x="2605135" y="3437420"/>
                  </a:cubicBezTo>
                  <a:cubicBezTo>
                    <a:pt x="2430409" y="3502667"/>
                    <a:pt x="2307774" y="3637864"/>
                    <a:pt x="2259816" y="3818125"/>
                  </a:cubicBezTo>
                  <a:cubicBezTo>
                    <a:pt x="2241690" y="3886248"/>
                    <a:pt x="2180006" y="3933825"/>
                    <a:pt x="2109797" y="3933825"/>
                  </a:cubicBezTo>
                  <a:cubicBezTo>
                    <a:pt x="2039598" y="3933825"/>
                    <a:pt x="1977904" y="3886248"/>
                    <a:pt x="1959778" y="3818115"/>
                  </a:cubicBezTo>
                  <a:cubicBezTo>
                    <a:pt x="1911810" y="3637864"/>
                    <a:pt x="1789176" y="3502657"/>
                    <a:pt x="1614459" y="3437420"/>
                  </a:cubicBezTo>
                  <a:cubicBezTo>
                    <a:pt x="1583255" y="3425762"/>
                    <a:pt x="1552051" y="3412827"/>
                    <a:pt x="1521724" y="3398968"/>
                  </a:cubicBezTo>
                  <a:cubicBezTo>
                    <a:pt x="1445162" y="3363963"/>
                    <a:pt x="1366037" y="3346542"/>
                    <a:pt x="1287409" y="3346542"/>
                  </a:cubicBezTo>
                  <a:cubicBezTo>
                    <a:pt x="1191635" y="3346542"/>
                    <a:pt x="1096613" y="3372393"/>
                    <a:pt x="1007907" y="3423828"/>
                  </a:cubicBezTo>
                  <a:cubicBezTo>
                    <a:pt x="946909" y="3459185"/>
                    <a:pt x="869642" y="3449222"/>
                    <a:pt x="819988" y="3399568"/>
                  </a:cubicBezTo>
                  <a:cubicBezTo>
                    <a:pt x="770344" y="3349933"/>
                    <a:pt x="760371" y="3272666"/>
                    <a:pt x="795738" y="3211668"/>
                  </a:cubicBezTo>
                  <a:cubicBezTo>
                    <a:pt x="889397" y="3050134"/>
                    <a:pt x="898217" y="2867654"/>
                    <a:pt x="820598" y="2697861"/>
                  </a:cubicBezTo>
                  <a:cubicBezTo>
                    <a:pt x="806720" y="2667505"/>
                    <a:pt x="793785" y="2636301"/>
                    <a:pt x="782126" y="2605107"/>
                  </a:cubicBezTo>
                  <a:cubicBezTo>
                    <a:pt x="716880" y="2430399"/>
                    <a:pt x="581692" y="2307765"/>
                    <a:pt x="401441" y="2259797"/>
                  </a:cubicBezTo>
                  <a:cubicBezTo>
                    <a:pt x="333327" y="2241671"/>
                    <a:pt x="285750" y="2179977"/>
                    <a:pt x="285750" y="2109778"/>
                  </a:cubicBezTo>
                  <a:cubicBezTo>
                    <a:pt x="285750" y="2024234"/>
                    <a:pt x="355349" y="1954635"/>
                    <a:pt x="440893" y="1954635"/>
                  </a:cubicBezTo>
                  <a:lnTo>
                    <a:pt x="578710" y="1954635"/>
                  </a:lnTo>
                  <a:cubicBezTo>
                    <a:pt x="647148" y="1954635"/>
                    <a:pt x="705974" y="1906105"/>
                    <a:pt x="718985" y="1838906"/>
                  </a:cubicBezTo>
                  <a:cubicBezTo>
                    <a:pt x="755199" y="1651807"/>
                    <a:pt x="827865" y="1476556"/>
                    <a:pt x="934974" y="1318003"/>
                  </a:cubicBezTo>
                  <a:cubicBezTo>
                    <a:pt x="973274" y="1261301"/>
                    <a:pt x="965997" y="1185396"/>
                    <a:pt x="917610" y="1136999"/>
                  </a:cubicBezTo>
                  <a:lnTo>
                    <a:pt x="820007" y="1039397"/>
                  </a:lnTo>
                  <a:cubicBezTo>
                    <a:pt x="759514" y="978903"/>
                    <a:pt x="759514" y="880482"/>
                    <a:pt x="820007" y="819988"/>
                  </a:cubicBezTo>
                  <a:cubicBezTo>
                    <a:pt x="869652" y="770354"/>
                    <a:pt x="946918" y="760371"/>
                    <a:pt x="1007916" y="795738"/>
                  </a:cubicBezTo>
                  <a:cubicBezTo>
                    <a:pt x="1169451" y="889397"/>
                    <a:pt x="1351931" y="898236"/>
                    <a:pt x="1521714" y="820598"/>
                  </a:cubicBezTo>
                  <a:cubicBezTo>
                    <a:pt x="1552051" y="806729"/>
                    <a:pt x="1583255" y="793795"/>
                    <a:pt x="1614459" y="782145"/>
                  </a:cubicBezTo>
                  <a:cubicBezTo>
                    <a:pt x="1789176" y="716899"/>
                    <a:pt x="1911810" y="581701"/>
                    <a:pt x="1959769" y="401450"/>
                  </a:cubicBezTo>
                  <a:cubicBezTo>
                    <a:pt x="1977895" y="333327"/>
                    <a:pt x="2039579" y="285750"/>
                    <a:pt x="2109788" y="285750"/>
                  </a:cubicBezTo>
                  <a:cubicBezTo>
                    <a:pt x="2179987" y="285750"/>
                    <a:pt x="2241680" y="333327"/>
                    <a:pt x="2259806" y="401450"/>
                  </a:cubicBezTo>
                  <a:cubicBezTo>
                    <a:pt x="2307774" y="581701"/>
                    <a:pt x="2430409" y="716909"/>
                    <a:pt x="2605126" y="782145"/>
                  </a:cubicBezTo>
                  <a:cubicBezTo>
                    <a:pt x="2636358" y="793804"/>
                    <a:pt x="2667553" y="806749"/>
                    <a:pt x="2697861" y="820598"/>
                  </a:cubicBezTo>
                  <a:cubicBezTo>
                    <a:pt x="2867663" y="898217"/>
                    <a:pt x="3050134" y="889387"/>
                    <a:pt x="3211659" y="795738"/>
                  </a:cubicBezTo>
                  <a:cubicBezTo>
                    <a:pt x="3272638" y="760362"/>
                    <a:pt x="3349924" y="770344"/>
                    <a:pt x="3399568" y="819998"/>
                  </a:cubicBezTo>
                  <a:cubicBezTo>
                    <a:pt x="3449212" y="869632"/>
                    <a:pt x="3459185" y="946909"/>
                    <a:pt x="3423818" y="1007897"/>
                  </a:cubicBezTo>
                  <a:cubicBezTo>
                    <a:pt x="3330159" y="1169432"/>
                    <a:pt x="3321339" y="1351912"/>
                    <a:pt x="3398968" y="1521714"/>
                  </a:cubicBezTo>
                  <a:cubicBezTo>
                    <a:pt x="3412846" y="1552070"/>
                    <a:pt x="3425790" y="1583274"/>
                    <a:pt x="3437439" y="1614469"/>
                  </a:cubicBezTo>
                  <a:cubicBezTo>
                    <a:pt x="3502695" y="1789176"/>
                    <a:pt x="3637883" y="1911801"/>
                    <a:pt x="3818115" y="1959759"/>
                  </a:cubicBezTo>
                  <a:cubicBezTo>
                    <a:pt x="3886238" y="1977886"/>
                    <a:pt x="3933816" y="2039579"/>
                    <a:pt x="3933816" y="2109778"/>
                  </a:cubicBezTo>
                  <a:cubicBezTo>
                    <a:pt x="3933825" y="2179977"/>
                    <a:pt x="3886248" y="2241671"/>
                    <a:pt x="3818125" y="2259797"/>
                  </a:cubicBezTo>
                  <a:close/>
                </a:path>
              </a:pathLst>
            </a:custGeom>
            <a:grpFill/>
            <a:ln w="9525" cap="flat">
              <a:noFill/>
              <a:prstDash val="solid"/>
              <a:miter/>
            </a:ln>
          </p:spPr>
          <p:txBody>
            <a:bodyPr rtlCol="0" anchor="ctr"/>
            <a:lstStyle/>
            <a:p>
              <a:endParaRPr lang="en-GB" sz="1600"/>
            </a:p>
          </p:txBody>
        </p:sp>
        <p:sp>
          <p:nvSpPr>
            <p:cNvPr id="11" name="Freeform 10">
              <a:extLst>
                <a:ext uri="{FF2B5EF4-FFF2-40B4-BE49-F238E27FC236}">
                  <a16:creationId xmlns:a16="http://schemas.microsoft.com/office/drawing/2014/main" id="{2AEF4A4D-C8AD-F491-7A2A-6D28ADFB1D1F}"/>
                </a:ext>
              </a:extLst>
            </p:cNvPr>
            <p:cNvSpPr/>
            <p:nvPr/>
          </p:nvSpPr>
          <p:spPr>
            <a:xfrm>
              <a:off x="4651000" y="2641253"/>
              <a:ext cx="2232793" cy="2232793"/>
            </a:xfrm>
            <a:custGeom>
              <a:avLst/>
              <a:gdLst>
                <a:gd name="connsiteX0" fmla="*/ 1116397 w 2232793"/>
                <a:gd name="connsiteY0" fmla="*/ 0 h 2232793"/>
                <a:gd name="connsiteX1" fmla="*/ 0 w 2232793"/>
                <a:gd name="connsiteY1" fmla="*/ 1116397 h 2232793"/>
                <a:gd name="connsiteX2" fmla="*/ 1116397 w 2232793"/>
                <a:gd name="connsiteY2" fmla="*/ 2232793 h 2232793"/>
                <a:gd name="connsiteX3" fmla="*/ 2232794 w 2232793"/>
                <a:gd name="connsiteY3" fmla="*/ 1116397 h 2232793"/>
                <a:gd name="connsiteX4" fmla="*/ 1116397 w 2232793"/>
                <a:gd name="connsiteY4" fmla="*/ 0 h 2232793"/>
                <a:gd name="connsiteX5" fmla="*/ 1116397 w 2232793"/>
                <a:gd name="connsiteY5" fmla="*/ 1947043 h 2232793"/>
                <a:gd name="connsiteX6" fmla="*/ 731148 w 2232793"/>
                <a:gd name="connsiteY6" fmla="*/ 1852117 h 2232793"/>
                <a:gd name="connsiteX7" fmla="*/ 1116397 w 2232793"/>
                <a:gd name="connsiteY7" fmla="*/ 1636766 h 2232793"/>
                <a:gd name="connsiteX8" fmla="*/ 1501407 w 2232793"/>
                <a:gd name="connsiteY8" fmla="*/ 1852251 h 2232793"/>
                <a:gd name="connsiteX9" fmla="*/ 1116397 w 2232793"/>
                <a:gd name="connsiteY9" fmla="*/ 1947043 h 2232793"/>
                <a:gd name="connsiteX10" fmla="*/ 891712 w 2232793"/>
                <a:gd name="connsiteY10" fmla="*/ 1116397 h 2232793"/>
                <a:gd name="connsiteX11" fmla="*/ 1116397 w 2232793"/>
                <a:gd name="connsiteY11" fmla="*/ 891721 h 2232793"/>
                <a:gd name="connsiteX12" fmla="*/ 1341072 w 2232793"/>
                <a:gd name="connsiteY12" fmla="*/ 1116397 h 2232793"/>
                <a:gd name="connsiteX13" fmla="*/ 1116397 w 2232793"/>
                <a:gd name="connsiteY13" fmla="*/ 1341082 h 2232793"/>
                <a:gd name="connsiteX14" fmla="*/ 891712 w 2232793"/>
                <a:gd name="connsiteY14" fmla="*/ 1116397 h 2232793"/>
                <a:gd name="connsiteX15" fmla="*/ 1728321 w 2232793"/>
                <a:gd name="connsiteY15" fmla="*/ 1677476 h 2232793"/>
                <a:gd name="connsiteX16" fmla="*/ 1558204 w 2232793"/>
                <a:gd name="connsiteY16" fmla="*/ 1498445 h 2232793"/>
                <a:gd name="connsiteX17" fmla="*/ 1496301 w 2232793"/>
                <a:gd name="connsiteY17" fmla="*/ 1456830 h 2232793"/>
                <a:gd name="connsiteX18" fmla="*/ 1626822 w 2232793"/>
                <a:gd name="connsiteY18" fmla="*/ 1116387 h 2232793"/>
                <a:gd name="connsiteX19" fmla="*/ 1116397 w 2232793"/>
                <a:gd name="connsiteY19" fmla="*/ 605961 h 2232793"/>
                <a:gd name="connsiteX20" fmla="*/ 605962 w 2232793"/>
                <a:gd name="connsiteY20" fmla="*/ 1116387 h 2232793"/>
                <a:gd name="connsiteX21" fmla="*/ 736216 w 2232793"/>
                <a:gd name="connsiteY21" fmla="*/ 1456516 h 2232793"/>
                <a:gd name="connsiteX22" fmla="*/ 504101 w 2232793"/>
                <a:gd name="connsiteY22" fmla="*/ 1677067 h 2232793"/>
                <a:gd name="connsiteX23" fmla="*/ 285760 w 2232793"/>
                <a:gd name="connsiteY23" fmla="*/ 1116378 h 2232793"/>
                <a:gd name="connsiteX24" fmla="*/ 1116406 w 2232793"/>
                <a:gd name="connsiteY24" fmla="*/ 285731 h 2232793"/>
                <a:gd name="connsiteX25" fmla="*/ 1947053 w 2232793"/>
                <a:gd name="connsiteY25" fmla="*/ 1116378 h 2232793"/>
                <a:gd name="connsiteX26" fmla="*/ 1728321 w 2232793"/>
                <a:gd name="connsiteY26" fmla="*/ 1677476 h 2232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232793" h="2232793">
                  <a:moveTo>
                    <a:pt x="1116397" y="0"/>
                  </a:moveTo>
                  <a:cubicBezTo>
                    <a:pt x="500815" y="0"/>
                    <a:pt x="0" y="500815"/>
                    <a:pt x="0" y="1116397"/>
                  </a:cubicBezTo>
                  <a:cubicBezTo>
                    <a:pt x="0" y="1731978"/>
                    <a:pt x="500815" y="2232793"/>
                    <a:pt x="1116397" y="2232793"/>
                  </a:cubicBezTo>
                  <a:cubicBezTo>
                    <a:pt x="1731978" y="2232793"/>
                    <a:pt x="2232794" y="1731978"/>
                    <a:pt x="2232794" y="1116397"/>
                  </a:cubicBezTo>
                  <a:cubicBezTo>
                    <a:pt x="2232794" y="500815"/>
                    <a:pt x="1731978" y="0"/>
                    <a:pt x="1116397" y="0"/>
                  </a:cubicBezTo>
                  <a:close/>
                  <a:moveTo>
                    <a:pt x="1116397" y="1947043"/>
                  </a:moveTo>
                  <a:cubicBezTo>
                    <a:pt x="977437" y="1947043"/>
                    <a:pt x="846363" y="1912696"/>
                    <a:pt x="731148" y="1852117"/>
                  </a:cubicBezTo>
                  <a:cubicBezTo>
                    <a:pt x="813206" y="1719415"/>
                    <a:pt x="957910" y="1636766"/>
                    <a:pt x="1116397" y="1636766"/>
                  </a:cubicBezTo>
                  <a:cubicBezTo>
                    <a:pt x="1273931" y="1636766"/>
                    <a:pt x="1419692" y="1721510"/>
                    <a:pt x="1501407" y="1852251"/>
                  </a:cubicBezTo>
                  <a:cubicBezTo>
                    <a:pt x="1386240" y="1912744"/>
                    <a:pt x="1255252" y="1947043"/>
                    <a:pt x="1116397" y="1947043"/>
                  </a:cubicBezTo>
                  <a:close/>
                  <a:moveTo>
                    <a:pt x="891712" y="1116397"/>
                  </a:moveTo>
                  <a:cubicBezTo>
                    <a:pt x="891712" y="992505"/>
                    <a:pt x="992505" y="891721"/>
                    <a:pt x="1116397" y="891721"/>
                  </a:cubicBezTo>
                  <a:cubicBezTo>
                    <a:pt x="1240288" y="891721"/>
                    <a:pt x="1341072" y="992514"/>
                    <a:pt x="1341072" y="1116397"/>
                  </a:cubicBezTo>
                  <a:cubicBezTo>
                    <a:pt x="1341072" y="1240279"/>
                    <a:pt x="1240279" y="1341082"/>
                    <a:pt x="1116397" y="1341082"/>
                  </a:cubicBezTo>
                  <a:cubicBezTo>
                    <a:pt x="992515" y="1341082"/>
                    <a:pt x="891712" y="1240288"/>
                    <a:pt x="891712" y="1116397"/>
                  </a:cubicBezTo>
                  <a:close/>
                  <a:moveTo>
                    <a:pt x="1728321" y="1677476"/>
                  </a:moveTo>
                  <a:cubicBezTo>
                    <a:pt x="1682029" y="1609116"/>
                    <a:pt x="1624517" y="1548146"/>
                    <a:pt x="1558204" y="1498445"/>
                  </a:cubicBezTo>
                  <a:cubicBezTo>
                    <a:pt x="1538154" y="1483414"/>
                    <a:pt x="1517456" y="1469631"/>
                    <a:pt x="1496301" y="1456830"/>
                  </a:cubicBezTo>
                  <a:cubicBezTo>
                    <a:pt x="1577388" y="1366438"/>
                    <a:pt x="1626822" y="1247089"/>
                    <a:pt x="1626822" y="1116387"/>
                  </a:cubicBezTo>
                  <a:cubicBezTo>
                    <a:pt x="1626822" y="834933"/>
                    <a:pt x="1397841" y="605961"/>
                    <a:pt x="1116397" y="605961"/>
                  </a:cubicBezTo>
                  <a:cubicBezTo>
                    <a:pt x="834952" y="605961"/>
                    <a:pt x="605962" y="834942"/>
                    <a:pt x="605962" y="1116387"/>
                  </a:cubicBezTo>
                  <a:cubicBezTo>
                    <a:pt x="605962" y="1246946"/>
                    <a:pt x="655292" y="1366161"/>
                    <a:pt x="736216" y="1456516"/>
                  </a:cubicBezTo>
                  <a:cubicBezTo>
                    <a:pt x="644604" y="1511627"/>
                    <a:pt x="565109" y="1586560"/>
                    <a:pt x="504101" y="1677067"/>
                  </a:cubicBezTo>
                  <a:cubicBezTo>
                    <a:pt x="368589" y="1529201"/>
                    <a:pt x="285760" y="1332291"/>
                    <a:pt x="285760" y="1116378"/>
                  </a:cubicBezTo>
                  <a:cubicBezTo>
                    <a:pt x="285760" y="658359"/>
                    <a:pt x="658387" y="285731"/>
                    <a:pt x="1116406" y="285731"/>
                  </a:cubicBezTo>
                  <a:cubicBezTo>
                    <a:pt x="1574426" y="285731"/>
                    <a:pt x="1947053" y="658359"/>
                    <a:pt x="1947053" y="1116378"/>
                  </a:cubicBezTo>
                  <a:cubicBezTo>
                    <a:pt x="1947043" y="1332500"/>
                    <a:pt x="1864062" y="1529563"/>
                    <a:pt x="1728321" y="1677476"/>
                  </a:cubicBezTo>
                  <a:close/>
                </a:path>
              </a:pathLst>
            </a:custGeom>
            <a:grpFill/>
            <a:ln w="9525" cap="flat">
              <a:noFill/>
              <a:prstDash val="solid"/>
              <a:miter/>
            </a:ln>
          </p:spPr>
          <p:txBody>
            <a:bodyPr rtlCol="0" anchor="ctr"/>
            <a:lstStyle/>
            <a:p>
              <a:endParaRPr lang="en-GB" sz="1600"/>
            </a:p>
          </p:txBody>
        </p:sp>
      </p:grpSp>
      <p:grpSp>
        <p:nvGrpSpPr>
          <p:cNvPr id="12" name="Group 11">
            <a:extLst>
              <a:ext uri="{FF2B5EF4-FFF2-40B4-BE49-F238E27FC236}">
                <a16:creationId xmlns:a16="http://schemas.microsoft.com/office/drawing/2014/main" id="{F2611843-468E-94EF-CC51-1416EA738AF7}"/>
              </a:ext>
            </a:extLst>
          </p:cNvPr>
          <p:cNvGrpSpPr/>
          <p:nvPr/>
        </p:nvGrpSpPr>
        <p:grpSpPr>
          <a:xfrm rot="10800000">
            <a:off x="268528" y="2991698"/>
            <a:ext cx="744123" cy="527392"/>
            <a:chOff x="1410990" y="64984"/>
            <a:chExt cx="7606227" cy="5390858"/>
          </a:xfrm>
        </p:grpSpPr>
        <p:sp>
          <p:nvSpPr>
            <p:cNvPr id="16" name="Freeform 15">
              <a:extLst>
                <a:ext uri="{FF2B5EF4-FFF2-40B4-BE49-F238E27FC236}">
                  <a16:creationId xmlns:a16="http://schemas.microsoft.com/office/drawing/2014/main" id="{40CF2B3B-ECE1-6B5C-CA40-ABE82E59A7B4}"/>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sz="1600"/>
            </a:p>
          </p:txBody>
        </p:sp>
        <p:sp>
          <p:nvSpPr>
            <p:cNvPr id="17" name="Freeform 16">
              <a:extLst>
                <a:ext uri="{FF2B5EF4-FFF2-40B4-BE49-F238E27FC236}">
                  <a16:creationId xmlns:a16="http://schemas.microsoft.com/office/drawing/2014/main" id="{8612D321-E569-8DB6-2348-377B1B95BB8E}"/>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sz="1600"/>
            </a:p>
          </p:txBody>
        </p:sp>
      </p:grpSp>
      <p:grpSp>
        <p:nvGrpSpPr>
          <p:cNvPr id="18" name="Group 17">
            <a:extLst>
              <a:ext uri="{FF2B5EF4-FFF2-40B4-BE49-F238E27FC236}">
                <a16:creationId xmlns:a16="http://schemas.microsoft.com/office/drawing/2014/main" id="{319DE18D-124B-8CC0-E111-CE95A13F6B5D}"/>
              </a:ext>
            </a:extLst>
          </p:cNvPr>
          <p:cNvGrpSpPr/>
          <p:nvPr/>
        </p:nvGrpSpPr>
        <p:grpSpPr>
          <a:xfrm rot="10800000">
            <a:off x="268528" y="3820373"/>
            <a:ext cx="744123" cy="527392"/>
            <a:chOff x="1410990" y="64984"/>
            <a:chExt cx="7606227" cy="5390858"/>
          </a:xfrm>
        </p:grpSpPr>
        <p:sp>
          <p:nvSpPr>
            <p:cNvPr id="19" name="Freeform 18">
              <a:extLst>
                <a:ext uri="{FF2B5EF4-FFF2-40B4-BE49-F238E27FC236}">
                  <a16:creationId xmlns:a16="http://schemas.microsoft.com/office/drawing/2014/main" id="{7D52D5F2-2684-39AB-BDAA-154EE9B2EEE8}"/>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sz="1600"/>
            </a:p>
          </p:txBody>
        </p:sp>
        <p:sp>
          <p:nvSpPr>
            <p:cNvPr id="20" name="Freeform 19">
              <a:extLst>
                <a:ext uri="{FF2B5EF4-FFF2-40B4-BE49-F238E27FC236}">
                  <a16:creationId xmlns:a16="http://schemas.microsoft.com/office/drawing/2014/main" id="{15DF66A8-B393-A57B-A8B1-3E7C9E03879A}"/>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sz="1600"/>
            </a:p>
          </p:txBody>
        </p:sp>
      </p:grpSp>
      <p:grpSp>
        <p:nvGrpSpPr>
          <p:cNvPr id="22" name="Group 21">
            <a:extLst>
              <a:ext uri="{FF2B5EF4-FFF2-40B4-BE49-F238E27FC236}">
                <a16:creationId xmlns:a16="http://schemas.microsoft.com/office/drawing/2014/main" id="{FEDA4930-5A43-014C-8A49-48A85DBD7D0B}"/>
              </a:ext>
            </a:extLst>
          </p:cNvPr>
          <p:cNvGrpSpPr/>
          <p:nvPr/>
        </p:nvGrpSpPr>
        <p:grpSpPr>
          <a:xfrm rot="10800000">
            <a:off x="268528" y="4649048"/>
            <a:ext cx="744123" cy="527392"/>
            <a:chOff x="1410990" y="64984"/>
            <a:chExt cx="7606227" cy="5390858"/>
          </a:xfrm>
        </p:grpSpPr>
        <p:sp>
          <p:nvSpPr>
            <p:cNvPr id="25" name="Freeform 24">
              <a:extLst>
                <a:ext uri="{FF2B5EF4-FFF2-40B4-BE49-F238E27FC236}">
                  <a16:creationId xmlns:a16="http://schemas.microsoft.com/office/drawing/2014/main" id="{13345A5A-6508-EC8A-6872-81D24C5C792B}"/>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sz="1600"/>
            </a:p>
          </p:txBody>
        </p:sp>
        <p:sp>
          <p:nvSpPr>
            <p:cNvPr id="26" name="Freeform 25">
              <a:extLst>
                <a:ext uri="{FF2B5EF4-FFF2-40B4-BE49-F238E27FC236}">
                  <a16:creationId xmlns:a16="http://schemas.microsoft.com/office/drawing/2014/main" id="{CFC1AD4D-5F4C-2292-85C2-3B324F78A7AF}"/>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sz="1600"/>
            </a:p>
          </p:txBody>
        </p:sp>
      </p:grpSp>
    </p:spTree>
    <p:extLst>
      <p:ext uri="{BB962C8B-B14F-4D97-AF65-F5344CB8AC3E}">
        <p14:creationId xmlns:p14="http://schemas.microsoft.com/office/powerpoint/2010/main" val="1188818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14"/>
          </p:nvPr>
        </p:nvSpPr>
        <p:spPr>
          <a:xfrm>
            <a:off x="6683299" y="1462796"/>
            <a:ext cx="5287633" cy="689519"/>
          </a:xfrm>
        </p:spPr>
        <p:txBody>
          <a:bodyPr/>
          <a:lstStyle/>
          <a:p>
            <a:pPr defTabSz="1166271">
              <a:spcBef>
                <a:spcPts val="0"/>
              </a:spcBef>
              <a:buSzPts val="1000"/>
              <a:tabLst>
                <a:tab pos="685800" algn="l"/>
              </a:tabLst>
              <a:defRPr/>
            </a:pPr>
            <a:r>
              <a:rPr lang="en-GB" sz="1800" b="1" dirty="0">
                <a:solidFill>
                  <a:srgbClr val="EE4F27"/>
                </a:solidFill>
              </a:rPr>
              <a:t>Digitale Medien als Instrument zur Versöhnung nach Konflikten in Europa</a:t>
            </a:r>
            <a:br>
              <a:rPr lang="en-GB" sz="1800" b="1" dirty="0">
                <a:solidFill>
                  <a:srgbClr val="EE4F27"/>
                </a:solidFill>
              </a:rPr>
            </a:br>
            <a:r>
              <a:rPr lang="en-GB" sz="1400" i="1" dirty="0"/>
              <a:t>Untersucht, wie digitale Plattformen Gemeinschaften dabei helfen</a:t>
            </a:r>
            <a:r>
              <a:rPr lang="en-GB" sz="1400" b="1" i="1" dirty="0"/>
              <a:t>, Konflikte zu überwinden, Vertrauen wiederherzustellen und den Dialog zu fördern, </a:t>
            </a:r>
            <a:r>
              <a:rPr lang="en-GB" sz="1400" i="1" dirty="0"/>
              <a:t>um langfristigen Frieden und Zusammenarbeit zu unterstützen.</a:t>
            </a:r>
          </a:p>
        </p:txBody>
      </p:sp>
      <p:sp>
        <p:nvSpPr>
          <p:cNvPr id="10" name="Text Placeholder 9">
            <a:extLst>
              <a:ext uri="{FF2B5EF4-FFF2-40B4-BE49-F238E27FC236}">
                <a16:creationId xmlns:a16="http://schemas.microsoft.com/office/drawing/2014/main" id="{A7A12F72-9959-07DD-A16E-8E2EB4ADC470}"/>
              </a:ext>
            </a:extLst>
          </p:cNvPr>
          <p:cNvSpPr>
            <a:spLocks noGrp="1"/>
          </p:cNvSpPr>
          <p:nvPr>
            <p:ph type="body" sz="quarter" idx="29"/>
          </p:nvPr>
        </p:nvSpPr>
        <p:spPr>
          <a:xfrm>
            <a:off x="5912866" y="2606938"/>
            <a:ext cx="700387" cy="689518"/>
          </a:xfrm>
          <a:prstGeom prst="rect">
            <a:avLst/>
          </a:prstGeom>
        </p:spPr>
        <p:txBody>
          <a:bodyPr/>
          <a:lstStyle/>
          <a:p>
            <a:r>
              <a:rPr lang="en-US" sz="2800" b="1" dirty="0"/>
              <a:t>02</a:t>
            </a: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6683299" y="2769352"/>
            <a:ext cx="5201477" cy="689519"/>
          </a:xfrm>
          <a:prstGeom prst="rect">
            <a:avLst/>
          </a:prstGeom>
        </p:spPr>
        <p:txBody>
          <a:bodyPr/>
          <a:lstStyle/>
          <a:p>
            <a:pPr defTabSz="1166271">
              <a:spcBef>
                <a:spcPts val="0"/>
              </a:spcBef>
              <a:buSzPts val="1000"/>
              <a:tabLst>
                <a:tab pos="685800" algn="l"/>
              </a:tabLst>
              <a:defRPr/>
            </a:pPr>
            <a:r>
              <a:rPr lang="en-IE" sz="1800" b="1" dirty="0">
                <a:solidFill>
                  <a:srgbClr val="EE4F27"/>
                </a:solidFill>
              </a:rPr>
              <a:t>Storytelling für sozialen Wandel: Einsatz digitaler Medien zur Förderung von Friedensinitiativen</a:t>
            </a:r>
            <a:br>
              <a:rPr lang="en-IE" sz="2400" b="1" dirty="0">
                <a:solidFill>
                  <a:srgbClr val="EE4F27"/>
                </a:solidFill>
              </a:rPr>
            </a:br>
            <a:r>
              <a:rPr lang="en-IE" sz="1400" i="1" kern="1200" dirty="0">
                <a:solidFill>
                  <a:srgbClr val="0C4659"/>
                </a:solidFill>
                <a:effectLst/>
                <a:latin typeface="+mn-lt"/>
                <a:ea typeface="+mn-ea"/>
                <a:cs typeface="+mn-cs"/>
              </a:rPr>
              <a:t>Hebt die Kraft </a:t>
            </a:r>
            <a:r>
              <a:rPr lang="en-IE" sz="1400" b="1" i="1" kern="1200" dirty="0">
                <a:solidFill>
                  <a:srgbClr val="0C4659"/>
                </a:solidFill>
                <a:effectLst/>
                <a:latin typeface="+mn-lt"/>
                <a:ea typeface="+mn-ea"/>
                <a:cs typeface="+mn-cs"/>
              </a:rPr>
              <a:t>narrativer Inhalte </a:t>
            </a:r>
            <a:r>
              <a:rPr lang="en-IE" sz="1400" i="1" kern="1200" dirty="0">
                <a:solidFill>
                  <a:srgbClr val="0C4659"/>
                </a:solidFill>
                <a:effectLst/>
                <a:latin typeface="+mn-lt"/>
                <a:ea typeface="+mn-ea"/>
                <a:cs typeface="+mn-cs"/>
              </a:rPr>
              <a:t>hervor, Perspektiven neu zu gestalten, Spannungen abzubauen und gegenseitiges Verständnis zu fördern.</a:t>
            </a:r>
            <a:endParaRPr lang="en-GB" sz="1400" i="1" dirty="0"/>
          </a:p>
        </p:txBody>
      </p:sp>
      <p:sp>
        <p:nvSpPr>
          <p:cNvPr id="14" name="Text Placeholder 13">
            <a:extLst>
              <a:ext uri="{FF2B5EF4-FFF2-40B4-BE49-F238E27FC236}">
                <a16:creationId xmlns:a16="http://schemas.microsoft.com/office/drawing/2014/main" id="{C68FDACD-2866-5909-F407-66556167D794}"/>
              </a:ext>
            </a:extLst>
          </p:cNvPr>
          <p:cNvSpPr>
            <a:spLocks noGrp="1"/>
          </p:cNvSpPr>
          <p:nvPr>
            <p:ph type="body" sz="quarter" idx="33"/>
          </p:nvPr>
        </p:nvSpPr>
        <p:spPr>
          <a:xfrm>
            <a:off x="5937038" y="4176409"/>
            <a:ext cx="700387" cy="689518"/>
          </a:xfrm>
          <a:prstGeom prst="rect">
            <a:avLst/>
          </a:prstGeom>
        </p:spPr>
        <p:txBody>
          <a:bodyPr/>
          <a:lstStyle/>
          <a:p>
            <a:r>
              <a:rPr lang="en-US" sz="2800" b="1" dirty="0"/>
              <a:t>03</a:t>
            </a: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a:xfrm>
            <a:off x="6683299" y="4140813"/>
            <a:ext cx="5041922" cy="689519"/>
          </a:xfrm>
          <a:prstGeom prst="rect">
            <a:avLst/>
          </a:prstGeom>
        </p:spPr>
        <p:txBody>
          <a:bodyPr/>
          <a:lstStyle/>
          <a:p>
            <a:pPr defTabSz="1166271">
              <a:spcBef>
                <a:spcPts val="0"/>
              </a:spcBef>
              <a:defRPr/>
            </a:pPr>
            <a:r>
              <a:rPr lang="en-IE" sz="1800" b="1" kern="1200" dirty="0">
                <a:solidFill>
                  <a:srgbClr val="EE4F27"/>
                </a:solidFill>
                <a:effectLst/>
                <a:latin typeface="+mn-lt"/>
                <a:ea typeface="+mn-ea"/>
                <a:cs typeface="+mn-cs"/>
              </a:rPr>
              <a:t>Europäische digitale Plattformen zur Unterstützung von Friedensjournalismus und konstruktivem Dialog</a:t>
            </a:r>
            <a:br>
              <a:rPr lang="en-IE" sz="1800" dirty="0"/>
            </a:br>
            <a:r>
              <a:rPr lang="en-IE" sz="1400" i="1" kern="1200" dirty="0">
                <a:solidFill>
                  <a:srgbClr val="0C4659"/>
                </a:solidFill>
                <a:effectLst/>
                <a:latin typeface="+mn-lt"/>
                <a:ea typeface="+mn-ea"/>
                <a:cs typeface="+mn-cs"/>
              </a:rPr>
              <a:t>Analysiert digitale Tools und Medieninitiativen, die </a:t>
            </a:r>
            <a:r>
              <a:rPr lang="en-IE" sz="1400" b="1" i="1" kern="1200" dirty="0">
                <a:solidFill>
                  <a:srgbClr val="0C4659"/>
                </a:solidFill>
                <a:effectLst/>
                <a:latin typeface="+mn-lt"/>
                <a:ea typeface="+mn-ea"/>
                <a:cs typeface="+mn-cs"/>
              </a:rPr>
              <a:t>Fehlinformationen bekämpfen, eine ausgewogene Berichterstattung fördern und respektvolle Gespräche ermöglichen</a:t>
            </a:r>
            <a:r>
              <a:rPr lang="en-IE" sz="1400" i="1" kern="1200" dirty="0">
                <a:solidFill>
                  <a:srgbClr val="0C4659"/>
                </a:solidFill>
                <a:effectLst/>
                <a:latin typeface="+mn-lt"/>
                <a:ea typeface="+mn-ea"/>
                <a:cs typeface="+mn-cs"/>
              </a:rPr>
              <a:t>.</a:t>
            </a:r>
            <a:endParaRPr lang="en-GB" sz="1400" i="1" dirty="0"/>
          </a:p>
        </p:txBody>
      </p:sp>
      <p:sp>
        <p:nvSpPr>
          <p:cNvPr id="16" name="Text Placeholder 15">
            <a:extLst>
              <a:ext uri="{FF2B5EF4-FFF2-40B4-BE49-F238E27FC236}">
                <a16:creationId xmlns:a16="http://schemas.microsoft.com/office/drawing/2014/main" id="{0A7A08E9-769E-C4AB-E48F-BD4D44F7665B}"/>
              </a:ext>
            </a:extLst>
          </p:cNvPr>
          <p:cNvSpPr>
            <a:spLocks noGrp="1"/>
          </p:cNvSpPr>
          <p:nvPr>
            <p:ph type="body" sz="quarter" idx="35"/>
          </p:nvPr>
        </p:nvSpPr>
        <p:spPr>
          <a:xfrm>
            <a:off x="5922897" y="5684397"/>
            <a:ext cx="700387" cy="689518"/>
          </a:xfrm>
          <a:prstGeom prst="rect">
            <a:avLst/>
          </a:prstGeom>
        </p:spPr>
        <p:txBody>
          <a:bodyPr/>
          <a:lstStyle/>
          <a:p>
            <a:r>
              <a:rPr lang="en-US" sz="2800" b="1" dirty="0"/>
              <a:t>04</a:t>
            </a:r>
          </a:p>
        </p:txBody>
      </p:sp>
      <p:sp>
        <p:nvSpPr>
          <p:cNvPr id="17" name="Text Placeholder 16">
            <a:extLst>
              <a:ext uri="{FF2B5EF4-FFF2-40B4-BE49-F238E27FC236}">
                <a16:creationId xmlns:a16="http://schemas.microsoft.com/office/drawing/2014/main" id="{A705CE98-BACD-0B29-C279-9CB1FDF9F310}"/>
              </a:ext>
            </a:extLst>
          </p:cNvPr>
          <p:cNvSpPr>
            <a:spLocks noGrp="1"/>
          </p:cNvSpPr>
          <p:nvPr>
            <p:ph type="body" sz="quarter" idx="36"/>
          </p:nvPr>
        </p:nvSpPr>
        <p:spPr>
          <a:xfrm>
            <a:off x="6683299" y="5585820"/>
            <a:ext cx="5136613" cy="689519"/>
          </a:xfrm>
          <a:prstGeom prst="rect">
            <a:avLst/>
          </a:prstGeom>
        </p:spPr>
        <p:txBody>
          <a:bodyPr/>
          <a:lstStyle/>
          <a:p>
            <a:pPr defTabSz="1166271">
              <a:spcBef>
                <a:spcPts val="0"/>
              </a:spcBef>
              <a:defRPr/>
            </a:pPr>
            <a:r>
              <a:rPr lang="en-IE" sz="1800" b="1" dirty="0">
                <a:solidFill>
                  <a:srgbClr val="EE4F27"/>
                </a:solidFill>
              </a:rPr>
              <a:t>Die Rolle des Bürgerjournalismus bei der Stärkung des sozialen Zusammenhalts</a:t>
            </a:r>
            <a:br>
              <a:rPr lang="en-IE" sz="1800" dirty="0"/>
            </a:br>
            <a:r>
              <a:rPr lang="en-IE" sz="1400" i="1" kern="1200" dirty="0">
                <a:solidFill>
                  <a:srgbClr val="0C4659"/>
                </a:solidFill>
                <a:effectLst/>
                <a:latin typeface="+mn-lt"/>
                <a:ea typeface="+mn-ea"/>
                <a:cs typeface="+mn-cs"/>
              </a:rPr>
              <a:t>Untersucht, wie Basisjournalismus und gemeinschaftsorientierte Berichterstattung </a:t>
            </a:r>
            <a:r>
              <a:rPr lang="en-IE" sz="1400" b="1" i="1" kern="1200" dirty="0">
                <a:solidFill>
                  <a:srgbClr val="0C4659"/>
                </a:solidFill>
                <a:effectLst/>
                <a:latin typeface="+mn-lt"/>
                <a:ea typeface="+mn-ea"/>
                <a:cs typeface="+mn-cs"/>
              </a:rPr>
              <a:t>marginalisierten Stimmen Gehör verschaffen und gemeinsame Narrative </a:t>
            </a:r>
            <a:r>
              <a:rPr lang="en-IE" sz="1400" i="1" kern="1200" dirty="0">
                <a:solidFill>
                  <a:srgbClr val="0C4659"/>
                </a:solidFill>
                <a:effectLst/>
                <a:latin typeface="+mn-lt"/>
                <a:ea typeface="+mn-ea"/>
                <a:cs typeface="+mn-cs"/>
              </a:rPr>
              <a:t>für eine geeintere Gesellschaft </a:t>
            </a:r>
            <a:r>
              <a:rPr lang="en-IE" sz="1400" b="1" i="1" kern="1200" dirty="0">
                <a:solidFill>
                  <a:srgbClr val="0C4659"/>
                </a:solidFill>
                <a:effectLst/>
                <a:latin typeface="+mn-lt"/>
                <a:ea typeface="+mn-ea"/>
                <a:cs typeface="+mn-cs"/>
              </a:rPr>
              <a:t>fördern</a:t>
            </a:r>
            <a:r>
              <a:rPr lang="en-IE" sz="1400" i="1" kern="1200" dirty="0">
                <a:solidFill>
                  <a:srgbClr val="0C4659"/>
                </a:solidFill>
                <a:effectLst/>
                <a:latin typeface="+mn-lt"/>
                <a:ea typeface="+mn-ea"/>
                <a:cs typeface="+mn-cs"/>
              </a:rPr>
              <a:t>.</a:t>
            </a:r>
            <a:endParaRPr lang="en-GB" sz="1400" i="1" dirty="0"/>
          </a:p>
        </p:txBody>
      </p:sp>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27"/>
          </p:nvPr>
        </p:nvSpPr>
        <p:spPr>
          <a:prstGeom prst="rect">
            <a:avLst/>
          </a:prstGeom>
        </p:spPr>
        <p:txBody>
          <a:bodyPr/>
          <a:lstStyle/>
          <a:p>
            <a:r>
              <a:rPr lang="en-US" sz="3200" dirty="0"/>
              <a:t>Modulübersicht </a:t>
            </a:r>
          </a:p>
        </p:txBody>
      </p:sp>
      <p:sp>
        <p:nvSpPr>
          <p:cNvPr id="4" name="Text Placeholder 3">
            <a:extLst>
              <a:ext uri="{FF2B5EF4-FFF2-40B4-BE49-F238E27FC236}">
                <a16:creationId xmlns:a16="http://schemas.microsoft.com/office/drawing/2014/main" id="{358E90FE-D769-57DE-6462-72D46231B4EC}"/>
              </a:ext>
            </a:extLst>
          </p:cNvPr>
          <p:cNvSpPr>
            <a:spLocks noGrp="1"/>
          </p:cNvSpPr>
          <p:nvPr>
            <p:ph type="body" sz="quarter" idx="15"/>
          </p:nvPr>
        </p:nvSpPr>
        <p:spPr>
          <a:xfrm>
            <a:off x="5937038" y="1115271"/>
            <a:ext cx="700387" cy="689518"/>
          </a:xfrm>
        </p:spPr>
        <p:txBody>
          <a:bodyPr/>
          <a:lstStyle/>
          <a:p>
            <a:r>
              <a:rPr lang="en-IE" sz="2800" b="1" dirty="0"/>
              <a:t>01</a:t>
            </a:r>
          </a:p>
        </p:txBody>
      </p:sp>
      <p:cxnSp>
        <p:nvCxnSpPr>
          <p:cNvPr id="20" name="Straight Connector 19">
            <a:extLst>
              <a:ext uri="{FF2B5EF4-FFF2-40B4-BE49-F238E27FC236}">
                <a16:creationId xmlns:a16="http://schemas.microsoft.com/office/drawing/2014/main" id="{D44E0DDA-EF7D-91FE-17B3-B91A1CCAC111}"/>
              </a:ext>
            </a:extLst>
          </p:cNvPr>
          <p:cNvCxnSpPr>
            <a:cxnSpLocks/>
          </p:cNvCxnSpPr>
          <p:nvPr/>
        </p:nvCxnSpPr>
        <p:spPr>
          <a:xfrm flipH="1">
            <a:off x="5980776" y="3683682"/>
            <a:ext cx="5904000"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44111A9-AF39-638C-DE30-528C264644F4}"/>
              </a:ext>
            </a:extLst>
          </p:cNvPr>
          <p:cNvCxnSpPr>
            <a:cxnSpLocks/>
          </p:cNvCxnSpPr>
          <p:nvPr/>
        </p:nvCxnSpPr>
        <p:spPr>
          <a:xfrm flipH="1">
            <a:off x="5980776" y="5351507"/>
            <a:ext cx="5904000"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D3E6039-9C7E-C604-AC91-53665D515176}"/>
              </a:ext>
            </a:extLst>
          </p:cNvPr>
          <p:cNvSpPr txBox="1"/>
          <p:nvPr/>
        </p:nvSpPr>
        <p:spPr>
          <a:xfrm>
            <a:off x="6701476" y="121287"/>
            <a:ext cx="5041923" cy="954107"/>
          </a:xfrm>
          <a:prstGeom prst="rect">
            <a:avLst/>
          </a:prstGeom>
          <a:noFill/>
        </p:spPr>
        <p:txBody>
          <a:bodyPr wrap="square" rtlCol="0">
            <a:spAutoFit/>
          </a:bodyPr>
          <a:lstStyle/>
          <a:p>
            <a:r>
              <a:rPr lang="en-IE" sz="2800" b="1" dirty="0"/>
              <a:t>Modul 4 (4 Schwerpunktbereiche)</a:t>
            </a:r>
          </a:p>
        </p:txBody>
      </p:sp>
      <p:sp>
        <p:nvSpPr>
          <p:cNvPr id="19" name="Freeform 18">
            <a:extLst>
              <a:ext uri="{FF2B5EF4-FFF2-40B4-BE49-F238E27FC236}">
                <a16:creationId xmlns:a16="http://schemas.microsoft.com/office/drawing/2014/main" id="{72C79AF5-22C7-BF06-025A-D5D02FC52334}"/>
              </a:ext>
            </a:extLst>
          </p:cNvPr>
          <p:cNvSpPr/>
          <p:nvPr/>
        </p:nvSpPr>
        <p:spPr>
          <a:xfrm>
            <a:off x="229647" y="392689"/>
            <a:ext cx="634611" cy="634611"/>
          </a:xfrm>
          <a:custGeom>
            <a:avLst/>
            <a:gdLst/>
            <a:ahLst/>
            <a:cxnLst/>
            <a:rect l="l" t="t" r="r" b="b"/>
            <a:pathLst>
              <a:path w="829761" h="829761">
                <a:moveTo>
                  <a:pt x="0" y="0"/>
                </a:moveTo>
                <a:lnTo>
                  <a:pt x="829761" y="0"/>
                </a:lnTo>
                <a:lnTo>
                  <a:pt x="829761" y="829761"/>
                </a:lnTo>
                <a:lnTo>
                  <a:pt x="0" y="82976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de-DE" sz="1600"/>
          </a:p>
        </p:txBody>
      </p:sp>
      <p:cxnSp>
        <p:nvCxnSpPr>
          <p:cNvPr id="2" name="Straight Connector 1">
            <a:extLst>
              <a:ext uri="{FF2B5EF4-FFF2-40B4-BE49-F238E27FC236}">
                <a16:creationId xmlns:a16="http://schemas.microsoft.com/office/drawing/2014/main" id="{2652BAC2-9D75-1822-3B63-8806F5C46CB1}"/>
              </a:ext>
            </a:extLst>
          </p:cNvPr>
          <p:cNvCxnSpPr>
            <a:cxnSpLocks/>
          </p:cNvCxnSpPr>
          <p:nvPr/>
        </p:nvCxnSpPr>
        <p:spPr>
          <a:xfrm flipH="1">
            <a:off x="5980776" y="2490016"/>
            <a:ext cx="5904000"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2" name="Text Placeholder 5">
            <a:extLst>
              <a:ext uri="{FF2B5EF4-FFF2-40B4-BE49-F238E27FC236}">
                <a16:creationId xmlns:a16="http://schemas.microsoft.com/office/drawing/2014/main" id="{BFFDB9B5-6A3C-02F1-9AD4-EF2015FEECC9}"/>
              </a:ext>
            </a:extLst>
          </p:cNvPr>
          <p:cNvSpPr>
            <a:spLocks noGrp="1"/>
          </p:cNvSpPr>
          <p:nvPr>
            <p:ph type="body" sz="quarter" idx="28"/>
          </p:nvPr>
        </p:nvSpPr>
        <p:spPr>
          <a:xfrm>
            <a:off x="820959" y="1314536"/>
            <a:ext cx="5089771" cy="4671588"/>
          </a:xfrm>
          <a:prstGeom prst="rect">
            <a:avLst/>
          </a:prstGeom>
        </p:spPr>
        <p:txBody>
          <a:bodyPr/>
          <a:lstStyle/>
          <a:p>
            <a:pPr marL="0" indent="0">
              <a:lnSpc>
                <a:spcPct val="100000"/>
              </a:lnSpc>
            </a:pPr>
            <a:r>
              <a:rPr lang="en-US" sz="1800" dirty="0"/>
              <a:t>Dieses Modul untersucht, wie digitale Medien zur Konfliktlösung, Versöhnung und Förderung des sozialen Zusammenhalts beitragen. Es beleuchtet die Rolle von Storytelling, Journalismus und digitalen Plattformen bei Friedensbemühungen in ganz Europa. </a:t>
            </a:r>
          </a:p>
          <a:p>
            <a:pPr marL="0" indent="0">
              <a:lnSpc>
                <a:spcPct val="100000"/>
              </a:lnSpc>
            </a:pPr>
            <a:r>
              <a:rPr lang="en-US" sz="1800" dirty="0"/>
              <a:t>Die Teilnehmenden untersuchen, wie digitales Storytelling, Online-Diskurse und Medieninitiativen die Versöhnung nach Konflikten unterstützen, soziale Gräben überbrücken und einen konstruktiven Dialog fördern. </a:t>
            </a:r>
          </a:p>
          <a:p>
            <a:pPr marL="0" indent="0">
              <a:lnSpc>
                <a:spcPct val="100000"/>
              </a:lnSpc>
            </a:pPr>
            <a:r>
              <a:rPr lang="en-US" sz="1800" dirty="0"/>
              <a:t>Anhand von Fallstudien, ethischen Diskussionen und interaktiven Übungen entwickeln die Lernenden Fähigkeiten, digitale Medien als Instrument zur Förderung von Frieden und sozialem Zusammenhalt in vielfältigen Gemeinschaften einzusetzen.</a:t>
            </a:r>
          </a:p>
        </p:txBody>
      </p:sp>
      <p:grpSp>
        <p:nvGrpSpPr>
          <p:cNvPr id="13" name="Group 12">
            <a:extLst>
              <a:ext uri="{FF2B5EF4-FFF2-40B4-BE49-F238E27FC236}">
                <a16:creationId xmlns:a16="http://schemas.microsoft.com/office/drawing/2014/main" id="{51C0E71F-1F31-1B1F-C591-29048F54F676}"/>
              </a:ext>
            </a:extLst>
          </p:cNvPr>
          <p:cNvGrpSpPr/>
          <p:nvPr/>
        </p:nvGrpSpPr>
        <p:grpSpPr>
          <a:xfrm rot="21080673">
            <a:off x="5217857" y="769713"/>
            <a:ext cx="1170561" cy="727881"/>
            <a:chOff x="4975654" y="3674076"/>
            <a:chExt cx="1806205" cy="626075"/>
          </a:xfrm>
        </p:grpSpPr>
        <p:sp>
          <p:nvSpPr>
            <p:cNvPr id="18" name="Freeform 124">
              <a:extLst>
                <a:ext uri="{FF2B5EF4-FFF2-40B4-BE49-F238E27FC236}">
                  <a16:creationId xmlns:a16="http://schemas.microsoft.com/office/drawing/2014/main" id="{8DC1E537-87C1-8763-1FCB-1E349B2F6068}"/>
                </a:ext>
              </a:extLst>
            </p:cNvPr>
            <p:cNvSpPr/>
            <p:nvPr/>
          </p:nvSpPr>
          <p:spPr>
            <a:xfrm>
              <a:off x="4975654" y="3674076"/>
              <a:ext cx="1779373" cy="626075"/>
            </a:xfrm>
            <a:custGeom>
              <a:avLst/>
              <a:gdLst>
                <a:gd name="connsiteX0" fmla="*/ 115330 w 1779373"/>
                <a:gd name="connsiteY0" fmla="*/ 395416 h 626075"/>
                <a:gd name="connsiteX1" fmla="*/ 0 w 1779373"/>
                <a:gd name="connsiteY1" fmla="*/ 49427 h 626075"/>
                <a:gd name="connsiteX2" fmla="*/ 1779373 w 1779373"/>
                <a:gd name="connsiteY2" fmla="*/ 0 h 626075"/>
                <a:gd name="connsiteX3" fmla="*/ 1524000 w 1779373"/>
                <a:gd name="connsiteY3" fmla="*/ 403654 h 626075"/>
                <a:gd name="connsiteX4" fmla="*/ 881449 w 1779373"/>
                <a:gd name="connsiteY4" fmla="*/ 387178 h 626075"/>
                <a:gd name="connsiteX5" fmla="*/ 1046205 w 1779373"/>
                <a:gd name="connsiteY5" fmla="*/ 626075 h 626075"/>
                <a:gd name="connsiteX6" fmla="*/ 584887 w 1779373"/>
                <a:gd name="connsiteY6" fmla="*/ 387178 h 626075"/>
                <a:gd name="connsiteX7" fmla="*/ 115330 w 1779373"/>
                <a:gd name="connsiteY7" fmla="*/ 395416 h 626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79373" h="626075">
                  <a:moveTo>
                    <a:pt x="115330" y="395416"/>
                  </a:moveTo>
                  <a:lnTo>
                    <a:pt x="0" y="49427"/>
                  </a:lnTo>
                  <a:lnTo>
                    <a:pt x="1779373" y="0"/>
                  </a:lnTo>
                  <a:lnTo>
                    <a:pt x="1524000" y="403654"/>
                  </a:lnTo>
                  <a:lnTo>
                    <a:pt x="881449" y="387178"/>
                  </a:lnTo>
                  <a:lnTo>
                    <a:pt x="1046205" y="626075"/>
                  </a:lnTo>
                  <a:lnTo>
                    <a:pt x="584887" y="387178"/>
                  </a:lnTo>
                  <a:lnTo>
                    <a:pt x="115330" y="395416"/>
                  </a:lnTo>
                  <a:close/>
                </a:path>
              </a:pathLst>
            </a:custGeom>
            <a:solidFill>
              <a:srgbClr val="DF46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700"/>
            </a:p>
          </p:txBody>
        </p:sp>
        <p:sp>
          <p:nvSpPr>
            <p:cNvPr id="21" name="TextBox 20">
              <a:extLst>
                <a:ext uri="{FF2B5EF4-FFF2-40B4-BE49-F238E27FC236}">
                  <a16:creationId xmlns:a16="http://schemas.microsoft.com/office/drawing/2014/main" id="{A34A3F6B-E5B0-BB3C-D552-F8E30753143D}"/>
                </a:ext>
              </a:extLst>
            </p:cNvPr>
            <p:cNvSpPr txBox="1"/>
            <p:nvPr/>
          </p:nvSpPr>
          <p:spPr>
            <a:xfrm>
              <a:off x="5065796" y="3794397"/>
              <a:ext cx="1716063" cy="317675"/>
            </a:xfrm>
            <a:prstGeom prst="rect">
              <a:avLst/>
            </a:prstGeom>
            <a:noFill/>
          </p:spPr>
          <p:txBody>
            <a:bodyPr wrap="square" rtlCol="0">
              <a:spAutoFit/>
            </a:bodyPr>
            <a:lstStyle/>
            <a:p>
              <a:pPr algn="l"/>
              <a:r>
                <a:rPr lang="en-US" sz="900" b="1" dirty="0">
                  <a:ln/>
                  <a:solidFill>
                    <a:schemeClr val="bg1"/>
                  </a:solidFill>
                  <a:latin typeface="Calibri" panose="020F0502020204030204" pitchFamily="34" charset="0"/>
                  <a:cs typeface="Calibri" panose="020F0502020204030204" pitchFamily="34" charset="0"/>
                  <a:sym typeface="Avenir-Black"/>
                  <a:rtl val="0"/>
                </a:rPr>
                <a:t>SIE BEFINDEN SICH HIER</a:t>
              </a:r>
              <a:endParaRPr lang="en-US" sz="900" dirty="0">
                <a:ln/>
                <a:solidFill>
                  <a:schemeClr val="bg1"/>
                </a:solidFill>
                <a:latin typeface="Calibri" panose="020F0502020204030204" pitchFamily="34" charset="0"/>
                <a:cs typeface="Calibri" panose="020F0502020204030204" pitchFamily="34" charset="0"/>
                <a:sym typeface="Avenir-Black"/>
                <a:rtl val="0"/>
              </a:endParaRPr>
            </a:p>
          </p:txBody>
        </p:sp>
      </p:grpSp>
    </p:spTree>
    <p:extLst>
      <p:ext uri="{BB962C8B-B14F-4D97-AF65-F5344CB8AC3E}">
        <p14:creationId xmlns:p14="http://schemas.microsoft.com/office/powerpoint/2010/main" val="22410964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95E81-2452-0A00-4FCF-D75B90F4383F}"/>
            </a:ext>
          </a:extLst>
        </p:cNvPr>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397F7F34-24F4-6960-805B-F624E48AE4AE}"/>
              </a:ext>
            </a:extLst>
          </p:cNvPr>
          <p:cNvCxnSpPr>
            <a:cxnSpLocks/>
          </p:cNvCxnSpPr>
          <p:nvPr/>
        </p:nvCxnSpPr>
        <p:spPr>
          <a:xfrm>
            <a:off x="0" y="1299443"/>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4A4DCF6-6991-4FF1-6F02-5B067DC5A508}"/>
              </a:ext>
            </a:extLst>
          </p:cNvPr>
          <p:cNvSpPr txBox="1"/>
          <p:nvPr/>
        </p:nvSpPr>
        <p:spPr>
          <a:xfrm>
            <a:off x="6786563" y="5183757"/>
            <a:ext cx="4703710" cy="338554"/>
          </a:xfrm>
          <a:prstGeom prst="rect">
            <a:avLst/>
          </a:prstGeom>
          <a:noFill/>
        </p:spPr>
        <p:txBody>
          <a:bodyPr wrap="square">
            <a:spAutoFit/>
          </a:bodyPr>
          <a:lstStyle/>
          <a:p>
            <a:pPr algn="ctr"/>
            <a:r>
              <a:rPr lang="en-IE" sz="1600" i="1" dirty="0">
                <a:solidFill>
                  <a:srgbClr val="3EB6A1"/>
                </a:solidFill>
                <a:hlinkClick r:id="rId3">
                  <a:extLst>
                    <a:ext uri="{A12FA001-AC4F-418D-AE19-62706E023703}">
                      <ahyp:hlinkClr xmlns:ahyp="http://schemas.microsoft.com/office/drawing/2018/hyperlinkcolor" val="tx"/>
                    </a:ext>
                  </a:extLst>
                </a:hlinkClick>
              </a:rPr>
              <a:t>Der Aufstieg des Bürgerjournalismus</a:t>
            </a:r>
            <a:endParaRPr lang="en-IE" sz="1600" i="1" dirty="0">
              <a:solidFill>
                <a:srgbClr val="3EB6A1"/>
              </a:solidFill>
            </a:endParaRPr>
          </a:p>
        </p:txBody>
      </p:sp>
      <p:sp>
        <p:nvSpPr>
          <p:cNvPr id="14" name="Rectangle: Rounded Corners 13">
            <a:extLst>
              <a:ext uri="{FF2B5EF4-FFF2-40B4-BE49-F238E27FC236}">
                <a16:creationId xmlns:a16="http://schemas.microsoft.com/office/drawing/2014/main" id="{504AEF7A-A2C3-3733-8EB1-9612D014ADBF}"/>
              </a:ext>
            </a:extLst>
          </p:cNvPr>
          <p:cNvSpPr/>
          <p:nvPr/>
        </p:nvSpPr>
        <p:spPr>
          <a:xfrm>
            <a:off x="7474020" y="5882708"/>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000" dirty="0">
                <a:solidFill>
                  <a:schemeClr val="bg1"/>
                </a:solidFill>
                <a:latin typeface="Abadi" panose="020B0604020104020204" pitchFamily="34" charset="0"/>
                <a:cs typeface="Aharoni" panose="02010803020104030203" pitchFamily="2" charset="-79"/>
                <a:hlinkClick r:id="rId4">
                  <a:extLst>
                    <a:ext uri="{A12FA001-AC4F-418D-AE19-62706E023703}">
                      <ahyp:hlinkClr xmlns:ahyp="http://schemas.microsoft.com/office/drawing/2018/hyperlinkcolor" val="tx"/>
                    </a:ext>
                  </a:extLst>
                </a:hlinkClick>
              </a:rPr>
              <a:t>Zum Anzeigen hier klicken</a:t>
            </a:r>
            <a:endParaRPr kumimoji="0" lang="en-IE" sz="20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sp>
        <p:nvSpPr>
          <p:cNvPr id="9" name="Text Placeholder 3">
            <a:extLst>
              <a:ext uri="{FF2B5EF4-FFF2-40B4-BE49-F238E27FC236}">
                <a16:creationId xmlns:a16="http://schemas.microsoft.com/office/drawing/2014/main" id="{CC7C3A11-607A-E70C-204E-202890E07024}"/>
              </a:ext>
            </a:extLst>
          </p:cNvPr>
          <p:cNvSpPr txBox="1">
            <a:spLocks/>
          </p:cNvSpPr>
          <p:nvPr/>
        </p:nvSpPr>
        <p:spPr>
          <a:xfrm>
            <a:off x="778932" y="0"/>
            <a:ext cx="8698700" cy="1287786"/>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solidFill>
                  <a:srgbClr val="EE4F27"/>
                </a:solidFill>
              </a:rPr>
              <a:t>Fallstudie: </a:t>
            </a:r>
            <a:r>
              <a:rPr lang="en-US" sz="3200" dirty="0"/>
              <a:t>Der Aufstieg des Bürgerjournalismus</a:t>
            </a:r>
          </a:p>
        </p:txBody>
      </p:sp>
      <p:sp>
        <p:nvSpPr>
          <p:cNvPr id="10" name="Text Placeholder 3">
            <a:extLst>
              <a:ext uri="{FF2B5EF4-FFF2-40B4-BE49-F238E27FC236}">
                <a16:creationId xmlns:a16="http://schemas.microsoft.com/office/drawing/2014/main" id="{78E8F6EE-B2AB-2E92-87F6-DD4A60CE9E72}"/>
              </a:ext>
            </a:extLst>
          </p:cNvPr>
          <p:cNvSpPr>
            <a:spLocks noGrp="1"/>
          </p:cNvSpPr>
          <p:nvPr>
            <p:ph type="body" sz="quarter" idx="18"/>
          </p:nvPr>
        </p:nvSpPr>
        <p:spPr>
          <a:xfrm>
            <a:off x="798380" y="1520825"/>
            <a:ext cx="5441782" cy="4280207"/>
          </a:xfrm>
        </p:spPr>
        <p:txBody>
          <a:bodyPr/>
          <a:lstStyle/>
          <a:p>
            <a:pPr marL="0" indent="0">
              <a:lnSpc>
                <a:spcPct val="100000"/>
              </a:lnSpc>
            </a:pPr>
            <a:r>
              <a:rPr lang="en-US" sz="2000" b="1" dirty="0"/>
              <a:t>Der Aufstieg des Bürgerjournalismus: </a:t>
            </a:r>
            <a:r>
              <a:rPr lang="en-US" sz="2000" dirty="0"/>
              <a:t>Eine Diskussion über das Wachstum des Bürgerjournalismus und seine Rolle in der heutigen digitalen Landschaft. Ein tiefer Einblick in „Fake or Fact – You Decide“ mit Galway Bay FM, Irland, wo wir den Aufstieg des Bürgerjournalismus, die verschwimmenden Grenzen zu Influencern und die reale Bedrohung für die Demokratie diskutieren, wenn der Journalismus seine Unabhängigkeit verliert. Die Stimme ausgebildeter Journalisten muss lauter werden, insbesondere in der heutigen Social-Media-Landschaft.</a:t>
            </a:r>
          </a:p>
          <a:p>
            <a:pPr marL="0" indent="0">
              <a:lnSpc>
                <a:spcPct val="100000"/>
              </a:lnSpc>
              <a:spcBef>
                <a:spcPts val="0"/>
              </a:spcBef>
            </a:pPr>
            <a:r>
              <a:rPr lang="en-IE" sz="2000" dirty="0">
                <a:solidFill>
                  <a:srgbClr val="3EB6A1"/>
                </a:solidFill>
                <a:hlinkClick r:id="rId5">
                  <a:extLst>
                    <a:ext uri="{A12FA001-AC4F-418D-AE19-62706E023703}">
                      <ahyp:hlinkClr xmlns:ahyp="http://schemas.microsoft.com/office/drawing/2018/hyperlinkcolor" val="tx"/>
                    </a:ext>
                  </a:extLst>
                </a:hlinkClick>
              </a:rPr>
              <a:t>https://www.youtube.com/watch?v=OTEr5zlsU6o</a:t>
            </a:r>
            <a:r>
              <a:rPr lang="en-IE" sz="2000" dirty="0">
                <a:solidFill>
                  <a:srgbClr val="3EB6A1"/>
                </a:solidFill>
              </a:rPr>
              <a:t> </a:t>
            </a:r>
          </a:p>
        </p:txBody>
      </p:sp>
      <p:pic>
        <p:nvPicPr>
          <p:cNvPr id="6" name="Picture Placeholder 5">
            <a:hlinkClick r:id="rId3"/>
            <a:extLst>
              <a:ext uri="{FF2B5EF4-FFF2-40B4-BE49-F238E27FC236}">
                <a16:creationId xmlns:a16="http://schemas.microsoft.com/office/drawing/2014/main" id="{4440F1C6-50D0-5BED-2864-B3CD3ACCA233}"/>
              </a:ext>
            </a:extLst>
          </p:cNvPr>
          <p:cNvPicPr>
            <a:picLocks noGrp="1" noChangeAspect="1"/>
          </p:cNvPicPr>
          <p:nvPr>
            <p:ph type="pic" sz="quarter" idx="13"/>
          </p:nvPr>
        </p:nvPicPr>
        <p:blipFill rotWithShape="1">
          <a:blip r:embed="rId6" cstate="screen">
            <a:extLst>
              <a:ext uri="{28A0092B-C50C-407E-A947-70E740481C1C}">
                <a14:useLocalDpi xmlns:a14="http://schemas.microsoft.com/office/drawing/2010/main"/>
              </a:ext>
            </a:extLst>
          </a:blip>
          <a:srcRect l="-41" t="-1592"/>
          <a:stretch/>
        </p:blipFill>
        <p:spPr>
          <a:xfrm>
            <a:off x="7262215" y="1823571"/>
            <a:ext cx="3775051" cy="2414346"/>
          </a:xfrm>
        </p:spPr>
      </p:pic>
    </p:spTree>
    <p:extLst>
      <p:ext uri="{BB962C8B-B14F-4D97-AF65-F5344CB8AC3E}">
        <p14:creationId xmlns:p14="http://schemas.microsoft.com/office/powerpoint/2010/main" val="12331377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A6DD1C-2015-0EF9-835F-B9102F81AA5A}"/>
              </a:ext>
            </a:extLst>
          </p:cNvPr>
          <p:cNvSpPr>
            <a:spLocks noGrp="1"/>
          </p:cNvSpPr>
          <p:nvPr>
            <p:ph type="body" sz="quarter" idx="18"/>
          </p:nvPr>
        </p:nvSpPr>
        <p:spPr>
          <a:xfrm>
            <a:off x="798380" y="1674834"/>
            <a:ext cx="11071178" cy="1866647"/>
          </a:xfrm>
        </p:spPr>
        <p:txBody>
          <a:bodyPr/>
          <a:lstStyle/>
          <a:p>
            <a:pPr marL="0" indent="0">
              <a:lnSpc>
                <a:spcPct val="100000"/>
              </a:lnSpc>
            </a:pPr>
            <a:r>
              <a:rPr lang="en-US" sz="2000" dirty="0"/>
              <a:t>Die Wurzeln des Bürgerjournalismus lassen sich bis in die Anfänge des Internets zurückverfolgen, als Blogs und Online-Foren den Menschen erstmals eine Plattform boten, um ihre Gedanken und Erfahrungen auszutauschen. Doch erst das Aufkommen von Smartphones und sozialen Medien hat die Berichterstattung wirklich demokratisiert. Mit einem Smartphone in der Hand kann jeder aktuelle Ereignisse festhalten und teilen, während sie sich gerade ereignen, und oft innerhalb weniger Minuten ein weltweites Publikum erreichen.</a:t>
            </a:r>
          </a:p>
          <a:p>
            <a:pPr marL="0" indent="0">
              <a:lnSpc>
                <a:spcPct val="100000"/>
              </a:lnSpc>
            </a:pPr>
            <a:r>
              <a:rPr lang="en-US" sz="2000" b="1" dirty="0"/>
              <a:t>Echtzeitberichterstattung: </a:t>
            </a:r>
            <a:r>
              <a:rPr lang="en-US" sz="2000" dirty="0"/>
              <a:t>Einer der größten Vorteile des Bürgerjournalismus ist seine Fähigkeit, Echtzeit-Updates zu liefern. Traditionelle Medien sind oft an festgelegte Nachrichtenzyklen gebunden, doch Bürgerjournalisten können Nachrichten direkt vor Ort berichten und so sofort über aktuelle Ereignisse informieren.</a:t>
            </a:r>
          </a:p>
          <a:p>
            <a:pPr marL="0" indent="0">
              <a:lnSpc>
                <a:spcPct val="100000"/>
              </a:lnSpc>
            </a:pPr>
            <a:r>
              <a:rPr lang="en-US" sz="2000" b="1" dirty="0"/>
              <a:t>Vielfältige Perspektiven: </a:t>
            </a:r>
            <a:r>
              <a:rPr lang="en-US" sz="2000" dirty="0"/>
              <a:t>Bürgerjournalismus bringt eine Vielfalt an Stimmen und Perspektiven in die Nachrichtenlandschaft ein. Er ermöglicht es marginalisierten und unterrepräsentierten Gemeinschaften, ihre eigenen Geschichten zu erzählen und Themen hervorzuheben, die von den Mainstream-Medien möglicherweise übersehen werden.</a:t>
            </a:r>
          </a:p>
          <a:p>
            <a:pPr marL="0" indent="0">
              <a:lnSpc>
                <a:spcPct val="100000"/>
              </a:lnSpc>
            </a:pPr>
            <a:endParaRPr lang="en-US" sz="2000" dirty="0"/>
          </a:p>
        </p:txBody>
      </p:sp>
      <p:sp>
        <p:nvSpPr>
          <p:cNvPr id="3" name="Text Placeholder 2">
            <a:extLst>
              <a:ext uri="{FF2B5EF4-FFF2-40B4-BE49-F238E27FC236}">
                <a16:creationId xmlns:a16="http://schemas.microsoft.com/office/drawing/2014/main" id="{D079C424-EFBA-0077-234E-A35A8C8CEDFC}"/>
              </a:ext>
            </a:extLst>
          </p:cNvPr>
          <p:cNvSpPr>
            <a:spLocks noGrp="1"/>
          </p:cNvSpPr>
          <p:nvPr>
            <p:ph type="body" sz="quarter" idx="16"/>
          </p:nvPr>
        </p:nvSpPr>
        <p:spPr>
          <a:xfrm>
            <a:off x="798381" y="0"/>
            <a:ext cx="10614687" cy="1565257"/>
          </a:xfrm>
        </p:spPr>
        <p:txBody>
          <a:bodyPr anchor="ctr"/>
          <a:lstStyle/>
          <a:p>
            <a:pPr>
              <a:lnSpc>
                <a:spcPct val="100000"/>
              </a:lnSpc>
            </a:pPr>
            <a:r>
              <a:rPr lang="en-US" sz="3200" dirty="0"/>
              <a:t>Die Entwicklung und die Auswirkungen des Bürgerjournalismus</a:t>
            </a:r>
          </a:p>
        </p:txBody>
      </p:sp>
      <p:cxnSp>
        <p:nvCxnSpPr>
          <p:cNvPr id="4" name="Straight Connector 3">
            <a:extLst>
              <a:ext uri="{FF2B5EF4-FFF2-40B4-BE49-F238E27FC236}">
                <a16:creationId xmlns:a16="http://schemas.microsoft.com/office/drawing/2014/main" id="{C3ED9327-C1BC-9F13-5BB7-9E3A00743361}"/>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F4B16871-DE17-21D4-279F-6E51B96449C5}"/>
              </a:ext>
            </a:extLst>
          </p:cNvPr>
          <p:cNvGrpSpPr/>
          <p:nvPr/>
        </p:nvGrpSpPr>
        <p:grpSpPr>
          <a:xfrm>
            <a:off x="10079309" y="0"/>
            <a:ext cx="2126979" cy="1522530"/>
            <a:chOff x="10079309" y="0"/>
            <a:chExt cx="2126979" cy="1522530"/>
          </a:xfrm>
        </p:grpSpPr>
        <p:sp>
          <p:nvSpPr>
            <p:cNvPr id="7" name="Freeform 6">
              <a:extLst>
                <a:ext uri="{FF2B5EF4-FFF2-40B4-BE49-F238E27FC236}">
                  <a16:creationId xmlns:a16="http://schemas.microsoft.com/office/drawing/2014/main" id="{C5B8AC84-534D-CF54-A6F1-567E4C0CFD7C}"/>
                </a:ext>
              </a:extLst>
            </p:cNvPr>
            <p:cNvSpPr/>
            <p:nvPr/>
          </p:nvSpPr>
          <p:spPr>
            <a:xfrm>
              <a:off x="10079309" y="365846"/>
              <a:ext cx="1037358" cy="959101"/>
            </a:xfrm>
            <a:custGeom>
              <a:avLst/>
              <a:gdLst>
                <a:gd name="connsiteX0" fmla="*/ 1037358 w 1037358"/>
                <a:gd name="connsiteY0" fmla="*/ 341654 h 959101"/>
                <a:gd name="connsiteX1" fmla="*/ 937528 w 1037358"/>
                <a:gd name="connsiteY1" fmla="*/ 98792 h 959101"/>
                <a:gd name="connsiteX2" fmla="*/ 692110 w 1037358"/>
                <a:gd name="connsiteY2" fmla="*/ 0 h 959101"/>
                <a:gd name="connsiteX3" fmla="*/ 446693 w 1037358"/>
                <a:gd name="connsiteY3" fmla="*/ 98792 h 959101"/>
                <a:gd name="connsiteX4" fmla="*/ 346862 w 1037358"/>
                <a:gd name="connsiteY4" fmla="*/ 341654 h 959101"/>
                <a:gd name="connsiteX5" fmla="*/ 346862 w 1037358"/>
                <a:gd name="connsiteY5" fmla="*/ 745053 h 959101"/>
                <a:gd name="connsiteX6" fmla="*/ 313585 w 1037358"/>
                <a:gd name="connsiteY6" fmla="*/ 777984 h 959101"/>
                <a:gd name="connsiteX7" fmla="*/ 109764 w 1037358"/>
                <a:gd name="connsiteY7" fmla="*/ 777984 h 959101"/>
                <a:gd name="connsiteX8" fmla="*/ 93125 w 1037358"/>
                <a:gd name="connsiteY8" fmla="*/ 959101 h 959101"/>
                <a:gd name="connsiteX9" fmla="*/ 93125 w 1037358"/>
                <a:gd name="connsiteY9" fmla="*/ 959101 h 959101"/>
                <a:gd name="connsiteX10" fmla="*/ 313585 w 1037358"/>
                <a:gd name="connsiteY10" fmla="*/ 959101 h 959101"/>
                <a:gd name="connsiteX11" fmla="*/ 534045 w 1037358"/>
                <a:gd name="connsiteY11" fmla="*/ 740937 h 959101"/>
                <a:gd name="connsiteX12" fmla="*/ 534045 w 1037358"/>
                <a:gd name="connsiteY12" fmla="*/ 337538 h 959101"/>
                <a:gd name="connsiteX13" fmla="*/ 579801 w 1037358"/>
                <a:gd name="connsiteY13" fmla="*/ 226397 h 959101"/>
                <a:gd name="connsiteX14" fmla="*/ 692110 w 1037358"/>
                <a:gd name="connsiteY14" fmla="*/ 181118 h 959101"/>
                <a:gd name="connsiteX15" fmla="*/ 804420 w 1037358"/>
                <a:gd name="connsiteY15" fmla="*/ 226397 h 959101"/>
                <a:gd name="connsiteX16" fmla="*/ 850176 w 1037358"/>
                <a:gd name="connsiteY16" fmla="*/ 337538 h 959101"/>
                <a:gd name="connsiteX17" fmla="*/ 850176 w 1037358"/>
                <a:gd name="connsiteY17" fmla="*/ 666843 h 959101"/>
                <a:gd name="connsiteX18" fmla="*/ 850176 w 1037358"/>
                <a:gd name="connsiteY18" fmla="*/ 666843 h 959101"/>
                <a:gd name="connsiteX19" fmla="*/ 941687 w 1037358"/>
                <a:gd name="connsiteY19" fmla="*/ 761518 h 959101"/>
                <a:gd name="connsiteX20" fmla="*/ 1033199 w 1037358"/>
                <a:gd name="connsiteY20" fmla="*/ 670959 h 959101"/>
                <a:gd name="connsiteX21" fmla="*/ 1033199 w 1037358"/>
                <a:gd name="connsiteY21" fmla="*/ 341654 h 959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7358" h="959101">
                  <a:moveTo>
                    <a:pt x="1037358" y="341654"/>
                  </a:moveTo>
                  <a:cubicBezTo>
                    <a:pt x="1037358" y="251095"/>
                    <a:pt x="999922" y="164653"/>
                    <a:pt x="937528" y="98792"/>
                  </a:cubicBezTo>
                  <a:cubicBezTo>
                    <a:pt x="870974" y="32930"/>
                    <a:pt x="783622" y="0"/>
                    <a:pt x="692110" y="0"/>
                  </a:cubicBezTo>
                  <a:cubicBezTo>
                    <a:pt x="600599" y="0"/>
                    <a:pt x="513247" y="37047"/>
                    <a:pt x="446693" y="98792"/>
                  </a:cubicBezTo>
                  <a:cubicBezTo>
                    <a:pt x="380139" y="164653"/>
                    <a:pt x="346862" y="251095"/>
                    <a:pt x="346862" y="341654"/>
                  </a:cubicBezTo>
                  <a:lnTo>
                    <a:pt x="346862" y="745053"/>
                  </a:lnTo>
                  <a:cubicBezTo>
                    <a:pt x="346862" y="765635"/>
                    <a:pt x="330224" y="777984"/>
                    <a:pt x="313585" y="777984"/>
                  </a:cubicBezTo>
                  <a:lnTo>
                    <a:pt x="109764" y="777984"/>
                  </a:lnTo>
                  <a:cubicBezTo>
                    <a:pt x="-35823" y="765635"/>
                    <a:pt x="-31663" y="959101"/>
                    <a:pt x="93125" y="959101"/>
                  </a:cubicBezTo>
                  <a:lnTo>
                    <a:pt x="93125" y="959101"/>
                  </a:lnTo>
                  <a:lnTo>
                    <a:pt x="313585" y="959101"/>
                  </a:lnTo>
                  <a:cubicBezTo>
                    <a:pt x="434214" y="959101"/>
                    <a:pt x="534045" y="860310"/>
                    <a:pt x="534045" y="740937"/>
                  </a:cubicBezTo>
                  <a:lnTo>
                    <a:pt x="534045" y="337538"/>
                  </a:lnTo>
                  <a:cubicBezTo>
                    <a:pt x="534045" y="296375"/>
                    <a:pt x="550683" y="255211"/>
                    <a:pt x="579801" y="226397"/>
                  </a:cubicBezTo>
                  <a:cubicBezTo>
                    <a:pt x="608918" y="197583"/>
                    <a:pt x="650514" y="181118"/>
                    <a:pt x="692110" y="181118"/>
                  </a:cubicBezTo>
                  <a:cubicBezTo>
                    <a:pt x="733706" y="181118"/>
                    <a:pt x="775303" y="197583"/>
                    <a:pt x="804420" y="226397"/>
                  </a:cubicBezTo>
                  <a:cubicBezTo>
                    <a:pt x="833537" y="255211"/>
                    <a:pt x="850176" y="296375"/>
                    <a:pt x="850176" y="337538"/>
                  </a:cubicBezTo>
                  <a:lnTo>
                    <a:pt x="850176" y="666843"/>
                  </a:lnTo>
                  <a:cubicBezTo>
                    <a:pt x="850176" y="666843"/>
                    <a:pt x="850176" y="666843"/>
                    <a:pt x="850176" y="666843"/>
                  </a:cubicBezTo>
                  <a:cubicBezTo>
                    <a:pt x="850176" y="716239"/>
                    <a:pt x="891772" y="761518"/>
                    <a:pt x="941687" y="761518"/>
                  </a:cubicBezTo>
                  <a:cubicBezTo>
                    <a:pt x="991603" y="761518"/>
                    <a:pt x="1033199" y="720355"/>
                    <a:pt x="1033199" y="670959"/>
                  </a:cubicBezTo>
                  <a:lnTo>
                    <a:pt x="1033199" y="341654"/>
                  </a:lnTo>
                  <a:close/>
                </a:path>
              </a:pathLst>
            </a:custGeom>
            <a:solidFill>
              <a:srgbClr val="EE4F27"/>
            </a:solidFill>
            <a:ln w="41519" cap="flat">
              <a:noFill/>
              <a:prstDash val="solid"/>
              <a:miter/>
            </a:ln>
          </p:spPr>
          <p:txBody>
            <a:bodyPr rtlCol="0" anchor="ctr"/>
            <a:lstStyle/>
            <a:p>
              <a:endParaRPr lang="en-GB" sz="1600"/>
            </a:p>
          </p:txBody>
        </p:sp>
        <p:sp>
          <p:nvSpPr>
            <p:cNvPr id="8" name="Freeform 7">
              <a:extLst>
                <a:ext uri="{FF2B5EF4-FFF2-40B4-BE49-F238E27FC236}">
                  <a16:creationId xmlns:a16="http://schemas.microsoft.com/office/drawing/2014/main" id="{D21F371F-150A-E4EA-3D94-973787784C32}"/>
                </a:ext>
              </a:extLst>
            </p:cNvPr>
            <p:cNvSpPr/>
            <p:nvPr/>
          </p:nvSpPr>
          <p:spPr>
            <a:xfrm>
              <a:off x="10929484" y="349381"/>
              <a:ext cx="432600" cy="1156684"/>
            </a:xfrm>
            <a:custGeom>
              <a:avLst/>
              <a:gdLst>
                <a:gd name="connsiteX0" fmla="*/ 0 w 432600"/>
                <a:gd name="connsiteY0" fmla="*/ 333421 h 1156684"/>
                <a:gd name="connsiteX1" fmla="*/ 0 w 432600"/>
                <a:gd name="connsiteY1" fmla="*/ 333421 h 1156684"/>
                <a:gd name="connsiteX2" fmla="*/ 0 w 432600"/>
                <a:gd name="connsiteY2" fmla="*/ 942636 h 1156684"/>
                <a:gd name="connsiteX3" fmla="*/ 62394 w 432600"/>
                <a:gd name="connsiteY3" fmla="*/ 1094940 h 1156684"/>
                <a:gd name="connsiteX4" fmla="*/ 216300 w 432600"/>
                <a:gd name="connsiteY4" fmla="*/ 1156685 h 1156684"/>
                <a:gd name="connsiteX5" fmla="*/ 370206 w 432600"/>
                <a:gd name="connsiteY5" fmla="*/ 1094940 h 1156684"/>
                <a:gd name="connsiteX6" fmla="*/ 370206 w 432600"/>
                <a:gd name="connsiteY6" fmla="*/ 1094940 h 1156684"/>
                <a:gd name="connsiteX7" fmla="*/ 432600 w 432600"/>
                <a:gd name="connsiteY7" fmla="*/ 942636 h 1156684"/>
                <a:gd name="connsiteX8" fmla="*/ 432600 w 432600"/>
                <a:gd name="connsiteY8" fmla="*/ 90559 h 1156684"/>
                <a:gd name="connsiteX9" fmla="*/ 341089 w 432600"/>
                <a:gd name="connsiteY9" fmla="*/ 0 h 1156684"/>
                <a:gd name="connsiteX10" fmla="*/ 249577 w 432600"/>
                <a:gd name="connsiteY10" fmla="*/ 90559 h 1156684"/>
                <a:gd name="connsiteX11" fmla="*/ 249577 w 432600"/>
                <a:gd name="connsiteY11" fmla="*/ 942636 h 1156684"/>
                <a:gd name="connsiteX12" fmla="*/ 241258 w 432600"/>
                <a:gd name="connsiteY12" fmla="*/ 967334 h 1156684"/>
                <a:gd name="connsiteX13" fmla="*/ 241258 w 432600"/>
                <a:gd name="connsiteY13" fmla="*/ 967334 h 1156684"/>
                <a:gd name="connsiteX14" fmla="*/ 216300 w 432600"/>
                <a:gd name="connsiteY14" fmla="*/ 975567 h 1156684"/>
                <a:gd name="connsiteX15" fmla="*/ 191342 w 432600"/>
                <a:gd name="connsiteY15" fmla="*/ 967334 h 1156684"/>
                <a:gd name="connsiteX16" fmla="*/ 183023 w 432600"/>
                <a:gd name="connsiteY16" fmla="*/ 942636 h 1156684"/>
                <a:gd name="connsiteX17" fmla="*/ 183023 w 432600"/>
                <a:gd name="connsiteY17" fmla="*/ 333421 h 1156684"/>
                <a:gd name="connsiteX18" fmla="*/ 91512 w 432600"/>
                <a:gd name="connsiteY18" fmla="*/ 242863 h 1156684"/>
                <a:gd name="connsiteX19" fmla="*/ 0 w 432600"/>
                <a:gd name="connsiteY19" fmla="*/ 333421 h 1156684"/>
                <a:gd name="connsiteX20" fmla="*/ 0 w 432600"/>
                <a:gd name="connsiteY20" fmla="*/ 333421 h 115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2600" h="1156684">
                  <a:moveTo>
                    <a:pt x="0" y="333421"/>
                  </a:moveTo>
                  <a:lnTo>
                    <a:pt x="0" y="333421"/>
                  </a:lnTo>
                  <a:lnTo>
                    <a:pt x="0" y="942636"/>
                  </a:lnTo>
                  <a:cubicBezTo>
                    <a:pt x="0" y="1000265"/>
                    <a:pt x="24958" y="1053777"/>
                    <a:pt x="62394" y="1094940"/>
                  </a:cubicBezTo>
                  <a:cubicBezTo>
                    <a:pt x="103990" y="1136103"/>
                    <a:pt x="158065" y="1156685"/>
                    <a:pt x="216300" y="1156685"/>
                  </a:cubicBezTo>
                  <a:cubicBezTo>
                    <a:pt x="274535" y="1156685"/>
                    <a:pt x="328610" y="1131987"/>
                    <a:pt x="370206" y="1094940"/>
                  </a:cubicBezTo>
                  <a:lnTo>
                    <a:pt x="370206" y="1094940"/>
                  </a:lnTo>
                  <a:cubicBezTo>
                    <a:pt x="411802" y="1053777"/>
                    <a:pt x="432600" y="1000265"/>
                    <a:pt x="432600" y="942636"/>
                  </a:cubicBezTo>
                  <a:lnTo>
                    <a:pt x="432600" y="90559"/>
                  </a:lnTo>
                  <a:cubicBezTo>
                    <a:pt x="432600" y="41163"/>
                    <a:pt x="391004" y="0"/>
                    <a:pt x="341089" y="0"/>
                  </a:cubicBezTo>
                  <a:cubicBezTo>
                    <a:pt x="291173" y="0"/>
                    <a:pt x="249577" y="41163"/>
                    <a:pt x="249577" y="90559"/>
                  </a:cubicBezTo>
                  <a:lnTo>
                    <a:pt x="249577" y="942636"/>
                  </a:lnTo>
                  <a:cubicBezTo>
                    <a:pt x="249577" y="950869"/>
                    <a:pt x="245417" y="959101"/>
                    <a:pt x="241258" y="967334"/>
                  </a:cubicBezTo>
                  <a:lnTo>
                    <a:pt x="241258" y="967334"/>
                  </a:lnTo>
                  <a:cubicBezTo>
                    <a:pt x="232939" y="975567"/>
                    <a:pt x="224619" y="975567"/>
                    <a:pt x="216300" y="975567"/>
                  </a:cubicBezTo>
                  <a:cubicBezTo>
                    <a:pt x="207981" y="975567"/>
                    <a:pt x="199662" y="971450"/>
                    <a:pt x="191342" y="967334"/>
                  </a:cubicBezTo>
                  <a:cubicBezTo>
                    <a:pt x="183023" y="959101"/>
                    <a:pt x="183023" y="950869"/>
                    <a:pt x="183023" y="942636"/>
                  </a:cubicBezTo>
                  <a:lnTo>
                    <a:pt x="183023" y="333421"/>
                  </a:lnTo>
                  <a:cubicBezTo>
                    <a:pt x="183023" y="284026"/>
                    <a:pt x="141427" y="242863"/>
                    <a:pt x="91512" y="242863"/>
                  </a:cubicBezTo>
                  <a:cubicBezTo>
                    <a:pt x="41596" y="238746"/>
                    <a:pt x="0" y="279909"/>
                    <a:pt x="0" y="333421"/>
                  </a:cubicBezTo>
                  <a:lnTo>
                    <a:pt x="0" y="333421"/>
                  </a:lnTo>
                  <a:close/>
                </a:path>
              </a:pathLst>
            </a:custGeom>
            <a:solidFill>
              <a:srgbClr val="A555A1"/>
            </a:solidFill>
            <a:ln w="41519" cap="flat">
              <a:noFill/>
              <a:prstDash val="solid"/>
              <a:miter/>
            </a:ln>
          </p:spPr>
          <p:txBody>
            <a:bodyPr rtlCol="0" anchor="ctr"/>
            <a:lstStyle/>
            <a:p>
              <a:endParaRPr lang="en-GB" sz="1600"/>
            </a:p>
          </p:txBody>
        </p:sp>
        <p:sp>
          <p:nvSpPr>
            <p:cNvPr id="9" name="Freeform 8">
              <a:extLst>
                <a:ext uri="{FF2B5EF4-FFF2-40B4-BE49-F238E27FC236}">
                  <a16:creationId xmlns:a16="http://schemas.microsoft.com/office/drawing/2014/main" id="{32D27F3D-545F-F734-A167-1E756D814265}"/>
                </a:ext>
              </a:extLst>
            </p:cNvPr>
            <p:cNvSpPr/>
            <p:nvPr/>
          </p:nvSpPr>
          <p:spPr>
            <a:xfrm>
              <a:off x="11686535" y="551080"/>
              <a:ext cx="432600" cy="971450"/>
            </a:xfrm>
            <a:custGeom>
              <a:avLst/>
              <a:gdLst>
                <a:gd name="connsiteX0" fmla="*/ 0 w 432600"/>
                <a:gd name="connsiteY0" fmla="*/ 90559 h 971450"/>
                <a:gd name="connsiteX1" fmla="*/ 0 w 432600"/>
                <a:gd name="connsiteY1" fmla="*/ 757402 h 971450"/>
                <a:gd name="connsiteX2" fmla="*/ 62394 w 432600"/>
                <a:gd name="connsiteY2" fmla="*/ 909706 h 971450"/>
                <a:gd name="connsiteX3" fmla="*/ 216300 w 432600"/>
                <a:gd name="connsiteY3" fmla="*/ 971450 h 971450"/>
                <a:gd name="connsiteX4" fmla="*/ 370206 w 432600"/>
                <a:gd name="connsiteY4" fmla="*/ 909706 h 971450"/>
                <a:gd name="connsiteX5" fmla="*/ 370206 w 432600"/>
                <a:gd name="connsiteY5" fmla="*/ 909706 h 971450"/>
                <a:gd name="connsiteX6" fmla="*/ 432600 w 432600"/>
                <a:gd name="connsiteY6" fmla="*/ 757402 h 971450"/>
                <a:gd name="connsiteX7" fmla="*/ 432600 w 432600"/>
                <a:gd name="connsiteY7" fmla="*/ 333422 h 971450"/>
                <a:gd name="connsiteX8" fmla="*/ 341089 w 432600"/>
                <a:gd name="connsiteY8" fmla="*/ 242863 h 971450"/>
                <a:gd name="connsiteX9" fmla="*/ 249577 w 432600"/>
                <a:gd name="connsiteY9" fmla="*/ 333422 h 971450"/>
                <a:gd name="connsiteX10" fmla="*/ 249577 w 432600"/>
                <a:gd name="connsiteY10" fmla="*/ 761518 h 971450"/>
                <a:gd name="connsiteX11" fmla="*/ 241258 w 432600"/>
                <a:gd name="connsiteY11" fmla="*/ 786216 h 971450"/>
                <a:gd name="connsiteX12" fmla="*/ 241258 w 432600"/>
                <a:gd name="connsiteY12" fmla="*/ 786216 h 971450"/>
                <a:gd name="connsiteX13" fmla="*/ 216300 w 432600"/>
                <a:gd name="connsiteY13" fmla="*/ 794449 h 971450"/>
                <a:gd name="connsiteX14" fmla="*/ 191342 w 432600"/>
                <a:gd name="connsiteY14" fmla="*/ 786216 h 971450"/>
                <a:gd name="connsiteX15" fmla="*/ 183023 w 432600"/>
                <a:gd name="connsiteY15" fmla="*/ 761518 h 971450"/>
                <a:gd name="connsiteX16" fmla="*/ 183023 w 432600"/>
                <a:gd name="connsiteY16" fmla="*/ 90559 h 971450"/>
                <a:gd name="connsiteX17" fmla="*/ 91512 w 432600"/>
                <a:gd name="connsiteY17" fmla="*/ 0 h 971450"/>
                <a:gd name="connsiteX18" fmla="*/ 0 w 432600"/>
                <a:gd name="connsiteY18" fmla="*/ 90559 h 9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600" h="971450">
                  <a:moveTo>
                    <a:pt x="0" y="90559"/>
                  </a:moveTo>
                  <a:lnTo>
                    <a:pt x="0" y="757402"/>
                  </a:lnTo>
                  <a:cubicBezTo>
                    <a:pt x="0" y="815030"/>
                    <a:pt x="24958" y="868543"/>
                    <a:pt x="62394" y="909706"/>
                  </a:cubicBezTo>
                  <a:cubicBezTo>
                    <a:pt x="103990" y="950869"/>
                    <a:pt x="158065" y="971450"/>
                    <a:pt x="216300" y="971450"/>
                  </a:cubicBezTo>
                  <a:cubicBezTo>
                    <a:pt x="274535" y="971450"/>
                    <a:pt x="328610" y="946752"/>
                    <a:pt x="370206" y="909706"/>
                  </a:cubicBezTo>
                  <a:lnTo>
                    <a:pt x="370206" y="909706"/>
                  </a:lnTo>
                  <a:cubicBezTo>
                    <a:pt x="411802" y="868543"/>
                    <a:pt x="432600" y="815030"/>
                    <a:pt x="432600" y="757402"/>
                  </a:cubicBezTo>
                  <a:lnTo>
                    <a:pt x="432600" y="333422"/>
                  </a:lnTo>
                  <a:cubicBezTo>
                    <a:pt x="432600" y="284026"/>
                    <a:pt x="391004" y="242863"/>
                    <a:pt x="341089" y="242863"/>
                  </a:cubicBezTo>
                  <a:cubicBezTo>
                    <a:pt x="291173" y="242863"/>
                    <a:pt x="249577" y="284026"/>
                    <a:pt x="249577" y="333422"/>
                  </a:cubicBezTo>
                  <a:lnTo>
                    <a:pt x="249577" y="761518"/>
                  </a:lnTo>
                  <a:cubicBezTo>
                    <a:pt x="249577" y="769751"/>
                    <a:pt x="245417" y="777984"/>
                    <a:pt x="241258" y="786216"/>
                  </a:cubicBezTo>
                  <a:lnTo>
                    <a:pt x="241258" y="786216"/>
                  </a:lnTo>
                  <a:cubicBezTo>
                    <a:pt x="232938" y="794449"/>
                    <a:pt x="224619" y="794449"/>
                    <a:pt x="216300" y="794449"/>
                  </a:cubicBezTo>
                  <a:cubicBezTo>
                    <a:pt x="207981" y="794449"/>
                    <a:pt x="199662" y="790332"/>
                    <a:pt x="191342" y="786216"/>
                  </a:cubicBezTo>
                  <a:cubicBezTo>
                    <a:pt x="183023" y="777984"/>
                    <a:pt x="183023" y="769751"/>
                    <a:pt x="183023" y="761518"/>
                  </a:cubicBezTo>
                  <a:lnTo>
                    <a:pt x="183023" y="90559"/>
                  </a:lnTo>
                  <a:cubicBezTo>
                    <a:pt x="183023" y="41163"/>
                    <a:pt x="141427" y="0"/>
                    <a:pt x="91512" y="0"/>
                  </a:cubicBezTo>
                  <a:cubicBezTo>
                    <a:pt x="41596" y="0"/>
                    <a:pt x="0" y="41163"/>
                    <a:pt x="0" y="90559"/>
                  </a:cubicBezTo>
                </a:path>
              </a:pathLst>
            </a:custGeom>
            <a:solidFill>
              <a:srgbClr val="2B9B9F"/>
            </a:solidFill>
            <a:ln w="41519" cap="flat">
              <a:noFill/>
              <a:prstDash val="solid"/>
              <a:miter/>
            </a:ln>
          </p:spPr>
          <p:txBody>
            <a:bodyPr rtlCol="0" anchor="ctr"/>
            <a:lstStyle/>
            <a:p>
              <a:endParaRPr lang="en-GB" sz="1600"/>
            </a:p>
          </p:txBody>
        </p:sp>
        <p:sp>
          <p:nvSpPr>
            <p:cNvPr id="27" name="Freeform 26">
              <a:extLst>
                <a:ext uri="{FF2B5EF4-FFF2-40B4-BE49-F238E27FC236}">
                  <a16:creationId xmlns:a16="http://schemas.microsoft.com/office/drawing/2014/main" id="{E4524259-742E-9D00-E02F-2159C8F9798F}"/>
                </a:ext>
              </a:extLst>
            </p:cNvPr>
            <p:cNvSpPr/>
            <p:nvPr/>
          </p:nvSpPr>
          <p:spPr>
            <a:xfrm>
              <a:off x="11940271" y="380764"/>
              <a:ext cx="266017" cy="746601"/>
            </a:xfrm>
            <a:custGeom>
              <a:avLst/>
              <a:gdLst>
                <a:gd name="connsiteX0" fmla="*/ 266017 w 266017"/>
                <a:gd name="connsiteY0" fmla="*/ 0 h 746601"/>
                <a:gd name="connsiteX1" fmla="*/ 266017 w 266017"/>
                <a:gd name="connsiteY1" fmla="*/ 191402 h 746601"/>
                <a:gd name="connsiteX2" fmla="*/ 228779 w 266017"/>
                <a:gd name="connsiteY2" fmla="*/ 215597 h 746601"/>
                <a:gd name="connsiteX3" fmla="*/ 183023 w 266017"/>
                <a:gd name="connsiteY3" fmla="*/ 326737 h 746601"/>
                <a:gd name="connsiteX4" fmla="*/ 183023 w 266017"/>
                <a:gd name="connsiteY4" fmla="*/ 656042 h 746601"/>
                <a:gd name="connsiteX5" fmla="*/ 91512 w 266017"/>
                <a:gd name="connsiteY5" fmla="*/ 746601 h 746601"/>
                <a:gd name="connsiteX6" fmla="*/ 0 w 266017"/>
                <a:gd name="connsiteY6" fmla="*/ 656042 h 746601"/>
                <a:gd name="connsiteX7" fmla="*/ 0 w 266017"/>
                <a:gd name="connsiteY7" fmla="*/ 326737 h 746601"/>
                <a:gd name="connsiteX8" fmla="*/ 95671 w 266017"/>
                <a:gd name="connsiteY8" fmla="*/ 83875 h 746601"/>
                <a:gd name="connsiteX9" fmla="*/ 209021 w 266017"/>
                <a:gd name="connsiteY9" fmla="*/ 11325 h 746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6017" h="746601">
                  <a:moveTo>
                    <a:pt x="266017" y="0"/>
                  </a:moveTo>
                  <a:lnTo>
                    <a:pt x="266017" y="191402"/>
                  </a:lnTo>
                  <a:lnTo>
                    <a:pt x="228779" y="215597"/>
                  </a:lnTo>
                  <a:cubicBezTo>
                    <a:pt x="199662" y="244411"/>
                    <a:pt x="183023" y="285574"/>
                    <a:pt x="183023" y="326737"/>
                  </a:cubicBezTo>
                  <a:lnTo>
                    <a:pt x="183023" y="656042"/>
                  </a:lnTo>
                  <a:cubicBezTo>
                    <a:pt x="183023" y="705438"/>
                    <a:pt x="141427" y="746601"/>
                    <a:pt x="91512" y="746601"/>
                  </a:cubicBezTo>
                  <a:cubicBezTo>
                    <a:pt x="41596" y="746601"/>
                    <a:pt x="0" y="705438"/>
                    <a:pt x="0" y="656042"/>
                  </a:cubicBezTo>
                  <a:lnTo>
                    <a:pt x="0" y="326737"/>
                  </a:lnTo>
                  <a:cubicBezTo>
                    <a:pt x="0" y="236178"/>
                    <a:pt x="37437" y="149736"/>
                    <a:pt x="95671" y="83875"/>
                  </a:cubicBezTo>
                  <a:cubicBezTo>
                    <a:pt x="128948" y="53003"/>
                    <a:pt x="167425" y="28305"/>
                    <a:pt x="209021" y="11325"/>
                  </a:cubicBezTo>
                  <a:close/>
                </a:path>
              </a:pathLst>
            </a:custGeom>
            <a:solidFill>
              <a:srgbClr val="414DA1"/>
            </a:solidFill>
            <a:ln w="41519" cap="flat">
              <a:noFill/>
              <a:prstDash val="solid"/>
              <a:miter/>
            </a:ln>
          </p:spPr>
          <p:txBody>
            <a:bodyPr rtlCol="0" anchor="ctr"/>
            <a:lstStyle/>
            <a:p>
              <a:endParaRPr lang="en-GB" sz="1600"/>
            </a:p>
          </p:txBody>
        </p:sp>
        <p:sp>
          <p:nvSpPr>
            <p:cNvPr id="21" name="Freeform 20">
              <a:extLst>
                <a:ext uri="{FF2B5EF4-FFF2-40B4-BE49-F238E27FC236}">
                  <a16:creationId xmlns:a16="http://schemas.microsoft.com/office/drawing/2014/main" id="{1E98C0C5-A1E9-11C7-1450-E08C9EB6704F}"/>
                </a:ext>
              </a:extLst>
            </p:cNvPr>
            <p:cNvSpPr/>
            <p:nvPr/>
          </p:nvSpPr>
          <p:spPr>
            <a:xfrm>
              <a:off x="11183221" y="32426"/>
              <a:ext cx="690496" cy="852360"/>
            </a:xfrm>
            <a:custGeom>
              <a:avLst/>
              <a:gdLst>
                <a:gd name="connsiteX0" fmla="*/ 345248 w 690496"/>
                <a:gd name="connsiteY0" fmla="*/ 0 h 852360"/>
                <a:gd name="connsiteX1" fmla="*/ 590666 w 690496"/>
                <a:gd name="connsiteY1" fmla="*/ 98791 h 852360"/>
                <a:gd name="connsiteX2" fmla="*/ 690496 w 690496"/>
                <a:gd name="connsiteY2" fmla="*/ 341654 h 852360"/>
                <a:gd name="connsiteX3" fmla="*/ 690496 w 690496"/>
                <a:gd name="connsiteY3" fmla="*/ 761518 h 852360"/>
                <a:gd name="connsiteX4" fmla="*/ 590666 w 690496"/>
                <a:gd name="connsiteY4" fmla="*/ 852077 h 852360"/>
                <a:gd name="connsiteX5" fmla="*/ 499154 w 690496"/>
                <a:gd name="connsiteY5" fmla="*/ 761518 h 852360"/>
                <a:gd name="connsiteX6" fmla="*/ 499154 w 690496"/>
                <a:gd name="connsiteY6" fmla="*/ 341654 h 852360"/>
                <a:gd name="connsiteX7" fmla="*/ 453398 w 690496"/>
                <a:gd name="connsiteY7" fmla="*/ 230514 h 852360"/>
                <a:gd name="connsiteX8" fmla="*/ 341089 w 690496"/>
                <a:gd name="connsiteY8" fmla="*/ 185234 h 852360"/>
                <a:gd name="connsiteX9" fmla="*/ 228779 w 690496"/>
                <a:gd name="connsiteY9" fmla="*/ 230514 h 852360"/>
                <a:gd name="connsiteX10" fmla="*/ 183023 w 690496"/>
                <a:gd name="connsiteY10" fmla="*/ 341654 h 852360"/>
                <a:gd name="connsiteX11" fmla="*/ 183023 w 690496"/>
                <a:gd name="connsiteY11" fmla="*/ 761518 h 852360"/>
                <a:gd name="connsiteX12" fmla="*/ 91512 w 690496"/>
                <a:gd name="connsiteY12" fmla="*/ 852077 h 852360"/>
                <a:gd name="connsiteX13" fmla="*/ 0 w 690496"/>
                <a:gd name="connsiteY13" fmla="*/ 761518 h 852360"/>
                <a:gd name="connsiteX14" fmla="*/ 0 w 690496"/>
                <a:gd name="connsiteY14" fmla="*/ 341654 h 852360"/>
                <a:gd name="connsiteX15" fmla="*/ 99831 w 690496"/>
                <a:gd name="connsiteY15" fmla="*/ 98791 h 852360"/>
                <a:gd name="connsiteX16" fmla="*/ 345248 w 690496"/>
                <a:gd name="connsiteY16" fmla="*/ 0 h 852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0496" h="852360">
                  <a:moveTo>
                    <a:pt x="345248" y="0"/>
                  </a:moveTo>
                  <a:cubicBezTo>
                    <a:pt x="436760" y="0"/>
                    <a:pt x="524112" y="32930"/>
                    <a:pt x="590666" y="98791"/>
                  </a:cubicBezTo>
                  <a:cubicBezTo>
                    <a:pt x="653060" y="164653"/>
                    <a:pt x="690496" y="251095"/>
                    <a:pt x="690496" y="341654"/>
                  </a:cubicBezTo>
                  <a:lnTo>
                    <a:pt x="690496" y="761518"/>
                  </a:lnTo>
                  <a:cubicBezTo>
                    <a:pt x="690496" y="815030"/>
                    <a:pt x="648900" y="856193"/>
                    <a:pt x="590666" y="852077"/>
                  </a:cubicBezTo>
                  <a:cubicBezTo>
                    <a:pt x="540750" y="852077"/>
                    <a:pt x="499154" y="810914"/>
                    <a:pt x="499154" y="761518"/>
                  </a:cubicBezTo>
                  <a:lnTo>
                    <a:pt x="499154" y="341654"/>
                  </a:lnTo>
                  <a:cubicBezTo>
                    <a:pt x="499154" y="300491"/>
                    <a:pt x="482516" y="259328"/>
                    <a:pt x="453398" y="230514"/>
                  </a:cubicBezTo>
                  <a:cubicBezTo>
                    <a:pt x="424281" y="201699"/>
                    <a:pt x="382685" y="185234"/>
                    <a:pt x="341089" y="185234"/>
                  </a:cubicBezTo>
                  <a:cubicBezTo>
                    <a:pt x="299492" y="185234"/>
                    <a:pt x="257896" y="201699"/>
                    <a:pt x="228779" y="230514"/>
                  </a:cubicBezTo>
                  <a:cubicBezTo>
                    <a:pt x="199662" y="259328"/>
                    <a:pt x="183023" y="300491"/>
                    <a:pt x="183023" y="341654"/>
                  </a:cubicBezTo>
                  <a:lnTo>
                    <a:pt x="183023" y="761518"/>
                  </a:lnTo>
                  <a:cubicBezTo>
                    <a:pt x="183023" y="810914"/>
                    <a:pt x="141427" y="852077"/>
                    <a:pt x="91512" y="852077"/>
                  </a:cubicBezTo>
                  <a:cubicBezTo>
                    <a:pt x="41596" y="852077"/>
                    <a:pt x="0" y="810914"/>
                    <a:pt x="0" y="761518"/>
                  </a:cubicBezTo>
                  <a:lnTo>
                    <a:pt x="0" y="341654"/>
                  </a:lnTo>
                  <a:cubicBezTo>
                    <a:pt x="0" y="251095"/>
                    <a:pt x="33277" y="164653"/>
                    <a:pt x="99831" y="98791"/>
                  </a:cubicBezTo>
                  <a:cubicBezTo>
                    <a:pt x="166385" y="37047"/>
                    <a:pt x="253737" y="0"/>
                    <a:pt x="345248" y="0"/>
                  </a:cubicBezTo>
                  <a:close/>
                </a:path>
              </a:pathLst>
            </a:custGeom>
            <a:solidFill>
              <a:srgbClr val="4174BA"/>
            </a:solidFill>
            <a:ln w="41519" cap="flat">
              <a:noFill/>
              <a:prstDash val="solid"/>
              <a:miter/>
            </a:ln>
          </p:spPr>
          <p:txBody>
            <a:bodyPr rtlCol="0" anchor="ctr"/>
            <a:lstStyle/>
            <a:p>
              <a:endParaRPr lang="en-GB" sz="1600"/>
            </a:p>
          </p:txBody>
        </p:sp>
        <p:sp>
          <p:nvSpPr>
            <p:cNvPr id="25" name="Freeform 24">
              <a:extLst>
                <a:ext uri="{FF2B5EF4-FFF2-40B4-BE49-F238E27FC236}">
                  <a16:creationId xmlns:a16="http://schemas.microsoft.com/office/drawing/2014/main" id="{1E1DFE9A-C81D-CEDF-7659-1BD980CA0449}"/>
                </a:ext>
              </a:extLst>
            </p:cNvPr>
            <p:cNvSpPr/>
            <p:nvPr/>
          </p:nvSpPr>
          <p:spPr>
            <a:xfrm>
              <a:off x="12102496" y="1"/>
              <a:ext cx="103792" cy="227067"/>
            </a:xfrm>
            <a:custGeom>
              <a:avLst/>
              <a:gdLst>
                <a:gd name="connsiteX0" fmla="*/ 13051 w 103792"/>
                <a:gd name="connsiteY0" fmla="*/ 0 h 227067"/>
                <a:gd name="connsiteX1" fmla="*/ 103792 w 103792"/>
                <a:gd name="connsiteY1" fmla="*/ 0 h 227067"/>
                <a:gd name="connsiteX2" fmla="*/ 103792 w 103792"/>
                <a:gd name="connsiteY2" fmla="*/ 227067 h 227067"/>
                <a:gd name="connsiteX3" fmla="*/ 54075 w 103792"/>
                <a:gd name="connsiteY3" fmla="*/ 194506 h 227067"/>
                <a:gd name="connsiteX4" fmla="*/ 0 w 103792"/>
                <a:gd name="connsiteY4" fmla="*/ 65356 h 227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92" h="227067">
                  <a:moveTo>
                    <a:pt x="13051" y="0"/>
                  </a:moveTo>
                  <a:lnTo>
                    <a:pt x="103792" y="0"/>
                  </a:lnTo>
                  <a:lnTo>
                    <a:pt x="103792" y="227067"/>
                  </a:lnTo>
                  <a:lnTo>
                    <a:pt x="54075" y="194506"/>
                  </a:lnTo>
                  <a:cubicBezTo>
                    <a:pt x="20798" y="162090"/>
                    <a:pt x="0" y="116810"/>
                    <a:pt x="0" y="65356"/>
                  </a:cubicBezTo>
                  <a:close/>
                </a:path>
              </a:pathLst>
            </a:custGeom>
            <a:solidFill>
              <a:srgbClr val="414DA1"/>
            </a:solidFill>
            <a:ln w="41519" cap="flat">
              <a:noFill/>
              <a:prstDash val="solid"/>
              <a:miter/>
            </a:ln>
          </p:spPr>
          <p:txBody>
            <a:bodyPr rtlCol="0" anchor="ctr"/>
            <a:lstStyle/>
            <a:p>
              <a:endParaRPr lang="en-GB" sz="1600"/>
            </a:p>
          </p:txBody>
        </p:sp>
        <p:sp>
          <p:nvSpPr>
            <p:cNvPr id="19" name="Freeform 18">
              <a:extLst>
                <a:ext uri="{FF2B5EF4-FFF2-40B4-BE49-F238E27FC236}">
                  <a16:creationId xmlns:a16="http://schemas.microsoft.com/office/drawing/2014/main" id="{B28448A8-024D-C63D-4D3E-6872C6408B05}"/>
                </a:ext>
              </a:extLst>
            </p:cNvPr>
            <p:cNvSpPr/>
            <p:nvPr/>
          </p:nvSpPr>
          <p:spPr>
            <a:xfrm>
              <a:off x="10584236" y="0"/>
              <a:ext cx="366046" cy="246474"/>
            </a:xfrm>
            <a:custGeom>
              <a:avLst/>
              <a:gdLst>
                <a:gd name="connsiteX0" fmla="*/ 13051 w 366046"/>
                <a:gd name="connsiteY0" fmla="*/ 0 h 246474"/>
                <a:gd name="connsiteX1" fmla="*/ 354634 w 366046"/>
                <a:gd name="connsiteY1" fmla="*/ 0 h 246474"/>
                <a:gd name="connsiteX2" fmla="*/ 366046 w 366046"/>
                <a:gd name="connsiteY2" fmla="*/ 65356 h 246474"/>
                <a:gd name="connsiteX3" fmla="*/ 183023 w 366046"/>
                <a:gd name="connsiteY3" fmla="*/ 246474 h 246474"/>
                <a:gd name="connsiteX4" fmla="*/ 0 w 366046"/>
                <a:gd name="connsiteY4" fmla="*/ 65356 h 246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046" h="246474">
                  <a:moveTo>
                    <a:pt x="13051" y="0"/>
                  </a:moveTo>
                  <a:lnTo>
                    <a:pt x="354634" y="0"/>
                  </a:lnTo>
                  <a:lnTo>
                    <a:pt x="366046" y="65356"/>
                  </a:lnTo>
                  <a:cubicBezTo>
                    <a:pt x="366046" y="164147"/>
                    <a:pt x="287014" y="246474"/>
                    <a:pt x="183023" y="246474"/>
                  </a:cubicBezTo>
                  <a:cubicBezTo>
                    <a:pt x="83192" y="246474"/>
                    <a:pt x="0" y="168264"/>
                    <a:pt x="0" y="65356"/>
                  </a:cubicBezTo>
                  <a:close/>
                </a:path>
              </a:pathLst>
            </a:custGeom>
            <a:solidFill>
              <a:srgbClr val="EE4F27"/>
            </a:solidFill>
            <a:ln w="41519" cap="flat">
              <a:noFill/>
              <a:prstDash val="solid"/>
              <a:miter/>
            </a:ln>
          </p:spPr>
          <p:txBody>
            <a:bodyPr rtlCol="0" anchor="ctr"/>
            <a:lstStyle/>
            <a:p>
              <a:endParaRPr lang="en-GB" sz="1600"/>
            </a:p>
          </p:txBody>
        </p:sp>
        <p:sp>
          <p:nvSpPr>
            <p:cNvPr id="14" name="Freeform 13">
              <a:extLst>
                <a:ext uri="{FF2B5EF4-FFF2-40B4-BE49-F238E27FC236}">
                  <a16:creationId xmlns:a16="http://schemas.microsoft.com/office/drawing/2014/main" id="{3CC6E3CE-D5FD-FFC8-28F3-1AD47A17F0C7}"/>
                </a:ext>
              </a:extLst>
            </p:cNvPr>
            <p:cNvSpPr/>
            <p:nvPr/>
          </p:nvSpPr>
          <p:spPr>
            <a:xfrm>
              <a:off x="10929484" y="946247"/>
              <a:ext cx="183310" cy="181117"/>
            </a:xfrm>
            <a:custGeom>
              <a:avLst/>
              <a:gdLst>
                <a:gd name="connsiteX0" fmla="*/ 91512 w 183310"/>
                <a:gd name="connsiteY0" fmla="*/ 0 h 181117"/>
                <a:gd name="connsiteX1" fmla="*/ 0 w 183310"/>
                <a:gd name="connsiteY1" fmla="*/ 90559 h 181117"/>
                <a:gd name="connsiteX2" fmla="*/ 0 w 183310"/>
                <a:gd name="connsiteY2" fmla="*/ 90559 h 181117"/>
                <a:gd name="connsiteX3" fmla="*/ 0 w 183310"/>
                <a:gd name="connsiteY3" fmla="*/ 90559 h 181117"/>
                <a:gd name="connsiteX4" fmla="*/ 0 w 183310"/>
                <a:gd name="connsiteY4" fmla="*/ 90559 h 181117"/>
                <a:gd name="connsiteX5" fmla="*/ 0 w 183310"/>
                <a:gd name="connsiteY5" fmla="*/ 90559 h 181117"/>
                <a:gd name="connsiteX6" fmla="*/ 91512 w 183310"/>
                <a:gd name="connsiteY6" fmla="*/ 181118 h 181117"/>
                <a:gd name="connsiteX7" fmla="*/ 183023 w 183310"/>
                <a:gd name="connsiteY7" fmla="*/ 90559 h 181117"/>
                <a:gd name="connsiteX8" fmla="*/ 91512 w 183310"/>
                <a:gd name="connsiteY8" fmla="*/ 0 h 18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310" h="181117">
                  <a:moveTo>
                    <a:pt x="91512" y="0"/>
                  </a:moveTo>
                  <a:cubicBezTo>
                    <a:pt x="41596" y="0"/>
                    <a:pt x="0" y="41163"/>
                    <a:pt x="0" y="90559"/>
                  </a:cubicBezTo>
                  <a:lnTo>
                    <a:pt x="0" y="90559"/>
                  </a:lnTo>
                  <a:cubicBezTo>
                    <a:pt x="0" y="90559"/>
                    <a:pt x="0" y="90559"/>
                    <a:pt x="0" y="90559"/>
                  </a:cubicBezTo>
                  <a:cubicBezTo>
                    <a:pt x="0" y="90559"/>
                    <a:pt x="0" y="90559"/>
                    <a:pt x="0" y="90559"/>
                  </a:cubicBezTo>
                  <a:cubicBezTo>
                    <a:pt x="0" y="90559"/>
                    <a:pt x="0" y="90559"/>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993F59"/>
            </a:solidFill>
            <a:ln w="41519" cap="flat">
              <a:noFill/>
              <a:prstDash val="solid"/>
              <a:miter/>
            </a:ln>
          </p:spPr>
          <p:txBody>
            <a:bodyPr rtlCol="0" anchor="ctr"/>
            <a:lstStyle/>
            <a:p>
              <a:endParaRPr lang="en-GB" sz="1600"/>
            </a:p>
          </p:txBody>
        </p:sp>
        <p:sp>
          <p:nvSpPr>
            <p:cNvPr id="15" name="Freeform 14">
              <a:extLst>
                <a:ext uri="{FF2B5EF4-FFF2-40B4-BE49-F238E27FC236}">
                  <a16:creationId xmlns:a16="http://schemas.microsoft.com/office/drawing/2014/main" id="{1E609669-F2BB-0DAB-0711-78E03F881273}"/>
                </a:ext>
              </a:extLst>
            </p:cNvPr>
            <p:cNvSpPr/>
            <p:nvPr/>
          </p:nvSpPr>
          <p:spPr>
            <a:xfrm>
              <a:off x="11183221" y="703384"/>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414DA1"/>
            </a:solidFill>
            <a:ln w="41519" cap="flat">
              <a:noFill/>
              <a:prstDash val="solid"/>
              <a:miter/>
            </a:ln>
          </p:spPr>
          <p:txBody>
            <a:bodyPr rtlCol="0" anchor="ctr"/>
            <a:lstStyle/>
            <a:p>
              <a:endParaRPr lang="en-GB" sz="1600"/>
            </a:p>
          </p:txBody>
        </p:sp>
        <p:sp>
          <p:nvSpPr>
            <p:cNvPr id="16" name="Freeform 15">
              <a:extLst>
                <a:ext uri="{FF2B5EF4-FFF2-40B4-BE49-F238E27FC236}">
                  <a16:creationId xmlns:a16="http://schemas.microsoft.com/office/drawing/2014/main" id="{7E90E381-6C2B-D16C-8344-D39D5754AC9C}"/>
                </a:ext>
              </a:extLst>
            </p:cNvPr>
            <p:cNvSpPr/>
            <p:nvPr/>
          </p:nvSpPr>
          <p:spPr>
            <a:xfrm>
              <a:off x="11686535" y="703384"/>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3FB5A1"/>
            </a:solidFill>
            <a:ln w="41519" cap="flat">
              <a:noFill/>
              <a:prstDash val="solid"/>
              <a:miter/>
            </a:ln>
          </p:spPr>
          <p:txBody>
            <a:bodyPr rtlCol="0" anchor="ctr"/>
            <a:lstStyle/>
            <a:p>
              <a:endParaRPr lang="en-GB" sz="1600"/>
            </a:p>
          </p:txBody>
        </p:sp>
        <p:sp>
          <p:nvSpPr>
            <p:cNvPr id="17" name="Freeform 16">
              <a:extLst>
                <a:ext uri="{FF2B5EF4-FFF2-40B4-BE49-F238E27FC236}">
                  <a16:creationId xmlns:a16="http://schemas.microsoft.com/office/drawing/2014/main" id="{1FB908D1-064B-F1C2-8599-3CB17786B1DC}"/>
                </a:ext>
              </a:extLst>
            </p:cNvPr>
            <p:cNvSpPr/>
            <p:nvPr/>
          </p:nvSpPr>
          <p:spPr>
            <a:xfrm>
              <a:off x="11940271" y="946247"/>
              <a:ext cx="183310" cy="181117"/>
            </a:xfrm>
            <a:custGeom>
              <a:avLst/>
              <a:gdLst>
                <a:gd name="connsiteX0" fmla="*/ 91512 w 183310"/>
                <a:gd name="connsiteY0" fmla="*/ 0 h 181117"/>
                <a:gd name="connsiteX1" fmla="*/ 0 w 183310"/>
                <a:gd name="connsiteY1" fmla="*/ 90559 h 181117"/>
                <a:gd name="connsiteX2" fmla="*/ 91512 w 183310"/>
                <a:gd name="connsiteY2" fmla="*/ 181118 h 181117"/>
                <a:gd name="connsiteX3" fmla="*/ 183023 w 183310"/>
                <a:gd name="connsiteY3" fmla="*/ 90559 h 181117"/>
                <a:gd name="connsiteX4" fmla="*/ 91512 w 183310"/>
                <a:gd name="connsiteY4" fmla="*/ 0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310" h="181117">
                  <a:moveTo>
                    <a:pt x="91512" y="0"/>
                  </a:moveTo>
                  <a:cubicBezTo>
                    <a:pt x="41596" y="0"/>
                    <a:pt x="0" y="41163"/>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58B947"/>
            </a:solidFill>
            <a:ln w="41519" cap="flat">
              <a:noFill/>
              <a:prstDash val="solid"/>
              <a:miter/>
            </a:ln>
          </p:spPr>
          <p:txBody>
            <a:bodyPr rtlCol="0" anchor="ctr"/>
            <a:lstStyle/>
            <a:p>
              <a:endParaRPr lang="en-GB" sz="1600"/>
            </a:p>
          </p:txBody>
        </p:sp>
      </p:grpSp>
    </p:spTree>
    <p:extLst>
      <p:ext uri="{BB962C8B-B14F-4D97-AF65-F5344CB8AC3E}">
        <p14:creationId xmlns:p14="http://schemas.microsoft.com/office/powerpoint/2010/main" val="358273792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A6DD1C-2015-0EF9-835F-B9102F81AA5A}"/>
              </a:ext>
            </a:extLst>
          </p:cNvPr>
          <p:cNvSpPr>
            <a:spLocks noGrp="1"/>
          </p:cNvSpPr>
          <p:nvPr>
            <p:ph type="body" sz="quarter" idx="18"/>
          </p:nvPr>
        </p:nvSpPr>
        <p:spPr>
          <a:xfrm>
            <a:off x="798380" y="1674834"/>
            <a:ext cx="11071178" cy="1866647"/>
          </a:xfrm>
        </p:spPr>
        <p:txBody>
          <a:bodyPr/>
          <a:lstStyle/>
          <a:p>
            <a:pPr marL="0" indent="0">
              <a:lnSpc>
                <a:spcPct val="100000"/>
              </a:lnSpc>
            </a:pPr>
            <a:r>
              <a:rPr lang="en-US" b="1" dirty="0"/>
              <a:t>Verstärkte Rechenschaftspflicht: </a:t>
            </a:r>
            <a:r>
              <a:rPr lang="en-US" dirty="0"/>
              <a:t>Bürgerjournalisten fungieren oft als Wachhunde, die Behörden und Institutionen zur Rechenschaft ziehen. Da sie Beweise sofort festhalten und weitergeben können, sind sie in der Lage, Korruption, Ungerechtigkeit und Fehlverhalten aufzudecken.</a:t>
            </a:r>
          </a:p>
          <a:p>
            <a:pPr marL="0" indent="0">
              <a:lnSpc>
                <a:spcPct val="100000"/>
              </a:lnSpc>
            </a:pPr>
            <a:r>
              <a:rPr lang="en-US" b="1" dirty="0"/>
              <a:t>Ergänzung traditioneller Medien: </a:t>
            </a:r>
            <a:r>
              <a:rPr lang="en-US" dirty="0"/>
              <a:t>Bürgerjournalismus ergänzt traditionelle Medien, indem er zusätzliche Informationsquellen und Einblicke vor Ort liefert. Dieser kooperative Ansatz kann die Gesamtqualität und die Bandbreite der Berichterstattung verbessern.</a:t>
            </a:r>
          </a:p>
        </p:txBody>
      </p:sp>
      <p:sp>
        <p:nvSpPr>
          <p:cNvPr id="3" name="Text Placeholder 2">
            <a:extLst>
              <a:ext uri="{FF2B5EF4-FFF2-40B4-BE49-F238E27FC236}">
                <a16:creationId xmlns:a16="http://schemas.microsoft.com/office/drawing/2014/main" id="{D079C424-EFBA-0077-234E-A35A8C8CEDFC}"/>
              </a:ext>
            </a:extLst>
          </p:cNvPr>
          <p:cNvSpPr>
            <a:spLocks noGrp="1"/>
          </p:cNvSpPr>
          <p:nvPr>
            <p:ph type="body" sz="quarter" idx="16"/>
          </p:nvPr>
        </p:nvSpPr>
        <p:spPr>
          <a:xfrm>
            <a:off x="798381" y="0"/>
            <a:ext cx="10614687" cy="1565257"/>
          </a:xfrm>
        </p:spPr>
        <p:txBody>
          <a:bodyPr anchor="ctr"/>
          <a:lstStyle/>
          <a:p>
            <a:pPr>
              <a:lnSpc>
                <a:spcPct val="100000"/>
              </a:lnSpc>
            </a:pPr>
            <a:r>
              <a:rPr lang="en-US" sz="3400" dirty="0"/>
              <a:t>Die Entwicklung und die Auswirkungen des Bürgerjournalismus</a:t>
            </a:r>
          </a:p>
        </p:txBody>
      </p:sp>
      <p:cxnSp>
        <p:nvCxnSpPr>
          <p:cNvPr id="4" name="Straight Connector 3">
            <a:extLst>
              <a:ext uri="{FF2B5EF4-FFF2-40B4-BE49-F238E27FC236}">
                <a16:creationId xmlns:a16="http://schemas.microsoft.com/office/drawing/2014/main" id="{C3ED9327-C1BC-9F13-5BB7-9E3A00743361}"/>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F4B16871-DE17-21D4-279F-6E51B96449C5}"/>
              </a:ext>
            </a:extLst>
          </p:cNvPr>
          <p:cNvGrpSpPr/>
          <p:nvPr/>
        </p:nvGrpSpPr>
        <p:grpSpPr>
          <a:xfrm>
            <a:off x="10079309" y="0"/>
            <a:ext cx="2126979" cy="1522530"/>
            <a:chOff x="10079309" y="0"/>
            <a:chExt cx="2126979" cy="1522530"/>
          </a:xfrm>
        </p:grpSpPr>
        <p:sp>
          <p:nvSpPr>
            <p:cNvPr id="7" name="Freeform 6">
              <a:extLst>
                <a:ext uri="{FF2B5EF4-FFF2-40B4-BE49-F238E27FC236}">
                  <a16:creationId xmlns:a16="http://schemas.microsoft.com/office/drawing/2014/main" id="{C5B8AC84-534D-CF54-A6F1-567E4C0CFD7C}"/>
                </a:ext>
              </a:extLst>
            </p:cNvPr>
            <p:cNvSpPr/>
            <p:nvPr/>
          </p:nvSpPr>
          <p:spPr>
            <a:xfrm>
              <a:off x="10079309" y="365846"/>
              <a:ext cx="1037358" cy="959101"/>
            </a:xfrm>
            <a:custGeom>
              <a:avLst/>
              <a:gdLst>
                <a:gd name="connsiteX0" fmla="*/ 1037358 w 1037358"/>
                <a:gd name="connsiteY0" fmla="*/ 341654 h 959101"/>
                <a:gd name="connsiteX1" fmla="*/ 937528 w 1037358"/>
                <a:gd name="connsiteY1" fmla="*/ 98792 h 959101"/>
                <a:gd name="connsiteX2" fmla="*/ 692110 w 1037358"/>
                <a:gd name="connsiteY2" fmla="*/ 0 h 959101"/>
                <a:gd name="connsiteX3" fmla="*/ 446693 w 1037358"/>
                <a:gd name="connsiteY3" fmla="*/ 98792 h 959101"/>
                <a:gd name="connsiteX4" fmla="*/ 346862 w 1037358"/>
                <a:gd name="connsiteY4" fmla="*/ 341654 h 959101"/>
                <a:gd name="connsiteX5" fmla="*/ 346862 w 1037358"/>
                <a:gd name="connsiteY5" fmla="*/ 745053 h 959101"/>
                <a:gd name="connsiteX6" fmla="*/ 313585 w 1037358"/>
                <a:gd name="connsiteY6" fmla="*/ 777984 h 959101"/>
                <a:gd name="connsiteX7" fmla="*/ 109764 w 1037358"/>
                <a:gd name="connsiteY7" fmla="*/ 777984 h 959101"/>
                <a:gd name="connsiteX8" fmla="*/ 93125 w 1037358"/>
                <a:gd name="connsiteY8" fmla="*/ 959101 h 959101"/>
                <a:gd name="connsiteX9" fmla="*/ 93125 w 1037358"/>
                <a:gd name="connsiteY9" fmla="*/ 959101 h 959101"/>
                <a:gd name="connsiteX10" fmla="*/ 313585 w 1037358"/>
                <a:gd name="connsiteY10" fmla="*/ 959101 h 959101"/>
                <a:gd name="connsiteX11" fmla="*/ 534045 w 1037358"/>
                <a:gd name="connsiteY11" fmla="*/ 740937 h 959101"/>
                <a:gd name="connsiteX12" fmla="*/ 534045 w 1037358"/>
                <a:gd name="connsiteY12" fmla="*/ 337538 h 959101"/>
                <a:gd name="connsiteX13" fmla="*/ 579801 w 1037358"/>
                <a:gd name="connsiteY13" fmla="*/ 226397 h 959101"/>
                <a:gd name="connsiteX14" fmla="*/ 692110 w 1037358"/>
                <a:gd name="connsiteY14" fmla="*/ 181118 h 959101"/>
                <a:gd name="connsiteX15" fmla="*/ 804420 w 1037358"/>
                <a:gd name="connsiteY15" fmla="*/ 226397 h 959101"/>
                <a:gd name="connsiteX16" fmla="*/ 850176 w 1037358"/>
                <a:gd name="connsiteY16" fmla="*/ 337538 h 959101"/>
                <a:gd name="connsiteX17" fmla="*/ 850176 w 1037358"/>
                <a:gd name="connsiteY17" fmla="*/ 666843 h 959101"/>
                <a:gd name="connsiteX18" fmla="*/ 850176 w 1037358"/>
                <a:gd name="connsiteY18" fmla="*/ 666843 h 959101"/>
                <a:gd name="connsiteX19" fmla="*/ 941687 w 1037358"/>
                <a:gd name="connsiteY19" fmla="*/ 761518 h 959101"/>
                <a:gd name="connsiteX20" fmla="*/ 1033199 w 1037358"/>
                <a:gd name="connsiteY20" fmla="*/ 670959 h 959101"/>
                <a:gd name="connsiteX21" fmla="*/ 1033199 w 1037358"/>
                <a:gd name="connsiteY21" fmla="*/ 341654 h 959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7358" h="959101">
                  <a:moveTo>
                    <a:pt x="1037358" y="341654"/>
                  </a:moveTo>
                  <a:cubicBezTo>
                    <a:pt x="1037358" y="251095"/>
                    <a:pt x="999922" y="164653"/>
                    <a:pt x="937528" y="98792"/>
                  </a:cubicBezTo>
                  <a:cubicBezTo>
                    <a:pt x="870974" y="32930"/>
                    <a:pt x="783622" y="0"/>
                    <a:pt x="692110" y="0"/>
                  </a:cubicBezTo>
                  <a:cubicBezTo>
                    <a:pt x="600599" y="0"/>
                    <a:pt x="513247" y="37047"/>
                    <a:pt x="446693" y="98792"/>
                  </a:cubicBezTo>
                  <a:cubicBezTo>
                    <a:pt x="380139" y="164653"/>
                    <a:pt x="346862" y="251095"/>
                    <a:pt x="346862" y="341654"/>
                  </a:cubicBezTo>
                  <a:lnTo>
                    <a:pt x="346862" y="745053"/>
                  </a:lnTo>
                  <a:cubicBezTo>
                    <a:pt x="346862" y="765635"/>
                    <a:pt x="330224" y="777984"/>
                    <a:pt x="313585" y="777984"/>
                  </a:cubicBezTo>
                  <a:lnTo>
                    <a:pt x="109764" y="777984"/>
                  </a:lnTo>
                  <a:cubicBezTo>
                    <a:pt x="-35823" y="765635"/>
                    <a:pt x="-31663" y="959101"/>
                    <a:pt x="93125" y="959101"/>
                  </a:cubicBezTo>
                  <a:lnTo>
                    <a:pt x="93125" y="959101"/>
                  </a:lnTo>
                  <a:lnTo>
                    <a:pt x="313585" y="959101"/>
                  </a:lnTo>
                  <a:cubicBezTo>
                    <a:pt x="434214" y="959101"/>
                    <a:pt x="534045" y="860310"/>
                    <a:pt x="534045" y="740937"/>
                  </a:cubicBezTo>
                  <a:lnTo>
                    <a:pt x="534045" y="337538"/>
                  </a:lnTo>
                  <a:cubicBezTo>
                    <a:pt x="534045" y="296375"/>
                    <a:pt x="550683" y="255211"/>
                    <a:pt x="579801" y="226397"/>
                  </a:cubicBezTo>
                  <a:cubicBezTo>
                    <a:pt x="608918" y="197583"/>
                    <a:pt x="650514" y="181118"/>
                    <a:pt x="692110" y="181118"/>
                  </a:cubicBezTo>
                  <a:cubicBezTo>
                    <a:pt x="733706" y="181118"/>
                    <a:pt x="775303" y="197583"/>
                    <a:pt x="804420" y="226397"/>
                  </a:cubicBezTo>
                  <a:cubicBezTo>
                    <a:pt x="833537" y="255211"/>
                    <a:pt x="850176" y="296375"/>
                    <a:pt x="850176" y="337538"/>
                  </a:cubicBezTo>
                  <a:lnTo>
                    <a:pt x="850176" y="666843"/>
                  </a:lnTo>
                  <a:cubicBezTo>
                    <a:pt x="850176" y="666843"/>
                    <a:pt x="850176" y="666843"/>
                    <a:pt x="850176" y="666843"/>
                  </a:cubicBezTo>
                  <a:cubicBezTo>
                    <a:pt x="850176" y="716239"/>
                    <a:pt x="891772" y="761518"/>
                    <a:pt x="941687" y="761518"/>
                  </a:cubicBezTo>
                  <a:cubicBezTo>
                    <a:pt x="991603" y="761518"/>
                    <a:pt x="1033199" y="720355"/>
                    <a:pt x="1033199" y="670959"/>
                  </a:cubicBezTo>
                  <a:lnTo>
                    <a:pt x="1033199" y="341654"/>
                  </a:lnTo>
                  <a:close/>
                </a:path>
              </a:pathLst>
            </a:custGeom>
            <a:solidFill>
              <a:srgbClr val="EE4F27"/>
            </a:solidFill>
            <a:ln w="41519" cap="flat">
              <a:noFill/>
              <a:prstDash val="solid"/>
              <a:miter/>
            </a:ln>
          </p:spPr>
          <p:txBody>
            <a:bodyPr rtlCol="0" anchor="ctr"/>
            <a:lstStyle/>
            <a:p>
              <a:endParaRPr lang="en-GB"/>
            </a:p>
          </p:txBody>
        </p:sp>
        <p:sp>
          <p:nvSpPr>
            <p:cNvPr id="8" name="Freeform 7">
              <a:extLst>
                <a:ext uri="{FF2B5EF4-FFF2-40B4-BE49-F238E27FC236}">
                  <a16:creationId xmlns:a16="http://schemas.microsoft.com/office/drawing/2014/main" id="{D21F371F-150A-E4EA-3D94-973787784C32}"/>
                </a:ext>
              </a:extLst>
            </p:cNvPr>
            <p:cNvSpPr/>
            <p:nvPr/>
          </p:nvSpPr>
          <p:spPr>
            <a:xfrm>
              <a:off x="10929484" y="349381"/>
              <a:ext cx="432600" cy="1156684"/>
            </a:xfrm>
            <a:custGeom>
              <a:avLst/>
              <a:gdLst>
                <a:gd name="connsiteX0" fmla="*/ 0 w 432600"/>
                <a:gd name="connsiteY0" fmla="*/ 333421 h 1156684"/>
                <a:gd name="connsiteX1" fmla="*/ 0 w 432600"/>
                <a:gd name="connsiteY1" fmla="*/ 333421 h 1156684"/>
                <a:gd name="connsiteX2" fmla="*/ 0 w 432600"/>
                <a:gd name="connsiteY2" fmla="*/ 942636 h 1156684"/>
                <a:gd name="connsiteX3" fmla="*/ 62394 w 432600"/>
                <a:gd name="connsiteY3" fmla="*/ 1094940 h 1156684"/>
                <a:gd name="connsiteX4" fmla="*/ 216300 w 432600"/>
                <a:gd name="connsiteY4" fmla="*/ 1156685 h 1156684"/>
                <a:gd name="connsiteX5" fmla="*/ 370206 w 432600"/>
                <a:gd name="connsiteY5" fmla="*/ 1094940 h 1156684"/>
                <a:gd name="connsiteX6" fmla="*/ 370206 w 432600"/>
                <a:gd name="connsiteY6" fmla="*/ 1094940 h 1156684"/>
                <a:gd name="connsiteX7" fmla="*/ 432600 w 432600"/>
                <a:gd name="connsiteY7" fmla="*/ 942636 h 1156684"/>
                <a:gd name="connsiteX8" fmla="*/ 432600 w 432600"/>
                <a:gd name="connsiteY8" fmla="*/ 90559 h 1156684"/>
                <a:gd name="connsiteX9" fmla="*/ 341089 w 432600"/>
                <a:gd name="connsiteY9" fmla="*/ 0 h 1156684"/>
                <a:gd name="connsiteX10" fmla="*/ 249577 w 432600"/>
                <a:gd name="connsiteY10" fmla="*/ 90559 h 1156684"/>
                <a:gd name="connsiteX11" fmla="*/ 249577 w 432600"/>
                <a:gd name="connsiteY11" fmla="*/ 942636 h 1156684"/>
                <a:gd name="connsiteX12" fmla="*/ 241258 w 432600"/>
                <a:gd name="connsiteY12" fmla="*/ 967334 h 1156684"/>
                <a:gd name="connsiteX13" fmla="*/ 241258 w 432600"/>
                <a:gd name="connsiteY13" fmla="*/ 967334 h 1156684"/>
                <a:gd name="connsiteX14" fmla="*/ 216300 w 432600"/>
                <a:gd name="connsiteY14" fmla="*/ 975567 h 1156684"/>
                <a:gd name="connsiteX15" fmla="*/ 191342 w 432600"/>
                <a:gd name="connsiteY15" fmla="*/ 967334 h 1156684"/>
                <a:gd name="connsiteX16" fmla="*/ 183023 w 432600"/>
                <a:gd name="connsiteY16" fmla="*/ 942636 h 1156684"/>
                <a:gd name="connsiteX17" fmla="*/ 183023 w 432600"/>
                <a:gd name="connsiteY17" fmla="*/ 333421 h 1156684"/>
                <a:gd name="connsiteX18" fmla="*/ 91512 w 432600"/>
                <a:gd name="connsiteY18" fmla="*/ 242863 h 1156684"/>
                <a:gd name="connsiteX19" fmla="*/ 0 w 432600"/>
                <a:gd name="connsiteY19" fmla="*/ 333421 h 1156684"/>
                <a:gd name="connsiteX20" fmla="*/ 0 w 432600"/>
                <a:gd name="connsiteY20" fmla="*/ 333421 h 115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2600" h="1156684">
                  <a:moveTo>
                    <a:pt x="0" y="333421"/>
                  </a:moveTo>
                  <a:lnTo>
                    <a:pt x="0" y="333421"/>
                  </a:lnTo>
                  <a:lnTo>
                    <a:pt x="0" y="942636"/>
                  </a:lnTo>
                  <a:cubicBezTo>
                    <a:pt x="0" y="1000265"/>
                    <a:pt x="24958" y="1053777"/>
                    <a:pt x="62394" y="1094940"/>
                  </a:cubicBezTo>
                  <a:cubicBezTo>
                    <a:pt x="103990" y="1136103"/>
                    <a:pt x="158065" y="1156685"/>
                    <a:pt x="216300" y="1156685"/>
                  </a:cubicBezTo>
                  <a:cubicBezTo>
                    <a:pt x="274535" y="1156685"/>
                    <a:pt x="328610" y="1131987"/>
                    <a:pt x="370206" y="1094940"/>
                  </a:cubicBezTo>
                  <a:lnTo>
                    <a:pt x="370206" y="1094940"/>
                  </a:lnTo>
                  <a:cubicBezTo>
                    <a:pt x="411802" y="1053777"/>
                    <a:pt x="432600" y="1000265"/>
                    <a:pt x="432600" y="942636"/>
                  </a:cubicBezTo>
                  <a:lnTo>
                    <a:pt x="432600" y="90559"/>
                  </a:lnTo>
                  <a:cubicBezTo>
                    <a:pt x="432600" y="41163"/>
                    <a:pt x="391004" y="0"/>
                    <a:pt x="341089" y="0"/>
                  </a:cubicBezTo>
                  <a:cubicBezTo>
                    <a:pt x="291173" y="0"/>
                    <a:pt x="249577" y="41163"/>
                    <a:pt x="249577" y="90559"/>
                  </a:cubicBezTo>
                  <a:lnTo>
                    <a:pt x="249577" y="942636"/>
                  </a:lnTo>
                  <a:cubicBezTo>
                    <a:pt x="249577" y="950869"/>
                    <a:pt x="245417" y="959101"/>
                    <a:pt x="241258" y="967334"/>
                  </a:cubicBezTo>
                  <a:lnTo>
                    <a:pt x="241258" y="967334"/>
                  </a:lnTo>
                  <a:cubicBezTo>
                    <a:pt x="232939" y="975567"/>
                    <a:pt x="224619" y="975567"/>
                    <a:pt x="216300" y="975567"/>
                  </a:cubicBezTo>
                  <a:cubicBezTo>
                    <a:pt x="207981" y="975567"/>
                    <a:pt x="199662" y="971450"/>
                    <a:pt x="191342" y="967334"/>
                  </a:cubicBezTo>
                  <a:cubicBezTo>
                    <a:pt x="183023" y="959101"/>
                    <a:pt x="183023" y="950869"/>
                    <a:pt x="183023" y="942636"/>
                  </a:cubicBezTo>
                  <a:lnTo>
                    <a:pt x="183023" y="333421"/>
                  </a:lnTo>
                  <a:cubicBezTo>
                    <a:pt x="183023" y="284026"/>
                    <a:pt x="141427" y="242863"/>
                    <a:pt x="91512" y="242863"/>
                  </a:cubicBezTo>
                  <a:cubicBezTo>
                    <a:pt x="41596" y="238746"/>
                    <a:pt x="0" y="279909"/>
                    <a:pt x="0" y="333421"/>
                  </a:cubicBezTo>
                  <a:lnTo>
                    <a:pt x="0" y="333421"/>
                  </a:lnTo>
                  <a:close/>
                </a:path>
              </a:pathLst>
            </a:custGeom>
            <a:solidFill>
              <a:srgbClr val="A555A1"/>
            </a:solidFill>
            <a:ln w="41519" cap="flat">
              <a:noFill/>
              <a:prstDash val="solid"/>
              <a:miter/>
            </a:ln>
          </p:spPr>
          <p:txBody>
            <a:bodyPr rtlCol="0" anchor="ctr"/>
            <a:lstStyle/>
            <a:p>
              <a:endParaRPr lang="en-GB"/>
            </a:p>
          </p:txBody>
        </p:sp>
        <p:sp>
          <p:nvSpPr>
            <p:cNvPr id="9" name="Freeform 8">
              <a:extLst>
                <a:ext uri="{FF2B5EF4-FFF2-40B4-BE49-F238E27FC236}">
                  <a16:creationId xmlns:a16="http://schemas.microsoft.com/office/drawing/2014/main" id="{32D27F3D-545F-F734-A167-1E756D814265}"/>
                </a:ext>
              </a:extLst>
            </p:cNvPr>
            <p:cNvSpPr/>
            <p:nvPr/>
          </p:nvSpPr>
          <p:spPr>
            <a:xfrm>
              <a:off x="11686535" y="551080"/>
              <a:ext cx="432600" cy="971450"/>
            </a:xfrm>
            <a:custGeom>
              <a:avLst/>
              <a:gdLst>
                <a:gd name="connsiteX0" fmla="*/ 0 w 432600"/>
                <a:gd name="connsiteY0" fmla="*/ 90559 h 971450"/>
                <a:gd name="connsiteX1" fmla="*/ 0 w 432600"/>
                <a:gd name="connsiteY1" fmla="*/ 757402 h 971450"/>
                <a:gd name="connsiteX2" fmla="*/ 62394 w 432600"/>
                <a:gd name="connsiteY2" fmla="*/ 909706 h 971450"/>
                <a:gd name="connsiteX3" fmla="*/ 216300 w 432600"/>
                <a:gd name="connsiteY3" fmla="*/ 971450 h 971450"/>
                <a:gd name="connsiteX4" fmla="*/ 370206 w 432600"/>
                <a:gd name="connsiteY4" fmla="*/ 909706 h 971450"/>
                <a:gd name="connsiteX5" fmla="*/ 370206 w 432600"/>
                <a:gd name="connsiteY5" fmla="*/ 909706 h 971450"/>
                <a:gd name="connsiteX6" fmla="*/ 432600 w 432600"/>
                <a:gd name="connsiteY6" fmla="*/ 757402 h 971450"/>
                <a:gd name="connsiteX7" fmla="*/ 432600 w 432600"/>
                <a:gd name="connsiteY7" fmla="*/ 333422 h 971450"/>
                <a:gd name="connsiteX8" fmla="*/ 341089 w 432600"/>
                <a:gd name="connsiteY8" fmla="*/ 242863 h 971450"/>
                <a:gd name="connsiteX9" fmla="*/ 249577 w 432600"/>
                <a:gd name="connsiteY9" fmla="*/ 333422 h 971450"/>
                <a:gd name="connsiteX10" fmla="*/ 249577 w 432600"/>
                <a:gd name="connsiteY10" fmla="*/ 761518 h 971450"/>
                <a:gd name="connsiteX11" fmla="*/ 241258 w 432600"/>
                <a:gd name="connsiteY11" fmla="*/ 786216 h 971450"/>
                <a:gd name="connsiteX12" fmla="*/ 241258 w 432600"/>
                <a:gd name="connsiteY12" fmla="*/ 786216 h 971450"/>
                <a:gd name="connsiteX13" fmla="*/ 216300 w 432600"/>
                <a:gd name="connsiteY13" fmla="*/ 794449 h 971450"/>
                <a:gd name="connsiteX14" fmla="*/ 191342 w 432600"/>
                <a:gd name="connsiteY14" fmla="*/ 786216 h 971450"/>
                <a:gd name="connsiteX15" fmla="*/ 183023 w 432600"/>
                <a:gd name="connsiteY15" fmla="*/ 761518 h 971450"/>
                <a:gd name="connsiteX16" fmla="*/ 183023 w 432600"/>
                <a:gd name="connsiteY16" fmla="*/ 90559 h 971450"/>
                <a:gd name="connsiteX17" fmla="*/ 91512 w 432600"/>
                <a:gd name="connsiteY17" fmla="*/ 0 h 971450"/>
                <a:gd name="connsiteX18" fmla="*/ 0 w 432600"/>
                <a:gd name="connsiteY18" fmla="*/ 90559 h 9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600" h="971450">
                  <a:moveTo>
                    <a:pt x="0" y="90559"/>
                  </a:moveTo>
                  <a:lnTo>
                    <a:pt x="0" y="757402"/>
                  </a:lnTo>
                  <a:cubicBezTo>
                    <a:pt x="0" y="815030"/>
                    <a:pt x="24958" y="868543"/>
                    <a:pt x="62394" y="909706"/>
                  </a:cubicBezTo>
                  <a:cubicBezTo>
                    <a:pt x="103990" y="950869"/>
                    <a:pt x="158065" y="971450"/>
                    <a:pt x="216300" y="971450"/>
                  </a:cubicBezTo>
                  <a:cubicBezTo>
                    <a:pt x="274535" y="971450"/>
                    <a:pt x="328610" y="946752"/>
                    <a:pt x="370206" y="909706"/>
                  </a:cubicBezTo>
                  <a:lnTo>
                    <a:pt x="370206" y="909706"/>
                  </a:lnTo>
                  <a:cubicBezTo>
                    <a:pt x="411802" y="868543"/>
                    <a:pt x="432600" y="815030"/>
                    <a:pt x="432600" y="757402"/>
                  </a:cubicBezTo>
                  <a:lnTo>
                    <a:pt x="432600" y="333422"/>
                  </a:lnTo>
                  <a:cubicBezTo>
                    <a:pt x="432600" y="284026"/>
                    <a:pt x="391004" y="242863"/>
                    <a:pt x="341089" y="242863"/>
                  </a:cubicBezTo>
                  <a:cubicBezTo>
                    <a:pt x="291173" y="242863"/>
                    <a:pt x="249577" y="284026"/>
                    <a:pt x="249577" y="333422"/>
                  </a:cubicBezTo>
                  <a:lnTo>
                    <a:pt x="249577" y="761518"/>
                  </a:lnTo>
                  <a:cubicBezTo>
                    <a:pt x="249577" y="769751"/>
                    <a:pt x="245417" y="777984"/>
                    <a:pt x="241258" y="786216"/>
                  </a:cubicBezTo>
                  <a:lnTo>
                    <a:pt x="241258" y="786216"/>
                  </a:lnTo>
                  <a:cubicBezTo>
                    <a:pt x="232938" y="794449"/>
                    <a:pt x="224619" y="794449"/>
                    <a:pt x="216300" y="794449"/>
                  </a:cubicBezTo>
                  <a:cubicBezTo>
                    <a:pt x="207981" y="794449"/>
                    <a:pt x="199662" y="790332"/>
                    <a:pt x="191342" y="786216"/>
                  </a:cubicBezTo>
                  <a:cubicBezTo>
                    <a:pt x="183023" y="777984"/>
                    <a:pt x="183023" y="769751"/>
                    <a:pt x="183023" y="761518"/>
                  </a:cubicBezTo>
                  <a:lnTo>
                    <a:pt x="183023" y="90559"/>
                  </a:lnTo>
                  <a:cubicBezTo>
                    <a:pt x="183023" y="41163"/>
                    <a:pt x="141427" y="0"/>
                    <a:pt x="91512" y="0"/>
                  </a:cubicBezTo>
                  <a:cubicBezTo>
                    <a:pt x="41596" y="0"/>
                    <a:pt x="0" y="41163"/>
                    <a:pt x="0" y="90559"/>
                  </a:cubicBezTo>
                </a:path>
              </a:pathLst>
            </a:custGeom>
            <a:solidFill>
              <a:srgbClr val="2B9B9F"/>
            </a:solidFill>
            <a:ln w="41519" cap="flat">
              <a:noFill/>
              <a:prstDash val="solid"/>
              <a:miter/>
            </a:ln>
          </p:spPr>
          <p:txBody>
            <a:bodyPr rtlCol="0" anchor="ctr"/>
            <a:lstStyle/>
            <a:p>
              <a:endParaRPr lang="en-GB"/>
            </a:p>
          </p:txBody>
        </p:sp>
        <p:sp>
          <p:nvSpPr>
            <p:cNvPr id="27" name="Freeform 26">
              <a:extLst>
                <a:ext uri="{FF2B5EF4-FFF2-40B4-BE49-F238E27FC236}">
                  <a16:creationId xmlns:a16="http://schemas.microsoft.com/office/drawing/2014/main" id="{E4524259-742E-9D00-E02F-2159C8F9798F}"/>
                </a:ext>
              </a:extLst>
            </p:cNvPr>
            <p:cNvSpPr/>
            <p:nvPr/>
          </p:nvSpPr>
          <p:spPr>
            <a:xfrm>
              <a:off x="11940271" y="380764"/>
              <a:ext cx="266017" cy="746601"/>
            </a:xfrm>
            <a:custGeom>
              <a:avLst/>
              <a:gdLst>
                <a:gd name="connsiteX0" fmla="*/ 266017 w 266017"/>
                <a:gd name="connsiteY0" fmla="*/ 0 h 746601"/>
                <a:gd name="connsiteX1" fmla="*/ 266017 w 266017"/>
                <a:gd name="connsiteY1" fmla="*/ 191402 h 746601"/>
                <a:gd name="connsiteX2" fmla="*/ 228779 w 266017"/>
                <a:gd name="connsiteY2" fmla="*/ 215597 h 746601"/>
                <a:gd name="connsiteX3" fmla="*/ 183023 w 266017"/>
                <a:gd name="connsiteY3" fmla="*/ 326737 h 746601"/>
                <a:gd name="connsiteX4" fmla="*/ 183023 w 266017"/>
                <a:gd name="connsiteY4" fmla="*/ 656042 h 746601"/>
                <a:gd name="connsiteX5" fmla="*/ 91512 w 266017"/>
                <a:gd name="connsiteY5" fmla="*/ 746601 h 746601"/>
                <a:gd name="connsiteX6" fmla="*/ 0 w 266017"/>
                <a:gd name="connsiteY6" fmla="*/ 656042 h 746601"/>
                <a:gd name="connsiteX7" fmla="*/ 0 w 266017"/>
                <a:gd name="connsiteY7" fmla="*/ 326737 h 746601"/>
                <a:gd name="connsiteX8" fmla="*/ 95671 w 266017"/>
                <a:gd name="connsiteY8" fmla="*/ 83875 h 746601"/>
                <a:gd name="connsiteX9" fmla="*/ 209021 w 266017"/>
                <a:gd name="connsiteY9" fmla="*/ 11325 h 746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6017" h="746601">
                  <a:moveTo>
                    <a:pt x="266017" y="0"/>
                  </a:moveTo>
                  <a:lnTo>
                    <a:pt x="266017" y="191402"/>
                  </a:lnTo>
                  <a:lnTo>
                    <a:pt x="228779" y="215597"/>
                  </a:lnTo>
                  <a:cubicBezTo>
                    <a:pt x="199662" y="244411"/>
                    <a:pt x="183023" y="285574"/>
                    <a:pt x="183023" y="326737"/>
                  </a:cubicBezTo>
                  <a:lnTo>
                    <a:pt x="183023" y="656042"/>
                  </a:lnTo>
                  <a:cubicBezTo>
                    <a:pt x="183023" y="705438"/>
                    <a:pt x="141427" y="746601"/>
                    <a:pt x="91512" y="746601"/>
                  </a:cubicBezTo>
                  <a:cubicBezTo>
                    <a:pt x="41596" y="746601"/>
                    <a:pt x="0" y="705438"/>
                    <a:pt x="0" y="656042"/>
                  </a:cubicBezTo>
                  <a:lnTo>
                    <a:pt x="0" y="326737"/>
                  </a:lnTo>
                  <a:cubicBezTo>
                    <a:pt x="0" y="236178"/>
                    <a:pt x="37437" y="149736"/>
                    <a:pt x="95671" y="83875"/>
                  </a:cubicBezTo>
                  <a:cubicBezTo>
                    <a:pt x="128948" y="53003"/>
                    <a:pt x="167425" y="28305"/>
                    <a:pt x="209021" y="11325"/>
                  </a:cubicBezTo>
                  <a:close/>
                </a:path>
              </a:pathLst>
            </a:custGeom>
            <a:solidFill>
              <a:srgbClr val="414DA1"/>
            </a:solidFill>
            <a:ln w="41519"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1E98C0C5-A1E9-11C7-1450-E08C9EB6704F}"/>
                </a:ext>
              </a:extLst>
            </p:cNvPr>
            <p:cNvSpPr/>
            <p:nvPr/>
          </p:nvSpPr>
          <p:spPr>
            <a:xfrm>
              <a:off x="11183221" y="32426"/>
              <a:ext cx="690496" cy="852360"/>
            </a:xfrm>
            <a:custGeom>
              <a:avLst/>
              <a:gdLst>
                <a:gd name="connsiteX0" fmla="*/ 345248 w 690496"/>
                <a:gd name="connsiteY0" fmla="*/ 0 h 852360"/>
                <a:gd name="connsiteX1" fmla="*/ 590666 w 690496"/>
                <a:gd name="connsiteY1" fmla="*/ 98791 h 852360"/>
                <a:gd name="connsiteX2" fmla="*/ 690496 w 690496"/>
                <a:gd name="connsiteY2" fmla="*/ 341654 h 852360"/>
                <a:gd name="connsiteX3" fmla="*/ 690496 w 690496"/>
                <a:gd name="connsiteY3" fmla="*/ 761518 h 852360"/>
                <a:gd name="connsiteX4" fmla="*/ 590666 w 690496"/>
                <a:gd name="connsiteY4" fmla="*/ 852077 h 852360"/>
                <a:gd name="connsiteX5" fmla="*/ 499154 w 690496"/>
                <a:gd name="connsiteY5" fmla="*/ 761518 h 852360"/>
                <a:gd name="connsiteX6" fmla="*/ 499154 w 690496"/>
                <a:gd name="connsiteY6" fmla="*/ 341654 h 852360"/>
                <a:gd name="connsiteX7" fmla="*/ 453398 w 690496"/>
                <a:gd name="connsiteY7" fmla="*/ 230514 h 852360"/>
                <a:gd name="connsiteX8" fmla="*/ 341089 w 690496"/>
                <a:gd name="connsiteY8" fmla="*/ 185234 h 852360"/>
                <a:gd name="connsiteX9" fmla="*/ 228779 w 690496"/>
                <a:gd name="connsiteY9" fmla="*/ 230514 h 852360"/>
                <a:gd name="connsiteX10" fmla="*/ 183023 w 690496"/>
                <a:gd name="connsiteY10" fmla="*/ 341654 h 852360"/>
                <a:gd name="connsiteX11" fmla="*/ 183023 w 690496"/>
                <a:gd name="connsiteY11" fmla="*/ 761518 h 852360"/>
                <a:gd name="connsiteX12" fmla="*/ 91512 w 690496"/>
                <a:gd name="connsiteY12" fmla="*/ 852077 h 852360"/>
                <a:gd name="connsiteX13" fmla="*/ 0 w 690496"/>
                <a:gd name="connsiteY13" fmla="*/ 761518 h 852360"/>
                <a:gd name="connsiteX14" fmla="*/ 0 w 690496"/>
                <a:gd name="connsiteY14" fmla="*/ 341654 h 852360"/>
                <a:gd name="connsiteX15" fmla="*/ 99831 w 690496"/>
                <a:gd name="connsiteY15" fmla="*/ 98791 h 852360"/>
                <a:gd name="connsiteX16" fmla="*/ 345248 w 690496"/>
                <a:gd name="connsiteY16" fmla="*/ 0 h 852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0496" h="852360">
                  <a:moveTo>
                    <a:pt x="345248" y="0"/>
                  </a:moveTo>
                  <a:cubicBezTo>
                    <a:pt x="436760" y="0"/>
                    <a:pt x="524112" y="32930"/>
                    <a:pt x="590666" y="98791"/>
                  </a:cubicBezTo>
                  <a:cubicBezTo>
                    <a:pt x="653060" y="164653"/>
                    <a:pt x="690496" y="251095"/>
                    <a:pt x="690496" y="341654"/>
                  </a:cubicBezTo>
                  <a:lnTo>
                    <a:pt x="690496" y="761518"/>
                  </a:lnTo>
                  <a:cubicBezTo>
                    <a:pt x="690496" y="815030"/>
                    <a:pt x="648900" y="856193"/>
                    <a:pt x="590666" y="852077"/>
                  </a:cubicBezTo>
                  <a:cubicBezTo>
                    <a:pt x="540750" y="852077"/>
                    <a:pt x="499154" y="810914"/>
                    <a:pt x="499154" y="761518"/>
                  </a:cubicBezTo>
                  <a:lnTo>
                    <a:pt x="499154" y="341654"/>
                  </a:lnTo>
                  <a:cubicBezTo>
                    <a:pt x="499154" y="300491"/>
                    <a:pt x="482516" y="259328"/>
                    <a:pt x="453398" y="230514"/>
                  </a:cubicBezTo>
                  <a:cubicBezTo>
                    <a:pt x="424281" y="201699"/>
                    <a:pt x="382685" y="185234"/>
                    <a:pt x="341089" y="185234"/>
                  </a:cubicBezTo>
                  <a:cubicBezTo>
                    <a:pt x="299492" y="185234"/>
                    <a:pt x="257896" y="201699"/>
                    <a:pt x="228779" y="230514"/>
                  </a:cubicBezTo>
                  <a:cubicBezTo>
                    <a:pt x="199662" y="259328"/>
                    <a:pt x="183023" y="300491"/>
                    <a:pt x="183023" y="341654"/>
                  </a:cubicBezTo>
                  <a:lnTo>
                    <a:pt x="183023" y="761518"/>
                  </a:lnTo>
                  <a:cubicBezTo>
                    <a:pt x="183023" y="810914"/>
                    <a:pt x="141427" y="852077"/>
                    <a:pt x="91512" y="852077"/>
                  </a:cubicBezTo>
                  <a:cubicBezTo>
                    <a:pt x="41596" y="852077"/>
                    <a:pt x="0" y="810914"/>
                    <a:pt x="0" y="761518"/>
                  </a:cubicBezTo>
                  <a:lnTo>
                    <a:pt x="0" y="341654"/>
                  </a:lnTo>
                  <a:cubicBezTo>
                    <a:pt x="0" y="251095"/>
                    <a:pt x="33277" y="164653"/>
                    <a:pt x="99831" y="98791"/>
                  </a:cubicBezTo>
                  <a:cubicBezTo>
                    <a:pt x="166385" y="37047"/>
                    <a:pt x="253737" y="0"/>
                    <a:pt x="345248" y="0"/>
                  </a:cubicBezTo>
                  <a:close/>
                </a:path>
              </a:pathLst>
            </a:custGeom>
            <a:solidFill>
              <a:srgbClr val="4174BA"/>
            </a:solidFill>
            <a:ln w="41519"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1E1DFE9A-C81D-CEDF-7659-1BD980CA0449}"/>
                </a:ext>
              </a:extLst>
            </p:cNvPr>
            <p:cNvSpPr/>
            <p:nvPr/>
          </p:nvSpPr>
          <p:spPr>
            <a:xfrm>
              <a:off x="12102496" y="1"/>
              <a:ext cx="103792" cy="227067"/>
            </a:xfrm>
            <a:custGeom>
              <a:avLst/>
              <a:gdLst>
                <a:gd name="connsiteX0" fmla="*/ 13051 w 103792"/>
                <a:gd name="connsiteY0" fmla="*/ 0 h 227067"/>
                <a:gd name="connsiteX1" fmla="*/ 103792 w 103792"/>
                <a:gd name="connsiteY1" fmla="*/ 0 h 227067"/>
                <a:gd name="connsiteX2" fmla="*/ 103792 w 103792"/>
                <a:gd name="connsiteY2" fmla="*/ 227067 h 227067"/>
                <a:gd name="connsiteX3" fmla="*/ 54075 w 103792"/>
                <a:gd name="connsiteY3" fmla="*/ 194506 h 227067"/>
                <a:gd name="connsiteX4" fmla="*/ 0 w 103792"/>
                <a:gd name="connsiteY4" fmla="*/ 65356 h 227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92" h="227067">
                  <a:moveTo>
                    <a:pt x="13051" y="0"/>
                  </a:moveTo>
                  <a:lnTo>
                    <a:pt x="103792" y="0"/>
                  </a:lnTo>
                  <a:lnTo>
                    <a:pt x="103792" y="227067"/>
                  </a:lnTo>
                  <a:lnTo>
                    <a:pt x="54075" y="194506"/>
                  </a:lnTo>
                  <a:cubicBezTo>
                    <a:pt x="20798" y="162090"/>
                    <a:pt x="0" y="116810"/>
                    <a:pt x="0" y="65356"/>
                  </a:cubicBezTo>
                  <a:close/>
                </a:path>
              </a:pathLst>
            </a:custGeom>
            <a:solidFill>
              <a:srgbClr val="414DA1"/>
            </a:solidFill>
            <a:ln w="41519"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B28448A8-024D-C63D-4D3E-6872C6408B05}"/>
                </a:ext>
              </a:extLst>
            </p:cNvPr>
            <p:cNvSpPr/>
            <p:nvPr/>
          </p:nvSpPr>
          <p:spPr>
            <a:xfrm>
              <a:off x="10584236" y="0"/>
              <a:ext cx="366046" cy="246474"/>
            </a:xfrm>
            <a:custGeom>
              <a:avLst/>
              <a:gdLst>
                <a:gd name="connsiteX0" fmla="*/ 13051 w 366046"/>
                <a:gd name="connsiteY0" fmla="*/ 0 h 246474"/>
                <a:gd name="connsiteX1" fmla="*/ 354634 w 366046"/>
                <a:gd name="connsiteY1" fmla="*/ 0 h 246474"/>
                <a:gd name="connsiteX2" fmla="*/ 366046 w 366046"/>
                <a:gd name="connsiteY2" fmla="*/ 65356 h 246474"/>
                <a:gd name="connsiteX3" fmla="*/ 183023 w 366046"/>
                <a:gd name="connsiteY3" fmla="*/ 246474 h 246474"/>
                <a:gd name="connsiteX4" fmla="*/ 0 w 366046"/>
                <a:gd name="connsiteY4" fmla="*/ 65356 h 246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046" h="246474">
                  <a:moveTo>
                    <a:pt x="13051" y="0"/>
                  </a:moveTo>
                  <a:lnTo>
                    <a:pt x="354634" y="0"/>
                  </a:lnTo>
                  <a:lnTo>
                    <a:pt x="366046" y="65356"/>
                  </a:lnTo>
                  <a:cubicBezTo>
                    <a:pt x="366046" y="164147"/>
                    <a:pt x="287014" y="246474"/>
                    <a:pt x="183023" y="246474"/>
                  </a:cubicBezTo>
                  <a:cubicBezTo>
                    <a:pt x="83192" y="246474"/>
                    <a:pt x="0" y="168264"/>
                    <a:pt x="0" y="65356"/>
                  </a:cubicBezTo>
                  <a:close/>
                </a:path>
              </a:pathLst>
            </a:custGeom>
            <a:solidFill>
              <a:srgbClr val="EE4F27"/>
            </a:solidFill>
            <a:ln w="41519"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3CC6E3CE-D5FD-FFC8-28F3-1AD47A17F0C7}"/>
                </a:ext>
              </a:extLst>
            </p:cNvPr>
            <p:cNvSpPr/>
            <p:nvPr/>
          </p:nvSpPr>
          <p:spPr>
            <a:xfrm>
              <a:off x="10929484" y="946247"/>
              <a:ext cx="183310" cy="181117"/>
            </a:xfrm>
            <a:custGeom>
              <a:avLst/>
              <a:gdLst>
                <a:gd name="connsiteX0" fmla="*/ 91512 w 183310"/>
                <a:gd name="connsiteY0" fmla="*/ 0 h 181117"/>
                <a:gd name="connsiteX1" fmla="*/ 0 w 183310"/>
                <a:gd name="connsiteY1" fmla="*/ 90559 h 181117"/>
                <a:gd name="connsiteX2" fmla="*/ 0 w 183310"/>
                <a:gd name="connsiteY2" fmla="*/ 90559 h 181117"/>
                <a:gd name="connsiteX3" fmla="*/ 0 w 183310"/>
                <a:gd name="connsiteY3" fmla="*/ 90559 h 181117"/>
                <a:gd name="connsiteX4" fmla="*/ 0 w 183310"/>
                <a:gd name="connsiteY4" fmla="*/ 90559 h 181117"/>
                <a:gd name="connsiteX5" fmla="*/ 0 w 183310"/>
                <a:gd name="connsiteY5" fmla="*/ 90559 h 181117"/>
                <a:gd name="connsiteX6" fmla="*/ 91512 w 183310"/>
                <a:gd name="connsiteY6" fmla="*/ 181118 h 181117"/>
                <a:gd name="connsiteX7" fmla="*/ 183023 w 183310"/>
                <a:gd name="connsiteY7" fmla="*/ 90559 h 181117"/>
                <a:gd name="connsiteX8" fmla="*/ 91512 w 183310"/>
                <a:gd name="connsiteY8" fmla="*/ 0 h 18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310" h="181117">
                  <a:moveTo>
                    <a:pt x="91512" y="0"/>
                  </a:moveTo>
                  <a:cubicBezTo>
                    <a:pt x="41596" y="0"/>
                    <a:pt x="0" y="41163"/>
                    <a:pt x="0" y="90559"/>
                  </a:cubicBezTo>
                  <a:lnTo>
                    <a:pt x="0" y="90559"/>
                  </a:lnTo>
                  <a:cubicBezTo>
                    <a:pt x="0" y="90559"/>
                    <a:pt x="0" y="90559"/>
                    <a:pt x="0" y="90559"/>
                  </a:cubicBezTo>
                  <a:cubicBezTo>
                    <a:pt x="0" y="90559"/>
                    <a:pt x="0" y="90559"/>
                    <a:pt x="0" y="90559"/>
                  </a:cubicBezTo>
                  <a:cubicBezTo>
                    <a:pt x="0" y="90559"/>
                    <a:pt x="0" y="90559"/>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993F59"/>
            </a:solidFill>
            <a:ln w="41519"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1E609669-F2BB-0DAB-0711-78E03F881273}"/>
                </a:ext>
              </a:extLst>
            </p:cNvPr>
            <p:cNvSpPr/>
            <p:nvPr/>
          </p:nvSpPr>
          <p:spPr>
            <a:xfrm>
              <a:off x="11183221" y="703384"/>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414DA1"/>
            </a:solidFill>
            <a:ln w="41519"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7E90E381-6C2B-D16C-8344-D39D5754AC9C}"/>
                </a:ext>
              </a:extLst>
            </p:cNvPr>
            <p:cNvSpPr/>
            <p:nvPr/>
          </p:nvSpPr>
          <p:spPr>
            <a:xfrm>
              <a:off x="11686535" y="703384"/>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3FB5A1"/>
            </a:solidFill>
            <a:ln w="41519" cap="flat">
              <a:noFill/>
              <a:prstDash val="solid"/>
              <a:miter/>
            </a:ln>
          </p:spPr>
          <p:txBody>
            <a:bodyPr rtlCol="0" anchor="ctr"/>
            <a:lstStyle/>
            <a:p>
              <a:endParaRPr lang="en-GB"/>
            </a:p>
          </p:txBody>
        </p:sp>
        <p:sp>
          <p:nvSpPr>
            <p:cNvPr id="17" name="Freeform 16">
              <a:extLst>
                <a:ext uri="{FF2B5EF4-FFF2-40B4-BE49-F238E27FC236}">
                  <a16:creationId xmlns:a16="http://schemas.microsoft.com/office/drawing/2014/main" id="{1FB908D1-064B-F1C2-8599-3CB17786B1DC}"/>
                </a:ext>
              </a:extLst>
            </p:cNvPr>
            <p:cNvSpPr/>
            <p:nvPr/>
          </p:nvSpPr>
          <p:spPr>
            <a:xfrm>
              <a:off x="11940271" y="946247"/>
              <a:ext cx="183310" cy="181117"/>
            </a:xfrm>
            <a:custGeom>
              <a:avLst/>
              <a:gdLst>
                <a:gd name="connsiteX0" fmla="*/ 91512 w 183310"/>
                <a:gd name="connsiteY0" fmla="*/ 0 h 181117"/>
                <a:gd name="connsiteX1" fmla="*/ 0 w 183310"/>
                <a:gd name="connsiteY1" fmla="*/ 90559 h 181117"/>
                <a:gd name="connsiteX2" fmla="*/ 91512 w 183310"/>
                <a:gd name="connsiteY2" fmla="*/ 181118 h 181117"/>
                <a:gd name="connsiteX3" fmla="*/ 183023 w 183310"/>
                <a:gd name="connsiteY3" fmla="*/ 90559 h 181117"/>
                <a:gd name="connsiteX4" fmla="*/ 91512 w 183310"/>
                <a:gd name="connsiteY4" fmla="*/ 0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310" h="181117">
                  <a:moveTo>
                    <a:pt x="91512" y="0"/>
                  </a:moveTo>
                  <a:cubicBezTo>
                    <a:pt x="41596" y="0"/>
                    <a:pt x="0" y="41163"/>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58B947"/>
            </a:solidFill>
            <a:ln w="41519" cap="flat">
              <a:noFill/>
              <a:prstDash val="solid"/>
              <a:miter/>
            </a:ln>
          </p:spPr>
          <p:txBody>
            <a:bodyPr rtlCol="0" anchor="ctr"/>
            <a:lstStyle/>
            <a:p>
              <a:endParaRPr lang="en-GB"/>
            </a:p>
          </p:txBody>
        </p:sp>
      </p:grpSp>
      <p:grpSp>
        <p:nvGrpSpPr>
          <p:cNvPr id="5" name="Group 4">
            <a:extLst>
              <a:ext uri="{FF2B5EF4-FFF2-40B4-BE49-F238E27FC236}">
                <a16:creationId xmlns:a16="http://schemas.microsoft.com/office/drawing/2014/main" id="{854EB17E-7121-FD48-47A0-CCE2714CFBF1}"/>
              </a:ext>
            </a:extLst>
          </p:cNvPr>
          <p:cNvGrpSpPr/>
          <p:nvPr/>
        </p:nvGrpSpPr>
        <p:grpSpPr>
          <a:xfrm>
            <a:off x="6826024" y="4663471"/>
            <a:ext cx="3546963" cy="2200491"/>
            <a:chOff x="6826024" y="4663471"/>
            <a:chExt cx="3546963" cy="2200491"/>
          </a:xfrm>
        </p:grpSpPr>
        <p:sp>
          <p:nvSpPr>
            <p:cNvPr id="6" name="Freeform 5">
              <a:extLst>
                <a:ext uri="{FF2B5EF4-FFF2-40B4-BE49-F238E27FC236}">
                  <a16:creationId xmlns:a16="http://schemas.microsoft.com/office/drawing/2014/main" id="{A5FDF279-7DC7-F6E3-2A74-CF070C051018}"/>
                </a:ext>
              </a:extLst>
            </p:cNvPr>
            <p:cNvSpPr/>
            <p:nvPr/>
          </p:nvSpPr>
          <p:spPr>
            <a:xfrm>
              <a:off x="6826024" y="5801062"/>
              <a:ext cx="971089" cy="1056938"/>
            </a:xfrm>
            <a:custGeom>
              <a:avLst/>
              <a:gdLst>
                <a:gd name="connsiteX0" fmla="*/ 489204 w 971089"/>
                <a:gd name="connsiteY0" fmla="*/ 0 h 1056938"/>
                <a:gd name="connsiteX1" fmla="*/ 831749 w 971089"/>
                <a:gd name="connsiteY1" fmla="*/ 137890 h 1056938"/>
                <a:gd name="connsiteX2" fmla="*/ 971089 w 971089"/>
                <a:gd name="connsiteY2" fmla="*/ 476869 h 1056938"/>
                <a:gd name="connsiteX3" fmla="*/ 965284 w 971089"/>
                <a:gd name="connsiteY3" fmla="*/ 476869 h 1056938"/>
                <a:gd name="connsiteX4" fmla="*/ 965284 w 971089"/>
                <a:gd name="connsiteY4" fmla="*/ 936502 h 1056938"/>
                <a:gd name="connsiteX5" fmla="*/ 886905 w 971089"/>
                <a:gd name="connsiteY5" fmla="*/ 1052847 h 1056938"/>
                <a:gd name="connsiteX6" fmla="*/ 866823 w 971089"/>
                <a:gd name="connsiteY6" fmla="*/ 1056938 h 1056938"/>
                <a:gd name="connsiteX7" fmla="*/ 810686 w 971089"/>
                <a:gd name="connsiteY7" fmla="*/ 1056938 h 1056938"/>
                <a:gd name="connsiteX8" fmla="*/ 788206 w 971089"/>
                <a:gd name="connsiteY8" fmla="*/ 1051949 h 1056938"/>
                <a:gd name="connsiteX9" fmla="*/ 709826 w 971089"/>
                <a:gd name="connsiteY9" fmla="*/ 930757 h 1056938"/>
                <a:gd name="connsiteX10" fmla="*/ 709826 w 971089"/>
                <a:gd name="connsiteY10" fmla="*/ 471124 h 1056938"/>
                <a:gd name="connsiteX11" fmla="*/ 645962 w 971089"/>
                <a:gd name="connsiteY11" fmla="*/ 315998 h 1056938"/>
                <a:gd name="connsiteX12" fmla="*/ 489204 w 971089"/>
                <a:gd name="connsiteY12" fmla="*/ 252798 h 1056938"/>
                <a:gd name="connsiteX13" fmla="*/ 332446 w 971089"/>
                <a:gd name="connsiteY13" fmla="*/ 315998 h 1056938"/>
                <a:gd name="connsiteX14" fmla="*/ 268581 w 971089"/>
                <a:gd name="connsiteY14" fmla="*/ 471124 h 1056938"/>
                <a:gd name="connsiteX15" fmla="*/ 268581 w 971089"/>
                <a:gd name="connsiteY15" fmla="*/ 1034174 h 1056938"/>
                <a:gd name="connsiteX16" fmla="*/ 263869 w 971089"/>
                <a:gd name="connsiteY16" fmla="*/ 1056938 h 1056938"/>
                <a:gd name="connsiteX17" fmla="*/ 0 w 971089"/>
                <a:gd name="connsiteY17" fmla="*/ 1056938 h 1056938"/>
                <a:gd name="connsiteX18" fmla="*/ 7318 w 971089"/>
                <a:gd name="connsiteY18" fmla="*/ 1039920 h 1056938"/>
                <a:gd name="connsiteX19" fmla="*/ 7318 w 971089"/>
                <a:gd name="connsiteY19" fmla="*/ 476869 h 1056938"/>
                <a:gd name="connsiteX20" fmla="*/ 146659 w 971089"/>
                <a:gd name="connsiteY20" fmla="*/ 137890 h 1056938"/>
                <a:gd name="connsiteX21" fmla="*/ 489204 w 971089"/>
                <a:gd name="connsiteY21" fmla="*/ 0 h 1056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71089" h="1056938">
                  <a:moveTo>
                    <a:pt x="489204" y="0"/>
                  </a:moveTo>
                  <a:cubicBezTo>
                    <a:pt x="616933" y="0"/>
                    <a:pt x="738855" y="45963"/>
                    <a:pt x="831749" y="137890"/>
                  </a:cubicBezTo>
                  <a:cubicBezTo>
                    <a:pt x="918837" y="229816"/>
                    <a:pt x="971089" y="350470"/>
                    <a:pt x="971089" y="476869"/>
                  </a:cubicBezTo>
                  <a:lnTo>
                    <a:pt x="965284" y="476869"/>
                  </a:lnTo>
                  <a:lnTo>
                    <a:pt x="965284" y="936502"/>
                  </a:lnTo>
                  <a:cubicBezTo>
                    <a:pt x="965284" y="988211"/>
                    <a:pt x="932626" y="1033456"/>
                    <a:pt x="886905" y="1052847"/>
                  </a:cubicBezTo>
                  <a:lnTo>
                    <a:pt x="866823" y="1056938"/>
                  </a:lnTo>
                  <a:lnTo>
                    <a:pt x="810686" y="1056938"/>
                  </a:lnTo>
                  <a:lnTo>
                    <a:pt x="788206" y="1051949"/>
                  </a:lnTo>
                  <a:cubicBezTo>
                    <a:pt x="742485" y="1030943"/>
                    <a:pt x="709826" y="982466"/>
                    <a:pt x="709826" y="930757"/>
                  </a:cubicBezTo>
                  <a:lnTo>
                    <a:pt x="709826" y="471124"/>
                  </a:lnTo>
                  <a:cubicBezTo>
                    <a:pt x="709826" y="413670"/>
                    <a:pt x="686603" y="356215"/>
                    <a:pt x="645962" y="315998"/>
                  </a:cubicBezTo>
                  <a:cubicBezTo>
                    <a:pt x="605321" y="275780"/>
                    <a:pt x="547262" y="252798"/>
                    <a:pt x="489204" y="252798"/>
                  </a:cubicBezTo>
                  <a:cubicBezTo>
                    <a:pt x="431145" y="252798"/>
                    <a:pt x="373087" y="275780"/>
                    <a:pt x="332446" y="315998"/>
                  </a:cubicBezTo>
                  <a:cubicBezTo>
                    <a:pt x="291805" y="356215"/>
                    <a:pt x="268581" y="413670"/>
                    <a:pt x="268581" y="471124"/>
                  </a:cubicBezTo>
                  <a:lnTo>
                    <a:pt x="268581" y="1034174"/>
                  </a:lnTo>
                  <a:lnTo>
                    <a:pt x="263869" y="1056938"/>
                  </a:lnTo>
                  <a:lnTo>
                    <a:pt x="0" y="1056938"/>
                  </a:lnTo>
                  <a:lnTo>
                    <a:pt x="7318" y="1039920"/>
                  </a:lnTo>
                  <a:lnTo>
                    <a:pt x="7318" y="476869"/>
                  </a:lnTo>
                  <a:cubicBezTo>
                    <a:pt x="7318" y="350470"/>
                    <a:pt x="53765" y="229816"/>
                    <a:pt x="146659" y="137890"/>
                  </a:cubicBezTo>
                  <a:cubicBezTo>
                    <a:pt x="239552" y="51709"/>
                    <a:pt x="361475" y="0"/>
                    <a:pt x="489204" y="0"/>
                  </a:cubicBezTo>
                  <a:close/>
                </a:path>
              </a:pathLst>
            </a:custGeom>
            <a:solidFill>
              <a:srgbClr val="EE4F27"/>
            </a:solidFill>
            <a:ln w="58005" cap="flat">
              <a:noFill/>
              <a:prstDash val="solid"/>
              <a:miter/>
            </a:ln>
          </p:spPr>
          <p:txBody>
            <a:bodyPr rtlCol="0" anchor="ctr"/>
            <a:lstStyle/>
            <a:p>
              <a:endParaRPr lang="en-GB"/>
            </a:p>
          </p:txBody>
        </p:sp>
        <p:sp>
          <p:nvSpPr>
            <p:cNvPr id="10" name="Freeform 9">
              <a:extLst>
                <a:ext uri="{FF2B5EF4-FFF2-40B4-BE49-F238E27FC236}">
                  <a16:creationId xmlns:a16="http://schemas.microsoft.com/office/drawing/2014/main" id="{0097A30A-84CA-D4FB-8E9C-484AF9226B80}"/>
                </a:ext>
              </a:extLst>
            </p:cNvPr>
            <p:cNvSpPr/>
            <p:nvPr/>
          </p:nvSpPr>
          <p:spPr>
            <a:xfrm>
              <a:off x="7535850" y="5778082"/>
              <a:ext cx="603809" cy="1079919"/>
            </a:xfrm>
            <a:custGeom>
              <a:avLst/>
              <a:gdLst>
                <a:gd name="connsiteX0" fmla="*/ 127729 w 603809"/>
                <a:gd name="connsiteY0" fmla="*/ 338979 h 1079919"/>
                <a:gd name="connsiteX1" fmla="*/ 255457 w 603809"/>
                <a:gd name="connsiteY1" fmla="*/ 465378 h 1079919"/>
                <a:gd name="connsiteX2" fmla="*/ 255457 w 603809"/>
                <a:gd name="connsiteY2" fmla="*/ 1079919 h 1079919"/>
                <a:gd name="connsiteX3" fmla="*/ 0 w 603809"/>
                <a:gd name="connsiteY3" fmla="*/ 1079919 h 1079919"/>
                <a:gd name="connsiteX4" fmla="*/ 0 w 603809"/>
                <a:gd name="connsiteY4" fmla="*/ 465378 h 1079919"/>
                <a:gd name="connsiteX5" fmla="*/ 127729 w 603809"/>
                <a:gd name="connsiteY5" fmla="*/ 338979 h 1079919"/>
                <a:gd name="connsiteX6" fmla="*/ 476080 w 603809"/>
                <a:gd name="connsiteY6" fmla="*/ 0 h 1079919"/>
                <a:gd name="connsiteX7" fmla="*/ 603809 w 603809"/>
                <a:gd name="connsiteY7" fmla="*/ 126399 h 1079919"/>
                <a:gd name="connsiteX8" fmla="*/ 603809 w 603809"/>
                <a:gd name="connsiteY8" fmla="*/ 1079919 h 1079919"/>
                <a:gd name="connsiteX9" fmla="*/ 348351 w 603809"/>
                <a:gd name="connsiteY9" fmla="*/ 1079919 h 1079919"/>
                <a:gd name="connsiteX10" fmla="*/ 348351 w 603809"/>
                <a:gd name="connsiteY10" fmla="*/ 126399 h 1079919"/>
                <a:gd name="connsiteX11" fmla="*/ 476080 w 603809"/>
                <a:gd name="connsiteY11" fmla="*/ 0 h 1079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3809" h="1079919">
                  <a:moveTo>
                    <a:pt x="127729" y="338979"/>
                  </a:moveTo>
                  <a:cubicBezTo>
                    <a:pt x="197399" y="338979"/>
                    <a:pt x="255457" y="396433"/>
                    <a:pt x="255457" y="465378"/>
                  </a:cubicBezTo>
                  <a:lnTo>
                    <a:pt x="255457" y="1079919"/>
                  </a:lnTo>
                  <a:lnTo>
                    <a:pt x="0" y="1079919"/>
                  </a:lnTo>
                  <a:lnTo>
                    <a:pt x="0" y="465378"/>
                  </a:lnTo>
                  <a:cubicBezTo>
                    <a:pt x="0" y="390688"/>
                    <a:pt x="58059" y="333234"/>
                    <a:pt x="127729" y="338979"/>
                  </a:cubicBezTo>
                  <a:close/>
                  <a:moveTo>
                    <a:pt x="476080" y="0"/>
                  </a:moveTo>
                  <a:cubicBezTo>
                    <a:pt x="545750" y="0"/>
                    <a:pt x="603809" y="57454"/>
                    <a:pt x="603809" y="126399"/>
                  </a:cubicBezTo>
                  <a:lnTo>
                    <a:pt x="603809" y="1079919"/>
                  </a:lnTo>
                  <a:lnTo>
                    <a:pt x="348351" y="1079919"/>
                  </a:lnTo>
                  <a:lnTo>
                    <a:pt x="348351" y="126399"/>
                  </a:lnTo>
                  <a:cubicBezTo>
                    <a:pt x="348351" y="57454"/>
                    <a:pt x="406410" y="0"/>
                    <a:pt x="476080" y="0"/>
                  </a:cubicBezTo>
                  <a:close/>
                </a:path>
              </a:pathLst>
            </a:custGeom>
            <a:solidFill>
              <a:srgbClr val="A555A1"/>
            </a:solidFill>
            <a:ln w="58005" cap="flat">
              <a:noFill/>
              <a:prstDash val="solid"/>
              <a:miter/>
            </a:ln>
          </p:spPr>
          <p:txBody>
            <a:bodyPr rtlCol="0" anchor="ctr"/>
            <a:lstStyle/>
            <a:p>
              <a:endParaRPr lang="en-GB"/>
            </a:p>
          </p:txBody>
        </p:sp>
        <p:sp>
          <p:nvSpPr>
            <p:cNvPr id="11" name="Freeform 10">
              <a:extLst>
                <a:ext uri="{FF2B5EF4-FFF2-40B4-BE49-F238E27FC236}">
                  <a16:creationId xmlns:a16="http://schemas.microsoft.com/office/drawing/2014/main" id="{2FDFD0A2-2627-62DD-FE97-5416EAE89CFA}"/>
                </a:ext>
              </a:extLst>
            </p:cNvPr>
            <p:cNvSpPr/>
            <p:nvPr/>
          </p:nvSpPr>
          <p:spPr>
            <a:xfrm>
              <a:off x="8592515" y="6059606"/>
              <a:ext cx="603809" cy="798394"/>
            </a:xfrm>
            <a:custGeom>
              <a:avLst/>
              <a:gdLst>
                <a:gd name="connsiteX0" fmla="*/ 476080 w 603809"/>
                <a:gd name="connsiteY0" fmla="*/ 338979 h 798394"/>
                <a:gd name="connsiteX1" fmla="*/ 603809 w 603809"/>
                <a:gd name="connsiteY1" fmla="*/ 465378 h 798394"/>
                <a:gd name="connsiteX2" fmla="*/ 603809 w 603809"/>
                <a:gd name="connsiteY2" fmla="*/ 798394 h 798394"/>
                <a:gd name="connsiteX3" fmla="*/ 348351 w 603809"/>
                <a:gd name="connsiteY3" fmla="*/ 798394 h 798394"/>
                <a:gd name="connsiteX4" fmla="*/ 348351 w 603809"/>
                <a:gd name="connsiteY4" fmla="*/ 465378 h 798394"/>
                <a:gd name="connsiteX5" fmla="*/ 476080 w 603809"/>
                <a:gd name="connsiteY5" fmla="*/ 338979 h 798394"/>
                <a:gd name="connsiteX6" fmla="*/ 127729 w 603809"/>
                <a:gd name="connsiteY6" fmla="*/ 0 h 798394"/>
                <a:gd name="connsiteX7" fmla="*/ 255457 w 603809"/>
                <a:gd name="connsiteY7" fmla="*/ 126399 h 798394"/>
                <a:gd name="connsiteX8" fmla="*/ 255457 w 603809"/>
                <a:gd name="connsiteY8" fmla="*/ 798394 h 798394"/>
                <a:gd name="connsiteX9" fmla="*/ 0 w 603809"/>
                <a:gd name="connsiteY9" fmla="*/ 798394 h 798394"/>
                <a:gd name="connsiteX10" fmla="*/ 0 w 603809"/>
                <a:gd name="connsiteY10" fmla="*/ 126399 h 798394"/>
                <a:gd name="connsiteX11" fmla="*/ 127729 w 603809"/>
                <a:gd name="connsiteY11" fmla="*/ 0 h 79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3809" h="798394">
                  <a:moveTo>
                    <a:pt x="476080" y="338979"/>
                  </a:moveTo>
                  <a:cubicBezTo>
                    <a:pt x="545750" y="338979"/>
                    <a:pt x="603809" y="396433"/>
                    <a:pt x="603809" y="465378"/>
                  </a:cubicBezTo>
                  <a:lnTo>
                    <a:pt x="603809" y="798394"/>
                  </a:lnTo>
                  <a:lnTo>
                    <a:pt x="348351" y="798394"/>
                  </a:lnTo>
                  <a:lnTo>
                    <a:pt x="348351" y="465378"/>
                  </a:lnTo>
                  <a:cubicBezTo>
                    <a:pt x="348351" y="396433"/>
                    <a:pt x="406410" y="338979"/>
                    <a:pt x="476080" y="338979"/>
                  </a:cubicBezTo>
                  <a:close/>
                  <a:moveTo>
                    <a:pt x="127729" y="0"/>
                  </a:moveTo>
                  <a:cubicBezTo>
                    <a:pt x="197399" y="0"/>
                    <a:pt x="255457" y="57454"/>
                    <a:pt x="255457" y="126399"/>
                  </a:cubicBezTo>
                  <a:lnTo>
                    <a:pt x="255457" y="798394"/>
                  </a:lnTo>
                  <a:lnTo>
                    <a:pt x="0" y="798394"/>
                  </a:lnTo>
                  <a:lnTo>
                    <a:pt x="0" y="126399"/>
                  </a:lnTo>
                  <a:cubicBezTo>
                    <a:pt x="0" y="57454"/>
                    <a:pt x="58059" y="0"/>
                    <a:pt x="127729" y="0"/>
                  </a:cubicBezTo>
                  <a:close/>
                </a:path>
              </a:pathLst>
            </a:custGeom>
            <a:solidFill>
              <a:srgbClr val="2B9B9F"/>
            </a:solidFill>
            <a:ln w="58005" cap="flat">
              <a:noFill/>
              <a:prstDash val="solid"/>
              <a:miter/>
            </a:ln>
          </p:spPr>
          <p:txBody>
            <a:bodyPr rtlCol="0" anchor="ctr"/>
            <a:lstStyle/>
            <a:p>
              <a:endParaRPr lang="en-GB"/>
            </a:p>
          </p:txBody>
        </p:sp>
        <p:sp>
          <p:nvSpPr>
            <p:cNvPr id="12" name="Freeform 11">
              <a:extLst>
                <a:ext uri="{FF2B5EF4-FFF2-40B4-BE49-F238E27FC236}">
                  <a16:creationId xmlns:a16="http://schemas.microsoft.com/office/drawing/2014/main" id="{10DF23FA-3E58-6B8A-DEBA-349A3558E5FD}"/>
                </a:ext>
              </a:extLst>
            </p:cNvPr>
            <p:cNvSpPr/>
            <p:nvPr/>
          </p:nvSpPr>
          <p:spPr>
            <a:xfrm>
              <a:off x="8946672" y="5801062"/>
              <a:ext cx="1426315" cy="1056938"/>
            </a:xfrm>
            <a:custGeom>
              <a:avLst/>
              <a:gdLst>
                <a:gd name="connsiteX0" fmla="*/ 476080 w 1426315"/>
                <a:gd name="connsiteY0" fmla="*/ 0 h 1056938"/>
                <a:gd name="connsiteX1" fmla="*/ 818625 w 1426315"/>
                <a:gd name="connsiteY1" fmla="*/ 137890 h 1056938"/>
                <a:gd name="connsiteX2" fmla="*/ 957965 w 1426315"/>
                <a:gd name="connsiteY2" fmla="*/ 476869 h 1056938"/>
                <a:gd name="connsiteX3" fmla="*/ 957965 w 1426315"/>
                <a:gd name="connsiteY3" fmla="*/ 936502 h 1056938"/>
                <a:gd name="connsiteX4" fmla="*/ 1004412 w 1426315"/>
                <a:gd name="connsiteY4" fmla="*/ 982465 h 1056938"/>
                <a:gd name="connsiteX5" fmla="*/ 1312122 w 1426315"/>
                <a:gd name="connsiteY5" fmla="*/ 982465 h 1056938"/>
                <a:gd name="connsiteX6" fmla="*/ 1406830 w 1426315"/>
                <a:gd name="connsiteY6" fmla="*/ 1022863 h 1056938"/>
                <a:gd name="connsiteX7" fmla="*/ 1426315 w 1426315"/>
                <a:gd name="connsiteY7" fmla="*/ 1056938 h 1056938"/>
                <a:gd name="connsiteX8" fmla="*/ 722522 w 1426315"/>
                <a:gd name="connsiteY8" fmla="*/ 1056938 h 1056938"/>
                <a:gd name="connsiteX9" fmla="*/ 721105 w 1426315"/>
                <a:gd name="connsiteY9" fmla="*/ 1054373 h 1056938"/>
                <a:gd name="connsiteX10" fmla="*/ 696702 w 1426315"/>
                <a:gd name="connsiteY10" fmla="*/ 936502 h 1056938"/>
                <a:gd name="connsiteX11" fmla="*/ 696702 w 1426315"/>
                <a:gd name="connsiteY11" fmla="*/ 476869 h 1056938"/>
                <a:gd name="connsiteX12" fmla="*/ 632838 w 1426315"/>
                <a:gd name="connsiteY12" fmla="*/ 321743 h 1056938"/>
                <a:gd name="connsiteX13" fmla="*/ 476080 w 1426315"/>
                <a:gd name="connsiteY13" fmla="*/ 258544 h 1056938"/>
                <a:gd name="connsiteX14" fmla="*/ 319322 w 1426315"/>
                <a:gd name="connsiteY14" fmla="*/ 321743 h 1056938"/>
                <a:gd name="connsiteX15" fmla="*/ 255457 w 1426315"/>
                <a:gd name="connsiteY15" fmla="*/ 476869 h 1056938"/>
                <a:gd name="connsiteX16" fmla="*/ 255457 w 1426315"/>
                <a:gd name="connsiteY16" fmla="*/ 936502 h 1056938"/>
                <a:gd name="connsiteX17" fmla="*/ 177079 w 1426315"/>
                <a:gd name="connsiteY17" fmla="*/ 1052847 h 1056938"/>
                <a:gd name="connsiteX18" fmla="*/ 156997 w 1426315"/>
                <a:gd name="connsiteY18" fmla="*/ 1056938 h 1056938"/>
                <a:gd name="connsiteX19" fmla="*/ 98461 w 1426315"/>
                <a:gd name="connsiteY19" fmla="*/ 1056938 h 1056938"/>
                <a:gd name="connsiteX20" fmla="*/ 78379 w 1426315"/>
                <a:gd name="connsiteY20" fmla="*/ 1052847 h 1056938"/>
                <a:gd name="connsiteX21" fmla="*/ 0 w 1426315"/>
                <a:gd name="connsiteY21" fmla="*/ 936502 h 1056938"/>
                <a:gd name="connsiteX22" fmla="*/ 0 w 1426315"/>
                <a:gd name="connsiteY22" fmla="*/ 476869 h 1056938"/>
                <a:gd name="connsiteX23" fmla="*/ 133535 w 1426315"/>
                <a:gd name="connsiteY23" fmla="*/ 137890 h 1056938"/>
                <a:gd name="connsiteX24" fmla="*/ 476080 w 1426315"/>
                <a:gd name="connsiteY24" fmla="*/ 0 h 1056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26315" h="1056938">
                  <a:moveTo>
                    <a:pt x="476080" y="0"/>
                  </a:moveTo>
                  <a:cubicBezTo>
                    <a:pt x="603809" y="0"/>
                    <a:pt x="725731" y="45963"/>
                    <a:pt x="818625" y="137890"/>
                  </a:cubicBezTo>
                  <a:cubicBezTo>
                    <a:pt x="905713" y="229816"/>
                    <a:pt x="957965" y="350470"/>
                    <a:pt x="957965" y="476869"/>
                  </a:cubicBezTo>
                  <a:lnTo>
                    <a:pt x="957965" y="936502"/>
                  </a:lnTo>
                  <a:cubicBezTo>
                    <a:pt x="957965" y="959484"/>
                    <a:pt x="975383" y="982465"/>
                    <a:pt x="1004412" y="982465"/>
                  </a:cubicBezTo>
                  <a:lnTo>
                    <a:pt x="1312122" y="982465"/>
                  </a:lnTo>
                  <a:cubicBezTo>
                    <a:pt x="1354214" y="982465"/>
                    <a:pt x="1385784" y="998624"/>
                    <a:pt x="1406830" y="1022863"/>
                  </a:cubicBezTo>
                  <a:lnTo>
                    <a:pt x="1426315" y="1056938"/>
                  </a:lnTo>
                  <a:lnTo>
                    <a:pt x="722522" y="1056938"/>
                  </a:lnTo>
                  <a:lnTo>
                    <a:pt x="721105" y="1054373"/>
                  </a:lnTo>
                  <a:cubicBezTo>
                    <a:pt x="705411" y="1018015"/>
                    <a:pt x="696702" y="978156"/>
                    <a:pt x="696702" y="936502"/>
                  </a:cubicBezTo>
                  <a:lnTo>
                    <a:pt x="696702" y="476869"/>
                  </a:lnTo>
                  <a:cubicBezTo>
                    <a:pt x="696702" y="419415"/>
                    <a:pt x="673479" y="361961"/>
                    <a:pt x="632838" y="321743"/>
                  </a:cubicBezTo>
                  <a:cubicBezTo>
                    <a:pt x="592197" y="281525"/>
                    <a:pt x="534138" y="258544"/>
                    <a:pt x="476080" y="258544"/>
                  </a:cubicBezTo>
                  <a:cubicBezTo>
                    <a:pt x="418021" y="258544"/>
                    <a:pt x="359963" y="281525"/>
                    <a:pt x="319322" y="321743"/>
                  </a:cubicBezTo>
                  <a:cubicBezTo>
                    <a:pt x="278681" y="361961"/>
                    <a:pt x="255457" y="419415"/>
                    <a:pt x="255457" y="476869"/>
                  </a:cubicBezTo>
                  <a:lnTo>
                    <a:pt x="255457" y="936502"/>
                  </a:lnTo>
                  <a:cubicBezTo>
                    <a:pt x="255457" y="988211"/>
                    <a:pt x="222799" y="1033456"/>
                    <a:pt x="177079" y="1052847"/>
                  </a:cubicBezTo>
                  <a:lnTo>
                    <a:pt x="156997" y="1056938"/>
                  </a:lnTo>
                  <a:lnTo>
                    <a:pt x="98461" y="1056938"/>
                  </a:lnTo>
                  <a:lnTo>
                    <a:pt x="78379" y="1052847"/>
                  </a:lnTo>
                  <a:cubicBezTo>
                    <a:pt x="32658" y="1033456"/>
                    <a:pt x="0" y="988211"/>
                    <a:pt x="0" y="936502"/>
                  </a:cubicBezTo>
                  <a:lnTo>
                    <a:pt x="0" y="476869"/>
                  </a:lnTo>
                  <a:cubicBezTo>
                    <a:pt x="0" y="350470"/>
                    <a:pt x="52253" y="229816"/>
                    <a:pt x="133535" y="137890"/>
                  </a:cubicBezTo>
                  <a:cubicBezTo>
                    <a:pt x="226428" y="51709"/>
                    <a:pt x="348351" y="0"/>
                    <a:pt x="476080" y="0"/>
                  </a:cubicBezTo>
                  <a:close/>
                </a:path>
              </a:pathLst>
            </a:custGeom>
            <a:solidFill>
              <a:srgbClr val="414DA1"/>
            </a:solidFill>
            <a:ln w="58005" cap="flat">
              <a:noFill/>
              <a:prstDash val="solid"/>
              <a:miter/>
            </a:ln>
          </p:spPr>
          <p:txBody>
            <a:bodyPr rtlCol="0" anchor="ctr"/>
            <a:lstStyle/>
            <a:p>
              <a:endParaRPr lang="en-GB"/>
            </a:p>
          </p:txBody>
        </p:sp>
        <p:sp>
          <p:nvSpPr>
            <p:cNvPr id="13" name="Freeform 12">
              <a:extLst>
                <a:ext uri="{FF2B5EF4-FFF2-40B4-BE49-F238E27FC236}">
                  <a16:creationId xmlns:a16="http://schemas.microsoft.com/office/drawing/2014/main" id="{6B694DF9-91A8-50D4-C21C-71AFA5DCBE1B}"/>
                </a:ext>
              </a:extLst>
            </p:cNvPr>
            <p:cNvSpPr/>
            <p:nvPr/>
          </p:nvSpPr>
          <p:spPr>
            <a:xfrm>
              <a:off x="7890007" y="4663471"/>
              <a:ext cx="963771" cy="1861909"/>
            </a:xfrm>
            <a:custGeom>
              <a:avLst/>
              <a:gdLst>
                <a:gd name="connsiteX0" fmla="*/ 963771 w 963771"/>
                <a:gd name="connsiteY0" fmla="*/ 1735114 h 1861909"/>
                <a:gd name="connsiteX1" fmla="*/ 963771 w 963771"/>
                <a:gd name="connsiteY1" fmla="*/ 1149082 h 1861909"/>
                <a:gd name="connsiteX2" fmla="*/ 824431 w 963771"/>
                <a:gd name="connsiteY2" fmla="*/ 810103 h 1861909"/>
                <a:gd name="connsiteX3" fmla="*/ 481886 w 963771"/>
                <a:gd name="connsiteY3" fmla="*/ 672213 h 1861909"/>
                <a:gd name="connsiteX4" fmla="*/ 139340 w 963771"/>
                <a:gd name="connsiteY4" fmla="*/ 810103 h 1861909"/>
                <a:gd name="connsiteX5" fmla="*/ 0 w 963771"/>
                <a:gd name="connsiteY5" fmla="*/ 1149082 h 1861909"/>
                <a:gd name="connsiteX6" fmla="*/ 0 w 963771"/>
                <a:gd name="connsiteY6" fmla="*/ 1735114 h 1861909"/>
                <a:gd name="connsiteX7" fmla="*/ 127729 w 963771"/>
                <a:gd name="connsiteY7" fmla="*/ 1861513 h 1861909"/>
                <a:gd name="connsiteX8" fmla="*/ 255457 w 963771"/>
                <a:gd name="connsiteY8" fmla="*/ 1735114 h 1861909"/>
                <a:gd name="connsiteX9" fmla="*/ 255457 w 963771"/>
                <a:gd name="connsiteY9" fmla="*/ 1149082 h 1861909"/>
                <a:gd name="connsiteX10" fmla="*/ 319322 w 963771"/>
                <a:gd name="connsiteY10" fmla="*/ 993956 h 1861909"/>
                <a:gd name="connsiteX11" fmla="*/ 476080 w 963771"/>
                <a:gd name="connsiteY11" fmla="*/ 930757 h 1861909"/>
                <a:gd name="connsiteX12" fmla="*/ 632838 w 963771"/>
                <a:gd name="connsiteY12" fmla="*/ 993956 h 1861909"/>
                <a:gd name="connsiteX13" fmla="*/ 696702 w 963771"/>
                <a:gd name="connsiteY13" fmla="*/ 1149082 h 1861909"/>
                <a:gd name="connsiteX14" fmla="*/ 696702 w 963771"/>
                <a:gd name="connsiteY14" fmla="*/ 1735114 h 1861909"/>
                <a:gd name="connsiteX15" fmla="*/ 824431 w 963771"/>
                <a:gd name="connsiteY15" fmla="*/ 1861513 h 1861909"/>
                <a:gd name="connsiteX16" fmla="*/ 963771 w 963771"/>
                <a:gd name="connsiteY16" fmla="*/ 1735114 h 1861909"/>
                <a:gd name="connsiteX17" fmla="*/ 481886 w 963771"/>
                <a:gd name="connsiteY17" fmla="*/ 0 h 1861909"/>
                <a:gd name="connsiteX18" fmla="*/ 226428 w 963771"/>
                <a:gd name="connsiteY18" fmla="*/ 252798 h 1861909"/>
                <a:gd name="connsiteX19" fmla="*/ 481886 w 963771"/>
                <a:gd name="connsiteY19" fmla="*/ 505596 h 1861909"/>
                <a:gd name="connsiteX20" fmla="*/ 737343 w 963771"/>
                <a:gd name="connsiteY20" fmla="*/ 252798 h 1861909"/>
                <a:gd name="connsiteX21" fmla="*/ 481886 w 963771"/>
                <a:gd name="connsiteY21" fmla="*/ 0 h 1861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63771" h="1861909">
                  <a:moveTo>
                    <a:pt x="963771" y="1735114"/>
                  </a:moveTo>
                  <a:lnTo>
                    <a:pt x="963771" y="1149082"/>
                  </a:lnTo>
                  <a:cubicBezTo>
                    <a:pt x="963771" y="1022683"/>
                    <a:pt x="911518" y="902030"/>
                    <a:pt x="824431" y="810103"/>
                  </a:cubicBezTo>
                  <a:cubicBezTo>
                    <a:pt x="731537" y="718176"/>
                    <a:pt x="609614" y="672213"/>
                    <a:pt x="481886" y="672213"/>
                  </a:cubicBezTo>
                  <a:cubicBezTo>
                    <a:pt x="354157" y="672213"/>
                    <a:pt x="232234" y="723922"/>
                    <a:pt x="139340" y="810103"/>
                  </a:cubicBezTo>
                  <a:cubicBezTo>
                    <a:pt x="46447" y="902030"/>
                    <a:pt x="0" y="1022683"/>
                    <a:pt x="0" y="1149082"/>
                  </a:cubicBezTo>
                  <a:lnTo>
                    <a:pt x="0" y="1735114"/>
                  </a:lnTo>
                  <a:cubicBezTo>
                    <a:pt x="0" y="1804059"/>
                    <a:pt x="58059" y="1861513"/>
                    <a:pt x="127729" y="1861513"/>
                  </a:cubicBezTo>
                  <a:cubicBezTo>
                    <a:pt x="197399" y="1861513"/>
                    <a:pt x="255457" y="1804059"/>
                    <a:pt x="255457" y="1735114"/>
                  </a:cubicBezTo>
                  <a:lnTo>
                    <a:pt x="255457" y="1149082"/>
                  </a:lnTo>
                  <a:cubicBezTo>
                    <a:pt x="255457" y="1091628"/>
                    <a:pt x="278681" y="1034174"/>
                    <a:pt x="319322" y="993956"/>
                  </a:cubicBezTo>
                  <a:cubicBezTo>
                    <a:pt x="359963" y="953738"/>
                    <a:pt x="418021" y="930757"/>
                    <a:pt x="476080" y="930757"/>
                  </a:cubicBezTo>
                  <a:cubicBezTo>
                    <a:pt x="534138" y="930757"/>
                    <a:pt x="592197" y="953738"/>
                    <a:pt x="632838" y="993956"/>
                  </a:cubicBezTo>
                  <a:cubicBezTo>
                    <a:pt x="673479" y="1034174"/>
                    <a:pt x="696702" y="1091628"/>
                    <a:pt x="696702" y="1149082"/>
                  </a:cubicBezTo>
                  <a:lnTo>
                    <a:pt x="696702" y="1735114"/>
                  </a:lnTo>
                  <a:cubicBezTo>
                    <a:pt x="696702" y="1804059"/>
                    <a:pt x="754761" y="1861513"/>
                    <a:pt x="824431" y="1861513"/>
                  </a:cubicBezTo>
                  <a:cubicBezTo>
                    <a:pt x="905713" y="1867259"/>
                    <a:pt x="963771" y="1809805"/>
                    <a:pt x="963771" y="1735114"/>
                  </a:cubicBezTo>
                  <a:moveTo>
                    <a:pt x="481886" y="0"/>
                  </a:moveTo>
                  <a:cubicBezTo>
                    <a:pt x="336739" y="0"/>
                    <a:pt x="226428" y="114908"/>
                    <a:pt x="226428" y="252798"/>
                  </a:cubicBezTo>
                  <a:cubicBezTo>
                    <a:pt x="226428" y="396433"/>
                    <a:pt x="342545" y="505596"/>
                    <a:pt x="481886" y="505596"/>
                  </a:cubicBezTo>
                  <a:cubicBezTo>
                    <a:pt x="627032" y="505596"/>
                    <a:pt x="737343" y="390688"/>
                    <a:pt x="737343" y="252798"/>
                  </a:cubicBezTo>
                  <a:cubicBezTo>
                    <a:pt x="737343" y="114908"/>
                    <a:pt x="621226" y="0"/>
                    <a:pt x="481886" y="0"/>
                  </a:cubicBezTo>
                  <a:close/>
                </a:path>
              </a:pathLst>
            </a:custGeom>
            <a:solidFill>
              <a:srgbClr val="4174BA"/>
            </a:solidFill>
            <a:ln w="58005" cap="flat">
              <a:noFill/>
              <a:prstDash val="solid"/>
              <a:miter/>
            </a:ln>
          </p:spPr>
          <p:txBody>
            <a:bodyPr rtlCol="0" anchor="ctr"/>
            <a:lstStyle/>
            <a:p>
              <a:endParaRPr lang="en-GB"/>
            </a:p>
          </p:txBody>
        </p:sp>
        <p:sp>
          <p:nvSpPr>
            <p:cNvPr id="18" name="Freeform 17">
              <a:extLst>
                <a:ext uri="{FF2B5EF4-FFF2-40B4-BE49-F238E27FC236}">
                  <a16:creationId xmlns:a16="http://schemas.microsoft.com/office/drawing/2014/main" id="{95DD1910-0DAE-DE0A-5EFD-F4C3F9D01B9F}"/>
                </a:ext>
              </a:extLst>
            </p:cNvPr>
            <p:cNvSpPr/>
            <p:nvPr/>
          </p:nvSpPr>
          <p:spPr>
            <a:xfrm>
              <a:off x="9173100" y="5128849"/>
              <a:ext cx="511123" cy="505596"/>
            </a:xfrm>
            <a:custGeom>
              <a:avLst/>
              <a:gdLst>
                <a:gd name="connsiteX0" fmla="*/ 255457 w 511123"/>
                <a:gd name="connsiteY0" fmla="*/ 0 h 505596"/>
                <a:gd name="connsiteX1" fmla="*/ 0 w 511123"/>
                <a:gd name="connsiteY1" fmla="*/ 252798 h 505596"/>
                <a:gd name="connsiteX2" fmla="*/ 255457 w 511123"/>
                <a:gd name="connsiteY2" fmla="*/ 505596 h 505596"/>
                <a:gd name="connsiteX3" fmla="*/ 510915 w 511123"/>
                <a:gd name="connsiteY3" fmla="*/ 252798 h 505596"/>
                <a:gd name="connsiteX4" fmla="*/ 255457 w 511123"/>
                <a:gd name="connsiteY4" fmla="*/ 0 h 50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123" h="505596">
                  <a:moveTo>
                    <a:pt x="255457" y="0"/>
                  </a:moveTo>
                  <a:cubicBezTo>
                    <a:pt x="110311" y="0"/>
                    <a:pt x="0" y="114908"/>
                    <a:pt x="0" y="252798"/>
                  </a:cubicBezTo>
                  <a:cubicBezTo>
                    <a:pt x="0" y="396433"/>
                    <a:pt x="116117" y="505596"/>
                    <a:pt x="255457" y="505596"/>
                  </a:cubicBezTo>
                  <a:cubicBezTo>
                    <a:pt x="400604" y="505596"/>
                    <a:pt x="510915" y="390688"/>
                    <a:pt x="510915" y="252798"/>
                  </a:cubicBezTo>
                  <a:cubicBezTo>
                    <a:pt x="516721" y="114908"/>
                    <a:pt x="400604" y="0"/>
                    <a:pt x="255457" y="0"/>
                  </a:cubicBezTo>
                </a:path>
              </a:pathLst>
            </a:custGeom>
            <a:solidFill>
              <a:srgbClr val="414DA1"/>
            </a:solidFill>
            <a:ln w="58005"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672A146A-D103-CAB1-2143-DFBA55FF518F}"/>
                </a:ext>
              </a:extLst>
            </p:cNvPr>
            <p:cNvSpPr/>
            <p:nvPr/>
          </p:nvSpPr>
          <p:spPr>
            <a:xfrm>
              <a:off x="7053965" y="5128849"/>
              <a:ext cx="511123" cy="505596"/>
            </a:xfrm>
            <a:custGeom>
              <a:avLst/>
              <a:gdLst>
                <a:gd name="connsiteX0" fmla="*/ 255457 w 511123"/>
                <a:gd name="connsiteY0" fmla="*/ 0 h 505596"/>
                <a:gd name="connsiteX1" fmla="*/ 0 w 511123"/>
                <a:gd name="connsiteY1" fmla="*/ 252798 h 505596"/>
                <a:gd name="connsiteX2" fmla="*/ 255457 w 511123"/>
                <a:gd name="connsiteY2" fmla="*/ 505596 h 505596"/>
                <a:gd name="connsiteX3" fmla="*/ 510915 w 511123"/>
                <a:gd name="connsiteY3" fmla="*/ 252798 h 505596"/>
                <a:gd name="connsiteX4" fmla="*/ 255457 w 511123"/>
                <a:gd name="connsiteY4" fmla="*/ 0 h 50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123" h="505596">
                  <a:moveTo>
                    <a:pt x="255457" y="0"/>
                  </a:moveTo>
                  <a:cubicBezTo>
                    <a:pt x="110311" y="0"/>
                    <a:pt x="0" y="114908"/>
                    <a:pt x="0" y="252798"/>
                  </a:cubicBezTo>
                  <a:cubicBezTo>
                    <a:pt x="0" y="396433"/>
                    <a:pt x="116117" y="505596"/>
                    <a:pt x="255457" y="505596"/>
                  </a:cubicBezTo>
                  <a:cubicBezTo>
                    <a:pt x="400604" y="505596"/>
                    <a:pt x="510915" y="390688"/>
                    <a:pt x="510915" y="252798"/>
                  </a:cubicBezTo>
                  <a:cubicBezTo>
                    <a:pt x="516721" y="114908"/>
                    <a:pt x="400604" y="0"/>
                    <a:pt x="255457" y="0"/>
                  </a:cubicBezTo>
                </a:path>
              </a:pathLst>
            </a:custGeom>
            <a:solidFill>
              <a:srgbClr val="EE4F27"/>
            </a:solidFill>
            <a:ln w="58005"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1D498082-3BC4-7E79-A2DE-82615CD52FA8}"/>
                </a:ext>
              </a:extLst>
            </p:cNvPr>
            <p:cNvSpPr/>
            <p:nvPr/>
          </p:nvSpPr>
          <p:spPr>
            <a:xfrm>
              <a:off x="7535850" y="6611165"/>
              <a:ext cx="255857" cy="252797"/>
            </a:xfrm>
            <a:custGeom>
              <a:avLst/>
              <a:gdLst>
                <a:gd name="connsiteX0" fmla="*/ 127729 w 255857"/>
                <a:gd name="connsiteY0" fmla="*/ 0 h 252797"/>
                <a:gd name="connsiteX1" fmla="*/ 0 w 255857"/>
                <a:gd name="connsiteY1" fmla="*/ 126399 h 252797"/>
                <a:gd name="connsiteX2" fmla="*/ 0 w 255857"/>
                <a:gd name="connsiteY2" fmla="*/ 126399 h 252797"/>
                <a:gd name="connsiteX3" fmla="*/ 0 w 255857"/>
                <a:gd name="connsiteY3" fmla="*/ 126399 h 252797"/>
                <a:gd name="connsiteX4" fmla="*/ 0 w 255857"/>
                <a:gd name="connsiteY4" fmla="*/ 126399 h 252797"/>
                <a:gd name="connsiteX5" fmla="*/ 0 w 255857"/>
                <a:gd name="connsiteY5" fmla="*/ 126399 h 252797"/>
                <a:gd name="connsiteX6" fmla="*/ 127729 w 255857"/>
                <a:gd name="connsiteY6" fmla="*/ 252798 h 252797"/>
                <a:gd name="connsiteX7" fmla="*/ 255457 w 255857"/>
                <a:gd name="connsiteY7" fmla="*/ 126399 h 252797"/>
                <a:gd name="connsiteX8" fmla="*/ 127729 w 255857"/>
                <a:gd name="connsiteY8" fmla="*/ 0 h 252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857" h="252797">
                  <a:moveTo>
                    <a:pt x="127729" y="0"/>
                  </a:moveTo>
                  <a:cubicBezTo>
                    <a:pt x="58059" y="0"/>
                    <a:pt x="0" y="57454"/>
                    <a:pt x="0" y="126399"/>
                  </a:cubicBezTo>
                  <a:lnTo>
                    <a:pt x="0" y="126399"/>
                  </a:lnTo>
                  <a:cubicBezTo>
                    <a:pt x="0" y="126399"/>
                    <a:pt x="0" y="126399"/>
                    <a:pt x="0" y="126399"/>
                  </a:cubicBezTo>
                  <a:cubicBezTo>
                    <a:pt x="0" y="126399"/>
                    <a:pt x="0" y="126399"/>
                    <a:pt x="0" y="126399"/>
                  </a:cubicBezTo>
                  <a:cubicBezTo>
                    <a:pt x="0" y="126399"/>
                    <a:pt x="0" y="126399"/>
                    <a:pt x="0" y="126399"/>
                  </a:cubicBezTo>
                  <a:cubicBezTo>
                    <a:pt x="0" y="195344"/>
                    <a:pt x="58059" y="252798"/>
                    <a:pt x="127729" y="252798"/>
                  </a:cubicBezTo>
                  <a:cubicBezTo>
                    <a:pt x="197399" y="252798"/>
                    <a:pt x="255457" y="195344"/>
                    <a:pt x="255457" y="126399"/>
                  </a:cubicBezTo>
                  <a:cubicBezTo>
                    <a:pt x="261263" y="57454"/>
                    <a:pt x="203205" y="0"/>
                    <a:pt x="127729" y="0"/>
                  </a:cubicBezTo>
                </a:path>
              </a:pathLst>
            </a:custGeom>
            <a:solidFill>
              <a:srgbClr val="993F59"/>
            </a:solidFill>
            <a:ln w="58005"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19378BD1-0BE2-979D-F728-486154BF6836}"/>
                </a:ext>
              </a:extLst>
            </p:cNvPr>
            <p:cNvSpPr/>
            <p:nvPr/>
          </p:nvSpPr>
          <p:spPr>
            <a:xfrm>
              <a:off x="7890007" y="6272186"/>
              <a:ext cx="255457" cy="252798"/>
            </a:xfrm>
            <a:custGeom>
              <a:avLst/>
              <a:gdLst>
                <a:gd name="connsiteX0" fmla="*/ 0 w 255457"/>
                <a:gd name="connsiteY0" fmla="*/ 126399 h 252798"/>
                <a:gd name="connsiteX1" fmla="*/ 127729 w 255457"/>
                <a:gd name="connsiteY1" fmla="*/ 252798 h 252798"/>
                <a:gd name="connsiteX2" fmla="*/ 255457 w 255457"/>
                <a:gd name="connsiteY2" fmla="*/ 126399 h 252798"/>
                <a:gd name="connsiteX3" fmla="*/ 127729 w 255457"/>
                <a:gd name="connsiteY3" fmla="*/ 0 h 252798"/>
                <a:gd name="connsiteX4" fmla="*/ 0 w 255457"/>
                <a:gd name="connsiteY4" fmla="*/ 126399 h 25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57" h="252798">
                  <a:moveTo>
                    <a:pt x="0" y="126399"/>
                  </a:moveTo>
                  <a:cubicBezTo>
                    <a:pt x="0" y="195344"/>
                    <a:pt x="58059" y="252798"/>
                    <a:pt x="127729" y="252798"/>
                  </a:cubicBezTo>
                  <a:cubicBezTo>
                    <a:pt x="197399" y="252798"/>
                    <a:pt x="255457" y="195344"/>
                    <a:pt x="255457" y="126399"/>
                  </a:cubicBezTo>
                  <a:cubicBezTo>
                    <a:pt x="255457" y="57454"/>
                    <a:pt x="197399" y="0"/>
                    <a:pt x="127729" y="0"/>
                  </a:cubicBezTo>
                  <a:cubicBezTo>
                    <a:pt x="58059" y="0"/>
                    <a:pt x="0" y="57454"/>
                    <a:pt x="0" y="126399"/>
                  </a:cubicBezTo>
                </a:path>
              </a:pathLst>
            </a:custGeom>
            <a:solidFill>
              <a:srgbClr val="414DA1"/>
            </a:solidFill>
            <a:ln w="58005"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4BA41DBC-0171-75A4-CBCD-F1147428EEF4}"/>
                </a:ext>
              </a:extLst>
            </p:cNvPr>
            <p:cNvSpPr/>
            <p:nvPr/>
          </p:nvSpPr>
          <p:spPr>
            <a:xfrm>
              <a:off x="8592515" y="6272186"/>
              <a:ext cx="255457" cy="252798"/>
            </a:xfrm>
            <a:custGeom>
              <a:avLst/>
              <a:gdLst>
                <a:gd name="connsiteX0" fmla="*/ 0 w 255457"/>
                <a:gd name="connsiteY0" fmla="*/ 126399 h 252798"/>
                <a:gd name="connsiteX1" fmla="*/ 127729 w 255457"/>
                <a:gd name="connsiteY1" fmla="*/ 252798 h 252798"/>
                <a:gd name="connsiteX2" fmla="*/ 255457 w 255457"/>
                <a:gd name="connsiteY2" fmla="*/ 126399 h 252798"/>
                <a:gd name="connsiteX3" fmla="*/ 127729 w 255457"/>
                <a:gd name="connsiteY3" fmla="*/ 0 h 252798"/>
                <a:gd name="connsiteX4" fmla="*/ 0 w 255457"/>
                <a:gd name="connsiteY4" fmla="*/ 126399 h 25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57" h="252798">
                  <a:moveTo>
                    <a:pt x="0" y="126399"/>
                  </a:moveTo>
                  <a:cubicBezTo>
                    <a:pt x="0" y="195344"/>
                    <a:pt x="58059" y="252798"/>
                    <a:pt x="127729" y="252798"/>
                  </a:cubicBezTo>
                  <a:cubicBezTo>
                    <a:pt x="197399" y="252798"/>
                    <a:pt x="255457" y="195344"/>
                    <a:pt x="255457" y="126399"/>
                  </a:cubicBezTo>
                  <a:cubicBezTo>
                    <a:pt x="255457" y="57454"/>
                    <a:pt x="197399" y="0"/>
                    <a:pt x="127729" y="0"/>
                  </a:cubicBezTo>
                  <a:cubicBezTo>
                    <a:pt x="58059" y="0"/>
                    <a:pt x="0" y="57454"/>
                    <a:pt x="0" y="126399"/>
                  </a:cubicBezTo>
                </a:path>
              </a:pathLst>
            </a:custGeom>
            <a:solidFill>
              <a:srgbClr val="3FB5A1"/>
            </a:solidFill>
            <a:ln w="58005" cap="flat">
              <a:noFill/>
              <a:prstDash val="solid"/>
              <a:miter/>
            </a:ln>
          </p:spPr>
          <p:txBody>
            <a:bodyPr rtlCol="0" anchor="ctr"/>
            <a:lstStyle/>
            <a:p>
              <a:endParaRPr lang="en-GB"/>
            </a:p>
          </p:txBody>
        </p:sp>
        <p:sp>
          <p:nvSpPr>
            <p:cNvPr id="26" name="Freeform 25">
              <a:extLst>
                <a:ext uri="{FF2B5EF4-FFF2-40B4-BE49-F238E27FC236}">
                  <a16:creationId xmlns:a16="http://schemas.microsoft.com/office/drawing/2014/main" id="{E949DC3D-AC9A-8167-9D50-A37DD14DAB36}"/>
                </a:ext>
              </a:extLst>
            </p:cNvPr>
            <p:cNvSpPr/>
            <p:nvPr/>
          </p:nvSpPr>
          <p:spPr>
            <a:xfrm>
              <a:off x="8946672" y="6611165"/>
              <a:ext cx="255857" cy="252797"/>
            </a:xfrm>
            <a:custGeom>
              <a:avLst/>
              <a:gdLst>
                <a:gd name="connsiteX0" fmla="*/ 127729 w 255857"/>
                <a:gd name="connsiteY0" fmla="*/ 0 h 252797"/>
                <a:gd name="connsiteX1" fmla="*/ 0 w 255857"/>
                <a:gd name="connsiteY1" fmla="*/ 126399 h 252797"/>
                <a:gd name="connsiteX2" fmla="*/ 127729 w 255857"/>
                <a:gd name="connsiteY2" fmla="*/ 252798 h 252797"/>
                <a:gd name="connsiteX3" fmla="*/ 255457 w 255857"/>
                <a:gd name="connsiteY3" fmla="*/ 126399 h 252797"/>
                <a:gd name="connsiteX4" fmla="*/ 127729 w 255857"/>
                <a:gd name="connsiteY4" fmla="*/ 0 h 2527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857" h="252797">
                  <a:moveTo>
                    <a:pt x="127729" y="0"/>
                  </a:moveTo>
                  <a:cubicBezTo>
                    <a:pt x="58059" y="0"/>
                    <a:pt x="0" y="57454"/>
                    <a:pt x="0" y="126399"/>
                  </a:cubicBezTo>
                  <a:cubicBezTo>
                    <a:pt x="0" y="195344"/>
                    <a:pt x="58059" y="252798"/>
                    <a:pt x="127729" y="252798"/>
                  </a:cubicBezTo>
                  <a:cubicBezTo>
                    <a:pt x="197399" y="252798"/>
                    <a:pt x="255457" y="195344"/>
                    <a:pt x="255457" y="126399"/>
                  </a:cubicBezTo>
                  <a:cubicBezTo>
                    <a:pt x="261263" y="57454"/>
                    <a:pt x="203205" y="0"/>
                    <a:pt x="127729" y="0"/>
                  </a:cubicBezTo>
                </a:path>
              </a:pathLst>
            </a:custGeom>
            <a:solidFill>
              <a:srgbClr val="58B947"/>
            </a:solidFill>
            <a:ln w="58005" cap="flat">
              <a:noFill/>
              <a:prstDash val="solid"/>
              <a:miter/>
            </a:ln>
          </p:spPr>
          <p:txBody>
            <a:bodyPr rtlCol="0" anchor="ctr"/>
            <a:lstStyle/>
            <a:p>
              <a:endParaRPr lang="en-GB"/>
            </a:p>
          </p:txBody>
        </p:sp>
      </p:grpSp>
    </p:spTree>
    <p:extLst>
      <p:ext uri="{BB962C8B-B14F-4D97-AF65-F5344CB8AC3E}">
        <p14:creationId xmlns:p14="http://schemas.microsoft.com/office/powerpoint/2010/main" val="38935568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85F3C4-BFA9-788D-4A32-B5A62554741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4B70ED2-A18A-EF5E-28D6-A949851EF910}"/>
              </a:ext>
            </a:extLst>
          </p:cNvPr>
          <p:cNvSpPr txBox="1"/>
          <p:nvPr/>
        </p:nvSpPr>
        <p:spPr>
          <a:xfrm>
            <a:off x="230881" y="280279"/>
            <a:ext cx="5374272" cy="2954655"/>
          </a:xfrm>
          <a:prstGeom prst="rect">
            <a:avLst/>
          </a:prstGeom>
          <a:noFill/>
        </p:spPr>
        <p:txBody>
          <a:bodyPr wrap="square" rtlCol="0">
            <a:spAutoFit/>
          </a:bodyPr>
          <a:lstStyle/>
          <a:p>
            <a:r>
              <a:rPr lang="en-US" sz="2800" b="1" dirty="0">
                <a:solidFill>
                  <a:srgbClr val="EE4F27"/>
                </a:solidFill>
              </a:rPr>
              <a:t>Modul 4: </a:t>
            </a:r>
            <a:r>
              <a:rPr lang="en-US" sz="2800" b="1" dirty="0">
                <a:solidFill>
                  <a:srgbClr val="0C4659"/>
                </a:solidFill>
              </a:rPr>
              <a:t>Digitale Brücken bauen: Die Rolle der Medien bei der Friedensförderung und der Stärkung des sozialen Zusammenhalts</a:t>
            </a:r>
          </a:p>
          <a:p>
            <a:endParaRPr lang="en-IE" sz="2200" dirty="0">
              <a:solidFill>
                <a:srgbClr val="0C4659"/>
              </a:solidFill>
            </a:endParaRPr>
          </a:p>
          <a:p>
            <a:r>
              <a:rPr lang="en-IE" sz="2000" dirty="0">
                <a:solidFill>
                  <a:srgbClr val="0C4659"/>
                </a:solidFill>
              </a:rPr>
              <a:t>Sie haben </a:t>
            </a:r>
            <a:r>
              <a:rPr lang="en-IE" sz="2000" b="1" dirty="0">
                <a:solidFill>
                  <a:srgbClr val="A555A1"/>
                </a:solidFill>
              </a:rPr>
              <a:t>Teil 4 – Schwerpunktbereich 4 </a:t>
            </a:r>
            <a:r>
              <a:rPr lang="en-IE" sz="2000" dirty="0">
                <a:solidFill>
                  <a:srgbClr val="0C4659"/>
                </a:solidFill>
              </a:rPr>
              <a:t>abgeschlossen</a:t>
            </a:r>
            <a:r>
              <a:rPr lang="en-IE" sz="2000" dirty="0">
                <a:solidFill>
                  <a:srgbClr val="A555A1"/>
                </a:solidFill>
              </a:rPr>
              <a:t> </a:t>
            </a:r>
          </a:p>
          <a:p>
            <a:pPr>
              <a:buClr>
                <a:srgbClr val="DF4625"/>
              </a:buClr>
            </a:pPr>
            <a:r>
              <a:rPr lang="en-IE" sz="2000" b="1" dirty="0">
                <a:solidFill>
                  <a:srgbClr val="0C4659"/>
                </a:solidFill>
              </a:rPr>
              <a:t>Die Rolle des Bürgerjournalismus bei der Stärkung des sozialen Zusammenhalts</a:t>
            </a:r>
          </a:p>
          <a:p>
            <a:pPr defTabSz="1166271">
              <a:defRPr/>
            </a:pPr>
            <a:endParaRPr lang="en-GB" sz="2000" b="1" dirty="0">
              <a:solidFill>
                <a:srgbClr val="0C4659"/>
              </a:solidFill>
            </a:endParaRPr>
          </a:p>
        </p:txBody>
      </p:sp>
      <p:sp>
        <p:nvSpPr>
          <p:cNvPr id="4" name="Text Placeholder 3">
            <a:extLst>
              <a:ext uri="{FF2B5EF4-FFF2-40B4-BE49-F238E27FC236}">
                <a16:creationId xmlns:a16="http://schemas.microsoft.com/office/drawing/2014/main" id="{1D21C5B4-153F-2C1A-DACF-8D5C3B0175C9}"/>
              </a:ext>
            </a:extLst>
          </p:cNvPr>
          <p:cNvSpPr>
            <a:spLocks noGrp="1"/>
          </p:cNvSpPr>
          <p:nvPr>
            <p:ph type="body" sz="quarter" idx="17"/>
          </p:nvPr>
        </p:nvSpPr>
        <p:spPr>
          <a:xfrm>
            <a:off x="603661" y="4708722"/>
            <a:ext cx="5101103" cy="679345"/>
          </a:xfrm>
        </p:spPr>
        <p:txBody>
          <a:bodyPr/>
          <a:lstStyle/>
          <a:p>
            <a:r>
              <a:rPr lang="en-US" sz="3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www.includememedia.eu</a:t>
            </a:r>
            <a:endParaRPr lang="en-IE" sz="32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41" name="Group 40">
            <a:extLst>
              <a:ext uri="{FF2B5EF4-FFF2-40B4-BE49-F238E27FC236}">
                <a16:creationId xmlns:a16="http://schemas.microsoft.com/office/drawing/2014/main" id="{0A8EFBB7-8727-7E2E-39AC-3D268937AF26}"/>
              </a:ext>
            </a:extLst>
          </p:cNvPr>
          <p:cNvGrpSpPr/>
          <p:nvPr/>
        </p:nvGrpSpPr>
        <p:grpSpPr>
          <a:xfrm>
            <a:off x="8770875" y="4675497"/>
            <a:ext cx="2817464" cy="475324"/>
            <a:chOff x="9893620" y="5409126"/>
            <a:chExt cx="1664680" cy="280842"/>
          </a:xfrm>
        </p:grpSpPr>
        <p:grpSp>
          <p:nvGrpSpPr>
            <p:cNvPr id="42" name="Graphic 3">
              <a:extLst>
                <a:ext uri="{FF2B5EF4-FFF2-40B4-BE49-F238E27FC236}">
                  <a16:creationId xmlns:a16="http://schemas.microsoft.com/office/drawing/2014/main" id="{C882567C-507D-3CCE-144F-FB0C2F184507}"/>
                </a:ext>
              </a:extLst>
            </p:cNvPr>
            <p:cNvGrpSpPr/>
            <p:nvPr/>
          </p:nvGrpSpPr>
          <p:grpSpPr>
            <a:xfrm>
              <a:off x="10931758" y="5409126"/>
              <a:ext cx="280634" cy="280634"/>
              <a:chOff x="1950027" y="2499889"/>
              <a:chExt cx="850463" cy="850463"/>
            </a:xfrm>
          </p:grpSpPr>
          <p:sp>
            <p:nvSpPr>
              <p:cNvPr id="54" name="Freeform 53">
                <a:extLst>
                  <a:ext uri="{FF2B5EF4-FFF2-40B4-BE49-F238E27FC236}">
                    <a16:creationId xmlns:a16="http://schemas.microsoft.com/office/drawing/2014/main" id="{A8588F83-E6C3-8BE1-6E95-85F4584D9B31}"/>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3FB5A1"/>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55" name="Graphic 3">
                <a:extLst>
                  <a:ext uri="{FF2B5EF4-FFF2-40B4-BE49-F238E27FC236}">
                    <a16:creationId xmlns:a16="http://schemas.microsoft.com/office/drawing/2014/main" id="{97279F89-DDED-03BC-205B-E4C0DE3EBDD8}"/>
                  </a:ext>
                </a:extLst>
              </p:cNvPr>
              <p:cNvGrpSpPr/>
              <p:nvPr/>
            </p:nvGrpSpPr>
            <p:grpSpPr>
              <a:xfrm>
                <a:off x="2107521" y="2657382"/>
                <a:ext cx="535476" cy="535477"/>
                <a:chOff x="2107521" y="2657382"/>
                <a:chExt cx="535476" cy="535477"/>
              </a:xfrm>
              <a:solidFill>
                <a:srgbClr val="FFFFFF"/>
              </a:solidFill>
            </p:grpSpPr>
            <p:sp>
              <p:nvSpPr>
                <p:cNvPr id="56" name="Freeform 55">
                  <a:extLst>
                    <a:ext uri="{FF2B5EF4-FFF2-40B4-BE49-F238E27FC236}">
                      <a16:creationId xmlns:a16="http://schemas.microsoft.com/office/drawing/2014/main" id="{F9D84F0A-BAF8-8DB8-A6CE-B2E1A355607E}"/>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67F9AA8C-77F3-F4F9-0540-5B002075FCF1}"/>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8" name="Freeform 57">
                  <a:extLst>
                    <a:ext uri="{FF2B5EF4-FFF2-40B4-BE49-F238E27FC236}">
                      <a16:creationId xmlns:a16="http://schemas.microsoft.com/office/drawing/2014/main" id="{7F001099-FD8D-0729-65E1-DAA9B8F2690F}"/>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43" name="Graphic 3">
              <a:extLst>
                <a:ext uri="{FF2B5EF4-FFF2-40B4-BE49-F238E27FC236}">
                  <a16:creationId xmlns:a16="http://schemas.microsoft.com/office/drawing/2014/main" id="{A8AF597A-E458-8FD7-9E25-87C220F67998}"/>
                </a:ext>
              </a:extLst>
            </p:cNvPr>
            <p:cNvGrpSpPr/>
            <p:nvPr/>
          </p:nvGrpSpPr>
          <p:grpSpPr>
            <a:xfrm>
              <a:off x="10239527" y="5409126"/>
              <a:ext cx="280634" cy="280634"/>
              <a:chOff x="-147782" y="2499889"/>
              <a:chExt cx="850463" cy="850463"/>
            </a:xfrm>
          </p:grpSpPr>
          <p:sp>
            <p:nvSpPr>
              <p:cNvPr id="52" name="Freeform 51">
                <a:extLst>
                  <a:ext uri="{FF2B5EF4-FFF2-40B4-BE49-F238E27FC236}">
                    <a16:creationId xmlns:a16="http://schemas.microsoft.com/office/drawing/2014/main" id="{09B9586C-D4FB-37DB-08CA-BF93FA17B799}"/>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3FB5A1"/>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05BADEF9-682A-B7CF-6C2D-CB14B04B427E}"/>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4" name="Graphic 3">
              <a:extLst>
                <a:ext uri="{FF2B5EF4-FFF2-40B4-BE49-F238E27FC236}">
                  <a16:creationId xmlns:a16="http://schemas.microsoft.com/office/drawing/2014/main" id="{ED758981-BA54-457D-CC45-6C33000A3B05}"/>
                </a:ext>
              </a:extLst>
            </p:cNvPr>
            <p:cNvGrpSpPr/>
            <p:nvPr/>
          </p:nvGrpSpPr>
          <p:grpSpPr>
            <a:xfrm>
              <a:off x="11277666" y="5409126"/>
              <a:ext cx="280634" cy="280634"/>
              <a:chOff x="2998302" y="2499889"/>
              <a:chExt cx="850463" cy="850463"/>
            </a:xfrm>
          </p:grpSpPr>
          <p:sp>
            <p:nvSpPr>
              <p:cNvPr id="50" name="Freeform 49">
                <a:extLst>
                  <a:ext uri="{FF2B5EF4-FFF2-40B4-BE49-F238E27FC236}">
                    <a16:creationId xmlns:a16="http://schemas.microsoft.com/office/drawing/2014/main" id="{6CB079A5-3F80-2AB1-339D-CCEF9B304DAB}"/>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3FB5A1"/>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1" name="Freeform 50">
                <a:extLst>
                  <a:ext uri="{FF2B5EF4-FFF2-40B4-BE49-F238E27FC236}">
                    <a16:creationId xmlns:a16="http://schemas.microsoft.com/office/drawing/2014/main" id="{94E1473E-A097-4526-1D97-F725D141D8C2}"/>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5" name="Graphic 3">
              <a:extLst>
                <a:ext uri="{FF2B5EF4-FFF2-40B4-BE49-F238E27FC236}">
                  <a16:creationId xmlns:a16="http://schemas.microsoft.com/office/drawing/2014/main" id="{37F7ABEF-FE0F-BAD2-5173-261CD0ACE828}"/>
                </a:ext>
              </a:extLst>
            </p:cNvPr>
            <p:cNvGrpSpPr/>
            <p:nvPr/>
          </p:nvGrpSpPr>
          <p:grpSpPr>
            <a:xfrm>
              <a:off x="9893620" y="5409126"/>
              <a:ext cx="280634" cy="280842"/>
              <a:chOff x="-1196056" y="2499889"/>
              <a:chExt cx="850463" cy="851093"/>
            </a:xfrm>
          </p:grpSpPr>
          <p:sp>
            <p:nvSpPr>
              <p:cNvPr id="48" name="Freeform 47">
                <a:extLst>
                  <a:ext uri="{FF2B5EF4-FFF2-40B4-BE49-F238E27FC236}">
                    <a16:creationId xmlns:a16="http://schemas.microsoft.com/office/drawing/2014/main" id="{FF7351A0-E6D4-9043-5AF2-BB99521D0F35}"/>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3FB5A1"/>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2E3C121D-0BD7-A3A2-17FB-14B51CABBA2C}"/>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6" name="Freeform 45">
              <a:extLst>
                <a:ext uri="{FF2B5EF4-FFF2-40B4-BE49-F238E27FC236}">
                  <a16:creationId xmlns:a16="http://schemas.microsoft.com/office/drawing/2014/main" id="{690FF219-FF20-F515-7854-440A5E125F9B}"/>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3FB5A1"/>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47" name="Graphic 46" descr="World with solid fill">
              <a:extLst>
                <a:ext uri="{FF2B5EF4-FFF2-40B4-BE49-F238E27FC236}">
                  <a16:creationId xmlns:a16="http://schemas.microsoft.com/office/drawing/2014/main" id="{450228A1-22C5-DC91-E585-6672CF013710}"/>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0600539" y="5425572"/>
              <a:ext cx="246077" cy="246077"/>
            </a:xfrm>
            <a:prstGeom prst="rect">
              <a:avLst/>
            </a:prstGeom>
          </p:spPr>
        </p:pic>
      </p:grpSp>
      <p:sp>
        <p:nvSpPr>
          <p:cNvPr id="7" name="TextBox 6">
            <a:extLst>
              <a:ext uri="{FF2B5EF4-FFF2-40B4-BE49-F238E27FC236}">
                <a16:creationId xmlns:a16="http://schemas.microsoft.com/office/drawing/2014/main" id="{05EB390F-6F60-D52E-4475-8635D90285A7}"/>
              </a:ext>
            </a:extLst>
          </p:cNvPr>
          <p:cNvSpPr txBox="1"/>
          <p:nvPr/>
        </p:nvSpPr>
        <p:spPr>
          <a:xfrm>
            <a:off x="8786886" y="6165193"/>
            <a:ext cx="3262484" cy="400110"/>
          </a:xfrm>
          <a:prstGeom prst="rect">
            <a:avLst/>
          </a:prstGeom>
          <a:noFill/>
        </p:spPr>
        <p:txBody>
          <a:bodyPr wrap="square" rtlCol="0">
            <a:spAutoFit/>
          </a:bodyPr>
          <a:lstStyle/>
          <a:p>
            <a:pPr marL="0" marR="0" lvl="0" indent="0" algn="just" defTabSz="914400" rtl="0" eaLnBrk="1" fontAlgn="auto" latinLnBrk="0" hangingPunct="1">
              <a:lnSpc>
                <a:spcPts val="760"/>
              </a:lnSpc>
              <a:spcBef>
                <a:spcPts val="0"/>
              </a:spcBef>
              <a:spcAft>
                <a:spcPts val="0"/>
              </a:spcAft>
              <a:buClrTx/>
              <a:buSzTx/>
              <a:buFontTx/>
              <a:buNone/>
              <a:tabLst/>
              <a:defRPr/>
            </a:pPr>
            <a:r>
              <a:rPr kumimoji="0" lang="en-IE" sz="750" b="0" i="0" u="none" strike="noStrike" kern="1200" cap="none" spc="0" normalizeH="0" baseline="0" noProof="0" dirty="0">
                <a:ln>
                  <a:noFill/>
                </a:ln>
                <a:solidFill>
                  <a:srgbClr val="0C4659"/>
                </a:solidFill>
                <a:effectLst/>
                <a:uLnTx/>
                <a:uFillTx/>
                <a:latin typeface="Calibri" panose="020F0502020204030204" pitchFamily="34" charset="0"/>
                <a:ea typeface="Calibri" panose="020F0502020204030204" pitchFamily="34" charset="0"/>
                <a:cs typeface="Calibri" panose="020F0502020204030204" pitchFamily="34" charset="0"/>
              </a:rPr>
              <a:t>* Hinweis zur Abfallvermeidung: Bitte drucken Sie dieses Dokument in Graustufen oder Schwarz-Weiß statt in Farbe aus. Bitte drucken Sie beidseitig (Duplex) und, wenn möglich, mehrere Folien oder Seiten auf einer Seite.</a:t>
            </a:r>
          </a:p>
        </p:txBody>
      </p:sp>
    </p:spTree>
    <p:extLst>
      <p:ext uri="{BB962C8B-B14F-4D97-AF65-F5344CB8AC3E}">
        <p14:creationId xmlns:p14="http://schemas.microsoft.com/office/powerpoint/2010/main" val="18038296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798380" y="1814433"/>
            <a:ext cx="10614687" cy="3526711"/>
          </a:xfrm>
        </p:spPr>
        <p:txBody>
          <a:bodyPr/>
          <a:lstStyle/>
          <a:p>
            <a:pPr marL="0" marR="0" lvl="0" indent="0" algn="l" defTabSz="777514" rtl="0" eaLnBrk="1" fontAlgn="auto" latinLnBrk="0" hangingPunct="1">
              <a:lnSpc>
                <a:spcPct val="100000"/>
              </a:lnSpc>
              <a:buClrTx/>
              <a:buSzTx/>
              <a:buFont typeface="+mj-lt"/>
              <a:buNone/>
              <a:tabLst/>
              <a:defRPr/>
            </a:pPr>
            <a:r>
              <a:rPr lang="en-IE" sz="2400" b="1" dirty="0">
                <a:solidFill>
                  <a:srgbClr val="2B9B9F"/>
                </a:solidFill>
              </a:rPr>
              <a:t>Thema</a:t>
            </a:r>
            <a:r>
              <a:rPr lang="en-IE" sz="2400" b="1" kern="1200" dirty="0">
                <a:solidFill>
                  <a:srgbClr val="2B9B9F"/>
                </a:solidFill>
                <a:effectLst/>
                <a:latin typeface="+mn-lt"/>
                <a:ea typeface="+mn-ea"/>
                <a:cs typeface="+mn-cs"/>
              </a:rPr>
              <a:t> 1: </a:t>
            </a:r>
            <a:r>
              <a:rPr lang="en-US" sz="2400" b="1" kern="1200" dirty="0">
                <a:solidFill>
                  <a:srgbClr val="EE4F27"/>
                </a:solidFill>
                <a:effectLst/>
                <a:latin typeface="+mn-lt"/>
                <a:ea typeface="+mn-ea"/>
                <a:cs typeface="+mn-cs"/>
              </a:rPr>
              <a:t>Digitale Medien als Instrument zur Versöhnung nach Konflikten in Europa</a:t>
            </a:r>
          </a:p>
          <a:p>
            <a:pPr marL="342900" marR="0" lvl="0" indent="-342900" algn="l" defTabSz="777514" rtl="0" eaLnBrk="1" fontAlgn="auto" latinLnBrk="0" hangingPunct="1">
              <a:lnSpc>
                <a:spcPct val="100000"/>
              </a:lnSpc>
              <a:buClrTx/>
              <a:buSzTx/>
              <a:buFont typeface="System Font Regular"/>
              <a:buChar char="→"/>
              <a:tabLst/>
              <a:defRPr/>
            </a:pPr>
            <a:r>
              <a:rPr lang="en-US" sz="2400" kern="1200" dirty="0">
                <a:solidFill>
                  <a:srgbClr val="0C4659"/>
                </a:solidFill>
                <a:effectLst/>
                <a:latin typeface="+mn-lt"/>
                <a:ea typeface="+mn-ea"/>
                <a:cs typeface="+mn-cs"/>
              </a:rPr>
              <a:t>Untersuchen Sie, wie </a:t>
            </a:r>
            <a:r>
              <a:rPr lang="en-US" sz="2400" b="0" kern="1200" dirty="0">
                <a:solidFill>
                  <a:srgbClr val="0C4659"/>
                </a:solidFill>
                <a:effectLst/>
                <a:latin typeface="+mn-lt"/>
                <a:ea typeface="+mn-ea"/>
                <a:cs typeface="+mn-cs"/>
              </a:rPr>
              <a:t>digitale Plattformen </a:t>
            </a:r>
            <a:r>
              <a:rPr lang="en-US" sz="2400" b="1" kern="1200" dirty="0">
                <a:solidFill>
                  <a:srgbClr val="0C4659"/>
                </a:solidFill>
                <a:effectLst/>
                <a:latin typeface="+mn-lt"/>
                <a:ea typeface="+mn-ea"/>
                <a:cs typeface="+mn-cs"/>
              </a:rPr>
              <a:t>Gemeinschaften</a:t>
            </a:r>
            <a:r>
              <a:rPr lang="en-US" sz="2400" b="0" kern="1200" dirty="0">
                <a:solidFill>
                  <a:srgbClr val="0C4659"/>
                </a:solidFill>
                <a:effectLst/>
                <a:latin typeface="+mn-lt"/>
                <a:ea typeface="+mn-ea"/>
                <a:cs typeface="+mn-cs"/>
              </a:rPr>
              <a:t> dabei helfen</a:t>
            </a:r>
            <a:r>
              <a:rPr lang="en-US" sz="2400" b="1" kern="1200" dirty="0">
                <a:solidFill>
                  <a:srgbClr val="0C4659"/>
                </a:solidFill>
                <a:effectLst/>
                <a:latin typeface="+mn-lt"/>
                <a:ea typeface="+mn-ea"/>
                <a:cs typeface="+mn-cs"/>
              </a:rPr>
              <a:t>, Konflikte zu überwinden, Vertrauen wiederherzustellen</a:t>
            </a:r>
            <a:r>
              <a:rPr lang="en-US" sz="2400" kern="1200" dirty="0">
                <a:solidFill>
                  <a:srgbClr val="0C4659"/>
                </a:solidFill>
                <a:effectLst/>
                <a:latin typeface="+mn-lt"/>
                <a:ea typeface="+mn-ea"/>
                <a:cs typeface="+mn-cs"/>
              </a:rPr>
              <a:t>, den Dialog zu ermöglichen und zu fördern, um langfristigen Frieden und Zusammenarbeit zu unterstützen.</a:t>
            </a:r>
          </a:p>
          <a:p>
            <a:pPr marL="342900" marR="0" lvl="0" indent="-342900" algn="l" defTabSz="777514" rtl="0" eaLnBrk="1" fontAlgn="auto" latinLnBrk="0" hangingPunct="1">
              <a:lnSpc>
                <a:spcPct val="100000"/>
              </a:lnSpc>
              <a:buClrTx/>
              <a:buSzTx/>
              <a:buFont typeface="System Font Regular"/>
              <a:buChar char="→"/>
              <a:tabLst/>
              <a:defRPr/>
            </a:pPr>
            <a:r>
              <a:rPr lang="en-US" sz="2400" kern="1200" dirty="0">
                <a:solidFill>
                  <a:srgbClr val="0C4659"/>
                </a:solidFill>
                <a:effectLst/>
                <a:latin typeface="+mn-lt"/>
                <a:ea typeface="+mn-ea"/>
                <a:cs typeface="+mn-cs"/>
              </a:rPr>
              <a:t>Verstehen Sie die Rolle </a:t>
            </a:r>
            <a:r>
              <a:rPr lang="en-US" sz="2400" b="0" kern="1200" dirty="0">
                <a:solidFill>
                  <a:srgbClr val="0C4659"/>
                </a:solidFill>
                <a:effectLst/>
                <a:latin typeface="+mn-lt"/>
                <a:ea typeface="+mn-ea"/>
                <a:cs typeface="+mn-cs"/>
              </a:rPr>
              <a:t>digitaler Medien bei </a:t>
            </a:r>
            <a:r>
              <a:rPr lang="en-US" sz="2400" b="1" kern="1200" dirty="0">
                <a:solidFill>
                  <a:srgbClr val="0C4659"/>
                </a:solidFill>
                <a:effectLst/>
                <a:latin typeface="+mn-lt"/>
                <a:ea typeface="+mn-ea"/>
                <a:cs typeface="+mn-cs"/>
              </a:rPr>
              <a:t>Versöhnungsbemühungen </a:t>
            </a:r>
            <a:r>
              <a:rPr lang="en-US" sz="2400" kern="1200" dirty="0">
                <a:solidFill>
                  <a:srgbClr val="0C4659"/>
                </a:solidFill>
                <a:effectLst/>
                <a:latin typeface="+mn-lt"/>
                <a:ea typeface="+mn-ea"/>
                <a:cs typeface="+mn-cs"/>
              </a:rPr>
              <a:t>und </a:t>
            </a:r>
            <a:r>
              <a:rPr lang="en-US" sz="2400" b="1" kern="1200" dirty="0">
                <a:solidFill>
                  <a:srgbClr val="0C4659"/>
                </a:solidFill>
                <a:effectLst/>
                <a:latin typeface="+mn-lt"/>
                <a:ea typeface="+mn-ea"/>
                <a:cs typeface="+mn-cs"/>
              </a:rPr>
              <a:t>Initiativen zur Wahrheitsfindung</a:t>
            </a:r>
            <a:r>
              <a:rPr lang="en-US" sz="2400" kern="1200" dirty="0">
                <a:solidFill>
                  <a:srgbClr val="0C4659"/>
                </a:solidFill>
                <a:effectLst/>
                <a:latin typeface="+mn-lt"/>
                <a:ea typeface="+mn-ea"/>
                <a:cs typeface="+mn-cs"/>
              </a:rPr>
              <a:t>.</a:t>
            </a:r>
          </a:p>
          <a:p>
            <a:pPr marL="342900" marR="0" lvl="0" indent="-342900" algn="l" defTabSz="777514" rtl="0" eaLnBrk="1" fontAlgn="auto" latinLnBrk="0" hangingPunct="1">
              <a:lnSpc>
                <a:spcPct val="100000"/>
              </a:lnSpc>
              <a:buClrTx/>
              <a:buSzTx/>
              <a:buFont typeface="System Font Regular"/>
              <a:buChar char="→"/>
              <a:tabLst/>
              <a:defRPr/>
            </a:pPr>
            <a:r>
              <a:rPr lang="en-US" sz="2400" kern="1200" dirty="0">
                <a:solidFill>
                  <a:srgbClr val="0C4659"/>
                </a:solidFill>
                <a:effectLst/>
                <a:latin typeface="+mn-lt"/>
                <a:ea typeface="+mn-ea"/>
                <a:cs typeface="+mn-cs"/>
              </a:rPr>
              <a:t>Identifizieren Sie Herausforderungen bei der Nutzung digitaler Medien für </a:t>
            </a:r>
            <a:r>
              <a:rPr lang="en-US" sz="2400" b="1" kern="1200" dirty="0">
                <a:solidFill>
                  <a:srgbClr val="0C4659"/>
                </a:solidFill>
                <a:effectLst/>
                <a:latin typeface="+mn-lt"/>
                <a:ea typeface="+mn-ea"/>
                <a:cs typeface="+mn-cs"/>
              </a:rPr>
              <a:t>die Konfliktnachsorge</a:t>
            </a:r>
            <a:r>
              <a:rPr lang="en-US" sz="2400" kern="1200" dirty="0">
                <a:solidFill>
                  <a:srgbClr val="0C4659"/>
                </a:solidFill>
                <a:effectLst/>
                <a:latin typeface="+mn-lt"/>
                <a:ea typeface="+mn-ea"/>
                <a:cs typeface="+mn-cs"/>
              </a:rPr>
              <a:t>, darunter </a:t>
            </a:r>
            <a:r>
              <a:rPr lang="en-US" sz="2400" kern="1200" dirty="0" err="1">
                <a:solidFill>
                  <a:srgbClr val="0C4659"/>
                </a:solidFill>
                <a:effectLst/>
                <a:latin typeface="+mn-lt"/>
                <a:ea typeface="+mn-ea"/>
                <a:cs typeface="+mn-cs"/>
              </a:rPr>
              <a:t>Polarisierung</a:t>
            </a:r>
            <a:r>
              <a:rPr lang="en-US" sz="2400" kern="1200" dirty="0">
                <a:solidFill>
                  <a:srgbClr val="0C4659"/>
                </a:solidFill>
                <a:effectLst/>
                <a:latin typeface="+mn-lt"/>
                <a:ea typeface="+mn-ea"/>
                <a:cs typeface="+mn-cs"/>
              </a:rPr>
              <a:t>, Fehlinformationen und Medienmanipulation.</a:t>
            </a: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p:txBody>
          <a:bodyPr/>
          <a:lstStyle/>
          <a:p>
            <a:r>
              <a:rPr lang="en-US" dirty="0"/>
              <a:t>Lernziele</a:t>
            </a:r>
          </a:p>
        </p:txBody>
      </p:sp>
      <p:cxnSp>
        <p:nvCxnSpPr>
          <p:cNvPr id="2" name="Straight Connector 1">
            <a:extLst>
              <a:ext uri="{FF2B5EF4-FFF2-40B4-BE49-F238E27FC236}">
                <a16:creationId xmlns:a16="http://schemas.microsoft.com/office/drawing/2014/main" id="{1432EB74-B855-66C4-CF5E-5353972D218C}"/>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9721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798380" y="2398954"/>
            <a:ext cx="10614687" cy="3389089"/>
          </a:xfrm>
        </p:spPr>
        <p:txBody>
          <a:bodyPr/>
          <a:lstStyle/>
          <a:p>
            <a:pPr marL="0" lvl="0" indent="0">
              <a:lnSpc>
                <a:spcPct val="100000"/>
              </a:lnSpc>
              <a:buFont typeface="+mj-lt"/>
              <a:buNone/>
            </a:pPr>
            <a:r>
              <a:rPr lang="en-IE" sz="2400" b="1" dirty="0">
                <a:solidFill>
                  <a:srgbClr val="2B9B9F"/>
                </a:solidFill>
              </a:rPr>
              <a:t>Thema</a:t>
            </a:r>
            <a:r>
              <a:rPr lang="en-IE" sz="2400" b="1" kern="1200" dirty="0">
                <a:solidFill>
                  <a:srgbClr val="2B9B9F"/>
                </a:solidFill>
                <a:effectLst/>
                <a:latin typeface="+mn-lt"/>
                <a:ea typeface="+mn-ea"/>
                <a:cs typeface="+mn-cs"/>
              </a:rPr>
              <a:t> 2: </a:t>
            </a:r>
            <a:r>
              <a:rPr lang="en-US" sz="2400" b="1" kern="1200" dirty="0">
                <a:solidFill>
                  <a:srgbClr val="EE4F27"/>
                </a:solidFill>
                <a:effectLst/>
                <a:latin typeface="+mn-lt"/>
                <a:ea typeface="+mn-ea"/>
                <a:cs typeface="+mn-cs"/>
              </a:rPr>
              <a:t>Storytelling für sozialen Wandel: Einsatz digitaler Medien zur Förderung von Friedensinitiativen</a:t>
            </a:r>
            <a:endParaRPr lang="en-IE" sz="2400" b="1" kern="1200" dirty="0">
              <a:solidFill>
                <a:srgbClr val="EE4F27"/>
              </a:solidFill>
              <a:effectLst/>
              <a:latin typeface="+mn-lt"/>
              <a:ea typeface="+mn-ea"/>
              <a:cs typeface="+mn-cs"/>
            </a:endParaRPr>
          </a:p>
          <a:p>
            <a:pPr marL="342900" lvl="0" indent="-342900">
              <a:lnSpc>
                <a:spcPct val="100000"/>
              </a:lnSpc>
              <a:buFont typeface="System Font Regular"/>
              <a:buChar char="→"/>
            </a:pPr>
            <a:r>
              <a:rPr lang="en-IE" sz="2400" kern="1200" dirty="0">
                <a:solidFill>
                  <a:srgbClr val="0C4659"/>
                </a:solidFill>
                <a:effectLst/>
                <a:latin typeface="+mn-lt"/>
                <a:ea typeface="+mn-ea"/>
                <a:cs typeface="+mn-cs"/>
              </a:rPr>
              <a:t>Analysieren Sie die Kraft </a:t>
            </a:r>
            <a:r>
              <a:rPr lang="en-IE" sz="2400" b="1" kern="1200" dirty="0">
                <a:solidFill>
                  <a:srgbClr val="0C4659"/>
                </a:solidFill>
                <a:effectLst/>
                <a:latin typeface="+mn-lt"/>
                <a:ea typeface="+mn-ea"/>
                <a:cs typeface="+mn-cs"/>
              </a:rPr>
              <a:t>narrativer Inhalte </a:t>
            </a:r>
            <a:r>
              <a:rPr lang="en-IE" sz="2400" kern="1200" dirty="0">
                <a:solidFill>
                  <a:srgbClr val="0C4659"/>
                </a:solidFill>
                <a:effectLst/>
                <a:latin typeface="+mn-lt"/>
                <a:ea typeface="+mn-ea"/>
                <a:cs typeface="+mn-cs"/>
              </a:rPr>
              <a:t>bei der Neugestaltung von Perspektiven und der Förderung gegenseitigen Verständnisses.</a:t>
            </a:r>
          </a:p>
          <a:p>
            <a:pPr marL="342900" lvl="0" indent="-342900">
              <a:lnSpc>
                <a:spcPct val="100000"/>
              </a:lnSpc>
              <a:buFont typeface="System Font Regular"/>
              <a:buChar char="→"/>
            </a:pPr>
            <a:r>
              <a:rPr lang="en-IE" sz="2400" kern="1200" dirty="0">
                <a:solidFill>
                  <a:srgbClr val="0C4659"/>
                </a:solidFill>
                <a:effectLst/>
                <a:latin typeface="+mn-lt"/>
                <a:ea typeface="+mn-ea"/>
                <a:cs typeface="+mn-cs"/>
              </a:rPr>
              <a:t>Erkunden Sie digitale Storytelling-Techniken, die eingesetzt werden, um </a:t>
            </a:r>
            <a:r>
              <a:rPr lang="en-IE" sz="2400" b="1" kern="1200" dirty="0">
                <a:solidFill>
                  <a:srgbClr val="0C4659"/>
                </a:solidFill>
                <a:effectLst/>
                <a:latin typeface="+mn-lt"/>
                <a:ea typeface="+mn-ea"/>
                <a:cs typeface="+mn-cs"/>
              </a:rPr>
              <a:t>Versöhnungsbemühungen </a:t>
            </a:r>
            <a:r>
              <a:rPr lang="en-IE" sz="2400" kern="1200" dirty="0">
                <a:solidFill>
                  <a:srgbClr val="0C4659"/>
                </a:solidFill>
                <a:effectLst/>
                <a:latin typeface="+mn-lt"/>
                <a:ea typeface="+mn-ea"/>
                <a:cs typeface="+mn-cs"/>
              </a:rPr>
              <a:t>und </a:t>
            </a:r>
            <a:r>
              <a:rPr lang="en-IE" sz="2400" b="1" kern="1200" dirty="0">
                <a:solidFill>
                  <a:srgbClr val="0C4659"/>
                </a:solidFill>
                <a:effectLst/>
                <a:latin typeface="+mn-lt"/>
                <a:ea typeface="+mn-ea"/>
                <a:cs typeface="+mn-cs"/>
              </a:rPr>
              <a:t>Friedensprojekte hervorzuheben.</a:t>
            </a:r>
          </a:p>
          <a:p>
            <a:pPr marL="342900" lvl="0" indent="-342900">
              <a:lnSpc>
                <a:spcPct val="100000"/>
              </a:lnSpc>
              <a:buFont typeface="System Font Regular"/>
              <a:buChar char="→"/>
            </a:pPr>
            <a:r>
              <a:rPr lang="en-IE" sz="2400" kern="1200" dirty="0">
                <a:solidFill>
                  <a:srgbClr val="0C4659"/>
                </a:solidFill>
                <a:effectLst/>
                <a:latin typeface="+mn-lt"/>
                <a:ea typeface="+mn-ea"/>
                <a:cs typeface="+mn-cs"/>
              </a:rPr>
              <a:t>Verstehen Sie die </a:t>
            </a:r>
            <a:r>
              <a:rPr lang="en-IE" sz="2400" b="1" kern="1200" dirty="0">
                <a:solidFill>
                  <a:srgbClr val="0C4659"/>
                </a:solidFill>
                <a:effectLst/>
                <a:latin typeface="+mn-lt"/>
                <a:ea typeface="+mn-ea"/>
                <a:cs typeface="+mn-cs"/>
              </a:rPr>
              <a:t>ethischen Überlegungen </a:t>
            </a:r>
            <a:r>
              <a:rPr lang="en-IE" sz="2400" kern="1200" dirty="0">
                <a:solidFill>
                  <a:srgbClr val="0C4659"/>
                </a:solidFill>
                <a:effectLst/>
                <a:latin typeface="+mn-lt"/>
                <a:ea typeface="+mn-ea"/>
                <a:cs typeface="+mn-cs"/>
              </a:rPr>
              <a:t>beim Storytelling für Konfliktlösung und sozialen Zusammenhalt.</a:t>
            </a: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p:txBody>
          <a:bodyPr/>
          <a:lstStyle/>
          <a:p>
            <a:r>
              <a:rPr lang="en-US" dirty="0"/>
              <a:t>Lernziele</a:t>
            </a:r>
          </a:p>
        </p:txBody>
      </p:sp>
      <p:cxnSp>
        <p:nvCxnSpPr>
          <p:cNvPr id="2" name="Straight Connector 1">
            <a:extLst>
              <a:ext uri="{FF2B5EF4-FFF2-40B4-BE49-F238E27FC236}">
                <a16:creationId xmlns:a16="http://schemas.microsoft.com/office/drawing/2014/main" id="{1432EB74-B855-66C4-CF5E-5353972D218C}"/>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95571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798380" y="2411467"/>
            <a:ext cx="10614687" cy="3849918"/>
          </a:xfrm>
        </p:spPr>
        <p:txBody>
          <a:bodyPr/>
          <a:lstStyle/>
          <a:p>
            <a:pPr marL="0" lvl="0" indent="0">
              <a:lnSpc>
                <a:spcPct val="100000"/>
              </a:lnSpc>
              <a:buFont typeface="+mj-lt"/>
              <a:buNone/>
            </a:pPr>
            <a:r>
              <a:rPr lang="en-IE" sz="2400" b="1" dirty="0">
                <a:solidFill>
                  <a:srgbClr val="2B9B9F"/>
                </a:solidFill>
              </a:rPr>
              <a:t>Thema</a:t>
            </a:r>
            <a:r>
              <a:rPr lang="en-IE" sz="2400" b="1" kern="1200" dirty="0">
                <a:solidFill>
                  <a:srgbClr val="2B9B9F"/>
                </a:solidFill>
                <a:effectLst/>
                <a:latin typeface="+mn-lt"/>
                <a:ea typeface="+mn-ea"/>
                <a:cs typeface="+mn-cs"/>
              </a:rPr>
              <a:t> 3: </a:t>
            </a:r>
            <a:r>
              <a:rPr lang="en-IE" sz="2400" b="1" kern="1200" dirty="0">
                <a:solidFill>
                  <a:srgbClr val="EE4F27"/>
                </a:solidFill>
                <a:effectLst/>
                <a:latin typeface="+mn-lt"/>
                <a:ea typeface="+mn-ea"/>
                <a:cs typeface="+mn-cs"/>
              </a:rPr>
              <a:t>Europäische digitale Plattformen zur Förderung des Friedensjournalismus und des konstruktiven Dialogs</a:t>
            </a:r>
          </a:p>
          <a:p>
            <a:pPr marL="342900" lvl="0" indent="-342900">
              <a:lnSpc>
                <a:spcPct val="100000"/>
              </a:lnSpc>
              <a:buFont typeface="System Font Regular"/>
              <a:buChar char="→"/>
            </a:pPr>
            <a:r>
              <a:rPr lang="en-US" sz="2400" kern="1200" dirty="0">
                <a:solidFill>
                  <a:srgbClr val="0C4659"/>
                </a:solidFill>
                <a:effectLst/>
                <a:latin typeface="+mn-lt"/>
                <a:ea typeface="+mn-ea"/>
                <a:cs typeface="+mn-cs"/>
              </a:rPr>
              <a:t>Untersuchen Sie digitale Instrumente und Initiativen, die </a:t>
            </a:r>
            <a:r>
              <a:rPr lang="en-US" sz="2400" b="1" kern="1200" dirty="0">
                <a:solidFill>
                  <a:srgbClr val="0C4659"/>
                </a:solidFill>
                <a:effectLst/>
                <a:latin typeface="+mn-lt"/>
                <a:ea typeface="+mn-ea"/>
                <a:cs typeface="+mn-cs"/>
              </a:rPr>
              <a:t>Friedensjournalismus und konfliktsensible Berichterstattung unterstützen.</a:t>
            </a:r>
          </a:p>
          <a:p>
            <a:pPr marL="342900" lvl="0" indent="-342900">
              <a:lnSpc>
                <a:spcPct val="100000"/>
              </a:lnSpc>
              <a:buFont typeface="System Font Regular"/>
              <a:buChar char="→"/>
            </a:pPr>
            <a:r>
              <a:rPr lang="en-US" sz="2400" kern="1200" dirty="0">
                <a:solidFill>
                  <a:srgbClr val="0C4659"/>
                </a:solidFill>
                <a:effectLst/>
                <a:latin typeface="+mn-lt"/>
                <a:ea typeface="+mn-ea"/>
                <a:cs typeface="+mn-cs"/>
              </a:rPr>
              <a:t>Untersuche die Rolle von Online-Plattformen bei </a:t>
            </a:r>
            <a:r>
              <a:rPr lang="en-US" sz="2400" b="1" kern="1200" dirty="0">
                <a:solidFill>
                  <a:srgbClr val="0C4659"/>
                </a:solidFill>
                <a:effectLst/>
                <a:latin typeface="+mn-lt"/>
                <a:ea typeface="+mn-ea"/>
                <a:cs typeface="+mn-cs"/>
              </a:rPr>
              <a:t>der Förderung des Dialogs zwischen gespaltenen Gemeinschaften</a:t>
            </a:r>
            <a:r>
              <a:rPr lang="en-US" sz="2400" kern="1200" dirty="0">
                <a:solidFill>
                  <a:srgbClr val="0C4659"/>
                </a:solidFill>
                <a:effectLst/>
                <a:latin typeface="+mn-lt"/>
                <a:ea typeface="+mn-ea"/>
                <a:cs typeface="+mn-cs"/>
              </a:rPr>
              <a:t>.</a:t>
            </a:r>
          </a:p>
          <a:p>
            <a:pPr marL="342900" lvl="0" indent="-342900">
              <a:lnSpc>
                <a:spcPct val="100000"/>
              </a:lnSpc>
              <a:buFont typeface="System Font Regular"/>
              <a:buChar char="→"/>
            </a:pPr>
            <a:r>
              <a:rPr lang="en-US" sz="2400" kern="1200" dirty="0">
                <a:solidFill>
                  <a:srgbClr val="0C4659"/>
                </a:solidFill>
                <a:effectLst/>
                <a:latin typeface="+mn-lt"/>
                <a:ea typeface="+mn-ea"/>
                <a:cs typeface="+mn-cs"/>
              </a:rPr>
              <a:t>Untersuche Fallstudien zu </a:t>
            </a:r>
            <a:r>
              <a:rPr lang="en-US" sz="2400" b="1" kern="1200" dirty="0">
                <a:solidFill>
                  <a:srgbClr val="0C4659"/>
                </a:solidFill>
                <a:effectLst/>
                <a:latin typeface="+mn-lt"/>
                <a:ea typeface="+mn-ea"/>
                <a:cs typeface="+mn-cs"/>
              </a:rPr>
              <a:t>europäischen Medienprojekten, die </a:t>
            </a:r>
            <a:r>
              <a:rPr lang="en-US" sz="2400" kern="1200" dirty="0">
                <a:solidFill>
                  <a:srgbClr val="0C4659"/>
                </a:solidFill>
                <a:effectLst/>
                <a:latin typeface="+mn-lt"/>
                <a:ea typeface="+mn-ea"/>
                <a:cs typeface="+mn-cs"/>
              </a:rPr>
              <a:t>sich auf die Förderung </a:t>
            </a:r>
            <a:r>
              <a:rPr lang="en-US" sz="2400" b="1" kern="1200" dirty="0">
                <a:solidFill>
                  <a:srgbClr val="0C4659"/>
                </a:solidFill>
                <a:effectLst/>
                <a:latin typeface="+mn-lt"/>
                <a:ea typeface="+mn-ea"/>
                <a:cs typeface="+mn-cs"/>
              </a:rPr>
              <a:t>von Verständnis und die Prävention von Gewalt </a:t>
            </a:r>
            <a:r>
              <a:rPr lang="en-US" sz="2400" kern="1200" dirty="0">
                <a:solidFill>
                  <a:srgbClr val="0C4659"/>
                </a:solidFill>
                <a:effectLst/>
                <a:latin typeface="+mn-lt"/>
                <a:ea typeface="+mn-ea"/>
                <a:cs typeface="+mn-cs"/>
              </a:rPr>
              <a:t>konzentrieren</a:t>
            </a:r>
            <a:r>
              <a:rPr lang="en-US" sz="2400" b="1" kern="1200" dirty="0">
                <a:solidFill>
                  <a:srgbClr val="0C4659"/>
                </a:solidFill>
                <a:effectLst/>
                <a:latin typeface="+mn-lt"/>
                <a:ea typeface="+mn-ea"/>
                <a:cs typeface="+mn-cs"/>
              </a:rPr>
              <a:t>.</a:t>
            </a: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p:txBody>
          <a:bodyPr/>
          <a:lstStyle/>
          <a:p>
            <a:r>
              <a:rPr lang="en-US" dirty="0"/>
              <a:t>Lernziele</a:t>
            </a:r>
          </a:p>
        </p:txBody>
      </p:sp>
      <p:cxnSp>
        <p:nvCxnSpPr>
          <p:cNvPr id="2" name="Straight Connector 1">
            <a:extLst>
              <a:ext uri="{FF2B5EF4-FFF2-40B4-BE49-F238E27FC236}">
                <a16:creationId xmlns:a16="http://schemas.microsoft.com/office/drawing/2014/main" id="{1432EB74-B855-66C4-CF5E-5353972D218C}"/>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7729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798380" y="2732442"/>
            <a:ext cx="10614687" cy="3163179"/>
          </a:xfrm>
        </p:spPr>
        <p:txBody>
          <a:bodyPr/>
          <a:lstStyle/>
          <a:p>
            <a:pPr>
              <a:lnSpc>
                <a:spcPct val="100000"/>
              </a:lnSpc>
            </a:pPr>
            <a:r>
              <a:rPr lang="en-IE" sz="2400" b="1" dirty="0">
                <a:solidFill>
                  <a:srgbClr val="2B9B9F"/>
                </a:solidFill>
              </a:rPr>
              <a:t>Thema</a:t>
            </a:r>
            <a:r>
              <a:rPr lang="en-IE" sz="2400" b="1" kern="1200" dirty="0">
                <a:solidFill>
                  <a:srgbClr val="2B9B9F"/>
                </a:solidFill>
                <a:effectLst/>
                <a:latin typeface="+mn-lt"/>
                <a:ea typeface="+mn-ea"/>
                <a:cs typeface="+mn-cs"/>
              </a:rPr>
              <a:t> 4: </a:t>
            </a:r>
            <a:r>
              <a:rPr lang="en-US" sz="2400" b="1" kern="1200" dirty="0">
                <a:solidFill>
                  <a:srgbClr val="EE4F27"/>
                </a:solidFill>
                <a:effectLst/>
                <a:latin typeface="+mn-lt"/>
                <a:ea typeface="+mn-ea"/>
                <a:cs typeface="+mn-cs"/>
              </a:rPr>
              <a:t>Die Rolle sozialer Medien bei der Konfliktprävention und -lösung</a:t>
            </a:r>
          </a:p>
          <a:p>
            <a:pPr marL="342900" indent="-342900">
              <a:lnSpc>
                <a:spcPct val="100000"/>
              </a:lnSpc>
              <a:buFont typeface="System Font Regular"/>
              <a:buChar char="→"/>
            </a:pPr>
            <a:r>
              <a:rPr lang="en-US" sz="2400" b="0" kern="1200" dirty="0">
                <a:solidFill>
                  <a:srgbClr val="0C4659"/>
                </a:solidFill>
                <a:effectLst/>
                <a:latin typeface="+mn-lt"/>
                <a:ea typeface="+mn-ea"/>
                <a:cs typeface="+mn-cs"/>
              </a:rPr>
              <a:t>Analysiert, wie Social-Media-Plattformen </a:t>
            </a:r>
            <a:r>
              <a:rPr lang="en-US" sz="2400" b="1" kern="1200" dirty="0">
                <a:solidFill>
                  <a:srgbClr val="0C4659"/>
                </a:solidFill>
                <a:effectLst/>
                <a:latin typeface="+mn-lt"/>
                <a:ea typeface="+mn-ea"/>
                <a:cs typeface="+mn-cs"/>
              </a:rPr>
              <a:t>den öffentlichen Diskurs während Konflikten </a:t>
            </a:r>
            <a:r>
              <a:rPr lang="en-US" sz="2400" b="0" kern="1200" dirty="0">
                <a:solidFill>
                  <a:srgbClr val="0C4659"/>
                </a:solidFill>
                <a:effectLst/>
                <a:latin typeface="+mn-lt"/>
                <a:ea typeface="+mn-ea"/>
                <a:cs typeface="+mn-cs"/>
              </a:rPr>
              <a:t>und </a:t>
            </a:r>
            <a:r>
              <a:rPr lang="en-US" sz="2400" b="1" kern="1200" dirty="0">
                <a:solidFill>
                  <a:srgbClr val="0C4659"/>
                </a:solidFill>
                <a:effectLst/>
                <a:latin typeface="+mn-lt"/>
                <a:ea typeface="+mn-ea"/>
                <a:cs typeface="+mn-cs"/>
              </a:rPr>
              <a:t>Friedensprozessen </a:t>
            </a:r>
            <a:r>
              <a:rPr lang="en-US" sz="2400" b="0" kern="1200" dirty="0">
                <a:solidFill>
                  <a:srgbClr val="0C4659"/>
                </a:solidFill>
                <a:effectLst/>
                <a:latin typeface="+mn-lt"/>
                <a:ea typeface="+mn-ea"/>
                <a:cs typeface="+mn-cs"/>
              </a:rPr>
              <a:t>beeinflussen</a:t>
            </a:r>
            <a:r>
              <a:rPr lang="en-US" sz="2400" b="1" kern="1200" dirty="0">
                <a:solidFill>
                  <a:srgbClr val="0C4659"/>
                </a:solidFill>
                <a:effectLst/>
                <a:latin typeface="+mn-lt"/>
                <a:ea typeface="+mn-ea"/>
                <a:cs typeface="+mn-cs"/>
              </a:rPr>
              <a:t>.</a:t>
            </a:r>
          </a:p>
          <a:p>
            <a:pPr marL="342900" indent="-342900">
              <a:lnSpc>
                <a:spcPct val="100000"/>
              </a:lnSpc>
              <a:buFont typeface="System Font Regular"/>
              <a:buChar char="→"/>
            </a:pPr>
            <a:r>
              <a:rPr lang="en-US" sz="2400" b="0" kern="1200" dirty="0">
                <a:solidFill>
                  <a:srgbClr val="0C4659"/>
                </a:solidFill>
                <a:effectLst/>
                <a:latin typeface="+mn-lt"/>
                <a:ea typeface="+mn-ea"/>
                <a:cs typeface="+mn-cs"/>
              </a:rPr>
              <a:t>Untersuche den Einfluss von </a:t>
            </a:r>
            <a:r>
              <a:rPr lang="en-US" sz="2400" b="1" kern="1200" dirty="0">
                <a:solidFill>
                  <a:srgbClr val="0C4659"/>
                </a:solidFill>
                <a:effectLst/>
                <a:latin typeface="+mn-lt"/>
                <a:ea typeface="+mn-ea"/>
                <a:cs typeface="+mn-cs"/>
              </a:rPr>
              <a:t>Online-Aktivismus und digitalen Basisinitiativen </a:t>
            </a:r>
            <a:r>
              <a:rPr lang="en-US" sz="2400" b="0" kern="1200" dirty="0">
                <a:solidFill>
                  <a:srgbClr val="0C4659"/>
                </a:solidFill>
                <a:effectLst/>
                <a:latin typeface="+mn-lt"/>
                <a:ea typeface="+mn-ea"/>
                <a:cs typeface="+mn-cs"/>
              </a:rPr>
              <a:t>auf die Friedensförderung.</a:t>
            </a:r>
          </a:p>
          <a:p>
            <a:pPr marL="342900" indent="-342900">
              <a:lnSpc>
                <a:spcPct val="100000"/>
              </a:lnSpc>
              <a:buFont typeface="System Font Regular"/>
              <a:buChar char="→"/>
            </a:pPr>
            <a:r>
              <a:rPr lang="en-US" sz="2400" b="0" kern="1200" dirty="0">
                <a:solidFill>
                  <a:srgbClr val="0C4659"/>
                </a:solidFill>
                <a:effectLst/>
                <a:latin typeface="+mn-lt"/>
                <a:ea typeface="+mn-ea"/>
                <a:cs typeface="+mn-cs"/>
              </a:rPr>
              <a:t>Lernen Sie Strategien kennen, um </a:t>
            </a:r>
            <a:r>
              <a:rPr lang="en-US" sz="2400" b="1" kern="1200" dirty="0">
                <a:solidFill>
                  <a:srgbClr val="0C4659"/>
                </a:solidFill>
                <a:effectLst/>
                <a:latin typeface="+mn-lt"/>
                <a:ea typeface="+mn-ea"/>
                <a:cs typeface="+mn-cs"/>
              </a:rPr>
              <a:t>Online-Hassreden und digitaler Propaganda entgegenzuwirken, </a:t>
            </a:r>
            <a:r>
              <a:rPr lang="en-US" sz="2400" b="0" kern="1200" dirty="0">
                <a:solidFill>
                  <a:srgbClr val="0C4659"/>
                </a:solidFill>
                <a:effectLst/>
                <a:latin typeface="+mn-lt"/>
                <a:ea typeface="+mn-ea"/>
                <a:cs typeface="+mn-cs"/>
              </a:rPr>
              <a:t>die Konflikte schüren.</a:t>
            </a: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p:txBody>
          <a:bodyPr/>
          <a:lstStyle/>
          <a:p>
            <a:r>
              <a:rPr lang="en-US" dirty="0"/>
              <a:t>Lernziele</a:t>
            </a:r>
          </a:p>
        </p:txBody>
      </p:sp>
      <p:cxnSp>
        <p:nvCxnSpPr>
          <p:cNvPr id="2" name="Straight Connector 1">
            <a:extLst>
              <a:ext uri="{FF2B5EF4-FFF2-40B4-BE49-F238E27FC236}">
                <a16:creationId xmlns:a16="http://schemas.microsoft.com/office/drawing/2014/main" id="{1432EB74-B855-66C4-CF5E-5353972D218C}"/>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811730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aaedbaee-2e57-4075-9bc7-bbae780e6340" xsi:nil="true"/>
    <_ip_UnifiedCompliancePolicyProperties xmlns="http://schemas.microsoft.com/sharepoint/v3" xsi:nil="true"/>
    <lcf76f155ced4ddcb4097134ff3c332f xmlns="da7d0479-407a-45eb-ac7c-e651a3f79639">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E4BA1B2CFB2AF4BB85E9392498C6327" ma:contentTypeVersion="15" ma:contentTypeDescription="Create a new document." ma:contentTypeScope="" ma:versionID="c7fb1fb7b994e44c97fcc379bb3798fa">
  <xsd:schema xmlns:xsd="http://www.w3.org/2001/XMLSchema" xmlns:xs="http://www.w3.org/2001/XMLSchema" xmlns:p="http://schemas.microsoft.com/office/2006/metadata/properties" xmlns:ns1="http://schemas.microsoft.com/sharepoint/v3" xmlns:ns2="da7d0479-407a-45eb-ac7c-e651a3f79639" xmlns:ns3="aaedbaee-2e57-4075-9bc7-bbae780e6340" targetNamespace="http://schemas.microsoft.com/office/2006/metadata/properties" ma:root="true" ma:fieldsID="7c2a7f994d795667b1b0d18105e4c84f" ns1:_="" ns2:_="" ns3:_="">
    <xsd:import namespace="http://schemas.microsoft.com/sharepoint/v3"/>
    <xsd:import namespace="da7d0479-407a-45eb-ac7c-e651a3f79639"/>
    <xsd:import namespace="aaedbaee-2e57-4075-9bc7-bbae780e6340"/>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1:_ip_UnifiedCompliancePolicyProperties" minOccurs="0"/>
                <xsd:element ref="ns1:_ip_UnifiedCompliancePolicyUIActio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a7d0479-407a-45eb-ac7c-e651a3f796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4c7f1cd-3441-4252-b5a9-d6dec0dca5c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aedbaee-2e57-4075-9bc7-bbae780e634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9e805b3-5862-4e21-af14-20cc8c74b6a3}" ma:internalName="TaxCatchAll" ma:showField="CatchAllData" ma:web="aaedbaee-2e57-4075-9bc7-bbae780e634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381E4CB-5275-48CF-88CB-7717675FFD71}">
  <ds:schemaRefs>
    <ds:schemaRef ds:uri="http://schemas.microsoft.com/office/2006/metadata/properties"/>
    <ds:schemaRef ds:uri="http://schemas.microsoft.com/office/infopath/2007/PartnerControls"/>
    <ds:schemaRef ds:uri="http://schemas.microsoft.com/sharepoint/v3"/>
    <ds:schemaRef ds:uri="aaedbaee-2e57-4075-9bc7-bbae780e6340"/>
    <ds:schemaRef ds:uri="da7d0479-407a-45eb-ac7c-e651a3f79639"/>
  </ds:schemaRefs>
</ds:datastoreItem>
</file>

<file path=customXml/itemProps2.xml><?xml version="1.0" encoding="utf-8"?>
<ds:datastoreItem xmlns:ds="http://schemas.openxmlformats.org/officeDocument/2006/customXml" ds:itemID="{58FD79E0-7FB1-4531-BAC8-667AAD96514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da7d0479-407a-45eb-ac7c-e651a3f79639"/>
    <ds:schemaRef ds:uri="aaedbaee-2e57-4075-9bc7-bbae780e634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5F51108-33FC-4A94-BBAE-3C07C463BC8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5212</Words>
  <Application>Microsoft Office PowerPoint</Application>
  <PresentationFormat>Widescreen</PresentationFormat>
  <Paragraphs>323</Paragraphs>
  <Slides>53</Slides>
  <Notes>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53</vt:i4>
      </vt:variant>
    </vt:vector>
  </HeadingPairs>
  <TitlesOfParts>
    <vt:vector size="62" baseType="lpstr">
      <vt:lpstr>Abadi</vt:lpstr>
      <vt:lpstr>Arial</vt:lpstr>
      <vt:lpstr>Avenir-Black</vt:lpstr>
      <vt:lpstr>Calibri</vt:lpstr>
      <vt:lpstr>Calibri (MS) Bold</vt:lpstr>
      <vt:lpstr>Montserrat</vt:lpstr>
      <vt:lpstr>Montserrat Light</vt:lpstr>
      <vt:lpstr>System Font Regular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docId:E2FCECEACDABE751333E56DE34BAC7D5</cp:keywords>
  <cp:lastModifiedBy>Sanja Ivandic</cp:lastModifiedBy>
  <cp:revision>379</cp:revision>
  <dcterms:created xsi:type="dcterms:W3CDTF">2020-10-14T13:32:04Z</dcterms:created>
  <dcterms:modified xsi:type="dcterms:W3CDTF">2026-04-30T11:22:41Z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0x0101007E4BA1B2CFB2AF4BB85E9392498C6327</vt:lpwstr>
  </property>
</Properties>
</file>