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5"/>
  </p:notesMasterIdLst>
  <p:sldIdLst>
    <p:sldId id="6487" r:id="rId5"/>
    <p:sldId id="6495" r:id="rId6"/>
    <p:sldId id="6496" r:id="rId7"/>
    <p:sldId id="6649" r:id="rId8"/>
    <p:sldId id="6650" r:id="rId9"/>
    <p:sldId id="6529" r:id="rId10"/>
    <p:sldId id="6530" r:id="rId11"/>
    <p:sldId id="6651" r:id="rId12"/>
    <p:sldId id="6733" r:id="rId13"/>
    <p:sldId id="6737" r:id="rId14"/>
    <p:sldId id="6738" r:id="rId15"/>
    <p:sldId id="6734" r:id="rId16"/>
    <p:sldId id="6507" r:id="rId17"/>
    <p:sldId id="6509" r:id="rId18"/>
    <p:sldId id="6642" r:id="rId19"/>
    <p:sldId id="6556" r:id="rId20"/>
    <p:sldId id="6557" r:id="rId21"/>
    <p:sldId id="6558" r:id="rId22"/>
    <p:sldId id="6559" r:id="rId23"/>
    <p:sldId id="6562" r:id="rId24"/>
    <p:sldId id="6735" r:id="rId25"/>
    <p:sldId id="6483" r:id="rId26"/>
    <p:sldId id="6587" r:id="rId27"/>
    <p:sldId id="6645" r:id="rId28"/>
    <p:sldId id="6589" r:id="rId29"/>
    <p:sldId id="6590" r:id="rId30"/>
    <p:sldId id="6588" r:id="rId31"/>
    <p:sldId id="6646" r:id="rId32"/>
    <p:sldId id="6592" r:id="rId33"/>
    <p:sldId id="6593" r:id="rId34"/>
    <p:sldId id="6568" r:id="rId35"/>
    <p:sldId id="6598" r:id="rId36"/>
    <p:sldId id="6594" r:id="rId37"/>
    <p:sldId id="6647" r:id="rId38"/>
    <p:sldId id="6600" r:id="rId39"/>
    <p:sldId id="6609" r:id="rId40"/>
    <p:sldId id="6610" r:id="rId41"/>
    <p:sldId id="6602" r:id="rId42"/>
    <p:sldId id="4365" r:id="rId43"/>
    <p:sldId id="6736" r:id="rId44"/>
    <p:sldId id="4348" r:id="rId45"/>
    <p:sldId id="6613" r:id="rId46"/>
    <p:sldId id="6614" r:id="rId47"/>
    <p:sldId id="6615" r:id="rId48"/>
    <p:sldId id="6616" r:id="rId49"/>
    <p:sldId id="6631" r:id="rId50"/>
    <p:sldId id="6635" r:id="rId51"/>
    <p:sldId id="6636" r:id="rId52"/>
    <p:sldId id="6633" r:id="rId53"/>
    <p:sldId id="6638"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E5D010-4999-68C6-7B99-B18F455F20AD}" name="Aisha Krüger" initials="AK" userId="S::aisha.krueger_eucen.eu#ext#@abofi.onmicrosoft.com::27ecbc27-0144-4e45-86ba-8d69ea447ca2" providerId="AD"/>
  <p188:author id="{5BF50119-545D-FB65-CD36-ED2CFFE3C3C2}" name="martinamadaula@ub.edu" initials="ma" userId="S::martinamadaula_ub.edu#ext#@abofi.onmicrosoft.com::9e1ba38e-1411-4da4-b1d3-00e163a3ebff" providerId="AD"/>
  <p188:author id="{7A16DBF4-C315-0E44-5D5C-9E6DAED20B0D}" name="CatiJerez" initials="Ca" userId="S::cjerez_ub.edu#ext#@abofi.onmicrosoft.com::34829f25-abdb-4a8a-ad33-bf27ad43a2a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659"/>
    <a:srgbClr val="A555A1"/>
    <a:srgbClr val="EE4F27"/>
    <a:srgbClr val="414DA1"/>
    <a:srgbClr val="4174BA"/>
    <a:srgbClr val="DEC0DD"/>
    <a:srgbClr val="87A66E"/>
    <a:srgbClr val="2B9B9F"/>
    <a:srgbClr val="3FB5A1"/>
    <a:srgbClr val="993F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E7139C-AAA1-BE80-83C1-B746D98553A9}" v="32" dt="2026-04-20T11:37:36.932"/>
    <p1510:client id="{32808061-41CC-49F1-299A-077B23D2B306}" v="49" dt="2026-04-20T11:28:19.806"/>
    <p1510:client id="{5D978B70-33AF-B5B5-E0E7-A1E1E4C62D28}" v="192" dt="2026-04-22T09:47:54.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amadaula@ub.edu" userId="S::martinamadaula_ub.edu#ext#@abofi.onmicrosoft.com::9e1ba38e-1411-4da4-b1d3-00e163a3ebff" providerId="AD" clId="Web-{5D978B70-33AF-B5B5-E0E7-A1E1E4C62D28}"/>
    <pc:docChg chg="modSld">
      <pc:chgData name="martinamadaula@ub.edu" userId="S::martinamadaula_ub.edu#ext#@abofi.onmicrosoft.com::9e1ba38e-1411-4da4-b1d3-00e163a3ebff" providerId="AD" clId="Web-{5D978B70-33AF-B5B5-E0E7-A1E1E4C62D28}" dt="2026-04-22T09:47:54.885" v="189" actId="1076"/>
      <pc:docMkLst>
        <pc:docMk/>
      </pc:docMkLst>
      <pc:sldChg chg="modSp">
        <pc:chgData name="martinamadaula@ub.edu" userId="S::martinamadaula_ub.edu#ext#@abofi.onmicrosoft.com::9e1ba38e-1411-4da4-b1d3-00e163a3ebff" providerId="AD" clId="Web-{5D978B70-33AF-B5B5-E0E7-A1E1E4C62D28}" dt="2026-04-22T09:42:16.662" v="150" actId="20577"/>
        <pc:sldMkLst>
          <pc:docMk/>
          <pc:sldMk cId="2517459919" sldId="4348"/>
        </pc:sldMkLst>
        <pc:spChg chg="mod">
          <ac:chgData name="martinamadaula@ub.edu" userId="S::martinamadaula_ub.edu#ext#@abofi.onmicrosoft.com::9e1ba38e-1411-4da4-b1d3-00e163a3ebff" providerId="AD" clId="Web-{5D978B70-33AF-B5B5-E0E7-A1E1E4C62D28}" dt="2026-04-22T09:42:16.662" v="150" actId="20577"/>
          <ac:spMkLst>
            <pc:docMk/>
            <pc:sldMk cId="2517459919" sldId="4348"/>
            <ac:spMk id="6" creationId="{5E9C434D-A091-D3C7-7686-A1F1CE4FCC3B}"/>
          </ac:spMkLst>
        </pc:spChg>
        <pc:spChg chg="mod">
          <ac:chgData name="martinamadaula@ub.edu" userId="S::martinamadaula_ub.edu#ext#@abofi.onmicrosoft.com::9e1ba38e-1411-4da4-b1d3-00e163a3ebff" providerId="AD" clId="Web-{5D978B70-33AF-B5B5-E0E7-A1E1E4C62D28}" dt="2026-04-22T09:42:05.083" v="149" actId="1076"/>
          <ac:spMkLst>
            <pc:docMk/>
            <pc:sldMk cId="2517459919" sldId="4348"/>
            <ac:spMk id="7" creationId="{45A9BF90-CABF-6691-C0E8-CA65935317B3}"/>
          </ac:spMkLst>
        </pc:spChg>
      </pc:sldChg>
      <pc:sldChg chg="modSp">
        <pc:chgData name="martinamadaula@ub.edu" userId="S::martinamadaula_ub.edu#ext#@abofi.onmicrosoft.com::9e1ba38e-1411-4da4-b1d3-00e163a3ebff" providerId="AD" clId="Web-{5D978B70-33AF-B5B5-E0E7-A1E1E4C62D28}" dt="2026-04-22T09:32:50.980" v="40" actId="20577"/>
        <pc:sldMkLst>
          <pc:docMk/>
          <pc:sldMk cId="1208650648" sldId="6483"/>
        </pc:sldMkLst>
        <pc:spChg chg="mod">
          <ac:chgData name="martinamadaula@ub.edu" userId="S::martinamadaula_ub.edu#ext#@abofi.onmicrosoft.com::9e1ba38e-1411-4da4-b1d3-00e163a3ebff" providerId="AD" clId="Web-{5D978B70-33AF-B5B5-E0E7-A1E1E4C62D28}" dt="2026-04-22T09:32:50.980" v="40" actId="20577"/>
          <ac:spMkLst>
            <pc:docMk/>
            <pc:sldMk cId="1208650648" sldId="6483"/>
            <ac:spMk id="6" creationId="{5C47E5F3-94F0-928B-8FEE-9415222B9553}"/>
          </ac:spMkLst>
        </pc:spChg>
        <pc:spChg chg="mod">
          <ac:chgData name="martinamadaula@ub.edu" userId="S::martinamadaula_ub.edu#ext#@abofi.onmicrosoft.com::9e1ba38e-1411-4da4-b1d3-00e163a3ebff" providerId="AD" clId="Web-{5D978B70-33AF-B5B5-E0E7-A1E1E4C62D28}" dt="2026-04-22T09:32:40.683" v="38" actId="1076"/>
          <ac:spMkLst>
            <pc:docMk/>
            <pc:sldMk cId="1208650648" sldId="6483"/>
            <ac:spMk id="7" creationId="{CB3DFFB4-0685-94B3-AAA5-68568F088326}"/>
          </ac:spMkLst>
        </pc:spChg>
      </pc:sldChg>
      <pc:sldChg chg="modSp">
        <pc:chgData name="martinamadaula@ub.edu" userId="S::martinamadaula_ub.edu#ext#@abofi.onmicrosoft.com::9e1ba38e-1411-4da4-b1d3-00e163a3ebff" providerId="AD" clId="Web-{5D978B70-33AF-B5B5-E0E7-A1E1E4C62D28}" dt="2026-04-22T09:26:56.398" v="1" actId="1076"/>
        <pc:sldMkLst>
          <pc:docMk/>
          <pc:sldMk cId="2048637410" sldId="6487"/>
        </pc:sldMkLst>
        <pc:spChg chg="mod">
          <ac:chgData name="martinamadaula@ub.edu" userId="S::martinamadaula_ub.edu#ext#@abofi.onmicrosoft.com::9e1ba38e-1411-4da4-b1d3-00e163a3ebff" providerId="AD" clId="Web-{5D978B70-33AF-B5B5-E0E7-A1E1E4C62D28}" dt="2026-04-22T09:26:56.398" v="1" actId="1076"/>
          <ac:spMkLst>
            <pc:docMk/>
            <pc:sldMk cId="2048637410" sldId="6487"/>
            <ac:spMk id="4" creationId="{6E33BAEA-711E-B832-1C6B-1B5DCE628D02}"/>
          </ac:spMkLst>
        </pc:spChg>
        <pc:spChg chg="mod">
          <ac:chgData name="martinamadaula@ub.edu" userId="S::martinamadaula_ub.edu#ext#@abofi.onmicrosoft.com::9e1ba38e-1411-4da4-b1d3-00e163a3ebff" providerId="AD" clId="Web-{5D978B70-33AF-B5B5-E0E7-A1E1E4C62D28}" dt="2026-04-22T09:26:51.507" v="0" actId="1076"/>
          <ac:spMkLst>
            <pc:docMk/>
            <pc:sldMk cId="2048637410" sldId="6487"/>
            <ac:spMk id="5" creationId="{77826572-DB69-2C37-5A47-E6D14F43985D}"/>
          </ac:spMkLst>
        </pc:spChg>
      </pc:sldChg>
      <pc:sldChg chg="modSp">
        <pc:chgData name="martinamadaula@ub.edu" userId="S::martinamadaula_ub.edu#ext#@abofi.onmicrosoft.com::9e1ba38e-1411-4da4-b1d3-00e163a3ebff" providerId="AD" clId="Web-{5D978B70-33AF-B5B5-E0E7-A1E1E4C62D28}" dt="2026-04-22T09:27:24.399" v="6" actId="1076"/>
        <pc:sldMkLst>
          <pc:docMk/>
          <pc:sldMk cId="3730933919" sldId="6495"/>
        </pc:sldMkLst>
        <pc:spChg chg="mod">
          <ac:chgData name="martinamadaula@ub.edu" userId="S::martinamadaula_ub.edu#ext#@abofi.onmicrosoft.com::9e1ba38e-1411-4da4-b1d3-00e163a3ebff" providerId="AD" clId="Web-{5D978B70-33AF-B5B5-E0E7-A1E1E4C62D28}" dt="2026-04-22T09:27:03.867" v="2" actId="1076"/>
          <ac:spMkLst>
            <pc:docMk/>
            <pc:sldMk cId="3730933919" sldId="6495"/>
            <ac:spMk id="4" creationId="{1D2098AE-2864-FAA5-E6A9-CE39B77B2516}"/>
          </ac:spMkLst>
        </pc:spChg>
        <pc:spChg chg="mod">
          <ac:chgData name="martinamadaula@ub.edu" userId="S::martinamadaula_ub.edu#ext#@abofi.onmicrosoft.com::9e1ba38e-1411-4da4-b1d3-00e163a3ebff" providerId="AD" clId="Web-{5D978B70-33AF-B5B5-E0E7-A1E1E4C62D28}" dt="2026-04-22T09:27:24.399" v="6" actId="1076"/>
          <ac:spMkLst>
            <pc:docMk/>
            <pc:sldMk cId="3730933919" sldId="6495"/>
            <ac:spMk id="5" creationId="{FF7DEC42-4318-D3C4-7403-175468DE041C}"/>
          </ac:spMkLst>
        </pc:spChg>
        <pc:cxnChg chg="mod">
          <ac:chgData name="martinamadaula@ub.edu" userId="S::martinamadaula_ub.edu#ext#@abofi.onmicrosoft.com::9e1ba38e-1411-4da4-b1d3-00e163a3ebff" providerId="AD" clId="Web-{5D978B70-33AF-B5B5-E0E7-A1E1E4C62D28}" dt="2026-04-22T09:27:07.398" v="3" actId="1076"/>
          <ac:cxnSpMkLst>
            <pc:docMk/>
            <pc:sldMk cId="3730933919" sldId="6495"/>
            <ac:cxnSpMk id="2" creationId="{02774426-5868-7C8F-AD4B-BE831767DEC8}"/>
          </ac:cxnSpMkLst>
        </pc:cxnChg>
      </pc:sldChg>
      <pc:sldChg chg="modSp">
        <pc:chgData name="martinamadaula@ub.edu" userId="S::martinamadaula_ub.edu#ext#@abofi.onmicrosoft.com::9e1ba38e-1411-4da4-b1d3-00e163a3ebff" providerId="AD" clId="Web-{5D978B70-33AF-B5B5-E0E7-A1E1E4C62D28}" dt="2026-04-22T09:31:21.808" v="20" actId="20577"/>
        <pc:sldMkLst>
          <pc:docMk/>
          <pc:sldMk cId="3480582967" sldId="6507"/>
        </pc:sldMkLst>
        <pc:spChg chg="mod">
          <ac:chgData name="martinamadaula@ub.edu" userId="S::martinamadaula_ub.edu#ext#@abofi.onmicrosoft.com::9e1ba38e-1411-4da4-b1d3-00e163a3ebff" providerId="AD" clId="Web-{5D978B70-33AF-B5B5-E0E7-A1E1E4C62D28}" dt="2026-04-22T09:31:06.839" v="18" actId="1076"/>
          <ac:spMkLst>
            <pc:docMk/>
            <pc:sldMk cId="3480582967" sldId="6507"/>
            <ac:spMk id="7" creationId="{F7C1222B-5F9B-2F5C-5E05-52A3CB7DCEDD}"/>
          </ac:spMkLst>
        </pc:spChg>
        <pc:spChg chg="mod">
          <ac:chgData name="martinamadaula@ub.edu" userId="S::martinamadaula_ub.edu#ext#@abofi.onmicrosoft.com::9e1ba38e-1411-4da4-b1d3-00e163a3ebff" providerId="AD" clId="Web-{5D978B70-33AF-B5B5-E0E7-A1E1E4C62D28}" dt="2026-04-22T09:31:21.808" v="20" actId="20577"/>
          <ac:spMkLst>
            <pc:docMk/>
            <pc:sldMk cId="3480582967" sldId="6507"/>
            <ac:spMk id="8" creationId="{B8B23A2B-BB7C-0622-F337-012A3BFEE016}"/>
          </ac:spMkLst>
        </pc:spChg>
      </pc:sldChg>
      <pc:sldChg chg="modSp">
        <pc:chgData name="martinamadaula@ub.edu" userId="S::martinamadaula_ub.edu#ext#@abofi.onmicrosoft.com::9e1ba38e-1411-4da4-b1d3-00e163a3ebff" providerId="AD" clId="Web-{5D978B70-33AF-B5B5-E0E7-A1E1E4C62D28}" dt="2026-04-22T09:31:30.495" v="23" actId="1076"/>
        <pc:sldMkLst>
          <pc:docMk/>
          <pc:sldMk cId="597951076" sldId="6509"/>
        </pc:sldMkLst>
        <pc:spChg chg="mod">
          <ac:chgData name="martinamadaula@ub.edu" userId="S::martinamadaula_ub.edu#ext#@abofi.onmicrosoft.com::9e1ba38e-1411-4da4-b1d3-00e163a3ebff" providerId="AD" clId="Web-{5D978B70-33AF-B5B5-E0E7-A1E1E4C62D28}" dt="2026-04-22T09:31:30.495" v="23" actId="1076"/>
          <ac:spMkLst>
            <pc:docMk/>
            <pc:sldMk cId="597951076" sldId="6509"/>
            <ac:spMk id="5" creationId="{3EB1E990-D243-82A7-4B33-98D8D61BD90A}"/>
          </ac:spMkLst>
        </pc:spChg>
      </pc:sldChg>
      <pc:sldChg chg="modSp">
        <pc:chgData name="martinamadaula@ub.edu" userId="S::martinamadaula_ub.edu#ext#@abofi.onmicrosoft.com::9e1ba38e-1411-4da4-b1d3-00e163a3ebff" providerId="AD" clId="Web-{5D978B70-33AF-B5B5-E0E7-A1E1E4C62D28}" dt="2026-04-22T09:27:45.258" v="10" actId="1076"/>
        <pc:sldMkLst>
          <pc:docMk/>
          <pc:sldMk cId="1457869979" sldId="6530"/>
        </pc:sldMkLst>
        <pc:spChg chg="mod">
          <ac:chgData name="martinamadaula@ub.edu" userId="S::martinamadaula_ub.edu#ext#@abofi.onmicrosoft.com::9e1ba38e-1411-4da4-b1d3-00e163a3ebff" providerId="AD" clId="Web-{5D978B70-33AF-B5B5-E0E7-A1E1E4C62D28}" dt="2026-04-22T09:27:42.727" v="8" actId="1076"/>
          <ac:spMkLst>
            <pc:docMk/>
            <pc:sldMk cId="1457869979" sldId="6530"/>
            <ac:spMk id="4" creationId="{CF7C2F6F-4F8C-114D-49AB-59C313AB03A5}"/>
          </ac:spMkLst>
        </pc:spChg>
        <pc:spChg chg="mod">
          <ac:chgData name="martinamadaula@ub.edu" userId="S::martinamadaula_ub.edu#ext#@abofi.onmicrosoft.com::9e1ba38e-1411-4da4-b1d3-00e163a3ebff" providerId="AD" clId="Web-{5D978B70-33AF-B5B5-E0E7-A1E1E4C62D28}" dt="2026-04-22T09:27:45.258" v="10" actId="1076"/>
          <ac:spMkLst>
            <pc:docMk/>
            <pc:sldMk cId="1457869979" sldId="6530"/>
            <ac:spMk id="5" creationId="{569B3478-CC8D-9A88-76CB-A5669CE31F78}"/>
          </ac:spMkLst>
        </pc:spChg>
        <pc:cxnChg chg="mod">
          <ac:chgData name="martinamadaula@ub.edu" userId="S::martinamadaula_ub.edu#ext#@abofi.onmicrosoft.com::9e1ba38e-1411-4da4-b1d3-00e163a3ebff" providerId="AD" clId="Web-{5D978B70-33AF-B5B5-E0E7-A1E1E4C62D28}" dt="2026-04-22T09:27:42.836" v="9" actId="1076"/>
          <ac:cxnSpMkLst>
            <pc:docMk/>
            <pc:sldMk cId="1457869979" sldId="6530"/>
            <ac:cxnSpMk id="2" creationId="{B0B09932-5EF3-6825-1988-FF4DA1EF8736}"/>
          </ac:cxnSpMkLst>
        </pc:cxnChg>
      </pc:sldChg>
      <pc:sldChg chg="modSp">
        <pc:chgData name="martinamadaula@ub.edu" userId="S::martinamadaula_ub.edu#ext#@abofi.onmicrosoft.com::9e1ba38e-1411-4da4-b1d3-00e163a3ebff" providerId="AD" clId="Web-{5D978B70-33AF-B5B5-E0E7-A1E1E4C62D28}" dt="2026-04-22T09:31:47.402" v="25" actId="1076"/>
        <pc:sldMkLst>
          <pc:docMk/>
          <pc:sldMk cId="3279548828" sldId="6556"/>
        </pc:sldMkLst>
        <pc:spChg chg="mod">
          <ac:chgData name="martinamadaula@ub.edu" userId="S::martinamadaula_ub.edu#ext#@abofi.onmicrosoft.com::9e1ba38e-1411-4da4-b1d3-00e163a3ebff" providerId="AD" clId="Web-{5D978B70-33AF-B5B5-E0E7-A1E1E4C62D28}" dt="2026-04-22T09:31:47.402" v="25" actId="1076"/>
          <ac:spMkLst>
            <pc:docMk/>
            <pc:sldMk cId="3279548828" sldId="6556"/>
            <ac:spMk id="4" creationId="{EDA4C668-DACD-7CE9-4F4B-0A6045648F81}"/>
          </ac:spMkLst>
        </pc:spChg>
      </pc:sldChg>
      <pc:sldChg chg="modSp">
        <pc:chgData name="martinamadaula@ub.edu" userId="S::martinamadaula_ub.edu#ext#@abofi.onmicrosoft.com::9e1ba38e-1411-4da4-b1d3-00e163a3ebff" providerId="AD" clId="Web-{5D978B70-33AF-B5B5-E0E7-A1E1E4C62D28}" dt="2026-04-22T09:32:04.714" v="30" actId="20577"/>
        <pc:sldMkLst>
          <pc:docMk/>
          <pc:sldMk cId="2687150322" sldId="6557"/>
        </pc:sldMkLst>
        <pc:spChg chg="mod">
          <ac:chgData name="martinamadaula@ub.edu" userId="S::martinamadaula_ub.edu#ext#@abofi.onmicrosoft.com::9e1ba38e-1411-4da4-b1d3-00e163a3ebff" providerId="AD" clId="Web-{5D978B70-33AF-B5B5-E0E7-A1E1E4C62D28}" dt="2026-04-22T09:32:04.714" v="30" actId="20577"/>
          <ac:spMkLst>
            <pc:docMk/>
            <pc:sldMk cId="2687150322" sldId="6557"/>
            <ac:spMk id="4" creationId="{EDA4C668-DACD-7CE9-4F4B-0A6045648F81}"/>
          </ac:spMkLst>
        </pc:spChg>
        <pc:cxnChg chg="mod">
          <ac:chgData name="martinamadaula@ub.edu" userId="S::martinamadaula_ub.edu#ext#@abofi.onmicrosoft.com::9e1ba38e-1411-4da4-b1d3-00e163a3ebff" providerId="AD" clId="Web-{5D978B70-33AF-B5B5-E0E7-A1E1E4C62D28}" dt="2026-04-22T09:32:01.589" v="28" actId="1076"/>
          <ac:cxnSpMkLst>
            <pc:docMk/>
            <pc:sldMk cId="2687150322" sldId="6557"/>
            <ac:cxnSpMk id="2" creationId="{E02DEE3C-E853-7E0B-44F5-52C351330EF3}"/>
          </ac:cxnSpMkLst>
        </pc:cxnChg>
      </pc:sldChg>
      <pc:sldChg chg="modSp">
        <pc:chgData name="martinamadaula@ub.edu" userId="S::martinamadaula_ub.edu#ext#@abofi.onmicrosoft.com::9e1ba38e-1411-4da4-b1d3-00e163a3ebff" providerId="AD" clId="Web-{5D978B70-33AF-B5B5-E0E7-A1E1E4C62D28}" dt="2026-04-22T09:32:11.402" v="31" actId="1076"/>
        <pc:sldMkLst>
          <pc:docMk/>
          <pc:sldMk cId="444380452" sldId="6558"/>
        </pc:sldMkLst>
        <pc:cxnChg chg="mod">
          <ac:chgData name="martinamadaula@ub.edu" userId="S::martinamadaula_ub.edu#ext#@abofi.onmicrosoft.com::9e1ba38e-1411-4da4-b1d3-00e163a3ebff" providerId="AD" clId="Web-{5D978B70-33AF-B5B5-E0E7-A1E1E4C62D28}" dt="2026-04-22T09:32:11.402" v="31" actId="1076"/>
          <ac:cxnSpMkLst>
            <pc:docMk/>
            <pc:sldMk cId="444380452" sldId="6558"/>
            <ac:cxnSpMk id="2" creationId="{E02DEE3C-E853-7E0B-44F5-52C351330EF3}"/>
          </ac:cxnSpMkLst>
        </pc:cxnChg>
      </pc:sldChg>
      <pc:sldChg chg="modSp">
        <pc:chgData name="martinamadaula@ub.edu" userId="S::martinamadaula_ub.edu#ext#@abofi.onmicrosoft.com::9e1ba38e-1411-4da4-b1d3-00e163a3ebff" providerId="AD" clId="Web-{5D978B70-33AF-B5B5-E0E7-A1E1E4C62D28}" dt="2026-04-22T09:32:17.042" v="32" actId="1076"/>
        <pc:sldMkLst>
          <pc:docMk/>
          <pc:sldMk cId="1999610911" sldId="6559"/>
        </pc:sldMkLst>
        <pc:cxnChg chg="mod">
          <ac:chgData name="martinamadaula@ub.edu" userId="S::martinamadaula_ub.edu#ext#@abofi.onmicrosoft.com::9e1ba38e-1411-4da4-b1d3-00e163a3ebff" providerId="AD" clId="Web-{5D978B70-33AF-B5B5-E0E7-A1E1E4C62D28}" dt="2026-04-22T09:32:17.042" v="32" actId="1076"/>
          <ac:cxnSpMkLst>
            <pc:docMk/>
            <pc:sldMk cId="1999610911" sldId="6559"/>
            <ac:cxnSpMk id="2" creationId="{E02DEE3C-E853-7E0B-44F5-52C351330EF3}"/>
          </ac:cxnSpMkLst>
        </pc:cxnChg>
      </pc:sldChg>
      <pc:sldChg chg="modSp">
        <pc:chgData name="martinamadaula@ub.edu" userId="S::martinamadaula_ub.edu#ext#@abofi.onmicrosoft.com::9e1ba38e-1411-4da4-b1d3-00e163a3ebff" providerId="AD" clId="Web-{5D978B70-33AF-B5B5-E0E7-A1E1E4C62D28}" dt="2026-04-22T09:32:27.730" v="35" actId="1076"/>
        <pc:sldMkLst>
          <pc:docMk/>
          <pc:sldMk cId="2942562131" sldId="6562"/>
        </pc:sldMkLst>
        <pc:spChg chg="mod">
          <ac:chgData name="martinamadaula@ub.edu" userId="S::martinamadaula_ub.edu#ext#@abofi.onmicrosoft.com::9e1ba38e-1411-4da4-b1d3-00e163a3ebff" providerId="AD" clId="Web-{5D978B70-33AF-B5B5-E0E7-A1E1E4C62D28}" dt="2026-04-22T09:32:22.964" v="33" actId="1076"/>
          <ac:spMkLst>
            <pc:docMk/>
            <pc:sldMk cId="2942562131" sldId="6562"/>
            <ac:spMk id="5" creationId="{3EB1E990-D243-82A7-4B33-98D8D61BD90A}"/>
          </ac:spMkLst>
        </pc:spChg>
        <pc:cxnChg chg="mod">
          <ac:chgData name="martinamadaula@ub.edu" userId="S::martinamadaula_ub.edu#ext#@abofi.onmicrosoft.com::9e1ba38e-1411-4da4-b1d3-00e163a3ebff" providerId="AD" clId="Web-{5D978B70-33AF-B5B5-E0E7-A1E1E4C62D28}" dt="2026-04-22T09:32:27.730" v="35" actId="1076"/>
          <ac:cxnSpMkLst>
            <pc:docMk/>
            <pc:sldMk cId="2942562131" sldId="6562"/>
            <ac:cxnSpMk id="2" creationId="{E02DEE3C-E853-7E0B-44F5-52C351330EF3}"/>
          </ac:cxnSpMkLst>
        </pc:cxnChg>
      </pc:sldChg>
      <pc:sldChg chg="addSp delSp modSp">
        <pc:chgData name="martinamadaula@ub.edu" userId="S::martinamadaula_ub.edu#ext#@abofi.onmicrosoft.com::9e1ba38e-1411-4da4-b1d3-00e163a3ebff" providerId="AD" clId="Web-{5D978B70-33AF-B5B5-E0E7-A1E1E4C62D28}" dt="2026-04-22T09:37:15.371" v="114" actId="1076"/>
        <pc:sldMkLst>
          <pc:docMk/>
          <pc:sldMk cId="798427671" sldId="6568"/>
        </pc:sldMkLst>
        <pc:spChg chg="add del mod">
          <ac:chgData name="martinamadaula@ub.edu" userId="S::martinamadaula_ub.edu#ext#@abofi.onmicrosoft.com::9e1ba38e-1411-4da4-b1d3-00e163a3ebff" providerId="AD" clId="Web-{5D978B70-33AF-B5B5-E0E7-A1E1E4C62D28}" dt="2026-04-22T09:37:08.433" v="112"/>
          <ac:spMkLst>
            <pc:docMk/>
            <pc:sldMk cId="798427671" sldId="6568"/>
            <ac:spMk id="4" creationId="{44646984-D6FE-6FF8-4B51-3C6EBF1D8670}"/>
          </ac:spMkLst>
        </pc:spChg>
        <pc:spChg chg="del">
          <ac:chgData name="martinamadaula@ub.edu" userId="S::martinamadaula_ub.edu#ext#@abofi.onmicrosoft.com::9e1ba38e-1411-4da4-b1d3-00e163a3ebff" providerId="AD" clId="Web-{5D978B70-33AF-B5B5-E0E7-A1E1E4C62D28}" dt="2026-04-22T09:36:55.870" v="104"/>
          <ac:spMkLst>
            <pc:docMk/>
            <pc:sldMk cId="798427671" sldId="6568"/>
            <ac:spMk id="6" creationId="{5C47E5F3-94F0-928B-8FEE-9415222B9553}"/>
          </ac:spMkLst>
        </pc:spChg>
        <pc:spChg chg="del">
          <ac:chgData name="martinamadaula@ub.edu" userId="S::martinamadaula_ub.edu#ext#@abofi.onmicrosoft.com::9e1ba38e-1411-4da4-b1d3-00e163a3ebff" providerId="AD" clId="Web-{5D978B70-33AF-B5B5-E0E7-A1E1E4C62D28}" dt="2026-04-22T09:36:55.776" v="103"/>
          <ac:spMkLst>
            <pc:docMk/>
            <pc:sldMk cId="798427671" sldId="6568"/>
            <ac:spMk id="7" creationId="{CB3DFFB4-0685-94B3-AAA5-68568F088326}"/>
          </ac:spMkLst>
        </pc:spChg>
        <pc:spChg chg="add del mod">
          <ac:chgData name="martinamadaula@ub.edu" userId="S::martinamadaula_ub.edu#ext#@abofi.onmicrosoft.com::9e1ba38e-1411-4da4-b1d3-00e163a3ebff" providerId="AD" clId="Web-{5D978B70-33AF-B5B5-E0E7-A1E1E4C62D28}" dt="2026-04-22T09:37:05.964" v="111"/>
          <ac:spMkLst>
            <pc:docMk/>
            <pc:sldMk cId="798427671" sldId="6568"/>
            <ac:spMk id="9" creationId="{BCD81807-9255-E400-D4F8-03ED7CF0E501}"/>
          </ac:spMkLst>
        </pc:spChg>
        <pc:spChg chg="add mod">
          <ac:chgData name="martinamadaula@ub.edu" userId="S::martinamadaula_ub.edu#ext#@abofi.onmicrosoft.com::9e1ba38e-1411-4da4-b1d3-00e163a3ebff" providerId="AD" clId="Web-{5D978B70-33AF-B5B5-E0E7-A1E1E4C62D28}" dt="2026-04-22T09:37:12.918" v="113" actId="1076"/>
          <ac:spMkLst>
            <pc:docMk/>
            <pc:sldMk cId="798427671" sldId="6568"/>
            <ac:spMk id="12" creationId="{0DAA8DDE-8EAD-483A-DF17-C8AF5BB92E30}"/>
          </ac:spMkLst>
        </pc:spChg>
        <pc:spChg chg="add mod">
          <ac:chgData name="martinamadaula@ub.edu" userId="S::martinamadaula_ub.edu#ext#@abofi.onmicrosoft.com::9e1ba38e-1411-4da4-b1d3-00e163a3ebff" providerId="AD" clId="Web-{5D978B70-33AF-B5B5-E0E7-A1E1E4C62D28}" dt="2026-04-22T09:37:15.371" v="114" actId="1076"/>
          <ac:spMkLst>
            <pc:docMk/>
            <pc:sldMk cId="798427671" sldId="6568"/>
            <ac:spMk id="14" creationId="{D1F200B2-22C3-3B25-38FA-F83EBBD00C0B}"/>
          </ac:spMkLst>
        </pc:spChg>
      </pc:sldChg>
      <pc:sldChg chg="modSp">
        <pc:chgData name="martinamadaula@ub.edu" userId="S::martinamadaula_ub.edu#ext#@abofi.onmicrosoft.com::9e1ba38e-1411-4da4-b1d3-00e163a3ebff" providerId="AD" clId="Web-{5D978B70-33AF-B5B5-E0E7-A1E1E4C62D28}" dt="2026-04-22T09:33:15.324" v="45" actId="1076"/>
        <pc:sldMkLst>
          <pc:docMk/>
          <pc:sldMk cId="3105734886" sldId="6587"/>
        </pc:sldMkLst>
        <pc:spChg chg="mod">
          <ac:chgData name="martinamadaula@ub.edu" userId="S::martinamadaula_ub.edu#ext#@abofi.onmicrosoft.com::9e1ba38e-1411-4da4-b1d3-00e163a3ebff" providerId="AD" clId="Web-{5D978B70-33AF-B5B5-E0E7-A1E1E4C62D28}" dt="2026-04-22T09:33:15.324" v="45" actId="1076"/>
          <ac:spMkLst>
            <pc:docMk/>
            <pc:sldMk cId="3105734886" sldId="6587"/>
            <ac:spMk id="6" creationId="{5C47E5F3-94F0-928B-8FEE-9415222B9553}"/>
          </ac:spMkLst>
        </pc:spChg>
        <pc:spChg chg="mod">
          <ac:chgData name="martinamadaula@ub.edu" userId="S::martinamadaula_ub.edu#ext#@abofi.onmicrosoft.com::9e1ba38e-1411-4da4-b1d3-00e163a3ebff" providerId="AD" clId="Web-{5D978B70-33AF-B5B5-E0E7-A1E1E4C62D28}" dt="2026-04-22T09:33:01.074" v="42"/>
          <ac:spMkLst>
            <pc:docMk/>
            <pc:sldMk cId="3105734886" sldId="6587"/>
            <ac:spMk id="7" creationId="{CB3DFFB4-0685-94B3-AAA5-68568F088326}"/>
          </ac:spMkLst>
        </pc:spChg>
      </pc:sldChg>
      <pc:sldChg chg="addSp delSp modSp">
        <pc:chgData name="martinamadaula@ub.edu" userId="S::martinamadaula_ub.edu#ext#@abofi.onmicrosoft.com::9e1ba38e-1411-4da4-b1d3-00e163a3ebff" providerId="AD" clId="Web-{5D978B70-33AF-B5B5-E0E7-A1E1E4C62D28}" dt="2026-04-22T09:35:17.396" v="73"/>
        <pc:sldMkLst>
          <pc:docMk/>
          <pc:sldMk cId="3294496098" sldId="6588"/>
        </pc:sldMkLst>
        <pc:spChg chg="add del mod">
          <ac:chgData name="martinamadaula@ub.edu" userId="S::martinamadaula_ub.edu#ext#@abofi.onmicrosoft.com::9e1ba38e-1411-4da4-b1d3-00e163a3ebff" providerId="AD" clId="Web-{5D978B70-33AF-B5B5-E0E7-A1E1E4C62D28}" dt="2026-04-22T09:35:09.176" v="71"/>
          <ac:spMkLst>
            <pc:docMk/>
            <pc:sldMk cId="3294496098" sldId="6588"/>
            <ac:spMk id="4" creationId="{6ED02B89-0587-47C0-2384-052479B483B2}"/>
          </ac:spMkLst>
        </pc:spChg>
        <pc:spChg chg="del">
          <ac:chgData name="martinamadaula@ub.edu" userId="S::martinamadaula_ub.edu#ext#@abofi.onmicrosoft.com::9e1ba38e-1411-4da4-b1d3-00e163a3ebff" providerId="AD" clId="Web-{5D978B70-33AF-B5B5-E0E7-A1E1E4C62D28}" dt="2026-04-22T09:35:00.410" v="67"/>
          <ac:spMkLst>
            <pc:docMk/>
            <pc:sldMk cId="3294496098" sldId="6588"/>
            <ac:spMk id="6" creationId="{5C47E5F3-94F0-928B-8FEE-9415222B9553}"/>
          </ac:spMkLst>
        </pc:spChg>
        <pc:spChg chg="del">
          <ac:chgData name="martinamadaula@ub.edu" userId="S::martinamadaula_ub.edu#ext#@abofi.onmicrosoft.com::9e1ba38e-1411-4da4-b1d3-00e163a3ebff" providerId="AD" clId="Web-{5D978B70-33AF-B5B5-E0E7-A1E1E4C62D28}" dt="2026-04-22T09:35:00.332" v="66"/>
          <ac:spMkLst>
            <pc:docMk/>
            <pc:sldMk cId="3294496098" sldId="6588"/>
            <ac:spMk id="7" creationId="{CB3DFFB4-0685-94B3-AAA5-68568F088326}"/>
          </ac:spMkLst>
        </pc:spChg>
        <pc:spChg chg="add del mod">
          <ac:chgData name="martinamadaula@ub.edu" userId="S::martinamadaula_ub.edu#ext#@abofi.onmicrosoft.com::9e1ba38e-1411-4da4-b1d3-00e163a3ebff" providerId="AD" clId="Web-{5D978B70-33AF-B5B5-E0E7-A1E1E4C62D28}" dt="2026-04-22T09:35:17.396" v="73"/>
          <ac:spMkLst>
            <pc:docMk/>
            <pc:sldMk cId="3294496098" sldId="6588"/>
            <ac:spMk id="9" creationId="{32FE41EF-C504-AE8E-097B-7AC33C4BBB3A}"/>
          </ac:spMkLst>
        </pc:spChg>
        <pc:spChg chg="add mod">
          <ac:chgData name="martinamadaula@ub.edu" userId="S::martinamadaula_ub.edu#ext#@abofi.onmicrosoft.com::9e1ba38e-1411-4da4-b1d3-00e163a3ebff" providerId="AD" clId="Web-{5D978B70-33AF-B5B5-E0E7-A1E1E4C62D28}" dt="2026-04-22T09:35:13.208" v="72" actId="1076"/>
          <ac:spMkLst>
            <pc:docMk/>
            <pc:sldMk cId="3294496098" sldId="6588"/>
            <ac:spMk id="12" creationId="{F2E6F693-87DF-BC25-0A06-8A4CC454A32A}"/>
          </ac:spMkLst>
        </pc:spChg>
        <pc:spChg chg="add">
          <ac:chgData name="martinamadaula@ub.edu" userId="S::martinamadaula_ub.edu#ext#@abofi.onmicrosoft.com::9e1ba38e-1411-4da4-b1d3-00e163a3ebff" providerId="AD" clId="Web-{5D978B70-33AF-B5B5-E0E7-A1E1E4C62D28}" dt="2026-04-22T09:35:01.410" v="69"/>
          <ac:spMkLst>
            <pc:docMk/>
            <pc:sldMk cId="3294496098" sldId="6588"/>
            <ac:spMk id="14" creationId="{5A0B0C41-ABAC-9A63-83AC-5E982A51F3E7}"/>
          </ac:spMkLst>
        </pc:spChg>
      </pc:sldChg>
      <pc:sldChg chg="addSp delSp modSp">
        <pc:chgData name="martinamadaula@ub.edu" userId="S::martinamadaula_ub.edu#ext#@abofi.onmicrosoft.com::9e1ba38e-1411-4da4-b1d3-00e163a3ebff" providerId="AD" clId="Web-{5D978B70-33AF-B5B5-E0E7-A1E1E4C62D28}" dt="2026-04-22T09:34:18.969" v="58" actId="1076"/>
        <pc:sldMkLst>
          <pc:docMk/>
          <pc:sldMk cId="2426282108" sldId="6589"/>
        </pc:sldMkLst>
        <pc:spChg chg="add del mod">
          <ac:chgData name="martinamadaula@ub.edu" userId="S::martinamadaula_ub.edu#ext#@abofi.onmicrosoft.com::9e1ba38e-1411-4da4-b1d3-00e163a3ebff" providerId="AD" clId="Web-{5D978B70-33AF-B5B5-E0E7-A1E1E4C62D28}" dt="2026-04-22T09:34:16.860" v="57"/>
          <ac:spMkLst>
            <pc:docMk/>
            <pc:sldMk cId="2426282108" sldId="6589"/>
            <ac:spMk id="4" creationId="{A6317049-38E7-0CB3-C41D-9EE7AE2630F5}"/>
          </ac:spMkLst>
        </pc:spChg>
        <pc:spChg chg="del">
          <ac:chgData name="martinamadaula@ub.edu" userId="S::martinamadaula_ub.edu#ext#@abofi.onmicrosoft.com::9e1ba38e-1411-4da4-b1d3-00e163a3ebff" providerId="AD" clId="Web-{5D978B70-33AF-B5B5-E0E7-A1E1E4C62D28}" dt="2026-04-22T09:34:01.155" v="52"/>
          <ac:spMkLst>
            <pc:docMk/>
            <pc:sldMk cId="2426282108" sldId="6589"/>
            <ac:spMk id="6" creationId="{5C47E5F3-94F0-928B-8FEE-9415222B9553}"/>
          </ac:spMkLst>
        </pc:spChg>
        <pc:spChg chg="mod">
          <ac:chgData name="martinamadaula@ub.edu" userId="S::martinamadaula_ub.edu#ext#@abofi.onmicrosoft.com::9e1ba38e-1411-4da4-b1d3-00e163a3ebff" providerId="AD" clId="Web-{5D978B70-33AF-B5B5-E0E7-A1E1E4C62D28}" dt="2026-04-22T09:34:11.328" v="55" actId="1076"/>
          <ac:spMkLst>
            <pc:docMk/>
            <pc:sldMk cId="2426282108" sldId="6589"/>
            <ac:spMk id="7" creationId="{CB3DFFB4-0685-94B3-AAA5-68568F088326}"/>
          </ac:spMkLst>
        </pc:spChg>
        <pc:spChg chg="add mod">
          <ac:chgData name="martinamadaula@ub.edu" userId="S::martinamadaula_ub.edu#ext#@abofi.onmicrosoft.com::9e1ba38e-1411-4da4-b1d3-00e163a3ebff" providerId="AD" clId="Web-{5D978B70-33AF-B5B5-E0E7-A1E1E4C62D28}" dt="2026-04-22T09:34:18.969" v="58" actId="1076"/>
          <ac:spMkLst>
            <pc:docMk/>
            <pc:sldMk cId="2426282108" sldId="6589"/>
            <ac:spMk id="9" creationId="{0131B102-3FC7-5CBA-AD60-E155B88A3200}"/>
          </ac:spMkLst>
        </pc:spChg>
      </pc:sldChg>
      <pc:sldChg chg="addSp delSp modSp">
        <pc:chgData name="martinamadaula@ub.edu" userId="S::martinamadaula_ub.edu#ext#@abofi.onmicrosoft.com::9e1ba38e-1411-4da4-b1d3-00e163a3ebff" providerId="AD" clId="Web-{5D978B70-33AF-B5B5-E0E7-A1E1E4C62D28}" dt="2026-04-22T09:34:53.722" v="65"/>
        <pc:sldMkLst>
          <pc:docMk/>
          <pc:sldMk cId="3221534410" sldId="6590"/>
        </pc:sldMkLst>
        <pc:spChg chg="add del mod">
          <ac:chgData name="martinamadaula@ub.edu" userId="S::martinamadaula_ub.edu#ext#@abofi.onmicrosoft.com::9e1ba38e-1411-4da4-b1d3-00e163a3ebff" providerId="AD" clId="Web-{5D978B70-33AF-B5B5-E0E7-A1E1E4C62D28}" dt="2026-04-22T09:34:52.331" v="63"/>
          <ac:spMkLst>
            <pc:docMk/>
            <pc:sldMk cId="3221534410" sldId="6590"/>
            <ac:spMk id="4" creationId="{37408BBC-045E-43C2-E217-70FC6FF632D4}"/>
          </ac:spMkLst>
        </pc:spChg>
        <pc:spChg chg="del mod">
          <ac:chgData name="martinamadaula@ub.edu" userId="S::martinamadaula_ub.edu#ext#@abofi.onmicrosoft.com::9e1ba38e-1411-4da4-b1d3-00e163a3ebff" providerId="AD" clId="Web-{5D978B70-33AF-B5B5-E0E7-A1E1E4C62D28}" dt="2026-04-22T09:34:46.112" v="61"/>
          <ac:spMkLst>
            <pc:docMk/>
            <pc:sldMk cId="3221534410" sldId="6590"/>
            <ac:spMk id="6" creationId="{5C47E5F3-94F0-928B-8FEE-9415222B9553}"/>
          </ac:spMkLst>
        </pc:spChg>
        <pc:spChg chg="del">
          <ac:chgData name="martinamadaula@ub.edu" userId="S::martinamadaula_ub.edu#ext#@abofi.onmicrosoft.com::9e1ba38e-1411-4da4-b1d3-00e163a3ebff" providerId="AD" clId="Web-{5D978B70-33AF-B5B5-E0E7-A1E1E4C62D28}" dt="2026-04-22T09:34:44.471" v="60"/>
          <ac:spMkLst>
            <pc:docMk/>
            <pc:sldMk cId="3221534410" sldId="6590"/>
            <ac:spMk id="7" creationId="{CB3DFFB4-0685-94B3-AAA5-68568F088326}"/>
          </ac:spMkLst>
        </pc:spChg>
        <pc:spChg chg="add del mod">
          <ac:chgData name="martinamadaula@ub.edu" userId="S::martinamadaula_ub.edu#ext#@abofi.onmicrosoft.com::9e1ba38e-1411-4da4-b1d3-00e163a3ebff" providerId="AD" clId="Web-{5D978B70-33AF-B5B5-E0E7-A1E1E4C62D28}" dt="2026-04-22T09:34:51.253" v="62"/>
          <ac:spMkLst>
            <pc:docMk/>
            <pc:sldMk cId="3221534410" sldId="6590"/>
            <ac:spMk id="9" creationId="{D1D2A41C-5F51-332A-1F2E-BC0E320CB651}"/>
          </ac:spMkLst>
        </pc:spChg>
        <pc:spChg chg="add">
          <ac:chgData name="martinamadaula@ub.edu" userId="S::martinamadaula_ub.edu#ext#@abofi.onmicrosoft.com::9e1ba38e-1411-4da4-b1d3-00e163a3ebff" providerId="AD" clId="Web-{5D978B70-33AF-B5B5-E0E7-A1E1E4C62D28}" dt="2026-04-22T09:34:53.706" v="64"/>
          <ac:spMkLst>
            <pc:docMk/>
            <pc:sldMk cId="3221534410" sldId="6590"/>
            <ac:spMk id="12" creationId="{76AE5961-91EA-61BB-CCFF-FB0801764D65}"/>
          </ac:spMkLst>
        </pc:spChg>
        <pc:spChg chg="add">
          <ac:chgData name="martinamadaula@ub.edu" userId="S::martinamadaula_ub.edu#ext#@abofi.onmicrosoft.com::9e1ba38e-1411-4da4-b1d3-00e163a3ebff" providerId="AD" clId="Web-{5D978B70-33AF-B5B5-E0E7-A1E1E4C62D28}" dt="2026-04-22T09:34:53.722" v="65"/>
          <ac:spMkLst>
            <pc:docMk/>
            <pc:sldMk cId="3221534410" sldId="6590"/>
            <ac:spMk id="14" creationId="{A9245E1C-861A-0B5F-A804-B3C51DA81524}"/>
          </ac:spMkLst>
        </pc:spChg>
      </pc:sldChg>
      <pc:sldChg chg="addSp delSp modSp">
        <pc:chgData name="martinamadaula@ub.edu" userId="S::martinamadaula_ub.edu#ext#@abofi.onmicrosoft.com::9e1ba38e-1411-4da4-b1d3-00e163a3ebff" providerId="AD" clId="Web-{5D978B70-33AF-B5B5-E0E7-A1E1E4C62D28}" dt="2026-04-22T09:36:30.572" v="93" actId="1076"/>
        <pc:sldMkLst>
          <pc:docMk/>
          <pc:sldMk cId="1038081953" sldId="6592"/>
        </pc:sldMkLst>
        <pc:spChg chg="add del mod">
          <ac:chgData name="martinamadaula@ub.edu" userId="S::martinamadaula_ub.edu#ext#@abofi.onmicrosoft.com::9e1ba38e-1411-4da4-b1d3-00e163a3ebff" providerId="AD" clId="Web-{5D978B70-33AF-B5B5-E0E7-A1E1E4C62D28}" dt="2026-04-22T09:36:24.259" v="91"/>
          <ac:spMkLst>
            <pc:docMk/>
            <pc:sldMk cId="1038081953" sldId="6592"/>
            <ac:spMk id="4" creationId="{8FE91FE1-737C-381E-F456-83D29C16F24E}"/>
          </ac:spMkLst>
        </pc:spChg>
        <pc:spChg chg="del">
          <ac:chgData name="martinamadaula@ub.edu" userId="S::martinamadaula_ub.edu#ext#@abofi.onmicrosoft.com::9e1ba38e-1411-4da4-b1d3-00e163a3ebff" providerId="AD" clId="Web-{5D978B70-33AF-B5B5-E0E7-A1E1E4C62D28}" dt="2026-04-22T09:35:58.070" v="85"/>
          <ac:spMkLst>
            <pc:docMk/>
            <pc:sldMk cId="1038081953" sldId="6592"/>
            <ac:spMk id="6" creationId="{5C47E5F3-94F0-928B-8FEE-9415222B9553}"/>
          </ac:spMkLst>
        </pc:spChg>
        <pc:spChg chg="del">
          <ac:chgData name="martinamadaula@ub.edu" userId="S::martinamadaula_ub.edu#ext#@abofi.onmicrosoft.com::9e1ba38e-1411-4da4-b1d3-00e163a3ebff" providerId="AD" clId="Web-{5D978B70-33AF-B5B5-E0E7-A1E1E4C62D28}" dt="2026-04-22T09:35:57.976" v="84"/>
          <ac:spMkLst>
            <pc:docMk/>
            <pc:sldMk cId="1038081953" sldId="6592"/>
            <ac:spMk id="7" creationId="{CB3DFFB4-0685-94B3-AAA5-68568F088326}"/>
          </ac:spMkLst>
        </pc:spChg>
        <pc:spChg chg="add del mod">
          <ac:chgData name="martinamadaula@ub.edu" userId="S::martinamadaula_ub.edu#ext#@abofi.onmicrosoft.com::9e1ba38e-1411-4da4-b1d3-00e163a3ebff" providerId="AD" clId="Web-{5D978B70-33AF-B5B5-E0E7-A1E1E4C62D28}" dt="2026-04-22T09:36:10.289" v="89"/>
          <ac:spMkLst>
            <pc:docMk/>
            <pc:sldMk cId="1038081953" sldId="6592"/>
            <ac:spMk id="9" creationId="{765F3266-FF44-68AD-8ABB-E76239E10861}"/>
          </ac:spMkLst>
        </pc:spChg>
        <pc:spChg chg="add mod">
          <ac:chgData name="martinamadaula@ub.edu" userId="S::martinamadaula_ub.edu#ext#@abofi.onmicrosoft.com::9e1ba38e-1411-4da4-b1d3-00e163a3ebff" providerId="AD" clId="Web-{5D978B70-33AF-B5B5-E0E7-A1E1E4C62D28}" dt="2026-04-22T09:36:27.869" v="92" actId="1076"/>
          <ac:spMkLst>
            <pc:docMk/>
            <pc:sldMk cId="1038081953" sldId="6592"/>
            <ac:spMk id="12" creationId="{E0098674-BEFD-9864-4973-6167A1DF3805}"/>
          </ac:spMkLst>
        </pc:spChg>
        <pc:spChg chg="add mod">
          <ac:chgData name="martinamadaula@ub.edu" userId="S::martinamadaula_ub.edu#ext#@abofi.onmicrosoft.com::9e1ba38e-1411-4da4-b1d3-00e163a3ebff" providerId="AD" clId="Web-{5D978B70-33AF-B5B5-E0E7-A1E1E4C62D28}" dt="2026-04-22T09:36:30.572" v="93" actId="1076"/>
          <ac:spMkLst>
            <pc:docMk/>
            <pc:sldMk cId="1038081953" sldId="6592"/>
            <ac:spMk id="14" creationId="{C20F7630-7D45-CF98-BE7C-78383B493BDB}"/>
          </ac:spMkLst>
        </pc:spChg>
      </pc:sldChg>
      <pc:sldChg chg="addSp delSp modSp">
        <pc:chgData name="martinamadaula@ub.edu" userId="S::martinamadaula_ub.edu#ext#@abofi.onmicrosoft.com::9e1ba38e-1411-4da4-b1d3-00e163a3ebff" providerId="AD" clId="Web-{5D978B70-33AF-B5B5-E0E7-A1E1E4C62D28}" dt="2026-04-22T09:36:50.073" v="102" actId="1076"/>
        <pc:sldMkLst>
          <pc:docMk/>
          <pc:sldMk cId="3684266711" sldId="6593"/>
        </pc:sldMkLst>
        <pc:spChg chg="add del mod">
          <ac:chgData name="martinamadaula@ub.edu" userId="S::martinamadaula_ub.edu#ext#@abofi.onmicrosoft.com::9e1ba38e-1411-4da4-b1d3-00e163a3ebff" providerId="AD" clId="Web-{5D978B70-33AF-B5B5-E0E7-A1E1E4C62D28}" dt="2026-04-22T09:36:42.760" v="96"/>
          <ac:spMkLst>
            <pc:docMk/>
            <pc:sldMk cId="3684266711" sldId="6593"/>
            <ac:spMk id="4" creationId="{088C3A2A-3D64-4612-276B-DA8C09F92D46}"/>
          </ac:spMkLst>
        </pc:spChg>
        <pc:spChg chg="del">
          <ac:chgData name="martinamadaula@ub.edu" userId="S::martinamadaula_ub.edu#ext#@abofi.onmicrosoft.com::9e1ba38e-1411-4da4-b1d3-00e163a3ebff" providerId="AD" clId="Web-{5D978B70-33AF-B5B5-E0E7-A1E1E4C62D28}" dt="2026-04-22T09:36:39.291" v="95"/>
          <ac:spMkLst>
            <pc:docMk/>
            <pc:sldMk cId="3684266711" sldId="6593"/>
            <ac:spMk id="6" creationId="{5C47E5F3-94F0-928B-8FEE-9415222B9553}"/>
          </ac:spMkLst>
        </pc:spChg>
        <pc:spChg chg="del">
          <ac:chgData name="martinamadaula@ub.edu" userId="S::martinamadaula_ub.edu#ext#@abofi.onmicrosoft.com::9e1ba38e-1411-4da4-b1d3-00e163a3ebff" providerId="AD" clId="Web-{5D978B70-33AF-B5B5-E0E7-A1E1E4C62D28}" dt="2026-04-22T09:36:39.213" v="94"/>
          <ac:spMkLst>
            <pc:docMk/>
            <pc:sldMk cId="3684266711" sldId="6593"/>
            <ac:spMk id="7" creationId="{CB3DFFB4-0685-94B3-AAA5-68568F088326}"/>
          </ac:spMkLst>
        </pc:spChg>
        <pc:spChg chg="add del mod">
          <ac:chgData name="martinamadaula@ub.edu" userId="S::martinamadaula_ub.edu#ext#@abofi.onmicrosoft.com::9e1ba38e-1411-4da4-b1d3-00e163a3ebff" providerId="AD" clId="Web-{5D978B70-33AF-B5B5-E0E7-A1E1E4C62D28}" dt="2026-04-22T09:36:44.869" v="97"/>
          <ac:spMkLst>
            <pc:docMk/>
            <pc:sldMk cId="3684266711" sldId="6593"/>
            <ac:spMk id="9" creationId="{A7BB51FE-DA25-5CEA-CC8A-4C29FB6E0F98}"/>
          </ac:spMkLst>
        </pc:spChg>
        <pc:spChg chg="add mod">
          <ac:chgData name="martinamadaula@ub.edu" userId="S::martinamadaula_ub.edu#ext#@abofi.onmicrosoft.com::9e1ba38e-1411-4da4-b1d3-00e163a3ebff" providerId="AD" clId="Web-{5D978B70-33AF-B5B5-E0E7-A1E1E4C62D28}" dt="2026-04-22T09:36:48.698" v="100" actId="1076"/>
          <ac:spMkLst>
            <pc:docMk/>
            <pc:sldMk cId="3684266711" sldId="6593"/>
            <ac:spMk id="12" creationId="{DD429858-3AA7-C9D8-6C8B-1B728D24965D}"/>
          </ac:spMkLst>
        </pc:spChg>
        <pc:spChg chg="add mod">
          <ac:chgData name="martinamadaula@ub.edu" userId="S::martinamadaula_ub.edu#ext#@abofi.onmicrosoft.com::9e1ba38e-1411-4da4-b1d3-00e163a3ebff" providerId="AD" clId="Web-{5D978B70-33AF-B5B5-E0E7-A1E1E4C62D28}" dt="2026-04-22T09:36:50.073" v="102" actId="1076"/>
          <ac:spMkLst>
            <pc:docMk/>
            <pc:sldMk cId="3684266711" sldId="6593"/>
            <ac:spMk id="14" creationId="{9C639732-BB56-91F6-3B44-B3E96FF752ED}"/>
          </ac:spMkLst>
        </pc:spChg>
      </pc:sldChg>
      <pc:sldChg chg="addSp delSp modSp">
        <pc:chgData name="martinamadaula@ub.edu" userId="S::martinamadaula_ub.edu#ext#@abofi.onmicrosoft.com::9e1ba38e-1411-4da4-b1d3-00e163a3ebff" providerId="AD" clId="Web-{5D978B70-33AF-B5B5-E0E7-A1E1E4C62D28}" dt="2026-04-22T09:38:21.343" v="136" actId="1076"/>
        <pc:sldMkLst>
          <pc:docMk/>
          <pc:sldMk cId="3720039988" sldId="6594"/>
        </pc:sldMkLst>
        <pc:spChg chg="add del mod">
          <ac:chgData name="martinamadaula@ub.edu" userId="S::martinamadaula_ub.edu#ext#@abofi.onmicrosoft.com::9e1ba38e-1411-4da4-b1d3-00e163a3ebff" providerId="AD" clId="Web-{5D978B70-33AF-B5B5-E0E7-A1E1E4C62D28}" dt="2026-04-22T09:37:57.513" v="132"/>
          <ac:spMkLst>
            <pc:docMk/>
            <pc:sldMk cId="3720039988" sldId="6594"/>
            <ac:spMk id="4" creationId="{EF633AC2-F4BE-79A8-0FAB-4F2B2BAC9604}"/>
          </ac:spMkLst>
        </pc:spChg>
        <pc:spChg chg="del">
          <ac:chgData name="martinamadaula@ub.edu" userId="S::martinamadaula_ub.edu#ext#@abofi.onmicrosoft.com::9e1ba38e-1411-4da4-b1d3-00e163a3ebff" providerId="AD" clId="Web-{5D978B70-33AF-B5B5-E0E7-A1E1E4C62D28}" dt="2026-04-22T09:37:49.904" v="126"/>
          <ac:spMkLst>
            <pc:docMk/>
            <pc:sldMk cId="3720039988" sldId="6594"/>
            <ac:spMk id="6" creationId="{5C47E5F3-94F0-928B-8FEE-9415222B9553}"/>
          </ac:spMkLst>
        </pc:spChg>
        <pc:spChg chg="del">
          <ac:chgData name="martinamadaula@ub.edu" userId="S::martinamadaula_ub.edu#ext#@abofi.onmicrosoft.com::9e1ba38e-1411-4da4-b1d3-00e163a3ebff" providerId="AD" clId="Web-{5D978B70-33AF-B5B5-E0E7-A1E1E4C62D28}" dt="2026-04-22T09:37:49.810" v="125"/>
          <ac:spMkLst>
            <pc:docMk/>
            <pc:sldMk cId="3720039988" sldId="6594"/>
            <ac:spMk id="7" creationId="{CB3DFFB4-0685-94B3-AAA5-68568F088326}"/>
          </ac:spMkLst>
        </pc:spChg>
        <pc:spChg chg="mod">
          <ac:chgData name="martinamadaula@ub.edu" userId="S::martinamadaula_ub.edu#ext#@abofi.onmicrosoft.com::9e1ba38e-1411-4da4-b1d3-00e163a3ebff" providerId="AD" clId="Web-{5D978B70-33AF-B5B5-E0E7-A1E1E4C62D28}" dt="2026-04-22T09:38:20.483" v="135" actId="1076"/>
          <ac:spMkLst>
            <pc:docMk/>
            <pc:sldMk cId="3720039988" sldId="6594"/>
            <ac:spMk id="8" creationId="{B0D1FBC6-D344-D2A7-CB9F-B573C4C08E90}"/>
          </ac:spMkLst>
        </pc:spChg>
        <pc:spChg chg="add del mod">
          <ac:chgData name="martinamadaula@ub.edu" userId="S::martinamadaula_ub.edu#ext#@abofi.onmicrosoft.com::9e1ba38e-1411-4da4-b1d3-00e163a3ebff" providerId="AD" clId="Web-{5D978B70-33AF-B5B5-E0E7-A1E1E4C62D28}" dt="2026-04-22T09:37:54.763" v="131"/>
          <ac:spMkLst>
            <pc:docMk/>
            <pc:sldMk cId="3720039988" sldId="6594"/>
            <ac:spMk id="9" creationId="{C79E5F41-22B4-03B6-693B-4533151A37A2}"/>
          </ac:spMkLst>
        </pc:spChg>
        <pc:spChg chg="add mod">
          <ac:chgData name="martinamadaula@ub.edu" userId="S::martinamadaula_ub.edu#ext#@abofi.onmicrosoft.com::9e1ba38e-1411-4da4-b1d3-00e163a3ebff" providerId="AD" clId="Web-{5D978B70-33AF-B5B5-E0E7-A1E1E4C62D28}" dt="2026-04-22T09:38:02.139" v="133" actId="1076"/>
          <ac:spMkLst>
            <pc:docMk/>
            <pc:sldMk cId="3720039988" sldId="6594"/>
            <ac:spMk id="12" creationId="{02946F3C-640C-D803-565B-4FE6B858A8E2}"/>
          </ac:spMkLst>
        </pc:spChg>
        <pc:spChg chg="add mod">
          <ac:chgData name="martinamadaula@ub.edu" userId="S::martinamadaula_ub.edu#ext#@abofi.onmicrosoft.com::9e1ba38e-1411-4da4-b1d3-00e163a3ebff" providerId="AD" clId="Web-{5D978B70-33AF-B5B5-E0E7-A1E1E4C62D28}" dt="2026-04-22T09:38:04.951" v="134" actId="1076"/>
          <ac:spMkLst>
            <pc:docMk/>
            <pc:sldMk cId="3720039988" sldId="6594"/>
            <ac:spMk id="14" creationId="{4EC0CFB4-80BB-A604-E9D6-D0E255B1D93F}"/>
          </ac:spMkLst>
        </pc:spChg>
        <pc:cxnChg chg="mod">
          <ac:chgData name="martinamadaula@ub.edu" userId="S::martinamadaula_ub.edu#ext#@abofi.onmicrosoft.com::9e1ba38e-1411-4da4-b1d3-00e163a3ebff" providerId="AD" clId="Web-{5D978B70-33AF-B5B5-E0E7-A1E1E4C62D28}" dt="2026-04-22T09:38:21.343" v="136" actId="1076"/>
          <ac:cxnSpMkLst>
            <pc:docMk/>
            <pc:sldMk cId="3720039988" sldId="6594"/>
            <ac:cxnSpMk id="2" creationId="{256CCD96-50E6-902D-6BBF-00C775FCCBDB}"/>
          </ac:cxnSpMkLst>
        </pc:cxnChg>
      </pc:sldChg>
      <pc:sldChg chg="addSp delSp modSp">
        <pc:chgData name="martinamadaula@ub.edu" userId="S::martinamadaula_ub.edu#ext#@abofi.onmicrosoft.com::9e1ba38e-1411-4da4-b1d3-00e163a3ebff" providerId="AD" clId="Web-{5D978B70-33AF-B5B5-E0E7-A1E1E4C62D28}" dt="2026-04-22T09:37:35.278" v="124" actId="1076"/>
        <pc:sldMkLst>
          <pc:docMk/>
          <pc:sldMk cId="1825297156" sldId="6598"/>
        </pc:sldMkLst>
        <pc:spChg chg="add del mod">
          <ac:chgData name="martinamadaula@ub.edu" userId="S::martinamadaula_ub.edu#ext#@abofi.onmicrosoft.com::9e1ba38e-1411-4da4-b1d3-00e163a3ebff" providerId="AD" clId="Web-{5D978B70-33AF-B5B5-E0E7-A1E1E4C62D28}" dt="2026-04-22T09:37:29.247" v="122"/>
          <ac:spMkLst>
            <pc:docMk/>
            <pc:sldMk cId="1825297156" sldId="6598"/>
            <ac:spMk id="4" creationId="{4CC8206F-3498-7908-6CF8-039F09193D1C}"/>
          </ac:spMkLst>
        </pc:spChg>
        <pc:spChg chg="del">
          <ac:chgData name="martinamadaula@ub.edu" userId="S::martinamadaula_ub.edu#ext#@abofi.onmicrosoft.com::9e1ba38e-1411-4da4-b1d3-00e163a3ebff" providerId="AD" clId="Web-{5D978B70-33AF-B5B5-E0E7-A1E1E4C62D28}" dt="2026-04-22T09:37:21.403" v="116"/>
          <ac:spMkLst>
            <pc:docMk/>
            <pc:sldMk cId="1825297156" sldId="6598"/>
            <ac:spMk id="6" creationId="{5C47E5F3-94F0-928B-8FEE-9415222B9553}"/>
          </ac:spMkLst>
        </pc:spChg>
        <pc:spChg chg="del">
          <ac:chgData name="martinamadaula@ub.edu" userId="S::martinamadaula_ub.edu#ext#@abofi.onmicrosoft.com::9e1ba38e-1411-4da4-b1d3-00e163a3ebff" providerId="AD" clId="Web-{5D978B70-33AF-B5B5-E0E7-A1E1E4C62D28}" dt="2026-04-22T09:37:21.324" v="115"/>
          <ac:spMkLst>
            <pc:docMk/>
            <pc:sldMk cId="1825297156" sldId="6598"/>
            <ac:spMk id="7" creationId="{CB3DFFB4-0685-94B3-AAA5-68568F088326}"/>
          </ac:spMkLst>
        </pc:spChg>
        <pc:spChg chg="add del mod">
          <ac:chgData name="martinamadaula@ub.edu" userId="S::martinamadaula_ub.edu#ext#@abofi.onmicrosoft.com::9e1ba38e-1411-4da4-b1d3-00e163a3ebff" providerId="AD" clId="Web-{5D978B70-33AF-B5B5-E0E7-A1E1E4C62D28}" dt="2026-04-22T09:37:27.747" v="121"/>
          <ac:spMkLst>
            <pc:docMk/>
            <pc:sldMk cId="1825297156" sldId="6598"/>
            <ac:spMk id="9" creationId="{FD6CF781-11E9-CA1A-45D4-4D7892A950F4}"/>
          </ac:spMkLst>
        </pc:spChg>
        <pc:spChg chg="add mod">
          <ac:chgData name="martinamadaula@ub.edu" userId="S::martinamadaula_ub.edu#ext#@abofi.onmicrosoft.com::9e1ba38e-1411-4da4-b1d3-00e163a3ebff" providerId="AD" clId="Web-{5D978B70-33AF-B5B5-E0E7-A1E1E4C62D28}" dt="2026-04-22T09:37:32.591" v="123" actId="1076"/>
          <ac:spMkLst>
            <pc:docMk/>
            <pc:sldMk cId="1825297156" sldId="6598"/>
            <ac:spMk id="12" creationId="{79AA31EB-92A5-E236-F137-851BD9AFDACE}"/>
          </ac:spMkLst>
        </pc:spChg>
        <pc:spChg chg="add mod">
          <ac:chgData name="martinamadaula@ub.edu" userId="S::martinamadaula_ub.edu#ext#@abofi.onmicrosoft.com::9e1ba38e-1411-4da4-b1d3-00e163a3ebff" providerId="AD" clId="Web-{5D978B70-33AF-B5B5-E0E7-A1E1E4C62D28}" dt="2026-04-22T09:37:35.278" v="124" actId="1076"/>
          <ac:spMkLst>
            <pc:docMk/>
            <pc:sldMk cId="1825297156" sldId="6598"/>
            <ac:spMk id="14" creationId="{B2FF0738-3527-A201-5C60-2DEDE2A984AF}"/>
          </ac:spMkLst>
        </pc:spChg>
      </pc:sldChg>
      <pc:sldChg chg="modSp">
        <pc:chgData name="martinamadaula@ub.edu" userId="S::martinamadaula_ub.edu#ext#@abofi.onmicrosoft.com::9e1ba38e-1411-4da4-b1d3-00e163a3ebff" providerId="AD" clId="Web-{5D978B70-33AF-B5B5-E0E7-A1E1E4C62D28}" dt="2026-04-22T09:38:51.969" v="147" actId="1076"/>
        <pc:sldMkLst>
          <pc:docMk/>
          <pc:sldMk cId="486216291" sldId="6600"/>
        </pc:sldMkLst>
        <pc:spChg chg="mod">
          <ac:chgData name="martinamadaula@ub.edu" userId="S::martinamadaula_ub.edu#ext#@abofi.onmicrosoft.com::9e1ba38e-1411-4da4-b1d3-00e163a3ebff" providerId="AD" clId="Web-{5D978B70-33AF-B5B5-E0E7-A1E1E4C62D28}" dt="2026-04-22T09:38:51.969" v="147" actId="1076"/>
          <ac:spMkLst>
            <pc:docMk/>
            <pc:sldMk cId="486216291" sldId="6600"/>
            <ac:spMk id="5" creationId="{24744958-0B4B-3435-BF63-863C8F9AE054}"/>
          </ac:spMkLst>
        </pc:spChg>
      </pc:sldChg>
      <pc:sldChg chg="addSp delSp modSp">
        <pc:chgData name="martinamadaula@ub.edu" userId="S::martinamadaula_ub.edu#ext#@abofi.onmicrosoft.com::9e1ba38e-1411-4da4-b1d3-00e163a3ebff" providerId="AD" clId="Web-{5D978B70-33AF-B5B5-E0E7-A1E1E4C62D28}" dt="2026-04-22T09:46:26.994" v="160" actId="1076"/>
        <pc:sldMkLst>
          <pc:docMk/>
          <pc:sldMk cId="1231679248" sldId="6613"/>
        </pc:sldMkLst>
        <pc:spChg chg="add del mod">
          <ac:chgData name="martinamadaula@ub.edu" userId="S::martinamadaula_ub.edu#ext#@abofi.onmicrosoft.com::9e1ba38e-1411-4da4-b1d3-00e163a3ebff" providerId="AD" clId="Web-{5D978B70-33AF-B5B5-E0E7-A1E1E4C62D28}" dt="2026-04-22T09:46:20.181" v="158"/>
          <ac:spMkLst>
            <pc:docMk/>
            <pc:sldMk cId="1231679248" sldId="6613"/>
            <ac:spMk id="3" creationId="{6B5EFCDE-A920-2CA3-657A-0C0B66D8F806}"/>
          </ac:spMkLst>
        </pc:spChg>
        <pc:spChg chg="del">
          <ac:chgData name="martinamadaula@ub.edu" userId="S::martinamadaula_ub.edu#ext#@abofi.onmicrosoft.com::9e1ba38e-1411-4da4-b1d3-00e163a3ebff" providerId="AD" clId="Web-{5D978B70-33AF-B5B5-E0E7-A1E1E4C62D28}" dt="2026-04-22T09:46:14.634" v="152"/>
          <ac:spMkLst>
            <pc:docMk/>
            <pc:sldMk cId="1231679248" sldId="6613"/>
            <ac:spMk id="6" creationId="{5E9C434D-A091-D3C7-7686-A1F1CE4FCC3B}"/>
          </ac:spMkLst>
        </pc:spChg>
        <pc:spChg chg="del">
          <ac:chgData name="martinamadaula@ub.edu" userId="S::martinamadaula_ub.edu#ext#@abofi.onmicrosoft.com::9e1ba38e-1411-4da4-b1d3-00e163a3ebff" providerId="AD" clId="Web-{5D978B70-33AF-B5B5-E0E7-A1E1E4C62D28}" dt="2026-04-22T09:46:14.556" v="151"/>
          <ac:spMkLst>
            <pc:docMk/>
            <pc:sldMk cId="1231679248" sldId="6613"/>
            <ac:spMk id="7" creationId="{45A9BF90-CABF-6691-C0E8-CA65935317B3}"/>
          </ac:spMkLst>
        </pc:spChg>
        <pc:spChg chg="add del mod">
          <ac:chgData name="martinamadaula@ub.edu" userId="S::martinamadaula_ub.edu#ext#@abofi.onmicrosoft.com::9e1ba38e-1411-4da4-b1d3-00e163a3ebff" providerId="AD" clId="Web-{5D978B70-33AF-B5B5-E0E7-A1E1E4C62D28}" dt="2026-04-22T09:46:20.181" v="157"/>
          <ac:spMkLst>
            <pc:docMk/>
            <pc:sldMk cId="1231679248" sldId="6613"/>
            <ac:spMk id="9" creationId="{8A45CDC0-6196-ACBF-C32C-B1B095A2C2F6}"/>
          </ac:spMkLst>
        </pc:spChg>
        <pc:spChg chg="add mod">
          <ac:chgData name="martinamadaula@ub.edu" userId="S::martinamadaula_ub.edu#ext#@abofi.onmicrosoft.com::9e1ba38e-1411-4da4-b1d3-00e163a3ebff" providerId="AD" clId="Web-{5D978B70-33AF-B5B5-E0E7-A1E1E4C62D28}" dt="2026-04-22T09:46:26.994" v="160" actId="1076"/>
          <ac:spMkLst>
            <pc:docMk/>
            <pc:sldMk cId="1231679248" sldId="6613"/>
            <ac:spMk id="11" creationId="{E5E68B7B-2A80-EBB8-77DD-37308569E449}"/>
          </ac:spMkLst>
        </pc:spChg>
        <pc:spChg chg="add mod">
          <ac:chgData name="martinamadaula@ub.edu" userId="S::martinamadaula_ub.edu#ext#@abofi.onmicrosoft.com::9e1ba38e-1411-4da4-b1d3-00e163a3ebff" providerId="AD" clId="Web-{5D978B70-33AF-B5B5-E0E7-A1E1E4C62D28}" dt="2026-04-22T09:46:22.900" v="159" actId="1076"/>
          <ac:spMkLst>
            <pc:docMk/>
            <pc:sldMk cId="1231679248" sldId="6613"/>
            <ac:spMk id="13" creationId="{B12C0F3A-683E-ADCB-0202-CD4B05D887DF}"/>
          </ac:spMkLst>
        </pc:spChg>
      </pc:sldChg>
      <pc:sldChg chg="addSp delSp modSp">
        <pc:chgData name="martinamadaula@ub.edu" userId="S::martinamadaula_ub.edu#ext#@abofi.onmicrosoft.com::9e1ba38e-1411-4da4-b1d3-00e163a3ebff" providerId="AD" clId="Web-{5D978B70-33AF-B5B5-E0E7-A1E1E4C62D28}" dt="2026-04-22T09:46:41.588" v="167" actId="1076"/>
        <pc:sldMkLst>
          <pc:docMk/>
          <pc:sldMk cId="1329186733" sldId="6614"/>
        </pc:sldMkLst>
        <pc:spChg chg="add del mod">
          <ac:chgData name="martinamadaula@ub.edu" userId="S::martinamadaula_ub.edu#ext#@abofi.onmicrosoft.com::9e1ba38e-1411-4da4-b1d3-00e163a3ebff" providerId="AD" clId="Web-{5D978B70-33AF-B5B5-E0E7-A1E1E4C62D28}" dt="2026-04-22T09:46:36.650" v="164"/>
          <ac:spMkLst>
            <pc:docMk/>
            <pc:sldMk cId="1329186733" sldId="6614"/>
            <ac:spMk id="3" creationId="{E2B75170-B858-80F2-DC7F-D6DB89C914EF}"/>
          </ac:spMkLst>
        </pc:spChg>
        <pc:spChg chg="del">
          <ac:chgData name="martinamadaula@ub.edu" userId="S::martinamadaula_ub.edu#ext#@abofi.onmicrosoft.com::9e1ba38e-1411-4da4-b1d3-00e163a3ebff" providerId="AD" clId="Web-{5D978B70-33AF-B5B5-E0E7-A1E1E4C62D28}" dt="2026-04-22T09:46:34.306" v="162"/>
          <ac:spMkLst>
            <pc:docMk/>
            <pc:sldMk cId="1329186733" sldId="6614"/>
            <ac:spMk id="6" creationId="{5E9C434D-A091-D3C7-7686-A1F1CE4FCC3B}"/>
          </ac:spMkLst>
        </pc:spChg>
        <pc:spChg chg="del">
          <ac:chgData name="martinamadaula@ub.edu" userId="S::martinamadaula_ub.edu#ext#@abofi.onmicrosoft.com::9e1ba38e-1411-4da4-b1d3-00e163a3ebff" providerId="AD" clId="Web-{5D978B70-33AF-B5B5-E0E7-A1E1E4C62D28}" dt="2026-04-22T09:46:34.197" v="161"/>
          <ac:spMkLst>
            <pc:docMk/>
            <pc:sldMk cId="1329186733" sldId="6614"/>
            <ac:spMk id="7" creationId="{45A9BF90-CABF-6691-C0E8-CA65935317B3}"/>
          </ac:spMkLst>
        </pc:spChg>
        <pc:spChg chg="add del mod">
          <ac:chgData name="martinamadaula@ub.edu" userId="S::martinamadaula_ub.edu#ext#@abofi.onmicrosoft.com::9e1ba38e-1411-4da4-b1d3-00e163a3ebff" providerId="AD" clId="Web-{5D978B70-33AF-B5B5-E0E7-A1E1E4C62D28}" dt="2026-04-22T09:46:36.650" v="163"/>
          <ac:spMkLst>
            <pc:docMk/>
            <pc:sldMk cId="1329186733" sldId="6614"/>
            <ac:spMk id="9" creationId="{892CF1C1-ADB1-6872-AFD6-0E4DBBAC7E6B}"/>
          </ac:spMkLst>
        </pc:spChg>
        <pc:spChg chg="add mod">
          <ac:chgData name="martinamadaula@ub.edu" userId="S::martinamadaula_ub.edu#ext#@abofi.onmicrosoft.com::9e1ba38e-1411-4da4-b1d3-00e163a3ebff" providerId="AD" clId="Web-{5D978B70-33AF-B5B5-E0E7-A1E1E4C62D28}" dt="2026-04-22T09:46:37.978" v="165"/>
          <ac:spMkLst>
            <pc:docMk/>
            <pc:sldMk cId="1329186733" sldId="6614"/>
            <ac:spMk id="11" creationId="{F9F810F7-8C86-41CA-647C-50D07009058D}"/>
          </ac:spMkLst>
        </pc:spChg>
        <pc:spChg chg="add mod">
          <ac:chgData name="martinamadaula@ub.edu" userId="S::martinamadaula_ub.edu#ext#@abofi.onmicrosoft.com::9e1ba38e-1411-4da4-b1d3-00e163a3ebff" providerId="AD" clId="Web-{5D978B70-33AF-B5B5-E0E7-A1E1E4C62D28}" dt="2026-04-22T09:46:37.994" v="166"/>
          <ac:spMkLst>
            <pc:docMk/>
            <pc:sldMk cId="1329186733" sldId="6614"/>
            <ac:spMk id="13" creationId="{59A6457C-6D4A-A657-CFC3-EE8DBDB0209F}"/>
          </ac:spMkLst>
        </pc:spChg>
        <pc:cxnChg chg="mod">
          <ac:chgData name="martinamadaula@ub.edu" userId="S::martinamadaula_ub.edu#ext#@abofi.onmicrosoft.com::9e1ba38e-1411-4da4-b1d3-00e163a3ebff" providerId="AD" clId="Web-{5D978B70-33AF-B5B5-E0E7-A1E1E4C62D28}" dt="2026-04-22T09:46:41.588" v="167" actId="1076"/>
          <ac:cxnSpMkLst>
            <pc:docMk/>
            <pc:sldMk cId="1329186733" sldId="6614"/>
            <ac:cxnSpMk id="5" creationId="{7E3F0FFD-991C-796C-666D-2211E74CDFBC}"/>
          </ac:cxnSpMkLst>
        </pc:cxnChg>
      </pc:sldChg>
      <pc:sldChg chg="addSp delSp modSp">
        <pc:chgData name="martinamadaula@ub.edu" userId="S::martinamadaula_ub.edu#ext#@abofi.onmicrosoft.com::9e1ba38e-1411-4da4-b1d3-00e163a3ebff" providerId="AD" clId="Web-{5D978B70-33AF-B5B5-E0E7-A1E1E4C62D28}" dt="2026-04-22T09:46:52.400" v="173"/>
        <pc:sldMkLst>
          <pc:docMk/>
          <pc:sldMk cId="3329606325" sldId="6615"/>
        </pc:sldMkLst>
        <pc:spChg chg="add del mod">
          <ac:chgData name="martinamadaula@ub.edu" userId="S::martinamadaula_ub.edu#ext#@abofi.onmicrosoft.com::9e1ba38e-1411-4da4-b1d3-00e163a3ebff" providerId="AD" clId="Web-{5D978B70-33AF-B5B5-E0E7-A1E1E4C62D28}" dt="2026-04-22T09:46:51.306" v="171"/>
          <ac:spMkLst>
            <pc:docMk/>
            <pc:sldMk cId="3329606325" sldId="6615"/>
            <ac:spMk id="3" creationId="{811987C5-41F5-91EA-F487-C4043E26C101}"/>
          </ac:spMkLst>
        </pc:spChg>
        <pc:spChg chg="del">
          <ac:chgData name="martinamadaula@ub.edu" userId="S::martinamadaula_ub.edu#ext#@abofi.onmicrosoft.com::9e1ba38e-1411-4da4-b1d3-00e163a3ebff" providerId="AD" clId="Web-{5D978B70-33AF-B5B5-E0E7-A1E1E4C62D28}" dt="2026-04-22T09:46:49.509" v="169"/>
          <ac:spMkLst>
            <pc:docMk/>
            <pc:sldMk cId="3329606325" sldId="6615"/>
            <ac:spMk id="6" creationId="{5E9C434D-A091-D3C7-7686-A1F1CE4FCC3B}"/>
          </ac:spMkLst>
        </pc:spChg>
        <pc:spChg chg="del">
          <ac:chgData name="martinamadaula@ub.edu" userId="S::martinamadaula_ub.edu#ext#@abofi.onmicrosoft.com::9e1ba38e-1411-4da4-b1d3-00e163a3ebff" providerId="AD" clId="Web-{5D978B70-33AF-B5B5-E0E7-A1E1E4C62D28}" dt="2026-04-22T09:46:49.416" v="168"/>
          <ac:spMkLst>
            <pc:docMk/>
            <pc:sldMk cId="3329606325" sldId="6615"/>
            <ac:spMk id="7" creationId="{45A9BF90-CABF-6691-C0E8-CA65935317B3}"/>
          </ac:spMkLst>
        </pc:spChg>
        <pc:spChg chg="add del mod">
          <ac:chgData name="martinamadaula@ub.edu" userId="S::martinamadaula_ub.edu#ext#@abofi.onmicrosoft.com::9e1ba38e-1411-4da4-b1d3-00e163a3ebff" providerId="AD" clId="Web-{5D978B70-33AF-B5B5-E0E7-A1E1E4C62D28}" dt="2026-04-22T09:46:51.306" v="170"/>
          <ac:spMkLst>
            <pc:docMk/>
            <pc:sldMk cId="3329606325" sldId="6615"/>
            <ac:spMk id="9" creationId="{40CCBD3B-DC0F-A3EA-6EA8-913D18F80DB5}"/>
          </ac:spMkLst>
        </pc:spChg>
        <pc:spChg chg="add mod">
          <ac:chgData name="martinamadaula@ub.edu" userId="S::martinamadaula_ub.edu#ext#@abofi.onmicrosoft.com::9e1ba38e-1411-4da4-b1d3-00e163a3ebff" providerId="AD" clId="Web-{5D978B70-33AF-B5B5-E0E7-A1E1E4C62D28}" dt="2026-04-22T09:46:52.385" v="172"/>
          <ac:spMkLst>
            <pc:docMk/>
            <pc:sldMk cId="3329606325" sldId="6615"/>
            <ac:spMk id="11" creationId="{62E7C38A-3BE7-FA86-1B2F-8AD8FB588E27}"/>
          </ac:spMkLst>
        </pc:spChg>
        <pc:spChg chg="add mod">
          <ac:chgData name="martinamadaula@ub.edu" userId="S::martinamadaula_ub.edu#ext#@abofi.onmicrosoft.com::9e1ba38e-1411-4da4-b1d3-00e163a3ebff" providerId="AD" clId="Web-{5D978B70-33AF-B5B5-E0E7-A1E1E4C62D28}" dt="2026-04-22T09:46:52.400" v="173"/>
          <ac:spMkLst>
            <pc:docMk/>
            <pc:sldMk cId="3329606325" sldId="6615"/>
            <ac:spMk id="13" creationId="{4A1195EB-282C-22B3-8C7F-815719B54F78}"/>
          </ac:spMkLst>
        </pc:spChg>
      </pc:sldChg>
      <pc:sldChg chg="addSp delSp modSp">
        <pc:chgData name="martinamadaula@ub.edu" userId="S::martinamadaula_ub.edu#ext#@abofi.onmicrosoft.com::9e1ba38e-1411-4da4-b1d3-00e163a3ebff" providerId="AD" clId="Web-{5D978B70-33AF-B5B5-E0E7-A1E1E4C62D28}" dt="2026-04-22T09:47:10.432" v="179"/>
        <pc:sldMkLst>
          <pc:docMk/>
          <pc:sldMk cId="2784724534" sldId="6616"/>
        </pc:sldMkLst>
        <pc:spChg chg="add del mod">
          <ac:chgData name="martinamadaula@ub.edu" userId="S::martinamadaula_ub.edu#ext#@abofi.onmicrosoft.com::9e1ba38e-1411-4da4-b1d3-00e163a3ebff" providerId="AD" clId="Web-{5D978B70-33AF-B5B5-E0E7-A1E1E4C62D28}" dt="2026-04-22T09:47:09.619" v="177"/>
          <ac:spMkLst>
            <pc:docMk/>
            <pc:sldMk cId="2784724534" sldId="6616"/>
            <ac:spMk id="3" creationId="{83E8EE3B-57BE-6003-2B0A-161E0C7A71C4}"/>
          </ac:spMkLst>
        </pc:spChg>
        <pc:spChg chg="del">
          <ac:chgData name="martinamadaula@ub.edu" userId="S::martinamadaula_ub.edu#ext#@abofi.onmicrosoft.com::9e1ba38e-1411-4da4-b1d3-00e163a3ebff" providerId="AD" clId="Web-{5D978B70-33AF-B5B5-E0E7-A1E1E4C62D28}" dt="2026-04-22T09:47:06.963" v="175"/>
          <ac:spMkLst>
            <pc:docMk/>
            <pc:sldMk cId="2784724534" sldId="6616"/>
            <ac:spMk id="6" creationId="{5E9C434D-A091-D3C7-7686-A1F1CE4FCC3B}"/>
          </ac:spMkLst>
        </pc:spChg>
        <pc:spChg chg="del">
          <ac:chgData name="martinamadaula@ub.edu" userId="S::martinamadaula_ub.edu#ext#@abofi.onmicrosoft.com::9e1ba38e-1411-4da4-b1d3-00e163a3ebff" providerId="AD" clId="Web-{5D978B70-33AF-B5B5-E0E7-A1E1E4C62D28}" dt="2026-04-22T09:47:06.885" v="174"/>
          <ac:spMkLst>
            <pc:docMk/>
            <pc:sldMk cId="2784724534" sldId="6616"/>
            <ac:spMk id="7" creationId="{45A9BF90-CABF-6691-C0E8-CA65935317B3}"/>
          </ac:spMkLst>
        </pc:spChg>
        <pc:spChg chg="add del mod">
          <ac:chgData name="martinamadaula@ub.edu" userId="S::martinamadaula_ub.edu#ext#@abofi.onmicrosoft.com::9e1ba38e-1411-4da4-b1d3-00e163a3ebff" providerId="AD" clId="Web-{5D978B70-33AF-B5B5-E0E7-A1E1E4C62D28}" dt="2026-04-22T09:47:09.619" v="176"/>
          <ac:spMkLst>
            <pc:docMk/>
            <pc:sldMk cId="2784724534" sldId="6616"/>
            <ac:spMk id="9" creationId="{8B6BEB56-39A5-A09E-FF80-9A9F83329440}"/>
          </ac:spMkLst>
        </pc:spChg>
        <pc:spChg chg="add mod">
          <ac:chgData name="martinamadaula@ub.edu" userId="S::martinamadaula_ub.edu#ext#@abofi.onmicrosoft.com::9e1ba38e-1411-4da4-b1d3-00e163a3ebff" providerId="AD" clId="Web-{5D978B70-33AF-B5B5-E0E7-A1E1E4C62D28}" dt="2026-04-22T09:47:10.400" v="178"/>
          <ac:spMkLst>
            <pc:docMk/>
            <pc:sldMk cId="2784724534" sldId="6616"/>
            <ac:spMk id="11" creationId="{C88DD7E8-2AB8-72F8-7468-3AA4B6D5FF16}"/>
          </ac:spMkLst>
        </pc:spChg>
        <pc:spChg chg="add mod">
          <ac:chgData name="martinamadaula@ub.edu" userId="S::martinamadaula_ub.edu#ext#@abofi.onmicrosoft.com::9e1ba38e-1411-4da4-b1d3-00e163a3ebff" providerId="AD" clId="Web-{5D978B70-33AF-B5B5-E0E7-A1E1E4C62D28}" dt="2026-04-22T09:47:10.432" v="179"/>
          <ac:spMkLst>
            <pc:docMk/>
            <pc:sldMk cId="2784724534" sldId="6616"/>
            <ac:spMk id="13" creationId="{985EF48C-4733-5DAF-0D9B-9D38FB7E132B}"/>
          </ac:spMkLst>
        </pc:spChg>
      </pc:sldChg>
      <pc:sldChg chg="modSp">
        <pc:chgData name="martinamadaula@ub.edu" userId="S::martinamadaula_ub.edu#ext#@abofi.onmicrosoft.com::9e1ba38e-1411-4da4-b1d3-00e163a3ebff" providerId="AD" clId="Web-{5D978B70-33AF-B5B5-E0E7-A1E1E4C62D28}" dt="2026-04-22T09:47:33.916" v="183" actId="1076"/>
        <pc:sldMkLst>
          <pc:docMk/>
          <pc:sldMk cId="1410223668" sldId="6631"/>
        </pc:sldMkLst>
        <pc:spChg chg="mod">
          <ac:chgData name="martinamadaula@ub.edu" userId="S::martinamadaula_ub.edu#ext#@abofi.onmicrosoft.com::9e1ba38e-1411-4da4-b1d3-00e163a3ebff" providerId="AD" clId="Web-{5D978B70-33AF-B5B5-E0E7-A1E1E4C62D28}" dt="2026-04-22T09:47:33.916" v="183" actId="1076"/>
          <ac:spMkLst>
            <pc:docMk/>
            <pc:sldMk cId="1410223668" sldId="6631"/>
            <ac:spMk id="5" creationId="{24744958-0B4B-3435-BF63-863C8F9AE054}"/>
          </ac:spMkLst>
        </pc:spChg>
        <pc:spChg chg="mod">
          <ac:chgData name="martinamadaula@ub.edu" userId="S::martinamadaula_ub.edu#ext#@abofi.onmicrosoft.com::9e1ba38e-1411-4da4-b1d3-00e163a3ebff" providerId="AD" clId="Web-{5D978B70-33AF-B5B5-E0E7-A1E1E4C62D28}" dt="2026-04-22T09:47:28.635" v="182" actId="20577"/>
          <ac:spMkLst>
            <pc:docMk/>
            <pc:sldMk cId="1410223668" sldId="6631"/>
            <ac:spMk id="6" creationId="{72140187-94B5-41EA-84EE-E9C59A1E577F}"/>
          </ac:spMkLst>
        </pc:spChg>
      </pc:sldChg>
      <pc:sldChg chg="modSp">
        <pc:chgData name="martinamadaula@ub.edu" userId="S::martinamadaula_ub.edu#ext#@abofi.onmicrosoft.com::9e1ba38e-1411-4da4-b1d3-00e163a3ebff" providerId="AD" clId="Web-{5D978B70-33AF-B5B5-E0E7-A1E1E4C62D28}" dt="2026-04-22T09:47:54.885" v="189" actId="1076"/>
        <pc:sldMkLst>
          <pc:docMk/>
          <pc:sldMk cId="4040536413" sldId="6635"/>
        </pc:sldMkLst>
        <pc:spChg chg="mod">
          <ac:chgData name="martinamadaula@ub.edu" userId="S::martinamadaula_ub.edu#ext#@abofi.onmicrosoft.com::9e1ba38e-1411-4da4-b1d3-00e163a3ebff" providerId="AD" clId="Web-{5D978B70-33AF-B5B5-E0E7-A1E1E4C62D28}" dt="2026-04-22T09:47:40.463" v="184" actId="1076"/>
          <ac:spMkLst>
            <pc:docMk/>
            <pc:sldMk cId="4040536413" sldId="6635"/>
            <ac:spMk id="5" creationId="{24744958-0B4B-3435-BF63-863C8F9AE054}"/>
          </ac:spMkLst>
        </pc:spChg>
        <pc:spChg chg="mod">
          <ac:chgData name="martinamadaula@ub.edu" userId="S::martinamadaula_ub.edu#ext#@abofi.onmicrosoft.com::9e1ba38e-1411-4da4-b1d3-00e163a3ebff" providerId="AD" clId="Web-{5D978B70-33AF-B5B5-E0E7-A1E1E4C62D28}" dt="2026-04-22T09:47:54.885" v="189" actId="1076"/>
          <ac:spMkLst>
            <pc:docMk/>
            <pc:sldMk cId="4040536413" sldId="6635"/>
            <ac:spMk id="6" creationId="{72140187-94B5-41EA-84EE-E9C59A1E577F}"/>
          </ac:spMkLst>
        </pc:spChg>
        <pc:cxnChg chg="mod">
          <ac:chgData name="martinamadaula@ub.edu" userId="S::martinamadaula_ub.edu#ext#@abofi.onmicrosoft.com::9e1ba38e-1411-4da4-b1d3-00e163a3ebff" providerId="AD" clId="Web-{5D978B70-33AF-B5B5-E0E7-A1E1E4C62D28}" dt="2026-04-22T09:47:51.776" v="188" actId="1076"/>
          <ac:cxnSpMkLst>
            <pc:docMk/>
            <pc:sldMk cId="4040536413" sldId="6635"/>
            <ac:cxnSpMk id="2" creationId="{5162F737-13A7-2A20-532D-6A51C1A40B14}"/>
          </ac:cxnSpMkLst>
        </pc:cxnChg>
      </pc:sldChg>
      <pc:sldChg chg="modSp">
        <pc:chgData name="martinamadaula@ub.edu" userId="S::martinamadaula_ub.edu#ext#@abofi.onmicrosoft.com::9e1ba38e-1411-4da4-b1d3-00e163a3ebff" providerId="AD" clId="Web-{5D978B70-33AF-B5B5-E0E7-A1E1E4C62D28}" dt="2026-04-22T09:31:36.026" v="24" actId="1076"/>
        <pc:sldMkLst>
          <pc:docMk/>
          <pc:sldMk cId="1224256671" sldId="6642"/>
        </pc:sldMkLst>
        <pc:spChg chg="mod">
          <ac:chgData name="martinamadaula@ub.edu" userId="S::martinamadaula_ub.edu#ext#@abofi.onmicrosoft.com::9e1ba38e-1411-4da4-b1d3-00e163a3ebff" providerId="AD" clId="Web-{5D978B70-33AF-B5B5-E0E7-A1E1E4C62D28}" dt="2026-04-22T09:31:36.026" v="24" actId="1076"/>
          <ac:spMkLst>
            <pc:docMk/>
            <pc:sldMk cId="1224256671" sldId="6642"/>
            <ac:spMk id="4" creationId="{92A76D78-A462-404B-CC3C-A514B3509940}"/>
          </ac:spMkLst>
        </pc:spChg>
      </pc:sldChg>
      <pc:sldChg chg="modSp">
        <pc:chgData name="martinamadaula@ub.edu" userId="S::martinamadaula_ub.edu#ext#@abofi.onmicrosoft.com::9e1ba38e-1411-4da4-b1d3-00e163a3ebff" providerId="AD" clId="Web-{5D978B70-33AF-B5B5-E0E7-A1E1E4C62D28}" dt="2026-04-22T09:33:43.841" v="51" actId="20577"/>
        <pc:sldMkLst>
          <pc:docMk/>
          <pc:sldMk cId="2871950692" sldId="6645"/>
        </pc:sldMkLst>
        <pc:spChg chg="mod">
          <ac:chgData name="martinamadaula@ub.edu" userId="S::martinamadaula_ub.edu#ext#@abofi.onmicrosoft.com::9e1ba38e-1411-4da4-b1d3-00e163a3ebff" providerId="AD" clId="Web-{5D978B70-33AF-B5B5-E0E7-A1E1E4C62D28}" dt="2026-04-22T09:33:43.841" v="51" actId="20577"/>
          <ac:spMkLst>
            <pc:docMk/>
            <pc:sldMk cId="2871950692" sldId="6645"/>
            <ac:spMk id="6" creationId="{2DB0C713-6988-5C68-C4CA-7B30490818F6}"/>
          </ac:spMkLst>
        </pc:spChg>
        <pc:spChg chg="mod">
          <ac:chgData name="martinamadaula@ub.edu" userId="S::martinamadaula_ub.edu#ext#@abofi.onmicrosoft.com::9e1ba38e-1411-4da4-b1d3-00e163a3ebff" providerId="AD" clId="Web-{5D978B70-33AF-B5B5-E0E7-A1E1E4C62D28}" dt="2026-04-22T09:33:36.872" v="50" actId="1076"/>
          <ac:spMkLst>
            <pc:docMk/>
            <pc:sldMk cId="2871950692" sldId="6645"/>
            <ac:spMk id="7" creationId="{F7F88528-08AB-AD68-F47F-620FF22F2091}"/>
          </ac:spMkLst>
        </pc:spChg>
        <pc:picChg chg="mod">
          <ac:chgData name="martinamadaula@ub.edu" userId="S::martinamadaula_ub.edu#ext#@abofi.onmicrosoft.com::9e1ba38e-1411-4da4-b1d3-00e163a3ebff" providerId="AD" clId="Web-{5D978B70-33AF-B5B5-E0E7-A1E1E4C62D28}" dt="2026-04-22T09:33:34.590" v="49" actId="1076"/>
          <ac:picMkLst>
            <pc:docMk/>
            <pc:sldMk cId="2871950692" sldId="6645"/>
            <ac:picMk id="19458" creationId="{F6738C61-18C7-7C56-5E34-3619F5D8E6DE}"/>
          </ac:picMkLst>
        </pc:picChg>
      </pc:sldChg>
      <pc:sldChg chg="addSp delSp modSp">
        <pc:chgData name="martinamadaula@ub.edu" userId="S::martinamadaula_ub.edu#ext#@abofi.onmicrosoft.com::9e1ba38e-1411-4da4-b1d3-00e163a3ebff" providerId="AD" clId="Web-{5D978B70-33AF-B5B5-E0E7-A1E1E4C62D28}" dt="2026-04-22T09:35:41.069" v="83" actId="1076"/>
        <pc:sldMkLst>
          <pc:docMk/>
          <pc:sldMk cId="1111816768" sldId="6646"/>
        </pc:sldMkLst>
        <pc:spChg chg="add del mod">
          <ac:chgData name="martinamadaula@ub.edu" userId="S::martinamadaula_ub.edu#ext#@abofi.onmicrosoft.com::9e1ba38e-1411-4da4-b1d3-00e163a3ebff" providerId="AD" clId="Web-{5D978B70-33AF-B5B5-E0E7-A1E1E4C62D28}" dt="2026-04-22T09:35:31.865" v="79"/>
          <ac:spMkLst>
            <pc:docMk/>
            <pc:sldMk cId="1111816768" sldId="6646"/>
            <ac:spMk id="4" creationId="{DAD1E9EF-3AF8-11A6-87BE-2433794B3E06}"/>
          </ac:spMkLst>
        </pc:spChg>
        <pc:spChg chg="del">
          <ac:chgData name="martinamadaula@ub.edu" userId="S::martinamadaula_ub.edu#ext#@abofi.onmicrosoft.com::9e1ba38e-1411-4da4-b1d3-00e163a3ebff" providerId="AD" clId="Web-{5D978B70-33AF-B5B5-E0E7-A1E1E4C62D28}" dt="2026-04-22T09:35:24.693" v="75"/>
          <ac:spMkLst>
            <pc:docMk/>
            <pc:sldMk cId="1111816768" sldId="6646"/>
            <ac:spMk id="6" creationId="{C85EC6DB-E020-EA1A-9A70-23A076C7F042}"/>
          </ac:spMkLst>
        </pc:spChg>
        <pc:spChg chg="del">
          <ac:chgData name="martinamadaula@ub.edu" userId="S::martinamadaula_ub.edu#ext#@abofi.onmicrosoft.com::9e1ba38e-1411-4da4-b1d3-00e163a3ebff" providerId="AD" clId="Web-{5D978B70-33AF-B5B5-E0E7-A1E1E4C62D28}" dt="2026-04-22T09:35:24.599" v="74"/>
          <ac:spMkLst>
            <pc:docMk/>
            <pc:sldMk cId="1111816768" sldId="6646"/>
            <ac:spMk id="7" creationId="{47A5996A-81CC-DCD2-CDF7-0C43F380D11D}"/>
          </ac:spMkLst>
        </pc:spChg>
        <pc:spChg chg="add del mod">
          <ac:chgData name="martinamadaula@ub.edu" userId="S::martinamadaula_ub.edu#ext#@abofi.onmicrosoft.com::9e1ba38e-1411-4da4-b1d3-00e163a3ebff" providerId="AD" clId="Web-{5D978B70-33AF-B5B5-E0E7-A1E1E4C62D28}" dt="2026-04-22T09:35:38.803" v="82"/>
          <ac:spMkLst>
            <pc:docMk/>
            <pc:sldMk cId="1111816768" sldId="6646"/>
            <ac:spMk id="9" creationId="{20011DFF-E6FC-908D-0C53-31FC53AF14E0}"/>
          </ac:spMkLst>
        </pc:spChg>
        <pc:spChg chg="add mod">
          <ac:chgData name="martinamadaula@ub.edu" userId="S::martinamadaula_ub.edu#ext#@abofi.onmicrosoft.com::9e1ba38e-1411-4da4-b1d3-00e163a3ebff" providerId="AD" clId="Web-{5D978B70-33AF-B5B5-E0E7-A1E1E4C62D28}" dt="2026-04-22T09:35:35.225" v="80" actId="1076"/>
          <ac:spMkLst>
            <pc:docMk/>
            <pc:sldMk cId="1111816768" sldId="6646"/>
            <ac:spMk id="12" creationId="{67DEEA41-7D99-57EC-6E07-076486A12D5B}"/>
          </ac:spMkLst>
        </pc:spChg>
        <pc:spChg chg="add mod">
          <ac:chgData name="martinamadaula@ub.edu" userId="S::martinamadaula_ub.edu#ext#@abofi.onmicrosoft.com::9e1ba38e-1411-4da4-b1d3-00e163a3ebff" providerId="AD" clId="Web-{5D978B70-33AF-B5B5-E0E7-A1E1E4C62D28}" dt="2026-04-22T09:35:41.069" v="83" actId="1076"/>
          <ac:spMkLst>
            <pc:docMk/>
            <pc:sldMk cId="1111816768" sldId="6646"/>
            <ac:spMk id="14" creationId="{39EF6AB3-02D8-17F0-D50F-FC0EBCBB0835}"/>
          </ac:spMkLst>
        </pc:spChg>
      </pc:sldChg>
      <pc:sldChg chg="addSp delSp modSp">
        <pc:chgData name="martinamadaula@ub.edu" userId="S::martinamadaula_ub.edu#ext#@abofi.onmicrosoft.com::9e1ba38e-1411-4da4-b1d3-00e163a3ebff" providerId="AD" clId="Web-{5D978B70-33AF-B5B5-E0E7-A1E1E4C62D28}" dt="2026-04-22T09:38:44.828" v="146" actId="1076"/>
        <pc:sldMkLst>
          <pc:docMk/>
          <pc:sldMk cId="2164013210" sldId="6647"/>
        </pc:sldMkLst>
        <pc:spChg chg="add del mod">
          <ac:chgData name="martinamadaula@ub.edu" userId="S::martinamadaula_ub.edu#ext#@abofi.onmicrosoft.com::9e1ba38e-1411-4da4-b1d3-00e163a3ebff" providerId="AD" clId="Web-{5D978B70-33AF-B5B5-E0E7-A1E1E4C62D28}" dt="2026-04-22T09:38:32.515" v="143"/>
          <ac:spMkLst>
            <pc:docMk/>
            <pc:sldMk cId="2164013210" sldId="6647"/>
            <ac:spMk id="4" creationId="{05668678-C4C5-DFF6-0F8B-F4252BD017D7}"/>
          </ac:spMkLst>
        </pc:spChg>
        <pc:spChg chg="del">
          <ac:chgData name="martinamadaula@ub.edu" userId="S::martinamadaula_ub.edu#ext#@abofi.onmicrosoft.com::9e1ba38e-1411-4da4-b1d3-00e163a3ebff" providerId="AD" clId="Web-{5D978B70-33AF-B5B5-E0E7-A1E1E4C62D28}" dt="2026-04-22T09:38:27.890" v="138"/>
          <ac:spMkLst>
            <pc:docMk/>
            <pc:sldMk cId="2164013210" sldId="6647"/>
            <ac:spMk id="6" creationId="{262B15BC-9853-364D-A534-8B40DE100359}"/>
          </ac:spMkLst>
        </pc:spChg>
        <pc:spChg chg="del">
          <ac:chgData name="martinamadaula@ub.edu" userId="S::martinamadaula_ub.edu#ext#@abofi.onmicrosoft.com::9e1ba38e-1411-4da4-b1d3-00e163a3ebff" providerId="AD" clId="Web-{5D978B70-33AF-B5B5-E0E7-A1E1E4C62D28}" dt="2026-04-22T09:38:27.812" v="137"/>
          <ac:spMkLst>
            <pc:docMk/>
            <pc:sldMk cId="2164013210" sldId="6647"/>
            <ac:spMk id="7" creationId="{329B19CC-7D75-29A9-FC9B-0F04B3365AF3}"/>
          </ac:spMkLst>
        </pc:spChg>
        <pc:spChg chg="add del mod">
          <ac:chgData name="martinamadaula@ub.edu" userId="S::martinamadaula_ub.edu#ext#@abofi.onmicrosoft.com::9e1ba38e-1411-4da4-b1d3-00e163a3ebff" providerId="AD" clId="Web-{5D978B70-33AF-B5B5-E0E7-A1E1E4C62D28}" dt="2026-04-22T09:38:38.718" v="144"/>
          <ac:spMkLst>
            <pc:docMk/>
            <pc:sldMk cId="2164013210" sldId="6647"/>
            <ac:spMk id="9" creationId="{F076EEAD-7279-2EA3-FFDF-A6048D33B726}"/>
          </ac:spMkLst>
        </pc:spChg>
        <pc:spChg chg="add mod">
          <ac:chgData name="martinamadaula@ub.edu" userId="S::martinamadaula_ub.edu#ext#@abofi.onmicrosoft.com::9e1ba38e-1411-4da4-b1d3-00e163a3ebff" providerId="AD" clId="Web-{5D978B70-33AF-B5B5-E0E7-A1E1E4C62D28}" dt="2026-04-22T09:38:42.140" v="145" actId="1076"/>
          <ac:spMkLst>
            <pc:docMk/>
            <pc:sldMk cId="2164013210" sldId="6647"/>
            <ac:spMk id="12" creationId="{3FBEF15E-60F0-4309-4B42-39114802C243}"/>
          </ac:spMkLst>
        </pc:spChg>
        <pc:spChg chg="add mod">
          <ac:chgData name="martinamadaula@ub.edu" userId="S::martinamadaula_ub.edu#ext#@abofi.onmicrosoft.com::9e1ba38e-1411-4da4-b1d3-00e163a3ebff" providerId="AD" clId="Web-{5D978B70-33AF-B5B5-E0E7-A1E1E4C62D28}" dt="2026-04-22T09:38:44.828" v="146" actId="1076"/>
          <ac:spMkLst>
            <pc:docMk/>
            <pc:sldMk cId="2164013210" sldId="6647"/>
            <ac:spMk id="14" creationId="{F7C49965-51FC-CD08-4DD7-A28061AC835D}"/>
          </ac:spMkLst>
        </pc:spChg>
      </pc:sldChg>
      <pc:sldChg chg="modSp">
        <pc:chgData name="martinamadaula@ub.edu" userId="S::martinamadaula_ub.edu#ext#@abofi.onmicrosoft.com::9e1ba38e-1411-4da4-b1d3-00e163a3ebff" providerId="AD" clId="Web-{5D978B70-33AF-B5B5-E0E7-A1E1E4C62D28}" dt="2026-04-22T09:30:40.917" v="11" actId="1076"/>
        <pc:sldMkLst>
          <pc:docMk/>
          <pc:sldMk cId="670730399" sldId="6733"/>
        </pc:sldMkLst>
        <pc:spChg chg="mod">
          <ac:chgData name="martinamadaula@ub.edu" userId="S::martinamadaula_ub.edu#ext#@abofi.onmicrosoft.com::9e1ba38e-1411-4da4-b1d3-00e163a3ebff" providerId="AD" clId="Web-{5D978B70-33AF-B5B5-E0E7-A1E1E4C62D28}" dt="2026-04-22T09:30:40.917" v="11" actId="1076"/>
          <ac:spMkLst>
            <pc:docMk/>
            <pc:sldMk cId="670730399" sldId="6733"/>
            <ac:spMk id="8" creationId="{12FB055D-51BE-149A-23DC-7C74F52EC1B3}"/>
          </ac:spMkLst>
        </pc:spChg>
      </pc:sldChg>
      <pc:sldChg chg="modSp">
        <pc:chgData name="martinamadaula@ub.edu" userId="S::martinamadaula_ub.edu#ext#@abofi.onmicrosoft.com::9e1ba38e-1411-4da4-b1d3-00e163a3ebff" providerId="AD" clId="Web-{5D978B70-33AF-B5B5-E0E7-A1E1E4C62D28}" dt="2026-04-22T09:30:58.339" v="17" actId="1076"/>
        <pc:sldMkLst>
          <pc:docMk/>
          <pc:sldMk cId="3873026120" sldId="6737"/>
        </pc:sldMkLst>
        <pc:spChg chg="mod">
          <ac:chgData name="martinamadaula@ub.edu" userId="S::martinamadaula_ub.edu#ext#@abofi.onmicrosoft.com::9e1ba38e-1411-4da4-b1d3-00e163a3ebff" providerId="AD" clId="Web-{5D978B70-33AF-B5B5-E0E7-A1E1E4C62D28}" dt="2026-04-22T09:30:48.713" v="12" actId="1076"/>
          <ac:spMkLst>
            <pc:docMk/>
            <pc:sldMk cId="3873026120" sldId="6737"/>
            <ac:spMk id="2" creationId="{AC6EF008-E3A5-C988-047B-89EDB6AFCE5B}"/>
          </ac:spMkLst>
        </pc:spChg>
        <pc:spChg chg="mod">
          <ac:chgData name="martinamadaula@ub.edu" userId="S::martinamadaula_ub.edu#ext#@abofi.onmicrosoft.com::9e1ba38e-1411-4da4-b1d3-00e163a3ebff" providerId="AD" clId="Web-{5D978B70-33AF-B5B5-E0E7-A1E1E4C62D28}" dt="2026-04-22T09:30:58.339" v="17" actId="1076"/>
          <ac:spMkLst>
            <pc:docMk/>
            <pc:sldMk cId="3873026120" sldId="6737"/>
            <ac:spMk id="14" creationId="{1EF51380-0789-A0FE-66DB-2F32CDA4B2C4}"/>
          </ac:spMkLst>
        </pc:spChg>
        <pc:picChg chg="mod">
          <ac:chgData name="martinamadaula@ub.edu" userId="S::martinamadaula_ub.edu#ext#@abofi.onmicrosoft.com::9e1ba38e-1411-4da4-b1d3-00e163a3ebff" providerId="AD" clId="Web-{5D978B70-33AF-B5B5-E0E7-A1E1E4C62D28}" dt="2026-04-22T09:30:52.698" v="14" actId="1076"/>
          <ac:picMkLst>
            <pc:docMk/>
            <pc:sldMk cId="3873026120" sldId="6737"/>
            <ac:picMk id="4" creationId="{62B27E7E-FA89-468D-857C-49BA2549FBE3}"/>
          </ac:picMkLst>
        </pc:picChg>
        <pc:picChg chg="mod">
          <ac:chgData name="martinamadaula@ub.edu" userId="S::martinamadaula_ub.edu#ext#@abofi.onmicrosoft.com::9e1ba38e-1411-4da4-b1d3-00e163a3ebff" providerId="AD" clId="Web-{5D978B70-33AF-B5B5-E0E7-A1E1E4C62D28}" dt="2026-04-22T09:30:55.604" v="16" actId="1076"/>
          <ac:picMkLst>
            <pc:docMk/>
            <pc:sldMk cId="3873026120" sldId="6737"/>
            <ac:picMk id="11" creationId="{7A73A5D1-FAB0-4BD7-B38F-476EF69F9411}"/>
          </ac:picMkLst>
        </pc:picChg>
        <pc:cxnChg chg="mod">
          <ac:chgData name="martinamadaula@ub.edu" userId="S::martinamadaula_ub.edu#ext#@abofi.onmicrosoft.com::9e1ba38e-1411-4da4-b1d3-00e163a3ebff" providerId="AD" clId="Web-{5D978B70-33AF-B5B5-E0E7-A1E1E4C62D28}" dt="2026-04-22T09:30:54.385" v="15" actId="1076"/>
          <ac:cxnSpMkLst>
            <pc:docMk/>
            <pc:sldMk cId="3873026120" sldId="6737"/>
            <ac:cxnSpMk id="7" creationId="{9057CBC9-B881-5D29-1766-BFEC7C05E61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hier, um die Stile des Haupttextes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96271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0976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a:t>https://rm.coe.int/toolkit-on-hate-speech-during-electoral-processes-web-eng/1680aa1ee1</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9235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345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a:ea typeface="Calibri"/>
              <a:cs typeface="Calibri"/>
            </a:endParaRPr>
          </a:p>
        </p:txBody>
      </p:sp>
      <p:sp>
        <p:nvSpPr>
          <p:cNvPr id="4" name="Marcador de número de diapositiva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4204202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77717-AB86-1732-6CCF-3BBD914081D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01E6206-7B6F-55CD-7070-F684E4E769D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C8DA10F-E837-56EB-882E-335544BC1C93}"/>
              </a:ext>
            </a:extLst>
          </p:cNvPr>
          <p:cNvSpPr>
            <a:spLocks noGrp="1"/>
          </p:cNvSpPr>
          <p:nvPr>
            <p:ph type="body" idx="1"/>
          </p:nvPr>
        </p:nvSpPr>
        <p:spPr/>
        <p:txBody>
          <a:bodyPr/>
          <a:lstStyle/>
          <a:p>
            <a:endParaRPr lang="ca-ES">
              <a:ea typeface="Calibri"/>
              <a:cs typeface="Calibri"/>
            </a:endParaRPr>
          </a:p>
        </p:txBody>
      </p:sp>
      <p:sp>
        <p:nvSpPr>
          <p:cNvPr id="4" name="Marcador de número de diapositiva 3">
            <a:extLst>
              <a:ext uri="{FF2B5EF4-FFF2-40B4-BE49-F238E27FC236}">
                <a16:creationId xmlns:a16="http://schemas.microsoft.com/office/drawing/2014/main" id="{967374CE-F316-4015-C3C9-BADDA7358D5A}"/>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695922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a:ea typeface="Calibri"/>
              <a:cs typeface="Calibri"/>
            </a:endParaRPr>
          </a:p>
        </p:txBody>
      </p:sp>
      <p:sp>
        <p:nvSpPr>
          <p:cNvPr id="4" name="Marcador de número de diapositiva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218828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a:ea typeface="Calibri"/>
              <a:cs typeface="Calibri"/>
            </a:endParaRPr>
          </a:p>
        </p:txBody>
      </p:sp>
      <p:sp>
        <p:nvSpPr>
          <p:cNvPr id="4" name="Marcador de número de diapositiva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3044266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4050"/>
              </a:lnSpc>
              <a:spcBef>
                <a:spcPts val="1500"/>
              </a:spcBef>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08802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4050"/>
              </a:lnSpc>
              <a:spcBef>
                <a:spcPts val="1500"/>
              </a:spcBef>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518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4050"/>
              </a:lnSpc>
              <a:spcBef>
                <a:spcPts val="1500"/>
              </a:spcBef>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8995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0703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4050"/>
              </a:lnSpc>
              <a:spcBef>
                <a:spcPts val="1500"/>
              </a:spcBef>
              <a:spcAft>
                <a:spcPts val="1200"/>
              </a:spcAft>
            </a:pPr>
            <a:r>
              <a:rPr lang="en-US"/>
              <a:t>https://www.nber.org/system/files/working_papers/w24631/w24631.pdf</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8090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4050"/>
              </a:lnSpc>
              <a:spcBef>
                <a:spcPts val="1500"/>
              </a:spcBef>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2968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4050"/>
              </a:lnSpc>
              <a:spcBef>
                <a:spcPts val="1500"/>
              </a:spcBef>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146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4050"/>
              </a:lnSpc>
              <a:spcBef>
                <a:spcPts val="1500"/>
              </a:spcBef>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1238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4050"/>
              </a:lnSpc>
              <a:spcBef>
                <a:spcPts val="1500"/>
              </a:spcBef>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5580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4050"/>
              </a:lnSpc>
              <a:spcBef>
                <a:spcPts val="1500"/>
              </a:spcBef>
              <a:spcAft>
                <a:spcPts val="1200"/>
              </a:spcAft>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5356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s-ES"/>
              <a:t>https://www.researchgate.net/publication/340790167_Simbolos_de_la_movilizacion_social_en_redes_sociales</a:t>
            </a:r>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956486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s-ES"/>
              <a:t>Miller, </a:t>
            </a:r>
            <a:r>
              <a:rPr lang="es-ES" err="1"/>
              <a:t>Toby</a:t>
            </a:r>
            <a:r>
              <a:rPr lang="es-ES"/>
              <a:t>; Aladro-Vico, Eva; und Requeijo-Rey, Paula. „Der </a:t>
            </a:r>
            <a:r>
              <a:rPr lang="es-ES" err="1"/>
              <a:t>Held </a:t>
            </a:r>
            <a:r>
              <a:rPr lang="es-ES"/>
              <a:t>und der </a:t>
            </a:r>
            <a:r>
              <a:rPr lang="es-ES" err="1"/>
              <a:t>Schatten</a:t>
            </a:r>
            <a:r>
              <a:rPr lang="es-ES"/>
              <a:t>: </a:t>
            </a:r>
            <a:r>
              <a:rPr lang="es-ES" err="1"/>
              <a:t>Mythen </a:t>
            </a:r>
            <a:r>
              <a:rPr lang="es-ES"/>
              <a:t>in digitalen sozialen </a:t>
            </a:r>
            <a:r>
              <a:rPr lang="es-ES" err="1"/>
              <a:t>Bewegungen</a:t>
            </a:r>
            <a:r>
              <a:rPr lang="es-ES"/>
              <a:t>“. </a:t>
            </a:r>
            <a:r>
              <a:rPr lang="es-ES" i="1"/>
              <a:t>*Comunicar*</a:t>
            </a:r>
            <a:r>
              <a:rPr lang="es-ES"/>
              <a:t>, 2021, Bd. 29, Nr. 68, S. 9–20.</a:t>
            </a:r>
            <a:r>
              <a:rPr lang="en-US"/>
              <a:t> https://www.revistacomunicar.com/html/68/en/68-2021-01.html</a:t>
            </a:r>
          </a:p>
          <a:p>
            <a:pPr marL="228600" indent="-228600">
              <a:buAutoNum type="arabicPeriod"/>
            </a:pPr>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329095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658850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https://www.google.com/url?sa=t&amp;source=web&amp;rct=j&amp;opi=89978449&amp;url=https://revista.profesionaldelainformacion.com/index.php/EPI/article/download/epi.2018.Jan. 09/38562/192161&amp;ved=2ahUKEwiovsfJ0pmNAxXR3gIHHWFlCBUQFnoECB8QAQ&amp;usg=AOvVaw0Sz5El04nnRzttflNSUqJB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4444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84A7B-266D-6039-AAC6-146C3B6BBC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BFE40F-1508-A47E-815F-1EEAE3E34D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138D5F-250E-A7E0-744F-A370C616854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07E8117F-C181-D795-9DB3-052F11A1B78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2347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573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20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sv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Include ME+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174BA"/>
          </a:solidFill>
          <a:ln w="1576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431495"/>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3FB5A1"/>
          </a:solidFill>
          <a:ln w="24491" cap="flat">
            <a:solidFill>
              <a:srgbClr val="3FB5A1"/>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519171"/>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E4F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319267"/>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cxnSp>
        <p:nvCxnSpPr>
          <p:cNvPr id="3" name="Straight Connector 2">
            <a:extLst>
              <a:ext uri="{FF2B5EF4-FFF2-40B4-BE49-F238E27FC236}">
                <a16:creationId xmlns:a16="http://schemas.microsoft.com/office/drawing/2014/main" id="{7C6D679B-A396-706D-3D7A-9B2D50227B97}"/>
              </a:ext>
            </a:extLst>
          </p:cNvPr>
          <p:cNvCxnSpPr>
            <a:cxnSpLocks/>
          </p:cNvCxnSpPr>
          <p:nvPr userDrawn="1"/>
        </p:nvCxnSpPr>
        <p:spPr>
          <a:xfrm>
            <a:off x="4082903" y="11824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1110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3FB5A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A555A1"/>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900CCE-F990-63A9-95C0-D67047DB39A6}"/>
              </a:ext>
            </a:extLst>
          </p:cNvPr>
          <p:cNvPicPr>
            <a:picLocks noChangeAspect="1"/>
          </p:cNvPicPr>
          <p:nvPr userDrawn="1"/>
        </p:nvPicPr>
        <p:blipFill>
          <a:blip r:embed="rId2"/>
          <a:stretch>
            <a:fillRect/>
          </a:stretch>
        </p:blipFill>
        <p:spPr>
          <a:xfrm>
            <a:off x="70515" y="128942"/>
            <a:ext cx="4637790" cy="2256222"/>
          </a:xfrm>
          <a:prstGeom prst="rect">
            <a:avLst/>
          </a:prstGeom>
        </p:spPr>
      </p:pic>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0C46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891762" y="514857"/>
            <a:ext cx="6300238" cy="4375767"/>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Cover Design 1</a:t>
            </a:r>
          </a:p>
        </p:txBody>
      </p:sp>
      <p:grpSp>
        <p:nvGrpSpPr>
          <p:cNvPr id="4" name="Group 3">
            <a:extLst>
              <a:ext uri="{FF2B5EF4-FFF2-40B4-BE49-F238E27FC236}">
                <a16:creationId xmlns:a16="http://schemas.microsoft.com/office/drawing/2014/main" id="{6FF01A67-E008-D5A2-DFF3-E8B04F54140D}"/>
              </a:ext>
            </a:extLst>
          </p:cNvPr>
          <p:cNvGrpSpPr/>
          <p:nvPr userDrawn="1"/>
        </p:nvGrpSpPr>
        <p:grpSpPr>
          <a:xfrm>
            <a:off x="352315" y="5861594"/>
            <a:ext cx="6884610" cy="815170"/>
            <a:chOff x="5715" y="85250"/>
            <a:chExt cx="6885355" cy="815801"/>
          </a:xfrm>
        </p:grpSpPr>
        <p:sp>
          <p:nvSpPr>
            <p:cNvPr id="5" name="Rectangle 4">
              <a:extLst>
                <a:ext uri="{FF2B5EF4-FFF2-40B4-BE49-F238E27FC236}">
                  <a16:creationId xmlns:a16="http://schemas.microsoft.com/office/drawing/2014/main" id="{227747EB-41E2-B600-DC99-F67AD5FF4FF9}"/>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ey and black sign with a person in a circle&#10;&#10;Description automatically generated">
              <a:extLst>
                <a:ext uri="{FF2B5EF4-FFF2-40B4-BE49-F238E27FC236}">
                  <a16:creationId xmlns:a16="http://schemas.microsoft.com/office/drawing/2014/main" id="{4C142AA7-DB10-B313-18DC-79A55E53DB5D}"/>
                </a:ext>
              </a:extLst>
            </p:cNvPr>
            <p:cNvPicPr>
              <a:picLocks noChangeAspect="1"/>
            </p:cNvPicPr>
            <p:nvPr userDrawn="1"/>
          </p:nvPicPr>
          <p:blipFill>
            <a:blip r:embed="rId3"/>
            <a:stretch>
              <a:fillRect/>
            </a:stretch>
          </p:blipFill>
          <p:spPr>
            <a:xfrm>
              <a:off x="95250" y="361950"/>
              <a:ext cx="1076325" cy="374650"/>
            </a:xfrm>
            <a:prstGeom prst="rect">
              <a:avLst/>
            </a:prstGeom>
          </p:spPr>
        </p:pic>
        <p:pic>
          <p:nvPicPr>
            <p:cNvPr id="7" name="Picture 6" descr="Co-funded by the European Union logo in png for web usage">
              <a:extLst>
                <a:ext uri="{FF2B5EF4-FFF2-40B4-BE49-F238E27FC236}">
                  <a16:creationId xmlns:a16="http://schemas.microsoft.com/office/drawing/2014/main" id="{DB4E3FF0-0537-3485-3365-F6809262CD3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260584" y="438150"/>
              <a:ext cx="1530985" cy="320040"/>
            </a:xfrm>
            <a:prstGeom prst="rect">
              <a:avLst/>
            </a:prstGeom>
            <a:noFill/>
            <a:ln>
              <a:noFill/>
            </a:ln>
          </p:spPr>
        </p:pic>
        <p:sp>
          <p:nvSpPr>
            <p:cNvPr id="8" name="Rectangle 7">
              <a:extLst>
                <a:ext uri="{FF2B5EF4-FFF2-40B4-BE49-F238E27FC236}">
                  <a16:creationId xmlns:a16="http://schemas.microsoft.com/office/drawing/2014/main" id="{83236D51-22D9-B374-C45C-6F32E684FDA9}"/>
                </a:ext>
              </a:extLst>
            </p:cNvPr>
            <p:cNvSpPr/>
            <p:nvPr userDrawn="1"/>
          </p:nvSpPr>
          <p:spPr>
            <a:xfrm>
              <a:off x="2760854" y="397960"/>
              <a:ext cx="4130216" cy="503091"/>
            </a:xfrm>
            <a:prstGeom prst="rect">
              <a:avLst/>
            </a:prstGeom>
          </p:spPr>
          <p:txBody>
            <a:bodyPr wrap="square">
              <a:spAutoFit/>
            </a:bodyPr>
            <a:lstStyle/>
            <a:p>
              <a:pPr algn="just" hangingPunct="0">
                <a:lnSpc>
                  <a:spcPts val="760"/>
                </a:lnSpc>
              </a:pPr>
              <a:r>
                <a:rPr lang="de-DE" sz="75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endParaRPr lang="en-IE" sz="11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1" name="Freeform 10">
            <a:extLst>
              <a:ext uri="{FF2B5EF4-FFF2-40B4-BE49-F238E27FC236}">
                <a16:creationId xmlns:a16="http://schemas.microsoft.com/office/drawing/2014/main" id="{7B4D666E-7E72-A25D-F9EE-EFEB9EC42D1E}"/>
              </a:ext>
            </a:extLst>
          </p:cNvPr>
          <p:cNvSpPr/>
          <p:nvPr userDrawn="1"/>
        </p:nvSpPr>
        <p:spPr>
          <a:xfrm flipH="1">
            <a:off x="5543621" y="5155053"/>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4220865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4" name="Graphic 3">
            <a:extLst>
              <a:ext uri="{FF2B5EF4-FFF2-40B4-BE49-F238E27FC236}">
                <a16:creationId xmlns:a16="http://schemas.microsoft.com/office/drawing/2014/main" id="{DF4A8161-F6E2-79A4-C14D-2ADC4CDE20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8166548" y="153249"/>
            <a:ext cx="4881979" cy="3282710"/>
          </a:xfrm>
          <a:prstGeom prst="rect">
            <a:avLst/>
          </a:prstGeom>
        </p:spPr>
      </p:pic>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11805" y="1413971"/>
            <a:ext cx="5561995" cy="4043975"/>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052162" y="1917700"/>
            <a:ext cx="3835577" cy="236722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5753182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7" name="Graphic 6">
            <a:extLst>
              <a:ext uri="{FF2B5EF4-FFF2-40B4-BE49-F238E27FC236}">
                <a16:creationId xmlns:a16="http://schemas.microsoft.com/office/drawing/2014/main" id="{F06ADA73-58C0-120F-1940-1F0364CB5C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751010" y="1933934"/>
            <a:ext cx="4881979" cy="3282710"/>
          </a:xfrm>
          <a:prstGeom prst="rect">
            <a:avLst/>
          </a:prstGeom>
        </p:spPr>
      </p:pic>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10" name="Graphic 9">
            <a:extLst>
              <a:ext uri="{FF2B5EF4-FFF2-40B4-BE49-F238E27FC236}">
                <a16:creationId xmlns:a16="http://schemas.microsoft.com/office/drawing/2014/main" id="{5134259A-BE70-7578-CDE3-696232B17AC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9525453" y="2077108"/>
            <a:ext cx="4881979" cy="3282710"/>
          </a:xfrm>
          <a:prstGeom prst="rect">
            <a:avLst/>
          </a:prstGeom>
        </p:spPr>
      </p:pic>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3FB5A1"/>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82515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460378"/>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Tree>
    <p:extLst>
      <p:ext uri="{BB962C8B-B14F-4D97-AF65-F5344CB8AC3E}">
        <p14:creationId xmlns:p14="http://schemas.microsoft.com/office/powerpoint/2010/main" val="13878130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Graphic 14">
            <a:extLst>
              <a:ext uri="{FF2B5EF4-FFF2-40B4-BE49-F238E27FC236}">
                <a16:creationId xmlns:a16="http://schemas.microsoft.com/office/drawing/2014/main" id="{F45D63EB-A832-43C0-7D01-D44C89B6D8F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6096000" y="904553"/>
            <a:ext cx="7890713" cy="5305824"/>
          </a:xfrm>
          <a:prstGeom prst="rect">
            <a:avLst/>
          </a:prstGeom>
        </p:spPr>
      </p:pic>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pic>
        <p:nvPicPr>
          <p:cNvPr id="7" name="Picture 6">
            <a:extLst>
              <a:ext uri="{FF2B5EF4-FFF2-40B4-BE49-F238E27FC236}">
                <a16:creationId xmlns:a16="http://schemas.microsoft.com/office/drawing/2014/main" id="{AFF3C74A-F2F2-7C1A-DF0C-62E6C606F8C2}"/>
              </a:ext>
            </a:extLst>
          </p:cNvPr>
          <p:cNvPicPr>
            <a:picLocks noChangeAspect="1"/>
          </p:cNvPicPr>
          <p:nvPr userDrawn="1"/>
        </p:nvPicPr>
        <p:blipFill>
          <a:blip r:embed="rId3"/>
          <a:stretch>
            <a:fillRect/>
          </a:stretch>
        </p:blipFill>
        <p:spPr>
          <a:xfrm>
            <a:off x="277736" y="755000"/>
            <a:ext cx="4740502" cy="2306190"/>
          </a:xfrm>
          <a:prstGeom prst="rect">
            <a:avLst/>
          </a:prstGeom>
        </p:spPr>
      </p:pic>
      <p:grpSp>
        <p:nvGrpSpPr>
          <p:cNvPr id="9" name="Group 8">
            <a:extLst>
              <a:ext uri="{FF2B5EF4-FFF2-40B4-BE49-F238E27FC236}">
                <a16:creationId xmlns:a16="http://schemas.microsoft.com/office/drawing/2014/main" id="{815076C4-1CE2-9E29-0CA3-0077E2F22AF5}"/>
              </a:ext>
            </a:extLst>
          </p:cNvPr>
          <p:cNvGrpSpPr/>
          <p:nvPr userDrawn="1"/>
        </p:nvGrpSpPr>
        <p:grpSpPr>
          <a:xfrm>
            <a:off x="421525" y="5746711"/>
            <a:ext cx="6884610" cy="712578"/>
            <a:chOff x="5715" y="85250"/>
            <a:chExt cx="6885355" cy="713130"/>
          </a:xfrm>
        </p:grpSpPr>
        <p:sp>
          <p:nvSpPr>
            <p:cNvPr id="10" name="Rectangle 9">
              <a:extLst>
                <a:ext uri="{FF2B5EF4-FFF2-40B4-BE49-F238E27FC236}">
                  <a16:creationId xmlns:a16="http://schemas.microsoft.com/office/drawing/2014/main" id="{2D9B1246-E3A9-1A98-5B9C-5E8BB95751DB}"/>
                </a:ext>
              </a:extLst>
            </p:cNvPr>
            <p:cNvSpPr/>
            <p:nvPr userDrawn="1"/>
          </p:nvSpPr>
          <p:spPr>
            <a:xfrm>
              <a:off x="5715" y="85250"/>
              <a:ext cx="1255395" cy="276700"/>
            </a:xfrm>
            <a:prstGeom prst="rect">
              <a:avLst/>
            </a:prstGeom>
          </p:spPr>
          <p:txBody>
            <a:bodyPr wrap="square">
              <a:spAutoFit/>
            </a:bodyPr>
            <a:lstStyle/>
            <a:p>
              <a:pPr hangingPunct="0">
                <a:lnSpc>
                  <a:spcPts val="720"/>
                </a:lnSpc>
              </a:pPr>
              <a:r>
                <a:rPr lang="en-US" sz="800" b="1" kern="120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grey and black sign with a person in a circle&#10;&#10;Description automatically generated">
              <a:extLst>
                <a:ext uri="{FF2B5EF4-FFF2-40B4-BE49-F238E27FC236}">
                  <a16:creationId xmlns:a16="http://schemas.microsoft.com/office/drawing/2014/main" id="{DF13301E-0861-3040-4B9E-319EDF311165}"/>
                </a:ext>
              </a:extLst>
            </p:cNvPr>
            <p:cNvPicPr>
              <a:picLocks noChangeAspect="1"/>
            </p:cNvPicPr>
            <p:nvPr userDrawn="1"/>
          </p:nvPicPr>
          <p:blipFill>
            <a:blip r:embed="rId4"/>
            <a:stretch>
              <a:fillRect/>
            </a:stretch>
          </p:blipFill>
          <p:spPr>
            <a:xfrm>
              <a:off x="95250" y="361950"/>
              <a:ext cx="1076325" cy="374650"/>
            </a:xfrm>
            <a:prstGeom prst="rect">
              <a:avLst/>
            </a:prstGeom>
          </p:spPr>
        </p:pic>
        <p:pic>
          <p:nvPicPr>
            <p:cNvPr id="13" name="Picture 12" descr="Co-funded by the European Union logo in png for web usage">
              <a:extLst>
                <a:ext uri="{FF2B5EF4-FFF2-40B4-BE49-F238E27FC236}">
                  <a16:creationId xmlns:a16="http://schemas.microsoft.com/office/drawing/2014/main" id="{86599E16-F3A9-CFE6-1937-CD9F0057554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60584" y="438150"/>
              <a:ext cx="1530985" cy="320040"/>
            </a:xfrm>
            <a:prstGeom prst="rect">
              <a:avLst/>
            </a:prstGeom>
            <a:noFill/>
            <a:ln>
              <a:noFill/>
            </a:ln>
          </p:spPr>
        </p:pic>
        <p:sp>
          <p:nvSpPr>
            <p:cNvPr id="14" name="Rectangle 13">
              <a:extLst>
                <a:ext uri="{FF2B5EF4-FFF2-40B4-BE49-F238E27FC236}">
                  <a16:creationId xmlns:a16="http://schemas.microsoft.com/office/drawing/2014/main" id="{4CA65B8A-FB86-478F-C5F6-BC1F4C899F73}"/>
                </a:ext>
              </a:extLst>
            </p:cNvPr>
            <p:cNvSpPr/>
            <p:nvPr userDrawn="1"/>
          </p:nvSpPr>
          <p:spPr>
            <a:xfrm>
              <a:off x="2760854" y="397960"/>
              <a:ext cx="4130216" cy="400420"/>
            </a:xfrm>
            <a:prstGeom prst="rect">
              <a:avLst/>
            </a:prstGeom>
          </p:spPr>
          <p:txBody>
            <a:bodyPr wrap="square">
              <a:spAutoFit/>
            </a:bodyPr>
            <a:lstStyle/>
            <a:p>
              <a:pPr algn="just" hangingPunct="0">
                <a:lnSpc>
                  <a:spcPts val="760"/>
                </a:lnSpc>
              </a:pPr>
              <a:r>
                <a:rPr lang="en-US" sz="75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lang="en-IE" sz="11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17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a:t>Heading</a:t>
            </a:r>
          </a:p>
        </p:txBody>
      </p:sp>
    </p:spTree>
    <p:extLst>
      <p:ext uri="{BB962C8B-B14F-4D97-AF65-F5344CB8AC3E}">
        <p14:creationId xmlns:p14="http://schemas.microsoft.com/office/powerpoint/2010/main" val="15102620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30"/>
            </a:lvl1pPr>
          </a:lstStyle>
          <a:p>
            <a:r>
              <a:rPr lang="en-GB"/>
              <a:t>Click to edit Master title style</a:t>
            </a:r>
            <a:endParaRPr lang="en-US"/>
          </a:p>
        </p:txBody>
      </p:sp>
      <p:sp>
        <p:nvSpPr>
          <p:cNvPr id="3" name="Subtitle 2"/>
          <p:cNvSpPr>
            <a:spLocks noGrp="1"/>
          </p:cNvSpPr>
          <p:nvPr>
            <p:ph type="subTitle" idx="1"/>
          </p:nvPr>
        </p:nvSpPr>
        <p:spPr>
          <a:xfrm>
            <a:off x="1524000" y="3602039"/>
            <a:ext cx="9144000" cy="1655762"/>
          </a:xfrm>
        </p:spPr>
        <p:txBody>
          <a:bodyPr/>
          <a:lstStyle>
            <a:lvl1pPr marL="0" indent="0" algn="ctr">
              <a:buNone/>
              <a:defRPr sz="2172"/>
            </a:lvl1pPr>
            <a:lvl2pPr marL="413717" indent="0" algn="ctr">
              <a:buNone/>
              <a:defRPr sz="1810"/>
            </a:lvl2pPr>
            <a:lvl3pPr marL="827432" indent="0" algn="ctr">
              <a:buNone/>
              <a:defRPr sz="1629"/>
            </a:lvl3pPr>
            <a:lvl4pPr marL="1241149" indent="0" algn="ctr">
              <a:buNone/>
              <a:defRPr sz="1448"/>
            </a:lvl4pPr>
            <a:lvl5pPr marL="1654865" indent="0" algn="ctr">
              <a:buNone/>
              <a:defRPr sz="1448"/>
            </a:lvl5pPr>
            <a:lvl6pPr marL="2068582" indent="0" algn="ctr">
              <a:buNone/>
              <a:defRPr sz="1448"/>
            </a:lvl6pPr>
            <a:lvl7pPr marL="2482298" indent="0" algn="ctr">
              <a:buNone/>
              <a:defRPr sz="1448"/>
            </a:lvl7pPr>
            <a:lvl8pPr marL="2896014" indent="0" algn="ctr">
              <a:buNone/>
              <a:defRPr sz="1448"/>
            </a:lvl8pPr>
            <a:lvl9pPr marL="3309731" indent="0" algn="ctr">
              <a:buNone/>
              <a:defRPr sz="1448"/>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A8750F5-52C1-C440-8607-C91B20E8C317}"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BFC9EE-8645-454F-BDB4-68969ACADAFB}" type="slidenum">
              <a:rPr lang="en-US" smtClean="0"/>
              <a:t>‹#›</a:t>
            </a:fld>
            <a:endParaRPr lang="en-US"/>
          </a:p>
        </p:txBody>
      </p:sp>
    </p:spTree>
    <p:extLst>
      <p:ext uri="{BB962C8B-B14F-4D97-AF65-F5344CB8AC3E}">
        <p14:creationId xmlns:p14="http://schemas.microsoft.com/office/powerpoint/2010/main" val="530593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60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2B9B9F">
              <a:alpha val="8494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5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174B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A555A1"/>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993F5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EE4F2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0C4659">
              <a:alpha val="79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4419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EC0DD"/>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1078052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2"/>
            <a:ext cx="7295015" cy="597581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174BA"/>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A55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1100794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97225" y="268990"/>
            <a:ext cx="6465660" cy="652625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C4659"/>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0C46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03298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502E046-F7AE-E3D3-0CF5-2E0DE3A488C5}"/>
              </a:ext>
            </a:extLst>
          </p:cNvPr>
          <p:cNvGrpSpPr/>
          <p:nvPr userDrawn="1"/>
        </p:nvGrpSpPr>
        <p:grpSpPr>
          <a:xfrm>
            <a:off x="11768660" y="4715933"/>
            <a:ext cx="423340" cy="1937035"/>
            <a:chOff x="11710927" y="5124802"/>
            <a:chExt cx="302525" cy="1384233"/>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10927" y="6509035"/>
              <a:ext cx="302525" cy="0"/>
            </a:xfrm>
            <a:prstGeom prst="line">
              <a:avLst/>
            </a:prstGeom>
            <a:ln w="1270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07B0093-C906-770B-4F3B-7E96B5D49AB7}"/>
                </a:ext>
              </a:extLst>
            </p:cNvPr>
            <p:cNvPicPr>
              <a:picLocks noChangeAspect="1"/>
            </p:cNvPicPr>
            <p:nvPr userDrawn="1"/>
          </p:nvPicPr>
          <p:blipFill rotWithShape="1">
            <a:blip r:embed="rId29"/>
            <a:srcRect l="8791" t="79644"/>
            <a:stretch/>
          </p:blipFill>
          <p:spPr>
            <a:xfrm rot="16200000">
              <a:off x="11229942" y="5705095"/>
              <a:ext cx="1301944" cy="141358"/>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98" r:id="rId7"/>
    <p:sldLayoutId id="2147483899" r:id="rId8"/>
    <p:sldLayoutId id="2147483897" r:id="rId9"/>
    <p:sldLayoutId id="2147483840" r:id="rId10"/>
    <p:sldLayoutId id="2147483880" r:id="rId11"/>
    <p:sldLayoutId id="2147483889" r:id="rId12"/>
    <p:sldLayoutId id="2147483861" r:id="rId13"/>
    <p:sldLayoutId id="2147483890" r:id="rId14"/>
    <p:sldLayoutId id="2147483884" r:id="rId15"/>
    <p:sldLayoutId id="2147483841" r:id="rId16"/>
    <p:sldLayoutId id="2147483902" r:id="rId17"/>
    <p:sldLayoutId id="2147483879" r:id="rId18"/>
    <p:sldLayoutId id="2147483878" r:id="rId19"/>
    <p:sldLayoutId id="2147483891" r:id="rId20"/>
    <p:sldLayoutId id="2147483894" r:id="rId21"/>
    <p:sldLayoutId id="2147483893" r:id="rId22"/>
    <p:sldLayoutId id="2147483895" r:id="rId23"/>
    <p:sldLayoutId id="2147483896" r:id="rId24"/>
    <p:sldLayoutId id="2147483853" r:id="rId25"/>
    <p:sldLayoutId id="2147483901" r:id="rId26"/>
    <p:sldLayoutId id="2147483903"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bazaarvoice.com/blog/authentic-marketing-guide/" TargetMode="External"/><Relationship Id="rId7" Type="http://schemas.openxmlformats.org/officeDocument/2006/relationships/image" Target="../media/image18.png"/><Relationship Id="rId2" Type="http://schemas.openxmlformats.org/officeDocument/2006/relationships/hyperlink" Target="https://youtu.be/n6xT0smHeX0?feature=shared" TargetMode="External"/><Relationship Id="rId1" Type="http://schemas.openxmlformats.org/officeDocument/2006/relationships/slideLayout" Target="../slideLayouts/slideLayout26.xml"/><Relationship Id="rId6" Type="http://schemas.openxmlformats.org/officeDocument/2006/relationships/image" Target="../media/image17.png"/><Relationship Id="rId5" Type="http://schemas.openxmlformats.org/officeDocument/2006/relationships/hyperlink" Target="https://youtu.be/OiYH1tiML3s?feature=sharedT" TargetMode="External"/><Relationship Id="rId4" Type="http://schemas.openxmlformats.org/officeDocument/2006/relationships/hyperlink" Target="https://portent.com/web-accessibility-the-digital-marketers-guid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migrationnetwork.un.org/hub/repository-of-practices/about" TargetMode="External"/><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hyperlink" Target="https://en.hive-mind.community/blog/803,countering-disinformation-your-essential-digital-tools-guide" TargetMode="External"/><Relationship Id="rId5" Type="http://schemas.openxmlformats.org/officeDocument/2006/relationships/hyperlink" Target="https://yeenet.eu/publication/how-to-create-a-successful-digital-campaign-toolkit/" TargetMode="External"/><Relationship Id="rId4" Type="http://schemas.openxmlformats.org/officeDocument/2006/relationships/hyperlink" Target="https://commonslibrary.org/topic/digital-campaignin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hyperlink" Target="https://sopa.tulane.edu/blog/decentralized-social-networks"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hyperlink" Target="https://fediverse.party/"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ispionline.it/en/publication/digital-revolution-how-social-media-shaped-2019-hong-kong-protests-30756"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hyperlink" Target="https://www.mdpi.com/2071-1050/8/9/922"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hyperlink" Target="https://www.eces.eu/template/ECES%20on%20Media%20Monitoring%20and%20Early%20Warning.pdf"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hyperlink" Target="https://edoc.coe.int/en/elections/11689-monitoring-of-media-coverage-of-elections.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hyperlink" Target="https://refugee.info/&#8203;" TargetMode="External"/><Relationship Id="rId2" Type="http://schemas.openxmlformats.org/officeDocument/2006/relationships/hyperlink" Target="https://www.infomigrants.net/en" TargetMode="External"/><Relationship Id="rId1" Type="http://schemas.openxmlformats.org/officeDocument/2006/relationships/slideLayout" Target="../slideLayouts/slideLayout16.xml"/><Relationship Id="rId4" Type="http://schemas.openxmlformats.org/officeDocument/2006/relationships/image" Target="../media/image21.jpeg"/></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europe.ureport.in/about/" TargetMode="Externa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https://en.wikipedia.org/wiki/Ni_una_menos"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22.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hyperlink" Target="https://doi.org/10.3145/epi.2018.ene.09" TargetMode="External"/><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openxmlformats.org/officeDocument/2006/relationships/hyperlink" Target="https://youtu.be/W_ZPHPutN-c?si=MJF7WLqeW0rHpS0p" TargetMode="External"/><Relationship Id="rId4" Type="http://schemas.openxmlformats.org/officeDocument/2006/relationships/hyperlink" Target="https://vc.bridgew.edu/jiws/vol22/iss12/2"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ec.europa.eu/info/law/better-regulation/have-your-say/initiatives_en?text=migration" TargetMode="Externa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hyperlink" Target="https://citizens-initiative-forum.europa.eu/_en" TargetMode="External"/><Relationship Id="rId2" Type="http://schemas.openxmlformats.org/officeDocument/2006/relationships/hyperlink" Target="https://ec.europa.eu/info/law/better-regulation/have-your-say_en%E2%80%8B" TargetMode="External"/><Relationship Id="rId1" Type="http://schemas.openxmlformats.org/officeDocument/2006/relationships/slideLayout" Target="../slideLayouts/slideLayout16.xml"/><Relationship Id="rId6" Type="http://schemas.openxmlformats.org/officeDocument/2006/relationships/image" Target="../media/image23.jpeg"/><Relationship Id="rId5" Type="http://schemas.openxmlformats.org/officeDocument/2006/relationships/hyperlink" Target="https://ec.europa.eu/info/law/better-regulation/have-your-say/initiatives_en?text=migration" TargetMode="External"/><Relationship Id="rId4" Type="http://schemas.openxmlformats.org/officeDocument/2006/relationships/hyperlink" Target="http://www.decidim.or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ec.europa.eu/info/law/better-regulation/have-your-say/initiatives_en?text=migration" TargetMode="Externa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ec.europa.eu/info/law/better-regulation/have-your-say/initiatives_en?text=migration" TargetMode="Externa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hyperlink" Target="https://rm.coe.int/advanced-guide-toolkit-how-to-analyse-hate-speech/1680a217cd" TargetMode="External"/><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hyperlink" Target="https://www.youtube.com/watch?v=EP42auFOSW8"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5891762" y="5337594"/>
            <a:ext cx="4862945" cy="679345"/>
          </a:xfrm>
          <a:prstGeom prst="rect">
            <a:avLst/>
          </a:prstGeom>
        </p:spPr>
        <p:txBody>
          <a:bodyPr/>
          <a:lstStyle/>
          <a:p>
            <a:pPr marL="0" indent="0" algn="r">
              <a:buNone/>
            </a:pPr>
            <a:r>
              <a:rPr lang="en-US" sz="3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6E33BAEA-711E-B832-1C6B-1B5DCE628D02}"/>
              </a:ext>
            </a:extLst>
          </p:cNvPr>
          <p:cNvSpPr>
            <a:spLocks noGrp="1"/>
          </p:cNvSpPr>
          <p:nvPr>
            <p:ph type="body" sz="quarter" idx="15"/>
          </p:nvPr>
        </p:nvSpPr>
        <p:spPr>
          <a:xfrm>
            <a:off x="354076" y="3285117"/>
            <a:ext cx="5537686" cy="697353"/>
          </a:xfrm>
        </p:spPr>
        <p:txBody>
          <a:bodyPr/>
          <a:lstStyle/>
          <a:p>
            <a:pPr marL="0" marR="0" lvl="0" indent="0" algn="l" defTabSz="777514" rtl="0" eaLnBrk="1" fontAlgn="auto" latinLnBrk="0" hangingPunct="1">
              <a:lnSpc>
                <a:spcPct val="100000"/>
              </a:lnSpc>
              <a:spcBef>
                <a:spcPts val="0"/>
              </a:spcBef>
              <a:spcAft>
                <a:spcPts val="600"/>
              </a:spcAft>
              <a:buClrTx/>
              <a:buSzPts val="1000"/>
              <a:buFont typeface="Wingdings" panose="05000000000000000000" pitchFamily="2" charset="2"/>
              <a:buNone/>
              <a:tabLst>
                <a:tab pos="457200" algn="l"/>
              </a:tabLst>
              <a:defRPr/>
            </a:pPr>
            <a:r>
              <a:rPr lang="en-US" sz="3200" b="1">
                <a:latin typeface="+mn-lt"/>
                <a:ea typeface="Aptos" panose="020B0004020202020204" pitchFamily="34" charset="0"/>
                <a:cs typeface="Times New Roman"/>
              </a:rPr>
              <a:t>Aktive Stimmen: Digitale Medien als Katalysatoren für bürgerschaftliches Engagement</a:t>
            </a:r>
          </a:p>
          <a:p>
            <a:r>
              <a:rPr lang="en-US" sz="2400"/>
              <a:t>Entwickelt von der Fundació Solidaritat UB</a:t>
            </a:r>
            <a:endParaRPr lang="en-IE" sz="2400" b="0">
              <a:solidFill>
                <a:schemeClr val="bg1"/>
              </a:solidFill>
            </a:endParaRPr>
          </a:p>
        </p:txBody>
      </p:sp>
      <p:sp>
        <p:nvSpPr>
          <p:cNvPr id="5" name="Text Placeholder 4">
            <a:extLst>
              <a:ext uri="{FF2B5EF4-FFF2-40B4-BE49-F238E27FC236}">
                <a16:creationId xmlns:a16="http://schemas.microsoft.com/office/drawing/2014/main" id="{77826572-DB69-2C37-5A47-E6D14F43985D}"/>
              </a:ext>
            </a:extLst>
          </p:cNvPr>
          <p:cNvSpPr>
            <a:spLocks noGrp="1"/>
          </p:cNvSpPr>
          <p:nvPr>
            <p:ph type="body" sz="quarter" idx="16"/>
          </p:nvPr>
        </p:nvSpPr>
        <p:spPr>
          <a:xfrm>
            <a:off x="354076" y="2578471"/>
            <a:ext cx="5089964" cy="697353"/>
          </a:xfrm>
        </p:spPr>
        <p:txBody>
          <a:bodyPr lIns="91440" tIns="45720" rIns="91440" bIns="45720" anchor="t">
            <a:normAutofit/>
          </a:bodyPr>
          <a:lstStyle/>
          <a:p>
            <a:r>
              <a:rPr lang="en-US" sz="4400" b="1"/>
              <a:t>Modul 5 (Teil 1)</a:t>
            </a:r>
            <a:endParaRPr lang="en-US" sz="4400" b="1" dirty="0"/>
          </a:p>
        </p:txBody>
      </p:sp>
      <p:pic>
        <p:nvPicPr>
          <p:cNvPr id="8" name="Picture Placeholder 7" descr="A group of people in a library giving each other a high five&#10;&#10;Description automatically generated">
            <a:extLst>
              <a:ext uri="{FF2B5EF4-FFF2-40B4-BE49-F238E27FC236}">
                <a16:creationId xmlns:a16="http://schemas.microsoft.com/office/drawing/2014/main" id="{92031241-9F1C-B157-8CFB-2877BC9CEF69}"/>
              </a:ext>
            </a:extLst>
          </p:cNvPr>
          <p:cNvPicPr>
            <a:picLocks noGrp="1" noChangeAspect="1"/>
          </p:cNvPicPr>
          <p:nvPr>
            <p:ph type="pic" sz="quarter" idx="19"/>
          </p:nvPr>
        </p:nvPicPr>
        <p:blipFill>
          <a:blip r:embed="rId2"/>
          <a:srcRect l="2013" r="2013"/>
          <a:stretch>
            <a:fillRect/>
          </a:stretch>
        </p:blipFill>
        <p:spPr/>
      </p:pic>
      <p:sp>
        <p:nvSpPr>
          <p:cNvPr id="9" name="TextBox 8">
            <a:extLst>
              <a:ext uri="{FF2B5EF4-FFF2-40B4-BE49-F238E27FC236}">
                <a16:creationId xmlns:a16="http://schemas.microsoft.com/office/drawing/2014/main" id="{C17477AD-A865-B544-D8B5-3E7F4BBE9EDC}"/>
              </a:ext>
            </a:extLst>
          </p:cNvPr>
          <p:cNvSpPr txBox="1"/>
          <p:nvPr/>
        </p:nvSpPr>
        <p:spPr>
          <a:xfrm>
            <a:off x="8797772" y="6056335"/>
            <a:ext cx="3262484"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rgbClr val="0C4659"/>
                </a:solidFill>
                <a:effectLst/>
                <a:uLnTx/>
                <a:uFillTx/>
                <a:latin typeface="Calibri" panose="020F0502020204030204" pitchFamily="34" charset="0"/>
                <a:ea typeface="Calibri" panose="020F0502020204030204" pitchFamily="34" charset="0"/>
                <a:cs typeface="Calibri" panose="020F0502020204030204" pitchFamily="34" charset="0"/>
              </a:rPr>
              <a:t>* Hinweis zur Abfallvermeidung: Drucken Sie dieses Dokument bitte in Graustufen oder Schwarz-Weiß statt in Farbe aus. Drucken Sie beidseitig (Duplex) und, wenn möglich, mehrere Folien oder Seiten auf einem einzigen Blatt.</a:t>
            </a:r>
          </a:p>
        </p:txBody>
      </p:sp>
      <p:pic>
        <p:nvPicPr>
          <p:cNvPr id="11" name="Graphic 10">
            <a:extLst>
              <a:ext uri="{FF2B5EF4-FFF2-40B4-BE49-F238E27FC236}">
                <a16:creationId xmlns:a16="http://schemas.microsoft.com/office/drawing/2014/main" id="{6D2C77CE-22CE-45D0-59E1-435806C1FA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9152461" y="2296918"/>
            <a:ext cx="5414059" cy="3640488"/>
          </a:xfrm>
          <a:prstGeom prst="rect">
            <a:avLst/>
          </a:prstGeom>
        </p:spPr>
      </p:pic>
    </p:spTree>
    <p:extLst>
      <p:ext uri="{BB962C8B-B14F-4D97-AF65-F5344CB8AC3E}">
        <p14:creationId xmlns:p14="http://schemas.microsoft.com/office/powerpoint/2010/main" val="2048637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6EF008-E3A5-C988-047B-89EDB6AFCE5B}"/>
              </a:ext>
            </a:extLst>
          </p:cNvPr>
          <p:cNvSpPr>
            <a:spLocks noGrp="1"/>
          </p:cNvSpPr>
          <p:nvPr>
            <p:ph type="body" sz="quarter" idx="18"/>
          </p:nvPr>
        </p:nvSpPr>
        <p:spPr>
          <a:xfrm>
            <a:off x="5792531" y="935378"/>
            <a:ext cx="4200930" cy="2162311"/>
          </a:xfrm>
        </p:spPr>
        <p:txBody>
          <a:bodyPr/>
          <a:lstStyle/>
          <a:p>
            <a:pPr marL="0" indent="0"/>
            <a:r>
              <a:rPr lang="en-US" sz="2200" b="1" dirty="0">
                <a:solidFill>
                  <a:srgbClr val="A555A1"/>
                </a:solidFill>
                <a:latin typeface="swear-display"/>
                <a:hlinkClick r:id="rId2">
                  <a:extLst>
                    <a:ext uri="{A12FA001-AC4F-418D-AE19-62706E023703}">
                      <ahyp:hlinkClr xmlns:ahyp="http://schemas.microsoft.com/office/drawing/2018/hyperlinkcolor" val="tx"/>
                    </a:ext>
                  </a:extLst>
                </a:hlinkClick>
              </a:rPr>
              <a:t>https://youtu.be/n6xT0smHeX0?feature=shared</a:t>
            </a:r>
            <a:endParaRPr lang="en-US" sz="2200" b="1" dirty="0">
              <a:solidFill>
                <a:srgbClr val="A555A1"/>
              </a:solidFill>
              <a:latin typeface="swear-display"/>
            </a:endParaRPr>
          </a:p>
          <a:p>
            <a:pPr marL="0" indent="0"/>
            <a:r>
              <a:rPr lang="es-ES" sz="2000" dirty="0">
                <a:solidFill>
                  <a:srgbClr val="0C4659"/>
                </a:solidFill>
              </a:rPr>
              <a:t>Jen </a:t>
            </a:r>
            <a:r>
              <a:rPr lang="es-ES" sz="2000" dirty="0" err="1">
                <a:solidFill>
                  <a:srgbClr val="0C4659"/>
                </a:solidFill>
              </a:rPr>
              <a:t>Schradie</a:t>
            </a:r>
            <a:r>
              <a:rPr lang="es-ES" sz="2000" dirty="0">
                <a:solidFill>
                  <a:srgbClr val="0C4659"/>
                </a:solidFill>
              </a:rPr>
              <a:t>, Autorin von „The Revolution That Never Was“, spricht über die Grenzen digitaler Sammlungen und marginalisierte Gruppen.</a:t>
            </a:r>
            <a:endParaRPr lang="en-US" sz="2200" b="1" i="0" dirty="0">
              <a:solidFill>
                <a:srgbClr val="A555A1"/>
              </a:solidFill>
              <a:effectLst/>
              <a:latin typeface="swear-display"/>
            </a:endParaRPr>
          </a:p>
          <a:p>
            <a:pPr marL="0" indent="0"/>
            <a:endParaRPr lang="en-IE" sz="2000" dirty="0">
              <a:solidFill>
                <a:srgbClr val="0C4659"/>
              </a:solidFill>
            </a:endParaRPr>
          </a:p>
        </p:txBody>
      </p:sp>
      <p:sp>
        <p:nvSpPr>
          <p:cNvPr id="5" name="TextBox 4">
            <a:hlinkClick r:id="rId3"/>
            <a:extLst>
              <a:ext uri="{FF2B5EF4-FFF2-40B4-BE49-F238E27FC236}">
                <a16:creationId xmlns:a16="http://schemas.microsoft.com/office/drawing/2014/main" id="{F394E11D-6091-54D6-8081-6856FEE4941C}"/>
              </a:ext>
            </a:extLst>
          </p:cNvPr>
          <p:cNvSpPr txBox="1"/>
          <p:nvPr/>
        </p:nvSpPr>
        <p:spPr>
          <a:xfrm>
            <a:off x="896471" y="1719356"/>
            <a:ext cx="4697505" cy="584775"/>
          </a:xfrm>
          <a:prstGeom prst="rect">
            <a:avLst/>
          </a:prstGeom>
          <a:noFill/>
        </p:spPr>
        <p:txBody>
          <a:bodyPr wrap="square">
            <a:spAutoFit/>
          </a:bodyPr>
          <a:lstStyle/>
          <a:p>
            <a:pPr algn="ctr"/>
            <a:r>
              <a:rPr lang="en-US" sz="3200" b="1">
                <a:solidFill>
                  <a:srgbClr val="002060"/>
                </a:solidFill>
                <a:latin typeface="swear-display"/>
              </a:rPr>
              <a:t>TEXT</a:t>
            </a:r>
            <a:endParaRPr lang="en-US" sz="3200" b="1" i="0">
              <a:solidFill>
                <a:srgbClr val="002060"/>
              </a:solidFill>
              <a:effectLst/>
              <a:latin typeface="swear-display"/>
            </a:endParaRPr>
          </a:p>
        </p:txBody>
      </p:sp>
      <p:cxnSp>
        <p:nvCxnSpPr>
          <p:cNvPr id="7" name="Straight Connector 6">
            <a:extLst>
              <a:ext uri="{FF2B5EF4-FFF2-40B4-BE49-F238E27FC236}">
                <a16:creationId xmlns:a16="http://schemas.microsoft.com/office/drawing/2014/main" id="{9057CBC9-B881-5D29-1766-BFEC7C05E615}"/>
              </a:ext>
            </a:extLst>
          </p:cNvPr>
          <p:cNvCxnSpPr/>
          <p:nvPr/>
        </p:nvCxnSpPr>
        <p:spPr>
          <a:xfrm>
            <a:off x="1281625" y="3559180"/>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9" name="TextBox 8">
            <a:hlinkClick r:id="rId4"/>
            <a:extLst>
              <a:ext uri="{FF2B5EF4-FFF2-40B4-BE49-F238E27FC236}">
                <a16:creationId xmlns:a16="http://schemas.microsoft.com/office/drawing/2014/main" id="{20E54E71-96A8-8177-AC26-F965E5821766}"/>
              </a:ext>
            </a:extLst>
          </p:cNvPr>
          <p:cNvSpPr txBox="1"/>
          <p:nvPr/>
        </p:nvSpPr>
        <p:spPr>
          <a:xfrm>
            <a:off x="1416424" y="4140440"/>
            <a:ext cx="3657599" cy="523220"/>
          </a:xfrm>
          <a:prstGeom prst="rect">
            <a:avLst/>
          </a:prstGeom>
          <a:noFill/>
        </p:spPr>
        <p:txBody>
          <a:bodyPr wrap="square">
            <a:spAutoFit/>
          </a:bodyPr>
          <a:lstStyle/>
          <a:p>
            <a:pPr algn="ctr"/>
            <a:r>
              <a:rPr lang="en-US" sz="2800">
                <a:solidFill>
                  <a:srgbClr val="002060"/>
                </a:solidFill>
                <a:latin typeface="ADLaM Display" panose="02010000000000000000" pitchFamily="2" charset="0"/>
                <a:ea typeface="ADLaM Display" panose="02010000000000000000" pitchFamily="2" charset="0"/>
                <a:cs typeface="ADLaM Display" panose="02010000000000000000" pitchFamily="2" charset="0"/>
              </a:rPr>
              <a:t>TEXT</a:t>
            </a:r>
            <a:endParaRPr lang="en-IE" sz="2800">
              <a:solidFill>
                <a:srgbClr val="00206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4" name="Text Placeholder 1">
            <a:extLst>
              <a:ext uri="{FF2B5EF4-FFF2-40B4-BE49-F238E27FC236}">
                <a16:creationId xmlns:a16="http://schemas.microsoft.com/office/drawing/2014/main" id="{1EF51380-0789-A0FE-66DB-2F32CDA4B2C4}"/>
              </a:ext>
            </a:extLst>
          </p:cNvPr>
          <p:cNvSpPr txBox="1">
            <a:spLocks/>
          </p:cNvSpPr>
          <p:nvPr/>
        </p:nvSpPr>
        <p:spPr>
          <a:xfrm>
            <a:off x="5454586" y="3637127"/>
            <a:ext cx="6314489"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A555A1"/>
                </a:solidFill>
                <a:latin typeface="swear-display"/>
                <a:hlinkClick r:id="rId5">
                  <a:extLst>
                    <a:ext uri="{A12FA001-AC4F-418D-AE19-62706E023703}">
                      <ahyp:hlinkClr xmlns:ahyp="http://schemas.microsoft.com/office/drawing/2018/hyperlinkcolor" val="tx"/>
                    </a:ext>
                  </a:extLst>
                </a:hlinkClick>
              </a:rPr>
              <a:t>https://youtu.be/OiYH1tiML3s?feature=sharedT</a:t>
            </a:r>
            <a:endParaRPr lang="en-US" sz="2200" b="1" dirty="0">
              <a:solidFill>
                <a:srgbClr val="A555A1"/>
              </a:solidFill>
              <a:latin typeface="swear-display"/>
            </a:endParaRPr>
          </a:p>
          <a:p>
            <a:pPr marL="0" indent="0"/>
            <a:r>
              <a:rPr lang="es-ES" sz="2000" dirty="0">
                <a:solidFill>
                  <a:srgbClr val="0C4659"/>
                </a:solidFill>
              </a:rPr>
              <a:t>Die Zukunft sozialer Bewegungen: Online-Aktivismus und die Medien, von Ben </a:t>
            </a:r>
            <a:r>
              <a:rPr lang="es-ES" sz="2000" dirty="0" err="1">
                <a:solidFill>
                  <a:srgbClr val="0C4659"/>
                </a:solidFill>
              </a:rPr>
              <a:t>Rattray</a:t>
            </a:r>
            <a:r>
              <a:rPr lang="es-ES" sz="2000" dirty="0">
                <a:solidFill>
                  <a:srgbClr val="0C4659"/>
                </a:solidFill>
              </a:rPr>
              <a:t>, Gründer und CEO von </a:t>
            </a:r>
            <a:r>
              <a:rPr lang="es-ES" sz="2000" dirty="0" err="1">
                <a:solidFill>
                  <a:srgbClr val="0C4659"/>
                </a:solidFill>
              </a:rPr>
              <a:t>change.org. Das </a:t>
            </a:r>
            <a:r>
              <a:rPr lang="es-ES" sz="2000" dirty="0">
                <a:solidFill>
                  <a:srgbClr val="0C4659"/>
                </a:solidFill>
              </a:rPr>
              <a:t>Video dauert 41:30 Minuten und enthält Abschnitte. Nutzen Sie die Kapitelübersicht. Dort finden Sie Abschnitte wie „Die Medien als Inspirationsquelle für Veränderungen“ (Min. 17:31), </a:t>
            </a:r>
            <a:r>
              <a:rPr lang="es-ES" sz="2000" dirty="0" err="1">
                <a:solidFill>
                  <a:srgbClr val="0C4659"/>
                </a:solidFill>
              </a:rPr>
              <a:t>„The </a:t>
            </a:r>
            <a:r>
              <a:rPr lang="es-ES" sz="2000" dirty="0">
                <a:solidFill>
                  <a:srgbClr val="0C4659"/>
                </a:solidFill>
              </a:rPr>
              <a:t>Guardian“ (19:22) oder „Was passiert, wenn eine Kampagne erfolglos bleibt?“ (35:16).</a:t>
            </a:r>
            <a:endParaRPr lang="en-IE" sz="2000" dirty="0">
              <a:solidFill>
                <a:srgbClr val="0C4659"/>
              </a:solidFill>
            </a:endParaRPr>
          </a:p>
        </p:txBody>
      </p:sp>
      <p:sp>
        <p:nvSpPr>
          <p:cNvPr id="8" name="Freeform 28">
            <a:extLst>
              <a:ext uri="{FF2B5EF4-FFF2-40B4-BE49-F238E27FC236}">
                <a16:creationId xmlns:a16="http://schemas.microsoft.com/office/drawing/2014/main" id="{707986C7-DB4F-2FCC-325C-69260FBC1618}"/>
              </a:ext>
            </a:extLst>
          </p:cNvPr>
          <p:cNvSpPr/>
          <p:nvPr/>
        </p:nvSpPr>
        <p:spPr>
          <a:xfrm>
            <a:off x="-12813" y="146403"/>
            <a:ext cx="580931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977DA413-0F68-A368-0B8D-2ACAAE778890}"/>
              </a:ext>
            </a:extLst>
          </p:cNvPr>
          <p:cNvSpPr txBox="1">
            <a:spLocks/>
          </p:cNvSpPr>
          <p:nvPr/>
        </p:nvSpPr>
        <p:spPr>
          <a:xfrm>
            <a:off x="849241"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Ressourcen</a:t>
            </a:r>
            <a:r>
              <a:rPr lang="en-US" dirty="0"/>
              <a:t>. Videos</a:t>
            </a:r>
          </a:p>
        </p:txBody>
      </p:sp>
      <p:pic>
        <p:nvPicPr>
          <p:cNvPr id="4" name="Imagen 3">
            <a:extLst>
              <a:ext uri="{FF2B5EF4-FFF2-40B4-BE49-F238E27FC236}">
                <a16:creationId xmlns:a16="http://schemas.microsoft.com/office/drawing/2014/main" id="{62B27E7E-FA89-468D-857C-49BA2549FBE3}"/>
              </a:ext>
            </a:extLst>
          </p:cNvPr>
          <p:cNvPicPr>
            <a:picLocks noChangeAspect="1"/>
          </p:cNvPicPr>
          <p:nvPr/>
        </p:nvPicPr>
        <p:blipFill>
          <a:blip r:embed="rId6"/>
          <a:stretch>
            <a:fillRect/>
          </a:stretch>
        </p:blipFill>
        <p:spPr>
          <a:xfrm>
            <a:off x="1504650" y="1105660"/>
            <a:ext cx="3660838" cy="2409697"/>
          </a:xfrm>
          <a:prstGeom prst="rect">
            <a:avLst/>
          </a:prstGeom>
        </p:spPr>
      </p:pic>
      <p:pic>
        <p:nvPicPr>
          <p:cNvPr id="11" name="Imagen 10">
            <a:extLst>
              <a:ext uri="{FF2B5EF4-FFF2-40B4-BE49-F238E27FC236}">
                <a16:creationId xmlns:a16="http://schemas.microsoft.com/office/drawing/2014/main" id="{7A73A5D1-FAB0-4BD7-B38F-476EF69F9411}"/>
              </a:ext>
            </a:extLst>
          </p:cNvPr>
          <p:cNvPicPr>
            <a:picLocks noChangeAspect="1"/>
          </p:cNvPicPr>
          <p:nvPr/>
        </p:nvPicPr>
        <p:blipFill>
          <a:blip r:embed="rId7"/>
          <a:stretch>
            <a:fillRect/>
          </a:stretch>
        </p:blipFill>
        <p:spPr>
          <a:xfrm>
            <a:off x="1506249" y="3633018"/>
            <a:ext cx="3657599" cy="2529733"/>
          </a:xfrm>
          <a:prstGeom prst="rect">
            <a:avLst/>
          </a:prstGeom>
        </p:spPr>
      </p:pic>
    </p:spTree>
    <p:extLst>
      <p:ext uri="{BB962C8B-B14F-4D97-AF65-F5344CB8AC3E}">
        <p14:creationId xmlns:p14="http://schemas.microsoft.com/office/powerpoint/2010/main" val="3873026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28">
            <a:extLst>
              <a:ext uri="{FF2B5EF4-FFF2-40B4-BE49-F238E27FC236}">
                <a16:creationId xmlns:a16="http://schemas.microsoft.com/office/drawing/2014/main" id="{4F2B6F3D-1CCD-728F-1640-6D3FB044E7C9}"/>
              </a:ext>
            </a:extLst>
          </p:cNvPr>
          <p:cNvSpPr/>
          <p:nvPr/>
        </p:nvSpPr>
        <p:spPr>
          <a:xfrm>
            <a:off x="-12814" y="401585"/>
            <a:ext cx="117266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E8247BD7-75F2-B717-11F8-BA9F5F37395A}"/>
              </a:ext>
            </a:extLst>
          </p:cNvPr>
          <p:cNvSpPr txBox="1">
            <a:spLocks/>
          </p:cNvSpPr>
          <p:nvPr/>
        </p:nvSpPr>
        <p:spPr>
          <a:xfrm>
            <a:off x="803520" y="668976"/>
            <a:ext cx="9945759" cy="722684"/>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800" dirty="0"/>
          </a:p>
          <a:p>
            <a:r>
              <a:rPr lang="es-ES" sz="2000" b="1" dirty="0"/>
              <a:t>Unterstützung und Ressourcen. </a:t>
            </a:r>
            <a:r>
              <a:rPr lang="es-ES" sz="2000" dirty="0"/>
              <a:t>Thema 1. </a:t>
            </a:r>
            <a:r>
              <a:rPr lang="es-ES" sz="2000" b="1" dirty="0"/>
              <a:t>Digitaler Aktivismus in Europa: Chancen und Herausforderungen für die Beteiligung von Menschen.</a:t>
            </a:r>
            <a:endParaRPr lang="es-ES" sz="2000" dirty="0"/>
          </a:p>
          <a:p>
            <a:endParaRPr lang="en-US" sz="2800" dirty="0"/>
          </a:p>
          <a:p>
            <a:endParaRPr lang="en-US" dirty="0"/>
          </a:p>
        </p:txBody>
      </p:sp>
      <p:graphicFrame>
        <p:nvGraphicFramePr>
          <p:cNvPr id="8" name="Table 7">
            <a:extLst>
              <a:ext uri="{FF2B5EF4-FFF2-40B4-BE49-F238E27FC236}">
                <a16:creationId xmlns:a16="http://schemas.microsoft.com/office/drawing/2014/main" id="{4C015677-18FF-2F2D-3D59-D2DDA3D8C26E}"/>
              </a:ext>
            </a:extLst>
          </p:cNvPr>
          <p:cNvGraphicFramePr>
            <a:graphicFrameLocks noGrp="1"/>
          </p:cNvGraphicFramePr>
          <p:nvPr>
            <p:extLst>
              <p:ext uri="{D42A27DB-BD31-4B8C-83A1-F6EECF244321}">
                <p14:modId xmlns:p14="http://schemas.microsoft.com/office/powerpoint/2010/main" val="4053317279"/>
              </p:ext>
            </p:extLst>
          </p:nvPr>
        </p:nvGraphicFramePr>
        <p:xfrm>
          <a:off x="478117" y="1391660"/>
          <a:ext cx="11235765" cy="4175760"/>
        </p:xfrm>
        <a:graphic>
          <a:graphicData uri="http://schemas.openxmlformats.org/drawingml/2006/table">
            <a:tbl>
              <a:tblPr firstRow="1" bandRow="1">
                <a:tableStyleId>{5C22544A-7EE6-4342-B048-85BDC9FD1C3A}</a:tableStyleId>
              </a:tblPr>
              <a:tblGrid>
                <a:gridCol w="6117520">
                  <a:extLst>
                    <a:ext uri="{9D8B030D-6E8A-4147-A177-3AD203B41FA5}">
                      <a16:colId xmlns:a16="http://schemas.microsoft.com/office/drawing/2014/main" val="2947246601"/>
                    </a:ext>
                  </a:extLst>
                </a:gridCol>
                <a:gridCol w="5118245">
                  <a:extLst>
                    <a:ext uri="{9D8B030D-6E8A-4147-A177-3AD203B41FA5}">
                      <a16:colId xmlns:a16="http://schemas.microsoft.com/office/drawing/2014/main" val="4224813332"/>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400" b="1" dirty="0"/>
                        <a:t>Name der Initiative und Link</a:t>
                      </a:r>
                      <a:endParaRPr lang="es-E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4BA"/>
                    </a:solidFill>
                  </a:tcPr>
                </a:tc>
                <a:tc>
                  <a:txBody>
                    <a:bodyPr/>
                    <a:lstStyle/>
                    <a:p>
                      <a:r>
                        <a:rPr lang="en-IE" sz="2400" dirty="0" err="1"/>
                        <a:t>Inhalt</a:t>
                      </a:r>
                      <a:endParaRPr lang="en-IE"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174BA"/>
                    </a:solidFill>
                  </a:tcPr>
                </a:tc>
                <a:extLst>
                  <a:ext uri="{0D108BD9-81ED-4DB2-BD59-A6C34878D82A}">
                    <a16:rowId xmlns:a16="http://schemas.microsoft.com/office/drawing/2014/main" val="4069488708"/>
                  </a:ext>
                </a:extLst>
              </a:tr>
              <a:tr h="370840">
                <a:tc>
                  <a:txBody>
                    <a:bodyPr/>
                    <a:lstStyle/>
                    <a:p>
                      <a:pPr algn="l"/>
                      <a:r>
                        <a:rPr lang="en-IE" sz="2000" dirty="0">
                          <a:solidFill>
                            <a:srgbClr val="0C4659"/>
                          </a:solidFill>
                          <a:hlinkClick r:id="rId3"/>
                        </a:rPr>
                        <a:t>Netzwerk der Vereinten Nationen für Migration</a:t>
                      </a:r>
                      <a:endParaRPr lang="en-IE" sz="2000" dirty="0">
                        <a:solidFill>
                          <a:srgbClr val="0C46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lgn="l">
                        <a:buFont typeface="Wingdings" panose="05000000000000000000" pitchFamily="2" charset="2"/>
                        <a:buChar char="v"/>
                      </a:pPr>
                      <a:r>
                        <a:rPr lang="en-IE" sz="2000" dirty="0" err="1">
                          <a:solidFill>
                            <a:srgbClr val="0C4659"/>
                          </a:solidFill>
                        </a:rPr>
                        <a:t>Praxis</a:t>
                      </a:r>
                      <a:r>
                        <a:rPr lang="en-IE" sz="2000" dirty="0">
                          <a:solidFill>
                            <a:srgbClr val="0C4659"/>
                          </a:solidFill>
                        </a:rPr>
                        <a:t>-</a:t>
                      </a:r>
                      <a:r>
                        <a:rPr lang="en-IE" sz="2000" dirty="0" err="1">
                          <a:solidFill>
                            <a:srgbClr val="0C4659"/>
                          </a:solidFill>
                        </a:rPr>
                        <a:t>Datenbank</a:t>
                      </a:r>
                      <a:endParaRPr lang="en-IE" sz="2000" dirty="0">
                        <a:solidFill>
                          <a:srgbClr val="0C46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algn="l"/>
                      <a:r>
                        <a:rPr lang="en-IE" sz="2000" kern="1200" dirty="0">
                          <a:solidFill>
                            <a:srgbClr val="0C4659"/>
                          </a:solidFill>
                          <a:latin typeface="+mn-lt"/>
                          <a:ea typeface="+mn-ea"/>
                          <a:cs typeface="+mn-cs"/>
                          <a:hlinkClick r:id="rId4"/>
                        </a:rPr>
                        <a:t>The Commons. Bibliothek für sozialen Wandel</a:t>
                      </a:r>
                      <a:endParaRPr lang="en-IE" sz="2000" kern="1200" dirty="0">
                        <a:solidFill>
                          <a:srgbClr val="0C465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lgn="l">
                        <a:buFont typeface="Wingdings" panose="05000000000000000000" pitchFamily="2" charset="2"/>
                        <a:buChar char="v"/>
                      </a:pPr>
                      <a:r>
                        <a:rPr lang="es-ES" sz="2000" kern="1200" dirty="0">
                          <a:solidFill>
                            <a:srgbClr val="0C4659"/>
                          </a:solidFill>
                          <a:latin typeface="+mn-lt"/>
                          <a:ea typeface="+mn-ea"/>
                          <a:cs typeface="+mn-cs"/>
                        </a:rPr>
                        <a:t>Digitale Kampagnen. Tipps und Ressourcen</a:t>
                      </a:r>
                      <a:endParaRPr lang="en-IE" sz="2000" kern="1200" dirty="0">
                        <a:solidFill>
                          <a:srgbClr val="0C465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dirty="0">
                          <a:solidFill>
                            <a:srgbClr val="0C4659"/>
                          </a:solidFill>
                          <a:latin typeface="+mn-lt"/>
                          <a:ea typeface="+mn-ea"/>
                          <a:cs typeface="+mn-cs"/>
                          <a:hlinkClick r:id="rId5"/>
                        </a:rPr>
                        <a:t>YEE (Youth and Environment Europe)</a:t>
                      </a:r>
                      <a:endParaRPr lang="en-IE" sz="2000" kern="1200" dirty="0">
                        <a:solidFill>
                          <a:srgbClr val="0C4659"/>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s-ES" sz="2000" kern="1200" dirty="0">
                          <a:solidFill>
                            <a:srgbClr val="0C4659"/>
                          </a:solidFill>
                          <a:latin typeface="+mn-lt"/>
                          <a:ea typeface="+mn-ea"/>
                          <a:cs typeface="+mn-cs"/>
                        </a:rPr>
                        <a:t>Gestalten Sie eine erfolgreiche digitale Kampagne. Die Ressourcen konzentrieren sich auf Umweltthemen. Sie können die Elemente aber auch auf andere Bereiche anwenden.</a:t>
                      </a:r>
                      <a:endParaRPr lang="en-IE" sz="2000" kern="1200" dirty="0">
                        <a:solidFill>
                          <a:srgbClr val="0C4659"/>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algn="l"/>
                      <a:r>
                        <a:rPr lang="en-IE" sz="2000" dirty="0">
                          <a:solidFill>
                            <a:srgbClr val="0C4659"/>
                          </a:solidFill>
                          <a:hlinkClick r:id="rId6"/>
                        </a:rPr>
                        <a:t>Bekämpfung von Desinformation: Ihr unverzichtbarer Leitfaden für digitale Werkzeuge</a:t>
                      </a:r>
                      <a:endParaRPr lang="en-IE" sz="2000" dirty="0">
                        <a:solidFill>
                          <a:srgbClr val="0C4659"/>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2000" kern="1200" dirty="0">
                        <a:solidFill>
                          <a:srgbClr val="0C4659"/>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s-ES" sz="2000" dirty="0">
                          <a:solidFill>
                            <a:srgbClr val="0C4659"/>
                          </a:solidFill>
                        </a:rPr>
                        <a:t>Der Leitfaden gibt Aktivist*innen und Organisationen praktisches Wissen und Werkzeuge an die Hand. Erkenne, analysiere und bekämpfe Desinformation.</a:t>
                      </a:r>
                      <a:endParaRPr lang="en-IE" sz="2000" kern="1200" dirty="0">
                        <a:solidFill>
                          <a:srgbClr val="0C4659"/>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Tree>
    <p:extLst>
      <p:ext uri="{BB962C8B-B14F-4D97-AF65-F5344CB8AC3E}">
        <p14:creationId xmlns:p14="http://schemas.microsoft.com/office/powerpoint/2010/main" val="2770794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5891762" y="5337594"/>
            <a:ext cx="4862945" cy="679345"/>
          </a:xfrm>
          <a:prstGeom prst="rect">
            <a:avLst/>
          </a:prstGeom>
        </p:spPr>
        <p:txBody>
          <a:bodyPr/>
          <a:lstStyle/>
          <a:p>
            <a:pPr marL="0" indent="0" algn="r">
              <a:buNone/>
            </a:pPr>
            <a:r>
              <a:rPr lang="en-US" sz="3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6E33BAEA-711E-B832-1C6B-1B5DCE628D02}"/>
              </a:ext>
            </a:extLst>
          </p:cNvPr>
          <p:cNvSpPr>
            <a:spLocks noGrp="1"/>
          </p:cNvSpPr>
          <p:nvPr>
            <p:ph type="body" sz="quarter" idx="15"/>
          </p:nvPr>
        </p:nvSpPr>
        <p:spPr>
          <a:xfrm>
            <a:off x="354076" y="3554605"/>
            <a:ext cx="5537686" cy="697353"/>
          </a:xfrm>
        </p:spPr>
        <p:txBody>
          <a:bodyPr/>
          <a:lstStyle/>
          <a:p>
            <a:pPr marL="0" marR="0" lvl="0" indent="0" algn="l" defTabSz="777514" rtl="0" eaLnBrk="1" fontAlgn="auto" latinLnBrk="0" hangingPunct="1">
              <a:lnSpc>
                <a:spcPct val="100000"/>
              </a:lnSpc>
              <a:spcBef>
                <a:spcPts val="0"/>
              </a:spcBef>
              <a:spcAft>
                <a:spcPts val="600"/>
              </a:spcAft>
              <a:buClrTx/>
              <a:buSzPts val="1000"/>
              <a:buFont typeface="Wingdings" panose="05000000000000000000" pitchFamily="2" charset="2"/>
              <a:buNone/>
              <a:tabLst>
                <a:tab pos="457200" algn="l"/>
              </a:tabLst>
              <a:defRPr/>
            </a:pPr>
            <a:r>
              <a:rPr lang="en-US" sz="2800" b="1" dirty="0" err="1">
                <a:latin typeface="+mn-lt"/>
                <a:ea typeface="Aptos" panose="020B0004020202020204" pitchFamily="34" charset="0"/>
                <a:cs typeface="Times New Roman"/>
              </a:rPr>
              <a:t>Aktive</a:t>
            </a:r>
            <a:r>
              <a:rPr lang="en-US" sz="2800" b="1" dirty="0">
                <a:latin typeface="+mn-lt"/>
                <a:ea typeface="Aptos" panose="020B0004020202020204" pitchFamily="34" charset="0"/>
                <a:cs typeface="Times New Roman"/>
              </a:rPr>
              <a:t> </a:t>
            </a:r>
            <a:r>
              <a:rPr lang="en-US" sz="2800" b="1" dirty="0" err="1">
                <a:latin typeface="+mn-lt"/>
                <a:ea typeface="Aptos" panose="020B0004020202020204" pitchFamily="34" charset="0"/>
                <a:cs typeface="Times New Roman"/>
              </a:rPr>
              <a:t>Stimmen</a:t>
            </a:r>
            <a:r>
              <a:rPr lang="en-US" sz="2800" b="1" dirty="0">
                <a:latin typeface="+mn-lt"/>
                <a:ea typeface="Aptos" panose="020B0004020202020204" pitchFamily="34" charset="0"/>
                <a:cs typeface="Times New Roman"/>
              </a:rPr>
              <a:t>: </a:t>
            </a:r>
            <a:r>
              <a:rPr lang="en-US" sz="2800" b="1" dirty="0" err="1">
                <a:latin typeface="+mn-lt"/>
                <a:ea typeface="Aptos" panose="020B0004020202020204" pitchFamily="34" charset="0"/>
                <a:cs typeface="Times New Roman"/>
              </a:rPr>
              <a:t>Digitale</a:t>
            </a:r>
            <a:r>
              <a:rPr lang="en-US" sz="2800" b="1" dirty="0">
                <a:latin typeface="+mn-lt"/>
                <a:ea typeface="Aptos" panose="020B0004020202020204" pitchFamily="34" charset="0"/>
                <a:cs typeface="Times New Roman"/>
              </a:rPr>
              <a:t> Medien </a:t>
            </a:r>
            <a:r>
              <a:rPr lang="en-US" sz="2800" b="1" dirty="0" err="1">
                <a:latin typeface="+mn-lt"/>
                <a:ea typeface="Aptos" panose="020B0004020202020204" pitchFamily="34" charset="0"/>
                <a:cs typeface="Times New Roman"/>
              </a:rPr>
              <a:t>als</a:t>
            </a:r>
            <a:r>
              <a:rPr lang="en-US" sz="2800" b="1" dirty="0">
                <a:latin typeface="+mn-lt"/>
                <a:ea typeface="Aptos" panose="020B0004020202020204" pitchFamily="34" charset="0"/>
                <a:cs typeface="Times New Roman"/>
              </a:rPr>
              <a:t> </a:t>
            </a:r>
            <a:r>
              <a:rPr lang="en-US" sz="2800" b="1" dirty="0" err="1">
                <a:latin typeface="+mn-lt"/>
                <a:ea typeface="Aptos" panose="020B0004020202020204" pitchFamily="34" charset="0"/>
                <a:cs typeface="Times New Roman"/>
              </a:rPr>
              <a:t>Katalysatoren</a:t>
            </a:r>
            <a:r>
              <a:rPr lang="en-US" sz="2800" b="1" dirty="0">
                <a:latin typeface="+mn-lt"/>
                <a:ea typeface="Aptos" panose="020B0004020202020204" pitchFamily="34" charset="0"/>
                <a:cs typeface="Times New Roman"/>
              </a:rPr>
              <a:t> für </a:t>
            </a:r>
            <a:r>
              <a:rPr lang="en-US" sz="2800" b="1" dirty="0" err="1">
                <a:latin typeface="+mn-lt"/>
                <a:ea typeface="Aptos" panose="020B0004020202020204" pitchFamily="34" charset="0"/>
                <a:cs typeface="Times New Roman"/>
              </a:rPr>
              <a:t>bürgerschaftliches</a:t>
            </a:r>
            <a:r>
              <a:rPr lang="en-US" sz="2800" b="1" dirty="0">
                <a:latin typeface="+mn-lt"/>
                <a:ea typeface="Aptos" panose="020B0004020202020204" pitchFamily="34" charset="0"/>
                <a:cs typeface="Times New Roman"/>
              </a:rPr>
              <a:t> Engagement</a:t>
            </a:r>
          </a:p>
          <a:p>
            <a:r>
              <a:rPr lang="en-US" sz="2000" dirty="0" err="1"/>
              <a:t>Entwickelt</a:t>
            </a:r>
            <a:r>
              <a:rPr lang="en-US" sz="2000" dirty="0"/>
              <a:t> von der </a:t>
            </a:r>
            <a:r>
              <a:rPr lang="en-US" sz="2000" dirty="0" err="1"/>
              <a:t>Fundació</a:t>
            </a:r>
            <a:r>
              <a:rPr lang="en-US" sz="2000" dirty="0"/>
              <a:t> </a:t>
            </a:r>
            <a:r>
              <a:rPr lang="en-US" sz="2000" dirty="0" err="1"/>
              <a:t>Solidaritat</a:t>
            </a:r>
            <a:r>
              <a:rPr lang="en-US" sz="2000" dirty="0"/>
              <a:t> UB</a:t>
            </a:r>
            <a:endParaRPr lang="en-IE" sz="2000" b="0" dirty="0">
              <a:solidFill>
                <a:schemeClr val="bg1"/>
              </a:solidFill>
            </a:endParaRPr>
          </a:p>
        </p:txBody>
      </p:sp>
      <p:sp>
        <p:nvSpPr>
          <p:cNvPr id="5" name="Text Placeholder 4">
            <a:extLst>
              <a:ext uri="{FF2B5EF4-FFF2-40B4-BE49-F238E27FC236}">
                <a16:creationId xmlns:a16="http://schemas.microsoft.com/office/drawing/2014/main" id="{77826572-DB69-2C37-5A47-E6D14F43985D}"/>
              </a:ext>
            </a:extLst>
          </p:cNvPr>
          <p:cNvSpPr>
            <a:spLocks noGrp="1"/>
          </p:cNvSpPr>
          <p:nvPr>
            <p:ph type="body" sz="quarter" idx="16"/>
          </p:nvPr>
        </p:nvSpPr>
        <p:spPr>
          <a:xfrm>
            <a:off x="354076" y="2857252"/>
            <a:ext cx="5089964" cy="697353"/>
          </a:xfrm>
        </p:spPr>
        <p:txBody>
          <a:bodyPr lIns="91440" tIns="45720" rIns="91440" bIns="45720" anchor="t">
            <a:normAutofit/>
          </a:bodyPr>
          <a:lstStyle/>
          <a:p>
            <a:r>
              <a:rPr lang="en-US" sz="4400" b="1" dirty="0"/>
              <a:t>Modul 5 (Teil 2)</a:t>
            </a:r>
          </a:p>
        </p:txBody>
      </p:sp>
      <p:pic>
        <p:nvPicPr>
          <p:cNvPr id="8" name="Picture Placeholder 7" descr="A group of people in a library giving each other a high five&#10;&#10;Description automatically generated">
            <a:extLst>
              <a:ext uri="{FF2B5EF4-FFF2-40B4-BE49-F238E27FC236}">
                <a16:creationId xmlns:a16="http://schemas.microsoft.com/office/drawing/2014/main" id="{92031241-9F1C-B157-8CFB-2877BC9CEF69}"/>
              </a:ext>
            </a:extLst>
          </p:cNvPr>
          <p:cNvPicPr>
            <a:picLocks noGrp="1" noChangeAspect="1"/>
          </p:cNvPicPr>
          <p:nvPr>
            <p:ph type="pic" sz="quarter" idx="19"/>
          </p:nvPr>
        </p:nvPicPr>
        <p:blipFill>
          <a:blip r:embed="rId2"/>
          <a:srcRect l="2013" r="2013"/>
          <a:stretch>
            <a:fillRect/>
          </a:stretch>
        </p:blipFill>
        <p:spPr/>
      </p:pic>
      <p:sp>
        <p:nvSpPr>
          <p:cNvPr id="9" name="TextBox 8">
            <a:extLst>
              <a:ext uri="{FF2B5EF4-FFF2-40B4-BE49-F238E27FC236}">
                <a16:creationId xmlns:a16="http://schemas.microsoft.com/office/drawing/2014/main" id="{C17477AD-A865-B544-D8B5-3E7F4BBE9EDC}"/>
              </a:ext>
            </a:extLst>
          </p:cNvPr>
          <p:cNvSpPr txBox="1"/>
          <p:nvPr/>
        </p:nvSpPr>
        <p:spPr>
          <a:xfrm>
            <a:off x="8797772" y="6056335"/>
            <a:ext cx="3262484"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rgbClr val="0C4659"/>
                </a:solidFill>
                <a:effectLst/>
                <a:uLnTx/>
                <a:uFillTx/>
                <a:latin typeface="Calibri" panose="020F0502020204030204" pitchFamily="34" charset="0"/>
                <a:ea typeface="Calibri" panose="020F0502020204030204" pitchFamily="34" charset="0"/>
                <a:cs typeface="Calibri" panose="020F0502020204030204" pitchFamily="34" charset="0"/>
              </a:rPr>
              <a:t>* Hinweis zur Abfallvermeidung: Drucken Sie dieses Dokument bitte in Graustufen oder Schwarz-Weiß statt in Farbe aus. Drucken Sie beidseitig (Duplex) und, wenn möglich, mehrere Folien oder Seiten auf einem einzigen Blatt.</a:t>
            </a:r>
          </a:p>
        </p:txBody>
      </p:sp>
      <p:pic>
        <p:nvPicPr>
          <p:cNvPr id="11" name="Graphic 10">
            <a:extLst>
              <a:ext uri="{FF2B5EF4-FFF2-40B4-BE49-F238E27FC236}">
                <a16:creationId xmlns:a16="http://schemas.microsoft.com/office/drawing/2014/main" id="{6D2C77CE-22CE-45D0-59E1-435806C1FA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9152461" y="2296918"/>
            <a:ext cx="5414059" cy="3640488"/>
          </a:xfrm>
          <a:prstGeom prst="rect">
            <a:avLst/>
          </a:prstGeom>
        </p:spPr>
      </p:pic>
    </p:spTree>
    <p:extLst>
      <p:ext uri="{BB962C8B-B14F-4D97-AF65-F5344CB8AC3E}">
        <p14:creationId xmlns:p14="http://schemas.microsoft.com/office/powerpoint/2010/main" val="734789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9F864-4A5C-6A9E-7039-29127195811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A983CF0-9A62-4849-3206-4FAE45DF4D2D}"/>
              </a:ext>
            </a:extLst>
          </p:cNvPr>
          <p:cNvSpPr>
            <a:spLocks noGrp="1"/>
          </p:cNvSpPr>
          <p:nvPr>
            <p:ph type="body" sz="quarter" idx="18"/>
          </p:nvPr>
        </p:nvSpPr>
        <p:spPr>
          <a:xfrm>
            <a:off x="675020" y="3354030"/>
            <a:ext cx="3054298" cy="1049221"/>
          </a:xfrm>
        </p:spPr>
        <p:txBody>
          <a:bodyPr/>
          <a:lstStyle/>
          <a:p>
            <a:pPr>
              <a:lnSpc>
                <a:spcPct val="100000"/>
              </a:lnSpc>
            </a:pPr>
            <a:r>
              <a:rPr lang="en-IE"/>
              <a:t>Wirksame Strategien für digitale politische Kampagnen und Bürgerbeteiligung</a:t>
            </a:r>
            <a:endParaRPr lang="en-US"/>
          </a:p>
        </p:txBody>
      </p:sp>
      <p:sp>
        <p:nvSpPr>
          <p:cNvPr id="7" name="Text Placeholder 6">
            <a:extLst>
              <a:ext uri="{FF2B5EF4-FFF2-40B4-BE49-F238E27FC236}">
                <a16:creationId xmlns:a16="http://schemas.microsoft.com/office/drawing/2014/main" id="{F7C1222B-5F9B-2F5C-5E05-52A3CB7DCEDD}"/>
              </a:ext>
            </a:extLst>
          </p:cNvPr>
          <p:cNvSpPr>
            <a:spLocks noGrp="1"/>
          </p:cNvSpPr>
          <p:nvPr>
            <p:ph type="body" sz="quarter" idx="19"/>
          </p:nvPr>
        </p:nvSpPr>
        <p:spPr>
          <a:xfrm>
            <a:off x="673235" y="1918131"/>
            <a:ext cx="3122943" cy="385564"/>
          </a:xfrm>
        </p:spPr>
        <p:txBody>
          <a:bodyPr/>
          <a:lstStyle/>
          <a:p>
            <a:r>
              <a:rPr lang="en-US" sz="3200" dirty="0" err="1"/>
              <a:t>Themenbereich</a:t>
            </a:r>
            <a:r>
              <a:rPr lang="en-US" sz="3200" dirty="0"/>
              <a:t> 1 </a:t>
            </a:r>
          </a:p>
        </p:txBody>
      </p:sp>
      <p:sp>
        <p:nvSpPr>
          <p:cNvPr id="8" name="Text Placeholder 7">
            <a:extLst>
              <a:ext uri="{FF2B5EF4-FFF2-40B4-BE49-F238E27FC236}">
                <a16:creationId xmlns:a16="http://schemas.microsoft.com/office/drawing/2014/main" id="{B8B23A2B-BB7C-0622-F337-012A3BFEE016}"/>
              </a:ext>
            </a:extLst>
          </p:cNvPr>
          <p:cNvSpPr>
            <a:spLocks noGrp="1"/>
          </p:cNvSpPr>
          <p:nvPr>
            <p:ph type="body" sz="quarter" idx="20"/>
          </p:nvPr>
        </p:nvSpPr>
        <p:spPr>
          <a:xfrm>
            <a:off x="3947061" y="193761"/>
            <a:ext cx="7989179" cy="3849918"/>
          </a:xfrm>
        </p:spPr>
        <p:txBody>
          <a:bodyPr lIns="91440" tIns="45720" rIns="91440" bIns="45720" anchor="t"/>
          <a:lstStyle/>
          <a:p>
            <a:pPr marL="0" indent="0">
              <a:lnSpc>
                <a:spcPct val="100000"/>
              </a:lnSpc>
              <a:spcBef>
                <a:spcPts val="0"/>
              </a:spcBef>
            </a:pPr>
            <a:r>
              <a:rPr lang="en-US" sz="2800" b="1" dirty="0"/>
              <a:t>Der </a:t>
            </a:r>
            <a:r>
              <a:rPr lang="en-US" sz="2800" b="1" dirty="0" err="1"/>
              <a:t>Einsatz sozialer </a:t>
            </a:r>
            <a:r>
              <a:rPr lang="en-US" sz="2800" b="1" dirty="0"/>
              <a:t>Medien für sozialen </a:t>
            </a:r>
            <a:r>
              <a:rPr lang="en-US" sz="2800" b="1" dirty="0" err="1"/>
              <a:t>Wandel</a:t>
            </a:r>
            <a:r>
              <a:rPr lang="en-US" sz="2800" b="1" dirty="0"/>
              <a:t>: </a:t>
            </a:r>
            <a:r>
              <a:rPr lang="en-US" sz="2800" b="1" dirty="0" err="1"/>
              <a:t>bewährte Verfahren </a:t>
            </a:r>
            <a:r>
              <a:rPr lang="en-US" sz="2800" b="1" dirty="0"/>
              <a:t>und </a:t>
            </a:r>
            <a:r>
              <a:rPr lang="en-US" sz="2800" b="1" dirty="0" err="1"/>
              <a:t>ethische Überlegungen</a:t>
            </a:r>
            <a:endParaRPr lang="en-US" sz="2800" b="1" dirty="0" err="1">
              <a:ea typeface="Calibri"/>
              <a:cs typeface="Calibri"/>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a:ln>
                <a:noFill/>
              </a:ln>
              <a:solidFill>
                <a:srgbClr val="0C4659"/>
              </a:solidFill>
              <a:effectLst/>
              <a:uLnTx/>
              <a:uFillTx/>
              <a:latin typeface="Calibri" panose="020F0502020204030204"/>
              <a:ea typeface="+mn-ea"/>
              <a:cs typeface="+mn-cs"/>
            </a:endParaRPr>
          </a:p>
          <a:p>
            <a:pPr marL="0" indent="0">
              <a:lnSpc>
                <a:spcPct val="100000"/>
              </a:lnSpc>
              <a:spcBef>
                <a:spcPts val="0"/>
              </a:spcBef>
            </a:pPr>
            <a:r>
              <a:rPr lang="en-US" sz="1800" dirty="0" err="1"/>
              <a:t>Digitale Plattformen </a:t>
            </a:r>
            <a:r>
              <a:rPr lang="en-US" sz="1800" dirty="0"/>
              <a:t>und </a:t>
            </a:r>
            <a:r>
              <a:rPr lang="en-US" sz="1800" dirty="0" err="1"/>
              <a:t>soziale </a:t>
            </a:r>
            <a:r>
              <a:rPr lang="en-US" sz="1800" dirty="0"/>
              <a:t>Medien </a:t>
            </a:r>
            <a:r>
              <a:rPr lang="en-US" sz="1800" dirty="0" err="1"/>
              <a:t>haben die </a:t>
            </a:r>
            <a:r>
              <a:rPr lang="en-US" sz="1800" dirty="0"/>
              <a:t>Landschaft, die </a:t>
            </a:r>
            <a:r>
              <a:rPr lang="en-US" sz="1800" dirty="0" err="1"/>
              <a:t>Regeln </a:t>
            </a:r>
            <a:r>
              <a:rPr lang="en-US" sz="1800" dirty="0"/>
              <a:t>und die </a:t>
            </a:r>
            <a:r>
              <a:rPr lang="en-US" sz="1800" dirty="0" err="1"/>
              <a:t>Strategien </a:t>
            </a:r>
            <a:r>
              <a:rPr lang="en-US" sz="1800" dirty="0"/>
              <a:t>des sozialen </a:t>
            </a:r>
            <a:r>
              <a:rPr lang="en-US" sz="1800" dirty="0" err="1"/>
              <a:t>Aktivismus </a:t>
            </a:r>
            <a:r>
              <a:rPr lang="en-US" sz="1800" dirty="0"/>
              <a:t>– vor allem </a:t>
            </a:r>
            <a:r>
              <a:rPr lang="en-US" sz="1800" dirty="0" err="1"/>
              <a:t>des politischen Aktivismus </a:t>
            </a:r>
            <a:r>
              <a:rPr lang="en-US" sz="1800" dirty="0"/>
              <a:t>– </a:t>
            </a:r>
            <a:r>
              <a:rPr lang="en-US" sz="1800" dirty="0" err="1"/>
              <a:t>stark verändert</a:t>
            </a:r>
            <a:r>
              <a:rPr lang="en-US" sz="1800" b="1" dirty="0"/>
              <a:t>. </a:t>
            </a:r>
            <a:r>
              <a:rPr lang="en-US" sz="1800" dirty="0" err="1"/>
              <a:t>Politische Parteien</a:t>
            </a:r>
            <a:r>
              <a:rPr lang="en-US" sz="1800" dirty="0"/>
              <a:t>, Nichtregierungsorganisationen und </a:t>
            </a:r>
            <a:r>
              <a:rPr lang="en-US" sz="1800" dirty="0" err="1"/>
              <a:t>soziale Bewegungen können nun in Echtzeit direkt </a:t>
            </a:r>
            <a:r>
              <a:rPr lang="en-US" sz="1800" dirty="0"/>
              <a:t>mit </a:t>
            </a:r>
            <a:r>
              <a:rPr lang="en-US" sz="1800" dirty="0" err="1"/>
              <a:t>einem breiteren </a:t>
            </a:r>
            <a:r>
              <a:rPr lang="en-US" sz="1800" dirty="0"/>
              <a:t>und </a:t>
            </a:r>
            <a:r>
              <a:rPr lang="en-US" sz="1800" dirty="0" err="1"/>
              <a:t>vielfältigeren Publikum sprechen</a:t>
            </a:r>
            <a:r>
              <a:rPr lang="en-US" sz="1800" dirty="0"/>
              <a:t>.</a:t>
            </a:r>
            <a:endParaRPr lang="en-US" sz="1800" dirty="0">
              <a:ea typeface="Calibri"/>
              <a:cs typeface="Calibri"/>
            </a:endParaRPr>
          </a:p>
          <a:p>
            <a:pPr marL="0" indent="0">
              <a:lnSpc>
                <a:spcPct val="100000"/>
              </a:lnSpc>
              <a:spcBef>
                <a:spcPts val="0"/>
              </a:spcBef>
            </a:pPr>
            <a:endParaRPr lang="en-US" sz="1800" dirty="0">
              <a:ea typeface="Calibri"/>
              <a:cs typeface="Calibri"/>
            </a:endParaRPr>
          </a:p>
          <a:p>
            <a:pPr marL="0" indent="0">
              <a:lnSpc>
                <a:spcPct val="100000"/>
              </a:lnSpc>
              <a:spcBef>
                <a:spcPts val="0"/>
              </a:spcBef>
            </a:pPr>
            <a:r>
              <a:rPr lang="en-US" sz="1800" dirty="0" err="1"/>
              <a:t>Über</a:t>
            </a:r>
            <a:r>
              <a:rPr lang="en-US" sz="1800" dirty="0"/>
              <a:t> </a:t>
            </a:r>
            <a:r>
              <a:rPr lang="en-US" sz="1800" dirty="0" err="1"/>
              <a:t>diese Kanäle tauschen sie Informationen aus</a:t>
            </a:r>
            <a:r>
              <a:rPr lang="en-US" sz="1800" dirty="0"/>
              <a:t>, rufen </a:t>
            </a:r>
            <a:r>
              <a:rPr lang="en-US" sz="1800" dirty="0" err="1"/>
              <a:t>Teile </a:t>
            </a:r>
            <a:r>
              <a:rPr lang="en-US" sz="1800" dirty="0"/>
              <a:t>der Bevölkerung zum </a:t>
            </a:r>
            <a:r>
              <a:rPr lang="en-US" sz="1800" dirty="0" err="1"/>
              <a:t>Handeln auf </a:t>
            </a:r>
            <a:r>
              <a:rPr lang="en-US" sz="1800" dirty="0"/>
              <a:t>und </a:t>
            </a:r>
            <a:r>
              <a:rPr lang="en-US" sz="1800" dirty="0" err="1"/>
              <a:t>lösen Wellen </a:t>
            </a:r>
            <a:r>
              <a:rPr lang="en-US" sz="1800" dirty="0"/>
              <a:t>der </a:t>
            </a:r>
            <a:r>
              <a:rPr lang="en-US" sz="1800" dirty="0" err="1"/>
              <a:t>öffentlichen Meinung aus</a:t>
            </a:r>
            <a:r>
              <a:rPr lang="en-US" sz="1800" dirty="0"/>
              <a:t>. </a:t>
            </a:r>
            <a:r>
              <a:rPr lang="en-US" sz="1800" dirty="0" err="1"/>
              <a:t>So entsteht </a:t>
            </a:r>
            <a:r>
              <a:rPr lang="en-US" sz="1800" dirty="0"/>
              <a:t>sozialer oder </a:t>
            </a:r>
            <a:r>
              <a:rPr lang="en-US" sz="1800" dirty="0" err="1"/>
              <a:t>politischer Druck zu bestimmten Themen</a:t>
            </a:r>
            <a:r>
              <a:rPr lang="en-US" sz="1800" dirty="0"/>
              <a:t>.</a:t>
            </a:r>
            <a:endParaRPr lang="en-US" sz="1800" dirty="0">
              <a:ea typeface="Calibri"/>
              <a:cs typeface="Calibri"/>
            </a:endParaRPr>
          </a:p>
          <a:p>
            <a:pPr marL="0" indent="0">
              <a:lnSpc>
                <a:spcPct val="100000"/>
              </a:lnSpc>
              <a:spcBef>
                <a:spcPts val="0"/>
              </a:spcBef>
            </a:pPr>
            <a:endParaRPr lang="en-US" sz="1800" dirty="0">
              <a:ea typeface="Calibri"/>
              <a:cs typeface="Calibri"/>
            </a:endParaRPr>
          </a:p>
          <a:p>
            <a:pPr marL="0" indent="0">
              <a:lnSpc>
                <a:spcPct val="100000"/>
              </a:lnSpc>
              <a:spcBef>
                <a:spcPts val="0"/>
              </a:spcBef>
            </a:pPr>
            <a:r>
              <a:rPr lang="en-US" sz="1800" dirty="0" err="1">
                <a:ea typeface="Calibri"/>
                <a:cs typeface="Calibri"/>
              </a:rPr>
              <a:t>Rechtliche Rahmenbedingungen</a:t>
            </a:r>
            <a:r>
              <a:rPr lang="en-US" sz="1800" dirty="0">
                <a:ea typeface="Calibri"/>
                <a:cs typeface="Calibri"/>
              </a:rPr>
              <a:t>, </a:t>
            </a:r>
            <a:r>
              <a:rPr lang="en-US" sz="1800" dirty="0" err="1">
                <a:ea typeface="Calibri"/>
                <a:cs typeface="Calibri"/>
              </a:rPr>
              <a:t>kulturelle Besonderheiten</a:t>
            </a:r>
            <a:r>
              <a:rPr lang="en-US" sz="1800" dirty="0">
                <a:ea typeface="Calibri"/>
                <a:cs typeface="Calibri"/>
              </a:rPr>
              <a:t>, </a:t>
            </a:r>
            <a:r>
              <a:rPr lang="en-US" sz="1800" dirty="0" err="1">
                <a:ea typeface="Calibri"/>
                <a:cs typeface="Calibri"/>
              </a:rPr>
              <a:t>Barrierefreiheit</a:t>
            </a:r>
            <a:r>
              <a:rPr lang="en-US" sz="1800" dirty="0">
                <a:ea typeface="Calibri"/>
                <a:cs typeface="Calibri"/>
              </a:rPr>
              <a:t>, </a:t>
            </a:r>
            <a:r>
              <a:rPr lang="en-US" sz="1800" dirty="0" err="1">
                <a:ea typeface="Calibri"/>
                <a:cs typeface="Calibri"/>
              </a:rPr>
              <a:t>Mediennutzung in den einzelnen Ländern und die Zielgruppe beeinflussen die Mobilisierungsstrategien </a:t>
            </a:r>
            <a:r>
              <a:rPr lang="en-US" sz="1800" dirty="0">
                <a:ea typeface="Calibri"/>
                <a:cs typeface="Calibri"/>
              </a:rPr>
              <a:t>zusätzlich.</a:t>
            </a:r>
          </a:p>
          <a:p>
            <a:pPr marL="0" indent="0">
              <a:lnSpc>
                <a:spcPct val="100000"/>
              </a:lnSpc>
              <a:spcBef>
                <a:spcPts val="0"/>
              </a:spcBef>
            </a:pPr>
            <a:endParaRPr lang="en-US" sz="1800" dirty="0">
              <a:ea typeface="Calibri"/>
              <a:cs typeface="Calibri"/>
            </a:endParaRPr>
          </a:p>
          <a:p>
            <a:endParaRPr lang="en-IE" sz="1800" dirty="0">
              <a:ea typeface="Calibri" panose="020F0502020204030204"/>
              <a:cs typeface="Calibri" panose="020F0502020204030204"/>
            </a:endParaRPr>
          </a:p>
        </p:txBody>
      </p:sp>
      <p:cxnSp>
        <p:nvCxnSpPr>
          <p:cNvPr id="4" name="Straight Connector 3">
            <a:extLst>
              <a:ext uri="{FF2B5EF4-FFF2-40B4-BE49-F238E27FC236}">
                <a16:creationId xmlns:a16="http://schemas.microsoft.com/office/drawing/2014/main" id="{DABAAFEF-0F21-345D-431B-0859903A77AC}"/>
              </a:ext>
            </a:extLst>
          </p:cNvPr>
          <p:cNvCxnSpPr>
            <a:cxnSpLocks/>
          </p:cNvCxnSpPr>
          <p:nvPr/>
        </p:nvCxnSpPr>
        <p:spPr>
          <a:xfrm>
            <a:off x="4082901" y="1181579"/>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EC650F43-A891-BFB9-CA71-88E284926401}"/>
              </a:ext>
            </a:extLst>
          </p:cNvPr>
          <p:cNvPicPr>
            <a:picLocks noChangeAspect="1"/>
          </p:cNvPicPr>
          <p:nvPr/>
        </p:nvPicPr>
        <p:blipFill>
          <a:blip r:embed="rId2"/>
          <a:stretch>
            <a:fillRect/>
          </a:stretch>
        </p:blipFill>
        <p:spPr>
          <a:xfrm>
            <a:off x="362811" y="314076"/>
            <a:ext cx="3510884" cy="1164902"/>
          </a:xfrm>
          <a:prstGeom prst="rect">
            <a:avLst/>
          </a:prstGeom>
        </p:spPr>
      </p:pic>
    </p:spTree>
    <p:extLst>
      <p:ext uri="{BB962C8B-B14F-4D97-AF65-F5344CB8AC3E}">
        <p14:creationId xmlns:p14="http://schemas.microsoft.com/office/powerpoint/2010/main" val="3480582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DA127-3B4A-10A9-D686-7048BA19914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EB1E990-D243-82A7-4B33-98D8D61BD90A}"/>
              </a:ext>
            </a:extLst>
          </p:cNvPr>
          <p:cNvSpPr>
            <a:spLocks noGrp="1"/>
          </p:cNvSpPr>
          <p:nvPr>
            <p:ph type="body" sz="quarter" idx="18"/>
          </p:nvPr>
        </p:nvSpPr>
        <p:spPr>
          <a:xfrm>
            <a:off x="5144813" y="2716879"/>
            <a:ext cx="6327228" cy="3849918"/>
          </a:xfrm>
        </p:spPr>
        <p:txBody>
          <a:bodyPr lIns="91440" tIns="45720" rIns="91440" bIns="45720" anchor="t"/>
          <a:lstStyle/>
          <a:p>
            <a:pPr marL="0" indent="0">
              <a:lnSpc>
                <a:spcPct val="107000"/>
              </a:lnSpc>
              <a:spcAft>
                <a:spcPts val="800"/>
              </a:spcAft>
              <a:buSzPts val="1000"/>
              <a:tabLst>
                <a:tab pos="457200" algn="l"/>
              </a:tabLst>
            </a:pPr>
            <a:r>
              <a:rPr lang="en-US" dirty="0" err="1">
                <a:cs typeface="Arial"/>
              </a:rPr>
              <a:t>In</a:t>
            </a:r>
            <a:r>
              <a:rPr lang="en-US" dirty="0">
                <a:cs typeface="Arial"/>
              </a:rPr>
              <a:t> den </a:t>
            </a:r>
            <a:r>
              <a:rPr lang="en-US" dirty="0" err="1">
                <a:cs typeface="Arial"/>
              </a:rPr>
              <a:t>folgenden Folien skizzieren</a:t>
            </a:r>
            <a:r>
              <a:rPr lang="en-US" dirty="0">
                <a:cs typeface="Arial"/>
              </a:rPr>
              <a:t> wir </a:t>
            </a:r>
            <a:r>
              <a:rPr lang="en-US" dirty="0" err="1">
                <a:cs typeface="Arial"/>
              </a:rPr>
              <a:t>einige </a:t>
            </a:r>
            <a:r>
              <a:rPr lang="en-US" dirty="0">
                <a:cs typeface="Arial"/>
              </a:rPr>
              <a:t>dieser </a:t>
            </a:r>
            <a:r>
              <a:rPr lang="en-US" dirty="0" err="1">
                <a:cs typeface="Arial"/>
              </a:rPr>
              <a:t>Strategien</a:t>
            </a:r>
            <a:r>
              <a:rPr lang="en-US" dirty="0">
                <a:cs typeface="Arial"/>
              </a:rPr>
              <a:t>.</a:t>
            </a:r>
            <a:endParaRPr lang="en-US" dirty="0">
              <a:ea typeface="Calibri"/>
              <a:cs typeface="Arial"/>
            </a:endParaRPr>
          </a:p>
          <a:p>
            <a:pPr marL="0" indent="0">
              <a:lnSpc>
                <a:spcPct val="100000"/>
              </a:lnSpc>
              <a:spcBef>
                <a:spcPts val="0"/>
              </a:spcBef>
              <a:buSzPts val="1000"/>
              <a:buFont typeface="Wingdings" panose="020B0604020202020204" pitchFamily="34" charset="0"/>
              <a:buChar char="v"/>
              <a:tabLst>
                <a:tab pos="457200" algn="l"/>
              </a:tabLst>
            </a:pPr>
            <a:r>
              <a:rPr lang="en-US" b="1" dirty="0">
                <a:ea typeface="Calibri"/>
                <a:cs typeface="Arial"/>
              </a:rPr>
              <a:t>Nutzen Sie </a:t>
            </a:r>
            <a:r>
              <a:rPr lang="en-US" b="1" dirty="0" err="1">
                <a:ea typeface="Calibri"/>
                <a:cs typeface="Arial"/>
              </a:rPr>
              <a:t>soziale </a:t>
            </a:r>
            <a:r>
              <a:rPr lang="en-US" b="1" dirty="0">
                <a:ea typeface="Calibri"/>
                <a:cs typeface="Arial"/>
              </a:rPr>
              <a:t>Medien</a:t>
            </a:r>
            <a:endParaRPr lang="en-US" b="1">
              <a:ea typeface="Calibri"/>
              <a:cs typeface="Arial"/>
            </a:endParaRPr>
          </a:p>
          <a:p>
            <a:pPr marL="0" indent="0">
              <a:lnSpc>
                <a:spcPct val="100000"/>
              </a:lnSpc>
              <a:spcBef>
                <a:spcPts val="0"/>
              </a:spcBef>
              <a:buSzPts val="1000"/>
              <a:buFont typeface="Wingdings" panose="020B0604020202020204" pitchFamily="34" charset="0"/>
              <a:buChar char="v"/>
              <a:tabLst>
                <a:tab pos="457200" algn="l"/>
              </a:tabLst>
            </a:pPr>
            <a:r>
              <a:rPr lang="en-US" dirty="0">
                <a:ea typeface="Calibri"/>
                <a:cs typeface="Calibri"/>
              </a:rPr>
              <a:t>Nutzen </a:t>
            </a:r>
            <a:r>
              <a:rPr lang="en-US" b="1" dirty="0">
                <a:ea typeface="Calibri"/>
                <a:cs typeface="Calibri"/>
              </a:rPr>
              <a:t>Sie </a:t>
            </a:r>
            <a:r>
              <a:rPr lang="en-US" b="1" dirty="0" err="1">
                <a:ea typeface="Calibri"/>
                <a:cs typeface="Calibri"/>
              </a:rPr>
              <a:t>dezentrale soziale </a:t>
            </a:r>
            <a:r>
              <a:rPr lang="en-US" b="1" dirty="0">
                <a:ea typeface="Calibri"/>
                <a:cs typeface="Calibri"/>
              </a:rPr>
              <a:t>Medien.</a:t>
            </a:r>
            <a:endParaRPr lang="en-US" dirty="0">
              <a:ea typeface="Calibri"/>
              <a:cs typeface="Arial"/>
            </a:endParaRPr>
          </a:p>
          <a:p>
            <a:pPr marL="0" indent="0">
              <a:lnSpc>
                <a:spcPct val="100000"/>
              </a:lnSpc>
              <a:spcBef>
                <a:spcPts val="0"/>
              </a:spcBef>
              <a:buSzPts val="1000"/>
              <a:buFont typeface="Wingdings" panose="020B0604020202020204" pitchFamily="34" charset="0"/>
              <a:buChar char="v"/>
              <a:tabLst>
                <a:tab pos="457200" algn="l"/>
              </a:tabLst>
            </a:pPr>
            <a:r>
              <a:rPr lang="en-US" dirty="0">
                <a:ea typeface="Calibri"/>
                <a:cs typeface="Calibri"/>
              </a:rPr>
              <a:t>Nutzen Sie nicht </a:t>
            </a:r>
            <a:r>
              <a:rPr lang="en-US" b="1" dirty="0" err="1">
                <a:ea typeface="Calibri"/>
                <a:cs typeface="Calibri"/>
              </a:rPr>
              <a:t>zurückverfolgbare Technologien.</a:t>
            </a:r>
            <a:endParaRPr lang="en-US" dirty="0" err="1">
              <a:ea typeface="Calibri"/>
              <a:cs typeface="Calibri"/>
            </a:endParaRPr>
          </a:p>
          <a:p>
            <a:pPr marL="0" indent="0">
              <a:lnSpc>
                <a:spcPct val="100000"/>
              </a:lnSpc>
              <a:spcBef>
                <a:spcPts val="0"/>
              </a:spcBef>
              <a:buSzPts val="1000"/>
              <a:buFont typeface="Wingdings" panose="020B0604020202020204" pitchFamily="34" charset="0"/>
              <a:buChar char="v"/>
              <a:tabLst>
                <a:tab pos="457200" algn="l"/>
              </a:tabLst>
            </a:pPr>
            <a:r>
              <a:rPr lang="en-US" dirty="0">
                <a:ea typeface="Calibri"/>
                <a:cs typeface="Calibri"/>
              </a:rPr>
              <a:t>Nutzen Sie </a:t>
            </a:r>
            <a:r>
              <a:rPr lang="en-US" b="1" dirty="0" err="1">
                <a:ea typeface="Calibri"/>
                <a:cs typeface="Calibri"/>
              </a:rPr>
              <a:t>partizipative Plattformen.</a:t>
            </a:r>
            <a:endParaRPr lang="en-US" dirty="0" err="1">
              <a:solidFill>
                <a:srgbClr val="086D6E"/>
              </a:solidFill>
              <a:ea typeface="Calibri"/>
              <a:cs typeface="Calibri"/>
            </a:endParaRPr>
          </a:p>
          <a:p>
            <a:pPr marL="0" indent="0">
              <a:lnSpc>
                <a:spcPct val="100000"/>
              </a:lnSpc>
              <a:spcBef>
                <a:spcPts val="0"/>
              </a:spcBef>
              <a:buSzPts val="1000"/>
              <a:buFont typeface="Wingdings" panose="020B0604020202020204" pitchFamily="34" charset="0"/>
              <a:buChar char="v"/>
              <a:tabLst>
                <a:tab pos="457200" algn="l"/>
              </a:tabLst>
            </a:pPr>
            <a:r>
              <a:rPr lang="en-US" dirty="0">
                <a:ea typeface="Calibri"/>
                <a:cs typeface="Calibri"/>
              </a:rPr>
              <a:t>Einsatz </a:t>
            </a:r>
            <a:r>
              <a:rPr lang="en-US" b="1" dirty="0" err="1">
                <a:ea typeface="Calibri"/>
                <a:cs typeface="Calibri"/>
              </a:rPr>
              <a:t>digitaler Kampagnen </a:t>
            </a:r>
            <a:r>
              <a:rPr lang="en-US" b="1" dirty="0">
                <a:ea typeface="Calibri"/>
                <a:cs typeface="Calibri"/>
              </a:rPr>
              <a:t>gegen </a:t>
            </a:r>
            <a:r>
              <a:rPr lang="en-US" b="1" dirty="0" err="1">
                <a:ea typeface="Calibri"/>
                <a:cs typeface="Calibri"/>
              </a:rPr>
              <a:t>Hassrede </a:t>
            </a:r>
            <a:r>
              <a:rPr lang="en-US" b="1" dirty="0">
                <a:ea typeface="Calibri"/>
                <a:cs typeface="Calibri"/>
              </a:rPr>
              <a:t>und </a:t>
            </a:r>
            <a:r>
              <a:rPr lang="en-US" b="1" dirty="0" err="1">
                <a:ea typeface="Calibri"/>
                <a:cs typeface="Calibri"/>
              </a:rPr>
              <a:t>Desinformation in Wahlprozessen</a:t>
            </a:r>
            <a:endParaRPr lang="en-US" dirty="0" err="1">
              <a:solidFill>
                <a:srgbClr val="086D6E"/>
              </a:solidFill>
              <a:ea typeface="Calibri"/>
              <a:cs typeface="Calibri"/>
            </a:endParaRPr>
          </a:p>
          <a:p>
            <a:pPr marL="0" indent="0">
              <a:lnSpc>
                <a:spcPct val="107000"/>
              </a:lnSpc>
              <a:spcAft>
                <a:spcPts val="800"/>
              </a:spcAft>
              <a:buSzPts val="1000"/>
              <a:tabLst>
                <a:tab pos="457200" algn="l"/>
              </a:tabLst>
            </a:pPr>
            <a:endParaRPr lang="en-US" b="1">
              <a:ea typeface="Calibri"/>
              <a:cs typeface="Calibri"/>
            </a:endParaRPr>
          </a:p>
          <a:p>
            <a:pPr marL="342900" indent="-342900">
              <a:lnSpc>
                <a:spcPct val="107000"/>
              </a:lnSpc>
              <a:spcAft>
                <a:spcPts val="800"/>
              </a:spcAft>
              <a:buSzPts val="1000"/>
              <a:buFont typeface="Wingdings" panose="020B0604020202020204" pitchFamily="34" charset="0"/>
              <a:buChar char="v"/>
              <a:tabLst>
                <a:tab pos="457200" algn="l"/>
              </a:tabLst>
            </a:pPr>
            <a:endParaRPr lang="en-US" b="1">
              <a:ea typeface="Calibri"/>
              <a:cs typeface="Calibri"/>
            </a:endParaRPr>
          </a:p>
          <a:p>
            <a:pPr marL="0" lvl="0" indent="0">
              <a:lnSpc>
                <a:spcPct val="107000"/>
              </a:lnSpc>
              <a:spcAft>
                <a:spcPts val="800"/>
              </a:spcAft>
              <a:buSzPts val="1000"/>
              <a:tabLst>
                <a:tab pos="457200" algn="l"/>
              </a:tabLst>
            </a:pPr>
            <a:r>
              <a:rPr lang="en-US" dirty="0">
                <a:cs typeface="Arial"/>
              </a:rPr>
              <a:t> </a:t>
            </a:r>
            <a:r>
              <a:rPr lang="en-US" dirty="0">
                <a:solidFill>
                  <a:srgbClr val="0C4659"/>
                </a:solidFill>
                <a:cs typeface="Arial"/>
              </a:rPr>
              <a:t>  </a:t>
            </a:r>
            <a:endParaRPr lang="en-US" dirty="0">
              <a:solidFill>
                <a:srgbClr val="0C4659"/>
              </a:solidFill>
              <a:ea typeface="Calibri" panose="020F0502020204030204"/>
              <a:cs typeface="Arial"/>
            </a:endParaRPr>
          </a:p>
          <a:p>
            <a:endParaRPr lang="en-US"/>
          </a:p>
          <a:p>
            <a:endParaRPr lang="en-US"/>
          </a:p>
        </p:txBody>
      </p:sp>
      <p:sp>
        <p:nvSpPr>
          <p:cNvPr id="4" name="Text Placeholder 3">
            <a:extLst>
              <a:ext uri="{FF2B5EF4-FFF2-40B4-BE49-F238E27FC236}">
                <a16:creationId xmlns:a16="http://schemas.microsoft.com/office/drawing/2014/main" id="{EDA4C668-DACD-7CE9-4F4B-0A6045648F81}"/>
              </a:ext>
            </a:extLst>
          </p:cNvPr>
          <p:cNvSpPr>
            <a:spLocks noGrp="1"/>
          </p:cNvSpPr>
          <p:nvPr>
            <p:ph type="body" sz="quarter" idx="16"/>
          </p:nvPr>
        </p:nvSpPr>
        <p:spPr>
          <a:xfrm>
            <a:off x="214180" y="384444"/>
            <a:ext cx="11977820" cy="803654"/>
          </a:xfrm>
        </p:spPr>
        <p:txBody>
          <a:bodyPr/>
          <a:lstStyle/>
          <a:p>
            <a:r>
              <a:rPr lang="en-US" sz="2800" b="1" dirty="0"/>
              <a:t>Nutze </a:t>
            </a:r>
            <a:r>
              <a:rPr lang="en-US" sz="2800" b="1" dirty="0" err="1"/>
              <a:t>soziale</a:t>
            </a:r>
            <a:r>
              <a:rPr lang="en-US" sz="2800" b="1" dirty="0"/>
              <a:t> Medien für </a:t>
            </a:r>
            <a:r>
              <a:rPr lang="en-US" sz="2800" b="1" dirty="0" err="1"/>
              <a:t>sozialen</a:t>
            </a:r>
            <a:r>
              <a:rPr lang="en-US" sz="2800" b="1" dirty="0"/>
              <a:t> Wandel. Beachte </a:t>
            </a:r>
            <a:r>
              <a:rPr lang="en-US" sz="2800" b="1" dirty="0" err="1"/>
              <a:t>bewährte</a:t>
            </a:r>
            <a:r>
              <a:rPr lang="en-US" sz="2800" b="1" dirty="0"/>
              <a:t> </a:t>
            </a:r>
            <a:r>
              <a:rPr lang="en-US" sz="2800" b="1" dirty="0" err="1"/>
              <a:t>Verfahren</a:t>
            </a:r>
            <a:r>
              <a:rPr lang="en-US" sz="2800" b="1" dirty="0"/>
              <a:t> und </a:t>
            </a:r>
            <a:r>
              <a:rPr lang="en-US" sz="2800" b="1" dirty="0" err="1"/>
              <a:t>ethische</a:t>
            </a:r>
            <a:r>
              <a:rPr lang="en-US" sz="2800" b="1" dirty="0"/>
              <a:t> </a:t>
            </a:r>
            <a:r>
              <a:rPr lang="en-US" sz="2800" b="1" dirty="0" err="1"/>
              <a:t>Fragen</a:t>
            </a:r>
            <a:r>
              <a:rPr lang="en-US" sz="2800" b="1" dirty="0"/>
              <a:t>.</a:t>
            </a:r>
          </a:p>
        </p:txBody>
      </p:sp>
      <p:cxnSp>
        <p:nvCxnSpPr>
          <p:cNvPr id="2" name="Straight Connector 1">
            <a:extLst>
              <a:ext uri="{FF2B5EF4-FFF2-40B4-BE49-F238E27FC236}">
                <a16:creationId xmlns:a16="http://schemas.microsoft.com/office/drawing/2014/main" id="{E02DEE3C-E853-7E0B-44F5-52C351330EF3}"/>
              </a:ext>
            </a:extLst>
          </p:cNvPr>
          <p:cNvCxnSpPr>
            <a:cxnSpLocks/>
          </p:cNvCxnSpPr>
          <p:nvPr/>
        </p:nvCxnSpPr>
        <p:spPr>
          <a:xfrm>
            <a:off x="0" y="904121"/>
            <a:ext cx="12192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Imagen 5">
            <a:extLst>
              <a:ext uri="{FF2B5EF4-FFF2-40B4-BE49-F238E27FC236}">
                <a16:creationId xmlns:a16="http://schemas.microsoft.com/office/drawing/2014/main" id="{B075054E-2A7E-443F-AFE3-8D1E88FB16DD}"/>
              </a:ext>
            </a:extLst>
          </p:cNvPr>
          <p:cNvPicPr>
            <a:picLocks noChangeAspect="1"/>
          </p:cNvPicPr>
          <p:nvPr/>
        </p:nvPicPr>
        <p:blipFill>
          <a:blip r:embed="rId3"/>
          <a:stretch>
            <a:fillRect/>
          </a:stretch>
        </p:blipFill>
        <p:spPr>
          <a:xfrm>
            <a:off x="493986" y="3125757"/>
            <a:ext cx="4545602" cy="3029218"/>
          </a:xfrm>
          <a:prstGeom prst="rect">
            <a:avLst/>
          </a:prstGeom>
        </p:spPr>
      </p:pic>
      <p:sp>
        <p:nvSpPr>
          <p:cNvPr id="8" name="CuadroTexto 7">
            <a:extLst>
              <a:ext uri="{FF2B5EF4-FFF2-40B4-BE49-F238E27FC236}">
                <a16:creationId xmlns:a16="http://schemas.microsoft.com/office/drawing/2014/main" id="{33B4A1B4-B92F-4F79-9A07-D05E12E390D4}"/>
              </a:ext>
            </a:extLst>
          </p:cNvPr>
          <p:cNvSpPr txBox="1"/>
          <p:nvPr/>
        </p:nvSpPr>
        <p:spPr>
          <a:xfrm>
            <a:off x="593833" y="1511350"/>
            <a:ext cx="10878208" cy="830997"/>
          </a:xfrm>
          <a:prstGeom prst="rect">
            <a:avLst/>
          </a:prstGeom>
          <a:noFill/>
        </p:spPr>
        <p:txBody>
          <a:bodyPr wrap="square">
            <a:spAutoFit/>
          </a:bodyPr>
          <a:lstStyle/>
          <a:p>
            <a:r>
              <a:rPr lang="en-US" sz="2400">
                <a:solidFill>
                  <a:srgbClr val="0C4659"/>
                </a:solidFill>
                <a:cs typeface="Calibri"/>
              </a:rPr>
              <a:t>Politische Akteure und Akteure der Zivilgesellschaft haben ihre Mobilisierungsstrategien über soziale Medien und Plattformen auf unterschiedliche Weise und mit gemischten Ergebnissen angepasst.</a:t>
            </a:r>
            <a:endParaRPr lang="ca-ES" sz="2400">
              <a:solidFill>
                <a:srgbClr val="0C4659"/>
              </a:solidFill>
              <a:cs typeface="Calibri"/>
            </a:endParaRPr>
          </a:p>
        </p:txBody>
      </p:sp>
    </p:spTree>
    <p:extLst>
      <p:ext uri="{BB962C8B-B14F-4D97-AF65-F5344CB8AC3E}">
        <p14:creationId xmlns:p14="http://schemas.microsoft.com/office/powerpoint/2010/main" val="597951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8C4ED-37FE-B543-884A-01C706045F6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B94E8E8-688C-0699-105B-FE60A3D09884}"/>
              </a:ext>
            </a:extLst>
          </p:cNvPr>
          <p:cNvSpPr>
            <a:spLocks noGrp="1"/>
          </p:cNvSpPr>
          <p:nvPr>
            <p:ph type="body" sz="quarter" idx="18"/>
          </p:nvPr>
        </p:nvSpPr>
        <p:spPr>
          <a:xfrm>
            <a:off x="395704" y="1505598"/>
            <a:ext cx="11057021" cy="3849918"/>
          </a:xfrm>
        </p:spPr>
        <p:txBody>
          <a:bodyPr lIns="91440" tIns="45720" rIns="91440" bIns="45720" anchor="t"/>
          <a:lstStyle/>
          <a:p>
            <a:pPr marL="342900" lvl="0" indent="-342900">
              <a:lnSpc>
                <a:spcPct val="107000"/>
              </a:lnSpc>
              <a:spcAft>
                <a:spcPts val="800"/>
              </a:spcAft>
              <a:buSzPts val="1000"/>
              <a:buFont typeface="Wingdings" panose="020B0604020202020204" pitchFamily="34" charset="0"/>
              <a:buChar char="v"/>
              <a:tabLst>
                <a:tab pos="457200" algn="l"/>
              </a:tabLst>
            </a:pPr>
            <a:r>
              <a:rPr lang="en-US" b="1">
                <a:cs typeface="Arial"/>
              </a:rPr>
              <a:t>Die Nutzung von Social-Media-Plattformen </a:t>
            </a:r>
            <a:r>
              <a:rPr lang="en-US">
                <a:cs typeface="Arial"/>
              </a:rPr>
              <a:t>wie Twitter (jetzt X) oder Facebook. </a:t>
            </a:r>
            <a:endParaRPr lang="en-US">
              <a:ea typeface="Calibri"/>
              <a:cs typeface="Arial"/>
            </a:endParaRPr>
          </a:p>
          <a:p>
            <a:pPr marL="0" lvl="0" indent="0">
              <a:lnSpc>
                <a:spcPct val="107000"/>
              </a:lnSpc>
              <a:spcAft>
                <a:spcPts val="800"/>
              </a:spcAft>
              <a:buSzPts val="1000"/>
              <a:tabLst>
                <a:tab pos="457200" algn="l"/>
              </a:tabLst>
            </a:pPr>
            <a:r>
              <a:rPr lang="en-US">
                <a:cs typeface="Arial"/>
              </a:rPr>
              <a:t>In den 2010er Jahren ermöglichte die Nutzung von Twitter und Facebook die Organisation massiver sozialer </a:t>
            </a:r>
            <a:r>
              <a:rPr lang="en-US" err="1">
                <a:cs typeface="Arial"/>
              </a:rPr>
              <a:t>Bewegungen</a:t>
            </a:r>
            <a:r>
              <a:rPr lang="en-US">
                <a:cs typeface="Arial"/>
              </a:rPr>
              <a:t>. Dies galt für Protestbewegungen wie 15M in Spanien, den Arabischen Frühling, die Maidan-Proteste und </a:t>
            </a:r>
            <a:r>
              <a:rPr lang="en-US" err="1">
                <a:cs typeface="Arial"/>
              </a:rPr>
              <a:t>die </a:t>
            </a:r>
            <a:r>
              <a:rPr lang="en-US">
                <a:cs typeface="Arial"/>
              </a:rPr>
              <a:t>globalen </a:t>
            </a:r>
            <a:r>
              <a:rPr lang="en-US" err="1">
                <a:cs typeface="Arial"/>
              </a:rPr>
              <a:t>Bewegungen </a:t>
            </a:r>
            <a:r>
              <a:rPr lang="en-US">
                <a:cs typeface="Arial"/>
              </a:rPr>
              <a:t>im Rahmen von #BlackLivesMatter und #MeToo.</a:t>
            </a:r>
            <a:endParaRPr lang="en-US">
              <a:ea typeface="Calibri"/>
              <a:cs typeface="Arial"/>
            </a:endParaRPr>
          </a:p>
          <a:p>
            <a:pPr marL="0" indent="0">
              <a:lnSpc>
                <a:spcPct val="107000"/>
              </a:lnSpc>
              <a:spcAft>
                <a:spcPts val="800"/>
              </a:spcAft>
              <a:buSzPts val="1000"/>
              <a:tabLst>
                <a:tab pos="457200" algn="l"/>
              </a:tabLst>
            </a:pPr>
            <a:r>
              <a:rPr lang="en-US">
                <a:cs typeface="Arial"/>
              </a:rPr>
              <a:t>Einige Forschende </a:t>
            </a:r>
            <a:r>
              <a:rPr lang="en-US" err="1">
                <a:cs typeface="Arial"/>
              </a:rPr>
              <a:t>betonen</a:t>
            </a:r>
            <a:r>
              <a:rPr lang="en-US">
                <a:cs typeface="Arial"/>
              </a:rPr>
              <a:t> jedoch, dass Twitter vor allem zum Handeln aufrief und weniger zur gemeinsamen Gestaltung eines Diskurses beitrug.</a:t>
            </a:r>
            <a:endParaRPr lang="en-US">
              <a:ea typeface="Calibri"/>
              <a:cs typeface="Arial"/>
            </a:endParaRPr>
          </a:p>
          <a:p>
            <a:pPr indent="0">
              <a:lnSpc>
                <a:spcPct val="100000"/>
              </a:lnSpc>
              <a:spcBef>
                <a:spcPts val="0"/>
              </a:spcBef>
            </a:pPr>
            <a:endParaRPr lang="en-US"/>
          </a:p>
          <a:p>
            <a:pPr marL="342900" lvl="0" indent="-342900">
              <a:lnSpc>
                <a:spcPct val="107000"/>
              </a:lnSpc>
              <a:spcAft>
                <a:spcPts val="800"/>
              </a:spcAft>
              <a:buSzPts val="1000"/>
              <a:buFont typeface="Wingdings"/>
              <a:buChar char="v"/>
              <a:tabLst>
                <a:tab pos="457200" algn="l"/>
              </a:tabLst>
            </a:pPr>
            <a:endParaRPr lang="en-US">
              <a:solidFill>
                <a:srgbClr val="0C4659"/>
              </a:solidFill>
              <a:ea typeface="Calibri" panose="020F0502020204030204"/>
              <a:cs typeface="Arial"/>
            </a:endParaRPr>
          </a:p>
          <a:p>
            <a:endParaRPr lang="en-US"/>
          </a:p>
          <a:p>
            <a:endParaRPr lang="en-US"/>
          </a:p>
        </p:txBody>
      </p:sp>
      <p:sp>
        <p:nvSpPr>
          <p:cNvPr id="4" name="Text Placeholder 3">
            <a:extLst>
              <a:ext uri="{FF2B5EF4-FFF2-40B4-BE49-F238E27FC236}">
                <a16:creationId xmlns:a16="http://schemas.microsoft.com/office/drawing/2014/main" id="{92A76D78-A462-404B-CC3C-A514B3509940}"/>
              </a:ext>
            </a:extLst>
          </p:cNvPr>
          <p:cNvSpPr>
            <a:spLocks noGrp="1"/>
          </p:cNvSpPr>
          <p:nvPr>
            <p:ph type="body" sz="quarter" idx="16"/>
          </p:nvPr>
        </p:nvSpPr>
        <p:spPr>
          <a:xfrm>
            <a:off x="103287" y="121151"/>
            <a:ext cx="11977820" cy="803654"/>
          </a:xfrm>
        </p:spPr>
        <p:txBody>
          <a:bodyPr/>
          <a:lstStyle/>
          <a:p>
            <a:r>
              <a:rPr lang="en-US" sz="2800" b="1"/>
              <a:t>Der Einsatz sozialer Medien für sozialen Wandel: bewährte Praktiken und ethische Überlegungen</a:t>
            </a:r>
          </a:p>
        </p:txBody>
      </p:sp>
      <p:cxnSp>
        <p:nvCxnSpPr>
          <p:cNvPr id="2" name="Straight Connector 1">
            <a:extLst>
              <a:ext uri="{FF2B5EF4-FFF2-40B4-BE49-F238E27FC236}">
                <a16:creationId xmlns:a16="http://schemas.microsoft.com/office/drawing/2014/main" id="{B85119E1-A9EC-C437-25BE-54A99D851069}"/>
              </a:ext>
            </a:extLst>
          </p:cNvPr>
          <p:cNvCxnSpPr>
            <a:cxnSpLocks/>
          </p:cNvCxnSpPr>
          <p:nvPr/>
        </p:nvCxnSpPr>
        <p:spPr>
          <a:xfrm>
            <a:off x="101600" y="980321"/>
            <a:ext cx="12192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4256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DA127-3B4A-10A9-D686-7048BA19914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EB1E990-D243-82A7-4B33-98D8D61BD90A}"/>
              </a:ext>
            </a:extLst>
          </p:cNvPr>
          <p:cNvSpPr>
            <a:spLocks noGrp="1"/>
          </p:cNvSpPr>
          <p:nvPr>
            <p:ph type="body" sz="quarter" idx="18"/>
          </p:nvPr>
        </p:nvSpPr>
        <p:spPr>
          <a:xfrm>
            <a:off x="-108284" y="1092412"/>
            <a:ext cx="11911264" cy="3849918"/>
          </a:xfrm>
        </p:spPr>
        <p:txBody>
          <a:bodyPr lIns="91440" tIns="45720" rIns="91440" bIns="45720" anchor="t"/>
          <a:lstStyle/>
          <a:p>
            <a:pPr marL="571500" indent="-342900" defTabSz="0">
              <a:lnSpc>
                <a:spcPct val="100000"/>
              </a:lnSpc>
              <a:spcBef>
                <a:spcPts val="0"/>
              </a:spcBef>
              <a:buFont typeface="Arial" panose="020B0604020202020204" pitchFamily="34" charset="0"/>
              <a:buChar char="•"/>
            </a:pPr>
            <a:r>
              <a:rPr lang="en-US"/>
              <a:t>Die Nutzung </a:t>
            </a:r>
            <a:r>
              <a:rPr lang="en-US" b="1" err="1"/>
              <a:t>dezentraler </a:t>
            </a:r>
            <a:r>
              <a:rPr lang="en-US" b="1"/>
              <a:t>sozialer Medien </a:t>
            </a:r>
            <a:r>
              <a:rPr lang="en-US"/>
              <a:t>für </a:t>
            </a:r>
            <a:r>
              <a:rPr lang="en-US" err="1"/>
              <a:t>organisatorische </a:t>
            </a:r>
            <a:r>
              <a:rPr lang="en-US"/>
              <a:t>Zwecke. </a:t>
            </a:r>
          </a:p>
          <a:p>
            <a:pPr indent="0" defTabSz="0">
              <a:lnSpc>
                <a:spcPct val="100000"/>
              </a:lnSpc>
              <a:spcBef>
                <a:spcPts val="0"/>
              </a:spcBef>
            </a:pPr>
            <a:endParaRPr lang="en-US"/>
          </a:p>
          <a:p>
            <a:pPr indent="0" defTabSz="0">
              <a:lnSpc>
                <a:spcPct val="100000"/>
              </a:lnSpc>
              <a:spcBef>
                <a:spcPts val="0"/>
              </a:spcBef>
              <a:buFont typeface="Wingdings" panose="020B0604020202020204" pitchFamily="34" charset="0"/>
            </a:pPr>
            <a:r>
              <a:rPr lang="en-US">
                <a:hlinkClick r:id="rId3"/>
              </a:rPr>
              <a:t>Dezentrale soziale Netzwerke </a:t>
            </a:r>
            <a:r>
              <a:rPr lang="en-US"/>
              <a:t>laufen auf unabhängig verwalteten Servern und nicht auf einem </a:t>
            </a:r>
            <a:r>
              <a:rPr lang="en-US" err="1"/>
              <a:t>zentralen </a:t>
            </a:r>
            <a:r>
              <a:rPr lang="en-US"/>
              <a:t>Server, der einem Unternehmen gehört. Diese Netzwerke bilden das </a:t>
            </a:r>
            <a:r>
              <a:rPr lang="en-US" b="1">
                <a:hlinkClick r:id="rId4"/>
              </a:rPr>
              <a:t>Fediversum</a:t>
            </a:r>
            <a:r>
              <a:rPr lang="en-US"/>
              <a:t>. Dort können die Plattformen und ihre Nutzenden miteinander interagieren. Ein Gegenbeispiel sind X und Facebook. Ein X-Konto kann nicht mit einem Facebook-Konto oder einem Konto in einem anderen sozialen Netzwerk interagieren.</a:t>
            </a:r>
            <a:endParaRPr lang="en-US">
              <a:ea typeface="Calibri"/>
              <a:cs typeface="Calibri"/>
            </a:endParaRPr>
          </a:p>
          <a:p>
            <a:pPr indent="0" defTabSz="0">
              <a:lnSpc>
                <a:spcPct val="100000"/>
              </a:lnSpc>
              <a:spcBef>
                <a:spcPts val="0"/>
              </a:spcBef>
            </a:pPr>
            <a:endParaRPr lang="en-US"/>
          </a:p>
          <a:p>
            <a:pPr indent="0" defTabSz="0">
              <a:lnSpc>
                <a:spcPct val="100000"/>
              </a:lnSpc>
              <a:spcBef>
                <a:spcPts val="0"/>
              </a:spcBef>
            </a:pPr>
            <a:r>
              <a:rPr lang="en-US"/>
              <a:t>Die Hauptmerkmale dieser </a:t>
            </a:r>
            <a:r>
              <a:rPr lang="en-US" err="1"/>
              <a:t>dezentralen </a:t>
            </a:r>
            <a:r>
              <a:rPr lang="en-US"/>
              <a:t>Netzwerke sind:</a:t>
            </a:r>
            <a:endParaRPr lang="en-US">
              <a:ea typeface="Calibri"/>
              <a:cs typeface="Calibri"/>
            </a:endParaRPr>
          </a:p>
          <a:p>
            <a:pPr marL="571500" indent="-342900" defTabSz="0">
              <a:lnSpc>
                <a:spcPct val="100000"/>
              </a:lnSpc>
              <a:spcBef>
                <a:spcPts val="0"/>
              </a:spcBef>
              <a:buFont typeface="Arial"/>
              <a:buChar char="•"/>
            </a:pPr>
            <a:r>
              <a:rPr lang="en-US"/>
              <a:t>Sie verbessern Datenschutz und Sicherheit</a:t>
            </a:r>
            <a:endParaRPr lang="en-US">
              <a:ea typeface="Calibri" panose="020F0502020204030204"/>
              <a:cs typeface="Calibri" panose="020F0502020204030204"/>
            </a:endParaRPr>
          </a:p>
          <a:p>
            <a:pPr marL="571500" indent="-342900" defTabSz="0">
              <a:lnSpc>
                <a:spcPct val="100000"/>
              </a:lnSpc>
              <a:spcBef>
                <a:spcPts val="0"/>
              </a:spcBef>
              <a:buFont typeface="Arial"/>
              <a:buChar char="•"/>
            </a:pPr>
            <a:r>
              <a:rPr lang="en-US"/>
              <a:t>Sie gelten als offene Räume für Kommunikation</a:t>
            </a:r>
            <a:endParaRPr lang="en-US">
              <a:ea typeface="Calibri" panose="020F0502020204030204"/>
              <a:cs typeface="Calibri" panose="020F0502020204030204"/>
            </a:endParaRPr>
          </a:p>
          <a:p>
            <a:pPr marL="571500" indent="-342900" defTabSz="0">
              <a:lnSpc>
                <a:spcPct val="100000"/>
              </a:lnSpc>
              <a:spcBef>
                <a:spcPts val="0"/>
              </a:spcBef>
              <a:buFont typeface="Arial"/>
              <a:buChar char="•"/>
            </a:pPr>
            <a:r>
              <a:rPr lang="en-US"/>
              <a:t>Ihre </a:t>
            </a:r>
            <a:r>
              <a:rPr lang="en-US" err="1"/>
              <a:t>Philosophie </a:t>
            </a:r>
            <a:r>
              <a:rPr lang="en-US"/>
              <a:t>stellt die Nutzenden und ihre Kontrolle über Daten und das Online-Erlebnis in den Mittelpunkt.</a:t>
            </a:r>
            <a:endParaRPr lang="en-US">
              <a:ea typeface="Calibri" panose="020F0502020204030204"/>
              <a:cs typeface="Calibri" panose="020F0502020204030204"/>
            </a:endParaRPr>
          </a:p>
          <a:p>
            <a:pPr defTabSz="0"/>
            <a:endParaRPr lang="en-US"/>
          </a:p>
          <a:p>
            <a:endParaRPr lang="en-US"/>
          </a:p>
        </p:txBody>
      </p:sp>
      <p:sp>
        <p:nvSpPr>
          <p:cNvPr id="4" name="Text Placeholder 3">
            <a:extLst>
              <a:ext uri="{FF2B5EF4-FFF2-40B4-BE49-F238E27FC236}">
                <a16:creationId xmlns:a16="http://schemas.microsoft.com/office/drawing/2014/main" id="{EDA4C668-DACD-7CE9-4F4B-0A6045648F81}"/>
              </a:ext>
            </a:extLst>
          </p:cNvPr>
          <p:cNvSpPr>
            <a:spLocks noGrp="1"/>
          </p:cNvSpPr>
          <p:nvPr>
            <p:ph type="body" sz="quarter" idx="16"/>
          </p:nvPr>
        </p:nvSpPr>
        <p:spPr>
          <a:xfrm>
            <a:off x="214180" y="130782"/>
            <a:ext cx="11977820" cy="803654"/>
          </a:xfrm>
        </p:spPr>
        <p:txBody>
          <a:bodyPr/>
          <a:lstStyle/>
          <a:p>
            <a:r>
              <a:rPr lang="en-US" sz="2800" b="1"/>
              <a:t>Der Einsatz von Social Media für sozialen Wandel: bewährte Verfahren und ethische Überlegungen</a:t>
            </a:r>
          </a:p>
        </p:txBody>
      </p:sp>
      <p:cxnSp>
        <p:nvCxnSpPr>
          <p:cNvPr id="2" name="Straight Connector 1">
            <a:extLst>
              <a:ext uri="{FF2B5EF4-FFF2-40B4-BE49-F238E27FC236}">
                <a16:creationId xmlns:a16="http://schemas.microsoft.com/office/drawing/2014/main" id="{E02DEE3C-E853-7E0B-44F5-52C351330EF3}"/>
              </a:ext>
            </a:extLst>
          </p:cNvPr>
          <p:cNvCxnSpPr>
            <a:cxnSpLocks/>
          </p:cNvCxnSpPr>
          <p:nvPr/>
        </p:nvCxnSpPr>
        <p:spPr>
          <a:xfrm>
            <a:off x="0" y="941553"/>
            <a:ext cx="12192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9548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DA127-3B4A-10A9-D686-7048BA19914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EB1E990-D243-82A7-4B33-98D8D61BD90A}"/>
              </a:ext>
            </a:extLst>
          </p:cNvPr>
          <p:cNvSpPr>
            <a:spLocks noGrp="1"/>
          </p:cNvSpPr>
          <p:nvPr>
            <p:ph type="body" sz="quarter" idx="18"/>
          </p:nvPr>
        </p:nvSpPr>
        <p:spPr>
          <a:xfrm>
            <a:off x="453189" y="1311949"/>
            <a:ext cx="11285621" cy="3849918"/>
          </a:xfrm>
        </p:spPr>
        <p:txBody>
          <a:bodyPr lIns="91440" tIns="45720" rIns="91440" bIns="45720" anchor="t"/>
          <a:lstStyle/>
          <a:p>
            <a:pPr marL="0" lvl="0" indent="0">
              <a:lnSpc>
                <a:spcPct val="107000"/>
              </a:lnSpc>
              <a:spcAft>
                <a:spcPts val="800"/>
              </a:spcAft>
              <a:buSzPts val="1000"/>
              <a:tabLst>
                <a:tab pos="457200" algn="l"/>
              </a:tabLst>
            </a:pPr>
            <a:endParaRPr lang="en-US" sz="2000" dirty="0">
              <a:cs typeface="Arial" panose="020B0604020202020204" pitchFamily="34" charset="0"/>
            </a:endParaRPr>
          </a:p>
          <a:p>
            <a:pPr marL="0" lvl="0" indent="0">
              <a:lnSpc>
                <a:spcPct val="107000"/>
              </a:lnSpc>
              <a:spcAft>
                <a:spcPts val="800"/>
              </a:spcAft>
              <a:buSzPts val="1000"/>
              <a:tabLst>
                <a:tab pos="457200" algn="l"/>
              </a:tabLst>
            </a:pPr>
            <a:r>
              <a:rPr lang="en-US" sz="2000" dirty="0" err="1">
                <a:cs typeface="Arial"/>
              </a:rPr>
              <a:t>Beispiele</a:t>
            </a:r>
            <a:r>
              <a:rPr lang="en-US" sz="2000" dirty="0">
                <a:cs typeface="Arial"/>
              </a:rPr>
              <a:t> für </a:t>
            </a:r>
            <a:r>
              <a:rPr lang="en-US" sz="2000" dirty="0" err="1">
                <a:cs typeface="Arial"/>
              </a:rPr>
              <a:t>erfolgreiche</a:t>
            </a:r>
            <a:r>
              <a:rPr lang="en-US" sz="2000" dirty="0">
                <a:cs typeface="Arial"/>
              </a:rPr>
              <a:t> </a:t>
            </a:r>
            <a:r>
              <a:rPr lang="en-US" sz="2000" dirty="0" err="1">
                <a:cs typeface="Arial"/>
              </a:rPr>
              <a:t>soziale</a:t>
            </a:r>
            <a:r>
              <a:rPr lang="en-US" sz="2000" dirty="0">
                <a:cs typeface="Arial"/>
              </a:rPr>
              <a:t> </a:t>
            </a:r>
            <a:r>
              <a:rPr lang="en-US" sz="2000" dirty="0" err="1">
                <a:cs typeface="Arial"/>
              </a:rPr>
              <a:t>Bewegungen</a:t>
            </a:r>
            <a:r>
              <a:rPr lang="en-US" sz="2000" dirty="0">
                <a:cs typeface="Arial"/>
              </a:rPr>
              <a:t>, die </a:t>
            </a:r>
            <a:r>
              <a:rPr lang="en-US" sz="2000" dirty="0" err="1">
                <a:cs typeface="Arial"/>
              </a:rPr>
              <a:t>dezentrale</a:t>
            </a:r>
            <a:r>
              <a:rPr lang="en-US" sz="2000" dirty="0">
                <a:cs typeface="Arial"/>
              </a:rPr>
              <a:t> </a:t>
            </a:r>
            <a:r>
              <a:rPr lang="en-US" sz="2000" dirty="0" err="1">
                <a:cs typeface="Arial"/>
              </a:rPr>
              <a:t>soziale</a:t>
            </a:r>
            <a:r>
              <a:rPr lang="en-US" sz="2000" dirty="0">
                <a:cs typeface="Arial"/>
              </a:rPr>
              <a:t> Medien </a:t>
            </a:r>
            <a:r>
              <a:rPr lang="en-US" sz="2000" dirty="0" err="1">
                <a:cs typeface="Arial"/>
              </a:rPr>
              <a:t>genutzt</a:t>
            </a:r>
            <a:r>
              <a:rPr lang="en-US" sz="2000" dirty="0">
                <a:cs typeface="Arial"/>
              </a:rPr>
              <a:t> </a:t>
            </a:r>
            <a:r>
              <a:rPr lang="en-US" sz="2000" dirty="0" err="1">
                <a:cs typeface="Arial"/>
              </a:rPr>
              <a:t>haben</a:t>
            </a:r>
            <a:r>
              <a:rPr lang="en-US" sz="2000" dirty="0">
                <a:cs typeface="Arial"/>
              </a:rPr>
              <a:t>:</a:t>
            </a:r>
            <a:endParaRPr lang="en-US" sz="2000" dirty="0">
              <a:ea typeface="Calibri"/>
              <a:cs typeface="Arial"/>
            </a:endParaRPr>
          </a:p>
          <a:p>
            <a:pPr marL="342900" lvl="0" indent="-342900">
              <a:lnSpc>
                <a:spcPct val="107000"/>
              </a:lnSpc>
              <a:spcAft>
                <a:spcPts val="800"/>
              </a:spcAft>
              <a:buSzPts val="1000"/>
              <a:buFont typeface="Arial" panose="020B0604020202020204" pitchFamily="34" charset="0"/>
              <a:buChar char="•"/>
              <a:tabLst>
                <a:tab pos="457200" algn="l"/>
              </a:tabLst>
            </a:pPr>
            <a:r>
              <a:rPr lang="en-US" sz="2000" dirty="0" err="1">
                <a:cs typeface="Arial"/>
              </a:rPr>
              <a:t>Massenkundgebungen</a:t>
            </a:r>
            <a:r>
              <a:rPr lang="en-US" sz="2000" dirty="0">
                <a:cs typeface="Arial"/>
              </a:rPr>
              <a:t> für die </a:t>
            </a:r>
            <a:r>
              <a:rPr lang="en-US" sz="2000" dirty="0" err="1">
                <a:cs typeface="Arial"/>
              </a:rPr>
              <a:t>Unabhängigkeit</a:t>
            </a:r>
            <a:r>
              <a:rPr lang="en-US" sz="2000" dirty="0">
                <a:cs typeface="Arial"/>
              </a:rPr>
              <a:t> </a:t>
            </a:r>
            <a:r>
              <a:rPr lang="en-US" sz="2000" dirty="0" err="1">
                <a:cs typeface="Arial"/>
              </a:rPr>
              <a:t>unter</a:t>
            </a:r>
            <a:r>
              <a:rPr lang="en-US" sz="2000" dirty="0">
                <a:cs typeface="Arial"/>
              </a:rPr>
              <a:t> der </a:t>
            </a:r>
            <a:r>
              <a:rPr lang="en-US" sz="2000" dirty="0" err="1">
                <a:cs typeface="Arial"/>
              </a:rPr>
              <a:t>Führung</a:t>
            </a:r>
            <a:r>
              <a:rPr lang="en-US" sz="2000" dirty="0">
                <a:cs typeface="Arial"/>
              </a:rPr>
              <a:t> der </a:t>
            </a:r>
            <a:r>
              <a:rPr lang="en-US" sz="2000" dirty="0" err="1">
                <a:cs typeface="Arial"/>
              </a:rPr>
              <a:t>katalanischen</a:t>
            </a:r>
            <a:r>
              <a:rPr lang="en-US" sz="2000" dirty="0">
                <a:cs typeface="Arial"/>
              </a:rPr>
              <a:t> </a:t>
            </a:r>
            <a:r>
              <a:rPr lang="en-US" sz="2000" dirty="0" err="1">
                <a:cs typeface="Arial"/>
              </a:rPr>
              <a:t>Bewegung</a:t>
            </a:r>
            <a:r>
              <a:rPr lang="en-US" sz="2000" dirty="0">
                <a:cs typeface="Arial"/>
              </a:rPr>
              <a:t> „Tsunami </a:t>
            </a:r>
            <a:r>
              <a:rPr lang="en-US" sz="2000" dirty="0" err="1">
                <a:cs typeface="Arial"/>
              </a:rPr>
              <a:t>Democrático</a:t>
            </a:r>
            <a:r>
              <a:rPr lang="en-US" sz="2000" dirty="0">
                <a:cs typeface="Arial"/>
              </a:rPr>
              <a:t>“. Tsunami </a:t>
            </a:r>
            <a:r>
              <a:rPr lang="en-US" sz="2000" dirty="0" err="1">
                <a:cs typeface="Arial"/>
              </a:rPr>
              <a:t>nutzte</a:t>
            </a:r>
            <a:r>
              <a:rPr lang="en-US" sz="2000" dirty="0">
                <a:cs typeface="Arial"/>
              </a:rPr>
              <a:t> Twitter und </a:t>
            </a:r>
            <a:r>
              <a:rPr lang="en-US" sz="2000" dirty="0" err="1">
                <a:cs typeface="Arial"/>
              </a:rPr>
              <a:t>dezentrale</a:t>
            </a:r>
            <a:r>
              <a:rPr lang="en-US" sz="2000" dirty="0">
                <a:cs typeface="Arial"/>
              </a:rPr>
              <a:t> </a:t>
            </a:r>
            <a:r>
              <a:rPr lang="en-US" sz="2000" dirty="0" err="1">
                <a:cs typeface="Arial"/>
              </a:rPr>
              <a:t>soziale</a:t>
            </a:r>
            <a:r>
              <a:rPr lang="en-US" sz="2000" dirty="0">
                <a:cs typeface="Arial"/>
              </a:rPr>
              <a:t> Medien, um </a:t>
            </a:r>
            <a:r>
              <a:rPr lang="en-US" sz="2000" dirty="0" err="1">
                <a:cs typeface="Arial"/>
              </a:rPr>
              <a:t>zum</a:t>
            </a:r>
            <a:r>
              <a:rPr lang="en-US" sz="2000" dirty="0">
                <a:cs typeface="Arial"/>
              </a:rPr>
              <a:t> </a:t>
            </a:r>
            <a:r>
              <a:rPr lang="en-US" sz="2000" dirty="0" err="1">
                <a:cs typeface="Arial"/>
              </a:rPr>
              <a:t>Handeln</a:t>
            </a:r>
            <a:r>
              <a:rPr lang="en-US" sz="2000" dirty="0">
                <a:cs typeface="Arial"/>
              </a:rPr>
              <a:t> </a:t>
            </a:r>
            <a:r>
              <a:rPr lang="en-US" sz="2000" dirty="0" err="1">
                <a:cs typeface="Arial"/>
              </a:rPr>
              <a:t>aufzurufen</a:t>
            </a:r>
            <a:r>
              <a:rPr lang="en-US" sz="2000" dirty="0">
                <a:cs typeface="Arial"/>
              </a:rPr>
              <a:t>. </a:t>
            </a:r>
            <a:r>
              <a:rPr lang="en-US" sz="2000" dirty="0" err="1">
                <a:cs typeface="Arial"/>
              </a:rPr>
              <a:t>Außerdem</a:t>
            </a:r>
            <a:r>
              <a:rPr lang="en-US" sz="2000" dirty="0">
                <a:cs typeface="Arial"/>
              </a:rPr>
              <a:t> </a:t>
            </a:r>
            <a:r>
              <a:rPr lang="en-US" sz="2000" dirty="0" err="1">
                <a:cs typeface="Arial"/>
              </a:rPr>
              <a:t>setzte</a:t>
            </a:r>
            <a:r>
              <a:rPr lang="en-US" sz="2000" dirty="0">
                <a:cs typeface="Arial"/>
              </a:rPr>
              <a:t> Tsunami </a:t>
            </a:r>
            <a:r>
              <a:rPr lang="en-US" sz="2000" dirty="0" err="1">
                <a:cs typeface="Arial"/>
              </a:rPr>
              <a:t>eine</a:t>
            </a:r>
            <a:r>
              <a:rPr lang="en-US" sz="2000" dirty="0">
                <a:cs typeface="Arial"/>
              </a:rPr>
              <a:t> </a:t>
            </a:r>
            <a:r>
              <a:rPr lang="en-US" sz="2000" dirty="0" err="1">
                <a:cs typeface="Arial"/>
              </a:rPr>
              <a:t>eigens</a:t>
            </a:r>
            <a:r>
              <a:rPr lang="en-US" sz="2000" dirty="0">
                <a:cs typeface="Arial"/>
              </a:rPr>
              <a:t> </a:t>
            </a:r>
            <a:r>
              <a:rPr lang="en-US" sz="2000" dirty="0" err="1">
                <a:cs typeface="Arial"/>
              </a:rPr>
              <a:t>entwickelte</a:t>
            </a:r>
            <a:r>
              <a:rPr lang="en-US" sz="2000" dirty="0">
                <a:cs typeface="Arial"/>
              </a:rPr>
              <a:t> App </a:t>
            </a:r>
            <a:r>
              <a:rPr lang="en-US" sz="2000" dirty="0" err="1">
                <a:cs typeface="Arial"/>
              </a:rPr>
              <a:t>ein</a:t>
            </a:r>
            <a:r>
              <a:rPr lang="en-US" sz="2000" dirty="0">
                <a:cs typeface="Arial"/>
              </a:rPr>
              <a:t>. Die </a:t>
            </a:r>
            <a:r>
              <a:rPr lang="en-US" sz="2000" dirty="0" err="1">
                <a:cs typeface="Arial"/>
              </a:rPr>
              <a:t>Kombination</a:t>
            </a:r>
            <a:r>
              <a:rPr lang="en-US" sz="2000" dirty="0">
                <a:cs typeface="Arial"/>
              </a:rPr>
              <a:t> </a:t>
            </a:r>
            <a:r>
              <a:rPr lang="en-US" sz="2000" dirty="0" err="1">
                <a:cs typeface="Arial"/>
              </a:rPr>
              <a:t>beider</a:t>
            </a:r>
            <a:r>
              <a:rPr lang="en-US" sz="2000" dirty="0">
                <a:cs typeface="Arial"/>
              </a:rPr>
              <a:t> Mittel </a:t>
            </a:r>
            <a:r>
              <a:rPr lang="en-US" sz="2000" dirty="0" err="1">
                <a:cs typeface="Arial"/>
              </a:rPr>
              <a:t>ermöglichte</a:t>
            </a:r>
            <a:r>
              <a:rPr lang="en-US" sz="2000" dirty="0">
                <a:cs typeface="Arial"/>
              </a:rPr>
              <a:t> es der </a:t>
            </a:r>
            <a:r>
              <a:rPr lang="en-US" sz="2000" dirty="0" err="1">
                <a:cs typeface="Arial"/>
              </a:rPr>
              <a:t>Bewegung</a:t>
            </a:r>
            <a:r>
              <a:rPr lang="en-US" sz="2000" dirty="0">
                <a:cs typeface="Arial"/>
              </a:rPr>
              <a:t>, </a:t>
            </a:r>
            <a:r>
              <a:rPr lang="en-US" sz="2000" dirty="0" err="1">
                <a:cs typeface="Arial"/>
              </a:rPr>
              <a:t>kollektive</a:t>
            </a:r>
            <a:r>
              <a:rPr lang="en-US" sz="2000" dirty="0">
                <a:cs typeface="Arial"/>
              </a:rPr>
              <a:t> </a:t>
            </a:r>
            <a:r>
              <a:rPr lang="en-US" sz="2000" dirty="0" err="1">
                <a:cs typeface="Arial"/>
              </a:rPr>
              <a:t>Massenaktionen</a:t>
            </a:r>
            <a:r>
              <a:rPr lang="en-US" sz="2000" dirty="0">
                <a:cs typeface="Arial"/>
              </a:rPr>
              <a:t> </a:t>
            </a:r>
            <a:r>
              <a:rPr lang="en-US" sz="2000" dirty="0" err="1">
                <a:cs typeface="Arial"/>
              </a:rPr>
              <a:t>zu</a:t>
            </a:r>
            <a:r>
              <a:rPr lang="en-US" sz="2000" dirty="0">
                <a:cs typeface="Arial"/>
              </a:rPr>
              <a:t> </a:t>
            </a:r>
            <a:r>
              <a:rPr lang="en-US" sz="2000" dirty="0" err="1">
                <a:cs typeface="Arial"/>
              </a:rPr>
              <a:t>organisieren</a:t>
            </a:r>
            <a:r>
              <a:rPr lang="en-US" sz="2000" dirty="0">
                <a:cs typeface="Arial"/>
              </a:rPr>
              <a:t> und </a:t>
            </a:r>
            <a:r>
              <a:rPr lang="en-US" sz="2000" dirty="0" err="1">
                <a:cs typeface="Arial"/>
              </a:rPr>
              <a:t>dabei</a:t>
            </a:r>
            <a:r>
              <a:rPr lang="en-US" sz="2000" dirty="0">
                <a:cs typeface="Arial"/>
              </a:rPr>
              <a:t> die </a:t>
            </a:r>
            <a:r>
              <a:rPr lang="en-US" sz="2000" dirty="0" err="1">
                <a:cs typeface="Arial"/>
              </a:rPr>
              <a:t>üblichen</a:t>
            </a:r>
            <a:r>
              <a:rPr lang="en-US" sz="2000" dirty="0">
                <a:cs typeface="Arial"/>
              </a:rPr>
              <a:t> </a:t>
            </a:r>
            <a:r>
              <a:rPr lang="en-US" sz="2000" dirty="0" err="1">
                <a:cs typeface="Arial"/>
              </a:rPr>
              <a:t>Überwachungskanäle</a:t>
            </a:r>
            <a:r>
              <a:rPr lang="en-US" sz="2000" dirty="0">
                <a:cs typeface="Arial"/>
              </a:rPr>
              <a:t> der </a:t>
            </a:r>
            <a:r>
              <a:rPr lang="en-US" sz="2000" dirty="0" err="1">
                <a:cs typeface="Arial"/>
              </a:rPr>
              <a:t>Sicherheitskräfte</a:t>
            </a:r>
            <a:r>
              <a:rPr lang="en-US" sz="2000" dirty="0">
                <a:cs typeface="Arial"/>
              </a:rPr>
              <a:t> </a:t>
            </a:r>
            <a:r>
              <a:rPr lang="en-US" sz="2000" dirty="0" err="1">
                <a:cs typeface="Arial"/>
              </a:rPr>
              <a:t>zu</a:t>
            </a:r>
            <a:r>
              <a:rPr lang="en-US" sz="2000" dirty="0">
                <a:cs typeface="Arial"/>
              </a:rPr>
              <a:t> </a:t>
            </a:r>
            <a:r>
              <a:rPr lang="en-US" sz="2000" dirty="0" err="1">
                <a:cs typeface="Arial"/>
              </a:rPr>
              <a:t>umgehen</a:t>
            </a:r>
            <a:r>
              <a:rPr lang="en-US" sz="2000" dirty="0">
                <a:cs typeface="Arial"/>
              </a:rPr>
              <a:t>. </a:t>
            </a:r>
            <a:endParaRPr lang="en-US" sz="2000" dirty="0">
              <a:ea typeface="Calibri"/>
              <a:cs typeface="Arial"/>
            </a:endParaRPr>
          </a:p>
          <a:p>
            <a:pPr marL="342900" indent="-342900">
              <a:lnSpc>
                <a:spcPct val="107000"/>
              </a:lnSpc>
              <a:spcAft>
                <a:spcPts val="800"/>
              </a:spcAft>
              <a:buSzPts val="1000"/>
              <a:buFont typeface="Arial" panose="020B0604020202020204" pitchFamily="34" charset="0"/>
              <a:buChar char="•"/>
              <a:tabLst>
                <a:tab pos="457200" algn="l"/>
              </a:tabLst>
            </a:pPr>
            <a:r>
              <a:rPr lang="en-US" sz="2000" dirty="0">
                <a:cs typeface="Arial"/>
              </a:rPr>
              <a:t>Die pro-</a:t>
            </a:r>
            <a:r>
              <a:rPr lang="en-US" sz="2000" dirty="0" err="1">
                <a:cs typeface="Arial"/>
              </a:rPr>
              <a:t>demokratischen</a:t>
            </a:r>
            <a:r>
              <a:rPr lang="en-US" sz="2000" dirty="0">
                <a:cs typeface="Arial"/>
              </a:rPr>
              <a:t> </a:t>
            </a:r>
            <a:r>
              <a:rPr lang="en-US" sz="2000" dirty="0" err="1">
                <a:cs typeface="Arial"/>
              </a:rPr>
              <a:t>Demonstrationen</a:t>
            </a:r>
            <a:r>
              <a:rPr lang="en-US" sz="2000" dirty="0">
                <a:cs typeface="Arial"/>
              </a:rPr>
              <a:t> in Hongkong </a:t>
            </a:r>
            <a:r>
              <a:rPr lang="en-US" sz="2000" dirty="0" err="1">
                <a:cs typeface="Arial"/>
                <a:hlinkClick r:id="rId3"/>
              </a:rPr>
              <a:t>zeichneten</a:t>
            </a:r>
            <a:r>
              <a:rPr lang="en-US" sz="2000" dirty="0">
                <a:cs typeface="Arial"/>
                <a:hlinkClick r:id="rId3"/>
              </a:rPr>
              <a:t> </a:t>
            </a:r>
            <a:r>
              <a:rPr lang="en-US" sz="2000" dirty="0" err="1">
                <a:cs typeface="Arial"/>
                <a:hlinkClick r:id="rId3"/>
              </a:rPr>
              <a:t>sich</a:t>
            </a:r>
            <a:r>
              <a:rPr lang="en-US" sz="2000" dirty="0">
                <a:cs typeface="Arial"/>
                <a:hlinkClick r:id="rId3"/>
              </a:rPr>
              <a:t> </a:t>
            </a:r>
            <a:r>
              <a:rPr lang="en-US" sz="2000" dirty="0" err="1">
                <a:cs typeface="Arial"/>
              </a:rPr>
              <a:t>durch</a:t>
            </a:r>
            <a:r>
              <a:rPr lang="en-US" sz="2000" dirty="0">
                <a:cs typeface="Arial"/>
              </a:rPr>
              <a:t> </a:t>
            </a:r>
            <a:r>
              <a:rPr lang="en-US" sz="2000" dirty="0" err="1">
                <a:cs typeface="Arial"/>
              </a:rPr>
              <a:t>dezentralisierte</a:t>
            </a:r>
            <a:r>
              <a:rPr lang="en-US" sz="2000" dirty="0">
                <a:cs typeface="Arial"/>
              </a:rPr>
              <a:t> </a:t>
            </a:r>
            <a:r>
              <a:rPr lang="en-US" sz="2000" dirty="0" err="1">
                <a:cs typeface="Arial"/>
              </a:rPr>
              <a:t>Proteste</a:t>
            </a:r>
            <a:r>
              <a:rPr lang="en-US" sz="2000" dirty="0">
                <a:cs typeface="Arial"/>
              </a:rPr>
              <a:t> und den </a:t>
            </a:r>
            <a:r>
              <a:rPr lang="en-US" sz="2000" dirty="0" err="1">
                <a:cs typeface="Arial"/>
              </a:rPr>
              <a:t>entscheidenden</a:t>
            </a:r>
            <a:r>
              <a:rPr lang="en-US" sz="2000" dirty="0">
                <a:cs typeface="Arial"/>
              </a:rPr>
              <a:t> </a:t>
            </a:r>
            <a:r>
              <a:rPr lang="en-US" sz="2000" dirty="0" err="1">
                <a:cs typeface="Arial"/>
              </a:rPr>
              <a:t>Einsatz</a:t>
            </a:r>
            <a:r>
              <a:rPr lang="en-US" sz="2000" dirty="0">
                <a:cs typeface="Arial"/>
              </a:rPr>
              <a:t> von Kommunikation </a:t>
            </a:r>
            <a:r>
              <a:rPr lang="en-US" sz="2000" dirty="0" err="1">
                <a:cs typeface="Arial"/>
              </a:rPr>
              <a:t>über</a:t>
            </a:r>
            <a:r>
              <a:rPr lang="en-US" sz="2000" dirty="0">
                <a:cs typeface="Arial"/>
              </a:rPr>
              <a:t> </a:t>
            </a:r>
            <a:r>
              <a:rPr lang="en-US" sz="2000" dirty="0" err="1">
                <a:cs typeface="Arial"/>
              </a:rPr>
              <a:t>soziale</a:t>
            </a:r>
            <a:r>
              <a:rPr lang="en-US" sz="2000" dirty="0">
                <a:cs typeface="Arial"/>
              </a:rPr>
              <a:t> Medien </a:t>
            </a:r>
            <a:r>
              <a:rPr lang="en-US" sz="2000" dirty="0" err="1">
                <a:cs typeface="Arial"/>
                <a:hlinkClick r:id="rId3"/>
              </a:rPr>
              <a:t>aus</a:t>
            </a:r>
            <a:r>
              <a:rPr lang="en-US" sz="2000" dirty="0" err="1">
                <a:cs typeface="Arial"/>
              </a:rPr>
              <a:t>.</a:t>
            </a:r>
            <a:r>
              <a:rPr lang="en-US" sz="2000" dirty="0">
                <a:cs typeface="Arial"/>
              </a:rPr>
              <a:t> Die </a:t>
            </a:r>
            <a:r>
              <a:rPr lang="en-US" sz="2000" dirty="0" err="1">
                <a:cs typeface="Arial"/>
              </a:rPr>
              <a:t>Teilnehmenden</a:t>
            </a:r>
            <a:r>
              <a:rPr lang="en-US" sz="2000" dirty="0">
                <a:cs typeface="Arial"/>
              </a:rPr>
              <a:t> </a:t>
            </a:r>
            <a:r>
              <a:rPr lang="en-US" sz="2000" dirty="0" err="1">
                <a:cs typeface="Arial"/>
              </a:rPr>
              <a:t>kombinierten</a:t>
            </a:r>
            <a:r>
              <a:rPr lang="en-US" sz="2000" dirty="0">
                <a:cs typeface="Arial"/>
              </a:rPr>
              <a:t> </a:t>
            </a:r>
            <a:r>
              <a:rPr lang="en-US" sz="2000" dirty="0" err="1">
                <a:cs typeface="Arial"/>
              </a:rPr>
              <a:t>dafür</a:t>
            </a:r>
            <a:r>
              <a:rPr lang="en-US" sz="2000" dirty="0">
                <a:cs typeface="Arial"/>
              </a:rPr>
              <a:t> </a:t>
            </a:r>
            <a:r>
              <a:rPr lang="en-US" sz="2000" dirty="0" err="1">
                <a:cs typeface="Arial"/>
              </a:rPr>
              <a:t>verschiedene</a:t>
            </a:r>
            <a:r>
              <a:rPr lang="en-US" sz="2000" dirty="0">
                <a:cs typeface="Arial"/>
              </a:rPr>
              <a:t> </a:t>
            </a:r>
            <a:r>
              <a:rPr lang="en-US" sz="2000" dirty="0" err="1">
                <a:cs typeface="Arial"/>
              </a:rPr>
              <a:t>Plattformen</a:t>
            </a:r>
            <a:r>
              <a:rPr lang="en-US" sz="2000" dirty="0">
                <a:cs typeface="Arial"/>
              </a:rPr>
              <a:t> </a:t>
            </a:r>
            <a:r>
              <a:rPr lang="en-US" sz="2000" dirty="0" err="1">
                <a:cs typeface="Arial"/>
              </a:rPr>
              <a:t>wie</a:t>
            </a:r>
            <a:r>
              <a:rPr lang="en-US" sz="2000" dirty="0">
                <a:cs typeface="Arial"/>
              </a:rPr>
              <a:t> Telegram (</a:t>
            </a:r>
            <a:r>
              <a:rPr lang="en-US" sz="2000" dirty="0" err="1">
                <a:cs typeface="Arial"/>
              </a:rPr>
              <a:t>mit</a:t>
            </a:r>
            <a:r>
              <a:rPr lang="en-US" sz="2000" dirty="0">
                <a:cs typeface="Arial"/>
              </a:rPr>
              <a:t> </a:t>
            </a:r>
            <a:r>
              <a:rPr lang="en-US" sz="2000" dirty="0" err="1">
                <a:cs typeface="Arial"/>
              </a:rPr>
              <a:t>verschlüsselten</a:t>
            </a:r>
            <a:r>
              <a:rPr lang="en-US" sz="2000" dirty="0">
                <a:cs typeface="Arial"/>
              </a:rPr>
              <a:t> Chats) und LIHKG. </a:t>
            </a:r>
            <a:r>
              <a:rPr lang="en-US" sz="2000" dirty="0" err="1">
                <a:cs typeface="Arial"/>
              </a:rPr>
              <a:t>Beobachter:innen</a:t>
            </a:r>
            <a:r>
              <a:rPr lang="en-US" sz="2000" dirty="0">
                <a:cs typeface="Arial"/>
              </a:rPr>
              <a:t> </a:t>
            </a:r>
            <a:r>
              <a:rPr lang="en-US" sz="2000" dirty="0" err="1">
                <a:cs typeface="Arial"/>
              </a:rPr>
              <a:t>gehen</a:t>
            </a:r>
            <a:r>
              <a:rPr lang="en-US" sz="2000" dirty="0">
                <a:cs typeface="Arial"/>
              </a:rPr>
              <a:t> </a:t>
            </a:r>
            <a:r>
              <a:rPr lang="en-US" sz="2000" dirty="0" err="1">
                <a:cs typeface="Arial"/>
              </a:rPr>
              <a:t>davon</a:t>
            </a:r>
            <a:r>
              <a:rPr lang="en-US" sz="2000" dirty="0">
                <a:cs typeface="Arial"/>
              </a:rPr>
              <a:t> </a:t>
            </a:r>
            <a:r>
              <a:rPr lang="en-US" sz="2000" dirty="0" err="1">
                <a:cs typeface="Arial"/>
              </a:rPr>
              <a:t>aus</a:t>
            </a:r>
            <a:r>
              <a:rPr lang="en-US" sz="2000" dirty="0">
                <a:cs typeface="Arial"/>
              </a:rPr>
              <a:t>, </a:t>
            </a:r>
            <a:r>
              <a:rPr lang="en-US" sz="2000" dirty="0" err="1">
                <a:cs typeface="Arial"/>
              </a:rPr>
              <a:t>dass</a:t>
            </a:r>
            <a:r>
              <a:rPr lang="en-US" sz="2000" dirty="0">
                <a:cs typeface="Arial"/>
              </a:rPr>
              <a:t> </a:t>
            </a:r>
            <a:r>
              <a:rPr lang="en-US" sz="2000" dirty="0" err="1">
                <a:cs typeface="Arial"/>
              </a:rPr>
              <a:t>diese</a:t>
            </a:r>
            <a:r>
              <a:rPr lang="en-US" sz="2000" dirty="0">
                <a:cs typeface="Arial"/>
              </a:rPr>
              <a:t> </a:t>
            </a:r>
            <a:r>
              <a:rPr lang="en-US" sz="2000" dirty="0" err="1">
                <a:cs typeface="Arial"/>
              </a:rPr>
              <a:t>Nutzung</a:t>
            </a:r>
            <a:r>
              <a:rPr lang="en-US" sz="2000" dirty="0">
                <a:cs typeface="Arial"/>
              </a:rPr>
              <a:t> „den </a:t>
            </a:r>
            <a:r>
              <a:rPr lang="en-US" sz="2000" dirty="0" err="1">
                <a:cs typeface="Arial"/>
              </a:rPr>
              <a:t>Demonstrant:innen</a:t>
            </a:r>
            <a:r>
              <a:rPr lang="en-US" sz="2000" dirty="0">
                <a:cs typeface="Arial"/>
              </a:rPr>
              <a:t> </a:t>
            </a:r>
            <a:r>
              <a:rPr lang="en-US" sz="2000" dirty="0" err="1">
                <a:cs typeface="Arial"/>
              </a:rPr>
              <a:t>möglicherweise</a:t>
            </a:r>
            <a:r>
              <a:rPr lang="en-US" sz="2000" dirty="0">
                <a:cs typeface="Arial"/>
              </a:rPr>
              <a:t> nicht </a:t>
            </a:r>
            <a:r>
              <a:rPr lang="en-US" sz="2000" dirty="0" err="1">
                <a:cs typeface="Arial"/>
              </a:rPr>
              <a:t>nur</a:t>
            </a:r>
            <a:r>
              <a:rPr lang="en-US" sz="2000" dirty="0">
                <a:cs typeface="Arial"/>
              </a:rPr>
              <a:t> </a:t>
            </a:r>
            <a:r>
              <a:rPr lang="en-US" sz="2000" dirty="0" err="1">
                <a:cs typeface="Arial"/>
              </a:rPr>
              <a:t>einen</a:t>
            </a:r>
            <a:r>
              <a:rPr lang="en-US" sz="2000" dirty="0">
                <a:cs typeface="Arial"/>
              </a:rPr>
              <a:t> Raum für die </a:t>
            </a:r>
            <a:r>
              <a:rPr lang="en-US" sz="2000" dirty="0" err="1">
                <a:cs typeface="Arial"/>
              </a:rPr>
              <a:t>Koordination</a:t>
            </a:r>
            <a:r>
              <a:rPr lang="en-US" sz="2000" dirty="0">
                <a:cs typeface="Arial"/>
              </a:rPr>
              <a:t>, </a:t>
            </a:r>
            <a:r>
              <a:rPr lang="en-US" sz="2000" dirty="0" err="1">
                <a:cs typeface="Arial"/>
              </a:rPr>
              <a:t>sondern</a:t>
            </a:r>
            <a:r>
              <a:rPr lang="en-US" sz="2000" dirty="0">
                <a:cs typeface="Arial"/>
              </a:rPr>
              <a:t> </a:t>
            </a:r>
            <a:r>
              <a:rPr lang="en-US" sz="2000" dirty="0" err="1">
                <a:cs typeface="Arial"/>
              </a:rPr>
              <a:t>auch</a:t>
            </a:r>
            <a:r>
              <a:rPr lang="en-US" sz="2000" dirty="0">
                <a:cs typeface="Arial"/>
              </a:rPr>
              <a:t> für </a:t>
            </a:r>
            <a:r>
              <a:rPr lang="en-US" sz="2000" dirty="0" err="1">
                <a:cs typeface="Arial"/>
              </a:rPr>
              <a:t>kollektive</a:t>
            </a:r>
            <a:r>
              <a:rPr lang="en-US" sz="2000" dirty="0">
                <a:cs typeface="Arial"/>
              </a:rPr>
              <a:t> </a:t>
            </a:r>
            <a:r>
              <a:rPr lang="en-US" sz="2000" dirty="0" err="1">
                <a:cs typeface="Arial"/>
              </a:rPr>
              <a:t>Verhandlungen</a:t>
            </a:r>
            <a:r>
              <a:rPr lang="en-US" sz="2000" dirty="0">
                <a:cs typeface="Arial"/>
              </a:rPr>
              <a:t> und </a:t>
            </a:r>
            <a:r>
              <a:rPr lang="en-US" sz="2000" dirty="0" err="1">
                <a:cs typeface="Arial"/>
              </a:rPr>
              <a:t>Beratungen</a:t>
            </a:r>
            <a:r>
              <a:rPr lang="en-US" sz="2000" dirty="0">
                <a:cs typeface="Arial"/>
              </a:rPr>
              <a:t> bot“. </a:t>
            </a:r>
            <a:endParaRPr lang="en-US" sz="2000" dirty="0">
              <a:ea typeface="Calibri" panose="020F0502020204030204"/>
              <a:cs typeface="Arial"/>
            </a:endParaRPr>
          </a:p>
        </p:txBody>
      </p:sp>
      <p:sp>
        <p:nvSpPr>
          <p:cNvPr id="4" name="Text Placeholder 3">
            <a:extLst>
              <a:ext uri="{FF2B5EF4-FFF2-40B4-BE49-F238E27FC236}">
                <a16:creationId xmlns:a16="http://schemas.microsoft.com/office/drawing/2014/main" id="{EDA4C668-DACD-7CE9-4F4B-0A6045648F81}"/>
              </a:ext>
            </a:extLst>
          </p:cNvPr>
          <p:cNvSpPr>
            <a:spLocks noGrp="1"/>
          </p:cNvSpPr>
          <p:nvPr>
            <p:ph type="body" sz="quarter" idx="16"/>
          </p:nvPr>
        </p:nvSpPr>
        <p:spPr>
          <a:xfrm>
            <a:off x="310453" y="9924"/>
            <a:ext cx="11738362" cy="803654"/>
          </a:xfrm>
        </p:spPr>
        <p:txBody>
          <a:bodyPr lIns="91440" tIns="45720" rIns="91440" bIns="45720" anchor="t">
            <a:noAutofit/>
          </a:bodyPr>
          <a:lstStyle/>
          <a:p>
            <a:r>
              <a:rPr lang="en-US" sz="2400" b="1" dirty="0"/>
              <a:t>Der </a:t>
            </a:r>
            <a:r>
              <a:rPr lang="en-US" sz="2400" b="1" dirty="0" err="1"/>
              <a:t>Einsatz sozialer </a:t>
            </a:r>
            <a:r>
              <a:rPr lang="en-US" sz="2400" b="1" dirty="0"/>
              <a:t>Medien für sozialen </a:t>
            </a:r>
            <a:r>
              <a:rPr lang="en-US" sz="2400" b="1" dirty="0" err="1"/>
              <a:t>Wandel</a:t>
            </a:r>
            <a:r>
              <a:rPr lang="en-US" sz="2400" b="1" dirty="0"/>
              <a:t>: </a:t>
            </a:r>
            <a:r>
              <a:rPr lang="en-US" sz="2400" b="1" dirty="0" err="1"/>
              <a:t>bewährte Praktiken </a:t>
            </a:r>
            <a:r>
              <a:rPr lang="en-US" sz="2400" b="1" dirty="0"/>
              <a:t>und </a:t>
            </a:r>
            <a:endParaRPr lang="es-ES" sz="3200" dirty="0"/>
          </a:p>
          <a:p>
            <a:r>
              <a:rPr lang="en-US" sz="2400" b="1" dirty="0" err="1"/>
              <a:t>ethische Überlegungen</a:t>
            </a:r>
            <a:endParaRPr lang="en-US" sz="2400" b="1" dirty="0" err="1">
              <a:ea typeface="Calibri"/>
              <a:cs typeface="Calibri"/>
            </a:endParaRPr>
          </a:p>
        </p:txBody>
      </p:sp>
      <p:cxnSp>
        <p:nvCxnSpPr>
          <p:cNvPr id="2" name="Straight Connector 1">
            <a:extLst>
              <a:ext uri="{FF2B5EF4-FFF2-40B4-BE49-F238E27FC236}">
                <a16:creationId xmlns:a16="http://schemas.microsoft.com/office/drawing/2014/main" id="{E02DEE3C-E853-7E0B-44F5-52C351330EF3}"/>
              </a:ext>
            </a:extLst>
          </p:cNvPr>
          <p:cNvCxnSpPr>
            <a:cxnSpLocks/>
          </p:cNvCxnSpPr>
          <p:nvPr/>
        </p:nvCxnSpPr>
        <p:spPr>
          <a:xfrm>
            <a:off x="83634" y="979701"/>
            <a:ext cx="12192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7150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DA127-3B4A-10A9-D686-7048BA19914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EB1E990-D243-82A7-4B33-98D8D61BD90A}"/>
              </a:ext>
            </a:extLst>
          </p:cNvPr>
          <p:cNvSpPr>
            <a:spLocks noGrp="1"/>
          </p:cNvSpPr>
          <p:nvPr>
            <p:ph type="body" sz="quarter" idx="18"/>
          </p:nvPr>
        </p:nvSpPr>
        <p:spPr>
          <a:xfrm>
            <a:off x="465221" y="570269"/>
            <a:ext cx="11285621" cy="3849918"/>
          </a:xfrm>
        </p:spPr>
        <p:txBody>
          <a:bodyPr lIns="91440" tIns="45720" rIns="91440" bIns="45720" anchor="t"/>
          <a:lstStyle/>
          <a:p>
            <a:pPr marL="0" lvl="0" indent="0">
              <a:lnSpc>
                <a:spcPct val="107000"/>
              </a:lnSpc>
              <a:spcAft>
                <a:spcPts val="800"/>
              </a:spcAft>
              <a:buSzPts val="1000"/>
              <a:tabLst>
                <a:tab pos="457200" algn="l"/>
              </a:tabLst>
            </a:pPr>
            <a:endParaRPr lang="en-US">
              <a:cs typeface="Arial" panose="020B0604020202020204" pitchFamily="34" charset="0"/>
            </a:endParaRPr>
          </a:p>
          <a:p>
            <a:pPr marL="342900" indent="-342900">
              <a:lnSpc>
                <a:spcPct val="107000"/>
              </a:lnSpc>
              <a:spcAft>
                <a:spcPts val="800"/>
              </a:spcAft>
              <a:buSzPts val="1000"/>
              <a:buFont typeface="Wingdings" panose="020B0604020202020204" pitchFamily="34" charset="0"/>
              <a:buChar char="v"/>
              <a:tabLst>
                <a:tab pos="457200" algn="l"/>
              </a:tabLst>
            </a:pPr>
            <a:r>
              <a:rPr lang="en-US">
                <a:latin typeface="Calibri" panose="020F0502020204030204"/>
              </a:rPr>
              <a:t>Nutze nicht </a:t>
            </a:r>
            <a:r>
              <a:rPr lang="en-US" b="1">
                <a:latin typeface="Calibri" panose="020F0502020204030204"/>
              </a:rPr>
              <a:t>zurückverfolgbare Technologien</a:t>
            </a:r>
            <a:r>
              <a:rPr lang="en-US">
                <a:latin typeface="Calibri" panose="020F0502020204030204"/>
              </a:rPr>
              <a:t>:</a:t>
            </a:r>
            <a:endParaRPr lang="en-US" sz="2000" b="1">
              <a:solidFill>
                <a:srgbClr val="0070C0"/>
              </a:solidFill>
              <a:latin typeface="Calibri" panose="020F0502020204030204"/>
              <a:ea typeface="Calibri" panose="020F0502020204030204"/>
              <a:cs typeface="Calibri" panose="020F0502020204030204"/>
            </a:endParaRPr>
          </a:p>
          <a:p>
            <a:pPr marL="0" indent="0">
              <a:lnSpc>
                <a:spcPct val="107000"/>
              </a:lnSpc>
              <a:spcAft>
                <a:spcPts val="800"/>
              </a:spcAft>
              <a:buSzPts val="1000"/>
              <a:tabLst>
                <a:tab pos="457200" algn="l"/>
              </a:tabLst>
            </a:pPr>
            <a:r>
              <a:rPr lang="en-US">
                <a:cs typeface="Arial"/>
              </a:rPr>
              <a:t>Pro-Demokratie-Demonstrant*innen in Hongkong nutzten eine Bluetooth-App, um miteinander zu sprechen. Sie brauchten keine Internetverbindung. So entkamen sie den chinesischen Sicherheitskräften und blieben unauffindbar.</a:t>
            </a:r>
            <a:endParaRPr lang="en-US">
              <a:ea typeface="Calibri"/>
              <a:cs typeface="Arial"/>
            </a:endParaRPr>
          </a:p>
          <a:p>
            <a:pPr marL="342900" lvl="0" indent="-342900">
              <a:lnSpc>
                <a:spcPct val="107000"/>
              </a:lnSpc>
              <a:spcAft>
                <a:spcPts val="800"/>
              </a:spcAft>
              <a:buSzPts val="1000"/>
              <a:buFont typeface="Wingdings" panose="020B0604020202020204" pitchFamily="34" charset="0"/>
              <a:buChar char="v"/>
              <a:tabLst>
                <a:tab pos="457200" algn="l"/>
              </a:tabLst>
            </a:pPr>
            <a:r>
              <a:rPr lang="en-US">
                <a:cs typeface="Arial"/>
              </a:rPr>
              <a:t>Nutzen Sie </a:t>
            </a:r>
            <a:r>
              <a:rPr lang="en-US" b="1">
                <a:cs typeface="Arial"/>
              </a:rPr>
              <a:t>partizipative Plattformen:</a:t>
            </a:r>
            <a:endParaRPr lang="en-US" b="1">
              <a:ea typeface="Calibri"/>
              <a:cs typeface="Arial"/>
            </a:endParaRPr>
          </a:p>
          <a:p>
            <a:pPr marL="0" lvl="0" indent="0">
              <a:lnSpc>
                <a:spcPct val="107000"/>
              </a:lnSpc>
              <a:spcAft>
                <a:spcPts val="800"/>
              </a:spcAft>
              <a:buSzPts val="1000"/>
              <a:tabLst>
                <a:tab pos="457200" algn="l"/>
              </a:tabLst>
            </a:pPr>
            <a:r>
              <a:rPr lang="en-US"/>
              <a:t>Forscherinnen und Forscher stellten den Einsatz partizipativer Plattformen in lokalen Entscheidungsprozessen in verschiedenen europäischen Ländern fest, darunter Spanien, Italien, Frankreich und Finnland. In </a:t>
            </a:r>
            <a:r>
              <a:rPr lang="en-US">
                <a:hlinkClick r:id="rId3"/>
              </a:rPr>
              <a:t>Finnland</a:t>
            </a:r>
            <a:r>
              <a:rPr lang="en-US"/>
              <a:t>: „Formen und Auswirkungen der Bürgerbeteiligung an öffentlich finanzierten partizipativen Innovationsplattformen“.</a:t>
            </a:r>
            <a:endParaRPr lang="en-US">
              <a:ea typeface="Calibri"/>
              <a:cs typeface="Calibri"/>
            </a:endParaRPr>
          </a:p>
        </p:txBody>
      </p:sp>
      <p:sp>
        <p:nvSpPr>
          <p:cNvPr id="4" name="Text Placeholder 3">
            <a:extLst>
              <a:ext uri="{FF2B5EF4-FFF2-40B4-BE49-F238E27FC236}">
                <a16:creationId xmlns:a16="http://schemas.microsoft.com/office/drawing/2014/main" id="{EDA4C668-DACD-7CE9-4F4B-0A6045648F81}"/>
              </a:ext>
            </a:extLst>
          </p:cNvPr>
          <p:cNvSpPr>
            <a:spLocks noGrp="1"/>
          </p:cNvSpPr>
          <p:nvPr>
            <p:ph type="body" sz="quarter" idx="16"/>
          </p:nvPr>
        </p:nvSpPr>
        <p:spPr>
          <a:xfrm>
            <a:off x="214180" y="132348"/>
            <a:ext cx="11977820" cy="803654"/>
          </a:xfrm>
        </p:spPr>
        <p:txBody>
          <a:bodyPr/>
          <a:lstStyle/>
          <a:p>
            <a:r>
              <a:rPr lang="en-US" sz="2800" b="1"/>
              <a:t>Der Einsatz sozialer Medien für sozialen Wandel: bewährte Verfahren und ethische Überlegungen</a:t>
            </a:r>
          </a:p>
        </p:txBody>
      </p:sp>
      <p:cxnSp>
        <p:nvCxnSpPr>
          <p:cNvPr id="2" name="Straight Connector 1">
            <a:extLst>
              <a:ext uri="{FF2B5EF4-FFF2-40B4-BE49-F238E27FC236}">
                <a16:creationId xmlns:a16="http://schemas.microsoft.com/office/drawing/2014/main" id="{E02DEE3C-E853-7E0B-44F5-52C351330EF3}"/>
              </a:ext>
            </a:extLst>
          </p:cNvPr>
          <p:cNvCxnSpPr>
            <a:cxnSpLocks/>
          </p:cNvCxnSpPr>
          <p:nvPr/>
        </p:nvCxnSpPr>
        <p:spPr>
          <a:xfrm>
            <a:off x="18585" y="988994"/>
            <a:ext cx="12192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4380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DA127-3B4A-10A9-D686-7048BA19914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EB1E990-D243-82A7-4B33-98D8D61BD90A}"/>
              </a:ext>
            </a:extLst>
          </p:cNvPr>
          <p:cNvSpPr>
            <a:spLocks noGrp="1"/>
          </p:cNvSpPr>
          <p:nvPr>
            <p:ph type="body" sz="quarter" idx="18"/>
          </p:nvPr>
        </p:nvSpPr>
        <p:spPr>
          <a:xfrm>
            <a:off x="465221" y="570269"/>
            <a:ext cx="11285621" cy="3849918"/>
          </a:xfrm>
        </p:spPr>
        <p:txBody>
          <a:bodyPr lIns="91440" tIns="45720" rIns="91440" bIns="45720" anchor="t"/>
          <a:lstStyle/>
          <a:p>
            <a:pPr marL="0" lvl="0" indent="0">
              <a:lnSpc>
                <a:spcPct val="107000"/>
              </a:lnSpc>
              <a:spcAft>
                <a:spcPts val="800"/>
              </a:spcAft>
              <a:buSzPts val="1000"/>
              <a:tabLst>
                <a:tab pos="457200" algn="l"/>
              </a:tabLst>
            </a:pPr>
            <a:endParaRPr lang="en-US">
              <a:cs typeface="Arial" panose="020B0604020202020204" pitchFamily="34" charset="0"/>
            </a:endParaRPr>
          </a:p>
          <a:p>
            <a:pPr marL="342900" indent="-342900">
              <a:lnSpc>
                <a:spcPct val="107000"/>
              </a:lnSpc>
              <a:spcAft>
                <a:spcPts val="800"/>
              </a:spcAft>
              <a:buSzPts val="1000"/>
              <a:buFont typeface="Wingdings" panose="020B0604020202020204" pitchFamily="34" charset="0"/>
              <a:buChar char="v"/>
              <a:tabLst>
                <a:tab pos="457200" algn="l"/>
              </a:tabLst>
            </a:pPr>
            <a:r>
              <a:rPr lang="en-US">
                <a:latin typeface="Calibri" panose="020F0502020204030204"/>
              </a:rPr>
              <a:t>Der Einsatz </a:t>
            </a:r>
            <a:r>
              <a:rPr lang="en-US" b="1">
                <a:latin typeface="Calibri" panose="020F0502020204030204"/>
              </a:rPr>
              <a:t>digitaler Kampagnen gegen Hassrede und Desinformation in Wahlprozessen</a:t>
            </a:r>
            <a:endParaRPr lang="en-US" b="1">
              <a:latin typeface="Calibri" panose="020F0502020204030204"/>
              <a:ea typeface="Calibri" panose="020F0502020204030204"/>
              <a:cs typeface="Calibri" panose="020F0502020204030204"/>
            </a:endParaRPr>
          </a:p>
          <a:p>
            <a:pPr marL="0" indent="0">
              <a:lnSpc>
                <a:spcPct val="107000"/>
              </a:lnSpc>
              <a:spcAft>
                <a:spcPts val="800"/>
              </a:spcAft>
              <a:buSzPts val="1000"/>
              <a:tabLst>
                <a:tab pos="457200" algn="l"/>
              </a:tabLst>
            </a:pPr>
            <a:r>
              <a:rPr lang="en-US">
                <a:latin typeface="Calibri" panose="020F0502020204030204"/>
              </a:rPr>
              <a:t>Wahlprozesse bieten einen idealen Nährboden für </a:t>
            </a:r>
            <a:r>
              <a:rPr lang="en-US" err="1">
                <a:latin typeface="Calibri" panose="020F0502020204030204"/>
              </a:rPr>
              <a:t>die Polarisierung </a:t>
            </a:r>
            <a:r>
              <a:rPr lang="en-US">
                <a:latin typeface="Calibri" panose="020F0502020204030204"/>
              </a:rPr>
              <a:t>und </a:t>
            </a:r>
            <a:r>
              <a:rPr lang="en-US" err="1">
                <a:latin typeface="Calibri" panose="020F0502020204030204"/>
              </a:rPr>
              <a:t>Radikalisierung </a:t>
            </a:r>
            <a:r>
              <a:rPr lang="en-US">
                <a:latin typeface="Calibri" panose="020F0502020204030204"/>
              </a:rPr>
              <a:t>politischer Positionen.
In einigen Fällen richtete sich Hassrede klar gegen bestimmte gesellschaftliche Gruppen. Sie traf vor allem Migranten und Geflüchtete sowie Menschen wegen ihrer sexuellen Orientierung. Das Ziel war, Angst vor anderen und soziale Feindseligkeit zu schüren und rechtsextremen Parteien zu nutzen, die eine ausgrenzende Rhetorik vertreten. </a:t>
            </a:r>
            <a:endParaRPr lang="en-US">
              <a:latin typeface="Calibri" panose="020F0502020204030204"/>
              <a:ea typeface="Calibri"/>
              <a:cs typeface="Calibri"/>
            </a:endParaRPr>
          </a:p>
          <a:p>
            <a:pPr marL="0" indent="0">
              <a:lnSpc>
                <a:spcPct val="107000"/>
              </a:lnSpc>
              <a:spcAft>
                <a:spcPts val="800"/>
              </a:spcAft>
              <a:buSzPts val="1000"/>
              <a:tabLst>
                <a:tab pos="457200" algn="l"/>
              </a:tabLst>
            </a:pPr>
            <a:r>
              <a:rPr lang="en-US">
                <a:latin typeface="Calibri" panose="020F0502020204030204"/>
              </a:rPr>
              <a:t>Beobachterinnen und Beobachter stellten diese Art von Hassrede auch gegen Kandidierende für ein gewähltes Amt fest.</a:t>
            </a:r>
            <a:endParaRPr lang="en-US">
              <a:latin typeface="Calibri" panose="020F0502020204030204"/>
              <a:ea typeface="Calibri"/>
              <a:cs typeface="Calibri"/>
            </a:endParaRPr>
          </a:p>
          <a:p>
            <a:pPr marL="0" indent="0">
              <a:lnSpc>
                <a:spcPct val="107000"/>
              </a:lnSpc>
              <a:spcAft>
                <a:spcPts val="800"/>
              </a:spcAft>
              <a:buSzPts val="1000"/>
              <a:tabLst>
                <a:tab pos="457200" algn="l"/>
              </a:tabLst>
            </a:pPr>
            <a:endParaRPr lang="en-US">
              <a:latin typeface="Calibri" panose="020F0502020204030204"/>
            </a:endParaRPr>
          </a:p>
          <a:p>
            <a:pPr marL="0" indent="0">
              <a:lnSpc>
                <a:spcPct val="107000"/>
              </a:lnSpc>
              <a:spcAft>
                <a:spcPts val="800"/>
              </a:spcAft>
              <a:buSzPts val="1000"/>
              <a:tabLst>
                <a:tab pos="457200" algn="l"/>
              </a:tabLst>
            </a:pPr>
            <a:endParaRPr lang="en-US">
              <a:latin typeface="Calibri" panose="020F0502020204030204"/>
            </a:endParaRPr>
          </a:p>
          <a:p>
            <a:pPr marL="0" indent="0">
              <a:lnSpc>
                <a:spcPct val="107000"/>
              </a:lnSpc>
              <a:spcAft>
                <a:spcPts val="800"/>
              </a:spcAft>
              <a:buSzPts val="1000"/>
              <a:tabLst>
                <a:tab pos="457200" algn="l"/>
              </a:tabLst>
            </a:pPr>
            <a:endParaRPr lang="en-US"/>
          </a:p>
        </p:txBody>
      </p:sp>
      <p:sp>
        <p:nvSpPr>
          <p:cNvPr id="4" name="Text Placeholder 3">
            <a:extLst>
              <a:ext uri="{FF2B5EF4-FFF2-40B4-BE49-F238E27FC236}">
                <a16:creationId xmlns:a16="http://schemas.microsoft.com/office/drawing/2014/main" id="{EDA4C668-DACD-7CE9-4F4B-0A6045648F81}"/>
              </a:ext>
            </a:extLst>
          </p:cNvPr>
          <p:cNvSpPr>
            <a:spLocks noGrp="1"/>
          </p:cNvSpPr>
          <p:nvPr>
            <p:ph type="body" sz="quarter" idx="16"/>
          </p:nvPr>
        </p:nvSpPr>
        <p:spPr>
          <a:xfrm>
            <a:off x="214180" y="132348"/>
            <a:ext cx="11977820" cy="803654"/>
          </a:xfrm>
        </p:spPr>
        <p:txBody>
          <a:bodyPr/>
          <a:lstStyle/>
          <a:p>
            <a:r>
              <a:rPr lang="en-US" sz="2800" b="1"/>
              <a:t>Der Einsatz sozialer Medien für sozialen Wandel: bewährte Verfahren und ethische Überlegungen</a:t>
            </a:r>
          </a:p>
        </p:txBody>
      </p:sp>
      <p:cxnSp>
        <p:nvCxnSpPr>
          <p:cNvPr id="2" name="Straight Connector 1">
            <a:extLst>
              <a:ext uri="{FF2B5EF4-FFF2-40B4-BE49-F238E27FC236}">
                <a16:creationId xmlns:a16="http://schemas.microsoft.com/office/drawing/2014/main" id="{E02DEE3C-E853-7E0B-44F5-52C351330EF3}"/>
              </a:ext>
            </a:extLst>
          </p:cNvPr>
          <p:cNvCxnSpPr>
            <a:cxnSpLocks/>
          </p:cNvCxnSpPr>
          <p:nvPr/>
        </p:nvCxnSpPr>
        <p:spPr>
          <a:xfrm>
            <a:off x="18585" y="1072628"/>
            <a:ext cx="12192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610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B413A-2E1C-50FD-3357-E3D1684A5CD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F7DEC42-4318-D3C4-7403-175468DE041C}"/>
              </a:ext>
            </a:extLst>
          </p:cNvPr>
          <p:cNvSpPr>
            <a:spLocks noGrp="1"/>
          </p:cNvSpPr>
          <p:nvPr>
            <p:ph type="body" sz="quarter" idx="18"/>
          </p:nvPr>
        </p:nvSpPr>
        <p:spPr>
          <a:xfrm>
            <a:off x="431382" y="1349374"/>
            <a:ext cx="11031867" cy="4159251"/>
          </a:xfrm>
        </p:spPr>
        <p:txBody>
          <a:bodyPr lIns="91440" tIns="45720" rIns="91440" bIns="45720" anchor="t"/>
          <a:lstStyle/>
          <a:p>
            <a:pPr marL="0" indent="0" algn="just">
              <a:lnSpc>
                <a:spcPct val="107000"/>
              </a:lnSpc>
              <a:spcAft>
                <a:spcPts val="800"/>
              </a:spcAft>
            </a:pPr>
            <a:r>
              <a:rPr lang="en-US" sz="2000" dirty="0">
                <a:effectLst/>
                <a:ea typeface="Times New Roman" panose="02020603050405020304" pitchFamily="18" charset="0"/>
                <a:cs typeface="Arial"/>
              </a:rPr>
              <a:t>Im digitalen Zeitalter </a:t>
            </a:r>
            <a:r>
              <a:rPr lang="en-US" sz="2000" b="1" dirty="0">
                <a:effectLst/>
                <a:ea typeface="Times New Roman" panose="02020603050405020304" pitchFamily="18" charset="0"/>
                <a:cs typeface="Arial"/>
              </a:rPr>
              <a:t>hat</a:t>
            </a:r>
            <a:r>
              <a:rPr lang="en-US" sz="2000" b="1" dirty="0" err="1">
                <a:effectLst/>
                <a:ea typeface="Times New Roman" panose="02020603050405020304" pitchFamily="18" charset="0"/>
                <a:cs typeface="Arial"/>
              </a:rPr>
              <a:t> Aktivismus neue </a:t>
            </a:r>
            <a:r>
              <a:rPr lang="en-US" sz="2000" b="1" dirty="0">
                <a:effectLst/>
                <a:ea typeface="Times New Roman" panose="02020603050405020304" pitchFamily="18" charset="0"/>
                <a:cs typeface="Arial"/>
              </a:rPr>
              <a:t>Formen</a:t>
            </a:r>
            <a:r>
              <a:rPr lang="en-US" sz="2000" b="1" dirty="0" err="1">
                <a:effectLst/>
                <a:ea typeface="Times New Roman" panose="02020603050405020304" pitchFamily="18" charset="0"/>
                <a:cs typeface="Arial"/>
              </a:rPr>
              <a:t> angenommen</a:t>
            </a:r>
            <a:r>
              <a:rPr lang="en-US" sz="2000" dirty="0">
                <a:effectLst/>
                <a:ea typeface="Times New Roman" panose="02020603050405020304" pitchFamily="18" charset="0"/>
                <a:cs typeface="Arial"/>
              </a:rPr>
              <a:t>. </a:t>
            </a:r>
            <a:r>
              <a:rPr lang="en-US" sz="2000" dirty="0" err="1">
                <a:effectLst/>
                <a:ea typeface="Times New Roman" panose="02020603050405020304" pitchFamily="18" charset="0"/>
                <a:cs typeface="Arial"/>
              </a:rPr>
              <a:t>Vom Arabischen</a:t>
            </a:r>
            <a:r>
              <a:rPr lang="en-US" sz="2000" dirty="0">
                <a:effectLst/>
                <a:ea typeface="Times New Roman" panose="02020603050405020304" pitchFamily="18" charset="0"/>
                <a:cs typeface="Arial"/>
              </a:rPr>
              <a:t> Frühling über </a:t>
            </a:r>
            <a:r>
              <a:rPr lang="en-US" sz="2000" dirty="0" err="1">
                <a:effectLst/>
                <a:ea typeface="Times New Roman" panose="02020603050405020304" pitchFamily="18" charset="0"/>
                <a:cs typeface="Arial"/>
              </a:rPr>
              <a:t>die „Indignados“-Bewegung </a:t>
            </a:r>
            <a:r>
              <a:rPr lang="en-US" sz="2000" dirty="0">
                <a:effectLst/>
                <a:ea typeface="Times New Roman" panose="02020603050405020304" pitchFamily="18" charset="0"/>
                <a:cs typeface="Arial"/>
              </a:rPr>
              <a:t>bis </a:t>
            </a:r>
            <a:r>
              <a:rPr lang="en-US" sz="2000" dirty="0" err="1">
                <a:effectLst/>
                <a:ea typeface="Times New Roman" panose="02020603050405020304" pitchFamily="18" charset="0"/>
                <a:cs typeface="Arial"/>
              </a:rPr>
              <a:t>zur </a:t>
            </a:r>
            <a:r>
              <a:rPr lang="en-US" sz="2000" dirty="0">
                <a:effectLst/>
                <a:ea typeface="Times New Roman" panose="02020603050405020304" pitchFamily="18" charset="0"/>
                <a:cs typeface="Arial"/>
              </a:rPr>
              <a:t>#MeToo-Bewegung zeigt sich: </a:t>
            </a:r>
            <a:r>
              <a:rPr lang="en-US" sz="2000" dirty="0" err="1">
                <a:effectLst/>
                <a:ea typeface="Times New Roman" panose="02020603050405020304" pitchFamily="18" charset="0"/>
                <a:cs typeface="Arial"/>
              </a:rPr>
              <a:t>Menschen</a:t>
            </a:r>
            <a:r>
              <a:rPr lang="en-US" sz="2000" dirty="0">
                <a:effectLst/>
                <a:ea typeface="Times New Roman" panose="02020603050405020304" pitchFamily="18" charset="0"/>
                <a:cs typeface="Arial"/>
              </a:rPr>
              <a:t> nutzen </a:t>
            </a:r>
            <a:r>
              <a:rPr lang="en-US" sz="2000" dirty="0" err="1">
                <a:effectLst/>
                <a:ea typeface="Times New Roman" panose="02020603050405020304" pitchFamily="18" charset="0"/>
                <a:cs typeface="Arial"/>
              </a:rPr>
              <a:t>Technologie </a:t>
            </a:r>
            <a:r>
              <a:rPr lang="en-US" sz="2000" dirty="0">
                <a:effectLst/>
                <a:ea typeface="Times New Roman" panose="02020603050405020304" pitchFamily="18" charset="0"/>
                <a:cs typeface="Arial"/>
              </a:rPr>
              <a:t>und </a:t>
            </a:r>
            <a:r>
              <a:rPr lang="en-US" sz="2000" dirty="0" err="1">
                <a:effectLst/>
                <a:ea typeface="Times New Roman" panose="02020603050405020304" pitchFamily="18" charset="0"/>
                <a:cs typeface="Arial"/>
              </a:rPr>
              <a:t>digitale Plattformen</a:t>
            </a:r>
            <a:r>
              <a:rPr lang="en-US" sz="2000" dirty="0">
                <a:effectLst/>
                <a:ea typeface="Times New Roman" panose="02020603050405020304" pitchFamily="18" charset="0"/>
                <a:cs typeface="Arial"/>
              </a:rPr>
              <a:t>,</a:t>
            </a:r>
            <a:r>
              <a:rPr lang="en-US" sz="2000" dirty="0" err="1">
                <a:effectLst/>
                <a:ea typeface="Times New Roman" panose="02020603050405020304" pitchFamily="18" charset="0"/>
                <a:cs typeface="Arial"/>
              </a:rPr>
              <a:t> </a:t>
            </a:r>
            <a:r>
              <a:rPr lang="en-US" sz="2000" dirty="0">
                <a:effectLst/>
                <a:ea typeface="Times New Roman" panose="02020603050405020304" pitchFamily="18" charset="0"/>
                <a:cs typeface="Arial"/>
              </a:rPr>
              <a:t>um </a:t>
            </a:r>
            <a:r>
              <a:rPr lang="en-US" sz="2000" dirty="0" err="1">
                <a:effectLst/>
                <a:ea typeface="Times New Roman" panose="02020603050405020304" pitchFamily="18" charset="0"/>
                <a:cs typeface="Arial"/>
              </a:rPr>
              <a:t>Botschaften zu verbreiten</a:t>
            </a:r>
            <a:r>
              <a:rPr lang="en-US" sz="2000" dirty="0">
                <a:effectLst/>
                <a:ea typeface="Times New Roman" panose="02020603050405020304" pitchFamily="18" charset="0"/>
                <a:cs typeface="Arial"/>
              </a:rPr>
              <a:t>. </a:t>
            </a:r>
            <a:r>
              <a:rPr lang="en-US" sz="2000" dirty="0" err="1">
                <a:effectLst/>
                <a:ea typeface="Times New Roman" panose="02020603050405020304" pitchFamily="18" charset="0"/>
                <a:cs typeface="Arial"/>
              </a:rPr>
              <a:t>Sie schaffen Räume </a:t>
            </a:r>
            <a:r>
              <a:rPr lang="en-US" sz="2000" dirty="0">
                <a:effectLst/>
                <a:ea typeface="Times New Roman" panose="02020603050405020304" pitchFamily="18" charset="0"/>
                <a:cs typeface="Arial"/>
              </a:rPr>
              <a:t>für </a:t>
            </a:r>
            <a:r>
              <a:rPr lang="en-US" sz="2000" dirty="0" err="1">
                <a:effectLst/>
                <a:ea typeface="Times New Roman" panose="02020603050405020304" pitchFamily="18" charset="0"/>
                <a:cs typeface="Arial"/>
              </a:rPr>
              <a:t>Treffen </a:t>
            </a:r>
            <a:r>
              <a:rPr lang="en-US" sz="2000" dirty="0">
                <a:effectLst/>
                <a:ea typeface="Times New Roman" panose="02020603050405020304" pitchFamily="18" charset="0"/>
                <a:cs typeface="Arial"/>
              </a:rPr>
              <a:t>und Debatten,</a:t>
            </a:r>
            <a:r>
              <a:rPr lang="en-US" sz="2000" dirty="0" err="1">
                <a:effectLst/>
                <a:ea typeface="Times New Roman" panose="02020603050405020304" pitchFamily="18" charset="0"/>
                <a:cs typeface="Arial"/>
              </a:rPr>
              <a:t> aus denen </a:t>
            </a:r>
            <a:r>
              <a:rPr lang="en-US" sz="2000" dirty="0">
                <a:effectLst/>
                <a:ea typeface="Times New Roman" panose="02020603050405020304" pitchFamily="18" charset="0"/>
                <a:cs typeface="Arial"/>
              </a:rPr>
              <a:t>Gemeinschaften</a:t>
            </a:r>
            <a:r>
              <a:rPr lang="en-US" sz="2000" dirty="0" err="1">
                <a:effectLst/>
                <a:ea typeface="Times New Roman" panose="02020603050405020304" pitchFamily="18" charset="0"/>
                <a:cs typeface="Arial"/>
              </a:rPr>
              <a:t> entstehen</a:t>
            </a:r>
            <a:r>
              <a:rPr lang="en-US" sz="2000" dirty="0">
                <a:effectLst/>
                <a:ea typeface="Times New Roman" panose="02020603050405020304" pitchFamily="18" charset="0"/>
                <a:cs typeface="Arial"/>
              </a:rPr>
              <a:t>. </a:t>
            </a:r>
            <a:r>
              <a:rPr lang="en-US" sz="2000" dirty="0" err="1">
                <a:effectLst/>
                <a:ea typeface="Times New Roman" panose="02020603050405020304" pitchFamily="18" charset="0"/>
                <a:cs typeface="Arial"/>
              </a:rPr>
              <a:t>So entsteht eine kritische </a:t>
            </a:r>
            <a:r>
              <a:rPr lang="en-US" sz="2000" dirty="0">
                <a:effectLst/>
                <a:ea typeface="Times New Roman" panose="02020603050405020304" pitchFamily="18" charset="0"/>
                <a:cs typeface="Arial"/>
              </a:rPr>
              <a:t>Masse, die </a:t>
            </a:r>
            <a:r>
              <a:rPr lang="en-US" sz="2000" dirty="0" err="1">
                <a:effectLst/>
                <a:ea typeface="Times New Roman" panose="02020603050405020304" pitchFamily="18" charset="0"/>
                <a:cs typeface="Arial"/>
              </a:rPr>
              <a:t>politischen Wandel vorantreibt</a:t>
            </a:r>
            <a:r>
              <a:rPr lang="en-US" sz="2000" dirty="0">
                <a:effectLst/>
                <a:ea typeface="Times New Roman" panose="02020603050405020304" pitchFamily="18" charset="0"/>
                <a:cs typeface="Arial"/>
              </a:rPr>
              <a:t>. Digitale </a:t>
            </a:r>
            <a:r>
              <a:rPr lang="en-US" sz="2000" dirty="0" err="1">
                <a:effectLst/>
                <a:ea typeface="Times New Roman" panose="02020603050405020304" pitchFamily="18" charset="0"/>
                <a:cs typeface="Arial"/>
              </a:rPr>
              <a:t>Plattformen verstärken </a:t>
            </a:r>
            <a:r>
              <a:rPr lang="en-US" sz="2000" dirty="0">
                <a:effectLst/>
                <a:ea typeface="Times New Roman" panose="02020603050405020304" pitchFamily="18" charset="0"/>
                <a:cs typeface="Arial"/>
              </a:rPr>
              <a:t>auch die Stimmen </a:t>
            </a:r>
            <a:r>
              <a:rPr lang="en-US" sz="2000" dirty="0" err="1">
                <a:effectLst/>
                <a:ea typeface="Times New Roman" panose="02020603050405020304" pitchFamily="18" charset="0"/>
                <a:cs typeface="Arial"/>
              </a:rPr>
              <a:t>der Menschen</a:t>
            </a:r>
            <a:r>
              <a:rPr lang="en-US" sz="2000" dirty="0">
                <a:effectLst/>
                <a:ea typeface="Times New Roman" panose="02020603050405020304" pitchFamily="18" charset="0"/>
                <a:cs typeface="Arial"/>
              </a:rPr>
              <a:t>. </a:t>
            </a:r>
            <a:r>
              <a:rPr lang="en-US" sz="2000" dirty="0" err="1">
                <a:effectLst/>
                <a:ea typeface="Times New Roman" panose="02020603050405020304" pitchFamily="18" charset="0"/>
                <a:cs typeface="Arial"/>
              </a:rPr>
              <a:t>All das ist </a:t>
            </a:r>
            <a:r>
              <a:rPr lang="en-US" sz="2000" dirty="0">
                <a:effectLst/>
                <a:ea typeface="Times New Roman" panose="02020603050405020304" pitchFamily="18" charset="0"/>
                <a:cs typeface="Arial"/>
              </a:rPr>
              <a:t>heute alltäglich und </a:t>
            </a:r>
            <a:r>
              <a:rPr lang="en-US" sz="2000" dirty="0" err="1">
                <a:effectLst/>
                <a:ea typeface="Times New Roman" panose="02020603050405020304" pitchFamily="18" charset="0"/>
                <a:cs typeface="Arial"/>
              </a:rPr>
              <a:t>unverzichtbar</a:t>
            </a:r>
            <a:r>
              <a:rPr lang="en-US" sz="2000" dirty="0">
                <a:effectLst/>
                <a:ea typeface="Times New Roman" panose="02020603050405020304" pitchFamily="18" charset="0"/>
                <a:cs typeface="Arial"/>
              </a:rPr>
              <a:t>. </a:t>
            </a:r>
          </a:p>
          <a:p>
            <a:pPr marL="0" indent="0" algn="just">
              <a:lnSpc>
                <a:spcPct val="107000"/>
              </a:lnSpc>
              <a:spcAft>
                <a:spcPts val="800"/>
              </a:spcAft>
            </a:pPr>
            <a:r>
              <a:rPr lang="en-US" sz="2000" dirty="0">
                <a:effectLst/>
                <a:ea typeface="Times New Roman" panose="02020603050405020304" pitchFamily="18" charset="0"/>
                <a:cs typeface="Arial"/>
              </a:rPr>
              <a:t>Digitaler </a:t>
            </a:r>
            <a:r>
              <a:rPr lang="en-US" sz="2000" dirty="0" err="1">
                <a:effectLst/>
                <a:ea typeface="Times New Roman" panose="02020603050405020304" pitchFamily="18" charset="0"/>
                <a:cs typeface="Arial"/>
              </a:rPr>
              <a:t>Aktivismus </a:t>
            </a:r>
            <a:r>
              <a:rPr lang="en-US" sz="2000" dirty="0">
                <a:effectLst/>
                <a:ea typeface="Times New Roman" panose="02020603050405020304" pitchFamily="18" charset="0"/>
                <a:cs typeface="Arial"/>
              </a:rPr>
              <a:t>– also </a:t>
            </a:r>
            <a:r>
              <a:rPr lang="en-US" sz="2000" dirty="0" err="1">
                <a:effectLst/>
                <a:ea typeface="Times New Roman" panose="02020603050405020304" pitchFamily="18" charset="0"/>
                <a:cs typeface="Arial"/>
              </a:rPr>
              <a:t>der Einsatz </a:t>
            </a:r>
            <a:r>
              <a:rPr lang="en-US" sz="2000" dirty="0">
                <a:effectLst/>
                <a:ea typeface="Times New Roman" panose="02020603050405020304" pitchFamily="18" charset="0"/>
                <a:cs typeface="Arial"/>
              </a:rPr>
              <a:t>digitaler </a:t>
            </a:r>
            <a:r>
              <a:rPr lang="en-US" sz="2000" dirty="0" err="1">
                <a:effectLst/>
                <a:ea typeface="Times New Roman" panose="02020603050405020304" pitchFamily="18" charset="0"/>
                <a:cs typeface="Arial"/>
              </a:rPr>
              <a:t>Technologien</a:t>
            </a:r>
            <a:r>
              <a:rPr lang="en-US" sz="2000" dirty="0">
                <a:effectLst/>
                <a:ea typeface="Times New Roman" panose="02020603050405020304" pitchFamily="18" charset="0"/>
                <a:cs typeface="Arial"/>
              </a:rPr>
              <a:t>, um </a:t>
            </a:r>
            <a:r>
              <a:rPr lang="en-US" sz="2000" dirty="0" err="1">
                <a:effectLst/>
                <a:ea typeface="Times New Roman" panose="02020603050405020304" pitchFamily="18" charset="0"/>
                <a:cs typeface="Arial"/>
              </a:rPr>
              <a:t>soziale </a:t>
            </a:r>
            <a:r>
              <a:rPr lang="en-US" sz="2000" dirty="0">
                <a:effectLst/>
                <a:ea typeface="Times New Roman" panose="02020603050405020304" pitchFamily="18" charset="0"/>
                <a:cs typeface="Arial"/>
              </a:rPr>
              <a:t>oder politische </a:t>
            </a:r>
            <a:r>
              <a:rPr lang="en-US" sz="2000" dirty="0" err="1">
                <a:effectLst/>
                <a:ea typeface="Times New Roman" panose="02020603050405020304" pitchFamily="18" charset="0"/>
                <a:cs typeface="Arial"/>
              </a:rPr>
              <a:t>Bewegungen zu starten</a:t>
            </a:r>
            <a:r>
              <a:rPr lang="en-US" sz="2000" dirty="0">
                <a:effectLst/>
                <a:ea typeface="Times New Roman" panose="02020603050405020304" pitchFamily="18" charset="0"/>
                <a:cs typeface="Arial"/>
              </a:rPr>
              <a:t>, </a:t>
            </a:r>
            <a:r>
              <a:rPr lang="en-US" sz="2000" dirty="0" err="1">
                <a:effectLst/>
                <a:ea typeface="Times New Roman" panose="02020603050405020304" pitchFamily="18" charset="0"/>
                <a:cs typeface="Arial"/>
              </a:rPr>
              <a:t>zu unterstützen </a:t>
            </a:r>
            <a:r>
              <a:rPr lang="en-US" sz="2000" dirty="0">
                <a:effectLst/>
                <a:ea typeface="Times New Roman" panose="02020603050405020304" pitchFamily="18" charset="0"/>
                <a:cs typeface="Arial"/>
              </a:rPr>
              <a:t>oder </a:t>
            </a:r>
            <a:r>
              <a:rPr lang="en-US" sz="2000" dirty="0" err="1">
                <a:effectLst/>
                <a:ea typeface="Times New Roman" panose="02020603050405020304" pitchFamily="18" charset="0"/>
                <a:cs typeface="Arial"/>
              </a:rPr>
              <a:t>daran teilzunehmen </a:t>
            </a:r>
            <a:r>
              <a:rPr lang="en-US" sz="2000" dirty="0">
                <a:effectLst/>
                <a:ea typeface="Times New Roman" panose="02020603050405020304" pitchFamily="18" charset="0"/>
                <a:cs typeface="Arial"/>
              </a:rPr>
              <a:t>– </a:t>
            </a:r>
            <a:r>
              <a:rPr lang="en-US" sz="2000" b="1" dirty="0">
                <a:effectLst/>
                <a:ea typeface="Times New Roman" panose="02020603050405020304" pitchFamily="18" charset="0"/>
                <a:cs typeface="Arial"/>
              </a:rPr>
              <a:t>ermöglicht es Einzelpersonen und Gemeinschaften, </a:t>
            </a:r>
            <a:r>
              <a:rPr lang="en-US" sz="2000" b="1" dirty="0" err="1">
                <a:effectLst/>
                <a:ea typeface="Times New Roman" panose="02020603050405020304" pitchFamily="18" charset="0"/>
                <a:cs typeface="Arial"/>
              </a:rPr>
              <a:t>sich schnell zu mobilisieren</a:t>
            </a:r>
            <a:r>
              <a:rPr lang="en-US" sz="2000" b="1" dirty="0">
                <a:effectLst/>
                <a:ea typeface="Times New Roman" panose="02020603050405020304" pitchFamily="18" charset="0"/>
                <a:cs typeface="Arial"/>
              </a:rPr>
              <a:t>, </a:t>
            </a:r>
            <a:r>
              <a:rPr lang="en-US" sz="2000" b="1" dirty="0" err="1">
                <a:effectLst/>
                <a:ea typeface="Times New Roman" panose="02020603050405020304" pitchFamily="18" charset="0"/>
                <a:cs typeface="Arial"/>
              </a:rPr>
              <a:t>politische </a:t>
            </a:r>
            <a:r>
              <a:rPr lang="en-US" sz="2000" b="1" dirty="0">
                <a:effectLst/>
                <a:ea typeface="Times New Roman" panose="02020603050405020304" pitchFamily="18" charset="0"/>
                <a:cs typeface="Arial"/>
              </a:rPr>
              <a:t>Debatten </a:t>
            </a:r>
            <a:r>
              <a:rPr lang="en-US" sz="2000" b="1" dirty="0" err="1">
                <a:effectLst/>
                <a:ea typeface="Times New Roman" panose="02020603050405020304" pitchFamily="18" charset="0"/>
                <a:cs typeface="Arial"/>
              </a:rPr>
              <a:t>zu beeinflussen </a:t>
            </a:r>
            <a:r>
              <a:rPr lang="en-US" sz="2000" b="1" dirty="0">
                <a:effectLst/>
                <a:ea typeface="Times New Roman" panose="02020603050405020304" pitchFamily="18" charset="0"/>
                <a:cs typeface="Arial"/>
              </a:rPr>
              <a:t>und </a:t>
            </a:r>
            <a:r>
              <a:rPr lang="en-US" sz="2000" b="1" dirty="0" err="1">
                <a:effectLst/>
                <a:ea typeface="Times New Roman" panose="02020603050405020304" pitchFamily="18" charset="0"/>
                <a:cs typeface="Arial"/>
              </a:rPr>
              <a:t>traditionelle Machtstrukturen infrage zu stellen</a:t>
            </a:r>
            <a:r>
              <a:rPr lang="en-US" sz="2000" b="1" dirty="0">
                <a:effectLst/>
                <a:ea typeface="Times New Roman" panose="02020603050405020304" pitchFamily="18" charset="0"/>
                <a:cs typeface="Arial"/>
              </a:rPr>
              <a:t>.</a:t>
            </a:r>
          </a:p>
          <a:p>
            <a:pPr marL="0" indent="0" algn="just">
              <a:lnSpc>
                <a:spcPct val="107000"/>
              </a:lnSpc>
              <a:spcAft>
                <a:spcPts val="800"/>
              </a:spcAft>
            </a:pPr>
            <a:r>
              <a:rPr lang="en-US" sz="2000" dirty="0" err="1">
                <a:cs typeface="Arial"/>
              </a:rPr>
              <a:t>Aktivist*innen in ganz </a:t>
            </a:r>
            <a:r>
              <a:rPr lang="en-US" sz="2000" dirty="0">
                <a:cs typeface="Arial"/>
              </a:rPr>
              <a:t>Europa stehen vor </a:t>
            </a:r>
            <a:r>
              <a:rPr lang="en-US" sz="2000" dirty="0" err="1">
                <a:cs typeface="Arial"/>
              </a:rPr>
              <a:t>einer schwierigen Lage</a:t>
            </a:r>
            <a:r>
              <a:rPr lang="en-US" sz="2000" dirty="0">
                <a:cs typeface="Arial"/>
              </a:rPr>
              <a:t>. Sie haben zwar </a:t>
            </a:r>
            <a:r>
              <a:rPr lang="en-US" sz="2000" b="1" dirty="0" err="1">
                <a:cs typeface="Arial"/>
              </a:rPr>
              <a:t>einen beispiellosen Zugang </a:t>
            </a:r>
            <a:r>
              <a:rPr lang="en-US" sz="2000" b="1" dirty="0">
                <a:cs typeface="Arial"/>
              </a:rPr>
              <a:t>zu </a:t>
            </a:r>
            <a:r>
              <a:rPr lang="en-US" sz="2000" b="1" dirty="0" err="1">
                <a:cs typeface="Arial"/>
              </a:rPr>
              <a:t>digitalen Werkzeugen </a:t>
            </a:r>
            <a:r>
              <a:rPr lang="en-US" sz="2000" dirty="0">
                <a:cs typeface="Arial"/>
              </a:rPr>
              <a:t>für </a:t>
            </a:r>
            <a:r>
              <a:rPr lang="en-US" sz="2000" dirty="0" err="1">
                <a:cs typeface="Arial"/>
              </a:rPr>
              <a:t>Mobilisierung </a:t>
            </a:r>
            <a:r>
              <a:rPr lang="en-US" sz="2000" dirty="0">
                <a:cs typeface="Arial"/>
              </a:rPr>
              <a:t>und </a:t>
            </a:r>
            <a:r>
              <a:rPr lang="en-US" sz="2000" dirty="0" err="1">
                <a:cs typeface="Arial"/>
              </a:rPr>
              <a:t>Meinungsäußerung</a:t>
            </a:r>
            <a:r>
              <a:rPr lang="en-US" sz="2000" dirty="0">
                <a:cs typeface="Arial"/>
              </a:rPr>
              <a:t>, doch sie treffen auch auf </a:t>
            </a:r>
            <a:r>
              <a:rPr lang="en-US" sz="2000" b="1" dirty="0" err="1">
                <a:cs typeface="Arial"/>
              </a:rPr>
              <a:t>wachsende </a:t>
            </a:r>
            <a:r>
              <a:rPr lang="en-US" sz="2000" b="1" dirty="0">
                <a:cs typeface="Arial"/>
              </a:rPr>
              <a:t>Hürden </a:t>
            </a:r>
            <a:r>
              <a:rPr lang="en-US" sz="2000" dirty="0" err="1">
                <a:cs typeface="Arial"/>
              </a:rPr>
              <a:t>wie Desinformation</a:t>
            </a:r>
            <a:r>
              <a:rPr lang="en-US" sz="2000" dirty="0">
                <a:cs typeface="Arial"/>
              </a:rPr>
              <a:t>, </a:t>
            </a:r>
            <a:r>
              <a:rPr lang="en-US" sz="2000" dirty="0" err="1">
                <a:cs typeface="Arial"/>
              </a:rPr>
              <a:t>staatliche Überwachung </a:t>
            </a:r>
            <a:r>
              <a:rPr lang="en-US" sz="2000" dirty="0">
                <a:cs typeface="Arial"/>
              </a:rPr>
              <a:t>und </a:t>
            </a:r>
            <a:r>
              <a:rPr lang="en-US" sz="2000" dirty="0" err="1">
                <a:cs typeface="Arial"/>
              </a:rPr>
              <a:t>ethische Konflikte </a:t>
            </a:r>
            <a:r>
              <a:rPr lang="en-US" sz="2000" dirty="0">
                <a:cs typeface="Arial"/>
              </a:rPr>
              <a:t>rund um </a:t>
            </a:r>
            <a:r>
              <a:rPr lang="en-US" sz="2000" dirty="0" err="1">
                <a:cs typeface="Arial"/>
              </a:rPr>
              <a:t>Daten </a:t>
            </a:r>
            <a:r>
              <a:rPr lang="en-US" sz="2000" dirty="0">
                <a:cs typeface="Arial"/>
              </a:rPr>
              <a:t>und </a:t>
            </a:r>
            <a:r>
              <a:rPr lang="en-US" sz="2000" dirty="0" err="1">
                <a:cs typeface="Arial"/>
              </a:rPr>
              <a:t>Datenschutz</a:t>
            </a:r>
            <a:r>
              <a:rPr lang="en-US" sz="2000" dirty="0">
                <a:cs typeface="Arial"/>
              </a:rPr>
              <a:t>.</a:t>
            </a:r>
            <a:endParaRPr lang="en-US" sz="2000" dirty="0">
              <a:ea typeface="Calibri"/>
              <a:cs typeface="Arial"/>
            </a:endParaRPr>
          </a:p>
          <a:p>
            <a:pPr marL="342900" indent="-342900" algn="just">
              <a:lnSpc>
                <a:spcPct val="107000"/>
              </a:lnSpc>
              <a:spcAft>
                <a:spcPts val="800"/>
              </a:spcAft>
              <a:buFont typeface="Wingdings" panose="05000000000000000000" pitchFamily="2" charset="2"/>
              <a:buChar char="Ø"/>
            </a:pPr>
            <a:endParaRPr lang="en-US" b="1">
              <a:solidFill>
                <a:srgbClr val="0070C0"/>
              </a:solidFill>
              <a:effectLst/>
              <a:ea typeface="Times New Roman" panose="02020603050405020304" pitchFamily="18" charset="0"/>
              <a:cs typeface="Arial" panose="020B0604020202020204" pitchFamily="34" charset="0"/>
            </a:endParaRPr>
          </a:p>
          <a:p>
            <a:pPr marL="0" indent="0" fontAlgn="base"/>
            <a:endParaRPr lang="en-US" sz="1800">
              <a:effectLst/>
              <a:latin typeface="Times New Roman" panose="02020603050405020304" pitchFamily="18" charset="0"/>
              <a:ea typeface="Times New Roman" panose="02020603050405020304" pitchFamily="18" charset="0"/>
            </a:endParaRPr>
          </a:p>
          <a:p>
            <a:pPr marL="342900" indent="-342900" algn="just" fontAlgn="base">
              <a:buFont typeface="Arial" panose="020B0604020202020204" pitchFamily="34" charset="0"/>
              <a:buChar char="•"/>
            </a:pPr>
            <a:endParaRPr lang="en-US">
              <a:effectLst/>
              <a:ea typeface="Times New Roman" panose="02020603050405020304" pitchFamily="18" charset="0"/>
            </a:endParaRPr>
          </a:p>
          <a:p>
            <a:pPr>
              <a:lnSpc>
                <a:spcPct val="107000"/>
              </a:lnSpc>
              <a:spcAft>
                <a:spcPts val="800"/>
              </a:spcAft>
            </a:pPr>
            <a:endParaRPr lang="en-US" sz="2400">
              <a:effectLst/>
              <a:ea typeface="Times New Roman" panose="02020603050405020304" pitchFamily="18" charset="0"/>
              <a:cs typeface="Arial" panose="020B0604020202020204" pitchFamily="34" charset="0"/>
            </a:endParaRPr>
          </a:p>
        </p:txBody>
      </p:sp>
      <p:sp>
        <p:nvSpPr>
          <p:cNvPr id="4" name="Text Placeholder 3">
            <a:extLst>
              <a:ext uri="{FF2B5EF4-FFF2-40B4-BE49-F238E27FC236}">
                <a16:creationId xmlns:a16="http://schemas.microsoft.com/office/drawing/2014/main" id="{1D2098AE-2864-FAA5-E6A9-CE39B77B2516}"/>
              </a:ext>
            </a:extLst>
          </p:cNvPr>
          <p:cNvSpPr>
            <a:spLocks noGrp="1"/>
          </p:cNvSpPr>
          <p:nvPr>
            <p:ph type="body" sz="quarter" idx="16"/>
          </p:nvPr>
        </p:nvSpPr>
        <p:spPr>
          <a:xfrm>
            <a:off x="862997" y="121795"/>
            <a:ext cx="10614687" cy="803654"/>
          </a:xfrm>
        </p:spPr>
        <p:txBody>
          <a:bodyPr/>
          <a:lstStyle/>
          <a:p>
            <a:r>
              <a:rPr lang="en-US" sz="3200" b="1">
                <a:effectLst/>
                <a:ea typeface="Times New Roman" panose="02020603050405020304" pitchFamily="18" charset="0"/>
                <a:cs typeface="Arial" panose="020B0604020202020204" pitchFamily="34" charset="0"/>
              </a:rPr>
              <a:t>Digitaler Aktivismus in Europa</a:t>
            </a:r>
            <a:endParaRPr lang="en-US" sz="3200">
              <a:effectLst/>
              <a:ea typeface="Times New Roman" panose="02020603050405020304" pitchFamily="18" charset="0"/>
              <a:cs typeface="Arial" panose="020B0604020202020204" pitchFamily="34" charset="0"/>
            </a:endParaRPr>
          </a:p>
          <a:p>
            <a:endParaRPr lang="en-US" sz="3200" b="0"/>
          </a:p>
        </p:txBody>
      </p:sp>
      <p:cxnSp>
        <p:nvCxnSpPr>
          <p:cNvPr id="2" name="Straight Connector 1">
            <a:extLst>
              <a:ext uri="{FF2B5EF4-FFF2-40B4-BE49-F238E27FC236}">
                <a16:creationId xmlns:a16="http://schemas.microsoft.com/office/drawing/2014/main" id="{02774426-5868-7C8F-AD4B-BE831767DEC8}"/>
              </a:ext>
            </a:extLst>
          </p:cNvPr>
          <p:cNvCxnSpPr>
            <a:cxnSpLocks/>
          </p:cNvCxnSpPr>
          <p:nvPr/>
        </p:nvCxnSpPr>
        <p:spPr>
          <a:xfrm>
            <a:off x="0" y="761278"/>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0933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DA127-3B4A-10A9-D686-7048BA19914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EB1E990-D243-82A7-4B33-98D8D61BD90A}"/>
              </a:ext>
            </a:extLst>
          </p:cNvPr>
          <p:cNvSpPr>
            <a:spLocks noGrp="1"/>
          </p:cNvSpPr>
          <p:nvPr>
            <p:ph type="body" sz="quarter" idx="18"/>
          </p:nvPr>
        </p:nvSpPr>
        <p:spPr>
          <a:xfrm>
            <a:off x="452521" y="1113891"/>
            <a:ext cx="11285621" cy="3849918"/>
          </a:xfrm>
        </p:spPr>
        <p:txBody>
          <a:bodyPr lIns="91440" tIns="45720" rIns="91440" bIns="45720" anchor="t"/>
          <a:lstStyle/>
          <a:p>
            <a:pPr marL="0" indent="0">
              <a:lnSpc>
                <a:spcPct val="107000"/>
              </a:lnSpc>
              <a:spcAft>
                <a:spcPts val="800"/>
              </a:spcAft>
              <a:buSzPts val="1000"/>
              <a:tabLst>
                <a:tab pos="457200" algn="l"/>
              </a:tabLst>
            </a:pPr>
            <a:r>
              <a:rPr lang="en-US">
                <a:latin typeface="Calibri" panose="020F0502020204030204"/>
              </a:rPr>
              <a:t>Binde Verfahren zur Überwachung sozialer Medien ein und richte Frühwarnsysteme (EWS) während Wahlprozessen ein. Diese Verfahren gelten als bewährte Praxis. Dazu gehören unter anderem:</a:t>
            </a:r>
            <a:endParaRPr lang="en-US"/>
          </a:p>
          <a:p>
            <a:pPr marL="0" indent="0">
              <a:lnSpc>
                <a:spcPct val="107000"/>
              </a:lnSpc>
              <a:spcAft>
                <a:spcPts val="800"/>
              </a:spcAft>
              <a:buSzPts val="1000"/>
              <a:tabLst>
                <a:tab pos="457200" algn="l"/>
              </a:tabLst>
            </a:pPr>
            <a:r>
              <a:rPr lang="en-US">
                <a:latin typeface="Calibri" panose="020F0502020204030204"/>
              </a:rPr>
              <a:t> Das </a:t>
            </a:r>
            <a:r>
              <a:rPr lang="en-US">
                <a:latin typeface="Calibri" panose="020F0502020204030204"/>
                <a:hlinkClick r:id="rId3"/>
              </a:rPr>
              <a:t>Europäische Zentrum für Wahlunterstützung (ECES) </a:t>
            </a:r>
            <a:r>
              <a:rPr lang="en-US">
                <a:latin typeface="Calibri" panose="020F0502020204030204"/>
              </a:rPr>
              <a:t>hat eine klare Methode entwickelt, um Hassreden in sozialen Medien während Wahlen zu beobachten. Es setzt diese Methode jetzt um. Medienbeobachtung „besteht aus der Beobachtung von Medieninhalten durch langfristige quantitative und qualitative Analysen und ist unerlässlich für die Bewertung der Medienberichterstattung über den Wahlprozess, des Pluralismus sowie der Wahrnehmung der Wahlbehörden und des Wahlprozesses durch die Bürger“.</a:t>
            </a:r>
            <a:endParaRPr lang="en-US">
              <a:latin typeface="Calibri" panose="020F0502020204030204"/>
              <a:ea typeface="Calibri"/>
              <a:cs typeface="Calibri"/>
            </a:endParaRPr>
          </a:p>
          <a:p>
            <a:pPr marL="0" indent="0">
              <a:lnSpc>
                <a:spcPct val="107000"/>
              </a:lnSpc>
              <a:spcAft>
                <a:spcPts val="800"/>
              </a:spcAft>
              <a:buSzPts val="1000"/>
              <a:tabLst>
                <a:tab pos="457200" algn="l"/>
              </a:tabLst>
            </a:pPr>
            <a:r>
              <a:rPr lang="en-US">
                <a:latin typeface="Calibri" panose="020F0502020204030204"/>
              </a:rPr>
              <a:t>Der </a:t>
            </a:r>
            <a:r>
              <a:rPr lang="en-US">
                <a:latin typeface="Calibri" panose="020F0502020204030204"/>
                <a:hlinkClick r:id="rId4"/>
              </a:rPr>
              <a:t>Europarat </a:t>
            </a:r>
            <a:r>
              <a:rPr lang="en-US">
                <a:latin typeface="Calibri" panose="020F0502020204030204"/>
              </a:rPr>
              <a:t>hat das Dokument „Überwachung der Medienberichterstattung über Wahlen“ herausgegeben. Es richtet sich an zivilgesellschaftliche </a:t>
            </a:r>
            <a:r>
              <a:rPr lang="en-US" err="1">
                <a:latin typeface="Calibri" panose="020F0502020204030204"/>
              </a:rPr>
              <a:t>Organisationen </a:t>
            </a:r>
            <a:r>
              <a:rPr lang="en-US">
                <a:latin typeface="Calibri" panose="020F0502020204030204"/>
              </a:rPr>
              <a:t>und bietet klare Leitlinien für </a:t>
            </a:r>
            <a:r>
              <a:rPr lang="en-US" err="1">
                <a:latin typeface="Calibri" panose="020F0502020204030204"/>
              </a:rPr>
              <a:t>die Analyse </a:t>
            </a:r>
            <a:r>
              <a:rPr lang="en-US">
                <a:latin typeface="Calibri" panose="020F0502020204030204"/>
              </a:rPr>
              <a:t>sozialer Medien während Wahlprozessen.</a:t>
            </a:r>
            <a:endParaRPr lang="en-US">
              <a:latin typeface="Calibri" panose="020F0502020204030204"/>
              <a:ea typeface="Calibri"/>
              <a:cs typeface="Calibri"/>
            </a:endParaRPr>
          </a:p>
          <a:p>
            <a:pPr marL="0" indent="0">
              <a:lnSpc>
                <a:spcPct val="107000"/>
              </a:lnSpc>
              <a:spcAft>
                <a:spcPts val="800"/>
              </a:spcAft>
              <a:buSzPts val="1000"/>
              <a:tabLst>
                <a:tab pos="457200" algn="l"/>
              </a:tabLst>
            </a:pPr>
            <a:endParaRPr lang="en-US">
              <a:latin typeface="Calibri" panose="020F0502020204030204"/>
            </a:endParaRPr>
          </a:p>
          <a:p>
            <a:pPr marL="0" indent="0">
              <a:lnSpc>
                <a:spcPct val="107000"/>
              </a:lnSpc>
              <a:spcAft>
                <a:spcPts val="800"/>
              </a:spcAft>
              <a:buSzPts val="1000"/>
              <a:tabLst>
                <a:tab pos="457200" algn="l"/>
              </a:tabLst>
            </a:pPr>
            <a:endParaRPr lang="en-US"/>
          </a:p>
        </p:txBody>
      </p:sp>
      <p:sp>
        <p:nvSpPr>
          <p:cNvPr id="4" name="Text Placeholder 3">
            <a:extLst>
              <a:ext uri="{FF2B5EF4-FFF2-40B4-BE49-F238E27FC236}">
                <a16:creationId xmlns:a16="http://schemas.microsoft.com/office/drawing/2014/main" id="{EDA4C668-DACD-7CE9-4F4B-0A6045648F81}"/>
              </a:ext>
            </a:extLst>
          </p:cNvPr>
          <p:cNvSpPr>
            <a:spLocks noGrp="1"/>
          </p:cNvSpPr>
          <p:nvPr>
            <p:ph type="body" sz="quarter" idx="16"/>
          </p:nvPr>
        </p:nvSpPr>
        <p:spPr>
          <a:xfrm>
            <a:off x="214180" y="132348"/>
            <a:ext cx="11977820" cy="803654"/>
          </a:xfrm>
        </p:spPr>
        <p:txBody>
          <a:bodyPr/>
          <a:lstStyle/>
          <a:p>
            <a:r>
              <a:rPr lang="en-US" sz="2800" b="1"/>
              <a:t>Der Einsatz sozialer Medien für den sozialen Wandel: bewährte Verfahren und ethische Überlegungen</a:t>
            </a:r>
          </a:p>
        </p:txBody>
      </p:sp>
      <p:cxnSp>
        <p:nvCxnSpPr>
          <p:cNvPr id="2" name="Straight Connector 1">
            <a:extLst>
              <a:ext uri="{FF2B5EF4-FFF2-40B4-BE49-F238E27FC236}">
                <a16:creationId xmlns:a16="http://schemas.microsoft.com/office/drawing/2014/main" id="{E02DEE3C-E853-7E0B-44F5-52C351330EF3}"/>
              </a:ext>
            </a:extLst>
          </p:cNvPr>
          <p:cNvCxnSpPr>
            <a:cxnSpLocks/>
          </p:cNvCxnSpPr>
          <p:nvPr/>
        </p:nvCxnSpPr>
        <p:spPr>
          <a:xfrm>
            <a:off x="0" y="1063336"/>
            <a:ext cx="12192000"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562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5891762" y="5337594"/>
            <a:ext cx="4862945" cy="679345"/>
          </a:xfrm>
          <a:prstGeom prst="rect">
            <a:avLst/>
          </a:prstGeom>
        </p:spPr>
        <p:txBody>
          <a:bodyPr/>
          <a:lstStyle/>
          <a:p>
            <a:pPr marL="0" indent="0" algn="r">
              <a:buNone/>
            </a:pPr>
            <a:r>
              <a:rPr lang="en-US" sz="3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6E33BAEA-711E-B832-1C6B-1B5DCE628D02}"/>
              </a:ext>
            </a:extLst>
          </p:cNvPr>
          <p:cNvSpPr>
            <a:spLocks noGrp="1"/>
          </p:cNvSpPr>
          <p:nvPr>
            <p:ph type="body" sz="quarter" idx="15"/>
          </p:nvPr>
        </p:nvSpPr>
        <p:spPr>
          <a:xfrm>
            <a:off x="354076" y="3554605"/>
            <a:ext cx="5537686" cy="697353"/>
          </a:xfrm>
        </p:spPr>
        <p:txBody>
          <a:bodyPr/>
          <a:lstStyle/>
          <a:p>
            <a:pPr marL="0" marR="0" lvl="0" indent="0" algn="l" defTabSz="777514" rtl="0" eaLnBrk="1" fontAlgn="auto" latinLnBrk="0" hangingPunct="1">
              <a:lnSpc>
                <a:spcPct val="100000"/>
              </a:lnSpc>
              <a:spcBef>
                <a:spcPts val="0"/>
              </a:spcBef>
              <a:spcAft>
                <a:spcPts val="600"/>
              </a:spcAft>
              <a:buClrTx/>
              <a:buSzPts val="1000"/>
              <a:buFont typeface="Wingdings" panose="05000000000000000000" pitchFamily="2" charset="2"/>
              <a:buNone/>
              <a:tabLst>
                <a:tab pos="457200" algn="l"/>
              </a:tabLst>
              <a:defRPr/>
            </a:pPr>
            <a:r>
              <a:rPr lang="en-US" sz="2800" b="1" dirty="0">
                <a:latin typeface="+mn-lt"/>
                <a:ea typeface="Aptos" panose="020B0004020202020204" pitchFamily="34" charset="0"/>
                <a:cs typeface="Times New Roman"/>
              </a:rPr>
              <a:t>Aktive Stimmen: Digitale Medien als Katalysatoren für bürgerschaftliches Engagement</a:t>
            </a:r>
          </a:p>
          <a:p>
            <a:r>
              <a:rPr lang="en-US" sz="2000" dirty="0"/>
              <a:t>Entwickelt von der Fundació Solidaritat UB</a:t>
            </a:r>
            <a:endParaRPr lang="en-IE" sz="2000" b="0" dirty="0">
              <a:solidFill>
                <a:schemeClr val="bg1"/>
              </a:solidFill>
            </a:endParaRPr>
          </a:p>
        </p:txBody>
      </p:sp>
      <p:sp>
        <p:nvSpPr>
          <p:cNvPr id="5" name="Text Placeholder 4">
            <a:extLst>
              <a:ext uri="{FF2B5EF4-FFF2-40B4-BE49-F238E27FC236}">
                <a16:creationId xmlns:a16="http://schemas.microsoft.com/office/drawing/2014/main" id="{77826572-DB69-2C37-5A47-E6D14F43985D}"/>
              </a:ext>
            </a:extLst>
          </p:cNvPr>
          <p:cNvSpPr>
            <a:spLocks noGrp="1"/>
          </p:cNvSpPr>
          <p:nvPr>
            <p:ph type="body" sz="quarter" idx="16"/>
          </p:nvPr>
        </p:nvSpPr>
        <p:spPr>
          <a:xfrm>
            <a:off x="354076" y="2857252"/>
            <a:ext cx="5089964" cy="697353"/>
          </a:xfrm>
        </p:spPr>
        <p:txBody>
          <a:bodyPr lIns="91440" tIns="45720" rIns="91440" bIns="45720" anchor="t">
            <a:normAutofit/>
          </a:bodyPr>
          <a:lstStyle/>
          <a:p>
            <a:r>
              <a:rPr lang="en-US" sz="4400" b="1" dirty="0"/>
              <a:t>Modul 5 (Teil 3)</a:t>
            </a:r>
          </a:p>
        </p:txBody>
      </p:sp>
      <p:pic>
        <p:nvPicPr>
          <p:cNvPr id="8" name="Picture Placeholder 7" descr="A group of people in a library giving each other a high five&#10;&#10;Description automatically generated">
            <a:extLst>
              <a:ext uri="{FF2B5EF4-FFF2-40B4-BE49-F238E27FC236}">
                <a16:creationId xmlns:a16="http://schemas.microsoft.com/office/drawing/2014/main" id="{92031241-9F1C-B157-8CFB-2877BC9CEF69}"/>
              </a:ext>
            </a:extLst>
          </p:cNvPr>
          <p:cNvPicPr>
            <a:picLocks noGrp="1" noChangeAspect="1"/>
          </p:cNvPicPr>
          <p:nvPr>
            <p:ph type="pic" sz="quarter" idx="19"/>
          </p:nvPr>
        </p:nvPicPr>
        <p:blipFill>
          <a:blip r:embed="rId2"/>
          <a:srcRect l="2013" r="2013"/>
          <a:stretch>
            <a:fillRect/>
          </a:stretch>
        </p:blipFill>
        <p:spPr/>
      </p:pic>
      <p:sp>
        <p:nvSpPr>
          <p:cNvPr id="9" name="TextBox 8">
            <a:extLst>
              <a:ext uri="{FF2B5EF4-FFF2-40B4-BE49-F238E27FC236}">
                <a16:creationId xmlns:a16="http://schemas.microsoft.com/office/drawing/2014/main" id="{C17477AD-A865-B544-D8B5-3E7F4BBE9EDC}"/>
              </a:ext>
            </a:extLst>
          </p:cNvPr>
          <p:cNvSpPr txBox="1"/>
          <p:nvPr/>
        </p:nvSpPr>
        <p:spPr>
          <a:xfrm>
            <a:off x="8797772" y="6056335"/>
            <a:ext cx="3262484"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rgbClr val="0C4659"/>
                </a:solidFill>
                <a:effectLst/>
                <a:uLnTx/>
                <a:uFillTx/>
                <a:latin typeface="Calibri" panose="020F0502020204030204" pitchFamily="34" charset="0"/>
                <a:ea typeface="Calibri" panose="020F0502020204030204" pitchFamily="34" charset="0"/>
                <a:cs typeface="Calibri" panose="020F0502020204030204" pitchFamily="34" charset="0"/>
              </a:rPr>
              <a:t>* Hinweis zur Abfallvermeidung: Drucken Sie dieses Dokument bitte in Graustufen oder Schwarz-Weiß statt in Farbe aus. Drucken Sie beidseitig (Duplex) und, wenn möglich, mehrere Folien oder Seiten auf einem einzigen Blatt.</a:t>
            </a:r>
          </a:p>
        </p:txBody>
      </p:sp>
      <p:pic>
        <p:nvPicPr>
          <p:cNvPr id="11" name="Graphic 10">
            <a:extLst>
              <a:ext uri="{FF2B5EF4-FFF2-40B4-BE49-F238E27FC236}">
                <a16:creationId xmlns:a16="http://schemas.microsoft.com/office/drawing/2014/main" id="{6D2C77CE-22CE-45D0-59E1-435806C1FA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9152461" y="2296918"/>
            <a:ext cx="5414059" cy="3640488"/>
          </a:xfrm>
          <a:prstGeom prst="rect">
            <a:avLst/>
          </a:prstGeom>
        </p:spPr>
      </p:pic>
    </p:spTree>
    <p:extLst>
      <p:ext uri="{BB962C8B-B14F-4D97-AF65-F5344CB8AC3E}">
        <p14:creationId xmlns:p14="http://schemas.microsoft.com/office/powerpoint/2010/main" val="1838143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C47E5F3-94F0-928B-8FEE-9415222B9553}"/>
              </a:ext>
            </a:extLst>
          </p:cNvPr>
          <p:cNvSpPr>
            <a:spLocks noGrp="1"/>
          </p:cNvSpPr>
          <p:nvPr>
            <p:ph type="body" sz="quarter" idx="18"/>
          </p:nvPr>
        </p:nvSpPr>
        <p:spPr>
          <a:xfrm>
            <a:off x="675020" y="3354030"/>
            <a:ext cx="3054298" cy="1049221"/>
          </a:xfrm>
        </p:spPr>
        <p:txBody>
          <a:bodyPr lIns="91440" tIns="45720" rIns="91440" bIns="45720" anchor="t">
            <a:noAutofit/>
          </a:bodyPr>
          <a:lstStyle/>
          <a:p>
            <a:pPr>
              <a:lnSpc>
                <a:spcPct val="100000"/>
              </a:lnSpc>
            </a:pPr>
            <a:r>
              <a:rPr lang="en-IE" sz="2000" b="1" kern="1200" dirty="0" err="1">
                <a:effectLst/>
                <a:latin typeface="+mn-lt"/>
                <a:ea typeface="+mn-ea"/>
                <a:cs typeface="+mn-cs"/>
              </a:rPr>
              <a:t>Digitale Plattformen als Instrumente </a:t>
            </a:r>
            <a:r>
              <a:rPr lang="en-IE" sz="2000" b="1" kern="1200" dirty="0">
                <a:effectLst/>
                <a:latin typeface="+mn-lt"/>
                <a:ea typeface="+mn-ea"/>
                <a:cs typeface="+mn-cs"/>
              </a:rPr>
              <a:t>für </a:t>
            </a:r>
            <a:r>
              <a:rPr lang="en-IE" sz="2000" b="1" kern="1200" dirty="0" err="1">
                <a:effectLst/>
                <a:latin typeface="+mn-lt"/>
                <a:ea typeface="+mn-ea"/>
                <a:cs typeface="+mn-cs"/>
              </a:rPr>
              <a:t>bürgerschaftliches Engagement </a:t>
            </a:r>
            <a:r>
              <a:rPr lang="en-IE" sz="2000" b="1" kern="1200" dirty="0">
                <a:effectLst/>
                <a:latin typeface="+mn-lt"/>
                <a:ea typeface="+mn-ea"/>
                <a:cs typeface="+mn-cs"/>
              </a:rPr>
              <a:t>und </a:t>
            </a:r>
            <a:r>
              <a:rPr lang="en-IE" sz="2000" b="1" kern="1200" dirty="0" err="1">
                <a:effectLst/>
                <a:latin typeface="+mn-lt"/>
                <a:ea typeface="+mn-ea"/>
                <a:cs typeface="+mn-cs"/>
              </a:rPr>
              <a:t>demokratische Bildung</a:t>
            </a:r>
            <a:endParaRPr lang="en-US" sz="2000"/>
          </a:p>
        </p:txBody>
      </p:sp>
      <p:sp>
        <p:nvSpPr>
          <p:cNvPr id="7" name="Text Placeholder 6">
            <a:extLst>
              <a:ext uri="{FF2B5EF4-FFF2-40B4-BE49-F238E27FC236}">
                <a16:creationId xmlns:a16="http://schemas.microsoft.com/office/drawing/2014/main" id="{CB3DFFB4-0685-94B3-AAA5-68568F088326}"/>
              </a:ext>
            </a:extLst>
          </p:cNvPr>
          <p:cNvSpPr>
            <a:spLocks noGrp="1"/>
          </p:cNvSpPr>
          <p:nvPr>
            <p:ph type="body" sz="quarter" idx="19"/>
          </p:nvPr>
        </p:nvSpPr>
        <p:spPr>
          <a:xfrm>
            <a:off x="543125" y="2392164"/>
            <a:ext cx="3318088" cy="385564"/>
          </a:xfrm>
        </p:spPr>
        <p:txBody>
          <a:bodyPr/>
          <a:lstStyle/>
          <a:p>
            <a:r>
              <a:rPr lang="en-US" sz="3200" dirty="0" err="1"/>
              <a:t>Themenbereich</a:t>
            </a:r>
            <a:r>
              <a:rPr lang="en-US" sz="3200" dirty="0"/>
              <a:t> 1 </a:t>
            </a:r>
          </a:p>
        </p:txBody>
      </p:sp>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3993271" y="166478"/>
            <a:ext cx="7523710" cy="3849918"/>
          </a:xfrm>
        </p:spPr>
        <p:txBody>
          <a:bodyPr lIns="91440" tIns="45720" rIns="91440" bIns="45720" anchor="t"/>
          <a:lstStyle/>
          <a:p>
            <a:pPr marL="0" indent="0" defTabSz="777514">
              <a:lnSpc>
                <a:spcPct val="100000"/>
              </a:lnSpc>
              <a:spcBef>
                <a:spcPts val="0"/>
              </a:spcBef>
              <a:defRPr/>
            </a:pPr>
            <a:r>
              <a:rPr lang="en-US" sz="2800" b="1" kern="1200">
                <a:effectLst/>
                <a:latin typeface="+mn-lt"/>
                <a:ea typeface="+mn-ea"/>
                <a:cs typeface="+mn-cs"/>
              </a:rPr>
              <a:t>Digitale Teilhabe und Engagement unterrepräsentierter Gruppen: Förderung der demokratischen Teilhabe</a:t>
            </a:r>
            <a:endParaRPr lang="en-US" sz="2800" b="1"/>
          </a:p>
          <a:p>
            <a:pPr marL="0" marR="0" lvl="0" indent="0" algn="l" defTabSz="777514" rtl="0" eaLnBrk="1" fontAlgn="auto" latinLnBrk="0" hangingPunct="1">
              <a:lnSpc>
                <a:spcPct val="100000"/>
              </a:lnSpc>
              <a:spcBef>
                <a:spcPts val="0"/>
              </a:spcBef>
              <a:buClrTx/>
              <a:buSzTx/>
              <a:tabLst/>
              <a:defRPr/>
            </a:pPr>
            <a:endParaRPr lang="en-IE" sz="2800" kern="1200">
              <a:solidFill>
                <a:srgbClr val="0C4659"/>
              </a:solidFill>
              <a:latin typeface="+mn-lt"/>
              <a:ea typeface="+mn-ea"/>
              <a:cs typeface="+mn-cs"/>
            </a:endParaRPr>
          </a:p>
          <a:p>
            <a:pPr marL="0" indent="0" defTabSz="777514">
              <a:lnSpc>
                <a:spcPct val="100000"/>
              </a:lnSpc>
              <a:spcBef>
                <a:spcPts val="0"/>
              </a:spcBef>
              <a:defRPr/>
            </a:pPr>
            <a:r>
              <a:rPr lang="en-US">
                <a:latin typeface="Calibri" panose="020F0502020204030204"/>
              </a:rPr>
              <a:t>Digitale Online-Plattformen eröffnen neue Formen der Bürgerbeteiligung, des bürgerschaftlichen Engagements und der demokratischen Bildung. Sie ermöglichen es den Menschen, miteinander, mit anderen </a:t>
            </a:r>
            <a:r>
              <a:rPr lang="en-US" err="1">
                <a:latin typeface="Calibri" panose="020F0502020204030204"/>
              </a:rPr>
              <a:t>Organisationen </a:t>
            </a:r>
            <a:r>
              <a:rPr lang="en-US">
                <a:latin typeface="Calibri" panose="020F0502020204030204"/>
              </a:rPr>
              <a:t>und mit öffentlichen Verwaltungen auf verschiedenen Ebenen in Kontakt zu treten und zu interagieren. Außerdem bieten sie Zugang zu Informationen und Wissen und schaffen in manchen Fällen sogar neue Formen davon. </a:t>
            </a:r>
            <a:endParaRPr lang="en-US">
              <a:latin typeface="Calibri" panose="020F0502020204030204"/>
              <a:ea typeface="Calibri"/>
              <a:cs typeface="Calibri"/>
            </a:endParaRPr>
          </a:p>
          <a:p>
            <a:pPr marL="0" marR="0" lvl="0" indent="0" algn="l" defTabSz="777514" rtl="0" eaLnBrk="1" fontAlgn="auto" latinLnBrk="0" hangingPunct="1">
              <a:lnSpc>
                <a:spcPct val="100000"/>
              </a:lnSpc>
              <a:spcBef>
                <a:spcPts val="0"/>
              </a:spcBef>
              <a:buClrTx/>
              <a:buSzTx/>
              <a:tabLst/>
              <a:defRPr/>
            </a:pPr>
            <a:endParaRPr lang="en-US">
              <a:latin typeface="Calibri" panose="020F0502020204030204"/>
            </a:endParaRPr>
          </a:p>
          <a:p>
            <a:pPr marL="0" marR="0" lvl="0" indent="0" algn="l" defTabSz="777514" rtl="0" eaLnBrk="1" fontAlgn="auto" latinLnBrk="0" hangingPunct="1">
              <a:lnSpc>
                <a:spcPct val="100000"/>
              </a:lnSpc>
              <a:spcBef>
                <a:spcPts val="0"/>
              </a:spcBef>
              <a:buClrTx/>
              <a:buSzTx/>
              <a:tabLst/>
              <a:defRPr/>
            </a:pPr>
            <a:r>
              <a:rPr lang="en-US">
                <a:latin typeface="Calibri" panose="020F0502020204030204"/>
              </a:rPr>
              <a:t>Digitale Plattformen können unterrepräsentierte Gruppen stark einbeziehen. Unterschätzen oder ignorieren Sie dabei die digitale Kluft und das Risiko, dass manche Menschen bei digitalen Prozessen zurückbleiben, nicht.</a:t>
            </a:r>
            <a:endParaRPr lang="en-US">
              <a:latin typeface="Calibri" panose="020F0502020204030204"/>
              <a:ea typeface="Calibri"/>
              <a:cs typeface="Calibri"/>
            </a:endParaRPr>
          </a:p>
          <a:p>
            <a:pPr marL="0" lvl="0" indent="0" algn="l">
              <a:lnSpc>
                <a:spcPct val="100000"/>
              </a:lnSpc>
              <a:spcBef>
                <a:spcPts val="0"/>
              </a:spcBef>
              <a:spcAft>
                <a:spcPts val="0"/>
              </a:spcAft>
            </a:pPr>
            <a:endParaRPr lang="en-US">
              <a:latin typeface="Calibri" panose="020F0502020204030204"/>
            </a:endParaRPr>
          </a:p>
          <a:p>
            <a:pPr marL="0" lvl="0" indent="0" algn="l">
              <a:lnSpc>
                <a:spcPct val="100000"/>
              </a:lnSpc>
              <a:spcBef>
                <a:spcPts val="0"/>
              </a:spcBef>
              <a:spcAft>
                <a:spcPts val="0"/>
              </a:spcAft>
            </a:pPr>
            <a:endParaRPr lang="en-US">
              <a:latin typeface="Calibri" panose="020F0502020204030204"/>
            </a:endParaRPr>
          </a:p>
        </p:txBody>
      </p:sp>
      <p:sp>
        <p:nvSpPr>
          <p:cNvPr id="10" name="Picture Placeholder 9">
            <a:extLst>
              <a:ext uri="{FF2B5EF4-FFF2-40B4-BE49-F238E27FC236}">
                <a16:creationId xmlns:a16="http://schemas.microsoft.com/office/drawing/2014/main" id="{3B289473-1F4F-3703-E33E-D64A48B7F7A3}"/>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2AD5ED3B-3344-E3E5-CF44-C71202D25839}"/>
              </a:ext>
            </a:extLst>
          </p:cNvPr>
          <p:cNvPicPr>
            <a:picLocks noChangeAspect="1" noChangeArrowheads="1"/>
          </p:cNvPicPr>
          <p:nvPr/>
        </p:nvPicPr>
        <p:blipFill>
          <a:blip r:embed="rId2"/>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8650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C47E5F3-94F0-928B-8FEE-9415222B9553}"/>
              </a:ext>
            </a:extLst>
          </p:cNvPr>
          <p:cNvSpPr>
            <a:spLocks noGrp="1"/>
          </p:cNvSpPr>
          <p:nvPr>
            <p:ph type="body" sz="quarter" idx="18"/>
          </p:nvPr>
        </p:nvSpPr>
        <p:spPr>
          <a:xfrm>
            <a:off x="777240" y="3251810"/>
            <a:ext cx="3054298" cy="1049221"/>
          </a:xfrm>
        </p:spPr>
        <p:txBody>
          <a:bodyPr lIns="91440" tIns="45720" rIns="91440" bIns="45720" anchor="t">
            <a:noAutofit/>
          </a:bodyPr>
          <a:lstStyle/>
          <a:p>
            <a:pPr>
              <a:lnSpc>
                <a:spcPct val="100000"/>
              </a:lnSpc>
            </a:pPr>
            <a:r>
              <a:rPr lang="en-IE" sz="2400" b="1" kern="1200" dirty="0" err="1">
                <a:effectLst/>
                <a:latin typeface="+mn-lt"/>
                <a:ea typeface="+mn-ea"/>
                <a:cs typeface="+mn-cs"/>
              </a:rPr>
              <a:t>Digitale Plattformen als Werkzeuge </a:t>
            </a:r>
            <a:r>
              <a:rPr lang="en-IE" sz="2400" b="1" kern="1200" dirty="0">
                <a:effectLst/>
                <a:latin typeface="+mn-lt"/>
                <a:ea typeface="+mn-ea"/>
                <a:cs typeface="+mn-cs"/>
              </a:rPr>
              <a:t>für </a:t>
            </a:r>
            <a:r>
              <a:rPr lang="en-IE" sz="2400" b="1" kern="1200" dirty="0" err="1">
                <a:effectLst/>
                <a:latin typeface="+mn-lt"/>
                <a:ea typeface="+mn-ea"/>
                <a:cs typeface="+mn-cs"/>
              </a:rPr>
              <a:t>bürgerschaftliches Engagement </a:t>
            </a:r>
            <a:r>
              <a:rPr lang="en-IE" sz="2400" b="1" kern="1200" dirty="0">
                <a:effectLst/>
                <a:latin typeface="+mn-lt"/>
                <a:ea typeface="+mn-ea"/>
                <a:cs typeface="+mn-cs"/>
              </a:rPr>
              <a:t>und </a:t>
            </a:r>
            <a:r>
              <a:rPr lang="en-IE" sz="2400" b="1" kern="1200" dirty="0" err="1">
                <a:effectLst/>
                <a:latin typeface="+mn-lt"/>
                <a:ea typeface="+mn-ea"/>
                <a:cs typeface="+mn-cs"/>
              </a:rPr>
              <a:t>demokratische Bildung</a:t>
            </a:r>
            <a:endParaRPr lang="en-US" sz="2400"/>
          </a:p>
        </p:txBody>
      </p:sp>
      <p:sp>
        <p:nvSpPr>
          <p:cNvPr id="7" name="Text Placeholder 6">
            <a:extLst>
              <a:ext uri="{FF2B5EF4-FFF2-40B4-BE49-F238E27FC236}">
                <a16:creationId xmlns:a16="http://schemas.microsoft.com/office/drawing/2014/main" id="{CB3DFFB4-0685-94B3-AAA5-68568F088326}"/>
              </a:ext>
            </a:extLst>
          </p:cNvPr>
          <p:cNvSpPr>
            <a:spLocks noGrp="1"/>
          </p:cNvSpPr>
          <p:nvPr>
            <p:ph type="body" sz="quarter" idx="19"/>
          </p:nvPr>
        </p:nvSpPr>
        <p:spPr>
          <a:xfrm>
            <a:off x="589600" y="2206205"/>
            <a:ext cx="3122943" cy="385564"/>
          </a:xfrm>
        </p:spPr>
        <p:txBody>
          <a:bodyPr/>
          <a:lstStyle/>
          <a:p>
            <a:r>
              <a:rPr lang="en-US" sz="3200" dirty="0" err="1"/>
              <a:t>Themenbereich</a:t>
            </a:r>
            <a:r>
              <a:rPr lang="en-US" sz="3200" dirty="0"/>
              <a:t> 1 </a:t>
            </a:r>
          </a:p>
        </p:txBody>
      </p:sp>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3993270" y="166478"/>
            <a:ext cx="7717497" cy="3849918"/>
          </a:xfrm>
        </p:spPr>
        <p:txBody>
          <a:bodyPr lIns="91440" tIns="45720" rIns="91440" bIns="45720" anchor="t"/>
          <a:lstStyle/>
          <a:p>
            <a:pPr marL="0" indent="0" defTabSz="777514">
              <a:lnSpc>
                <a:spcPct val="100000"/>
              </a:lnSpc>
              <a:spcBef>
                <a:spcPts val="0"/>
              </a:spcBef>
              <a:defRPr/>
            </a:pPr>
            <a:r>
              <a:rPr lang="en-US" sz="2800" b="1" kern="1200">
                <a:effectLst/>
                <a:latin typeface="+mn-lt"/>
                <a:ea typeface="+mn-ea"/>
                <a:cs typeface="+mn-cs"/>
              </a:rPr>
              <a:t>Digitale Teilhabe und Engagement unterrepräsentierter Gruppen: Förderung der demokratischen Teilhabe</a:t>
            </a:r>
            <a:endParaRPr lang="en-US" sz="2800" b="1"/>
          </a:p>
          <a:p>
            <a:pPr marL="0" marR="0" lvl="0" indent="0" algn="l" defTabSz="777514" rtl="0" eaLnBrk="1" fontAlgn="auto" latinLnBrk="0" hangingPunct="1">
              <a:lnSpc>
                <a:spcPct val="100000"/>
              </a:lnSpc>
              <a:spcBef>
                <a:spcPts val="0"/>
              </a:spcBef>
              <a:buClrTx/>
              <a:buSzTx/>
              <a:tabLst/>
              <a:defRPr/>
            </a:pPr>
            <a:endParaRPr lang="en-IE" sz="2800" kern="1200">
              <a:solidFill>
                <a:srgbClr val="0C4659"/>
              </a:solidFill>
              <a:latin typeface="+mn-lt"/>
              <a:ea typeface="+mn-ea"/>
              <a:cs typeface="+mn-cs"/>
            </a:endParaRPr>
          </a:p>
          <a:p>
            <a:pPr marL="0" indent="0" defTabSz="777514">
              <a:lnSpc>
                <a:spcPct val="100000"/>
              </a:lnSpc>
              <a:spcBef>
                <a:spcPts val="0"/>
              </a:spcBef>
              <a:defRPr/>
            </a:pPr>
            <a:r>
              <a:rPr lang="en-US">
                <a:latin typeface="Calibri" panose="020F0502020204030204"/>
              </a:rPr>
              <a:t>Als Nächstes untersuchen wir das Potenzial des Internets und digitaler Plattformen, um unterrepräsentierte Gruppen einzubeziehen. Dies ist besonders wichtig in den folgenden Bereichen:</a:t>
            </a:r>
            <a:endParaRPr lang="en-US">
              <a:latin typeface="Calibri" panose="020F0502020204030204"/>
              <a:ea typeface="Calibri"/>
              <a:cs typeface="Calibri"/>
            </a:endParaRPr>
          </a:p>
          <a:p>
            <a:pPr marL="0" indent="0" defTabSz="777514">
              <a:lnSpc>
                <a:spcPct val="100000"/>
              </a:lnSpc>
              <a:spcBef>
                <a:spcPts val="0"/>
              </a:spcBef>
              <a:defRPr/>
            </a:pPr>
            <a:endParaRPr lang="en-US">
              <a:latin typeface="Calibri" panose="020F0502020204030204"/>
            </a:endParaRPr>
          </a:p>
          <a:p>
            <a:pPr marL="342900" indent="-342900" defTabSz="777514">
              <a:lnSpc>
                <a:spcPct val="100000"/>
              </a:lnSpc>
              <a:spcBef>
                <a:spcPts val="0"/>
              </a:spcBef>
              <a:buChar char="•"/>
              <a:defRPr/>
            </a:pPr>
            <a:r>
              <a:rPr lang="en-US">
                <a:latin typeface="Calibri" panose="020F0502020204030204"/>
                <a:ea typeface="Calibri" panose="020F0502020204030204"/>
                <a:cs typeface="Calibri" panose="020F0502020204030204"/>
              </a:rPr>
              <a:t>Barrierefreiheit</a:t>
            </a:r>
          </a:p>
          <a:p>
            <a:pPr marL="342900" indent="-342900" defTabSz="777514">
              <a:lnSpc>
                <a:spcPct val="100000"/>
              </a:lnSpc>
              <a:spcBef>
                <a:spcPts val="0"/>
              </a:spcBef>
              <a:buFont typeface="Arial" panose="020B0604020202020204" pitchFamily="34" charset="0"/>
              <a:buChar char="•"/>
              <a:defRPr/>
            </a:pPr>
            <a:r>
              <a:rPr lang="en-US">
                <a:latin typeface="Calibri" panose="020F0502020204030204"/>
                <a:ea typeface="Calibri" panose="020F0502020204030204"/>
                <a:cs typeface="Calibri" panose="020F0502020204030204"/>
              </a:rPr>
              <a:t>Brechen Sie das Monopol auf Räume für Information, Begegnung, Debatte und Teilhabe auf.</a:t>
            </a:r>
          </a:p>
          <a:p>
            <a:pPr marL="342900" indent="-342900" defTabSz="777514">
              <a:lnSpc>
                <a:spcPct val="100000"/>
              </a:lnSpc>
              <a:spcBef>
                <a:spcPts val="0"/>
              </a:spcBef>
              <a:buFont typeface="Arial" panose="020B0604020202020204" pitchFamily="34" charset="0"/>
              <a:buChar char="•"/>
              <a:defRPr/>
            </a:pPr>
            <a:r>
              <a:rPr lang="en-US">
                <a:latin typeface="Calibri" panose="020F0502020204030204"/>
                <a:ea typeface="Calibri" panose="020F0502020204030204"/>
                <a:cs typeface="Calibri" panose="020F0502020204030204"/>
              </a:rPr>
              <a:t>Die Entstehung neuer Formen kollektiven Handelns</a:t>
            </a:r>
          </a:p>
          <a:p>
            <a:pPr marL="342900" indent="-342900" defTabSz="777514">
              <a:lnSpc>
                <a:spcPct val="100000"/>
              </a:lnSpc>
              <a:spcBef>
                <a:spcPts val="0"/>
              </a:spcBef>
              <a:buFont typeface="Arial" panose="020B0604020202020204" pitchFamily="34" charset="0"/>
              <a:buChar char="•"/>
              <a:defRPr/>
            </a:pPr>
            <a:r>
              <a:rPr lang="en-US">
                <a:latin typeface="Calibri" panose="020F0502020204030204"/>
                <a:ea typeface="Calibri" panose="020F0502020204030204"/>
                <a:cs typeface="Calibri" panose="020F0502020204030204"/>
              </a:rPr>
              <a:t>Stärkung unterrepräsentierter Gruppen.</a:t>
            </a:r>
          </a:p>
          <a:p>
            <a:pPr marL="342900" indent="-342900" defTabSz="777514">
              <a:lnSpc>
                <a:spcPct val="100000"/>
              </a:lnSpc>
              <a:spcBef>
                <a:spcPts val="0"/>
              </a:spcBef>
              <a:buFont typeface="Arial" panose="020B0604020202020204" pitchFamily="34" charset="0"/>
              <a:buChar char="•"/>
              <a:defRPr/>
            </a:pPr>
            <a:endParaRPr lang="en-US">
              <a:latin typeface="Calibri" panose="020F0502020204030204"/>
              <a:ea typeface="Calibri" panose="020F0502020204030204"/>
              <a:cs typeface="Calibri" panose="020F0502020204030204"/>
            </a:endParaRPr>
          </a:p>
          <a:p>
            <a:pPr marL="0" indent="0" defTabSz="777514">
              <a:lnSpc>
                <a:spcPct val="100000"/>
              </a:lnSpc>
              <a:spcBef>
                <a:spcPts val="0"/>
              </a:spcBef>
              <a:defRPr/>
            </a:pPr>
            <a:r>
              <a:rPr lang="en-US">
                <a:latin typeface="Calibri" panose="020F0502020204030204"/>
                <a:ea typeface="Calibri" panose="020F0502020204030204"/>
                <a:cs typeface="Calibri" panose="020F0502020204030204"/>
              </a:rPr>
              <a:t>Analysiere nun jeden dieser Aspekte.</a:t>
            </a:r>
          </a:p>
          <a:p>
            <a:pPr marL="342900" indent="-342900" defTabSz="777514">
              <a:lnSpc>
                <a:spcPct val="100000"/>
              </a:lnSpc>
              <a:spcBef>
                <a:spcPts val="0"/>
              </a:spcBef>
              <a:buFont typeface="Arial" panose="020B0604020202020204" pitchFamily="34" charset="0"/>
              <a:buChar char="•"/>
              <a:defRPr/>
            </a:pPr>
            <a:endParaRPr lang="en-US">
              <a:latin typeface="Calibri" panose="020F0502020204030204"/>
            </a:endParaRPr>
          </a:p>
          <a:p>
            <a:pPr marL="457200" marR="0" lvl="1" indent="0" algn="l" defTabSz="777514" rtl="0" eaLnBrk="1" fontAlgn="auto" latinLnBrk="0" hangingPunct="1">
              <a:lnSpc>
                <a:spcPct val="100000"/>
              </a:lnSpc>
              <a:spcBef>
                <a:spcPts val="0"/>
              </a:spcBef>
              <a:buClrTx/>
              <a:buSzTx/>
              <a:tabLst/>
              <a:defRPr/>
            </a:pPr>
            <a:endParaRPr lang="en-IE" sz="2400" spc="0">
              <a:solidFill>
                <a:srgbClr val="0C4659"/>
              </a:solidFill>
              <a:latin typeface="Calibri" panose="020F0502020204030204"/>
            </a:endParaRPr>
          </a:p>
          <a:p>
            <a:pPr marL="285115" lvl="0" indent="-285750" algn="l">
              <a:lnSpc>
                <a:spcPct val="100000"/>
              </a:lnSpc>
              <a:spcBef>
                <a:spcPts val="0"/>
              </a:spcBef>
              <a:spcAft>
                <a:spcPts val="0"/>
              </a:spcAft>
              <a:buFont typeface="Arial"/>
              <a:buChar char="•"/>
            </a:pPr>
            <a:endParaRPr lang="en-US">
              <a:latin typeface="Calibri" panose="020F0502020204030204"/>
            </a:endParaRPr>
          </a:p>
          <a:p>
            <a:pPr marL="388620" lvl="1" indent="0" algn="l">
              <a:lnSpc>
                <a:spcPct val="100000"/>
              </a:lnSpc>
              <a:spcBef>
                <a:spcPts val="0"/>
              </a:spcBef>
              <a:spcAft>
                <a:spcPts val="0"/>
              </a:spcAft>
              <a:buNone/>
            </a:pPr>
            <a:endParaRPr lang="en-GB" sz="2400" spc="0">
              <a:solidFill>
                <a:srgbClr val="0C4659"/>
              </a:solidFill>
              <a:latin typeface="Calibri" panose="020F0502020204030204"/>
            </a:endParaRPr>
          </a:p>
          <a:p>
            <a:pPr marL="0" marR="0" lvl="0" indent="0" algn="l" defTabSz="777514" rtl="0" eaLnBrk="1" fontAlgn="auto" latinLnBrk="0" hangingPunct="1">
              <a:lnSpc>
                <a:spcPct val="100000"/>
              </a:lnSpc>
              <a:spcBef>
                <a:spcPts val="0"/>
              </a:spcBef>
              <a:buClrTx/>
              <a:buSzTx/>
              <a:tabLst/>
              <a:defRPr/>
            </a:pPr>
            <a:r>
              <a:rPr lang="en-US">
                <a:latin typeface="Calibri" panose="020F0502020204030204"/>
              </a:rPr>
              <a:t>.</a:t>
            </a:r>
            <a:endParaRPr lang="en-US">
              <a:latin typeface="Calibri" panose="020F0502020204030204"/>
              <a:ea typeface="Calibri"/>
              <a:cs typeface="Calibri"/>
            </a:endParaRPr>
          </a:p>
          <a:p>
            <a:pPr marL="0" marR="0" lvl="0" indent="0" algn="l" defTabSz="777514" rtl="0" eaLnBrk="1" fontAlgn="auto" latinLnBrk="0" hangingPunct="1">
              <a:lnSpc>
                <a:spcPct val="100000"/>
              </a:lnSpc>
              <a:spcBef>
                <a:spcPts val="0"/>
              </a:spcBef>
              <a:buClrTx/>
              <a:buSzTx/>
              <a:tabLst/>
              <a:defRPr/>
            </a:pPr>
            <a:br>
              <a:rPr lang="en-US" sz="2200"/>
            </a:br>
            <a:endParaRPr lang="en-IE" sz="2200"/>
          </a:p>
        </p:txBody>
      </p:sp>
      <p:sp>
        <p:nvSpPr>
          <p:cNvPr id="10" name="Picture Placeholder 9">
            <a:extLst>
              <a:ext uri="{FF2B5EF4-FFF2-40B4-BE49-F238E27FC236}">
                <a16:creationId xmlns:a16="http://schemas.microsoft.com/office/drawing/2014/main" id="{3B289473-1F4F-3703-E33E-D64A48B7F7A3}"/>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2AD5ED3B-3344-E3E5-CF44-C71202D25839}"/>
              </a:ext>
            </a:extLst>
          </p:cNvPr>
          <p:cNvPicPr>
            <a:picLocks noChangeAspect="1" noChangeArrowheads="1"/>
          </p:cNvPicPr>
          <p:nvPr/>
        </p:nvPicPr>
        <p:blipFill>
          <a:blip r:embed="rId2"/>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5734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621B2-FE89-3511-EF9A-C4FC4A814ED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DB0C713-6988-5C68-C4CA-7B30490818F6}"/>
              </a:ext>
            </a:extLst>
          </p:cNvPr>
          <p:cNvSpPr>
            <a:spLocks noGrp="1"/>
          </p:cNvSpPr>
          <p:nvPr>
            <p:ph type="body" sz="quarter" idx="18"/>
          </p:nvPr>
        </p:nvSpPr>
        <p:spPr>
          <a:xfrm>
            <a:off x="675020" y="3354030"/>
            <a:ext cx="3054298" cy="1049221"/>
          </a:xfrm>
        </p:spPr>
        <p:txBody>
          <a:bodyPr lIns="91440" tIns="45720" rIns="91440" bIns="45720" anchor="t">
            <a:noAutofit/>
          </a:bodyPr>
          <a:lstStyle/>
          <a:p>
            <a:pPr>
              <a:lnSpc>
                <a:spcPct val="100000"/>
              </a:lnSpc>
            </a:pPr>
            <a:r>
              <a:rPr lang="en-IE" sz="2000" b="1" kern="1200" dirty="0" err="1">
                <a:effectLst/>
                <a:latin typeface="+mn-lt"/>
                <a:ea typeface="+mn-ea"/>
                <a:cs typeface="+mn-cs"/>
              </a:rPr>
              <a:t>Digitale Plattformen als Werkzeuge </a:t>
            </a:r>
            <a:r>
              <a:rPr lang="en-IE" sz="2000" b="1" kern="1200" dirty="0">
                <a:effectLst/>
                <a:latin typeface="+mn-lt"/>
                <a:ea typeface="+mn-ea"/>
                <a:cs typeface="+mn-cs"/>
              </a:rPr>
              <a:t>für </a:t>
            </a:r>
            <a:r>
              <a:rPr lang="en-IE" sz="2000" b="1" kern="1200" dirty="0" err="1">
                <a:effectLst/>
                <a:latin typeface="+mn-lt"/>
                <a:ea typeface="+mn-ea"/>
                <a:cs typeface="+mn-cs"/>
              </a:rPr>
              <a:t>bürgerschaftliches Engagement </a:t>
            </a:r>
            <a:r>
              <a:rPr lang="en-IE" sz="2000" b="1" kern="1200" dirty="0">
                <a:effectLst/>
                <a:latin typeface="+mn-lt"/>
                <a:ea typeface="+mn-ea"/>
                <a:cs typeface="+mn-cs"/>
              </a:rPr>
              <a:t>und </a:t>
            </a:r>
            <a:r>
              <a:rPr lang="en-IE" sz="2000" b="1" kern="1200" dirty="0" err="1">
                <a:effectLst/>
                <a:latin typeface="+mn-lt"/>
                <a:ea typeface="+mn-ea"/>
                <a:cs typeface="+mn-cs"/>
              </a:rPr>
              <a:t>demokratische Bildung</a:t>
            </a:r>
            <a:endParaRPr lang="en-US" sz="2000" dirty="0" err="1"/>
          </a:p>
        </p:txBody>
      </p:sp>
      <p:sp>
        <p:nvSpPr>
          <p:cNvPr id="7" name="Text Placeholder 6">
            <a:extLst>
              <a:ext uri="{FF2B5EF4-FFF2-40B4-BE49-F238E27FC236}">
                <a16:creationId xmlns:a16="http://schemas.microsoft.com/office/drawing/2014/main" id="{F7F88528-08AB-AD68-F47F-620FF22F2091}"/>
              </a:ext>
            </a:extLst>
          </p:cNvPr>
          <p:cNvSpPr>
            <a:spLocks noGrp="1"/>
          </p:cNvSpPr>
          <p:nvPr>
            <p:ph type="body" sz="quarter" idx="19"/>
          </p:nvPr>
        </p:nvSpPr>
        <p:spPr>
          <a:xfrm>
            <a:off x="589600" y="2299132"/>
            <a:ext cx="3122943" cy="385564"/>
          </a:xfrm>
        </p:spPr>
        <p:txBody>
          <a:bodyPr lIns="91440" tIns="45720" rIns="91440" bIns="45720" anchor="t">
            <a:noAutofit/>
          </a:bodyPr>
          <a:lstStyle/>
          <a:p>
            <a:r>
              <a:rPr lang="en-US" sz="3200" dirty="0" err="1">
                <a:latin typeface="Calibri"/>
                <a:ea typeface="Open Sans"/>
                <a:cs typeface="Calibri"/>
              </a:rPr>
              <a:t>Themenbereich</a:t>
            </a:r>
            <a:r>
              <a:rPr lang="en-US" sz="3200" dirty="0">
                <a:latin typeface="Calibri"/>
                <a:ea typeface="Open Sans"/>
                <a:cs typeface="Calibri"/>
              </a:rPr>
              <a:t> 1 </a:t>
            </a:r>
          </a:p>
        </p:txBody>
      </p:sp>
      <p:sp>
        <p:nvSpPr>
          <p:cNvPr id="8" name="Text Placeholder 7">
            <a:extLst>
              <a:ext uri="{FF2B5EF4-FFF2-40B4-BE49-F238E27FC236}">
                <a16:creationId xmlns:a16="http://schemas.microsoft.com/office/drawing/2014/main" id="{37FB0530-94A1-6A0D-6ECD-60F03DCEDC0F}"/>
              </a:ext>
            </a:extLst>
          </p:cNvPr>
          <p:cNvSpPr>
            <a:spLocks noGrp="1"/>
          </p:cNvSpPr>
          <p:nvPr>
            <p:ph type="body" sz="quarter" idx="20"/>
          </p:nvPr>
        </p:nvSpPr>
        <p:spPr>
          <a:xfrm>
            <a:off x="3993270" y="166478"/>
            <a:ext cx="7717497" cy="3849918"/>
          </a:xfrm>
        </p:spPr>
        <p:txBody>
          <a:bodyPr lIns="91440" tIns="45720" rIns="91440" bIns="45720" anchor="t"/>
          <a:lstStyle/>
          <a:p>
            <a:pPr marL="0" indent="0" defTabSz="777514">
              <a:lnSpc>
                <a:spcPct val="100000"/>
              </a:lnSpc>
              <a:spcBef>
                <a:spcPts val="0"/>
              </a:spcBef>
              <a:defRPr/>
            </a:pPr>
            <a:r>
              <a:rPr lang="en-US" sz="2800" b="1" kern="1200">
                <a:effectLst/>
                <a:latin typeface="+mn-lt"/>
                <a:ea typeface="+mn-ea"/>
                <a:cs typeface="+mn-cs"/>
              </a:rPr>
              <a:t>Digitale Teilhabe und Engagement unterrepräsentierter Gruppen: Förderung der demokratischen Teilhabe</a:t>
            </a:r>
            <a:endParaRPr lang="en-US" sz="2800" b="1"/>
          </a:p>
          <a:p>
            <a:pPr marL="0" marR="0" lvl="0" indent="0" algn="l" defTabSz="777514" rtl="0" eaLnBrk="1" fontAlgn="auto" latinLnBrk="0" hangingPunct="1">
              <a:lnSpc>
                <a:spcPct val="100000"/>
              </a:lnSpc>
              <a:spcBef>
                <a:spcPts val="0"/>
              </a:spcBef>
              <a:buClrTx/>
              <a:buSzTx/>
              <a:tabLst/>
              <a:defRPr/>
            </a:pPr>
            <a:endParaRPr lang="en-IE" sz="2800" kern="1200">
              <a:solidFill>
                <a:srgbClr val="0C4659"/>
              </a:solidFill>
              <a:latin typeface="+mn-lt"/>
              <a:ea typeface="+mn-ea"/>
              <a:cs typeface="+mn-cs"/>
            </a:endParaRPr>
          </a:p>
          <a:p>
            <a:pPr marL="342900" indent="-342900" defTabSz="777514">
              <a:lnSpc>
                <a:spcPct val="100000"/>
              </a:lnSpc>
              <a:spcBef>
                <a:spcPts val="0"/>
              </a:spcBef>
              <a:buChar char="•"/>
              <a:defRPr/>
            </a:pPr>
            <a:r>
              <a:rPr lang="en-US" b="1">
                <a:latin typeface="Calibri" panose="020F0502020204030204"/>
              </a:rPr>
              <a:t>Barrierefreiheit</a:t>
            </a:r>
            <a:r>
              <a:rPr lang="en-US">
                <a:latin typeface="Calibri" panose="020F0502020204030204"/>
              </a:rPr>
              <a:t>. Abbau von Hindernissen für die Teilhabe und den Zugang zu Informationen. Traditionelle Barrieren wie Zeit, physischer Zugang zu Veranstaltungsorten, die Suche nach geeigneten Kanälen und andere Hürden verschwinden in der virtuellen Umgebung. Die Einbindung zuverlässiger maschineller Übersetzungstools, der Einsatz von Bildschirmleseprogrammen, der 24-Stunden-Zugang zu Informationen und die freie Zeiteinteilung erweitern die Teilhabemöglichkeiten für alle und besonders für unterrepräsentierte Gruppen.</a:t>
            </a:r>
            <a:endParaRPr lang="en-IE">
              <a:latin typeface="Calibri" panose="020F0502020204030204"/>
            </a:endParaRPr>
          </a:p>
          <a:p>
            <a:pPr marL="457200" lvl="1" indent="0" defTabSz="777514">
              <a:lnSpc>
                <a:spcPct val="100000"/>
              </a:lnSpc>
              <a:spcBef>
                <a:spcPts val="0"/>
              </a:spcBef>
              <a:defRPr/>
            </a:pPr>
            <a:endParaRPr lang="en-IE" sz="2400" spc="0">
              <a:solidFill>
                <a:srgbClr val="0C4659"/>
              </a:solidFill>
              <a:latin typeface="Calibri" panose="020F0502020204030204"/>
            </a:endParaRPr>
          </a:p>
          <a:p>
            <a:pPr marL="285115" lvl="0" indent="-285750" algn="l">
              <a:lnSpc>
                <a:spcPct val="100000"/>
              </a:lnSpc>
              <a:spcBef>
                <a:spcPts val="0"/>
              </a:spcBef>
              <a:spcAft>
                <a:spcPts val="0"/>
              </a:spcAft>
              <a:buFont typeface="Arial"/>
              <a:buChar char="•"/>
            </a:pPr>
            <a:endParaRPr lang="en-US">
              <a:latin typeface="Calibri" panose="020F0502020204030204"/>
            </a:endParaRPr>
          </a:p>
          <a:p>
            <a:pPr marL="388620" lvl="1" indent="0" algn="l">
              <a:lnSpc>
                <a:spcPct val="100000"/>
              </a:lnSpc>
              <a:spcBef>
                <a:spcPts val="0"/>
              </a:spcBef>
              <a:spcAft>
                <a:spcPts val="0"/>
              </a:spcAft>
              <a:buNone/>
            </a:pPr>
            <a:endParaRPr lang="en-GB" sz="2400" spc="0">
              <a:solidFill>
                <a:srgbClr val="0C4659"/>
              </a:solidFill>
              <a:latin typeface="Calibri" panose="020F0502020204030204"/>
            </a:endParaRPr>
          </a:p>
          <a:p>
            <a:pPr marL="0" marR="0" lvl="0" indent="0" algn="l" defTabSz="777514" rtl="0" eaLnBrk="1" fontAlgn="auto" latinLnBrk="0" hangingPunct="1">
              <a:lnSpc>
                <a:spcPct val="100000"/>
              </a:lnSpc>
              <a:spcBef>
                <a:spcPts val="0"/>
              </a:spcBef>
              <a:buClrTx/>
              <a:buSzTx/>
              <a:tabLst/>
              <a:defRPr/>
            </a:pPr>
            <a:r>
              <a:rPr lang="en-US">
                <a:latin typeface="Calibri" panose="020F0502020204030204"/>
              </a:rPr>
              <a:t>.</a:t>
            </a:r>
            <a:endParaRPr lang="en-US">
              <a:latin typeface="Calibri" panose="020F0502020204030204"/>
              <a:ea typeface="Calibri"/>
              <a:cs typeface="Calibri"/>
            </a:endParaRPr>
          </a:p>
          <a:p>
            <a:pPr marL="0" marR="0" lvl="0" indent="0" algn="l" defTabSz="777514" rtl="0" eaLnBrk="1" fontAlgn="auto" latinLnBrk="0" hangingPunct="1">
              <a:lnSpc>
                <a:spcPct val="100000"/>
              </a:lnSpc>
              <a:spcBef>
                <a:spcPts val="0"/>
              </a:spcBef>
              <a:buClrTx/>
              <a:buSzTx/>
              <a:tabLst/>
              <a:defRPr/>
            </a:pPr>
            <a:br>
              <a:rPr lang="en-US" sz="2200"/>
            </a:br>
            <a:endParaRPr lang="en-IE" sz="2200"/>
          </a:p>
        </p:txBody>
      </p:sp>
      <p:sp>
        <p:nvSpPr>
          <p:cNvPr id="10" name="Picture Placeholder 9">
            <a:extLst>
              <a:ext uri="{FF2B5EF4-FFF2-40B4-BE49-F238E27FC236}">
                <a16:creationId xmlns:a16="http://schemas.microsoft.com/office/drawing/2014/main" id="{4B434700-A8F1-EEE0-39E0-9A18676CE92E}"/>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F6738C61-18C7-7C56-5E34-3619F5D8E6DE}"/>
              </a:ext>
            </a:extLst>
          </p:cNvPr>
          <p:cNvPicPr>
            <a:picLocks noChangeAspect="1" noChangeArrowheads="1"/>
          </p:cNvPicPr>
          <p:nvPr/>
        </p:nvPicPr>
        <p:blipFill>
          <a:blip r:embed="rId2"/>
          <a:srcRect t="2119" b="2119"/>
          <a:stretch/>
        </p:blipFill>
        <p:spPr bwMode="auto">
          <a:xfrm>
            <a:off x="391633" y="2607"/>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B3F27F7A-B485-A609-02C5-7BB657B88C2B}"/>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1950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CB3DFFB4-0685-94B3-AAA5-68568F088326}"/>
              </a:ext>
            </a:extLst>
          </p:cNvPr>
          <p:cNvSpPr>
            <a:spLocks noGrp="1"/>
          </p:cNvSpPr>
          <p:nvPr>
            <p:ph type="body" sz="quarter" idx="19"/>
          </p:nvPr>
        </p:nvSpPr>
        <p:spPr>
          <a:xfrm>
            <a:off x="543137" y="2206205"/>
            <a:ext cx="3122943" cy="385564"/>
          </a:xfrm>
        </p:spPr>
        <p:txBody>
          <a:bodyPr/>
          <a:lstStyle/>
          <a:p>
            <a:r>
              <a:rPr lang="en-US" sz="3200" dirty="0" err="1"/>
              <a:t>Themenbereich</a:t>
            </a:r>
            <a:r>
              <a:rPr lang="en-US" sz="3200" dirty="0"/>
              <a:t> 1 </a:t>
            </a:r>
          </a:p>
        </p:txBody>
      </p:sp>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3993270" y="166478"/>
            <a:ext cx="7717497" cy="3849918"/>
          </a:xfrm>
        </p:spPr>
        <p:txBody>
          <a:bodyPr lIns="91440" tIns="45720" rIns="91440" bIns="45720" anchor="t"/>
          <a:lstStyle/>
          <a:p>
            <a:pPr marL="0" indent="0" defTabSz="777514">
              <a:lnSpc>
                <a:spcPct val="100000"/>
              </a:lnSpc>
              <a:spcBef>
                <a:spcPts val="0"/>
              </a:spcBef>
              <a:defRPr/>
            </a:pPr>
            <a:r>
              <a:rPr lang="en-US" sz="2800" b="1" kern="1200">
                <a:effectLst/>
                <a:latin typeface="+mn-lt"/>
                <a:ea typeface="+mn-ea"/>
                <a:cs typeface="+mn-cs"/>
              </a:rPr>
              <a:t>Digitale Teilhabe und Engagement unterrepräsentierter Gruppen: Förderung der demokratischen Teilhabe</a:t>
            </a:r>
            <a:endParaRPr lang="en-US" sz="2800" b="1"/>
          </a:p>
          <a:p>
            <a:pPr marL="0" marR="0" lvl="0" indent="0" algn="l" defTabSz="777514" rtl="0" eaLnBrk="1" fontAlgn="auto" latinLnBrk="0" hangingPunct="1">
              <a:lnSpc>
                <a:spcPct val="100000"/>
              </a:lnSpc>
              <a:spcBef>
                <a:spcPts val="0"/>
              </a:spcBef>
              <a:buClrTx/>
              <a:buSzTx/>
              <a:tabLst/>
              <a:defRPr/>
            </a:pPr>
            <a:endParaRPr lang="en-IE" sz="2800" kern="1200">
              <a:solidFill>
                <a:srgbClr val="0C4659"/>
              </a:solidFill>
              <a:latin typeface="+mn-lt"/>
              <a:ea typeface="+mn-ea"/>
              <a:cs typeface="+mn-cs"/>
            </a:endParaRPr>
          </a:p>
          <a:p>
            <a:pPr marL="342900" indent="-342900" defTabSz="777514">
              <a:lnSpc>
                <a:spcPct val="100000"/>
              </a:lnSpc>
              <a:spcBef>
                <a:spcPts val="0"/>
              </a:spcBef>
              <a:buFont typeface="Arial"/>
              <a:buChar char="•"/>
              <a:defRPr/>
            </a:pPr>
            <a:r>
              <a:rPr lang="en-US" b="1">
                <a:latin typeface="Calibri" panose="020F0502020204030204"/>
              </a:rPr>
              <a:t>Brechen Sie das Monopol auf Räume für Information, Begegnung, Debatte und Teilhabe auf</a:t>
            </a:r>
            <a:r>
              <a:rPr lang="en-US">
                <a:latin typeface="Calibri" panose="020F0502020204030204"/>
              </a:rPr>
              <a:t>. Das Internet entstand 1989. Das erste soziale Netzwerk kam in den 1990er Jahren hinzu. Es schuf neue Räume für Interaktion, </a:t>
            </a:r>
            <a:r>
              <a:rPr lang="en-US" err="1">
                <a:latin typeface="Calibri" panose="020F0502020204030204"/>
              </a:rPr>
              <a:t>Organisation</a:t>
            </a:r>
            <a:r>
              <a:rPr lang="en-US">
                <a:latin typeface="Calibri" panose="020F0502020204030204"/>
              </a:rPr>
              <a:t>, Kommunikation und Teilhabe. Ein Konflikt besteht zwischen den Unternehmen, die Plattformen und soziale Netzwerke wie Meta oder X besitzen, und den Befürworter*innen von Open Source und einem anderen Verständnis von Freiheit und Autonomie. Diese Spannung führt zur Entstehung neuer Räume und Regeln.</a:t>
            </a:r>
            <a:endParaRPr lang="en-US">
              <a:latin typeface="Calibri" panose="020F0502020204030204"/>
              <a:ea typeface="Calibri"/>
              <a:cs typeface="Calibri"/>
            </a:endParaRPr>
          </a:p>
          <a:p>
            <a:pPr marL="388620" lvl="1" indent="0" algn="l">
              <a:lnSpc>
                <a:spcPct val="100000"/>
              </a:lnSpc>
              <a:spcBef>
                <a:spcPts val="0"/>
              </a:spcBef>
              <a:spcAft>
                <a:spcPts val="0"/>
              </a:spcAft>
              <a:buNone/>
            </a:pPr>
            <a:endParaRPr lang="en-GB" sz="2400" spc="0">
              <a:solidFill>
                <a:srgbClr val="0C4659"/>
              </a:solidFill>
              <a:latin typeface="Calibri" panose="020F0502020204030204"/>
            </a:endParaRPr>
          </a:p>
          <a:p>
            <a:pPr marL="0" marR="0" lvl="0" indent="0" algn="l" defTabSz="777514" rtl="0" eaLnBrk="1" fontAlgn="auto" latinLnBrk="0" hangingPunct="1">
              <a:lnSpc>
                <a:spcPct val="100000"/>
              </a:lnSpc>
              <a:spcBef>
                <a:spcPts val="0"/>
              </a:spcBef>
              <a:buClrTx/>
              <a:buSzTx/>
              <a:tabLst/>
              <a:defRPr/>
            </a:pPr>
            <a:r>
              <a:rPr lang="en-US">
                <a:latin typeface="Calibri" panose="020F0502020204030204"/>
              </a:rPr>
              <a:t>.</a:t>
            </a:r>
            <a:endParaRPr lang="en-US">
              <a:latin typeface="Calibri" panose="020F0502020204030204"/>
              <a:ea typeface="Calibri"/>
              <a:cs typeface="Calibri"/>
            </a:endParaRPr>
          </a:p>
          <a:p>
            <a:pPr marL="0" marR="0" lvl="0" indent="0" algn="l" defTabSz="777514" rtl="0" eaLnBrk="1" fontAlgn="auto" latinLnBrk="0" hangingPunct="1">
              <a:lnSpc>
                <a:spcPct val="100000"/>
              </a:lnSpc>
              <a:spcBef>
                <a:spcPts val="0"/>
              </a:spcBef>
              <a:buClrTx/>
              <a:buSzTx/>
              <a:tabLst/>
              <a:defRPr/>
            </a:pPr>
            <a:br>
              <a:rPr lang="en-US" sz="2200"/>
            </a:br>
            <a:endParaRPr lang="en-IE" sz="2200"/>
          </a:p>
        </p:txBody>
      </p:sp>
      <p:sp>
        <p:nvSpPr>
          <p:cNvPr id="10" name="Picture Placeholder 9">
            <a:extLst>
              <a:ext uri="{FF2B5EF4-FFF2-40B4-BE49-F238E27FC236}">
                <a16:creationId xmlns:a16="http://schemas.microsoft.com/office/drawing/2014/main" id="{3B289473-1F4F-3703-E33E-D64A48B7F7A3}"/>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2AD5ED3B-3344-E3E5-CF44-C71202D25839}"/>
              </a:ext>
            </a:extLst>
          </p:cNvPr>
          <p:cNvPicPr>
            <a:picLocks noChangeAspect="1" noChangeArrowheads="1"/>
          </p:cNvPicPr>
          <p:nvPr/>
        </p:nvPicPr>
        <p:blipFill>
          <a:blip r:embed="rId2"/>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0131B102-3FC7-5CBA-AD60-E155B88A3200}"/>
              </a:ext>
            </a:extLst>
          </p:cNvPr>
          <p:cNvSpPr txBox="1">
            <a:spLocks/>
          </p:cNvSpPr>
          <p:nvPr/>
        </p:nvSpPr>
        <p:spPr>
          <a:xfrm>
            <a:off x="544922" y="3484127"/>
            <a:ext cx="3054298"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IE" sz="2000" b="1" dirty="0" err="1">
                <a:latin typeface="+mn-lt"/>
                <a:ea typeface="+mn-ea"/>
                <a:cs typeface="+mn-cs"/>
              </a:rPr>
              <a:t>Digitale Plattformen als Instrumente </a:t>
            </a:r>
            <a:r>
              <a:rPr lang="en-IE" sz="2000" b="1" dirty="0">
                <a:latin typeface="+mn-lt"/>
                <a:ea typeface="+mn-ea"/>
                <a:cs typeface="+mn-cs"/>
              </a:rPr>
              <a:t>für </a:t>
            </a:r>
            <a:r>
              <a:rPr lang="en-IE" sz="2000" b="1" dirty="0" err="1">
                <a:latin typeface="+mn-lt"/>
                <a:ea typeface="+mn-ea"/>
                <a:cs typeface="+mn-cs"/>
              </a:rPr>
              <a:t>bürgerschaftliche Teilhabe </a:t>
            </a:r>
            <a:r>
              <a:rPr lang="en-IE" sz="2000" b="1" dirty="0">
                <a:latin typeface="+mn-lt"/>
                <a:ea typeface="+mn-ea"/>
                <a:cs typeface="+mn-cs"/>
              </a:rPr>
              <a:t>und </a:t>
            </a:r>
            <a:r>
              <a:rPr lang="en-IE" sz="2000" b="1" dirty="0" err="1">
                <a:latin typeface="+mn-lt"/>
                <a:ea typeface="+mn-ea"/>
                <a:cs typeface="+mn-cs"/>
              </a:rPr>
              <a:t>demokratische Bildung</a:t>
            </a:r>
            <a:endParaRPr lang="en-US" sz="2000" dirty="0" err="1"/>
          </a:p>
        </p:txBody>
      </p:sp>
    </p:spTree>
    <p:extLst>
      <p:ext uri="{BB962C8B-B14F-4D97-AF65-F5344CB8AC3E}">
        <p14:creationId xmlns:p14="http://schemas.microsoft.com/office/powerpoint/2010/main" val="2426282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3993270" y="166478"/>
            <a:ext cx="7717497" cy="3849918"/>
          </a:xfrm>
        </p:spPr>
        <p:txBody>
          <a:bodyPr lIns="91440" tIns="45720" rIns="91440" bIns="45720" anchor="t"/>
          <a:lstStyle/>
          <a:p>
            <a:pPr marL="0" indent="0" defTabSz="777514">
              <a:lnSpc>
                <a:spcPct val="100000"/>
              </a:lnSpc>
              <a:spcBef>
                <a:spcPts val="0"/>
              </a:spcBef>
              <a:defRPr/>
            </a:pPr>
            <a:r>
              <a:rPr lang="en-US" sz="2800" b="1" kern="1200">
                <a:effectLst/>
                <a:latin typeface="+mn-lt"/>
                <a:ea typeface="+mn-ea"/>
                <a:cs typeface="+mn-cs"/>
              </a:rPr>
              <a:t>Digitale Teilhabe und Engagement unter unterrepräsentierten Gruppen: Förderung der demokratischen Teilhabe</a:t>
            </a:r>
            <a:endParaRPr lang="en-US" sz="2800" b="1"/>
          </a:p>
          <a:p>
            <a:pPr marL="0" marR="0" lvl="0" indent="0" algn="l" defTabSz="777514" rtl="0" eaLnBrk="1" fontAlgn="auto" latinLnBrk="0" hangingPunct="1">
              <a:lnSpc>
                <a:spcPct val="100000"/>
              </a:lnSpc>
              <a:spcBef>
                <a:spcPts val="0"/>
              </a:spcBef>
              <a:buClrTx/>
              <a:buSzTx/>
              <a:tabLst/>
              <a:defRPr/>
            </a:pPr>
            <a:endParaRPr lang="en-IE" sz="2800" kern="1200">
              <a:solidFill>
                <a:srgbClr val="0C4659"/>
              </a:solidFill>
              <a:latin typeface="+mn-lt"/>
              <a:ea typeface="+mn-ea"/>
              <a:cs typeface="+mn-cs"/>
            </a:endParaRPr>
          </a:p>
          <a:p>
            <a:pPr marL="342900" indent="-342900" defTabSz="777514">
              <a:lnSpc>
                <a:spcPct val="100000"/>
              </a:lnSpc>
              <a:spcBef>
                <a:spcPts val="0"/>
              </a:spcBef>
              <a:buFont typeface="Arial"/>
              <a:buChar char="•"/>
              <a:defRPr/>
            </a:pPr>
            <a:r>
              <a:rPr lang="en-US" b="1">
                <a:latin typeface="Calibri" panose="020F0502020204030204"/>
              </a:rPr>
              <a:t>Das Entstehen neuer Formen kollektiven Handelns</a:t>
            </a:r>
            <a:r>
              <a:rPr lang="en-US">
                <a:latin typeface="Calibri" panose="020F0502020204030204"/>
              </a:rPr>
              <a:t>. Technologie, ihre Entwicklung, ihre Möglichkeiten und ihre Grenzen verbinden sich mit der kreativen Kraft des digitalen Aktivismus. Auf diese Weise passt sich kollektives Handeln an, nutzt neue Formen und integriert technologische Elemente, um Vernetzung, Debatte und Handeln zu fördern.</a:t>
            </a:r>
            <a:endParaRPr lang="en-US">
              <a:latin typeface="Calibri" panose="020F0502020204030204"/>
              <a:ea typeface="Calibri" panose="020F0502020204030204"/>
              <a:cs typeface="Calibri" panose="020F0502020204030204"/>
            </a:endParaRPr>
          </a:p>
          <a:p>
            <a:pPr marL="342900" indent="-342900" defTabSz="777514">
              <a:lnSpc>
                <a:spcPct val="100000"/>
              </a:lnSpc>
              <a:spcBef>
                <a:spcPts val="0"/>
              </a:spcBef>
              <a:buFont typeface="Arial"/>
              <a:buChar char="•"/>
              <a:defRPr/>
            </a:pPr>
            <a:endParaRPr lang="en-US">
              <a:latin typeface="Calibri" panose="020F0502020204030204"/>
              <a:ea typeface="Calibri" panose="020F0502020204030204"/>
              <a:cs typeface="Calibri" panose="020F0502020204030204"/>
            </a:endParaRPr>
          </a:p>
          <a:p>
            <a:pPr marL="342900" indent="-342900" defTabSz="777514">
              <a:lnSpc>
                <a:spcPct val="100000"/>
              </a:lnSpc>
              <a:spcBef>
                <a:spcPts val="0"/>
              </a:spcBef>
              <a:buFont typeface="Arial"/>
              <a:buChar char="•"/>
              <a:defRPr/>
            </a:pPr>
            <a:r>
              <a:rPr lang="en-US" b="1">
                <a:latin typeface="Calibri" panose="020F0502020204030204"/>
              </a:rPr>
              <a:t>Stärkung unterrepräsentierter Gruppen</a:t>
            </a:r>
            <a:r>
              <a:rPr lang="en-US">
                <a:latin typeface="Calibri" panose="020F0502020204030204"/>
              </a:rPr>
              <a:t>. Die digitale Kluft besteht weiterhin. Beachte, dass Gruppen, die sich von traditionellen Beteiligungswegen ausgeschlossen fühlten oder deren Anliegen nicht auf der politischen Agenda standen, jetzt mehr Sichtbarkeit und Relevanz gewinnen.</a:t>
            </a:r>
            <a:endParaRPr lang="en-GB" sz="2400" spc="0">
              <a:solidFill>
                <a:srgbClr val="0C4659"/>
              </a:solidFill>
              <a:latin typeface="Calibri" panose="020F0502020204030204"/>
              <a:ea typeface="Calibri" panose="020F0502020204030204"/>
              <a:cs typeface="Calibri" panose="020F0502020204030204"/>
            </a:endParaRPr>
          </a:p>
          <a:p>
            <a:pPr marL="0" marR="0" lvl="0" indent="0" algn="l" defTabSz="777514" rtl="0" eaLnBrk="1" fontAlgn="auto" latinLnBrk="0" hangingPunct="1">
              <a:lnSpc>
                <a:spcPct val="100000"/>
              </a:lnSpc>
              <a:spcBef>
                <a:spcPts val="0"/>
              </a:spcBef>
              <a:buClrTx/>
              <a:buSzTx/>
              <a:tabLst/>
              <a:defRPr/>
            </a:pPr>
            <a:r>
              <a:rPr lang="en-US">
                <a:latin typeface="Calibri" panose="020F0502020204030204"/>
              </a:rPr>
              <a:t>.</a:t>
            </a:r>
            <a:endParaRPr lang="en-US">
              <a:latin typeface="Calibri" panose="020F0502020204030204"/>
              <a:ea typeface="Calibri"/>
              <a:cs typeface="Calibri"/>
            </a:endParaRPr>
          </a:p>
          <a:p>
            <a:pPr marL="0" marR="0" lvl="0" indent="0" algn="l" defTabSz="777514" rtl="0" eaLnBrk="1" fontAlgn="auto" latinLnBrk="0" hangingPunct="1">
              <a:lnSpc>
                <a:spcPct val="100000"/>
              </a:lnSpc>
              <a:spcBef>
                <a:spcPts val="0"/>
              </a:spcBef>
              <a:buClrTx/>
              <a:buSzTx/>
              <a:tabLst/>
              <a:defRPr/>
            </a:pPr>
            <a:br>
              <a:rPr lang="en-US" sz="2200"/>
            </a:br>
            <a:endParaRPr lang="en-IE" sz="2200"/>
          </a:p>
        </p:txBody>
      </p:sp>
      <p:sp>
        <p:nvSpPr>
          <p:cNvPr id="10" name="Picture Placeholder 9">
            <a:extLst>
              <a:ext uri="{FF2B5EF4-FFF2-40B4-BE49-F238E27FC236}">
                <a16:creationId xmlns:a16="http://schemas.microsoft.com/office/drawing/2014/main" id="{3B289473-1F4F-3703-E33E-D64A48B7F7A3}"/>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2AD5ED3B-3344-E3E5-CF44-C71202D25839}"/>
              </a:ext>
            </a:extLst>
          </p:cNvPr>
          <p:cNvPicPr>
            <a:picLocks noChangeAspect="1" noChangeArrowheads="1"/>
          </p:cNvPicPr>
          <p:nvPr/>
        </p:nvPicPr>
        <p:blipFill>
          <a:blip r:embed="rId2"/>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76AE5961-91EA-61BB-CCFF-FB0801764D65}"/>
              </a:ext>
            </a:extLst>
          </p:cNvPr>
          <p:cNvSpPr txBox="1">
            <a:spLocks/>
          </p:cNvSpPr>
          <p:nvPr/>
        </p:nvSpPr>
        <p:spPr>
          <a:xfrm>
            <a:off x="543137" y="2206205"/>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err="1"/>
              <a:t>Themenbereich</a:t>
            </a:r>
            <a:r>
              <a:rPr lang="en-US" sz="3200" dirty="0"/>
              <a:t> 1 </a:t>
            </a:r>
          </a:p>
        </p:txBody>
      </p:sp>
      <p:sp>
        <p:nvSpPr>
          <p:cNvPr id="14" name="Text Placeholder 5">
            <a:extLst>
              <a:ext uri="{FF2B5EF4-FFF2-40B4-BE49-F238E27FC236}">
                <a16:creationId xmlns:a16="http://schemas.microsoft.com/office/drawing/2014/main" id="{A9245E1C-861A-0B5F-A804-B3C51DA81524}"/>
              </a:ext>
            </a:extLst>
          </p:cNvPr>
          <p:cNvSpPr txBox="1">
            <a:spLocks/>
          </p:cNvSpPr>
          <p:nvPr/>
        </p:nvSpPr>
        <p:spPr>
          <a:xfrm>
            <a:off x="544922" y="3484127"/>
            <a:ext cx="3054298"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IE" sz="2000" b="1" dirty="0" err="1">
                <a:latin typeface="+mn-lt"/>
                <a:ea typeface="+mn-ea"/>
                <a:cs typeface="+mn-cs"/>
              </a:rPr>
              <a:t>Digitale Plattformen als Instrumente </a:t>
            </a:r>
            <a:r>
              <a:rPr lang="en-IE" sz="2000" b="1" dirty="0">
                <a:latin typeface="+mn-lt"/>
                <a:ea typeface="+mn-ea"/>
                <a:cs typeface="+mn-cs"/>
              </a:rPr>
              <a:t>für </a:t>
            </a:r>
            <a:r>
              <a:rPr lang="en-IE" sz="2000" b="1" dirty="0" err="1">
                <a:latin typeface="+mn-lt"/>
                <a:ea typeface="+mn-ea"/>
                <a:cs typeface="+mn-cs"/>
              </a:rPr>
              <a:t>Bürgerbeteiligung </a:t>
            </a:r>
            <a:r>
              <a:rPr lang="en-IE" sz="2000" b="1" dirty="0">
                <a:latin typeface="+mn-lt"/>
                <a:ea typeface="+mn-ea"/>
                <a:cs typeface="+mn-cs"/>
              </a:rPr>
              <a:t>und </a:t>
            </a:r>
            <a:r>
              <a:rPr lang="en-IE" sz="2000" b="1" dirty="0" err="1">
                <a:latin typeface="+mn-lt"/>
                <a:ea typeface="+mn-ea"/>
                <a:cs typeface="+mn-cs"/>
              </a:rPr>
              <a:t>demokratische Bildung</a:t>
            </a:r>
            <a:endParaRPr lang="en-US" sz="2000" dirty="0" err="1"/>
          </a:p>
        </p:txBody>
      </p:sp>
    </p:spTree>
    <p:extLst>
      <p:ext uri="{BB962C8B-B14F-4D97-AF65-F5344CB8AC3E}">
        <p14:creationId xmlns:p14="http://schemas.microsoft.com/office/powerpoint/2010/main" val="3221534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3993270" y="272624"/>
            <a:ext cx="8074683" cy="3849918"/>
          </a:xfrm>
        </p:spPr>
        <p:txBody>
          <a:bodyPr lIns="91440" tIns="45720" rIns="91440" bIns="45720" anchor="t"/>
          <a:lstStyle/>
          <a:p>
            <a:pPr marL="0" indent="0" defTabSz="777514">
              <a:lnSpc>
                <a:spcPct val="100000"/>
              </a:lnSpc>
              <a:spcBef>
                <a:spcPts val="0"/>
              </a:spcBef>
              <a:defRPr/>
            </a:pPr>
            <a:r>
              <a:rPr lang="en-US" sz="2800" b="1" kern="1200">
                <a:effectLst/>
                <a:latin typeface="+mn-lt"/>
                <a:ea typeface="+mn-ea"/>
                <a:cs typeface="+mn-cs"/>
              </a:rPr>
              <a:t>Digitale Teilhabe und Engagement unter unterrepräsentierten Gruppen: Förderung der demokratischen Teilhabe</a:t>
            </a:r>
            <a:endParaRPr lang="en-US" sz="2800" b="1"/>
          </a:p>
          <a:p>
            <a:pPr marL="0" marR="0" lvl="0" indent="0" algn="l" defTabSz="777514" rtl="0" eaLnBrk="1" fontAlgn="auto" latinLnBrk="0" hangingPunct="1">
              <a:lnSpc>
                <a:spcPct val="100000"/>
              </a:lnSpc>
              <a:spcBef>
                <a:spcPts val="0"/>
              </a:spcBef>
              <a:buClrTx/>
              <a:buSzTx/>
              <a:tabLst/>
              <a:defRPr/>
            </a:pPr>
            <a:endParaRPr lang="en-IE" sz="2800" kern="1200">
              <a:solidFill>
                <a:srgbClr val="0C4659"/>
              </a:solidFill>
              <a:latin typeface="+mn-lt"/>
              <a:ea typeface="+mn-ea"/>
              <a:cs typeface="+mn-cs"/>
            </a:endParaRPr>
          </a:p>
          <a:p>
            <a:pPr marL="0" indent="0">
              <a:lnSpc>
                <a:spcPct val="100000"/>
              </a:lnSpc>
              <a:spcBef>
                <a:spcPts val="0"/>
              </a:spcBef>
            </a:pPr>
            <a:r>
              <a:rPr lang="en-US">
                <a:latin typeface="Calibri" panose="020F0502020204030204"/>
              </a:rPr>
              <a:t>Folgende Probleme können das Potenzial digitaler Plattformen für Bürgerbeteiligung und demokratische Bildung einschränken:</a:t>
            </a:r>
            <a:endParaRPr lang="en-US">
              <a:latin typeface="Calibri" panose="020F0502020204030204"/>
              <a:ea typeface="Calibri"/>
              <a:cs typeface="Calibri"/>
            </a:endParaRPr>
          </a:p>
          <a:p>
            <a:pPr marL="0" lvl="0" indent="0" algn="l">
              <a:lnSpc>
                <a:spcPct val="100000"/>
              </a:lnSpc>
              <a:spcBef>
                <a:spcPts val="0"/>
              </a:spcBef>
              <a:spcAft>
                <a:spcPts val="0"/>
              </a:spcAft>
            </a:pPr>
            <a:endParaRPr lang="en-US">
              <a:latin typeface="Calibri" panose="020F0502020204030204"/>
              <a:ea typeface="Calibri"/>
              <a:cs typeface="Calibri"/>
            </a:endParaRPr>
          </a:p>
          <a:p>
            <a:pPr marL="342900" indent="-342900">
              <a:lnSpc>
                <a:spcPct val="100000"/>
              </a:lnSpc>
              <a:spcBef>
                <a:spcPts val="0"/>
              </a:spcBef>
              <a:buChar char="•"/>
            </a:pPr>
            <a:r>
              <a:rPr lang="en-US">
                <a:latin typeface="Calibri" panose="020F0502020204030204"/>
                <a:ea typeface="Calibri"/>
                <a:cs typeface="Calibri"/>
              </a:rPr>
              <a:t>Die digitale Kluft besteht weiter.</a:t>
            </a:r>
          </a:p>
          <a:p>
            <a:pPr marL="342900" indent="-342900">
              <a:lnSpc>
                <a:spcPct val="100000"/>
              </a:lnSpc>
              <a:spcBef>
                <a:spcPts val="0"/>
              </a:spcBef>
              <a:buChar char="•"/>
            </a:pPr>
            <a:r>
              <a:rPr lang="en-US">
                <a:latin typeface="Calibri" panose="020F0502020204030204"/>
                <a:ea typeface="Calibri"/>
                <a:cs typeface="Calibri"/>
              </a:rPr>
              <a:t>Mangelnde Moderation der Inhalte</a:t>
            </a:r>
          </a:p>
          <a:p>
            <a:pPr marL="342900" indent="-342900">
              <a:lnSpc>
                <a:spcPct val="100000"/>
              </a:lnSpc>
              <a:spcBef>
                <a:spcPts val="0"/>
              </a:spcBef>
              <a:buChar char="•"/>
            </a:pPr>
            <a:r>
              <a:rPr lang="en-US">
                <a:latin typeface="Calibri" panose="020F0502020204030204"/>
                <a:ea typeface="Calibri"/>
                <a:cs typeface="Calibri"/>
              </a:rPr>
              <a:t>Online-Datenhandel</a:t>
            </a:r>
          </a:p>
          <a:p>
            <a:pPr marL="342900" indent="-342900">
              <a:lnSpc>
                <a:spcPct val="100000"/>
              </a:lnSpc>
              <a:spcBef>
                <a:spcPts val="0"/>
              </a:spcBef>
              <a:buChar char="•"/>
            </a:pPr>
            <a:r>
              <a:rPr lang="en-US">
                <a:latin typeface="Calibri" panose="020F0502020204030204"/>
                <a:ea typeface="Calibri"/>
                <a:cs typeface="Calibri"/>
              </a:rPr>
              <a:t>Mangelnde digitale Rechenschaftspflicht</a:t>
            </a:r>
          </a:p>
          <a:p>
            <a:pPr marL="342900" indent="-342900">
              <a:lnSpc>
                <a:spcPct val="100000"/>
              </a:lnSpc>
              <a:spcBef>
                <a:spcPts val="0"/>
              </a:spcBef>
              <a:buChar char="•"/>
            </a:pPr>
            <a:r>
              <a:rPr lang="en-US">
                <a:latin typeface="Calibri" panose="020F0502020204030204"/>
                <a:ea typeface="Calibri"/>
                <a:cs typeface="Calibri"/>
              </a:rPr>
              <a:t>Die Umweltauswirkungen der Nutzung digitaler Plattformen</a:t>
            </a:r>
          </a:p>
          <a:p>
            <a:pPr marL="0" indent="0">
              <a:lnSpc>
                <a:spcPct val="100000"/>
              </a:lnSpc>
              <a:spcBef>
                <a:spcPts val="0"/>
              </a:spcBef>
            </a:pPr>
            <a:endParaRPr lang="en-US">
              <a:latin typeface="Calibri" panose="020F0502020204030204"/>
              <a:ea typeface="Calibri"/>
              <a:cs typeface="Calibri"/>
            </a:endParaRPr>
          </a:p>
          <a:p>
            <a:pPr marL="0" indent="0">
              <a:lnSpc>
                <a:spcPct val="100000"/>
              </a:lnSpc>
              <a:spcBef>
                <a:spcPts val="0"/>
              </a:spcBef>
            </a:pPr>
            <a:r>
              <a:rPr lang="en-US">
                <a:latin typeface="Calibri" panose="020F0502020204030204"/>
                <a:ea typeface="Calibri"/>
                <a:cs typeface="Calibri"/>
              </a:rPr>
              <a:t>Schauen wir uns diese Themen einmal genauer an.</a:t>
            </a:r>
          </a:p>
          <a:p>
            <a:pPr marL="342900" indent="-342900">
              <a:lnSpc>
                <a:spcPct val="100000"/>
              </a:lnSpc>
              <a:spcBef>
                <a:spcPts val="0"/>
              </a:spcBef>
              <a:buChar char="•"/>
            </a:pPr>
            <a:endParaRPr lang="en-US">
              <a:ea typeface="Calibri" panose="020F0502020204030204"/>
              <a:cs typeface="Calibri" panose="020F0502020204030204"/>
            </a:endParaRPr>
          </a:p>
          <a:p>
            <a:pPr marL="0" indent="0">
              <a:lnSpc>
                <a:spcPct val="100000"/>
              </a:lnSpc>
              <a:spcBef>
                <a:spcPts val="0"/>
              </a:spcBef>
            </a:pPr>
            <a:endParaRPr lang="en-US">
              <a:ea typeface="Calibri" panose="020F0502020204030204"/>
              <a:cs typeface="Calibri" panose="020F0502020204030204"/>
            </a:endParaRPr>
          </a:p>
          <a:p>
            <a:pPr marL="388620" lvl="1" indent="0">
              <a:lnSpc>
                <a:spcPct val="100000"/>
              </a:lnSpc>
              <a:spcBef>
                <a:spcPts val="0"/>
              </a:spcBef>
            </a:pPr>
            <a:br>
              <a:rPr lang="en-US" sz="2200">
                <a:latin typeface="+mn-lt"/>
              </a:rPr>
            </a:br>
            <a:endParaRPr lang="en-IE" sz="2200">
              <a:ea typeface="Calibri"/>
              <a:cs typeface="Calibri"/>
            </a:endParaRPr>
          </a:p>
        </p:txBody>
      </p:sp>
      <p:sp>
        <p:nvSpPr>
          <p:cNvPr id="10" name="Picture Placeholder 9">
            <a:extLst>
              <a:ext uri="{FF2B5EF4-FFF2-40B4-BE49-F238E27FC236}">
                <a16:creationId xmlns:a16="http://schemas.microsoft.com/office/drawing/2014/main" id="{3B289473-1F4F-3703-E33E-D64A48B7F7A3}"/>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2AD5ED3B-3344-E3E5-CF44-C71202D25839}"/>
              </a:ext>
            </a:extLst>
          </p:cNvPr>
          <p:cNvPicPr>
            <a:picLocks noChangeAspect="1" noChangeArrowheads="1"/>
          </p:cNvPicPr>
          <p:nvPr/>
        </p:nvPicPr>
        <p:blipFill>
          <a:blip r:embed="rId3"/>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F2E6F693-87DF-BC25-0A06-8A4CC454A32A}"/>
              </a:ext>
            </a:extLst>
          </p:cNvPr>
          <p:cNvSpPr txBox="1">
            <a:spLocks/>
          </p:cNvSpPr>
          <p:nvPr/>
        </p:nvSpPr>
        <p:spPr>
          <a:xfrm>
            <a:off x="645356" y="2206205"/>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a:t>Thema 1 </a:t>
            </a:r>
          </a:p>
        </p:txBody>
      </p:sp>
      <p:sp>
        <p:nvSpPr>
          <p:cNvPr id="14" name="Text Placeholder 5">
            <a:extLst>
              <a:ext uri="{FF2B5EF4-FFF2-40B4-BE49-F238E27FC236}">
                <a16:creationId xmlns:a16="http://schemas.microsoft.com/office/drawing/2014/main" id="{5A0B0C41-ABAC-9A63-83AC-5E982A51F3E7}"/>
              </a:ext>
            </a:extLst>
          </p:cNvPr>
          <p:cNvSpPr txBox="1">
            <a:spLocks/>
          </p:cNvSpPr>
          <p:nvPr/>
        </p:nvSpPr>
        <p:spPr>
          <a:xfrm>
            <a:off x="544922" y="3484127"/>
            <a:ext cx="3054298"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IE" sz="2000" b="1" dirty="0" err="1">
                <a:latin typeface="+mn-lt"/>
                <a:ea typeface="+mn-ea"/>
                <a:cs typeface="+mn-cs"/>
              </a:rPr>
              <a:t>Digitale Plattformen als Instrumente </a:t>
            </a:r>
            <a:r>
              <a:rPr lang="en-IE" sz="2000" b="1" dirty="0">
                <a:latin typeface="+mn-lt"/>
                <a:ea typeface="+mn-ea"/>
                <a:cs typeface="+mn-cs"/>
              </a:rPr>
              <a:t>der </a:t>
            </a:r>
            <a:r>
              <a:rPr lang="en-IE" sz="2000" b="1" dirty="0" err="1">
                <a:latin typeface="+mn-lt"/>
                <a:ea typeface="+mn-ea"/>
                <a:cs typeface="+mn-cs"/>
              </a:rPr>
              <a:t>Bürgerbeteiligung </a:t>
            </a:r>
            <a:r>
              <a:rPr lang="en-IE" sz="2000" b="1" dirty="0">
                <a:latin typeface="+mn-lt"/>
                <a:ea typeface="+mn-ea"/>
                <a:cs typeface="+mn-cs"/>
              </a:rPr>
              <a:t>und </a:t>
            </a:r>
            <a:r>
              <a:rPr lang="en-IE" sz="2000" b="1" dirty="0" err="1">
                <a:latin typeface="+mn-lt"/>
                <a:ea typeface="+mn-ea"/>
                <a:cs typeface="+mn-cs"/>
              </a:rPr>
              <a:t>der demokratischen Bildung</a:t>
            </a:r>
            <a:endParaRPr lang="en-US" sz="2000" dirty="0" err="1"/>
          </a:p>
        </p:txBody>
      </p:sp>
    </p:spTree>
    <p:extLst>
      <p:ext uri="{BB962C8B-B14F-4D97-AF65-F5344CB8AC3E}">
        <p14:creationId xmlns:p14="http://schemas.microsoft.com/office/powerpoint/2010/main" val="3294496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3D03C-6403-9A4C-7D7C-9C2F299BB92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3F7103A-FD80-2DA3-7B79-6BF1D61663C6}"/>
              </a:ext>
            </a:extLst>
          </p:cNvPr>
          <p:cNvSpPr>
            <a:spLocks noGrp="1"/>
          </p:cNvSpPr>
          <p:nvPr>
            <p:ph type="body" sz="quarter" idx="20"/>
          </p:nvPr>
        </p:nvSpPr>
        <p:spPr>
          <a:xfrm>
            <a:off x="4117317" y="195990"/>
            <a:ext cx="8074683" cy="3849918"/>
          </a:xfrm>
        </p:spPr>
        <p:txBody>
          <a:bodyPr lIns="91440" tIns="45720" rIns="91440" bIns="45720" anchor="t"/>
          <a:lstStyle/>
          <a:p>
            <a:pPr marL="0" indent="0" defTabSz="777514">
              <a:lnSpc>
                <a:spcPct val="100000"/>
              </a:lnSpc>
              <a:spcBef>
                <a:spcPts val="0"/>
              </a:spcBef>
              <a:defRPr/>
            </a:pPr>
            <a:r>
              <a:rPr lang="en-US" sz="2800" b="1" kern="1200" dirty="0" err="1">
                <a:effectLst/>
                <a:latin typeface="+mn-lt"/>
                <a:ea typeface="+mn-ea"/>
                <a:cs typeface="+mn-cs"/>
              </a:rPr>
              <a:t>Digitale</a:t>
            </a:r>
            <a:r>
              <a:rPr lang="en-US" sz="2800" b="1" kern="1200" dirty="0">
                <a:effectLst/>
                <a:latin typeface="+mn-lt"/>
                <a:ea typeface="+mn-ea"/>
                <a:cs typeface="+mn-cs"/>
              </a:rPr>
              <a:t> </a:t>
            </a:r>
            <a:r>
              <a:rPr lang="en-US" sz="2800" b="1" kern="1200" dirty="0" err="1">
                <a:effectLst/>
                <a:latin typeface="+mn-lt"/>
                <a:ea typeface="+mn-ea"/>
                <a:cs typeface="+mn-cs"/>
              </a:rPr>
              <a:t>Teilhabe</a:t>
            </a:r>
            <a:r>
              <a:rPr lang="en-US" sz="2800" b="1" kern="1200" dirty="0">
                <a:effectLst/>
                <a:latin typeface="+mn-lt"/>
                <a:ea typeface="+mn-ea"/>
                <a:cs typeface="+mn-cs"/>
              </a:rPr>
              <a:t> und Engagement </a:t>
            </a:r>
            <a:r>
              <a:rPr lang="en-US" sz="2800" b="1" kern="1200" dirty="0" err="1">
                <a:effectLst/>
                <a:latin typeface="+mn-lt"/>
                <a:ea typeface="+mn-ea"/>
                <a:cs typeface="+mn-cs"/>
              </a:rPr>
              <a:t>unter</a:t>
            </a:r>
            <a:r>
              <a:rPr lang="en-US" sz="2800" b="1" kern="1200" dirty="0">
                <a:effectLst/>
                <a:latin typeface="+mn-lt"/>
                <a:ea typeface="+mn-ea"/>
                <a:cs typeface="+mn-cs"/>
              </a:rPr>
              <a:t> </a:t>
            </a:r>
            <a:r>
              <a:rPr lang="en-US" sz="2800" b="1" kern="1200" dirty="0" err="1">
                <a:effectLst/>
                <a:latin typeface="+mn-lt"/>
                <a:ea typeface="+mn-ea"/>
                <a:cs typeface="+mn-cs"/>
              </a:rPr>
              <a:t>unterrepräsentierten</a:t>
            </a:r>
            <a:r>
              <a:rPr lang="en-US" sz="2800" b="1" kern="1200" dirty="0">
                <a:effectLst/>
                <a:latin typeface="+mn-lt"/>
                <a:ea typeface="+mn-ea"/>
                <a:cs typeface="+mn-cs"/>
              </a:rPr>
              <a:t> Gruppen: </a:t>
            </a:r>
            <a:r>
              <a:rPr lang="en-US" sz="2800" b="1" kern="1200" dirty="0" err="1">
                <a:effectLst/>
                <a:latin typeface="+mn-lt"/>
                <a:ea typeface="+mn-ea"/>
                <a:cs typeface="+mn-cs"/>
              </a:rPr>
              <a:t>Förderung</a:t>
            </a:r>
            <a:r>
              <a:rPr lang="en-US" sz="2800" b="1" kern="1200" dirty="0">
                <a:effectLst/>
                <a:latin typeface="+mn-lt"/>
                <a:ea typeface="+mn-ea"/>
                <a:cs typeface="+mn-cs"/>
              </a:rPr>
              <a:t> der </a:t>
            </a:r>
            <a:r>
              <a:rPr lang="en-US" sz="2800" b="1" kern="1200" dirty="0" err="1">
                <a:effectLst/>
                <a:latin typeface="+mn-lt"/>
                <a:ea typeface="+mn-ea"/>
                <a:cs typeface="+mn-cs"/>
              </a:rPr>
              <a:t>demokratischen</a:t>
            </a:r>
            <a:r>
              <a:rPr lang="en-US" sz="2800" b="1" kern="1200" dirty="0">
                <a:effectLst/>
                <a:latin typeface="+mn-lt"/>
                <a:ea typeface="+mn-ea"/>
                <a:cs typeface="+mn-cs"/>
              </a:rPr>
              <a:t> </a:t>
            </a:r>
            <a:r>
              <a:rPr lang="en-US" sz="2800" b="1" kern="1200" dirty="0" err="1">
                <a:effectLst/>
                <a:latin typeface="+mn-lt"/>
                <a:ea typeface="+mn-ea"/>
                <a:cs typeface="+mn-cs"/>
              </a:rPr>
              <a:t>Teilhabe</a:t>
            </a:r>
            <a:endParaRPr lang="en-US" sz="2800" b="1" dirty="0"/>
          </a:p>
          <a:p>
            <a:pPr marL="0" marR="0" lvl="0" indent="0" algn="l" defTabSz="777514" rtl="0" eaLnBrk="1" fontAlgn="auto" latinLnBrk="0" hangingPunct="1">
              <a:lnSpc>
                <a:spcPct val="100000"/>
              </a:lnSpc>
              <a:spcBef>
                <a:spcPts val="0"/>
              </a:spcBef>
              <a:buClrTx/>
              <a:buSzTx/>
              <a:tabLst/>
              <a:defRPr/>
            </a:pPr>
            <a:endParaRPr lang="en-IE" sz="2800" kern="1200" dirty="0">
              <a:solidFill>
                <a:srgbClr val="0C4659"/>
              </a:solidFill>
              <a:latin typeface="+mn-lt"/>
              <a:ea typeface="+mn-ea"/>
              <a:cs typeface="+mn-cs"/>
            </a:endParaRPr>
          </a:p>
          <a:p>
            <a:pPr marL="0" indent="0">
              <a:lnSpc>
                <a:spcPct val="100000"/>
              </a:lnSpc>
              <a:spcBef>
                <a:spcPts val="0"/>
              </a:spcBef>
            </a:pPr>
            <a:endParaRPr lang="en-US" dirty="0">
              <a:latin typeface="Calibri" panose="020F0502020204030204"/>
              <a:ea typeface="Calibri"/>
              <a:cs typeface="Calibri"/>
            </a:endParaRPr>
          </a:p>
          <a:p>
            <a:pPr marL="0" indent="0">
              <a:lnSpc>
                <a:spcPct val="100000"/>
              </a:lnSpc>
              <a:spcBef>
                <a:spcPts val="0"/>
              </a:spcBef>
            </a:pPr>
            <a:endParaRPr lang="en-US" dirty="0">
              <a:latin typeface="Calibri" panose="020F0502020204030204"/>
            </a:endParaRPr>
          </a:p>
          <a:p>
            <a:pPr marL="342900" indent="-342900">
              <a:lnSpc>
                <a:spcPct val="100000"/>
              </a:lnSpc>
              <a:spcBef>
                <a:spcPts val="0"/>
              </a:spcBef>
              <a:buChar char="•"/>
            </a:pPr>
            <a:r>
              <a:rPr lang="en-US" b="1" dirty="0">
                <a:latin typeface="Calibri" panose="020F0502020204030204"/>
              </a:rPr>
              <a:t>Die </a:t>
            </a:r>
            <a:r>
              <a:rPr lang="en-US" b="1" dirty="0" err="1">
                <a:latin typeface="Calibri" panose="020F0502020204030204"/>
              </a:rPr>
              <a:t>digitale</a:t>
            </a:r>
            <a:r>
              <a:rPr lang="en-US" b="1" dirty="0">
                <a:latin typeface="Calibri" panose="020F0502020204030204"/>
              </a:rPr>
              <a:t> </a:t>
            </a:r>
            <a:r>
              <a:rPr lang="en-US" b="1" dirty="0" err="1">
                <a:latin typeface="Calibri" panose="020F0502020204030204"/>
              </a:rPr>
              <a:t>Kluft</a:t>
            </a:r>
            <a:r>
              <a:rPr lang="en-US" b="1" dirty="0">
                <a:latin typeface="Calibri" panose="020F0502020204030204"/>
              </a:rPr>
              <a:t> </a:t>
            </a:r>
            <a:r>
              <a:rPr lang="en-US" b="1" dirty="0" err="1">
                <a:latin typeface="Calibri" panose="020F0502020204030204"/>
              </a:rPr>
              <a:t>bleibt</a:t>
            </a:r>
            <a:r>
              <a:rPr lang="en-US" b="1" dirty="0">
                <a:latin typeface="Calibri" panose="020F0502020204030204"/>
              </a:rPr>
              <a:t> </a:t>
            </a:r>
            <a:r>
              <a:rPr lang="en-US" b="1" dirty="0" err="1">
                <a:latin typeface="Calibri" panose="020F0502020204030204"/>
              </a:rPr>
              <a:t>bestehen</a:t>
            </a:r>
            <a:r>
              <a:rPr lang="en-US" dirty="0">
                <a:latin typeface="Calibri" panose="020F0502020204030204"/>
              </a:rPr>
              <a:t>. Wie </a:t>
            </a:r>
            <a:r>
              <a:rPr lang="en-US" dirty="0" err="1">
                <a:latin typeface="Calibri" panose="020F0502020204030204"/>
              </a:rPr>
              <a:t>oben</a:t>
            </a:r>
            <a:r>
              <a:rPr lang="en-US" dirty="0">
                <a:latin typeface="Calibri" panose="020F0502020204030204"/>
              </a:rPr>
              <a:t> </a:t>
            </a:r>
            <a:r>
              <a:rPr lang="en-US" dirty="0" err="1">
                <a:latin typeface="Calibri" panose="020F0502020204030204"/>
              </a:rPr>
              <a:t>gezeigt</a:t>
            </a:r>
            <a:r>
              <a:rPr lang="en-US" dirty="0">
                <a:latin typeface="Calibri" panose="020F0502020204030204"/>
              </a:rPr>
              <a:t>, </a:t>
            </a:r>
            <a:r>
              <a:rPr lang="en-US" dirty="0" err="1">
                <a:latin typeface="Calibri" panose="020F0502020204030204"/>
              </a:rPr>
              <a:t>schaffen</a:t>
            </a:r>
            <a:r>
              <a:rPr lang="en-US" dirty="0">
                <a:latin typeface="Calibri" panose="020F0502020204030204"/>
              </a:rPr>
              <a:t> </a:t>
            </a:r>
            <a:r>
              <a:rPr lang="en-US" dirty="0" err="1">
                <a:latin typeface="Calibri" panose="020F0502020204030204"/>
              </a:rPr>
              <a:t>Hürden</a:t>
            </a:r>
            <a:r>
              <a:rPr lang="en-US" dirty="0">
                <a:latin typeface="Calibri" panose="020F0502020204030204"/>
              </a:rPr>
              <a:t> </a:t>
            </a:r>
            <a:r>
              <a:rPr lang="en-US" dirty="0" err="1">
                <a:latin typeface="Calibri" panose="020F0502020204030204"/>
              </a:rPr>
              <a:t>wie</a:t>
            </a:r>
            <a:r>
              <a:rPr lang="en-US" dirty="0">
                <a:latin typeface="Calibri" panose="020F0502020204030204"/>
              </a:rPr>
              <a:t> Online-</a:t>
            </a:r>
            <a:r>
              <a:rPr lang="en-US" dirty="0" err="1">
                <a:latin typeface="Calibri" panose="020F0502020204030204"/>
              </a:rPr>
              <a:t>Zensur</a:t>
            </a:r>
            <a:r>
              <a:rPr lang="en-US" dirty="0">
                <a:latin typeface="Calibri" panose="020F0502020204030204"/>
              </a:rPr>
              <a:t>, </a:t>
            </a:r>
            <a:r>
              <a:rPr lang="en-US" dirty="0" err="1">
                <a:latin typeface="Calibri" panose="020F0502020204030204"/>
              </a:rPr>
              <a:t>Falschinformation</a:t>
            </a:r>
            <a:r>
              <a:rPr lang="en-US" dirty="0">
                <a:latin typeface="Calibri" panose="020F0502020204030204"/>
              </a:rPr>
              <a:t> und </a:t>
            </a:r>
            <a:r>
              <a:rPr lang="en-US" dirty="0" err="1">
                <a:latin typeface="Calibri" panose="020F0502020204030204"/>
              </a:rPr>
              <a:t>fehlende</a:t>
            </a:r>
            <a:r>
              <a:rPr lang="en-US" dirty="0">
                <a:latin typeface="Calibri" panose="020F0502020204030204"/>
              </a:rPr>
              <a:t> </a:t>
            </a:r>
            <a:r>
              <a:rPr lang="en-US" dirty="0" err="1">
                <a:latin typeface="Calibri" panose="020F0502020204030204"/>
              </a:rPr>
              <a:t>Barrierefreiheit</a:t>
            </a:r>
            <a:r>
              <a:rPr lang="en-US" dirty="0">
                <a:latin typeface="Calibri" panose="020F0502020204030204"/>
              </a:rPr>
              <a:t> </a:t>
            </a:r>
            <a:r>
              <a:rPr lang="en-US" dirty="0" err="1">
                <a:latin typeface="Calibri" panose="020F0502020204030204"/>
              </a:rPr>
              <a:t>eine</a:t>
            </a:r>
            <a:r>
              <a:rPr lang="en-US" dirty="0">
                <a:latin typeface="Calibri" panose="020F0502020204030204"/>
              </a:rPr>
              <a:t> </a:t>
            </a:r>
            <a:r>
              <a:rPr lang="en-US" dirty="0" err="1">
                <a:latin typeface="Calibri" panose="020F0502020204030204"/>
              </a:rPr>
              <a:t>Kluft</a:t>
            </a:r>
            <a:r>
              <a:rPr lang="en-US" dirty="0">
                <a:latin typeface="Calibri" panose="020F0502020204030204"/>
              </a:rPr>
              <a:t>. </a:t>
            </a:r>
            <a:r>
              <a:rPr lang="en-US" dirty="0" err="1">
                <a:latin typeface="Calibri" panose="020F0502020204030204"/>
              </a:rPr>
              <a:t>Diese</a:t>
            </a:r>
            <a:r>
              <a:rPr lang="en-US" dirty="0">
                <a:latin typeface="Calibri" panose="020F0502020204030204"/>
              </a:rPr>
              <a:t> </a:t>
            </a:r>
            <a:r>
              <a:rPr lang="en-US" dirty="0" err="1">
                <a:latin typeface="Calibri" panose="020F0502020204030204"/>
              </a:rPr>
              <a:t>Hürden</a:t>
            </a:r>
            <a:r>
              <a:rPr lang="en-US" dirty="0">
                <a:latin typeface="Calibri" panose="020F0502020204030204"/>
              </a:rPr>
              <a:t> </a:t>
            </a:r>
            <a:r>
              <a:rPr lang="en-US" dirty="0" err="1">
                <a:latin typeface="Calibri" panose="020F0502020204030204"/>
              </a:rPr>
              <a:t>spiegeln</a:t>
            </a:r>
            <a:r>
              <a:rPr lang="en-US" dirty="0">
                <a:latin typeface="Calibri" panose="020F0502020204030204"/>
              </a:rPr>
              <a:t> die </a:t>
            </a:r>
            <a:r>
              <a:rPr lang="en-US" dirty="0" err="1">
                <a:latin typeface="Calibri" panose="020F0502020204030204"/>
              </a:rPr>
              <a:t>Ungleichheiten</a:t>
            </a:r>
            <a:r>
              <a:rPr lang="en-US" dirty="0">
                <a:latin typeface="Calibri" panose="020F0502020204030204"/>
              </a:rPr>
              <a:t> der </a:t>
            </a:r>
            <a:r>
              <a:rPr lang="en-US" dirty="0" err="1">
                <a:latin typeface="Calibri" panose="020F0502020204030204"/>
              </a:rPr>
              <a:t>realen</a:t>
            </a:r>
            <a:r>
              <a:rPr lang="en-US" dirty="0">
                <a:latin typeface="Calibri" panose="020F0502020204030204"/>
              </a:rPr>
              <a:t> Welt in der </a:t>
            </a:r>
            <a:r>
              <a:rPr lang="en-US" dirty="0" err="1">
                <a:latin typeface="Calibri" panose="020F0502020204030204"/>
              </a:rPr>
              <a:t>virtuellen</a:t>
            </a:r>
            <a:r>
              <a:rPr lang="en-US" dirty="0">
                <a:latin typeface="Calibri" panose="020F0502020204030204"/>
              </a:rPr>
              <a:t> Welt. Sei </a:t>
            </a:r>
            <a:r>
              <a:rPr lang="en-US" dirty="0" err="1">
                <a:latin typeface="Calibri" panose="020F0502020204030204"/>
              </a:rPr>
              <a:t>dir</a:t>
            </a:r>
            <a:r>
              <a:rPr lang="en-US" dirty="0">
                <a:latin typeface="Calibri" panose="020F0502020204030204"/>
              </a:rPr>
              <a:t> </a:t>
            </a:r>
            <a:r>
              <a:rPr lang="en-US" dirty="0" err="1">
                <a:latin typeface="Calibri" panose="020F0502020204030204"/>
              </a:rPr>
              <a:t>dieser</a:t>
            </a:r>
            <a:r>
              <a:rPr lang="en-US" dirty="0">
                <a:latin typeface="Calibri" panose="020F0502020204030204"/>
              </a:rPr>
              <a:t> </a:t>
            </a:r>
            <a:r>
              <a:rPr lang="en-US" dirty="0" err="1">
                <a:latin typeface="Calibri" panose="020F0502020204030204"/>
              </a:rPr>
              <a:t>Ungleichheiten</a:t>
            </a:r>
            <a:r>
              <a:rPr lang="en-US" dirty="0">
                <a:latin typeface="Calibri" panose="020F0502020204030204"/>
              </a:rPr>
              <a:t> </a:t>
            </a:r>
            <a:r>
              <a:rPr lang="en-US" dirty="0" err="1">
                <a:latin typeface="Calibri" panose="020F0502020204030204"/>
              </a:rPr>
              <a:t>bewusst</a:t>
            </a:r>
            <a:r>
              <a:rPr lang="en-US" dirty="0">
                <a:latin typeface="Calibri" panose="020F0502020204030204"/>
              </a:rPr>
              <a:t>.</a:t>
            </a:r>
          </a:p>
          <a:p>
            <a:pPr marL="342900" indent="-342900">
              <a:lnSpc>
                <a:spcPct val="100000"/>
              </a:lnSpc>
              <a:spcBef>
                <a:spcPts val="0"/>
              </a:spcBef>
              <a:buChar char="•"/>
            </a:pPr>
            <a:r>
              <a:rPr lang="en-US" b="1" dirty="0">
                <a:latin typeface="Calibri" panose="020F0502020204030204"/>
              </a:rPr>
              <a:t>Mangel an </a:t>
            </a:r>
            <a:r>
              <a:rPr lang="en-US" b="1" dirty="0" err="1">
                <a:latin typeface="Calibri" panose="020F0502020204030204"/>
              </a:rPr>
              <a:t>angemessener</a:t>
            </a:r>
            <a:r>
              <a:rPr lang="en-US" b="1" dirty="0">
                <a:latin typeface="Calibri" panose="020F0502020204030204"/>
              </a:rPr>
              <a:t> </a:t>
            </a:r>
            <a:r>
              <a:rPr lang="en-US" b="1" dirty="0" err="1">
                <a:latin typeface="Calibri" panose="020F0502020204030204"/>
              </a:rPr>
              <a:t>Inhaltsmoderation</a:t>
            </a:r>
            <a:r>
              <a:rPr lang="en-US" dirty="0">
                <a:latin typeface="Calibri" panose="020F0502020204030204"/>
              </a:rPr>
              <a:t>. Der Mangel an </a:t>
            </a:r>
            <a:r>
              <a:rPr lang="en-US" dirty="0" err="1">
                <a:latin typeface="Calibri" panose="020F0502020204030204"/>
              </a:rPr>
              <a:t>angemessener</a:t>
            </a:r>
            <a:r>
              <a:rPr lang="en-US" dirty="0">
                <a:latin typeface="Calibri" panose="020F0502020204030204"/>
              </a:rPr>
              <a:t> </a:t>
            </a:r>
            <a:r>
              <a:rPr lang="en-US" dirty="0" err="1">
                <a:latin typeface="Calibri" panose="020F0502020204030204"/>
              </a:rPr>
              <a:t>Inhaltsmoderation</a:t>
            </a:r>
            <a:r>
              <a:rPr lang="en-US" dirty="0">
                <a:latin typeface="Calibri" panose="020F0502020204030204"/>
              </a:rPr>
              <a:t> </a:t>
            </a:r>
            <a:r>
              <a:rPr lang="en-US" dirty="0" err="1">
                <a:latin typeface="Calibri" panose="020F0502020204030204"/>
              </a:rPr>
              <a:t>verbreitet</a:t>
            </a:r>
            <a:r>
              <a:rPr lang="en-US" dirty="0">
                <a:latin typeface="Calibri" panose="020F0502020204030204"/>
              </a:rPr>
              <a:t> </a:t>
            </a:r>
            <a:r>
              <a:rPr lang="en-US" dirty="0" err="1">
                <a:latin typeface="Calibri" panose="020F0502020204030204"/>
              </a:rPr>
              <a:t>Desinformation</a:t>
            </a:r>
            <a:r>
              <a:rPr lang="en-US" dirty="0">
                <a:latin typeface="Calibri" panose="020F0502020204030204"/>
              </a:rPr>
              <a:t>, Manipulation </a:t>
            </a:r>
            <a:r>
              <a:rPr lang="en-US" dirty="0" err="1">
                <a:latin typeface="Calibri" panose="020F0502020204030204"/>
              </a:rPr>
              <a:t>oder</a:t>
            </a:r>
            <a:r>
              <a:rPr lang="en-US" dirty="0">
                <a:latin typeface="Calibri" panose="020F0502020204030204"/>
              </a:rPr>
              <a:t> </a:t>
            </a:r>
            <a:r>
              <a:rPr lang="en-US" dirty="0" err="1">
                <a:latin typeface="Calibri" panose="020F0502020204030204"/>
              </a:rPr>
              <a:t>Hassrede</a:t>
            </a:r>
            <a:r>
              <a:rPr lang="en-US" dirty="0">
                <a:latin typeface="Calibri" panose="020F0502020204030204"/>
              </a:rPr>
              <a:t>. Er </a:t>
            </a:r>
            <a:r>
              <a:rPr lang="en-US" dirty="0" err="1">
                <a:latin typeface="Calibri" panose="020F0502020204030204"/>
              </a:rPr>
              <a:t>verstärkt</a:t>
            </a:r>
            <a:r>
              <a:rPr lang="en-US" dirty="0">
                <a:latin typeface="Calibri" panose="020F0502020204030204"/>
              </a:rPr>
              <a:t> </a:t>
            </a:r>
            <a:r>
              <a:rPr lang="en-US" dirty="0" err="1">
                <a:latin typeface="Calibri" panose="020F0502020204030204"/>
              </a:rPr>
              <a:t>auch</a:t>
            </a:r>
            <a:r>
              <a:rPr lang="en-US" dirty="0">
                <a:latin typeface="Calibri" panose="020F0502020204030204"/>
              </a:rPr>
              <a:t> </a:t>
            </a:r>
            <a:r>
              <a:rPr lang="en-US" dirty="0" err="1">
                <a:latin typeface="Calibri" panose="020F0502020204030204"/>
              </a:rPr>
              <a:t>Fehlvorstellungen</a:t>
            </a:r>
            <a:r>
              <a:rPr lang="en-US" dirty="0">
                <a:latin typeface="Calibri" panose="020F0502020204030204"/>
              </a:rPr>
              <a:t> und </a:t>
            </a:r>
            <a:r>
              <a:rPr lang="en-US" dirty="0" err="1">
                <a:latin typeface="Calibri" panose="020F0502020204030204"/>
              </a:rPr>
              <a:t>Polarisierung</a:t>
            </a:r>
            <a:r>
              <a:rPr lang="en-US" dirty="0">
                <a:latin typeface="Calibri" panose="020F0502020204030204"/>
              </a:rPr>
              <a:t>.</a:t>
            </a:r>
            <a:endParaRPr lang="en-US" dirty="0">
              <a:latin typeface="Calibri" panose="020F0502020204030204"/>
              <a:ea typeface="Calibri" panose="020F0502020204030204"/>
              <a:cs typeface="Calibri" panose="020F0502020204030204"/>
            </a:endParaRPr>
          </a:p>
          <a:p>
            <a:pPr marL="388620" marR="0" lvl="1" indent="0" algn="l" defTabSz="777514" rtl="0" eaLnBrk="1" fontAlgn="auto" latinLnBrk="0" hangingPunct="1">
              <a:lnSpc>
                <a:spcPct val="100000"/>
              </a:lnSpc>
              <a:spcBef>
                <a:spcPts val="0"/>
              </a:spcBef>
              <a:buClrTx/>
              <a:buSzTx/>
              <a:tabLst/>
              <a:defRPr/>
            </a:pPr>
            <a:br>
              <a:rPr lang="en-US" sz="2200" dirty="0">
                <a:latin typeface="+mn-lt"/>
              </a:rPr>
            </a:br>
            <a:endParaRPr lang="en-IE" sz="2200" dirty="0">
              <a:ea typeface="Calibri"/>
              <a:cs typeface="Calibri"/>
            </a:endParaRPr>
          </a:p>
        </p:txBody>
      </p:sp>
      <p:sp>
        <p:nvSpPr>
          <p:cNvPr id="10" name="Picture Placeholder 9">
            <a:extLst>
              <a:ext uri="{FF2B5EF4-FFF2-40B4-BE49-F238E27FC236}">
                <a16:creationId xmlns:a16="http://schemas.microsoft.com/office/drawing/2014/main" id="{95390C8D-FAF9-2790-06B1-217DCC0602AF}"/>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A19B9A96-BD49-9F37-C12A-874C4CDEBC25}"/>
              </a:ext>
            </a:extLst>
          </p:cNvPr>
          <p:cNvPicPr>
            <a:picLocks noChangeAspect="1" noChangeArrowheads="1"/>
          </p:cNvPicPr>
          <p:nvPr/>
        </p:nvPicPr>
        <p:blipFill>
          <a:blip r:embed="rId3"/>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BFA0F1F7-E16C-6D8F-3F38-CCE205C4623E}"/>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67DEEA41-7D99-57EC-6E07-076486A12D5B}"/>
              </a:ext>
            </a:extLst>
          </p:cNvPr>
          <p:cNvSpPr txBox="1">
            <a:spLocks/>
          </p:cNvSpPr>
          <p:nvPr/>
        </p:nvSpPr>
        <p:spPr>
          <a:xfrm>
            <a:off x="505967" y="2206205"/>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err="1"/>
              <a:t>Themenbereich</a:t>
            </a:r>
            <a:r>
              <a:rPr lang="en-US" sz="3200" dirty="0"/>
              <a:t> 1 </a:t>
            </a:r>
          </a:p>
        </p:txBody>
      </p:sp>
      <p:sp>
        <p:nvSpPr>
          <p:cNvPr id="14" name="Text Placeholder 5">
            <a:extLst>
              <a:ext uri="{FF2B5EF4-FFF2-40B4-BE49-F238E27FC236}">
                <a16:creationId xmlns:a16="http://schemas.microsoft.com/office/drawing/2014/main" id="{39EF6AB3-02D8-17F0-D50F-FC0EBCBB0835}"/>
              </a:ext>
            </a:extLst>
          </p:cNvPr>
          <p:cNvSpPr txBox="1">
            <a:spLocks/>
          </p:cNvSpPr>
          <p:nvPr/>
        </p:nvSpPr>
        <p:spPr>
          <a:xfrm>
            <a:off x="507752" y="3521298"/>
            <a:ext cx="3054298"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IE" sz="2000" b="1" dirty="0" err="1">
                <a:latin typeface="+mn-lt"/>
                <a:ea typeface="+mn-ea"/>
                <a:cs typeface="+mn-cs"/>
              </a:rPr>
              <a:t>Digitale Plattformen als Instrumente </a:t>
            </a:r>
            <a:r>
              <a:rPr lang="en-IE" sz="2000" b="1" dirty="0">
                <a:latin typeface="+mn-lt"/>
                <a:ea typeface="+mn-ea"/>
                <a:cs typeface="+mn-cs"/>
              </a:rPr>
              <a:t>für </a:t>
            </a:r>
            <a:r>
              <a:rPr lang="en-IE" sz="2000" b="1" dirty="0" err="1">
                <a:latin typeface="+mn-lt"/>
                <a:ea typeface="+mn-ea"/>
                <a:cs typeface="+mn-cs"/>
              </a:rPr>
              <a:t>bürgerschaftliches Engagement </a:t>
            </a:r>
            <a:r>
              <a:rPr lang="en-IE" sz="2000" b="1" dirty="0">
                <a:latin typeface="+mn-lt"/>
                <a:ea typeface="+mn-ea"/>
                <a:cs typeface="+mn-cs"/>
              </a:rPr>
              <a:t>und </a:t>
            </a:r>
            <a:r>
              <a:rPr lang="en-IE" sz="2000" b="1" dirty="0" err="1">
                <a:latin typeface="+mn-lt"/>
                <a:ea typeface="+mn-ea"/>
                <a:cs typeface="+mn-cs"/>
              </a:rPr>
              <a:t>demokratische Bildung</a:t>
            </a:r>
            <a:endParaRPr lang="en-US" sz="2000" dirty="0" err="1"/>
          </a:p>
        </p:txBody>
      </p:sp>
    </p:spTree>
    <p:extLst>
      <p:ext uri="{BB962C8B-B14F-4D97-AF65-F5344CB8AC3E}">
        <p14:creationId xmlns:p14="http://schemas.microsoft.com/office/powerpoint/2010/main" val="1111816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3993270" y="171983"/>
            <a:ext cx="8074683" cy="3849918"/>
          </a:xfrm>
        </p:spPr>
        <p:txBody>
          <a:bodyPr lIns="91440" tIns="45720" rIns="91440" bIns="45720" anchor="t"/>
          <a:lstStyle/>
          <a:p>
            <a:pPr marL="0" indent="0" defTabSz="777514">
              <a:lnSpc>
                <a:spcPct val="100000"/>
              </a:lnSpc>
              <a:spcBef>
                <a:spcPts val="0"/>
              </a:spcBef>
              <a:defRPr/>
            </a:pPr>
            <a:r>
              <a:rPr lang="en-US" sz="2800" b="1" kern="1200" dirty="0">
                <a:effectLst/>
                <a:latin typeface="+mn-lt"/>
                <a:ea typeface="+mn-ea"/>
                <a:cs typeface="+mn-cs"/>
              </a:rPr>
              <a:t>Digitale Teilhabe und Einbindung unterrepräsentierter Gruppen: Förderung der demokratischen Teilhabe</a:t>
            </a:r>
            <a:endParaRPr lang="en-US" sz="2800" b="1" kern="1200" dirty="0">
              <a:effectLst/>
              <a:ea typeface="+mn-ea"/>
              <a:cs typeface="+mn-cs"/>
            </a:endParaRPr>
          </a:p>
          <a:p>
            <a:pPr marL="0" indent="0" defTabSz="777514">
              <a:lnSpc>
                <a:spcPct val="100000"/>
              </a:lnSpc>
              <a:spcBef>
                <a:spcPts val="0"/>
              </a:spcBef>
              <a:defRPr/>
            </a:pPr>
            <a:endParaRPr lang="en-US" dirty="0">
              <a:latin typeface="Calibri" panose="020F0502020204030204"/>
            </a:endParaRPr>
          </a:p>
          <a:p>
            <a:pPr marL="342900" indent="-342900">
              <a:lnSpc>
                <a:spcPct val="100000"/>
              </a:lnSpc>
              <a:buFont typeface="Arial"/>
              <a:buChar char="•"/>
            </a:pPr>
            <a:r>
              <a:rPr lang="en-US" b="1" dirty="0">
                <a:latin typeface="Calibri" panose="020F0502020204030204"/>
              </a:rPr>
              <a:t>Online-Datenhandel</a:t>
            </a:r>
            <a:r>
              <a:rPr lang="en-US" dirty="0">
                <a:latin typeface="Calibri" panose="020F0502020204030204"/>
              </a:rPr>
              <a:t>. Unternehmen sammeln oft unrechtmäßig Daten. Sie verkaufen diese Daten manchmal ohne Wissen der Betroffenen. Dazu kommen andere illegale oder </a:t>
            </a:r>
            <a:r>
              <a:rPr lang="en-US" dirty="0" err="1">
                <a:latin typeface="Calibri" panose="020F0502020204030204"/>
              </a:rPr>
              <a:t>grenzwertige </a:t>
            </a:r>
            <a:r>
              <a:rPr lang="en-US" dirty="0">
                <a:latin typeface="Calibri" panose="020F0502020204030204"/>
              </a:rPr>
              <a:t>Marketingstrategien, die Daten und Inhalte von Nutzenden digitaler Plattformen und Netzwerke betreffen. Diese Praktiken sind sehr heikel. Das gilt umso mehr, wenn Akteure diese Daten für politisches Micro-Targeting nutzen.</a:t>
            </a:r>
            <a:endParaRPr lang="en-US" dirty="0">
              <a:latin typeface="Calibri" panose="020F0502020204030204"/>
              <a:ea typeface="Calibri"/>
              <a:cs typeface="Calibri"/>
            </a:endParaRPr>
          </a:p>
          <a:p>
            <a:pPr marL="342900" indent="-342900">
              <a:lnSpc>
                <a:spcPct val="100000"/>
              </a:lnSpc>
              <a:buFont typeface="Arial"/>
              <a:buChar char="•"/>
            </a:pPr>
            <a:r>
              <a:rPr lang="en-US" b="1" dirty="0">
                <a:latin typeface="Calibri" panose="020F0502020204030204"/>
              </a:rPr>
              <a:t>Digitale Rechenschaftspflicht fehlt</a:t>
            </a:r>
            <a:r>
              <a:rPr lang="en-US" dirty="0">
                <a:latin typeface="Calibri" panose="020F0502020204030204"/>
              </a:rPr>
              <a:t>. Staatliche und private Akteure nutzen Daten und andere Technologien oft ohne Transparenz. Ein Beispiel ist die Überwachung digitaler Aktivist*innen. Gehe dieses Problem an.</a:t>
            </a:r>
            <a:endParaRPr lang="en-US" dirty="0">
              <a:latin typeface="Calibri" panose="020F0502020204030204"/>
              <a:ea typeface="Calibri"/>
              <a:cs typeface="Calibri"/>
            </a:endParaRPr>
          </a:p>
          <a:p>
            <a:pPr marL="342900" indent="-342900">
              <a:lnSpc>
                <a:spcPct val="100000"/>
              </a:lnSpc>
              <a:buFont typeface="Arial"/>
              <a:buChar char="•"/>
            </a:pPr>
            <a:endParaRPr lang="en-US" dirty="0">
              <a:latin typeface="Calibri" panose="020F0502020204030204"/>
              <a:ea typeface="Calibri"/>
              <a:cs typeface="Calibri"/>
            </a:endParaRPr>
          </a:p>
          <a:p>
            <a:pPr marL="388620" lvl="1" indent="0" algn="l">
              <a:lnSpc>
                <a:spcPct val="100000"/>
              </a:lnSpc>
              <a:spcBef>
                <a:spcPts val="0"/>
              </a:spcBef>
              <a:spcAft>
                <a:spcPts val="0"/>
              </a:spcAft>
              <a:buNone/>
            </a:pPr>
            <a:endParaRPr lang="en-GB" sz="2400" spc="0" dirty="0">
              <a:solidFill>
                <a:srgbClr val="0C4659"/>
              </a:solidFill>
              <a:latin typeface="Calibri" panose="020F0502020204030204"/>
            </a:endParaRPr>
          </a:p>
          <a:p>
            <a:pPr marL="0" marR="0" lvl="0" indent="0" algn="l" defTabSz="777514" rtl="0" eaLnBrk="1" fontAlgn="auto" latinLnBrk="0" hangingPunct="1">
              <a:lnSpc>
                <a:spcPct val="100000"/>
              </a:lnSpc>
              <a:spcBef>
                <a:spcPts val="0"/>
              </a:spcBef>
              <a:buClrTx/>
              <a:buSzTx/>
              <a:tabLst/>
              <a:defRPr/>
            </a:pPr>
            <a:r>
              <a:rPr lang="en-US" dirty="0">
                <a:latin typeface="Calibri" panose="020F0502020204030204"/>
              </a:rPr>
              <a:t>.</a:t>
            </a:r>
            <a:endParaRPr lang="en-US" dirty="0">
              <a:latin typeface="Calibri" panose="020F0502020204030204"/>
              <a:ea typeface="Calibri"/>
              <a:cs typeface="Calibri"/>
            </a:endParaRPr>
          </a:p>
          <a:p>
            <a:pPr marL="0" marR="0" lvl="0" indent="0" algn="l" defTabSz="777514" rtl="0" eaLnBrk="1" fontAlgn="auto" latinLnBrk="0" hangingPunct="1">
              <a:lnSpc>
                <a:spcPct val="100000"/>
              </a:lnSpc>
              <a:spcBef>
                <a:spcPts val="0"/>
              </a:spcBef>
              <a:buClrTx/>
              <a:buSzTx/>
              <a:tabLst/>
              <a:defRPr/>
            </a:pPr>
            <a:br>
              <a:rPr lang="en-US" sz="2200" dirty="0"/>
            </a:br>
            <a:endParaRPr lang="en-IE" sz="2200" dirty="0"/>
          </a:p>
        </p:txBody>
      </p:sp>
      <p:sp>
        <p:nvSpPr>
          <p:cNvPr id="10" name="Picture Placeholder 9">
            <a:extLst>
              <a:ext uri="{FF2B5EF4-FFF2-40B4-BE49-F238E27FC236}">
                <a16:creationId xmlns:a16="http://schemas.microsoft.com/office/drawing/2014/main" id="{3B289473-1F4F-3703-E33E-D64A48B7F7A3}"/>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2AD5ED3B-3344-E3E5-CF44-C71202D25839}"/>
              </a:ext>
            </a:extLst>
          </p:cNvPr>
          <p:cNvPicPr>
            <a:picLocks noChangeAspect="1" noChangeArrowheads="1"/>
          </p:cNvPicPr>
          <p:nvPr/>
        </p:nvPicPr>
        <p:blipFill>
          <a:blip r:embed="rId3"/>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E0098674-BEFD-9864-4973-6167A1DF3805}"/>
              </a:ext>
            </a:extLst>
          </p:cNvPr>
          <p:cNvSpPr txBox="1">
            <a:spLocks/>
          </p:cNvSpPr>
          <p:nvPr/>
        </p:nvSpPr>
        <p:spPr>
          <a:xfrm>
            <a:off x="496674" y="2206205"/>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a:t>Themenbereich 1 </a:t>
            </a:r>
          </a:p>
        </p:txBody>
      </p:sp>
      <p:sp>
        <p:nvSpPr>
          <p:cNvPr id="14" name="Text Placeholder 5">
            <a:extLst>
              <a:ext uri="{FF2B5EF4-FFF2-40B4-BE49-F238E27FC236}">
                <a16:creationId xmlns:a16="http://schemas.microsoft.com/office/drawing/2014/main" id="{C20F7630-7D45-CF98-BE7C-78383B493BDB}"/>
              </a:ext>
            </a:extLst>
          </p:cNvPr>
          <p:cNvSpPr txBox="1">
            <a:spLocks/>
          </p:cNvSpPr>
          <p:nvPr/>
        </p:nvSpPr>
        <p:spPr>
          <a:xfrm>
            <a:off x="582093" y="3595639"/>
            <a:ext cx="3054298"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IE" sz="2000" b="1" dirty="0" err="1">
                <a:latin typeface="+mn-lt"/>
                <a:ea typeface="+mn-ea"/>
                <a:cs typeface="+mn-cs"/>
              </a:rPr>
              <a:t>Digitale Plattformen als Instrumente </a:t>
            </a:r>
            <a:r>
              <a:rPr lang="en-IE" sz="2000" b="1" dirty="0">
                <a:latin typeface="+mn-lt"/>
                <a:ea typeface="+mn-ea"/>
                <a:cs typeface="+mn-cs"/>
              </a:rPr>
              <a:t>für </a:t>
            </a:r>
            <a:r>
              <a:rPr lang="en-IE" sz="2000" b="1" dirty="0" err="1">
                <a:latin typeface="+mn-lt"/>
                <a:ea typeface="+mn-ea"/>
                <a:cs typeface="+mn-cs"/>
              </a:rPr>
              <a:t>Bürgerbeteiligung </a:t>
            </a:r>
            <a:r>
              <a:rPr lang="en-IE" sz="2000" b="1" dirty="0">
                <a:latin typeface="+mn-lt"/>
                <a:ea typeface="+mn-ea"/>
                <a:cs typeface="+mn-cs"/>
              </a:rPr>
              <a:t>und </a:t>
            </a:r>
            <a:r>
              <a:rPr lang="en-IE" sz="2000" b="1" dirty="0" err="1">
                <a:latin typeface="+mn-lt"/>
                <a:ea typeface="+mn-ea"/>
                <a:cs typeface="+mn-cs"/>
              </a:rPr>
              <a:t>demokratische Bildung</a:t>
            </a:r>
            <a:endParaRPr lang="en-US" sz="2000" dirty="0" err="1"/>
          </a:p>
        </p:txBody>
      </p:sp>
    </p:spTree>
    <p:extLst>
      <p:ext uri="{BB962C8B-B14F-4D97-AF65-F5344CB8AC3E}">
        <p14:creationId xmlns:p14="http://schemas.microsoft.com/office/powerpoint/2010/main" val="1038081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CB281-450F-A41E-F9FA-FDFEEA80FBE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2988057-6B4C-0AF4-B5A3-026716334455}"/>
              </a:ext>
            </a:extLst>
          </p:cNvPr>
          <p:cNvSpPr>
            <a:spLocks noGrp="1"/>
          </p:cNvSpPr>
          <p:nvPr>
            <p:ph type="body" sz="quarter" idx="18"/>
          </p:nvPr>
        </p:nvSpPr>
        <p:spPr>
          <a:xfrm>
            <a:off x="480882" y="1653075"/>
            <a:ext cx="6172089" cy="3849918"/>
          </a:xfrm>
        </p:spPr>
        <p:txBody>
          <a:bodyPr lIns="91440" tIns="45720" rIns="91440" bIns="45720" anchor="t"/>
          <a:lstStyle/>
          <a:p>
            <a:pPr marL="0" indent="0">
              <a:lnSpc>
                <a:spcPct val="100000"/>
              </a:lnSpc>
              <a:spcAft>
                <a:spcPts val="800"/>
              </a:spcAft>
            </a:pPr>
            <a:r>
              <a:rPr lang="en-US"/>
              <a:t>Der breite Zugang zu sozialen Medien und ihre Nutzung hat den Aktivismus in Europa stark verändert. Nutzer*innen können Inhalte sofort empfangen, versenden und erstellen. </a:t>
            </a:r>
          </a:p>
          <a:p>
            <a:pPr marL="0" indent="0">
              <a:lnSpc>
                <a:spcPct val="100000"/>
              </a:lnSpc>
              <a:spcAft>
                <a:spcPts val="800"/>
              </a:spcAft>
            </a:pPr>
            <a:r>
              <a:rPr lang="en-US"/>
              <a:t>Die direkte und weitreichende Verbreitung von Botschaften gibt Millionen Menschen eine Stimme. Sie rückt Themen in den Fokus, die früher auf keiner Agenda standen.</a:t>
            </a:r>
            <a:endParaRPr lang="es-ES"/>
          </a:p>
          <a:p>
            <a:pPr>
              <a:lnSpc>
                <a:spcPct val="100000"/>
              </a:lnSpc>
              <a:spcAft>
                <a:spcPts val="800"/>
              </a:spcAft>
            </a:pPr>
            <a:endParaRPr lang="en-US"/>
          </a:p>
          <a:p>
            <a:pPr>
              <a:lnSpc>
                <a:spcPct val="100000"/>
              </a:lnSpc>
              <a:spcAft>
                <a:spcPts val="800"/>
              </a:spcAft>
            </a:pPr>
            <a:endParaRPr lang="en-US"/>
          </a:p>
          <a:p>
            <a:pPr>
              <a:lnSpc>
                <a:spcPct val="107000"/>
              </a:lnSpc>
              <a:spcAft>
                <a:spcPts val="800"/>
              </a:spcAft>
            </a:pPr>
            <a:endParaRPr lang="en-US" sz="2400">
              <a:effectLst/>
              <a:ea typeface="Aptos" panose="020B0004020202020204" pitchFamily="34" charset="0"/>
              <a:cs typeface="Arial" panose="020B0604020202020204" pitchFamily="34" charset="0"/>
            </a:endParaRPr>
          </a:p>
          <a:p>
            <a:pPr>
              <a:lnSpc>
                <a:spcPct val="107000"/>
              </a:lnSpc>
              <a:spcAft>
                <a:spcPts val="800"/>
              </a:spcAft>
            </a:pPr>
            <a:endParaRPr lang="en-US" sz="2400">
              <a:effectLst/>
              <a:ea typeface="Aptos" panose="020B0004020202020204" pitchFamily="34" charset="0"/>
              <a:cs typeface="Arial" panose="020B0604020202020204" pitchFamily="34" charset="0"/>
            </a:endParaRPr>
          </a:p>
          <a:p>
            <a:pPr marL="342900" indent="-342900">
              <a:buFont typeface="Arial" panose="020B0604020202020204" pitchFamily="34" charset="0"/>
              <a:buChar char="•"/>
            </a:pPr>
            <a:endParaRPr lang="en-US"/>
          </a:p>
        </p:txBody>
      </p:sp>
      <p:sp>
        <p:nvSpPr>
          <p:cNvPr id="4" name="Text Placeholder 3">
            <a:extLst>
              <a:ext uri="{FF2B5EF4-FFF2-40B4-BE49-F238E27FC236}">
                <a16:creationId xmlns:a16="http://schemas.microsoft.com/office/drawing/2014/main" id="{C8EDC852-5A95-AC2C-70BB-CF34085D3D46}"/>
              </a:ext>
            </a:extLst>
          </p:cNvPr>
          <p:cNvSpPr>
            <a:spLocks noGrp="1"/>
          </p:cNvSpPr>
          <p:nvPr>
            <p:ph type="body" sz="quarter" idx="16"/>
          </p:nvPr>
        </p:nvSpPr>
        <p:spPr>
          <a:xfrm>
            <a:off x="480882" y="455819"/>
            <a:ext cx="7526468" cy="803654"/>
          </a:xfrm>
        </p:spPr>
        <p:txBody>
          <a:bodyPr/>
          <a:lstStyle/>
          <a:p>
            <a:r>
              <a:rPr lang="en-US" sz="3200" b="1">
                <a:effectLst/>
                <a:ea typeface="Times New Roman" panose="02020603050405020304" pitchFamily="18" charset="0"/>
                <a:cs typeface="Arial" panose="020B0604020202020204" pitchFamily="34" charset="0"/>
              </a:rPr>
              <a:t>Digitaler Aktivismus in Europa</a:t>
            </a:r>
            <a:endParaRPr lang="en-US" sz="3200">
              <a:effectLst/>
              <a:ea typeface="Times New Roman" panose="02020603050405020304" pitchFamily="18" charset="0"/>
              <a:cs typeface="Arial" panose="020B0604020202020204" pitchFamily="34" charset="0"/>
            </a:endParaRPr>
          </a:p>
          <a:p>
            <a:endParaRPr lang="en-US" sz="3200" b="0"/>
          </a:p>
        </p:txBody>
      </p:sp>
      <p:cxnSp>
        <p:nvCxnSpPr>
          <p:cNvPr id="2" name="Straight Connector 1">
            <a:extLst>
              <a:ext uri="{FF2B5EF4-FFF2-40B4-BE49-F238E27FC236}">
                <a16:creationId xmlns:a16="http://schemas.microsoft.com/office/drawing/2014/main" id="{4DD94485-CBC1-3BDC-C04D-9080FFAAB73F}"/>
              </a:ext>
            </a:extLst>
          </p:cNvPr>
          <p:cNvCxnSpPr>
            <a:cxnSpLocks/>
          </p:cNvCxnSpPr>
          <p:nvPr/>
        </p:nvCxnSpPr>
        <p:spPr>
          <a:xfrm>
            <a:off x="0" y="10802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Placeholder 14">
            <a:extLst>
              <a:ext uri="{FF2B5EF4-FFF2-40B4-BE49-F238E27FC236}">
                <a16:creationId xmlns:a16="http://schemas.microsoft.com/office/drawing/2014/main" id="{64A4CCFD-13E7-0AE4-8BB7-D54674DDFF3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6044" r="6044"/>
          <a:stretch/>
        </p:blipFill>
        <p:spPr/>
      </p:pic>
    </p:spTree>
    <p:extLst>
      <p:ext uri="{BB962C8B-B14F-4D97-AF65-F5344CB8AC3E}">
        <p14:creationId xmlns:p14="http://schemas.microsoft.com/office/powerpoint/2010/main" val="20967292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3993270" y="210083"/>
            <a:ext cx="8074683" cy="3849918"/>
          </a:xfrm>
        </p:spPr>
        <p:txBody>
          <a:bodyPr lIns="91440" tIns="45720" rIns="91440" bIns="45720" anchor="t"/>
          <a:lstStyle/>
          <a:p>
            <a:pPr marL="0" indent="0" defTabSz="777514">
              <a:lnSpc>
                <a:spcPct val="100000"/>
              </a:lnSpc>
              <a:spcBef>
                <a:spcPts val="0"/>
              </a:spcBef>
              <a:defRPr/>
            </a:pPr>
            <a:r>
              <a:rPr lang="en-US" sz="2800" b="1" kern="1200">
                <a:effectLst/>
                <a:latin typeface="+mn-lt"/>
                <a:ea typeface="+mn-ea"/>
                <a:cs typeface="+mn-cs"/>
              </a:rPr>
              <a:t>Digitale Teilhabe und Engagement unter unterrepräsentierten Gruppen: Förderung der demokratischen Beteiligung</a:t>
            </a:r>
            <a:endParaRPr lang="en-US" sz="2800" b="1" kern="1200">
              <a:effectLst/>
              <a:ea typeface="+mn-ea"/>
              <a:cs typeface="+mn-cs"/>
            </a:endParaRPr>
          </a:p>
          <a:p>
            <a:pPr marL="0" indent="0" defTabSz="777514">
              <a:lnSpc>
                <a:spcPct val="100000"/>
              </a:lnSpc>
              <a:spcBef>
                <a:spcPts val="0"/>
              </a:spcBef>
              <a:defRPr/>
            </a:pPr>
            <a:endParaRPr lang="en-US">
              <a:latin typeface="Calibri" panose="020F0502020204030204"/>
            </a:endParaRPr>
          </a:p>
          <a:p>
            <a:pPr marL="342900" indent="-342900">
              <a:lnSpc>
                <a:spcPct val="100000"/>
              </a:lnSpc>
              <a:buFont typeface="Arial"/>
              <a:buChar char="•"/>
            </a:pPr>
            <a:r>
              <a:rPr lang="en-US" b="1">
                <a:latin typeface="Calibri" panose="020F0502020204030204"/>
              </a:rPr>
              <a:t>Umweltauswirkungen der Nutzung digitaler Plattformen. </a:t>
            </a:r>
            <a:r>
              <a:rPr lang="en-US">
                <a:latin typeface="Calibri" panose="020F0502020204030204"/>
              </a:rPr>
              <a:t>Jede Handlung in der digitalen Welt (Nachrichten senden, E-Mails verschicken, Suchanfragen stellen, mit künstlicher Intelligenz interagieren usw.) verbraucht Energie und hinterlässt einen CO₂-Fußabdruck. Sei dir der Folgen deines Konsums digitaler Medien bewusst. Strebe nach einem Gleichgewicht zwischen nachhaltiger Digitalisierung und kollektivem digitalem Handeln. </a:t>
            </a:r>
            <a:endParaRPr lang="en-US">
              <a:latin typeface="Calibri" panose="020F0502020204030204"/>
              <a:ea typeface="Calibri"/>
              <a:cs typeface="Calibri"/>
            </a:endParaRPr>
          </a:p>
          <a:p>
            <a:pPr marL="0" marR="0" lvl="0" indent="0" algn="l" defTabSz="777514" rtl="0" eaLnBrk="1" fontAlgn="auto" latinLnBrk="0" hangingPunct="1">
              <a:lnSpc>
                <a:spcPct val="100000"/>
              </a:lnSpc>
              <a:spcBef>
                <a:spcPts val="0"/>
              </a:spcBef>
              <a:buClrTx/>
              <a:buSzTx/>
              <a:tabLst/>
              <a:defRPr/>
            </a:pPr>
            <a:br>
              <a:rPr lang="en-US" sz="2200"/>
            </a:br>
            <a:endParaRPr lang="en-IE" sz="2200"/>
          </a:p>
        </p:txBody>
      </p:sp>
      <p:sp>
        <p:nvSpPr>
          <p:cNvPr id="10" name="Picture Placeholder 9">
            <a:extLst>
              <a:ext uri="{FF2B5EF4-FFF2-40B4-BE49-F238E27FC236}">
                <a16:creationId xmlns:a16="http://schemas.microsoft.com/office/drawing/2014/main" id="{3B289473-1F4F-3703-E33E-D64A48B7F7A3}"/>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2AD5ED3B-3344-E3E5-CF44-C71202D25839}"/>
              </a:ext>
            </a:extLst>
          </p:cNvPr>
          <p:cNvPicPr>
            <a:picLocks noChangeAspect="1" noChangeArrowheads="1"/>
          </p:cNvPicPr>
          <p:nvPr/>
        </p:nvPicPr>
        <p:blipFill>
          <a:blip r:embed="rId3"/>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DD429858-3AA7-C9D8-6C8B-1B728D24965D}"/>
              </a:ext>
            </a:extLst>
          </p:cNvPr>
          <p:cNvSpPr txBox="1">
            <a:spLocks/>
          </p:cNvSpPr>
          <p:nvPr/>
        </p:nvSpPr>
        <p:spPr>
          <a:xfrm>
            <a:off x="554215" y="2343418"/>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err="1"/>
              <a:t>Themenbereich</a:t>
            </a:r>
            <a:r>
              <a:rPr lang="en-US" sz="3200" dirty="0"/>
              <a:t> 1 </a:t>
            </a:r>
          </a:p>
        </p:txBody>
      </p:sp>
      <p:sp>
        <p:nvSpPr>
          <p:cNvPr id="14" name="Text Placeholder 5">
            <a:extLst>
              <a:ext uri="{FF2B5EF4-FFF2-40B4-BE49-F238E27FC236}">
                <a16:creationId xmlns:a16="http://schemas.microsoft.com/office/drawing/2014/main" id="{9C639732-BB56-91F6-3B44-B3E96FF752ED}"/>
              </a:ext>
            </a:extLst>
          </p:cNvPr>
          <p:cNvSpPr txBox="1">
            <a:spLocks/>
          </p:cNvSpPr>
          <p:nvPr/>
        </p:nvSpPr>
        <p:spPr>
          <a:xfrm>
            <a:off x="554215" y="3642102"/>
            <a:ext cx="3054298"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IE" sz="2000" b="1" dirty="0" err="1">
                <a:latin typeface="+mn-lt"/>
                <a:ea typeface="+mn-ea"/>
                <a:cs typeface="+mn-cs"/>
              </a:rPr>
              <a:t>Digitale Plattformen als Instrumente </a:t>
            </a:r>
            <a:r>
              <a:rPr lang="en-IE" sz="2000" b="1" dirty="0">
                <a:latin typeface="+mn-lt"/>
                <a:ea typeface="+mn-ea"/>
                <a:cs typeface="+mn-cs"/>
              </a:rPr>
              <a:t>für </a:t>
            </a:r>
            <a:r>
              <a:rPr lang="en-IE" sz="2000" b="1" dirty="0" err="1">
                <a:latin typeface="+mn-lt"/>
                <a:ea typeface="+mn-ea"/>
                <a:cs typeface="+mn-cs"/>
              </a:rPr>
              <a:t>Bürgerbeteiligung </a:t>
            </a:r>
            <a:r>
              <a:rPr lang="en-IE" sz="2000" b="1" dirty="0">
                <a:latin typeface="+mn-lt"/>
                <a:ea typeface="+mn-ea"/>
                <a:cs typeface="+mn-cs"/>
              </a:rPr>
              <a:t>und </a:t>
            </a:r>
            <a:r>
              <a:rPr lang="en-IE" sz="2000" b="1" dirty="0" err="1">
                <a:latin typeface="+mn-lt"/>
                <a:ea typeface="+mn-ea"/>
                <a:cs typeface="+mn-cs"/>
              </a:rPr>
              <a:t>demokratische Bildung</a:t>
            </a:r>
            <a:endParaRPr lang="en-US" sz="2000" dirty="0" err="1"/>
          </a:p>
        </p:txBody>
      </p:sp>
    </p:spTree>
    <p:extLst>
      <p:ext uri="{BB962C8B-B14F-4D97-AF65-F5344CB8AC3E}">
        <p14:creationId xmlns:p14="http://schemas.microsoft.com/office/powerpoint/2010/main" val="36842667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3966267" y="367391"/>
            <a:ext cx="8176283" cy="6123218"/>
          </a:xfrm>
        </p:spPr>
        <p:txBody>
          <a:bodyPr lIns="91440" tIns="45720" rIns="91440" bIns="45720" anchor="t"/>
          <a:lstStyle/>
          <a:p>
            <a:pPr marL="0" indent="0" defTabSz="777514">
              <a:lnSpc>
                <a:spcPct val="100000"/>
              </a:lnSpc>
              <a:spcBef>
                <a:spcPts val="0"/>
              </a:spcBef>
              <a:defRPr/>
            </a:pPr>
            <a:r>
              <a:rPr lang="en-US" sz="2800" b="1" kern="1200" dirty="0" err="1">
                <a:effectLst/>
                <a:latin typeface="+mn-lt"/>
                <a:ea typeface="+mn-ea"/>
                <a:cs typeface="+mn-cs"/>
              </a:rPr>
              <a:t>Digitale</a:t>
            </a:r>
            <a:r>
              <a:rPr lang="en-US" sz="2800" b="1" kern="1200" dirty="0">
                <a:effectLst/>
                <a:latin typeface="+mn-lt"/>
                <a:ea typeface="+mn-ea"/>
                <a:cs typeface="+mn-cs"/>
              </a:rPr>
              <a:t> </a:t>
            </a:r>
            <a:r>
              <a:rPr lang="en-US" sz="2800" b="1" kern="1200" dirty="0" err="1">
                <a:effectLst/>
                <a:latin typeface="+mn-lt"/>
                <a:ea typeface="+mn-ea"/>
                <a:cs typeface="+mn-cs"/>
              </a:rPr>
              <a:t>Teilhabe</a:t>
            </a:r>
            <a:r>
              <a:rPr lang="en-US" sz="2800" b="1" kern="1200" dirty="0">
                <a:effectLst/>
                <a:latin typeface="+mn-lt"/>
                <a:ea typeface="+mn-ea"/>
                <a:cs typeface="+mn-cs"/>
              </a:rPr>
              <a:t> und </a:t>
            </a:r>
            <a:r>
              <a:rPr lang="en-US" sz="2800" b="1" kern="1200" dirty="0" err="1">
                <a:effectLst/>
                <a:latin typeface="+mn-lt"/>
                <a:ea typeface="+mn-ea"/>
                <a:cs typeface="+mn-cs"/>
              </a:rPr>
              <a:t>Einbindung</a:t>
            </a:r>
            <a:r>
              <a:rPr lang="en-US" sz="2800" b="1" kern="1200" dirty="0">
                <a:effectLst/>
                <a:latin typeface="+mn-lt"/>
                <a:ea typeface="+mn-ea"/>
                <a:cs typeface="+mn-cs"/>
              </a:rPr>
              <a:t> </a:t>
            </a:r>
            <a:r>
              <a:rPr lang="en-US" sz="2800" b="1" kern="1200" dirty="0" err="1">
                <a:effectLst/>
                <a:latin typeface="+mn-lt"/>
                <a:ea typeface="+mn-ea"/>
                <a:cs typeface="+mn-cs"/>
              </a:rPr>
              <a:t>unterrepräsentierter</a:t>
            </a:r>
            <a:r>
              <a:rPr lang="en-US" sz="2800" b="1" kern="1200" dirty="0">
                <a:effectLst/>
                <a:latin typeface="+mn-lt"/>
                <a:ea typeface="+mn-ea"/>
                <a:cs typeface="+mn-cs"/>
              </a:rPr>
              <a:t> Gruppen: </a:t>
            </a:r>
            <a:r>
              <a:rPr lang="en-US" sz="2800" b="1" kern="1200" dirty="0" err="1">
                <a:effectLst/>
                <a:latin typeface="+mn-lt"/>
                <a:ea typeface="+mn-ea"/>
                <a:cs typeface="+mn-cs"/>
              </a:rPr>
              <a:t>Förderung</a:t>
            </a:r>
            <a:r>
              <a:rPr lang="en-US" sz="2800" b="1" kern="1200" dirty="0">
                <a:effectLst/>
                <a:latin typeface="+mn-lt"/>
                <a:ea typeface="+mn-ea"/>
                <a:cs typeface="+mn-cs"/>
              </a:rPr>
              <a:t> der </a:t>
            </a:r>
            <a:r>
              <a:rPr lang="en-US" sz="2800" b="1" kern="1200" dirty="0" err="1">
                <a:effectLst/>
                <a:latin typeface="+mn-lt"/>
                <a:ea typeface="+mn-ea"/>
                <a:cs typeface="+mn-cs"/>
              </a:rPr>
              <a:t>demokratischen</a:t>
            </a:r>
            <a:r>
              <a:rPr lang="en-US" sz="2800" b="1" kern="1200" dirty="0">
                <a:effectLst/>
                <a:latin typeface="+mn-lt"/>
                <a:ea typeface="+mn-ea"/>
                <a:cs typeface="+mn-cs"/>
              </a:rPr>
              <a:t> </a:t>
            </a:r>
            <a:r>
              <a:rPr lang="en-US" sz="2800" b="1" kern="1200" dirty="0" err="1">
                <a:effectLst/>
                <a:latin typeface="+mn-lt"/>
                <a:ea typeface="+mn-ea"/>
                <a:cs typeface="+mn-cs"/>
              </a:rPr>
              <a:t>Teilhabe</a:t>
            </a:r>
            <a:endParaRPr lang="en-US" sz="2800" b="1" dirty="0"/>
          </a:p>
          <a:p>
            <a:pPr marL="0" marR="0" lvl="0" indent="0" algn="l" defTabSz="777514" rtl="0" eaLnBrk="1" fontAlgn="auto" latinLnBrk="0" hangingPunct="1">
              <a:lnSpc>
                <a:spcPct val="100000"/>
              </a:lnSpc>
              <a:spcBef>
                <a:spcPts val="0"/>
              </a:spcBef>
              <a:buClrTx/>
              <a:buSzTx/>
              <a:tabLst/>
              <a:defRPr/>
            </a:pPr>
            <a:endParaRPr lang="en-IE" sz="2800" kern="1200" dirty="0">
              <a:solidFill>
                <a:srgbClr val="0C4659"/>
              </a:solidFill>
              <a:latin typeface="+mn-lt"/>
              <a:ea typeface="+mn-ea"/>
              <a:cs typeface="+mn-cs"/>
            </a:endParaRPr>
          </a:p>
          <a:p>
            <a:pPr marL="0" indent="0"/>
            <a:r>
              <a:rPr lang="en-US" dirty="0" err="1"/>
              <a:t>Digitale</a:t>
            </a:r>
            <a:r>
              <a:rPr lang="en-US" dirty="0"/>
              <a:t> </a:t>
            </a:r>
            <a:r>
              <a:rPr lang="en-US" dirty="0" err="1"/>
              <a:t>Werkzeuge</a:t>
            </a:r>
            <a:r>
              <a:rPr lang="en-US" dirty="0"/>
              <a:t> </a:t>
            </a:r>
            <a:r>
              <a:rPr lang="en-US" dirty="0" err="1"/>
              <a:t>können</a:t>
            </a:r>
            <a:r>
              <a:rPr lang="en-US" dirty="0"/>
              <a:t> </a:t>
            </a:r>
            <a:r>
              <a:rPr lang="en-US" dirty="0" err="1"/>
              <a:t>als</a:t>
            </a:r>
            <a:r>
              <a:rPr lang="en-US" dirty="0"/>
              <a:t> </a:t>
            </a:r>
            <a:r>
              <a:rPr lang="en-US" dirty="0" err="1"/>
              <a:t>Plattformen</a:t>
            </a:r>
            <a:r>
              <a:rPr lang="en-US" dirty="0"/>
              <a:t> für </a:t>
            </a:r>
            <a:r>
              <a:rPr lang="en-US" dirty="0" err="1"/>
              <a:t>verschiedene</a:t>
            </a:r>
            <a:r>
              <a:rPr lang="en-US" dirty="0"/>
              <a:t> Projekte </a:t>
            </a:r>
            <a:r>
              <a:rPr lang="en-US" dirty="0" err="1"/>
              <a:t>dienen</a:t>
            </a:r>
            <a:r>
              <a:rPr lang="en-US" dirty="0"/>
              <a:t>. </a:t>
            </a:r>
            <a:r>
              <a:rPr lang="en-US" dirty="0" err="1"/>
              <a:t>Besonders</a:t>
            </a:r>
            <a:r>
              <a:rPr lang="en-US" dirty="0"/>
              <a:t> </a:t>
            </a:r>
            <a:r>
              <a:rPr lang="en-US" dirty="0" err="1"/>
              <a:t>wichtig</a:t>
            </a:r>
            <a:r>
              <a:rPr lang="en-US" dirty="0"/>
              <a:t> </a:t>
            </a:r>
            <a:r>
              <a:rPr lang="en-US" dirty="0" err="1"/>
              <a:t>ist</a:t>
            </a:r>
            <a:r>
              <a:rPr lang="en-US" dirty="0"/>
              <a:t> die </a:t>
            </a:r>
            <a:r>
              <a:rPr lang="en-US" dirty="0" err="1"/>
              <a:t>Bereitstellung</a:t>
            </a:r>
            <a:r>
              <a:rPr lang="en-US" dirty="0"/>
              <a:t> </a:t>
            </a:r>
            <a:r>
              <a:rPr lang="en-US" dirty="0" err="1"/>
              <a:t>geprüfter</a:t>
            </a:r>
            <a:r>
              <a:rPr lang="en-US" dirty="0"/>
              <a:t> und </a:t>
            </a:r>
            <a:r>
              <a:rPr lang="en-US" dirty="0" err="1"/>
              <a:t>ausgewogener</a:t>
            </a:r>
            <a:r>
              <a:rPr lang="en-US" dirty="0"/>
              <a:t> </a:t>
            </a:r>
            <a:r>
              <a:rPr lang="en-US" dirty="0" err="1"/>
              <a:t>Informationen</a:t>
            </a:r>
            <a:r>
              <a:rPr lang="en-US" dirty="0"/>
              <a:t> für </a:t>
            </a:r>
            <a:r>
              <a:rPr lang="en-US" dirty="0" err="1"/>
              <a:t>unterrepräsentierte</a:t>
            </a:r>
            <a:r>
              <a:rPr lang="en-US" dirty="0"/>
              <a:t> Gruppen. </a:t>
            </a:r>
            <a:r>
              <a:rPr lang="en-US" dirty="0" err="1"/>
              <a:t>Einige</a:t>
            </a:r>
            <a:r>
              <a:rPr lang="en-US" dirty="0"/>
              <a:t> </a:t>
            </a:r>
            <a:r>
              <a:rPr lang="en-US" dirty="0" err="1"/>
              <a:t>Beispiele</a:t>
            </a:r>
            <a:r>
              <a:rPr lang="en-US" dirty="0"/>
              <a:t> </a:t>
            </a:r>
            <a:r>
              <a:rPr lang="en-US" dirty="0" err="1"/>
              <a:t>hierfür</a:t>
            </a:r>
            <a:r>
              <a:rPr lang="en-US" dirty="0"/>
              <a:t> </a:t>
            </a:r>
            <a:r>
              <a:rPr lang="en-US" dirty="0" err="1"/>
              <a:t>sind</a:t>
            </a:r>
            <a:r>
              <a:rPr lang="en-US" dirty="0"/>
              <a:t>:</a:t>
            </a:r>
            <a:br>
              <a:rPr lang="en-US" dirty="0"/>
            </a:br>
            <a:endParaRPr lang="en-US" dirty="0">
              <a:ea typeface="Calibri" panose="020F0502020204030204"/>
              <a:cs typeface="Calibri" panose="020F0502020204030204"/>
            </a:endParaRPr>
          </a:p>
          <a:p>
            <a:pPr marL="0" indent="0"/>
            <a:r>
              <a:rPr lang="en-US" b="1" dirty="0" err="1">
                <a:hlinkClick r:id="rId2"/>
              </a:rPr>
              <a:t>Infomigrant</a:t>
            </a:r>
            <a:r>
              <a:rPr lang="en-US" b="1" dirty="0">
                <a:hlinkClick r:id="rId2"/>
              </a:rPr>
              <a:t> </a:t>
            </a:r>
            <a:r>
              <a:rPr lang="en-US" dirty="0" err="1"/>
              <a:t>versorgt</a:t>
            </a:r>
            <a:r>
              <a:rPr lang="en-US" dirty="0"/>
              <a:t> Migrant*</a:t>
            </a:r>
            <a:r>
              <a:rPr lang="en-US" dirty="0" err="1"/>
              <a:t>innen</a:t>
            </a:r>
            <a:r>
              <a:rPr lang="en-US" dirty="0"/>
              <a:t> </a:t>
            </a:r>
            <a:r>
              <a:rPr lang="en-US" dirty="0" err="1"/>
              <a:t>mit</a:t>
            </a:r>
            <a:r>
              <a:rPr lang="en-US" dirty="0"/>
              <a:t> </a:t>
            </a:r>
            <a:r>
              <a:rPr lang="en-US" dirty="0" err="1"/>
              <a:t>zuverlässigen</a:t>
            </a:r>
            <a:r>
              <a:rPr lang="en-US" dirty="0"/>
              <a:t>, </a:t>
            </a:r>
            <a:r>
              <a:rPr lang="en-US" dirty="0" err="1"/>
              <a:t>überprüften</a:t>
            </a:r>
            <a:r>
              <a:rPr lang="en-US" dirty="0"/>
              <a:t>, </a:t>
            </a:r>
            <a:r>
              <a:rPr lang="en-US" dirty="0" err="1"/>
              <a:t>objektiven</a:t>
            </a:r>
            <a:r>
              <a:rPr lang="en-US" dirty="0"/>
              <a:t> und </a:t>
            </a:r>
            <a:r>
              <a:rPr lang="en-US" dirty="0" err="1"/>
              <a:t>ausgewogenen</a:t>
            </a:r>
            <a:r>
              <a:rPr lang="en-US" dirty="0"/>
              <a:t> </a:t>
            </a:r>
            <a:r>
              <a:rPr lang="en-US" dirty="0" err="1"/>
              <a:t>Nachrichten</a:t>
            </a:r>
            <a:r>
              <a:rPr lang="en-US" dirty="0"/>
              <a:t> und </a:t>
            </a:r>
            <a:r>
              <a:rPr lang="en-US" dirty="0" err="1"/>
              <a:t>Informationen</a:t>
            </a:r>
            <a:r>
              <a:rPr lang="en-US" dirty="0"/>
              <a:t> </a:t>
            </a:r>
            <a:r>
              <a:rPr lang="en-US" dirty="0" err="1"/>
              <a:t>über</a:t>
            </a:r>
            <a:r>
              <a:rPr lang="en-US" dirty="0"/>
              <a:t> </a:t>
            </a:r>
            <a:r>
              <a:rPr lang="en-US" dirty="0" err="1"/>
              <a:t>ihre</a:t>
            </a:r>
            <a:r>
              <a:rPr lang="en-US" dirty="0"/>
              <a:t> </a:t>
            </a:r>
            <a:r>
              <a:rPr lang="en-US" dirty="0" err="1"/>
              <a:t>Aufenthalts</a:t>
            </a:r>
            <a:r>
              <a:rPr lang="en-US" dirty="0"/>
              <a:t>-, Transit- und Zielländer. </a:t>
            </a:r>
            <a:endParaRPr lang="en-US" dirty="0">
              <a:ea typeface="Calibri" panose="020F0502020204030204"/>
              <a:cs typeface="Calibri" panose="020F0502020204030204"/>
            </a:endParaRPr>
          </a:p>
          <a:p>
            <a:pPr marL="0" indent="0"/>
            <a:r>
              <a:rPr lang="en-US" b="1" dirty="0">
                <a:hlinkClick r:id="rId3"/>
              </a:rPr>
              <a:t>Refugee.info </a:t>
            </a:r>
            <a:r>
              <a:rPr lang="en-US" dirty="0" err="1"/>
              <a:t>bietet</a:t>
            </a:r>
            <a:r>
              <a:rPr lang="en-US" dirty="0"/>
              <a:t> </a:t>
            </a:r>
            <a:r>
              <a:rPr lang="en-US" dirty="0" err="1"/>
              <a:t>Geflüchteten</a:t>
            </a:r>
            <a:r>
              <a:rPr lang="en-US" dirty="0"/>
              <a:t> und </a:t>
            </a:r>
            <a:r>
              <a:rPr lang="en-US" dirty="0" err="1"/>
              <a:t>Asylsuchenden</a:t>
            </a:r>
            <a:r>
              <a:rPr lang="en-US" dirty="0"/>
              <a:t> </a:t>
            </a:r>
            <a:r>
              <a:rPr lang="en-US" dirty="0" err="1"/>
              <a:t>klare</a:t>
            </a:r>
            <a:r>
              <a:rPr lang="en-US" dirty="0"/>
              <a:t>, </a:t>
            </a:r>
            <a:r>
              <a:rPr lang="en-US" dirty="0" err="1"/>
              <a:t>genaue</a:t>
            </a:r>
            <a:r>
              <a:rPr lang="en-US" dirty="0"/>
              <a:t> und </a:t>
            </a:r>
            <a:r>
              <a:rPr lang="en-US" dirty="0" err="1"/>
              <a:t>aktuelle</a:t>
            </a:r>
            <a:r>
              <a:rPr lang="en-US" dirty="0"/>
              <a:t> </a:t>
            </a:r>
            <a:r>
              <a:rPr lang="en-US" dirty="0" err="1"/>
              <a:t>Informationen</a:t>
            </a:r>
            <a:r>
              <a:rPr lang="en-US" dirty="0"/>
              <a:t> </a:t>
            </a:r>
            <a:r>
              <a:rPr lang="en-US" dirty="0" err="1"/>
              <a:t>über</a:t>
            </a:r>
            <a:r>
              <a:rPr lang="en-US" dirty="0"/>
              <a:t> </a:t>
            </a:r>
            <a:r>
              <a:rPr lang="en-US" dirty="0" err="1"/>
              <a:t>ihre</a:t>
            </a:r>
            <a:r>
              <a:rPr lang="en-US" dirty="0"/>
              <a:t> Rechte und </a:t>
            </a:r>
            <a:r>
              <a:rPr lang="en-US" dirty="0" err="1"/>
              <a:t>verfügbare</a:t>
            </a:r>
            <a:r>
              <a:rPr lang="en-US" dirty="0"/>
              <a:t> </a:t>
            </a:r>
            <a:r>
              <a:rPr lang="en-US" dirty="0" err="1"/>
              <a:t>Hilfe</a:t>
            </a:r>
            <a:r>
              <a:rPr lang="en-US" dirty="0"/>
              <a:t>. </a:t>
            </a:r>
            <a:endParaRPr lang="en-US" sz="2400" spc="0" dirty="0">
              <a:solidFill>
                <a:srgbClr val="0C4659"/>
              </a:solidFill>
              <a:latin typeface="Calibri" panose="020F0502020204030204"/>
              <a:ea typeface="Calibri"/>
              <a:cs typeface="Calibri"/>
            </a:endParaRPr>
          </a:p>
          <a:p>
            <a:pPr marL="0" marR="0" lvl="0" indent="0" algn="l" defTabSz="777514" rtl="0" eaLnBrk="1" fontAlgn="auto" latinLnBrk="0" hangingPunct="1">
              <a:lnSpc>
                <a:spcPct val="100000"/>
              </a:lnSpc>
              <a:spcBef>
                <a:spcPts val="0"/>
              </a:spcBef>
              <a:buClrTx/>
              <a:buSzTx/>
              <a:tabLst/>
              <a:defRPr/>
            </a:pPr>
            <a:endParaRPr lang="en-US" dirty="0">
              <a:latin typeface="Calibri" panose="020F0502020204030204"/>
              <a:ea typeface="Calibri"/>
              <a:cs typeface="Calibri"/>
            </a:endParaRPr>
          </a:p>
          <a:p>
            <a:pPr marL="0" marR="0" lvl="0" indent="0" algn="l" defTabSz="777514" rtl="0" eaLnBrk="1" fontAlgn="auto" latinLnBrk="0" hangingPunct="1">
              <a:lnSpc>
                <a:spcPct val="100000"/>
              </a:lnSpc>
              <a:spcBef>
                <a:spcPts val="0"/>
              </a:spcBef>
              <a:buClrTx/>
              <a:buSzTx/>
              <a:tabLst/>
              <a:defRPr/>
            </a:pPr>
            <a:br>
              <a:rPr lang="en-US" sz="2200" dirty="0"/>
            </a:br>
            <a:endParaRPr lang="en-IE" sz="2200" dirty="0"/>
          </a:p>
        </p:txBody>
      </p:sp>
      <p:sp>
        <p:nvSpPr>
          <p:cNvPr id="10" name="Picture Placeholder 9">
            <a:extLst>
              <a:ext uri="{FF2B5EF4-FFF2-40B4-BE49-F238E27FC236}">
                <a16:creationId xmlns:a16="http://schemas.microsoft.com/office/drawing/2014/main" id="{3B289473-1F4F-3703-E33E-D64A48B7F7A3}"/>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2AD5ED3B-3344-E3E5-CF44-C71202D25839}"/>
              </a:ext>
            </a:extLst>
          </p:cNvPr>
          <p:cNvPicPr>
            <a:picLocks noChangeAspect="1" noChangeArrowheads="1"/>
          </p:cNvPicPr>
          <p:nvPr/>
        </p:nvPicPr>
        <p:blipFill>
          <a:blip r:embed="rId4"/>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0DAA8DDE-8EAD-483A-DF17-C8AF5BB92E30}"/>
              </a:ext>
            </a:extLst>
          </p:cNvPr>
          <p:cNvSpPr txBox="1">
            <a:spLocks/>
          </p:cNvSpPr>
          <p:nvPr/>
        </p:nvSpPr>
        <p:spPr>
          <a:xfrm>
            <a:off x="543137" y="2206205"/>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err="1"/>
              <a:t>Themenbereich</a:t>
            </a:r>
            <a:r>
              <a:rPr lang="en-US" sz="3200" dirty="0"/>
              <a:t> 1 </a:t>
            </a:r>
          </a:p>
        </p:txBody>
      </p:sp>
      <p:sp>
        <p:nvSpPr>
          <p:cNvPr id="14" name="Text Placeholder 5">
            <a:extLst>
              <a:ext uri="{FF2B5EF4-FFF2-40B4-BE49-F238E27FC236}">
                <a16:creationId xmlns:a16="http://schemas.microsoft.com/office/drawing/2014/main" id="{D1F200B2-22C3-3B25-38FA-F83EBBD00C0B}"/>
              </a:ext>
            </a:extLst>
          </p:cNvPr>
          <p:cNvSpPr txBox="1">
            <a:spLocks/>
          </p:cNvSpPr>
          <p:nvPr/>
        </p:nvSpPr>
        <p:spPr>
          <a:xfrm>
            <a:off x="544922" y="3586347"/>
            <a:ext cx="3054298"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IE" sz="2000" b="1" dirty="0" err="1">
                <a:latin typeface="+mn-lt"/>
                <a:ea typeface="+mn-ea"/>
                <a:cs typeface="+mn-cs"/>
              </a:rPr>
              <a:t>Digitale Plattformen als Instrumente </a:t>
            </a:r>
            <a:r>
              <a:rPr lang="en-IE" sz="2000" b="1" dirty="0">
                <a:latin typeface="+mn-lt"/>
                <a:ea typeface="+mn-ea"/>
                <a:cs typeface="+mn-cs"/>
              </a:rPr>
              <a:t>für </a:t>
            </a:r>
            <a:r>
              <a:rPr lang="en-IE" sz="2000" b="1" dirty="0" err="1">
                <a:latin typeface="+mn-lt"/>
                <a:ea typeface="+mn-ea"/>
                <a:cs typeface="+mn-cs"/>
              </a:rPr>
              <a:t>Bürgerbeteiligung </a:t>
            </a:r>
            <a:r>
              <a:rPr lang="en-IE" sz="2000" b="1" dirty="0">
                <a:latin typeface="+mn-lt"/>
                <a:ea typeface="+mn-ea"/>
                <a:cs typeface="+mn-cs"/>
              </a:rPr>
              <a:t>und </a:t>
            </a:r>
            <a:r>
              <a:rPr lang="en-IE" sz="2000" b="1" dirty="0" err="1">
                <a:latin typeface="+mn-lt"/>
                <a:ea typeface="+mn-ea"/>
                <a:cs typeface="+mn-cs"/>
              </a:rPr>
              <a:t>politische Bildung</a:t>
            </a:r>
            <a:endParaRPr lang="en-US" sz="2000" dirty="0" err="1"/>
          </a:p>
        </p:txBody>
      </p:sp>
    </p:spTree>
    <p:extLst>
      <p:ext uri="{BB962C8B-B14F-4D97-AF65-F5344CB8AC3E}">
        <p14:creationId xmlns:p14="http://schemas.microsoft.com/office/powerpoint/2010/main" val="798427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3993270" y="166478"/>
            <a:ext cx="8074683" cy="3849918"/>
          </a:xfrm>
        </p:spPr>
        <p:txBody>
          <a:bodyPr lIns="91440" tIns="45720" rIns="91440" bIns="45720" anchor="t"/>
          <a:lstStyle/>
          <a:p>
            <a:pPr marL="0" indent="0" defTabSz="777514">
              <a:lnSpc>
                <a:spcPct val="100000"/>
              </a:lnSpc>
              <a:spcBef>
                <a:spcPts val="0"/>
              </a:spcBef>
              <a:defRPr/>
            </a:pPr>
            <a:r>
              <a:rPr lang="en-US" sz="2800" b="1" kern="1200">
                <a:effectLst/>
                <a:latin typeface="+mn-lt"/>
                <a:ea typeface="+mn-ea"/>
                <a:cs typeface="+mn-cs"/>
              </a:rPr>
              <a:t>Digitale Teilhabe und Einbindung unterrepräsentierter Gruppen: Förderung der demokratischen Teilhabe</a:t>
            </a:r>
            <a:endParaRPr lang="en-US" sz="2800" b="1"/>
          </a:p>
          <a:p>
            <a:pPr marL="0" marR="0" lvl="0" indent="0" algn="l" defTabSz="777514" rtl="0" eaLnBrk="1" fontAlgn="auto" latinLnBrk="0" hangingPunct="1">
              <a:lnSpc>
                <a:spcPct val="100000"/>
              </a:lnSpc>
              <a:spcBef>
                <a:spcPts val="0"/>
              </a:spcBef>
              <a:buClrTx/>
              <a:buSzTx/>
              <a:tabLst/>
              <a:defRPr/>
            </a:pPr>
            <a:endParaRPr lang="en-IE" sz="2800" kern="1200">
              <a:solidFill>
                <a:srgbClr val="0C4659"/>
              </a:solidFill>
              <a:latin typeface="+mn-lt"/>
              <a:ea typeface="+mn-ea"/>
              <a:cs typeface="+mn-cs"/>
            </a:endParaRPr>
          </a:p>
          <a:p>
            <a:pPr marL="0" marR="0" lvl="0" indent="0" algn="l" defTabSz="777514" rtl="0" eaLnBrk="1" fontAlgn="auto" latinLnBrk="0" hangingPunct="1">
              <a:lnSpc>
                <a:spcPct val="100000"/>
              </a:lnSpc>
              <a:spcBef>
                <a:spcPts val="0"/>
              </a:spcBef>
              <a:buClrTx/>
              <a:buSzTx/>
              <a:tabLst/>
              <a:defRPr/>
            </a:pPr>
            <a:endParaRPr lang="en-IE" sz="1800"/>
          </a:p>
          <a:p>
            <a:pPr marL="285115" lvl="0" indent="-285750" algn="l">
              <a:lnSpc>
                <a:spcPct val="100000"/>
              </a:lnSpc>
              <a:spcBef>
                <a:spcPts val="0"/>
              </a:spcBef>
              <a:spcAft>
                <a:spcPts val="0"/>
              </a:spcAft>
              <a:buFont typeface="Arial"/>
              <a:buChar char="•"/>
            </a:pPr>
            <a:r>
              <a:rPr lang="en-US" b="1">
                <a:latin typeface="Calibri" panose="020F0502020204030204"/>
                <a:hlinkClick r:id="rId2"/>
              </a:rPr>
              <a:t>U-Report </a:t>
            </a:r>
            <a:r>
              <a:rPr lang="en-US">
                <a:latin typeface="Calibri" panose="020F0502020204030204"/>
              </a:rPr>
              <a:t>Europe. </a:t>
            </a:r>
            <a:r>
              <a:rPr lang="en-GB">
                <a:latin typeface="Calibri" panose="020F0502020204030204"/>
              </a:rPr>
              <a:t>U-Report Europe liefert Informationen, die Leben retten und die Lebensqualität junger Geflüchteter und ihrer Familien verbessern. Die Initiative fördert das ständige Engagement junger Menschen. Sie mobilisiert junge Menschen, sich aktiv am Aufbau besserer Gesellschaften zu beteiligen. </a:t>
            </a:r>
          </a:p>
          <a:p>
            <a:pPr marL="0" lvl="0" indent="0" algn="l">
              <a:lnSpc>
                <a:spcPct val="100000"/>
              </a:lnSpc>
              <a:spcBef>
                <a:spcPts val="0"/>
              </a:spcBef>
              <a:spcAft>
                <a:spcPts val="0"/>
              </a:spcAft>
            </a:pPr>
            <a:endParaRPr lang="en-GB" sz="2400" spc="0">
              <a:solidFill>
                <a:srgbClr val="0C4659"/>
              </a:solidFill>
              <a:latin typeface="Calibri" panose="020F0502020204030204"/>
              <a:ea typeface="Calibri" panose="020F0502020204030204"/>
              <a:cs typeface="Calibri" panose="020F0502020204030204"/>
            </a:endParaRPr>
          </a:p>
          <a:p>
            <a:pPr marL="0" marR="0" lvl="0" indent="0" algn="l" defTabSz="777514" rtl="0" eaLnBrk="1" fontAlgn="auto" latinLnBrk="0" hangingPunct="1">
              <a:lnSpc>
                <a:spcPct val="100000"/>
              </a:lnSpc>
              <a:spcBef>
                <a:spcPts val="0"/>
              </a:spcBef>
              <a:buClrTx/>
              <a:buSzTx/>
              <a:tabLst/>
              <a:defRPr/>
            </a:pPr>
            <a:br>
              <a:rPr lang="en-US" sz="2200"/>
            </a:br>
            <a:endParaRPr lang="en-IE" sz="2200"/>
          </a:p>
        </p:txBody>
      </p:sp>
      <p:sp>
        <p:nvSpPr>
          <p:cNvPr id="10" name="Picture Placeholder 9">
            <a:extLst>
              <a:ext uri="{FF2B5EF4-FFF2-40B4-BE49-F238E27FC236}">
                <a16:creationId xmlns:a16="http://schemas.microsoft.com/office/drawing/2014/main" id="{3B289473-1F4F-3703-E33E-D64A48B7F7A3}"/>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2AD5ED3B-3344-E3E5-CF44-C71202D25839}"/>
              </a:ext>
            </a:extLst>
          </p:cNvPr>
          <p:cNvPicPr>
            <a:picLocks noChangeAspect="1" noChangeArrowheads="1"/>
          </p:cNvPicPr>
          <p:nvPr/>
        </p:nvPicPr>
        <p:blipFill>
          <a:blip r:embed="rId3"/>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79AA31EB-92A5-E236-F137-851BD9AFDACE}"/>
              </a:ext>
            </a:extLst>
          </p:cNvPr>
          <p:cNvSpPr txBox="1">
            <a:spLocks/>
          </p:cNvSpPr>
          <p:nvPr/>
        </p:nvSpPr>
        <p:spPr>
          <a:xfrm>
            <a:off x="543137" y="2206205"/>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err="1"/>
              <a:t>Themenbereich</a:t>
            </a:r>
            <a:r>
              <a:rPr lang="en-US" sz="3200" dirty="0"/>
              <a:t> 1 </a:t>
            </a:r>
          </a:p>
        </p:txBody>
      </p:sp>
      <p:sp>
        <p:nvSpPr>
          <p:cNvPr id="14" name="Text Placeholder 5">
            <a:extLst>
              <a:ext uri="{FF2B5EF4-FFF2-40B4-BE49-F238E27FC236}">
                <a16:creationId xmlns:a16="http://schemas.microsoft.com/office/drawing/2014/main" id="{B2FF0738-3527-A201-5C60-2DEDE2A984AF}"/>
              </a:ext>
            </a:extLst>
          </p:cNvPr>
          <p:cNvSpPr txBox="1">
            <a:spLocks/>
          </p:cNvSpPr>
          <p:nvPr/>
        </p:nvSpPr>
        <p:spPr>
          <a:xfrm>
            <a:off x="582092" y="3632809"/>
            <a:ext cx="3054298"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IE" sz="2000" b="1" dirty="0" err="1">
                <a:latin typeface="+mn-lt"/>
                <a:ea typeface="+mn-ea"/>
                <a:cs typeface="+mn-cs"/>
              </a:rPr>
              <a:t>Digitale Plattformen als Instrumente </a:t>
            </a:r>
            <a:r>
              <a:rPr lang="en-IE" sz="2000" b="1" dirty="0">
                <a:latin typeface="+mn-lt"/>
                <a:ea typeface="+mn-ea"/>
                <a:cs typeface="+mn-cs"/>
              </a:rPr>
              <a:t>für </a:t>
            </a:r>
            <a:r>
              <a:rPr lang="en-IE" sz="2000" b="1" dirty="0" err="1">
                <a:latin typeface="+mn-lt"/>
                <a:ea typeface="+mn-ea"/>
                <a:cs typeface="+mn-cs"/>
              </a:rPr>
              <a:t>bürgerschaftliche Teilhabe </a:t>
            </a:r>
            <a:r>
              <a:rPr lang="en-IE" sz="2000" b="1" dirty="0">
                <a:latin typeface="+mn-lt"/>
                <a:ea typeface="+mn-ea"/>
                <a:cs typeface="+mn-cs"/>
              </a:rPr>
              <a:t>und </a:t>
            </a:r>
            <a:r>
              <a:rPr lang="en-IE" sz="2000" b="1" dirty="0" err="1">
                <a:latin typeface="+mn-lt"/>
                <a:ea typeface="+mn-ea"/>
                <a:cs typeface="+mn-cs"/>
              </a:rPr>
              <a:t>demokratische Bildung</a:t>
            </a:r>
            <a:endParaRPr lang="en-US" sz="2000" dirty="0" err="1"/>
          </a:p>
        </p:txBody>
      </p:sp>
    </p:spTree>
    <p:extLst>
      <p:ext uri="{BB962C8B-B14F-4D97-AF65-F5344CB8AC3E}">
        <p14:creationId xmlns:p14="http://schemas.microsoft.com/office/powerpoint/2010/main" val="18252971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A41EC-1EBE-1425-718B-89F6497142DD}"/>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D1FBC6-D344-D2A7-CB9F-B573C4C08E90}"/>
              </a:ext>
            </a:extLst>
          </p:cNvPr>
          <p:cNvSpPr>
            <a:spLocks noGrp="1"/>
          </p:cNvSpPr>
          <p:nvPr>
            <p:ph type="body" sz="quarter" idx="20"/>
          </p:nvPr>
        </p:nvSpPr>
        <p:spPr>
          <a:xfrm>
            <a:off x="3929770" y="13458"/>
            <a:ext cx="7780997" cy="6224818"/>
          </a:xfrm>
        </p:spPr>
        <p:txBody>
          <a:bodyPr lIns="91440" tIns="45720" rIns="91440" bIns="45720" anchor="t"/>
          <a:lstStyle/>
          <a:p>
            <a:pPr marL="0" indent="0" defTabSz="777514">
              <a:lnSpc>
                <a:spcPct val="100000"/>
              </a:lnSpc>
              <a:spcBef>
                <a:spcPts val="0"/>
              </a:spcBef>
              <a:defRPr/>
            </a:pPr>
            <a:r>
              <a:rPr lang="en-US" sz="2800" b="1" kern="1200" dirty="0">
                <a:effectLst/>
                <a:latin typeface="+mn-lt"/>
                <a:ea typeface="+mn-ea"/>
                <a:cs typeface="+mn-cs"/>
              </a:rPr>
              <a:t>Digitale Teilhabe und Engagement unter unterrepräsentierten Gruppen: Förderung der demokratischen Teilhabe</a:t>
            </a:r>
            <a:endParaRPr lang="en-US" sz="2800" b="1" dirty="0"/>
          </a:p>
          <a:p>
            <a:pPr marL="285115" lvl="0" indent="-285750" algn="l">
              <a:lnSpc>
                <a:spcPct val="100000"/>
              </a:lnSpc>
              <a:spcBef>
                <a:spcPts val="0"/>
              </a:spcBef>
              <a:spcAft>
                <a:spcPts val="0"/>
              </a:spcAft>
              <a:buFont typeface="Arial"/>
              <a:buChar char="•"/>
            </a:pPr>
            <a:endParaRPr lang="en-US" dirty="0">
              <a:latin typeface="Calibri" panose="020F0502020204030204"/>
            </a:endParaRPr>
          </a:p>
          <a:p>
            <a:pPr marL="0" indent="0"/>
            <a:r>
              <a:rPr lang="en-US" dirty="0">
                <a:ea typeface="+mn-lt"/>
                <a:cs typeface="+mn-lt"/>
              </a:rPr>
              <a:t>Das Internet und digitale Plattformen bieten nicht nur die Möglichkeit, Informationen zu überprüfen oder Daten über unterrepräsentierte Gruppen zu erhalten. Sie eröffnen auch Chancen für</a:t>
            </a:r>
            <a:endParaRPr lang="en-US" dirty="0"/>
          </a:p>
          <a:p>
            <a:pPr marL="0" indent="0">
              <a:lnSpc>
                <a:spcPct val="100000"/>
              </a:lnSpc>
              <a:spcBef>
                <a:spcPts val="0"/>
              </a:spcBef>
            </a:pPr>
            <a:r>
              <a:rPr lang="en-US" dirty="0">
                <a:latin typeface="Calibri" panose="020F0502020204030204"/>
              </a:rPr>
              <a:t>Das Internet und digitale Plattformen bieten neben der Möglichkeit, Informationen zu überprüfen, auch Chancen für Mentoring und den Aufbau von Gemeinschaften. </a:t>
            </a:r>
          </a:p>
          <a:p>
            <a:pPr marL="0" indent="0">
              <a:lnSpc>
                <a:spcPct val="100000"/>
              </a:lnSpc>
              <a:spcBef>
                <a:spcPts val="0"/>
              </a:spcBef>
            </a:pPr>
            <a:endParaRPr lang="en-US" dirty="0">
              <a:latin typeface="Calibri" panose="020F0502020204030204"/>
            </a:endParaRPr>
          </a:p>
          <a:p>
            <a:pPr marL="0" indent="0">
              <a:lnSpc>
                <a:spcPct val="100000"/>
              </a:lnSpc>
              <a:spcBef>
                <a:spcPts val="0"/>
              </a:spcBef>
            </a:pPr>
            <a:r>
              <a:rPr lang="en-US" dirty="0">
                <a:latin typeface="Calibri" panose="020F0502020204030204"/>
              </a:rPr>
              <a:t>Mentoring ist eine Strategie. Es erleichtert den Wissenstransfer und das Erlernen von Fähigkeiten. Es stärkt auch soziale Netzwerke. Starke digitale Werkzeuge für die Entwicklung </a:t>
            </a:r>
            <a:r>
              <a:rPr lang="en-US" dirty="0" err="1">
                <a:latin typeface="Calibri" panose="020F0502020204030204"/>
              </a:rPr>
              <a:t>von Mentoring-Programmen </a:t>
            </a:r>
            <a:r>
              <a:rPr lang="en-US" dirty="0">
                <a:latin typeface="Calibri" panose="020F0502020204030204"/>
              </a:rPr>
              <a:t>stehen online bereit.</a:t>
            </a:r>
            <a:endParaRPr lang="en-US" dirty="0">
              <a:latin typeface="Calibri" panose="020F0502020204030204"/>
              <a:ea typeface="Calibri"/>
              <a:cs typeface="Calibri"/>
            </a:endParaRPr>
          </a:p>
          <a:p>
            <a:pPr marL="0" lvl="0" indent="0" algn="l">
              <a:lnSpc>
                <a:spcPct val="100000"/>
              </a:lnSpc>
              <a:spcBef>
                <a:spcPts val="0"/>
              </a:spcBef>
              <a:spcAft>
                <a:spcPts val="0"/>
              </a:spcAft>
            </a:pPr>
            <a:endParaRPr lang="en-IE" sz="2200" dirty="0">
              <a:ea typeface="Calibri"/>
              <a:cs typeface="Calibri"/>
            </a:endParaRPr>
          </a:p>
        </p:txBody>
      </p:sp>
      <p:sp>
        <p:nvSpPr>
          <p:cNvPr id="10" name="Picture Placeholder 9">
            <a:extLst>
              <a:ext uri="{FF2B5EF4-FFF2-40B4-BE49-F238E27FC236}">
                <a16:creationId xmlns:a16="http://schemas.microsoft.com/office/drawing/2014/main" id="{3B289473-1F4F-3703-E33E-D64A48B7F7A3}"/>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2AD5ED3B-3344-E3E5-CF44-C71202D25839}"/>
              </a:ext>
            </a:extLst>
          </p:cNvPr>
          <p:cNvPicPr>
            <a:picLocks noChangeAspect="1" noChangeArrowheads="1"/>
          </p:cNvPicPr>
          <p:nvPr/>
        </p:nvPicPr>
        <p:blipFill>
          <a:blip r:embed="rId2"/>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256CCD96-50E6-902D-6BBF-00C775FCCBDB}"/>
              </a:ext>
            </a:extLst>
          </p:cNvPr>
          <p:cNvCxnSpPr>
            <a:cxnSpLocks/>
          </p:cNvCxnSpPr>
          <p:nvPr/>
        </p:nvCxnSpPr>
        <p:spPr>
          <a:xfrm>
            <a:off x="3993270" y="150029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02946F3C-640C-D803-565B-4FE6B858A8E2}"/>
              </a:ext>
            </a:extLst>
          </p:cNvPr>
          <p:cNvSpPr txBox="1">
            <a:spLocks/>
          </p:cNvSpPr>
          <p:nvPr/>
        </p:nvSpPr>
        <p:spPr>
          <a:xfrm>
            <a:off x="543137" y="2206205"/>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err="1"/>
              <a:t>Themenbereich</a:t>
            </a:r>
            <a:r>
              <a:rPr lang="en-US" sz="3200" dirty="0"/>
              <a:t> 1 </a:t>
            </a:r>
          </a:p>
        </p:txBody>
      </p:sp>
      <p:sp>
        <p:nvSpPr>
          <p:cNvPr id="14" name="Text Placeholder 5">
            <a:extLst>
              <a:ext uri="{FF2B5EF4-FFF2-40B4-BE49-F238E27FC236}">
                <a16:creationId xmlns:a16="http://schemas.microsoft.com/office/drawing/2014/main" id="{4EC0CFB4-80BB-A604-E9D6-D0E255B1D93F}"/>
              </a:ext>
            </a:extLst>
          </p:cNvPr>
          <p:cNvSpPr txBox="1">
            <a:spLocks/>
          </p:cNvSpPr>
          <p:nvPr/>
        </p:nvSpPr>
        <p:spPr>
          <a:xfrm>
            <a:off x="582093" y="3577054"/>
            <a:ext cx="3054298"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IE" sz="2000" b="1" dirty="0" err="1">
                <a:latin typeface="+mn-lt"/>
                <a:ea typeface="+mn-ea"/>
                <a:cs typeface="+mn-cs"/>
              </a:rPr>
              <a:t>Digitale Plattformen als Instrumente </a:t>
            </a:r>
            <a:r>
              <a:rPr lang="en-IE" sz="2000" b="1" dirty="0">
                <a:latin typeface="+mn-lt"/>
                <a:ea typeface="+mn-ea"/>
                <a:cs typeface="+mn-cs"/>
              </a:rPr>
              <a:t>für </a:t>
            </a:r>
            <a:r>
              <a:rPr lang="en-IE" sz="2000" b="1" dirty="0" err="1">
                <a:latin typeface="+mn-lt"/>
                <a:ea typeface="+mn-ea"/>
                <a:cs typeface="+mn-cs"/>
              </a:rPr>
              <a:t>bürgerschaftliches Engagement </a:t>
            </a:r>
            <a:r>
              <a:rPr lang="en-IE" sz="2000" b="1" dirty="0">
                <a:latin typeface="+mn-lt"/>
                <a:ea typeface="+mn-ea"/>
                <a:cs typeface="+mn-cs"/>
              </a:rPr>
              <a:t>und </a:t>
            </a:r>
            <a:r>
              <a:rPr lang="en-IE" sz="2000" b="1" dirty="0" err="1">
                <a:latin typeface="+mn-lt"/>
                <a:ea typeface="+mn-ea"/>
                <a:cs typeface="+mn-cs"/>
              </a:rPr>
              <a:t>demokratische Bildung</a:t>
            </a:r>
            <a:endParaRPr lang="en-US" sz="2000" dirty="0" err="1"/>
          </a:p>
        </p:txBody>
      </p:sp>
    </p:spTree>
    <p:extLst>
      <p:ext uri="{BB962C8B-B14F-4D97-AF65-F5344CB8AC3E}">
        <p14:creationId xmlns:p14="http://schemas.microsoft.com/office/powerpoint/2010/main" val="3720039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E2F39-DBA1-371A-ABCE-37E423E08CD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91059F6-D773-4CDD-C21B-2B2D70425602}"/>
              </a:ext>
            </a:extLst>
          </p:cNvPr>
          <p:cNvSpPr>
            <a:spLocks noGrp="1"/>
          </p:cNvSpPr>
          <p:nvPr>
            <p:ph type="body" sz="quarter" idx="20"/>
          </p:nvPr>
        </p:nvSpPr>
        <p:spPr>
          <a:xfrm>
            <a:off x="3929770" y="115678"/>
            <a:ext cx="7780997" cy="5589818"/>
          </a:xfrm>
        </p:spPr>
        <p:txBody>
          <a:bodyPr lIns="91440" tIns="45720" rIns="91440" bIns="45720" anchor="t"/>
          <a:lstStyle/>
          <a:p>
            <a:pPr marL="0" indent="0" defTabSz="777514">
              <a:lnSpc>
                <a:spcPct val="100000"/>
              </a:lnSpc>
              <a:spcBef>
                <a:spcPts val="0"/>
              </a:spcBef>
              <a:defRPr/>
            </a:pPr>
            <a:r>
              <a:rPr lang="en-US" sz="2800" b="1" kern="1200" dirty="0">
                <a:effectLst/>
                <a:latin typeface="+mn-lt"/>
                <a:ea typeface="+mn-ea"/>
                <a:cs typeface="+mn-cs"/>
              </a:rPr>
              <a:t>Digitale Teilhabe und Einbindung unterrepräsentierter Gruppen: Förderung der demokratischen Teilhabe</a:t>
            </a:r>
            <a:endParaRPr lang="en-US" sz="2800" b="1" dirty="0"/>
          </a:p>
          <a:p>
            <a:pPr marL="285115" lvl="0" indent="-285750" algn="l">
              <a:lnSpc>
                <a:spcPct val="100000"/>
              </a:lnSpc>
              <a:spcBef>
                <a:spcPts val="0"/>
              </a:spcBef>
              <a:spcAft>
                <a:spcPts val="0"/>
              </a:spcAft>
              <a:buFont typeface="Arial"/>
              <a:buChar char="•"/>
            </a:pPr>
            <a:endParaRPr lang="en-US" dirty="0">
              <a:latin typeface="Calibri" panose="020F0502020204030204"/>
            </a:endParaRPr>
          </a:p>
          <a:p>
            <a:pPr marL="0" indent="0">
              <a:lnSpc>
                <a:spcPct val="100000"/>
              </a:lnSpc>
              <a:spcBef>
                <a:spcPts val="0"/>
              </a:spcBef>
            </a:pPr>
            <a:r>
              <a:rPr lang="en-US" dirty="0">
                <a:latin typeface="Calibri" panose="020F0502020204030204"/>
                <a:ea typeface="Calibri"/>
                <a:cs typeface="Calibri"/>
              </a:rPr>
              <a:t>Digitale Plattformen ermöglichen </a:t>
            </a:r>
            <a:r>
              <a:rPr lang="en-US" dirty="0">
                <a:latin typeface="Calibri" panose="020F0502020204030204"/>
              </a:rPr>
              <a:t>Gemeinschaften. Sie fördern die Bürgerbeteiligung und erleichtern sozialen Wandel. Es gibt viele Online-Initiativen, die Gemeinschaften aufbauen. </a:t>
            </a:r>
            <a:r>
              <a:rPr lang="en-US" dirty="0" err="1">
                <a:latin typeface="Calibri" panose="020F0502020204030204"/>
              </a:rPr>
              <a:t>Dezentralere </a:t>
            </a:r>
            <a:r>
              <a:rPr lang="en-US" dirty="0">
                <a:latin typeface="Calibri" panose="020F0502020204030204"/>
              </a:rPr>
              <a:t>digitale Netzwerke erhöhen die Vielfalt.</a:t>
            </a:r>
            <a:br>
              <a:rPr lang="en-US" sz="2200" dirty="0"/>
            </a:br>
            <a:endParaRPr lang="en-IE" sz="2200" dirty="0">
              <a:ea typeface="Calibri"/>
              <a:cs typeface="Calibri"/>
            </a:endParaRPr>
          </a:p>
        </p:txBody>
      </p:sp>
      <p:sp>
        <p:nvSpPr>
          <p:cNvPr id="10" name="Picture Placeholder 9">
            <a:extLst>
              <a:ext uri="{FF2B5EF4-FFF2-40B4-BE49-F238E27FC236}">
                <a16:creationId xmlns:a16="http://schemas.microsoft.com/office/drawing/2014/main" id="{D46AAB9E-FD08-BE06-BA7F-4A08A121E931}"/>
              </a:ext>
            </a:extLst>
          </p:cNvPr>
          <p:cNvSpPr>
            <a:spLocks noGrp="1"/>
          </p:cNvSpPr>
          <p:nvPr>
            <p:ph type="pic" sz="quarter" idx="10"/>
          </p:nvPr>
        </p:nvSpPr>
        <p:spPr/>
        <p:txBody>
          <a:bodyPr/>
          <a:lstStyle/>
          <a:p>
            <a:endParaRPr lang="en-IE"/>
          </a:p>
        </p:txBody>
      </p:sp>
      <p:pic>
        <p:nvPicPr>
          <p:cNvPr id="19458" name="Picture 2">
            <a:extLst>
              <a:ext uri="{FF2B5EF4-FFF2-40B4-BE49-F238E27FC236}">
                <a16:creationId xmlns:a16="http://schemas.microsoft.com/office/drawing/2014/main" id="{31200B25-E320-6386-88A9-3B9582B2B842}"/>
              </a:ext>
            </a:extLst>
          </p:cNvPr>
          <p:cNvPicPr>
            <a:picLocks noChangeAspect="1" noChangeArrowheads="1"/>
          </p:cNvPicPr>
          <p:nvPr/>
        </p:nvPicPr>
        <p:blipFill>
          <a:blip r:embed="rId2"/>
          <a:srcRect t="2119" b="2119"/>
          <a:stretch/>
        </p:blipFill>
        <p:spPr bwMode="auto">
          <a:xfrm>
            <a:off x="391633" y="11900"/>
            <a:ext cx="3423163" cy="2189527"/>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Connector 1">
            <a:extLst>
              <a:ext uri="{FF2B5EF4-FFF2-40B4-BE49-F238E27FC236}">
                <a16:creationId xmlns:a16="http://schemas.microsoft.com/office/drawing/2014/main" id="{D9CC21E2-077B-937B-64AC-CB91DD5C195C}"/>
              </a:ext>
            </a:extLst>
          </p:cNvPr>
          <p:cNvCxnSpPr>
            <a:cxnSpLocks/>
          </p:cNvCxnSpPr>
          <p:nvPr/>
        </p:nvCxnSpPr>
        <p:spPr>
          <a:xfrm>
            <a:off x="3993270" y="16396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3FBEF15E-60F0-4309-4B42-39114802C243}"/>
              </a:ext>
            </a:extLst>
          </p:cNvPr>
          <p:cNvSpPr txBox="1">
            <a:spLocks/>
          </p:cNvSpPr>
          <p:nvPr/>
        </p:nvSpPr>
        <p:spPr>
          <a:xfrm>
            <a:off x="496673" y="2206205"/>
            <a:ext cx="312294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err="1"/>
              <a:t>Themenbereich</a:t>
            </a:r>
            <a:r>
              <a:rPr lang="en-US" sz="3200" dirty="0"/>
              <a:t> 1 </a:t>
            </a:r>
          </a:p>
        </p:txBody>
      </p:sp>
      <p:sp>
        <p:nvSpPr>
          <p:cNvPr id="14" name="Text Placeholder 5">
            <a:extLst>
              <a:ext uri="{FF2B5EF4-FFF2-40B4-BE49-F238E27FC236}">
                <a16:creationId xmlns:a16="http://schemas.microsoft.com/office/drawing/2014/main" id="{F7C49965-51FC-CD08-4DD7-A28061AC835D}"/>
              </a:ext>
            </a:extLst>
          </p:cNvPr>
          <p:cNvSpPr txBox="1">
            <a:spLocks/>
          </p:cNvSpPr>
          <p:nvPr/>
        </p:nvSpPr>
        <p:spPr>
          <a:xfrm>
            <a:off x="582092" y="3567761"/>
            <a:ext cx="3054298"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IE" sz="2000" b="1" dirty="0" err="1">
                <a:latin typeface="+mn-lt"/>
                <a:ea typeface="+mn-ea"/>
                <a:cs typeface="+mn-cs"/>
              </a:rPr>
              <a:t>Digitale Plattformen als Instrumente </a:t>
            </a:r>
            <a:r>
              <a:rPr lang="en-IE" sz="2000" b="1" dirty="0">
                <a:latin typeface="+mn-lt"/>
                <a:ea typeface="+mn-ea"/>
                <a:cs typeface="+mn-cs"/>
              </a:rPr>
              <a:t>für </a:t>
            </a:r>
            <a:r>
              <a:rPr lang="en-IE" sz="2000" b="1" dirty="0" err="1">
                <a:latin typeface="+mn-lt"/>
                <a:ea typeface="+mn-ea"/>
                <a:cs typeface="+mn-cs"/>
              </a:rPr>
              <a:t>Bürgerbeteiligung </a:t>
            </a:r>
            <a:r>
              <a:rPr lang="en-IE" sz="2000" b="1" dirty="0">
                <a:latin typeface="+mn-lt"/>
                <a:ea typeface="+mn-ea"/>
                <a:cs typeface="+mn-cs"/>
              </a:rPr>
              <a:t>und </a:t>
            </a:r>
            <a:r>
              <a:rPr lang="en-IE" sz="2000" b="1" dirty="0" err="1">
                <a:latin typeface="+mn-lt"/>
                <a:ea typeface="+mn-ea"/>
                <a:cs typeface="+mn-cs"/>
              </a:rPr>
              <a:t>politische Bildung</a:t>
            </a:r>
            <a:endParaRPr lang="en-US" sz="2000" dirty="0" err="1"/>
          </a:p>
        </p:txBody>
      </p:sp>
    </p:spTree>
    <p:extLst>
      <p:ext uri="{BB962C8B-B14F-4D97-AF65-F5344CB8AC3E}">
        <p14:creationId xmlns:p14="http://schemas.microsoft.com/office/powerpoint/2010/main" val="21640132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B202-AFE3-B617-550B-4CA8ABC44D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744958-0B4B-3435-BF63-863C8F9AE054}"/>
              </a:ext>
            </a:extLst>
          </p:cNvPr>
          <p:cNvSpPr>
            <a:spLocks noGrp="1"/>
          </p:cNvSpPr>
          <p:nvPr>
            <p:ph type="body" sz="quarter" idx="18"/>
          </p:nvPr>
        </p:nvSpPr>
        <p:spPr>
          <a:xfrm>
            <a:off x="253260" y="1271718"/>
            <a:ext cx="11212127" cy="3849918"/>
          </a:xfrm>
        </p:spPr>
        <p:txBody>
          <a:bodyPr lIns="91440" tIns="45720" rIns="91440" bIns="45720" anchor="t"/>
          <a:lstStyle/>
          <a:p>
            <a:r>
              <a:rPr lang="en-US" b="1" dirty="0"/>
              <a:t>Hintergrund</a:t>
            </a:r>
          </a:p>
          <a:p>
            <a:pPr marL="0" indent="0"/>
            <a:r>
              <a:rPr lang="en-US" dirty="0"/>
              <a:t>Die #NiUnaMenos-Bewegung kommt aus Argentinien. Sie will das Bewusstsein für geschlechtsspezifische Gewalt, vor allem für Femizide, schärfen und diese Gewalt anprangern. Sie fordert Gerechtigkeit für die Opfer und setzt sich für die Prävention und Beseitigung geschlechtsspezifischer Gewalt ein. Die Bewegung ist auch in Spanien stark. </a:t>
            </a:r>
            <a:endParaRPr lang="en-US" dirty="0">
              <a:ea typeface="Calibri" panose="020F0502020204030204"/>
              <a:cs typeface="Calibri" panose="020F0502020204030204"/>
            </a:endParaRPr>
          </a:p>
          <a:p>
            <a:r>
              <a:rPr lang="en-US" dirty="0"/>
              <a:t>Unter dem Hashtag #NiUnaMenos fanden verschiedene kollektive digitale Aktionen statt.</a:t>
            </a:r>
            <a:endParaRPr lang="en-US" dirty="0">
              <a:ea typeface="Calibri"/>
              <a:cs typeface="Calibri"/>
            </a:endParaRPr>
          </a:p>
          <a:p>
            <a:r>
              <a:rPr lang="en-US" dirty="0"/>
              <a:t>Wichtige Aspekte:</a:t>
            </a:r>
            <a:endParaRPr lang="en-US" dirty="0">
              <a:ea typeface="Calibri"/>
              <a:cs typeface="Calibri"/>
            </a:endParaRPr>
          </a:p>
          <a:p>
            <a:pPr marL="0" indent="0">
              <a:buChar char="•"/>
            </a:pPr>
            <a:r>
              <a:rPr lang="en-US" dirty="0">
                <a:hlinkClick r:id="rId3"/>
              </a:rPr>
              <a:t> #NiUnaMenos </a:t>
            </a:r>
            <a:r>
              <a:rPr lang="en-US" dirty="0"/>
              <a:t>ist eine Bewegung, die sich in jedem Land an die lokalen sozialen, wirtschaftlichen und politischen Bedingungen anpasst. In Spanien verbindet sie sich mit der feministischen Bewegung und mit der großen Empörung über die wirtschaftliche, politische und soziale Krise des Landes.</a:t>
            </a:r>
            <a:endParaRPr lang="es-ES" dirty="0"/>
          </a:p>
          <a:p>
            <a:pPr marL="0" indent="0">
              <a:buChar char="•"/>
            </a:pPr>
            <a:r>
              <a:rPr lang="en-US" dirty="0"/>
              <a:t> </a:t>
            </a:r>
            <a:r>
              <a:rPr lang="en-US" dirty="0" err="1"/>
              <a:t>Die Bewegung</a:t>
            </a:r>
            <a:r>
              <a:rPr lang="en-US" dirty="0"/>
              <a:t>verbindet </a:t>
            </a:r>
            <a:r>
              <a:rPr lang="en-US" dirty="0" err="1"/>
              <a:t>Aktionen </a:t>
            </a:r>
            <a:r>
              <a:rPr lang="en-US" dirty="0"/>
              <a:t>im öffentlichen Raum (Demonstrationen, Kundgebungen) mit Online-Aktionen über Facebook, Instagram und andere Plattformen.</a:t>
            </a:r>
            <a:endParaRPr lang="es-ES">
              <a:ea typeface="Calibri" panose="020F0502020204030204"/>
              <a:cs typeface="Calibri" panose="020F050202020403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dirty="0">
              <a:latin typeface="Calibri" panose="020F0502020204030204"/>
              <a:ea typeface="Calibri" panose="020F0502020204030204"/>
              <a:cs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0C4659"/>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Calibri" panose="020F0502020204030204"/>
              </a:rPr>
              <a:t> </a:t>
            </a:r>
            <a:endParaRPr lang="en-US" sz="2400" b="0" i="0" u="none" strike="noStrike" kern="1200" cap="none" spc="0" normalizeH="0" baseline="0" noProof="0" dirty="0">
              <a:ln>
                <a:noFill/>
              </a:ln>
              <a:solidFill>
                <a:srgbClr val="0C4659"/>
              </a:solidFill>
              <a:effectLst/>
              <a:uLnTx/>
              <a:uFillTx/>
              <a:latin typeface="Calibri" panose="020F0502020204030204"/>
              <a:ea typeface="Calibri"/>
              <a:cs typeface="Calibri"/>
            </a:endParaRPr>
          </a:p>
        </p:txBody>
      </p:sp>
      <p:cxnSp>
        <p:nvCxnSpPr>
          <p:cNvPr id="2" name="Straight Connector 1">
            <a:extLst>
              <a:ext uri="{FF2B5EF4-FFF2-40B4-BE49-F238E27FC236}">
                <a16:creationId xmlns:a16="http://schemas.microsoft.com/office/drawing/2014/main" id="{5162F737-13A7-2A20-532D-6A51C1A40B14}"/>
              </a:ext>
            </a:extLst>
          </p:cNvPr>
          <p:cNvCxnSpPr>
            <a:cxnSpLocks/>
          </p:cNvCxnSpPr>
          <p:nvPr/>
        </p:nvCxnSpPr>
        <p:spPr>
          <a:xfrm>
            <a:off x="0" y="1014336"/>
            <a:ext cx="400507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72140187-94B5-41EA-84EE-E9C59A1E577F}"/>
              </a:ext>
            </a:extLst>
          </p:cNvPr>
          <p:cNvSpPr txBox="1">
            <a:spLocks/>
          </p:cNvSpPr>
          <p:nvPr/>
        </p:nvSpPr>
        <p:spPr>
          <a:xfrm>
            <a:off x="163800" y="213781"/>
            <a:ext cx="11864399"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777514" rtl="0" eaLnBrk="1" fontAlgn="auto" latinLnBrk="0" hangingPunct="1">
              <a:lnSpc>
                <a:spcPct val="100000"/>
              </a:lnSpc>
              <a:spcBef>
                <a:spcPts val="0"/>
              </a:spcBef>
              <a:buClrTx/>
              <a:buSzTx/>
              <a:tabLst/>
              <a:defRPr/>
            </a:pPr>
            <a:r>
              <a:rPr lang="es-ES" b="1" dirty="0">
                <a:hlinkClick r:id="rId3"/>
              </a:rPr>
              <a:t>#NiUnaMenos (</a:t>
            </a:r>
            <a:r>
              <a:rPr lang="es-ES" b="1" dirty="0" err="1">
                <a:hlinkClick r:id="rId3"/>
              </a:rPr>
              <a:t>Spanien</a:t>
            </a:r>
            <a:r>
              <a:rPr lang="es-ES" b="1" dirty="0">
                <a:hlinkClick r:id="rId3"/>
              </a:rPr>
              <a:t>)</a:t>
            </a:r>
            <a:endParaRPr lang="en-US" b="1"/>
          </a:p>
          <a:p>
            <a:r>
              <a:rPr lang="en-US" dirty="0"/>
              <a:t> </a:t>
            </a:r>
            <a:endParaRPr lang="en-US" dirty="0">
              <a:ea typeface="Calibri"/>
              <a:cs typeface="Calibri"/>
            </a:endParaRPr>
          </a:p>
        </p:txBody>
      </p:sp>
      <p:pic>
        <p:nvPicPr>
          <p:cNvPr id="3" name="Picture 2" descr="NiUnaMenos | Facultad de Derecho - Universidad de Buenos Aires">
            <a:extLst>
              <a:ext uri="{FF2B5EF4-FFF2-40B4-BE49-F238E27FC236}">
                <a16:creationId xmlns:a16="http://schemas.microsoft.com/office/drawing/2014/main" id="{20EDEADE-0DBB-CDB0-8DDE-BF6BB5243737}"/>
              </a:ext>
            </a:extLst>
          </p:cNvPr>
          <p:cNvPicPr>
            <a:picLocks noChangeAspect="1"/>
          </p:cNvPicPr>
          <p:nvPr/>
        </p:nvPicPr>
        <p:blipFill>
          <a:blip r:embed="rId4"/>
          <a:stretch>
            <a:fillRect/>
          </a:stretch>
        </p:blipFill>
        <p:spPr>
          <a:xfrm>
            <a:off x="9236075" y="4762"/>
            <a:ext cx="2559050" cy="1704975"/>
          </a:xfrm>
          <a:prstGeom prst="rect">
            <a:avLst/>
          </a:prstGeom>
        </p:spPr>
      </p:pic>
    </p:spTree>
    <p:extLst>
      <p:ext uri="{BB962C8B-B14F-4D97-AF65-F5344CB8AC3E}">
        <p14:creationId xmlns:p14="http://schemas.microsoft.com/office/powerpoint/2010/main" val="486216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B202-AFE3-B617-550B-4CA8ABC44D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744958-0B4B-3435-BF63-863C8F9AE054}"/>
              </a:ext>
            </a:extLst>
          </p:cNvPr>
          <p:cNvSpPr>
            <a:spLocks noGrp="1"/>
          </p:cNvSpPr>
          <p:nvPr>
            <p:ph type="body" sz="quarter" idx="18"/>
          </p:nvPr>
        </p:nvSpPr>
        <p:spPr>
          <a:xfrm>
            <a:off x="327601" y="1273267"/>
            <a:ext cx="11212127" cy="3849918"/>
          </a:xfrm>
        </p:spPr>
        <p:txBody>
          <a:bodyPr lIns="91440" tIns="45720" rIns="91440" bIns="45720" anchor="t"/>
          <a:lstStyle/>
          <a:p>
            <a:r>
              <a:rPr lang="en-US" dirty="0"/>
              <a:t>Kernpunkte:</a:t>
            </a:r>
          </a:p>
          <a:p>
            <a:endParaRPr lang="en-US"/>
          </a:p>
          <a:p>
            <a:pPr marL="342900" indent="-342900">
              <a:buFont typeface="Arial" panose="020B0604020202020204" pitchFamily="34" charset="0"/>
              <a:buChar char="•"/>
            </a:pPr>
            <a:r>
              <a:rPr lang="en-US" dirty="0"/>
              <a:t>Die Bewegung hat das Bewusstsein für das gesellschaftliche Problem geschlechtsspezifischer Gewalt in den traditionellen Medien und auf der politischen Agenda geschärft.</a:t>
            </a:r>
            <a:endParaRPr lang="en-US" dirty="0">
              <a:ea typeface="Calibri"/>
              <a:cs typeface="Calibri"/>
            </a:endParaRPr>
          </a:p>
          <a:p>
            <a:pPr marL="342900" indent="-342900">
              <a:buFont typeface="Arial" panose="020B0604020202020204" pitchFamily="34" charset="0"/>
              <a:buChar char="•"/>
            </a:pPr>
            <a:r>
              <a:rPr lang="en-US" dirty="0"/>
              <a:t>Ein geänderter Diskurs, </a:t>
            </a:r>
            <a:r>
              <a:rPr lang="en-US" dirty="0" err="1"/>
              <a:t>die Normalisierung </a:t>
            </a:r>
            <a:r>
              <a:rPr lang="en-US" dirty="0"/>
              <a:t>von Begriffen wie „Patriarchat“ und die klare Benennung der vielen Formen von Gewalt, unter denen Frauen leiden, haben die Gesellschaft für dieses Thema sensibilisiert.</a:t>
            </a:r>
            <a:endParaRPr lang="en-US" sz="2000" b="1" dirty="0">
              <a:solidFill>
                <a:srgbClr val="0070C0"/>
              </a:solidFill>
            </a:endParaRPr>
          </a:p>
          <a:p>
            <a:pPr marL="342900" indent="-342900">
              <a:buFont typeface="Arial" panose="020B0604020202020204" pitchFamily="34" charset="0"/>
              <a:buChar char="•"/>
            </a:pPr>
            <a:r>
              <a:rPr lang="en-US" dirty="0"/>
              <a:t>Sie hat Massendemonstrationen </a:t>
            </a:r>
            <a:r>
              <a:rPr lang="en-US" dirty="0" err="1"/>
              <a:t>organisiert </a:t>
            </a:r>
            <a:r>
              <a:rPr lang="en-US" dirty="0"/>
              <a:t>und </a:t>
            </a:r>
            <a:r>
              <a:rPr lang="en-US" dirty="0" err="1"/>
              <a:t>tut dies</a:t>
            </a:r>
            <a:r>
              <a:rPr lang="en-US" dirty="0"/>
              <a:t> weiterhin</a:t>
            </a:r>
            <a:r>
              <a:rPr lang="en-US" dirty="0">
                <a:latin typeface="Calibri" panose="020F0502020204030204"/>
              </a:rPr>
              <a:t>. </a:t>
            </a:r>
            <a:endParaRPr lang="en-US" sz="2000" b="1" i="0" u="none" strike="noStrike" kern="1200" cap="none" spc="0" normalizeH="0" baseline="0" noProof="0">
              <a:ln>
                <a:noFill/>
              </a:ln>
              <a:solidFill>
                <a:srgbClr val="0070C0"/>
              </a:solidFill>
              <a:effectLst/>
              <a:uLnTx/>
              <a:uFillTx/>
              <a:latin typeface="Calibri" panose="020F0502020204030204"/>
              <a:ea typeface="Calibri"/>
              <a:cs typeface="Calibri"/>
            </a:endParaRPr>
          </a:p>
        </p:txBody>
      </p:sp>
      <p:cxnSp>
        <p:nvCxnSpPr>
          <p:cNvPr id="2" name="Straight Connector 1">
            <a:extLst>
              <a:ext uri="{FF2B5EF4-FFF2-40B4-BE49-F238E27FC236}">
                <a16:creationId xmlns:a16="http://schemas.microsoft.com/office/drawing/2014/main" id="{5162F737-13A7-2A20-532D-6A51C1A40B14}"/>
              </a:ext>
            </a:extLst>
          </p:cNvPr>
          <p:cNvCxnSpPr>
            <a:cxnSpLocks/>
          </p:cNvCxnSpPr>
          <p:nvPr/>
        </p:nvCxnSpPr>
        <p:spPr>
          <a:xfrm>
            <a:off x="0" y="1014336"/>
            <a:ext cx="400507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72140187-94B5-41EA-84EE-E9C59A1E577F}"/>
              </a:ext>
            </a:extLst>
          </p:cNvPr>
          <p:cNvSpPr txBox="1">
            <a:spLocks/>
          </p:cNvSpPr>
          <p:nvPr/>
        </p:nvSpPr>
        <p:spPr>
          <a:xfrm>
            <a:off x="163800" y="213781"/>
            <a:ext cx="1186439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777514" rtl="0" eaLnBrk="1" fontAlgn="auto" latinLnBrk="0" hangingPunct="1">
              <a:lnSpc>
                <a:spcPct val="100000"/>
              </a:lnSpc>
              <a:spcBef>
                <a:spcPts val="0"/>
              </a:spcBef>
              <a:buClrTx/>
              <a:buSzTx/>
              <a:tabLst/>
              <a:defRPr/>
            </a:pPr>
            <a:r>
              <a:rPr lang="es-ES" b="1"/>
              <a:t>#NiUnaMenos (Spanien)</a:t>
            </a:r>
            <a:endParaRPr lang="en-US" b="1"/>
          </a:p>
          <a:p>
            <a:r>
              <a:rPr lang="en-US"/>
              <a:t> </a:t>
            </a:r>
          </a:p>
        </p:txBody>
      </p:sp>
    </p:spTree>
    <p:extLst>
      <p:ext uri="{BB962C8B-B14F-4D97-AF65-F5344CB8AC3E}">
        <p14:creationId xmlns:p14="http://schemas.microsoft.com/office/powerpoint/2010/main" val="37916926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B202-AFE3-B617-550B-4CA8ABC44D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744958-0B4B-3435-BF63-863C8F9AE054}"/>
              </a:ext>
            </a:extLst>
          </p:cNvPr>
          <p:cNvSpPr>
            <a:spLocks noGrp="1"/>
          </p:cNvSpPr>
          <p:nvPr>
            <p:ph type="body" sz="quarter" idx="18"/>
          </p:nvPr>
        </p:nvSpPr>
        <p:spPr>
          <a:xfrm>
            <a:off x="327601" y="1273267"/>
            <a:ext cx="11212127" cy="3849918"/>
          </a:xfrm>
        </p:spPr>
        <p:txBody>
          <a:bodyPr lIns="91440" tIns="45720" rIns="91440" bIns="45720" anchor="t"/>
          <a:lstStyle/>
          <a:p>
            <a:r>
              <a:rPr lang="es-ES" dirty="0" err="1"/>
              <a:t>Lies die folgenden Texte</a:t>
            </a:r>
            <a:r>
              <a:rPr lang="es-ES" dirty="0"/>
              <a:t>: </a:t>
            </a:r>
          </a:p>
          <a:p>
            <a:pPr marL="0" indent="0"/>
            <a:endParaRPr lang="es-ES" dirty="0"/>
          </a:p>
          <a:p>
            <a:pPr marL="342900" indent="-342900">
              <a:buChar char="•"/>
            </a:pPr>
            <a:r>
              <a:rPr lang="es-ES"/>
              <a:t>Giraldo-Luque, Santiago; Fernández-García, Núria; Pérez-Arce, José-Cristian (2018). </a:t>
            </a:r>
            <a:r>
              <a:rPr lang="es-ES" err="1"/>
              <a:t>„Die thematische Zentralität der #NiUnaMenos-Bewegung auf </a:t>
            </a:r>
            <a:r>
              <a:rPr lang="es-ES" dirty="0"/>
              <a:t>Twitter“. El profesional de la información, Bd. 27, Nr. 1, S. 96–105</a:t>
            </a:r>
            <a:r>
              <a:rPr lang="es-ES" dirty="0">
                <a:hlinkClick r:id="rId3"/>
              </a:rPr>
              <a:t> https://doi.org/10.3145/epi.2018.ene.09 </a:t>
            </a:r>
            <a:r>
              <a:rPr lang="es-ES" dirty="0"/>
              <a:t>(</a:t>
            </a:r>
            <a:r>
              <a:rPr lang="es-ES" err="1"/>
              <a:t>Spanisch</a:t>
            </a:r>
            <a:r>
              <a:rPr lang="es-ES" dirty="0"/>
              <a:t>)</a:t>
            </a:r>
            <a:endParaRPr lang="es-ES">
              <a:ea typeface="Calibri" panose="020F0502020204030204"/>
              <a:cs typeface="Calibri" panose="020F0502020204030204"/>
            </a:endParaRPr>
          </a:p>
          <a:p>
            <a:pPr marL="342900" indent="-342900">
              <a:buChar char="•"/>
            </a:pPr>
            <a:endParaRPr lang="es-ES">
              <a:ea typeface="Calibri" panose="020F0502020204030204"/>
              <a:cs typeface="Calibri" panose="020F0502020204030204"/>
            </a:endParaRPr>
          </a:p>
          <a:p>
            <a:pPr marL="342900" marR="0" lvl="0" indent="-342900" algn="l" defTabSz="914400" rtl="0" eaLnBrk="0" fontAlgn="base" latinLnBrk="0" hangingPunct="0">
              <a:lnSpc>
                <a:spcPct val="100000"/>
              </a:lnSpc>
              <a:spcBef>
                <a:spcPct val="0"/>
              </a:spcBef>
              <a:spcAft>
                <a:spcPct val="0"/>
              </a:spcAft>
              <a:buClrTx/>
              <a:buSzTx/>
              <a:buChar char="•"/>
              <a:tabLst/>
            </a:pPr>
            <a:r>
              <a:rPr lang="en-US" altLang="es-ES" dirty="0"/>
              <a:t>Piatti-Crocker, Adriana (2021). Die Verbreitung von #NiUnaMenos in Lateinamerika: soziale Proteste inmitten einer Pandemie. Journal of International Women's Studies, 22(12), 7–24.</a:t>
            </a:r>
            <a:endParaRPr lang="en-US" altLang="es-ES" dirty="0">
              <a:ea typeface="Calibri" panose="020F0502020204030204"/>
              <a:cs typeface="Calibri" panose="020F0502020204030204"/>
            </a:endParaRPr>
          </a:p>
          <a:p>
            <a:pPr marL="342900" marR="0" lvl="0" indent="-342900" algn="l" defTabSz="914400" rtl="0" eaLnBrk="0" fontAlgn="base" latinLnBrk="0" hangingPunct="0">
              <a:lnSpc>
                <a:spcPct val="100000"/>
              </a:lnSpc>
              <a:spcBef>
                <a:spcPct val="0"/>
              </a:spcBef>
              <a:spcAft>
                <a:spcPct val="0"/>
              </a:spcAft>
              <a:buClrTx/>
              <a:buSzTx/>
              <a:buChar char="•"/>
              <a:tabLst/>
            </a:pPr>
            <a:r>
              <a:rPr lang="en-US" altLang="es-ES" dirty="0"/>
              <a:t>Verfügbar unter:</a:t>
            </a:r>
            <a:r>
              <a:rPr lang="en-US" altLang="es-ES" dirty="0">
                <a:hlinkClick r:id="rId4"/>
              </a:rPr>
              <a:t> https://vc.bridgew.edu/jiws/vol22/iss12/2 </a:t>
            </a:r>
            <a:r>
              <a:rPr lang="en-US" altLang="es-ES" dirty="0"/>
              <a:t>(Englisch)</a:t>
            </a:r>
            <a:endParaRPr lang="es-ES" altLang="es-ES" dirty="0">
              <a:ea typeface="Calibri" panose="020F0502020204030204"/>
              <a:cs typeface="Calibri" panose="020F0502020204030204"/>
            </a:endParaRPr>
          </a:p>
          <a:p>
            <a:pPr marL="342900" marR="0" lvl="0" indent="-342900" algn="l" defTabSz="914400" rtl="0" eaLnBrk="0" fontAlgn="base" latinLnBrk="0" hangingPunct="0">
              <a:lnSpc>
                <a:spcPct val="100000"/>
              </a:lnSpc>
              <a:spcBef>
                <a:spcPct val="0"/>
              </a:spcBef>
              <a:spcAft>
                <a:spcPct val="0"/>
              </a:spcAft>
              <a:buClrTx/>
              <a:buSzTx/>
              <a:buChar char="•"/>
              <a:tabLst/>
            </a:pPr>
            <a:endParaRPr lang="es-ES" altLang="es-ES">
              <a:ea typeface="Calibri" panose="020F0502020204030204"/>
              <a:cs typeface="Calibri" panose="020F0502020204030204"/>
            </a:endParaRPr>
          </a:p>
          <a:p>
            <a:pPr marL="342900" indent="-342900" eaLnBrk="0" fontAlgn="base" hangingPunct="0">
              <a:lnSpc>
                <a:spcPct val="100000"/>
              </a:lnSpc>
              <a:spcBef>
                <a:spcPct val="0"/>
              </a:spcBef>
              <a:spcAft>
                <a:spcPct val="0"/>
              </a:spcAft>
              <a:buChar char="•"/>
            </a:pPr>
            <a:r>
              <a:rPr lang="es-ES" altLang="es-ES" err="1"/>
              <a:t>Gewalt gegen Frauen </a:t>
            </a:r>
            <a:r>
              <a:rPr lang="es-ES" altLang="es-ES"/>
              <a:t>und </a:t>
            </a:r>
            <a:r>
              <a:rPr lang="es-ES" altLang="es-ES" err="1"/>
              <a:t>Mädchen beenden</a:t>
            </a:r>
            <a:r>
              <a:rPr lang="es-ES" altLang="es-ES"/>
              <a:t>: </a:t>
            </a:r>
            <a:r>
              <a:rPr lang="es-ES" altLang="es-ES" err="1"/>
              <a:t>Wenn nicht du</a:t>
            </a:r>
            <a:r>
              <a:rPr lang="es-ES" altLang="es-ES"/>
              <a:t>, </a:t>
            </a:r>
            <a:r>
              <a:rPr lang="es-ES" altLang="es-ES" err="1"/>
              <a:t>wer dann</a:t>
            </a:r>
            <a:r>
              <a:rPr lang="es-ES" altLang="es-ES"/>
              <a:t>? UN </a:t>
            </a:r>
            <a:r>
              <a:rPr lang="es-ES" altLang="es-ES" err="1"/>
              <a:t>Women</a:t>
            </a:r>
            <a:r>
              <a:rPr lang="es-ES" altLang="es-ES" dirty="0">
                <a:hlinkClick r:id="rId5"/>
              </a:rPr>
              <a:t> https://youtu.be/W_ZPHPutN-c?si=MJF7WLqeW0rHpS0p</a:t>
            </a:r>
            <a:endParaRPr lang="es-ES" altLang="es-ES" dirty="0">
              <a:ea typeface="Calibri" panose="020F0502020204030204"/>
              <a:cs typeface="Calibri" panose="020F0502020204030204"/>
            </a:endParaRPr>
          </a:p>
          <a:p>
            <a:pPr marL="0" indent="0">
              <a:lnSpc>
                <a:spcPct val="100000"/>
              </a:lnSpc>
              <a:spcBef>
                <a:spcPct val="0"/>
              </a:spcBef>
              <a:spcAft>
                <a:spcPct val="0"/>
              </a:spcAft>
            </a:pPr>
            <a:endParaRPr lang="es-ES" altLang="es-ES">
              <a:ea typeface="Calibri"/>
              <a:cs typeface="Calibri"/>
            </a:endParaRPr>
          </a:p>
          <a:p>
            <a:pPr marL="0" indent="0">
              <a:lnSpc>
                <a:spcPct val="100000"/>
              </a:lnSpc>
              <a:spcBef>
                <a:spcPct val="0"/>
              </a:spcBef>
              <a:spcAft>
                <a:spcPct val="0"/>
              </a:spcAft>
            </a:pPr>
            <a:endParaRPr lang="es-ES" altLang="es-ES" dirty="0">
              <a:ea typeface="Calibri"/>
              <a:cs typeface="Calibri"/>
            </a:endParaRPr>
          </a:p>
        </p:txBody>
      </p:sp>
      <p:cxnSp>
        <p:nvCxnSpPr>
          <p:cNvPr id="2" name="Straight Connector 1">
            <a:extLst>
              <a:ext uri="{FF2B5EF4-FFF2-40B4-BE49-F238E27FC236}">
                <a16:creationId xmlns:a16="http://schemas.microsoft.com/office/drawing/2014/main" id="{5162F737-13A7-2A20-532D-6A51C1A40B14}"/>
              </a:ext>
            </a:extLst>
          </p:cNvPr>
          <p:cNvCxnSpPr>
            <a:cxnSpLocks/>
          </p:cNvCxnSpPr>
          <p:nvPr/>
        </p:nvCxnSpPr>
        <p:spPr>
          <a:xfrm>
            <a:off x="0" y="1014336"/>
            <a:ext cx="400507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72140187-94B5-41EA-84EE-E9C59A1E577F}"/>
              </a:ext>
            </a:extLst>
          </p:cNvPr>
          <p:cNvSpPr txBox="1">
            <a:spLocks/>
          </p:cNvSpPr>
          <p:nvPr/>
        </p:nvSpPr>
        <p:spPr>
          <a:xfrm>
            <a:off x="163800" y="213781"/>
            <a:ext cx="1186439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777514" rtl="0" eaLnBrk="1" fontAlgn="auto" latinLnBrk="0" hangingPunct="1">
              <a:lnSpc>
                <a:spcPct val="100000"/>
              </a:lnSpc>
              <a:spcBef>
                <a:spcPts val="0"/>
              </a:spcBef>
              <a:buClrTx/>
              <a:buSzTx/>
              <a:tabLst/>
              <a:defRPr/>
            </a:pPr>
            <a:r>
              <a:rPr lang="es-ES" b="1"/>
              <a:t>#NiUnaMenos (Spanien)</a:t>
            </a:r>
            <a:endParaRPr lang="en-US" b="1"/>
          </a:p>
          <a:p>
            <a:r>
              <a:rPr lang="en-US"/>
              <a:t> </a:t>
            </a:r>
          </a:p>
        </p:txBody>
      </p:sp>
      <p:sp>
        <p:nvSpPr>
          <p:cNvPr id="3" name="Rectangle 1">
            <a:extLst>
              <a:ext uri="{FF2B5EF4-FFF2-40B4-BE49-F238E27FC236}">
                <a16:creationId xmlns:a16="http://schemas.microsoft.com/office/drawing/2014/main" id="{39BBAA31-95CF-438B-93B3-CDCCE1AD44A8}"/>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821181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B202-AFE3-B617-550B-4CA8ABC44D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744958-0B4B-3435-BF63-863C8F9AE054}"/>
              </a:ext>
            </a:extLst>
          </p:cNvPr>
          <p:cNvSpPr>
            <a:spLocks noGrp="1"/>
          </p:cNvSpPr>
          <p:nvPr>
            <p:ph type="body" sz="quarter" idx="18"/>
          </p:nvPr>
        </p:nvSpPr>
        <p:spPr>
          <a:xfrm>
            <a:off x="327601" y="1273267"/>
            <a:ext cx="11212127" cy="3849918"/>
          </a:xfrm>
        </p:spPr>
        <p:txBody>
          <a:bodyPr lIns="91440" tIns="45720" rIns="91440" bIns="45720" anchor="t"/>
          <a:lstStyle/>
          <a:p>
            <a:r>
              <a:rPr lang="en-US" sz="2000" dirty="0"/>
              <a:t>Denken Sie über die folgenden Fragen nach und beantworten Sie sie:</a:t>
            </a:r>
          </a:p>
          <a:p>
            <a:endParaRPr lang="en-US" sz="2000" dirty="0"/>
          </a:p>
          <a:p>
            <a:pPr marL="342900" indent="-342900">
              <a:buFont typeface="Arial" panose="020B0604020202020204" pitchFamily="34" charset="0"/>
              <a:buChar char="•"/>
            </a:pPr>
            <a:r>
              <a:rPr lang="en-US" sz="2000" dirty="0"/>
              <a:t>Nenne die wichtigsten Faktoren aus Gesellschaft, Politik und Technik, die die Entstehung dieser digitalen Bewegungen in ihren jeweiligen Umfeldern vorangetrieben haben. </a:t>
            </a:r>
            <a:endParaRPr lang="en-US" sz="2000" dirty="0">
              <a:ea typeface="Calibri"/>
              <a:cs typeface="Calibri"/>
            </a:endParaRP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Erkläre, wie bereits bestehende Offline-Aktivistennetzwerke diese Bewegungen beeinflusst haben.</a:t>
            </a:r>
            <a:endParaRPr lang="en-US" sz="2000" dirty="0">
              <a:ea typeface="Calibri"/>
              <a:cs typeface="Calibri"/>
            </a:endParaRP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Erkläre, wie digitales Engagement (Likes, Shares, Hashtags) zu sinnvoller gemeinsamer Handlung online und offline führte.</a:t>
            </a:r>
            <a:endParaRPr lang="en-US" sz="2000" dirty="0">
              <a:ea typeface="Calibri"/>
              <a:cs typeface="Calibri"/>
            </a:endParaRP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Welche Hürden wie Repression, digitale Kluft, Nachhaltigkeit oder Fehlinformationen begegnen ihnen heute oder begegneten ihnen in der Vergangenheit?</a:t>
            </a:r>
            <a:endParaRPr lang="es-ES" sz="2000" dirty="0"/>
          </a:p>
          <a:p>
            <a:pPr marL="0" marR="0" lvl="0" indent="0" algn="l" defTabSz="914400" rtl="0" eaLnBrk="1" fontAlgn="auto" latinLnBrk="0" hangingPunct="1">
              <a:lnSpc>
                <a:spcPct val="90000"/>
              </a:lnSpc>
              <a:spcBef>
                <a:spcPts val="1000"/>
              </a:spcBef>
              <a:spcAft>
                <a:spcPts val="0"/>
              </a:spcAft>
              <a:buClrTx/>
              <a:buSzTx/>
              <a:tabLst/>
              <a:defRPr/>
            </a:pPr>
            <a:endParaRPr lang="en-US" sz="1800" b="1" dirty="0">
              <a:solidFill>
                <a:srgbClr val="0070C0"/>
              </a:solidFill>
              <a:latin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C4659"/>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000" dirty="0">
                <a:latin typeface="Calibri" panose="020F0502020204030204"/>
              </a:rPr>
              <a:t> </a:t>
            </a:r>
            <a:endParaRPr lang="en-US" sz="2000" b="0" i="0" u="none" strike="noStrike" kern="1200" cap="none" spc="0" normalizeH="0" baseline="0" noProof="0" dirty="0">
              <a:ln>
                <a:noFill/>
              </a:ln>
              <a:solidFill>
                <a:srgbClr val="0C4659"/>
              </a:solidFill>
              <a:effectLst/>
              <a:uLnTx/>
              <a:uFillTx/>
              <a:latin typeface="Calibri" panose="020F0502020204030204"/>
              <a:ea typeface="Calibri"/>
              <a:cs typeface="Calibri"/>
            </a:endParaRPr>
          </a:p>
        </p:txBody>
      </p:sp>
      <p:cxnSp>
        <p:nvCxnSpPr>
          <p:cNvPr id="2" name="Straight Connector 1">
            <a:extLst>
              <a:ext uri="{FF2B5EF4-FFF2-40B4-BE49-F238E27FC236}">
                <a16:creationId xmlns:a16="http://schemas.microsoft.com/office/drawing/2014/main" id="{5162F737-13A7-2A20-532D-6A51C1A40B14}"/>
              </a:ext>
            </a:extLst>
          </p:cNvPr>
          <p:cNvCxnSpPr>
            <a:cxnSpLocks/>
          </p:cNvCxnSpPr>
          <p:nvPr/>
        </p:nvCxnSpPr>
        <p:spPr>
          <a:xfrm>
            <a:off x="0" y="1014336"/>
            <a:ext cx="400507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7" name="Text Placeholder 3">
            <a:extLst>
              <a:ext uri="{FF2B5EF4-FFF2-40B4-BE49-F238E27FC236}">
                <a16:creationId xmlns:a16="http://schemas.microsoft.com/office/drawing/2014/main" id="{9FAEA73E-6722-40F4-AB51-AE0C03481F8D}"/>
              </a:ext>
            </a:extLst>
          </p:cNvPr>
          <p:cNvSpPr txBox="1">
            <a:spLocks/>
          </p:cNvSpPr>
          <p:nvPr/>
        </p:nvSpPr>
        <p:spPr>
          <a:xfrm>
            <a:off x="-3311686" y="210682"/>
            <a:ext cx="1186439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s-ES" b="1"/>
              <a:t>#NiUnaMenos (Spanien)</a:t>
            </a:r>
            <a:r>
              <a:rPr lang="en-US"/>
              <a:t> </a:t>
            </a:r>
          </a:p>
        </p:txBody>
      </p:sp>
    </p:spTree>
    <p:extLst>
      <p:ext uri="{BB962C8B-B14F-4D97-AF65-F5344CB8AC3E}">
        <p14:creationId xmlns:p14="http://schemas.microsoft.com/office/powerpoint/2010/main" val="34895685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a:xfrm>
            <a:off x="914400" y="386582"/>
            <a:ext cx="5041923" cy="720752"/>
          </a:xfrm>
        </p:spPr>
        <p:txBody>
          <a:bodyPr/>
          <a:lstStyle/>
          <a:p>
            <a:r>
              <a:rPr lang="en-IE"/>
              <a:t>Übungen. Thema 3</a:t>
            </a:r>
          </a:p>
        </p:txBody>
      </p:sp>
      <p:sp>
        <p:nvSpPr>
          <p:cNvPr id="8" name="Text Placeholder 1">
            <a:extLst>
              <a:ext uri="{FF2B5EF4-FFF2-40B4-BE49-F238E27FC236}">
                <a16:creationId xmlns:a16="http://schemas.microsoft.com/office/drawing/2014/main" id="{12FB055D-51BE-149A-23DC-7C74F52EC1B3}"/>
              </a:ext>
            </a:extLst>
          </p:cNvPr>
          <p:cNvSpPr txBox="1">
            <a:spLocks/>
          </p:cNvSpPr>
          <p:nvPr/>
        </p:nvSpPr>
        <p:spPr>
          <a:xfrm>
            <a:off x="849241" y="2111196"/>
            <a:ext cx="10644259"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00" b="1" dirty="0">
              <a:solidFill>
                <a:srgbClr val="3F3F3F"/>
              </a:solidFill>
            </a:endParaRPr>
          </a:p>
          <a:p>
            <a:pPr algn="l"/>
            <a:r>
              <a:rPr lang="en-US" sz="2000" b="1" dirty="0">
                <a:solidFill>
                  <a:srgbClr val="3F3F3F"/>
                </a:solidFill>
              </a:rPr>
              <a:t>Ermutigen Sie die aktive und bewusste Suche nach unterrepräsentierten Stimmen in sozialen Medien oder auf digitalen Konsumplattformen.</a:t>
            </a:r>
          </a:p>
          <a:p>
            <a:pPr algn="l"/>
            <a:r>
              <a:rPr lang="en-US" sz="2000" b="1" dirty="0">
                <a:solidFill>
                  <a:srgbClr val="3F3F3F"/>
                </a:solidFill>
              </a:rPr>
              <a:t>Anleitung</a:t>
            </a:r>
          </a:p>
          <a:p>
            <a:pPr marL="342900" indent="-342900" algn="l">
              <a:buFont typeface="Wingdings" panose="05000000000000000000" pitchFamily="2" charset="2"/>
              <a:buChar char="q"/>
            </a:pPr>
            <a:r>
              <a:rPr lang="en-US" sz="1800" dirty="0">
                <a:solidFill>
                  <a:srgbClr val="3F3F3F"/>
                </a:solidFill>
              </a:rPr>
              <a:t>Wähle eine digitale Plattform, die du oft nutzt (zum Beispiel Instagram, Twitter, </a:t>
            </a:r>
            <a:r>
              <a:rPr lang="en-US" sz="1800" dirty="0" err="1">
                <a:solidFill>
                  <a:srgbClr val="3F3F3F"/>
                </a:solidFill>
              </a:rPr>
              <a:t>TikTok </a:t>
            </a:r>
            <a:r>
              <a:rPr lang="en-US" sz="1800" dirty="0">
                <a:solidFill>
                  <a:srgbClr val="3F3F3F"/>
                </a:solidFill>
              </a:rPr>
              <a:t>oder YouTube).</a:t>
            </a:r>
          </a:p>
          <a:p>
            <a:pPr marL="342900" indent="-342900" algn="l">
              <a:buFont typeface="Wingdings" panose="05000000000000000000" pitchFamily="2" charset="2"/>
              <a:buChar char="q"/>
            </a:pPr>
            <a:r>
              <a:rPr lang="en-US" sz="1800" dirty="0">
                <a:solidFill>
                  <a:srgbClr val="3F3F3F"/>
                </a:solidFill>
              </a:rPr>
              <a:t>Verbringe 15 bis 20 Minuten damit, aktiv nach Accounts oder Content-Erstellenden zu suchen, die einer unterrepräsentierten Gruppe angehören (Migrant*innen, Geflüchtete, Menschen mit Behinderungen, LGBTIQ+-Personen usw.). Wähle Personen, über die du mehr erfahren möchtest oder deren Perspektive du in deinem Feed sonst nicht siehst. </a:t>
            </a:r>
          </a:p>
          <a:p>
            <a:pPr algn="l"/>
            <a:r>
              <a:rPr lang="en-US" sz="1800" b="1" dirty="0">
                <a:solidFill>
                  <a:srgbClr val="3F3F3F"/>
                </a:solidFill>
              </a:rPr>
              <a:t>Reflexion</a:t>
            </a:r>
            <a:endParaRPr lang="en-US" sz="1800" dirty="0">
              <a:solidFill>
                <a:srgbClr val="3F3F3F"/>
              </a:solidFill>
            </a:endParaRPr>
          </a:p>
          <a:p>
            <a:pPr marL="342900" indent="-342900" algn="l">
              <a:buFont typeface="Wingdings" panose="05000000000000000000" pitchFamily="2" charset="2"/>
              <a:buChar char="q"/>
            </a:pPr>
            <a:r>
              <a:rPr lang="en-US" sz="1800" dirty="0">
                <a:solidFill>
                  <a:srgbClr val="3F3F3F"/>
                </a:solidFill>
              </a:rPr>
              <a:t>Nach welcher Gruppe oder welchen Gruppen hast du gesucht?</a:t>
            </a:r>
          </a:p>
          <a:p>
            <a:pPr marL="342900" indent="-342900" algn="l">
              <a:buFont typeface="Wingdings" panose="05000000000000000000" pitchFamily="2" charset="2"/>
              <a:buChar char="q"/>
            </a:pPr>
            <a:r>
              <a:rPr lang="en-US" sz="1800" dirty="0">
                <a:solidFill>
                  <a:srgbClr val="3F3F3F"/>
                </a:solidFill>
              </a:rPr>
              <a:t>War es leicht oder schwer, diese neuen Stimmen auf der Plattform zu finden? Warum war das deiner Meinung nach so?</a:t>
            </a:r>
          </a:p>
          <a:p>
            <a:pPr marL="342900" indent="-342900" algn="l">
              <a:buFont typeface="Wingdings" panose="05000000000000000000" pitchFamily="2" charset="2"/>
              <a:buChar char="q"/>
            </a:pPr>
            <a:r>
              <a:rPr lang="en-US" sz="1800" dirty="0">
                <a:solidFill>
                  <a:srgbClr val="3F3F3F"/>
                </a:solidFill>
              </a:rPr>
              <a:t>Welche Inhalte teilen die neuen Accounts? Was willst du von ihnen lernen oder entdecken?</a:t>
            </a:r>
          </a:p>
          <a:p>
            <a:pPr marL="342900" indent="-342900" algn="l">
              <a:buFont typeface="Wingdings" panose="05000000000000000000" pitchFamily="2" charset="2"/>
              <a:buChar char="q"/>
            </a:pPr>
            <a:r>
              <a:rPr lang="en-US" sz="1800" dirty="0">
                <a:solidFill>
                  <a:srgbClr val="3F3F3F"/>
                </a:solidFill>
              </a:rPr>
              <a:t>Wie trägt diese aktive Diversifizierung dazu bei, unterschiedliche Lebensrealitäten besser zu verstehen und sichtbarer zu machen?</a:t>
            </a:r>
          </a:p>
        </p:txBody>
      </p:sp>
      <p:pic>
        <p:nvPicPr>
          <p:cNvPr id="10" name="Graphic 9" descr="Signature with solid fill">
            <a:extLst>
              <a:ext uri="{FF2B5EF4-FFF2-40B4-BE49-F238E27FC236}">
                <a16:creationId xmlns:a16="http://schemas.microsoft.com/office/drawing/2014/main" id="{48E90D44-2A03-4E7D-3CD7-1AA21A3DAB3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236167"/>
            <a:ext cx="914400" cy="914400"/>
          </a:xfrm>
          <a:prstGeom prst="rect">
            <a:avLst/>
          </a:prstGeom>
        </p:spPr>
      </p:pic>
    </p:spTree>
    <p:extLst>
      <p:ext uri="{BB962C8B-B14F-4D97-AF65-F5344CB8AC3E}">
        <p14:creationId xmlns:p14="http://schemas.microsoft.com/office/powerpoint/2010/main" val="210242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B3DF0B5B-0E55-4A1A-BD3D-A1ECD1240236}"/>
              </a:ext>
            </a:extLst>
          </p:cNvPr>
          <p:cNvSpPr txBox="1">
            <a:spLocks/>
          </p:cNvSpPr>
          <p:nvPr/>
        </p:nvSpPr>
        <p:spPr>
          <a:xfrm>
            <a:off x="558266" y="1645802"/>
            <a:ext cx="11269493" cy="384991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800"/>
              </a:spcAft>
            </a:pPr>
            <a:endParaRPr lang="en-US"/>
          </a:p>
          <a:p>
            <a:pPr marL="0" indent="0">
              <a:lnSpc>
                <a:spcPct val="100000"/>
              </a:lnSpc>
              <a:spcAft>
                <a:spcPts val="800"/>
              </a:spcAft>
            </a:pPr>
            <a:r>
              <a:rPr lang="en-US"/>
              <a:t>Digitaler Aktivismus schafft Räume für öffentliche Debatten zu vielen Themen. Diskussionen finden lokal auf der Straße und global in digitalen Netzwerken statt. Sie ermöglichen kollektives Handeln, überwinden physische Barrieren und fördern koordinierte globale Aktionen.</a:t>
            </a:r>
            <a:endParaRPr lang="es-ES"/>
          </a:p>
          <a:p>
            <a:pPr marL="0" indent="0">
              <a:lnSpc>
                <a:spcPct val="100000"/>
              </a:lnSpc>
              <a:spcAft>
                <a:spcPts val="800"/>
              </a:spcAft>
            </a:pPr>
            <a:r>
              <a:rPr lang="en-US"/>
              <a:t>Digitale Plattformen und soziale Medien sind zu den neuen „Agoras“ (öffentlichen Plätzen) geworden. Sie ermöglichen neue Formen der </a:t>
            </a:r>
            <a:r>
              <a:rPr lang="en-US" err="1"/>
              <a:t>Begegnung</a:t>
            </a:r>
            <a:r>
              <a:rPr lang="en-US"/>
              <a:t>, innovative Wege der </a:t>
            </a:r>
            <a:r>
              <a:rPr lang="en-US" err="1"/>
              <a:t>Mobilisierung</a:t>
            </a:r>
            <a:r>
              <a:rPr lang="en-US"/>
              <a:t>, frische Kommunikationsstrategien und neue Wege, kollektive Identitäten aufzubauen. Dadurch sind die Möglichkeiten für Partizipation und kollektives Handeln gewachsen. </a:t>
            </a:r>
            <a:endParaRPr lang="en-US">
              <a:ea typeface="Calibri"/>
              <a:cs typeface="Calibri"/>
            </a:endParaRPr>
          </a:p>
        </p:txBody>
      </p:sp>
      <p:sp>
        <p:nvSpPr>
          <p:cNvPr id="6" name="CuadroTexto 5">
            <a:extLst>
              <a:ext uri="{FF2B5EF4-FFF2-40B4-BE49-F238E27FC236}">
                <a16:creationId xmlns:a16="http://schemas.microsoft.com/office/drawing/2014/main" id="{56764D91-C0DB-4B13-860A-745F8A1BFA24}"/>
              </a:ext>
            </a:extLst>
          </p:cNvPr>
          <p:cNvSpPr txBox="1"/>
          <p:nvPr/>
        </p:nvSpPr>
        <p:spPr>
          <a:xfrm>
            <a:off x="558266" y="576937"/>
            <a:ext cx="6102416" cy="584775"/>
          </a:xfrm>
          <a:prstGeom prst="rect">
            <a:avLst/>
          </a:prstGeom>
          <a:noFill/>
        </p:spPr>
        <p:txBody>
          <a:bodyPr wrap="square">
            <a:spAutoFit/>
          </a:bodyPr>
          <a:lstStyle/>
          <a:p>
            <a:r>
              <a:rPr lang="en-US" sz="3200" b="1">
                <a:solidFill>
                  <a:srgbClr val="0C4659"/>
                </a:solidFill>
                <a:cs typeface="Arial" panose="020B0604020202020204" pitchFamily="34" charset="0"/>
              </a:rPr>
              <a:t>Digitaler Aktivismus in Europa</a:t>
            </a:r>
          </a:p>
        </p:txBody>
      </p:sp>
      <p:cxnSp>
        <p:nvCxnSpPr>
          <p:cNvPr id="7" name="Straight Connector 1">
            <a:extLst>
              <a:ext uri="{FF2B5EF4-FFF2-40B4-BE49-F238E27FC236}">
                <a16:creationId xmlns:a16="http://schemas.microsoft.com/office/drawing/2014/main" id="{4139310D-AD20-4E23-8137-49FE93B86EBC}"/>
              </a:ext>
            </a:extLst>
          </p:cNvPr>
          <p:cNvCxnSpPr>
            <a:cxnSpLocks/>
          </p:cNvCxnSpPr>
          <p:nvPr/>
        </p:nvCxnSpPr>
        <p:spPr>
          <a:xfrm>
            <a:off x="0" y="1270960"/>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33406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5891762" y="5337594"/>
            <a:ext cx="4862945" cy="679345"/>
          </a:xfrm>
          <a:prstGeom prst="rect">
            <a:avLst/>
          </a:prstGeom>
        </p:spPr>
        <p:txBody>
          <a:bodyPr/>
          <a:lstStyle/>
          <a:p>
            <a:pPr marL="0" indent="0" algn="r">
              <a:buNone/>
            </a:pPr>
            <a:r>
              <a:rPr lang="en-US" sz="3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www.includememedia.eu</a:t>
            </a: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Placeholder 3">
            <a:extLst>
              <a:ext uri="{FF2B5EF4-FFF2-40B4-BE49-F238E27FC236}">
                <a16:creationId xmlns:a16="http://schemas.microsoft.com/office/drawing/2014/main" id="{6E33BAEA-711E-B832-1C6B-1B5DCE628D02}"/>
              </a:ext>
            </a:extLst>
          </p:cNvPr>
          <p:cNvSpPr>
            <a:spLocks noGrp="1"/>
          </p:cNvSpPr>
          <p:nvPr>
            <p:ph type="body" sz="quarter" idx="15"/>
          </p:nvPr>
        </p:nvSpPr>
        <p:spPr>
          <a:xfrm>
            <a:off x="354076" y="3554605"/>
            <a:ext cx="5537686" cy="697353"/>
          </a:xfrm>
        </p:spPr>
        <p:txBody>
          <a:bodyPr/>
          <a:lstStyle/>
          <a:p>
            <a:pPr marL="0" marR="0" lvl="0" indent="0" algn="l" defTabSz="777514" rtl="0" eaLnBrk="1" fontAlgn="auto" latinLnBrk="0" hangingPunct="1">
              <a:lnSpc>
                <a:spcPct val="100000"/>
              </a:lnSpc>
              <a:spcBef>
                <a:spcPts val="0"/>
              </a:spcBef>
              <a:spcAft>
                <a:spcPts val="600"/>
              </a:spcAft>
              <a:buClrTx/>
              <a:buSzPts val="1000"/>
              <a:buFont typeface="Wingdings" panose="05000000000000000000" pitchFamily="2" charset="2"/>
              <a:buNone/>
              <a:tabLst>
                <a:tab pos="457200" algn="l"/>
              </a:tabLst>
              <a:defRPr/>
            </a:pPr>
            <a:r>
              <a:rPr lang="en-US" sz="2800" b="1" dirty="0">
                <a:latin typeface="+mn-lt"/>
                <a:ea typeface="Aptos" panose="020B0004020202020204" pitchFamily="34" charset="0"/>
                <a:cs typeface="Times New Roman"/>
              </a:rPr>
              <a:t>Aktive Stimmen: Digitale Medien als Katalysatoren für bürgerschaftliches Engagement</a:t>
            </a:r>
          </a:p>
          <a:p>
            <a:r>
              <a:rPr lang="en-US" sz="2000" dirty="0"/>
              <a:t>Entwickelt von der Fundació Solidaritat UB</a:t>
            </a:r>
            <a:endParaRPr lang="en-IE" sz="2000" b="0" dirty="0">
              <a:solidFill>
                <a:schemeClr val="bg1"/>
              </a:solidFill>
            </a:endParaRPr>
          </a:p>
        </p:txBody>
      </p:sp>
      <p:sp>
        <p:nvSpPr>
          <p:cNvPr id="5" name="Text Placeholder 4">
            <a:extLst>
              <a:ext uri="{FF2B5EF4-FFF2-40B4-BE49-F238E27FC236}">
                <a16:creationId xmlns:a16="http://schemas.microsoft.com/office/drawing/2014/main" id="{77826572-DB69-2C37-5A47-E6D14F43985D}"/>
              </a:ext>
            </a:extLst>
          </p:cNvPr>
          <p:cNvSpPr>
            <a:spLocks noGrp="1"/>
          </p:cNvSpPr>
          <p:nvPr>
            <p:ph type="body" sz="quarter" idx="16"/>
          </p:nvPr>
        </p:nvSpPr>
        <p:spPr>
          <a:xfrm>
            <a:off x="354076" y="2857252"/>
            <a:ext cx="5089964" cy="697353"/>
          </a:xfrm>
        </p:spPr>
        <p:txBody>
          <a:bodyPr lIns="91440" tIns="45720" rIns="91440" bIns="45720" anchor="t">
            <a:normAutofit/>
          </a:bodyPr>
          <a:lstStyle/>
          <a:p>
            <a:r>
              <a:rPr lang="en-US" sz="4400" b="1" dirty="0"/>
              <a:t>Modul 5 (Teil 4)</a:t>
            </a:r>
          </a:p>
        </p:txBody>
      </p:sp>
      <p:pic>
        <p:nvPicPr>
          <p:cNvPr id="8" name="Picture Placeholder 7" descr="A group of people in a library giving each other a high five&#10;&#10;Description automatically generated">
            <a:extLst>
              <a:ext uri="{FF2B5EF4-FFF2-40B4-BE49-F238E27FC236}">
                <a16:creationId xmlns:a16="http://schemas.microsoft.com/office/drawing/2014/main" id="{92031241-9F1C-B157-8CFB-2877BC9CEF69}"/>
              </a:ext>
            </a:extLst>
          </p:cNvPr>
          <p:cNvPicPr>
            <a:picLocks noGrp="1" noChangeAspect="1"/>
          </p:cNvPicPr>
          <p:nvPr>
            <p:ph type="pic" sz="quarter" idx="19"/>
          </p:nvPr>
        </p:nvPicPr>
        <p:blipFill>
          <a:blip r:embed="rId2"/>
          <a:srcRect l="2013" r="2013"/>
          <a:stretch>
            <a:fillRect/>
          </a:stretch>
        </p:blipFill>
        <p:spPr/>
      </p:pic>
      <p:sp>
        <p:nvSpPr>
          <p:cNvPr id="9" name="TextBox 8">
            <a:extLst>
              <a:ext uri="{FF2B5EF4-FFF2-40B4-BE49-F238E27FC236}">
                <a16:creationId xmlns:a16="http://schemas.microsoft.com/office/drawing/2014/main" id="{C17477AD-A865-B544-D8B5-3E7F4BBE9EDC}"/>
              </a:ext>
            </a:extLst>
          </p:cNvPr>
          <p:cNvSpPr txBox="1"/>
          <p:nvPr/>
        </p:nvSpPr>
        <p:spPr>
          <a:xfrm>
            <a:off x="8797772" y="6056335"/>
            <a:ext cx="3262484"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800" b="0" i="0" u="none" strike="noStrike" kern="1200" cap="none" spc="0" normalizeH="0" baseline="0" noProof="0">
                <a:ln>
                  <a:noFill/>
                </a:ln>
                <a:solidFill>
                  <a:srgbClr val="0C4659"/>
                </a:solidFill>
                <a:effectLst/>
                <a:uLnTx/>
                <a:uFillTx/>
                <a:latin typeface="Calibri" panose="020F0502020204030204" pitchFamily="34" charset="0"/>
                <a:ea typeface="Calibri" panose="020F0502020204030204" pitchFamily="34" charset="0"/>
                <a:cs typeface="Calibri" panose="020F0502020204030204" pitchFamily="34" charset="0"/>
              </a:rPr>
              <a:t>* Hinweis zur Abfallvermeidung: Drucken Sie dieses Dokument bitte in Graustufen oder Schwarz-Weiß statt in Farbe aus. Drucken Sie beidseitig (Duplex) und, wenn möglich, mehrere Folien oder Seiten auf einem einzigen Blatt.</a:t>
            </a:r>
          </a:p>
        </p:txBody>
      </p:sp>
      <p:pic>
        <p:nvPicPr>
          <p:cNvPr id="11" name="Graphic 10">
            <a:extLst>
              <a:ext uri="{FF2B5EF4-FFF2-40B4-BE49-F238E27FC236}">
                <a16:creationId xmlns:a16="http://schemas.microsoft.com/office/drawing/2014/main" id="{6D2C77CE-22CE-45D0-59E1-435806C1FA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9152461" y="2296918"/>
            <a:ext cx="5414059" cy="3640488"/>
          </a:xfrm>
          <a:prstGeom prst="rect">
            <a:avLst/>
          </a:prstGeom>
        </p:spPr>
      </p:pic>
    </p:spTree>
    <p:extLst>
      <p:ext uri="{BB962C8B-B14F-4D97-AF65-F5344CB8AC3E}">
        <p14:creationId xmlns:p14="http://schemas.microsoft.com/office/powerpoint/2010/main" val="5451974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FF0C-F6BB-54CE-74DB-AB1EC8F892E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E9C434D-A091-D3C7-7686-A1F1CE4FCC3B}"/>
              </a:ext>
            </a:extLst>
          </p:cNvPr>
          <p:cNvSpPr>
            <a:spLocks noGrp="1"/>
          </p:cNvSpPr>
          <p:nvPr>
            <p:ph type="body" sz="quarter" idx="18"/>
          </p:nvPr>
        </p:nvSpPr>
        <p:spPr>
          <a:xfrm>
            <a:off x="675020" y="3354030"/>
            <a:ext cx="3054298" cy="1049221"/>
          </a:xfrm>
        </p:spPr>
        <p:txBody>
          <a:bodyPr lIns="91440" tIns="45720" rIns="91440" bIns="45720" anchor="t">
            <a:noAutofit/>
          </a:bodyPr>
          <a:lstStyle/>
          <a:p>
            <a:pPr>
              <a:lnSpc>
                <a:spcPct val="100000"/>
              </a:lnSpc>
            </a:pPr>
            <a:r>
              <a:rPr lang="en-US" sz="2000" dirty="0" err="1">
                <a:latin typeface="Calibri"/>
                <a:ea typeface="Open Sans"/>
                <a:cs typeface="Calibri"/>
              </a:rPr>
              <a:t>Digitale Brücken bauen</a:t>
            </a:r>
            <a:r>
              <a:rPr lang="en-US" sz="2000" dirty="0">
                <a:latin typeface="Calibri"/>
                <a:ea typeface="Open Sans"/>
                <a:cs typeface="Calibri"/>
              </a:rPr>
              <a:t>: </a:t>
            </a:r>
            <a:r>
              <a:rPr lang="en-US" sz="2000" dirty="0" err="1">
                <a:latin typeface="Calibri"/>
                <a:ea typeface="Open Sans"/>
                <a:cs typeface="Calibri"/>
              </a:rPr>
              <a:t>Die Rolle der Medien bei </a:t>
            </a:r>
            <a:r>
              <a:rPr lang="en-US" sz="2000" dirty="0">
                <a:latin typeface="Calibri"/>
                <a:ea typeface="Open Sans"/>
                <a:cs typeface="Calibri"/>
              </a:rPr>
              <a:t>der Förderung von </a:t>
            </a:r>
            <a:r>
              <a:rPr lang="en-US" sz="2000" dirty="0" err="1">
                <a:latin typeface="Calibri"/>
                <a:ea typeface="Open Sans"/>
                <a:cs typeface="Calibri"/>
              </a:rPr>
              <a:t>Frieden </a:t>
            </a:r>
            <a:r>
              <a:rPr lang="en-US" sz="2000" dirty="0">
                <a:latin typeface="Calibri"/>
                <a:ea typeface="Open Sans"/>
                <a:cs typeface="Calibri"/>
              </a:rPr>
              <a:t>und sozialem </a:t>
            </a:r>
            <a:r>
              <a:rPr lang="en-US" sz="2000" dirty="0" err="1">
                <a:latin typeface="Calibri"/>
                <a:ea typeface="Open Sans"/>
                <a:cs typeface="Calibri"/>
              </a:rPr>
              <a:t>Zusammenhalt</a:t>
            </a:r>
          </a:p>
        </p:txBody>
      </p:sp>
      <p:sp>
        <p:nvSpPr>
          <p:cNvPr id="7" name="Text Placeholder 6">
            <a:extLst>
              <a:ext uri="{FF2B5EF4-FFF2-40B4-BE49-F238E27FC236}">
                <a16:creationId xmlns:a16="http://schemas.microsoft.com/office/drawing/2014/main" id="{45A9BF90-CABF-6691-C0E8-CA65935317B3}"/>
              </a:ext>
            </a:extLst>
          </p:cNvPr>
          <p:cNvSpPr>
            <a:spLocks noGrp="1"/>
          </p:cNvSpPr>
          <p:nvPr>
            <p:ph type="body" sz="quarter" idx="19"/>
          </p:nvPr>
        </p:nvSpPr>
        <p:spPr>
          <a:xfrm>
            <a:off x="589600" y="2094692"/>
            <a:ext cx="3122943" cy="385564"/>
          </a:xfrm>
        </p:spPr>
        <p:txBody>
          <a:bodyPr lIns="91440" tIns="45720" rIns="91440" bIns="45720" anchor="t">
            <a:noAutofit/>
          </a:bodyPr>
          <a:lstStyle/>
          <a:p>
            <a:r>
              <a:rPr lang="en-US" sz="3200" dirty="0" err="1">
                <a:latin typeface="Calibri"/>
                <a:ea typeface="Open Sans"/>
                <a:cs typeface="Calibri"/>
              </a:rPr>
              <a:t>Themenbereich</a:t>
            </a:r>
            <a:r>
              <a:rPr lang="en-US" sz="3200" dirty="0">
                <a:latin typeface="Calibri"/>
                <a:ea typeface="Open Sans"/>
                <a:cs typeface="Calibri"/>
              </a:rPr>
              <a:t> 1 </a:t>
            </a:r>
          </a:p>
        </p:txBody>
      </p:sp>
      <p:sp>
        <p:nvSpPr>
          <p:cNvPr id="8" name="Text Placeholder 7">
            <a:extLst>
              <a:ext uri="{FF2B5EF4-FFF2-40B4-BE49-F238E27FC236}">
                <a16:creationId xmlns:a16="http://schemas.microsoft.com/office/drawing/2014/main" id="{FCC558B4-20AA-2954-0296-808B5F6E62B1}"/>
              </a:ext>
            </a:extLst>
          </p:cNvPr>
          <p:cNvSpPr>
            <a:spLocks noGrp="1"/>
          </p:cNvSpPr>
          <p:nvPr>
            <p:ph type="body" sz="quarter" idx="20"/>
          </p:nvPr>
        </p:nvSpPr>
        <p:spPr>
          <a:xfrm>
            <a:off x="3993270" y="166478"/>
            <a:ext cx="7989179" cy="3849918"/>
          </a:xfrm>
        </p:spPr>
        <p:txBody>
          <a:bodyPr lIns="91440" tIns="45720" rIns="91440" bIns="45720" anchor="t"/>
          <a:lstStyle/>
          <a:p>
            <a:pPr marL="0" indent="0">
              <a:spcAft>
                <a:spcPts val="600"/>
              </a:spcAft>
            </a:pPr>
            <a:r>
              <a:rPr lang="en-US" sz="2800" b="1" dirty="0"/>
              <a:t>Die Rolle </a:t>
            </a:r>
            <a:r>
              <a:rPr lang="en-US" sz="2800" b="1" dirty="0" err="1"/>
              <a:t>digitaler</a:t>
            </a:r>
            <a:r>
              <a:rPr lang="en-US" sz="2800" b="1" dirty="0"/>
              <a:t> Medien </a:t>
            </a:r>
            <a:r>
              <a:rPr lang="en-US" sz="2800" b="1" dirty="0" err="1"/>
              <a:t>bei</a:t>
            </a:r>
            <a:r>
              <a:rPr lang="en-US" sz="2800" b="1" dirty="0"/>
              <a:t> der </a:t>
            </a:r>
            <a:r>
              <a:rPr lang="en-US" sz="2800" b="1" dirty="0" err="1"/>
              <a:t>Stärkung</a:t>
            </a:r>
            <a:r>
              <a:rPr lang="en-US" sz="2800" b="1" dirty="0"/>
              <a:t> des </a:t>
            </a:r>
            <a:r>
              <a:rPr lang="en-US" sz="2800" b="1" dirty="0" err="1"/>
              <a:t>zivilgesellschaftlichen</a:t>
            </a:r>
            <a:r>
              <a:rPr lang="en-US" sz="2800" b="1" dirty="0"/>
              <a:t> Dialogs und </a:t>
            </a:r>
            <a:r>
              <a:rPr lang="en-US" sz="2800" b="1" dirty="0" err="1"/>
              <a:t>sozialer</a:t>
            </a:r>
            <a:r>
              <a:rPr lang="en-US" sz="2800" b="1" dirty="0"/>
              <a:t> </a:t>
            </a:r>
            <a:r>
              <a:rPr lang="en-US" sz="2800" b="1" dirty="0" err="1"/>
              <a:t>Bewegungen</a:t>
            </a:r>
            <a:endParaRPr lang="en-US" sz="2800" dirty="0">
              <a:solidFill>
                <a:srgbClr val="0C4659"/>
              </a:solidFill>
            </a:endParaRPr>
          </a:p>
          <a:p>
            <a:pPr marL="0" indent="0">
              <a:spcAft>
                <a:spcPts val="600"/>
              </a:spcAft>
            </a:pPr>
            <a:endParaRPr lang="en-US" sz="2200" dirty="0">
              <a:solidFill>
                <a:srgbClr val="0C4659"/>
              </a:solidFill>
            </a:endParaRPr>
          </a:p>
          <a:p>
            <a:pPr marL="0" indent="0">
              <a:spcAft>
                <a:spcPts val="600"/>
              </a:spcAft>
            </a:pPr>
            <a:r>
              <a:rPr lang="en-US" sz="2400" dirty="0" err="1">
                <a:solidFill>
                  <a:srgbClr val="0C4659"/>
                </a:solidFill>
              </a:rPr>
              <a:t>Digitale</a:t>
            </a:r>
            <a:r>
              <a:rPr lang="en-US" sz="2400" dirty="0">
                <a:solidFill>
                  <a:srgbClr val="0C4659"/>
                </a:solidFill>
              </a:rPr>
              <a:t> </a:t>
            </a:r>
            <a:r>
              <a:rPr lang="en-US" sz="2400" dirty="0" err="1">
                <a:solidFill>
                  <a:srgbClr val="0C4659"/>
                </a:solidFill>
              </a:rPr>
              <a:t>Plattformen</a:t>
            </a:r>
            <a:r>
              <a:rPr lang="en-US" sz="2400" dirty="0">
                <a:solidFill>
                  <a:srgbClr val="0C4659"/>
                </a:solidFill>
              </a:rPr>
              <a:t> und Räume </a:t>
            </a:r>
            <a:r>
              <a:rPr lang="en-US" sz="2400" dirty="0" err="1">
                <a:solidFill>
                  <a:srgbClr val="0C4659"/>
                </a:solidFill>
              </a:rPr>
              <a:t>wie</a:t>
            </a:r>
            <a:r>
              <a:rPr lang="en-US" sz="2400" dirty="0">
                <a:solidFill>
                  <a:srgbClr val="0C4659"/>
                </a:solidFill>
              </a:rPr>
              <a:t> Online-Foren, </a:t>
            </a:r>
            <a:r>
              <a:rPr lang="en-US" sz="2400" dirty="0" err="1">
                <a:solidFill>
                  <a:srgbClr val="0C4659"/>
                </a:solidFill>
              </a:rPr>
              <a:t>soziale</a:t>
            </a:r>
            <a:r>
              <a:rPr lang="en-US" sz="2400" dirty="0">
                <a:solidFill>
                  <a:srgbClr val="0C4659"/>
                </a:solidFill>
              </a:rPr>
              <a:t> Medien und </a:t>
            </a:r>
            <a:r>
              <a:rPr lang="en-US" sz="2400" dirty="0" err="1">
                <a:solidFill>
                  <a:srgbClr val="0C4659"/>
                </a:solidFill>
              </a:rPr>
              <a:t>partizipative</a:t>
            </a:r>
            <a:r>
              <a:rPr lang="en-US" sz="2400" dirty="0">
                <a:solidFill>
                  <a:srgbClr val="0C4659"/>
                </a:solidFill>
              </a:rPr>
              <a:t> Websites </a:t>
            </a:r>
            <a:r>
              <a:rPr lang="en-US" sz="2400" dirty="0" err="1">
                <a:solidFill>
                  <a:srgbClr val="0C4659"/>
                </a:solidFill>
              </a:rPr>
              <a:t>haben</a:t>
            </a:r>
            <a:r>
              <a:rPr lang="en-US" sz="2400" dirty="0">
                <a:solidFill>
                  <a:srgbClr val="0C4659"/>
                </a:solidFill>
              </a:rPr>
              <a:t> </a:t>
            </a:r>
            <a:r>
              <a:rPr lang="en-US" sz="2400" dirty="0" err="1">
                <a:solidFill>
                  <a:srgbClr val="0C4659"/>
                </a:solidFill>
              </a:rPr>
              <a:t>Debatten</a:t>
            </a:r>
            <a:r>
              <a:rPr lang="en-US" sz="2400" dirty="0">
                <a:solidFill>
                  <a:srgbClr val="0C4659"/>
                </a:solidFill>
              </a:rPr>
              <a:t> in der </a:t>
            </a:r>
            <a:r>
              <a:rPr lang="en-US" sz="2400" dirty="0" err="1">
                <a:solidFill>
                  <a:srgbClr val="0C4659"/>
                </a:solidFill>
              </a:rPr>
              <a:t>Zivilgesellschaft</a:t>
            </a:r>
            <a:r>
              <a:rPr lang="en-US" sz="2400" dirty="0">
                <a:solidFill>
                  <a:srgbClr val="0C4659"/>
                </a:solidFill>
              </a:rPr>
              <a:t> und Politik stark und </a:t>
            </a:r>
            <a:r>
              <a:rPr lang="en-US" sz="2400" dirty="0" err="1">
                <a:solidFill>
                  <a:srgbClr val="0C4659"/>
                </a:solidFill>
              </a:rPr>
              <a:t>dauerhaft</a:t>
            </a:r>
            <a:r>
              <a:rPr lang="en-US" sz="2400" dirty="0">
                <a:solidFill>
                  <a:srgbClr val="0C4659"/>
                </a:solidFill>
              </a:rPr>
              <a:t> </a:t>
            </a:r>
            <a:r>
              <a:rPr lang="en-US" sz="2400" dirty="0" err="1">
                <a:solidFill>
                  <a:srgbClr val="0C4659"/>
                </a:solidFill>
              </a:rPr>
              <a:t>verändert</a:t>
            </a:r>
            <a:r>
              <a:rPr lang="en-US" sz="2400" dirty="0">
                <a:solidFill>
                  <a:srgbClr val="0C4659"/>
                </a:solidFill>
              </a:rPr>
              <a:t>. </a:t>
            </a:r>
            <a:endParaRPr lang="en-US" sz="2400" dirty="0">
              <a:solidFill>
                <a:srgbClr val="0C4659"/>
              </a:solidFill>
              <a:ea typeface="Calibri"/>
              <a:cs typeface="Calibri"/>
            </a:endParaRPr>
          </a:p>
          <a:p>
            <a:pPr marL="0" indent="0">
              <a:spcAft>
                <a:spcPts val="600"/>
              </a:spcAft>
            </a:pPr>
            <a:r>
              <a:rPr lang="en-US" sz="2400" dirty="0">
                <a:solidFill>
                  <a:srgbClr val="0C4659"/>
                </a:solidFill>
              </a:rPr>
              <a:t>Der </a:t>
            </a:r>
            <a:r>
              <a:rPr lang="en-US" sz="2400" dirty="0" err="1">
                <a:solidFill>
                  <a:srgbClr val="0C4659"/>
                </a:solidFill>
              </a:rPr>
              <a:t>virtuelle</a:t>
            </a:r>
            <a:r>
              <a:rPr lang="en-US" sz="2400" dirty="0">
                <a:solidFill>
                  <a:srgbClr val="0C4659"/>
                </a:solidFill>
              </a:rPr>
              <a:t> Raum </a:t>
            </a:r>
            <a:r>
              <a:rPr lang="en-US" sz="2400" dirty="0" err="1">
                <a:solidFill>
                  <a:srgbClr val="0C4659"/>
                </a:solidFill>
              </a:rPr>
              <a:t>ist</a:t>
            </a:r>
            <a:r>
              <a:rPr lang="en-US" sz="2400" dirty="0">
                <a:solidFill>
                  <a:srgbClr val="0C4659"/>
                </a:solidFill>
              </a:rPr>
              <a:t> </a:t>
            </a:r>
            <a:r>
              <a:rPr lang="en-US" sz="2400" dirty="0" err="1">
                <a:solidFill>
                  <a:srgbClr val="0C4659"/>
                </a:solidFill>
              </a:rPr>
              <a:t>zu</a:t>
            </a:r>
            <a:r>
              <a:rPr lang="en-US" sz="2400" dirty="0">
                <a:solidFill>
                  <a:srgbClr val="0C4659"/>
                </a:solidFill>
              </a:rPr>
              <a:t> </a:t>
            </a:r>
            <a:r>
              <a:rPr lang="en-US" sz="2400" dirty="0" err="1">
                <a:solidFill>
                  <a:srgbClr val="0C4659"/>
                </a:solidFill>
              </a:rPr>
              <a:t>einem</a:t>
            </a:r>
            <a:r>
              <a:rPr lang="en-US" sz="2400" dirty="0">
                <a:solidFill>
                  <a:srgbClr val="0C4659"/>
                </a:solidFill>
              </a:rPr>
              <a:t> Ort </a:t>
            </a:r>
            <a:r>
              <a:rPr lang="en-US" sz="2400" dirty="0" err="1">
                <a:solidFill>
                  <a:srgbClr val="0C4659"/>
                </a:solidFill>
              </a:rPr>
              <a:t>geworden</a:t>
            </a:r>
            <a:r>
              <a:rPr lang="en-US" sz="2400" dirty="0">
                <a:solidFill>
                  <a:srgbClr val="0C4659"/>
                </a:solidFill>
              </a:rPr>
              <a:t>, an dem Menschen Ideen </a:t>
            </a:r>
            <a:r>
              <a:rPr lang="en-US" sz="2400" dirty="0" err="1">
                <a:solidFill>
                  <a:srgbClr val="0C4659"/>
                </a:solidFill>
              </a:rPr>
              <a:t>diskutieren</a:t>
            </a:r>
            <a:r>
              <a:rPr lang="en-US" sz="2400" dirty="0">
                <a:solidFill>
                  <a:srgbClr val="0C4659"/>
                </a:solidFill>
              </a:rPr>
              <a:t>, </a:t>
            </a:r>
            <a:r>
              <a:rPr lang="en-US" sz="2400" dirty="0" err="1">
                <a:solidFill>
                  <a:srgbClr val="0C4659"/>
                </a:solidFill>
              </a:rPr>
              <a:t>verbreiten</a:t>
            </a:r>
            <a:r>
              <a:rPr lang="en-US" sz="2400" dirty="0">
                <a:solidFill>
                  <a:srgbClr val="0C4659"/>
                </a:solidFill>
              </a:rPr>
              <a:t> und </a:t>
            </a:r>
            <a:r>
              <a:rPr lang="en-US" sz="2400" dirty="0" err="1">
                <a:solidFill>
                  <a:srgbClr val="0C4659"/>
                </a:solidFill>
              </a:rPr>
              <a:t>direkt</a:t>
            </a:r>
            <a:r>
              <a:rPr lang="en-US" sz="2400" dirty="0">
                <a:solidFill>
                  <a:srgbClr val="0C4659"/>
                </a:solidFill>
              </a:rPr>
              <a:t> </a:t>
            </a:r>
            <a:r>
              <a:rPr lang="en-US" sz="2400" dirty="0" err="1">
                <a:solidFill>
                  <a:srgbClr val="0C4659"/>
                </a:solidFill>
              </a:rPr>
              <a:t>miteinander</a:t>
            </a:r>
            <a:r>
              <a:rPr lang="en-US" sz="2400" dirty="0">
                <a:solidFill>
                  <a:srgbClr val="0C4659"/>
                </a:solidFill>
              </a:rPr>
              <a:t> </a:t>
            </a:r>
            <a:r>
              <a:rPr lang="en-US" sz="2400" dirty="0" err="1">
                <a:solidFill>
                  <a:srgbClr val="0C4659"/>
                </a:solidFill>
              </a:rPr>
              <a:t>interagieren</a:t>
            </a:r>
            <a:r>
              <a:rPr lang="en-US" sz="2400" dirty="0">
                <a:solidFill>
                  <a:srgbClr val="0C4659"/>
                </a:solidFill>
              </a:rPr>
              <a:t> – </a:t>
            </a:r>
            <a:r>
              <a:rPr lang="en-US" sz="2400" dirty="0" err="1">
                <a:solidFill>
                  <a:srgbClr val="0C4659"/>
                </a:solidFill>
              </a:rPr>
              <a:t>ohne</a:t>
            </a:r>
            <a:r>
              <a:rPr lang="en-US" sz="2400" dirty="0">
                <a:solidFill>
                  <a:srgbClr val="0C4659"/>
                </a:solidFill>
              </a:rPr>
              <a:t> </a:t>
            </a:r>
            <a:r>
              <a:rPr lang="en-US" sz="2400" dirty="0" err="1">
                <a:solidFill>
                  <a:srgbClr val="0C4659"/>
                </a:solidFill>
              </a:rPr>
              <a:t>traditionelle</a:t>
            </a:r>
            <a:r>
              <a:rPr lang="en-US" sz="2400" dirty="0">
                <a:solidFill>
                  <a:srgbClr val="0C4659"/>
                </a:solidFill>
              </a:rPr>
              <a:t> Filter </a:t>
            </a:r>
            <a:r>
              <a:rPr lang="en-US" sz="2400" dirty="0" err="1">
                <a:solidFill>
                  <a:srgbClr val="0C4659"/>
                </a:solidFill>
              </a:rPr>
              <a:t>oder</a:t>
            </a:r>
            <a:r>
              <a:rPr lang="en-US" sz="2400" dirty="0">
                <a:solidFill>
                  <a:srgbClr val="0C4659"/>
                </a:solidFill>
              </a:rPr>
              <a:t> </a:t>
            </a:r>
            <a:r>
              <a:rPr lang="en-US" sz="2400" dirty="0" err="1">
                <a:solidFill>
                  <a:srgbClr val="0C4659"/>
                </a:solidFill>
              </a:rPr>
              <a:t>Vermittlung</a:t>
            </a:r>
            <a:r>
              <a:rPr lang="en-US" sz="2400" dirty="0">
                <a:solidFill>
                  <a:srgbClr val="0C4659"/>
                </a:solidFill>
              </a:rPr>
              <a:t>. </a:t>
            </a:r>
            <a:r>
              <a:rPr lang="en-US" sz="2400" dirty="0" err="1">
                <a:solidFill>
                  <a:srgbClr val="0C4659"/>
                </a:solidFill>
              </a:rPr>
              <a:t>Im</a:t>
            </a:r>
            <a:r>
              <a:rPr lang="en-US" sz="2400" dirty="0">
                <a:solidFill>
                  <a:srgbClr val="0C4659"/>
                </a:solidFill>
              </a:rPr>
              <a:t> </a:t>
            </a:r>
            <a:r>
              <a:rPr lang="en-US" sz="2400" dirty="0" err="1">
                <a:solidFill>
                  <a:srgbClr val="0C4659"/>
                </a:solidFill>
              </a:rPr>
              <a:t>virtuellen</a:t>
            </a:r>
            <a:r>
              <a:rPr lang="en-US" sz="2400" dirty="0">
                <a:solidFill>
                  <a:srgbClr val="0C4659"/>
                </a:solidFill>
              </a:rPr>
              <a:t> Raum </a:t>
            </a:r>
            <a:r>
              <a:rPr lang="en-US" sz="2400" dirty="0" err="1">
                <a:solidFill>
                  <a:srgbClr val="0C4659"/>
                </a:solidFill>
              </a:rPr>
              <a:t>kann</a:t>
            </a:r>
            <a:r>
              <a:rPr lang="en-US" sz="2400" dirty="0">
                <a:solidFill>
                  <a:srgbClr val="0C4659"/>
                </a:solidFill>
              </a:rPr>
              <a:t> </a:t>
            </a:r>
            <a:r>
              <a:rPr lang="en-US" sz="2400" dirty="0" err="1">
                <a:solidFill>
                  <a:srgbClr val="0C4659"/>
                </a:solidFill>
              </a:rPr>
              <a:t>ein</a:t>
            </a:r>
            <a:r>
              <a:rPr lang="en-US" sz="2400" dirty="0">
                <a:solidFill>
                  <a:srgbClr val="0C4659"/>
                </a:solidFill>
              </a:rPr>
              <a:t> </a:t>
            </a:r>
            <a:r>
              <a:rPr lang="en-US" sz="2400" dirty="0" err="1">
                <a:solidFill>
                  <a:srgbClr val="0C4659"/>
                </a:solidFill>
              </a:rPr>
              <a:t>breites</a:t>
            </a:r>
            <a:r>
              <a:rPr lang="en-US" sz="2400" dirty="0">
                <a:solidFill>
                  <a:srgbClr val="0C4659"/>
                </a:solidFill>
              </a:rPr>
              <a:t> </a:t>
            </a:r>
            <a:r>
              <a:rPr lang="en-US" sz="2400" dirty="0" err="1">
                <a:solidFill>
                  <a:srgbClr val="0C4659"/>
                </a:solidFill>
              </a:rPr>
              <a:t>Publikum</a:t>
            </a:r>
            <a:r>
              <a:rPr lang="en-US" sz="2400" dirty="0">
                <a:solidFill>
                  <a:srgbClr val="0C4659"/>
                </a:solidFill>
              </a:rPr>
              <a:t> auf </a:t>
            </a:r>
            <a:r>
              <a:rPr lang="en-US" sz="2400" dirty="0" err="1">
                <a:solidFill>
                  <a:srgbClr val="0C4659"/>
                </a:solidFill>
              </a:rPr>
              <a:t>diese</a:t>
            </a:r>
            <a:r>
              <a:rPr lang="en-US" sz="2400" dirty="0">
                <a:solidFill>
                  <a:srgbClr val="0C4659"/>
                </a:solidFill>
              </a:rPr>
              <a:t> Räume </a:t>
            </a:r>
            <a:r>
              <a:rPr lang="en-US" sz="2400" dirty="0" err="1">
                <a:solidFill>
                  <a:srgbClr val="0C4659"/>
                </a:solidFill>
              </a:rPr>
              <a:t>zugreifen</a:t>
            </a:r>
            <a:r>
              <a:rPr lang="en-US" sz="2400" dirty="0">
                <a:solidFill>
                  <a:srgbClr val="0C4659"/>
                </a:solidFill>
              </a:rPr>
              <a:t> und seine </a:t>
            </a:r>
            <a:r>
              <a:rPr lang="en-US" sz="2400" dirty="0" err="1">
                <a:solidFill>
                  <a:srgbClr val="0C4659"/>
                </a:solidFill>
              </a:rPr>
              <a:t>Anliegen</a:t>
            </a:r>
            <a:r>
              <a:rPr lang="en-US" sz="2400" dirty="0">
                <a:solidFill>
                  <a:srgbClr val="0C4659"/>
                </a:solidFill>
              </a:rPr>
              <a:t> auf die </a:t>
            </a:r>
            <a:r>
              <a:rPr lang="en-US" sz="2400" dirty="0" err="1">
                <a:solidFill>
                  <a:srgbClr val="0C4659"/>
                </a:solidFill>
              </a:rPr>
              <a:t>Tagesordnung</a:t>
            </a:r>
            <a:r>
              <a:rPr lang="en-US" sz="2400" dirty="0">
                <a:solidFill>
                  <a:srgbClr val="0C4659"/>
                </a:solidFill>
              </a:rPr>
              <a:t> </a:t>
            </a:r>
            <a:r>
              <a:rPr lang="en-US" sz="2400" dirty="0" err="1">
                <a:solidFill>
                  <a:srgbClr val="0C4659"/>
                </a:solidFill>
              </a:rPr>
              <a:t>bringen</a:t>
            </a:r>
            <a:r>
              <a:rPr lang="en-US" sz="2400" dirty="0">
                <a:solidFill>
                  <a:srgbClr val="0C4659"/>
                </a:solidFill>
              </a:rPr>
              <a:t>. </a:t>
            </a:r>
            <a:r>
              <a:rPr lang="en-US" sz="2400" dirty="0" err="1">
                <a:solidFill>
                  <a:srgbClr val="0C4659"/>
                </a:solidFill>
              </a:rPr>
              <a:t>Gleichzeitig</a:t>
            </a:r>
            <a:r>
              <a:rPr lang="en-US" sz="2400" dirty="0">
                <a:solidFill>
                  <a:srgbClr val="0C4659"/>
                </a:solidFill>
              </a:rPr>
              <a:t> </a:t>
            </a:r>
            <a:r>
              <a:rPr lang="en-US" sz="2400" dirty="0" err="1">
                <a:solidFill>
                  <a:srgbClr val="0C4659"/>
                </a:solidFill>
              </a:rPr>
              <a:t>finden</a:t>
            </a:r>
            <a:r>
              <a:rPr lang="en-US" sz="2400" dirty="0">
                <a:solidFill>
                  <a:srgbClr val="0C4659"/>
                </a:solidFill>
              </a:rPr>
              <a:t> </a:t>
            </a:r>
            <a:r>
              <a:rPr lang="en-US" sz="2400" dirty="0" err="1">
                <a:solidFill>
                  <a:srgbClr val="0C4659"/>
                </a:solidFill>
              </a:rPr>
              <a:t>dort</a:t>
            </a:r>
            <a:r>
              <a:rPr lang="en-US" sz="2400" dirty="0">
                <a:solidFill>
                  <a:srgbClr val="0C4659"/>
                </a:solidFill>
              </a:rPr>
              <a:t> </a:t>
            </a:r>
            <a:r>
              <a:rPr lang="en-US" sz="2400" dirty="0" err="1">
                <a:solidFill>
                  <a:srgbClr val="0C4659"/>
                </a:solidFill>
              </a:rPr>
              <a:t>aber</a:t>
            </a:r>
            <a:r>
              <a:rPr lang="en-US" sz="2400" dirty="0">
                <a:solidFill>
                  <a:srgbClr val="0C4659"/>
                </a:solidFill>
              </a:rPr>
              <a:t> </a:t>
            </a:r>
            <a:r>
              <a:rPr lang="en-US" sz="2400" dirty="0" err="1">
                <a:solidFill>
                  <a:srgbClr val="0C4659"/>
                </a:solidFill>
              </a:rPr>
              <a:t>auch</a:t>
            </a:r>
            <a:r>
              <a:rPr lang="en-US" sz="2400" dirty="0">
                <a:solidFill>
                  <a:srgbClr val="0C4659"/>
                </a:solidFill>
              </a:rPr>
              <a:t> </a:t>
            </a:r>
            <a:r>
              <a:rPr lang="en-US" sz="2400" dirty="0" err="1">
                <a:solidFill>
                  <a:srgbClr val="0C4659"/>
                </a:solidFill>
              </a:rPr>
              <a:t>Polarisierung</a:t>
            </a:r>
            <a:r>
              <a:rPr lang="en-US" sz="2400" dirty="0">
                <a:solidFill>
                  <a:srgbClr val="0C4659"/>
                </a:solidFill>
              </a:rPr>
              <a:t> und </a:t>
            </a:r>
            <a:r>
              <a:rPr lang="en-US" sz="2400" dirty="0" err="1">
                <a:solidFill>
                  <a:srgbClr val="0C4659"/>
                </a:solidFill>
              </a:rPr>
              <a:t>Desinformation</a:t>
            </a:r>
            <a:r>
              <a:rPr lang="en-US" sz="2400" dirty="0">
                <a:solidFill>
                  <a:srgbClr val="0C4659"/>
                </a:solidFill>
              </a:rPr>
              <a:t> </a:t>
            </a:r>
            <a:r>
              <a:rPr lang="en-US" sz="2400" dirty="0" err="1">
                <a:solidFill>
                  <a:srgbClr val="0C4659"/>
                </a:solidFill>
              </a:rPr>
              <a:t>fruchtbaren</a:t>
            </a:r>
            <a:r>
              <a:rPr lang="en-US" sz="2400" dirty="0">
                <a:solidFill>
                  <a:srgbClr val="0C4659"/>
                </a:solidFill>
              </a:rPr>
              <a:t> Boden.</a:t>
            </a:r>
            <a:endParaRPr lang="en-US" sz="2200" dirty="0">
              <a:solidFill>
                <a:srgbClr val="0C4659"/>
              </a:solidFill>
            </a:endParaRPr>
          </a:p>
          <a:p>
            <a:pPr marL="342900" indent="-342900">
              <a:buFont typeface="Wingdings" panose="05000000000000000000" pitchFamily="2" charset="2"/>
              <a:buChar char="v"/>
            </a:pPr>
            <a:endParaRPr lang="en-US" sz="2200" dirty="0"/>
          </a:p>
        </p:txBody>
      </p:sp>
      <p:pic>
        <p:nvPicPr>
          <p:cNvPr id="9219" name="Picture 3">
            <a:extLst>
              <a:ext uri="{FF2B5EF4-FFF2-40B4-BE49-F238E27FC236}">
                <a16:creationId xmlns:a16="http://schemas.microsoft.com/office/drawing/2014/main" id="{3F1986D2-68D8-EC37-7B1C-2C35CAAFB589}"/>
              </a:ext>
            </a:extLst>
          </p:cNvPr>
          <p:cNvPicPr>
            <a:picLocks noChangeAspect="1" noChangeArrowheads="1"/>
          </p:cNvPicPr>
          <p:nvPr/>
        </p:nvPicPr>
        <p:blipFill>
          <a:blip r:embed="rId2"/>
          <a:srcRect t="5474" b="5474"/>
          <a:stretch/>
        </p:blipFill>
        <p:spPr bwMode="auto">
          <a:xfrm>
            <a:off x="393403" y="0"/>
            <a:ext cx="3410727" cy="206271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7E3F0FFD-991C-796C-666D-2211E74CDFBC}"/>
              </a:ext>
            </a:extLst>
          </p:cNvPr>
          <p:cNvCxnSpPr>
            <a:cxnSpLocks/>
          </p:cNvCxnSpPr>
          <p:nvPr/>
        </p:nvCxnSpPr>
        <p:spPr>
          <a:xfrm>
            <a:off x="4081100" y="1554152"/>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4599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FF0C-F6BB-54CE-74DB-AB1EC8F892E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CC558B4-20AA-2954-0296-808B5F6E62B1}"/>
              </a:ext>
            </a:extLst>
          </p:cNvPr>
          <p:cNvSpPr>
            <a:spLocks noGrp="1"/>
          </p:cNvSpPr>
          <p:nvPr>
            <p:ph type="body" sz="quarter" idx="20"/>
          </p:nvPr>
        </p:nvSpPr>
        <p:spPr>
          <a:xfrm>
            <a:off x="3993270" y="166478"/>
            <a:ext cx="7938379" cy="6466118"/>
          </a:xfrm>
        </p:spPr>
        <p:txBody>
          <a:bodyPr lIns="91440" tIns="45720" rIns="91440" bIns="45720" anchor="t"/>
          <a:lstStyle/>
          <a:p>
            <a:pPr marL="0" indent="0">
              <a:spcAft>
                <a:spcPts val="600"/>
              </a:spcAft>
            </a:pPr>
            <a:r>
              <a:rPr lang="en-US" sz="2800" b="1" dirty="0"/>
              <a:t>Die Rolle digitaler Medien bei der Stärkung des zivilgesellschaftlichen Dialogs und sozialer Bewegungen</a:t>
            </a:r>
            <a:endParaRPr lang="en-US" sz="2800" dirty="0">
              <a:solidFill>
                <a:srgbClr val="0C4659"/>
              </a:solidFill>
            </a:endParaRPr>
          </a:p>
          <a:p>
            <a:r>
              <a:rPr lang="en-US" dirty="0"/>
              <a:t>Wichtige Aspekte:</a:t>
            </a:r>
            <a:endParaRPr lang="en-US" dirty="0">
              <a:ea typeface="Calibri"/>
              <a:cs typeface="Calibri"/>
            </a:endParaRPr>
          </a:p>
          <a:p>
            <a:pPr marL="342900" indent="-342900">
              <a:buFont typeface="Calibri" panose="020B0604020202020204" pitchFamily="34" charset="0"/>
              <a:buChar char="-"/>
            </a:pPr>
            <a:r>
              <a:rPr lang="en-US" dirty="0"/>
              <a:t>Erweitern Sie das Publikum. Geben Sie Gruppen mit wenig Zugang zu Medien, Parteien oder Organisationen die Möglichkeit, ihre Meinungen und Anliegen zu äußern.</a:t>
            </a:r>
            <a:endParaRPr lang="en-US" dirty="0">
              <a:ea typeface="Calibri"/>
              <a:cs typeface="Calibri"/>
            </a:endParaRPr>
          </a:p>
          <a:p>
            <a:pPr marL="342900" indent="-342900">
              <a:buFont typeface="Calibri" panose="020B0604020202020204" pitchFamily="34" charset="0"/>
              <a:buChar char="-"/>
            </a:pPr>
            <a:r>
              <a:rPr lang="en-US" dirty="0"/>
              <a:t>Fördern Sie den demokratischen Dialog durch Initiativen zur E-Demokratie und E-Partizipation.</a:t>
            </a:r>
            <a:endParaRPr lang="en-US" dirty="0">
              <a:ea typeface="Calibri"/>
              <a:cs typeface="Calibri"/>
            </a:endParaRPr>
          </a:p>
          <a:p>
            <a:pPr marL="0" indent="0"/>
            <a:r>
              <a:rPr lang="en-US" dirty="0"/>
              <a:t>Unter den verschiedenen Erfahrungen im Bereich der E-Demokratie möchten wir folgende hervorheben:</a:t>
            </a:r>
          </a:p>
          <a:p>
            <a:pPr marL="342900" indent="-342900">
              <a:lnSpc>
                <a:spcPct val="100000"/>
              </a:lnSpc>
              <a:spcBef>
                <a:spcPts val="700"/>
              </a:spcBef>
              <a:buFont typeface="Calibri" panose="020B0604020202020204" pitchFamily="34" charset="0"/>
              <a:buChar char="-"/>
            </a:pPr>
            <a:r>
              <a:rPr lang="en-US" dirty="0"/>
              <a:t>Sagen Sie Ihre Meinung</a:t>
            </a:r>
            <a:endParaRPr lang="en-US" dirty="0">
              <a:ea typeface="Calibri" panose="020F0502020204030204"/>
              <a:cs typeface="Calibri" panose="020F0502020204030204"/>
            </a:endParaRPr>
          </a:p>
          <a:p>
            <a:pPr marL="342900" indent="-342900">
              <a:lnSpc>
                <a:spcPct val="100000"/>
              </a:lnSpc>
              <a:spcBef>
                <a:spcPts val="700"/>
              </a:spcBef>
              <a:buFont typeface="Calibri" panose="020B0604020202020204" pitchFamily="34" charset="0"/>
              <a:buChar char="-"/>
            </a:pPr>
            <a:r>
              <a:rPr lang="en-US" dirty="0"/>
              <a:t>Europäische Bürgerinitiative.</a:t>
            </a:r>
            <a:endParaRPr lang="en-US">
              <a:ea typeface="Calibri" panose="020F0502020204030204"/>
              <a:cs typeface="Calibri" panose="020F0502020204030204"/>
            </a:endParaRPr>
          </a:p>
          <a:p>
            <a:pPr marL="342900" indent="-342900">
              <a:lnSpc>
                <a:spcPct val="100000"/>
              </a:lnSpc>
              <a:spcBef>
                <a:spcPts val="700"/>
              </a:spcBef>
              <a:buFont typeface="Calibri" panose="020B0604020202020204" pitchFamily="34" charset="0"/>
              <a:buChar char="-"/>
            </a:pPr>
            <a:r>
              <a:rPr lang="en-US" dirty="0" err="1"/>
              <a:t>Decidim</a:t>
            </a:r>
            <a:endParaRPr lang="en-US">
              <a:ea typeface="Calibri" panose="020F0502020204030204"/>
              <a:cs typeface="Calibri" panose="020F0502020204030204"/>
            </a:endParaRPr>
          </a:p>
          <a:p>
            <a:pPr marL="0" indent="0"/>
            <a:r>
              <a:rPr lang="en-US"/>
              <a:t>Werfen wir einen Blick darauf! </a:t>
            </a:r>
            <a:endParaRPr lang="en-US" dirty="0">
              <a:ea typeface="Calibri"/>
              <a:cs typeface="Calibri"/>
            </a:endParaRPr>
          </a:p>
          <a:p>
            <a:pPr marL="800100" lvl="1">
              <a:buFont typeface="Courier New" panose="020B0604020202020204" pitchFamily="34" charset="0"/>
              <a:buChar char="o"/>
            </a:pPr>
            <a:endParaRPr lang="en-US" b="0" kern="1200" noProof="0">
              <a:solidFill>
                <a:srgbClr val="0C4659"/>
              </a:solidFill>
              <a:latin typeface="+mn-lt"/>
              <a:ea typeface="Calibri" panose="020F0502020204030204"/>
              <a:cs typeface="Calibri" panose="020F0502020204030204"/>
            </a:endParaRPr>
          </a:p>
          <a:p>
            <a:pPr marL="342900" indent="-342900">
              <a:spcAft>
                <a:spcPts val="600"/>
              </a:spcAft>
              <a:buFont typeface="Calibri"/>
              <a:buChar char="-"/>
            </a:pPr>
            <a:endParaRPr lang="en-US">
              <a:ea typeface="Calibri" panose="020F0502020204030204"/>
              <a:cs typeface="Calibri" panose="020F0502020204030204"/>
              <a:hlinkClick r:id="rId2">
                <a:extLst>
                  <a:ext uri="{A12FA001-AC4F-418D-AE19-62706E023703}">
                    <ahyp:hlinkClr xmlns:ahyp="http://schemas.microsoft.com/office/drawing/2018/hyperlinkcolor" val="tx"/>
                  </a:ext>
                </a:extLst>
              </a:hlinkClick>
            </a:endParaRPr>
          </a:p>
          <a:p>
            <a:pPr marL="0" indent="0">
              <a:spcAft>
                <a:spcPts val="600"/>
              </a:spcAft>
            </a:pPr>
            <a:r>
              <a:rPr lang="en-US" sz="2200" dirty="0">
                <a:solidFill>
                  <a:srgbClr val="0C4659"/>
                </a:solidFill>
              </a:rPr>
              <a:t>.</a:t>
            </a:r>
            <a:endParaRPr lang="en-US" sz="2200" dirty="0">
              <a:solidFill>
                <a:srgbClr val="0C4659"/>
              </a:solidFill>
              <a:ea typeface="Calibri"/>
              <a:cs typeface="Calibri"/>
            </a:endParaRPr>
          </a:p>
          <a:p>
            <a:pPr marL="342900" indent="-342900">
              <a:buFont typeface="Calibri" panose="05000000000000000000" pitchFamily="2" charset="2"/>
              <a:buChar char="-"/>
            </a:pPr>
            <a:endParaRPr lang="en-US" sz="2200">
              <a:ea typeface="Calibri" panose="020F0502020204030204"/>
              <a:cs typeface="Calibri" panose="020F0502020204030204"/>
            </a:endParaRPr>
          </a:p>
        </p:txBody>
      </p:sp>
      <p:pic>
        <p:nvPicPr>
          <p:cNvPr id="9219" name="Picture 3">
            <a:extLst>
              <a:ext uri="{FF2B5EF4-FFF2-40B4-BE49-F238E27FC236}">
                <a16:creationId xmlns:a16="http://schemas.microsoft.com/office/drawing/2014/main" id="{3F1986D2-68D8-EC37-7B1C-2C35CAAFB589}"/>
              </a:ext>
            </a:extLst>
          </p:cNvPr>
          <p:cNvPicPr>
            <a:picLocks noChangeAspect="1" noChangeArrowheads="1"/>
          </p:cNvPicPr>
          <p:nvPr/>
        </p:nvPicPr>
        <p:blipFill>
          <a:blip r:embed="rId3"/>
          <a:srcRect t="5474" b="5474"/>
          <a:stretch/>
        </p:blipFill>
        <p:spPr bwMode="auto">
          <a:xfrm>
            <a:off x="393403" y="0"/>
            <a:ext cx="3410727" cy="206271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7E3F0FFD-991C-796C-666D-2211E74CDFBC}"/>
              </a:ext>
            </a:extLst>
          </p:cNvPr>
          <p:cNvCxnSpPr>
            <a:cxnSpLocks/>
          </p:cNvCxnSpPr>
          <p:nvPr/>
        </p:nvCxnSpPr>
        <p:spPr>
          <a:xfrm>
            <a:off x="4081100" y="1411912"/>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E5E68B7B-2A80-EBB8-77DD-37308569E449}"/>
              </a:ext>
            </a:extLst>
          </p:cNvPr>
          <p:cNvSpPr txBox="1">
            <a:spLocks/>
          </p:cNvSpPr>
          <p:nvPr/>
        </p:nvSpPr>
        <p:spPr>
          <a:xfrm>
            <a:off x="619264" y="3288982"/>
            <a:ext cx="3054298" cy="104922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dirty="0" err="1">
                <a:latin typeface="Calibri"/>
                <a:ea typeface="Open Sans"/>
                <a:cs typeface="Calibri"/>
              </a:rPr>
              <a:t>Digitale Brücken bauen</a:t>
            </a:r>
            <a:r>
              <a:rPr lang="en-US" sz="2000" dirty="0">
                <a:latin typeface="Calibri"/>
                <a:ea typeface="Open Sans"/>
                <a:cs typeface="Calibri"/>
              </a:rPr>
              <a:t>: </a:t>
            </a:r>
            <a:r>
              <a:rPr lang="en-US" sz="2000" dirty="0" err="1">
                <a:latin typeface="Calibri"/>
                <a:ea typeface="Open Sans"/>
                <a:cs typeface="Calibri"/>
              </a:rPr>
              <a:t>Die Rolle der Medien bei </a:t>
            </a:r>
            <a:r>
              <a:rPr lang="en-US" sz="2000" dirty="0">
                <a:latin typeface="Calibri"/>
                <a:ea typeface="Open Sans"/>
                <a:cs typeface="Calibri"/>
              </a:rPr>
              <a:t>der Förderung von </a:t>
            </a:r>
            <a:r>
              <a:rPr lang="en-US" sz="2000" dirty="0" err="1">
                <a:latin typeface="Calibri"/>
                <a:ea typeface="Open Sans"/>
                <a:cs typeface="Calibri"/>
              </a:rPr>
              <a:t>Frieden </a:t>
            </a:r>
            <a:r>
              <a:rPr lang="en-US" sz="2000" dirty="0">
                <a:latin typeface="Calibri"/>
                <a:ea typeface="Open Sans"/>
                <a:cs typeface="Calibri"/>
              </a:rPr>
              <a:t>und sozialem </a:t>
            </a:r>
            <a:r>
              <a:rPr lang="en-US" sz="2000" dirty="0" err="1">
                <a:latin typeface="Calibri"/>
                <a:ea typeface="Open Sans"/>
                <a:cs typeface="Calibri"/>
              </a:rPr>
              <a:t>Zusammenhalt</a:t>
            </a:r>
          </a:p>
        </p:txBody>
      </p:sp>
      <p:sp>
        <p:nvSpPr>
          <p:cNvPr id="13" name="Text Placeholder 6">
            <a:extLst>
              <a:ext uri="{FF2B5EF4-FFF2-40B4-BE49-F238E27FC236}">
                <a16:creationId xmlns:a16="http://schemas.microsoft.com/office/drawing/2014/main" id="{B12C0F3A-683E-ADCB-0202-CD4B05D887DF}"/>
              </a:ext>
            </a:extLst>
          </p:cNvPr>
          <p:cNvSpPr txBox="1">
            <a:spLocks/>
          </p:cNvSpPr>
          <p:nvPr/>
        </p:nvSpPr>
        <p:spPr>
          <a:xfrm>
            <a:off x="533844" y="2066814"/>
            <a:ext cx="3122943" cy="38556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err="1">
                <a:latin typeface="Calibri"/>
                <a:ea typeface="Open Sans"/>
                <a:cs typeface="Calibri"/>
              </a:rPr>
              <a:t>Themenbereich</a:t>
            </a:r>
            <a:r>
              <a:rPr lang="en-US" sz="3200" dirty="0">
                <a:latin typeface="Calibri"/>
                <a:ea typeface="Open Sans"/>
                <a:cs typeface="Calibri"/>
              </a:rPr>
              <a:t> 1 </a:t>
            </a:r>
          </a:p>
        </p:txBody>
      </p:sp>
    </p:spTree>
    <p:extLst>
      <p:ext uri="{BB962C8B-B14F-4D97-AF65-F5344CB8AC3E}">
        <p14:creationId xmlns:p14="http://schemas.microsoft.com/office/powerpoint/2010/main" val="12316792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FF0C-F6BB-54CE-74DB-AB1EC8F892E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CC558B4-20AA-2954-0296-808B5F6E62B1}"/>
              </a:ext>
            </a:extLst>
          </p:cNvPr>
          <p:cNvSpPr>
            <a:spLocks noGrp="1"/>
          </p:cNvSpPr>
          <p:nvPr>
            <p:ph type="body" sz="quarter" idx="20"/>
          </p:nvPr>
        </p:nvSpPr>
        <p:spPr>
          <a:xfrm>
            <a:off x="4080836" y="52178"/>
            <a:ext cx="7888913" cy="5526318"/>
          </a:xfrm>
        </p:spPr>
        <p:txBody>
          <a:bodyPr lIns="91440" tIns="45720" rIns="91440" bIns="45720" anchor="t"/>
          <a:lstStyle/>
          <a:p>
            <a:pPr marL="0" indent="0">
              <a:spcAft>
                <a:spcPts val="600"/>
              </a:spcAft>
            </a:pPr>
            <a:r>
              <a:rPr lang="en-US" sz="2800" b="1" dirty="0"/>
              <a:t>Die Rolle digitaler Medien bei der Stärkung des zivilgesellschaftlichen Dialogs und sozialer Bewegungen</a:t>
            </a:r>
            <a:endParaRPr lang="en-US" sz="2800" dirty="0">
              <a:solidFill>
                <a:srgbClr val="0C4659"/>
              </a:solidFill>
            </a:endParaRPr>
          </a:p>
          <a:p>
            <a:pPr marL="800100" lvl="1" indent="-342900">
              <a:spcAft>
                <a:spcPts val="600"/>
              </a:spcAft>
              <a:buFontTx/>
              <a:buChar char="-"/>
            </a:pPr>
            <a:endParaRPr lang="en-US" sz="2400" spc="0" dirty="0">
              <a:solidFill>
                <a:srgbClr val="0C4659"/>
              </a:solidFill>
              <a:latin typeface="+mn-lt"/>
            </a:endParaRPr>
          </a:p>
          <a:p>
            <a:pPr marL="342900" indent="-342900">
              <a:buFont typeface="Calibri,Sans-Serif"/>
              <a:buChar char="•"/>
            </a:pPr>
            <a:r>
              <a:rPr lang="en-US" dirty="0"/>
              <a:t>Die Europäische Kommission betreibt die Online-Plattform </a:t>
            </a:r>
            <a:r>
              <a:rPr lang="en-US" dirty="0">
                <a:hlinkClick r:id="rId2">
                  <a:extLst>
                    <a:ext uri="{A12FA001-AC4F-418D-AE19-62706E023703}">
                      <ahyp:hlinkClr xmlns:ahyp="http://schemas.microsoft.com/office/drawing/2018/hyperlinkcolor" val="tx"/>
                    </a:ext>
                  </a:extLst>
                </a:hlinkClick>
              </a:rPr>
              <a:t>„Have your </a:t>
            </a:r>
            <a:r>
              <a:rPr lang="en-US" dirty="0"/>
              <a:t>say“. Dort sammelt sie die Meinungen der Bürger*innen zu aktuellen Gesetzen und politischen Maßnahmen</a:t>
            </a:r>
            <a:r>
              <a:rPr lang="en-US" sz="2000" dirty="0"/>
              <a:t>. </a:t>
            </a:r>
            <a:endParaRPr lang="en-US" sz="2000" dirty="0">
              <a:solidFill>
                <a:srgbClr val="086D6E"/>
              </a:solidFill>
              <a:ea typeface="Calibri"/>
              <a:cs typeface="Calibri"/>
            </a:endParaRPr>
          </a:p>
          <a:p>
            <a:pPr marL="342900" indent="-342900">
              <a:buChar char="•"/>
            </a:pPr>
            <a:r>
              <a:rPr lang="en-US" dirty="0">
                <a:hlinkClick r:id="rId3"/>
              </a:rPr>
              <a:t>Forum </a:t>
            </a:r>
            <a:r>
              <a:rPr lang="en-US" dirty="0"/>
              <a:t>zur</a:t>
            </a:r>
            <a:r>
              <a:rPr lang="en-US" dirty="0">
                <a:hlinkClick r:id="rId3"/>
              </a:rPr>
              <a:t> Europäischen Bürgerinitiative </a:t>
            </a:r>
            <a:r>
              <a:rPr lang="en-US" dirty="0"/>
              <a:t>Die Europäische Bürgerinitiative ist eine </a:t>
            </a:r>
            <a:r>
              <a:rPr lang="en-US" dirty="0" err="1"/>
              <a:t>Anlaufstelle </a:t>
            </a:r>
            <a:r>
              <a:rPr lang="en-US" dirty="0"/>
              <a:t>für fachliche Beratung, praktische Hilfestellung und den Erfahrungsaustausch unter der Bevölkerung. Die EBI bietet ein Diskussionsforum, in dem Teilnehmende </a:t>
            </a:r>
            <a:r>
              <a:rPr lang="en-US" dirty="0" err="1"/>
              <a:t>ihre Ansichten </a:t>
            </a:r>
            <a:r>
              <a:rPr lang="en-US" dirty="0"/>
              <a:t>zu verschiedenen </a:t>
            </a:r>
            <a:r>
              <a:rPr lang="en-US" dirty="0" err="1"/>
              <a:t>Themen </a:t>
            </a:r>
            <a:r>
              <a:rPr lang="en-US" dirty="0"/>
              <a:t>in ihrer eigenen Sprache austauschen können. Außerdem gibt es eine EBI-Online-Community.</a:t>
            </a:r>
          </a:p>
          <a:p>
            <a:pPr marL="342900" indent="-342900">
              <a:buChar char="•"/>
            </a:pPr>
            <a:r>
              <a:rPr lang="en-US" dirty="0"/>
              <a:t>Auch auf </a:t>
            </a:r>
            <a:r>
              <a:rPr lang="en-US" b="1" dirty="0"/>
              <a:t>lokaler Ebene </a:t>
            </a:r>
            <a:r>
              <a:rPr lang="en-US" dirty="0"/>
              <a:t>entstanden partizipative Plattformen wie </a:t>
            </a:r>
            <a:r>
              <a:rPr lang="en-US" dirty="0">
                <a:hlinkClick r:id="rId4"/>
              </a:rPr>
              <a:t>Decidim</a:t>
            </a:r>
            <a:r>
              <a:rPr lang="en-US" dirty="0"/>
              <a:t>, die bereits in anderen Abschnitten erwähnt sind.</a:t>
            </a:r>
            <a:endParaRPr lang="en-US" dirty="0">
              <a:ea typeface="Calibri"/>
              <a:cs typeface="Calibri"/>
            </a:endParaRPr>
          </a:p>
          <a:p>
            <a:pPr marL="457200" lvl="1" indent="0">
              <a:spcAft>
                <a:spcPts val="600"/>
              </a:spcAft>
            </a:pPr>
            <a:endParaRPr lang="en-US" sz="2400" spc="0" dirty="0">
              <a:solidFill>
                <a:srgbClr val="0C4659"/>
              </a:solidFill>
              <a:latin typeface="+mn-lt"/>
            </a:endParaRPr>
          </a:p>
          <a:p>
            <a:pPr marL="800100" lvl="1" indent="-342900">
              <a:spcAft>
                <a:spcPts val="600"/>
              </a:spcAft>
              <a:buFontTx/>
              <a:buChar char="-"/>
            </a:pPr>
            <a:endParaRPr lang="en-US" dirty="0">
              <a:solidFill>
                <a:srgbClr val="0C4659"/>
              </a:solidFill>
            </a:endParaRPr>
          </a:p>
          <a:p>
            <a:pPr marL="342900" indent="-342900">
              <a:spcAft>
                <a:spcPts val="600"/>
              </a:spcAft>
              <a:buFont typeface="Arial"/>
              <a:buChar char="•"/>
            </a:pPr>
            <a:endParaRPr lang="en-US" sz="2400" b="0" kern="1200" noProof="0" dirty="0">
              <a:solidFill>
                <a:srgbClr val="0C4659"/>
              </a:solidFill>
              <a:latin typeface="+mn-lt"/>
              <a:ea typeface="Calibri" panose="020F0502020204030204"/>
              <a:cs typeface="Calibri" panose="020F0502020204030204"/>
              <a:hlinkClick r:id="rId5">
                <a:extLst>
                  <a:ext uri="{A12FA001-AC4F-418D-AE19-62706E023703}">
                    <ahyp:hlinkClr xmlns:ahyp="http://schemas.microsoft.com/office/drawing/2018/hyperlinkcolor" val="tx"/>
                  </a:ext>
                </a:extLst>
              </a:hlinkClick>
            </a:endParaRPr>
          </a:p>
          <a:p>
            <a:pPr marL="0" indent="0">
              <a:spcAft>
                <a:spcPts val="600"/>
              </a:spcAft>
            </a:pPr>
            <a:r>
              <a:rPr lang="en-US" sz="2200" dirty="0">
                <a:solidFill>
                  <a:srgbClr val="0C4659"/>
                </a:solidFill>
              </a:rPr>
              <a:t>.</a:t>
            </a:r>
            <a:endParaRPr lang="en-US" sz="2200" dirty="0">
              <a:solidFill>
                <a:srgbClr val="0C4659"/>
              </a:solidFill>
              <a:ea typeface="Calibri"/>
              <a:cs typeface="Calibri"/>
            </a:endParaRPr>
          </a:p>
          <a:p>
            <a:pPr marL="342900" indent="-342900">
              <a:buFont typeface="Arial" panose="05000000000000000000" pitchFamily="2" charset="2"/>
              <a:buChar char="•"/>
            </a:pPr>
            <a:endParaRPr lang="en-US" sz="2200" dirty="0">
              <a:ea typeface="Calibri" panose="020F0502020204030204"/>
              <a:cs typeface="Calibri" panose="020F0502020204030204"/>
            </a:endParaRPr>
          </a:p>
        </p:txBody>
      </p:sp>
      <p:pic>
        <p:nvPicPr>
          <p:cNvPr id="9219" name="Picture 3">
            <a:extLst>
              <a:ext uri="{FF2B5EF4-FFF2-40B4-BE49-F238E27FC236}">
                <a16:creationId xmlns:a16="http://schemas.microsoft.com/office/drawing/2014/main" id="{3F1986D2-68D8-EC37-7B1C-2C35CAAFB589}"/>
              </a:ext>
            </a:extLst>
          </p:cNvPr>
          <p:cNvPicPr>
            <a:picLocks noChangeAspect="1" noChangeArrowheads="1"/>
          </p:cNvPicPr>
          <p:nvPr/>
        </p:nvPicPr>
        <p:blipFill>
          <a:blip r:embed="rId6"/>
          <a:srcRect t="5474" b="5474"/>
          <a:stretch/>
        </p:blipFill>
        <p:spPr bwMode="auto">
          <a:xfrm>
            <a:off x="393403" y="0"/>
            <a:ext cx="3410727" cy="206271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7E3F0FFD-991C-796C-666D-2211E74CDFBC}"/>
              </a:ext>
            </a:extLst>
          </p:cNvPr>
          <p:cNvCxnSpPr>
            <a:cxnSpLocks/>
          </p:cNvCxnSpPr>
          <p:nvPr/>
        </p:nvCxnSpPr>
        <p:spPr>
          <a:xfrm>
            <a:off x="4082903" y="1477085"/>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F9F810F7-8C86-41CA-647C-50D07009058D}"/>
              </a:ext>
            </a:extLst>
          </p:cNvPr>
          <p:cNvSpPr>
            <a:spLocks noGrp="1"/>
          </p:cNvSpPr>
          <p:nvPr>
            <p:ph type="body" sz="quarter" idx="18"/>
          </p:nvPr>
        </p:nvSpPr>
        <p:spPr>
          <a:xfrm>
            <a:off x="675020" y="3354030"/>
            <a:ext cx="3054298" cy="1049221"/>
          </a:xfrm>
        </p:spPr>
        <p:txBody>
          <a:bodyPr lIns="91440" tIns="45720" rIns="91440" bIns="45720" anchor="t">
            <a:noAutofit/>
          </a:bodyPr>
          <a:lstStyle/>
          <a:p>
            <a:pPr>
              <a:lnSpc>
                <a:spcPct val="100000"/>
              </a:lnSpc>
            </a:pPr>
            <a:r>
              <a:rPr lang="en-US" sz="2000" dirty="0" err="1">
                <a:latin typeface="Calibri"/>
                <a:ea typeface="Open Sans"/>
                <a:cs typeface="Calibri"/>
              </a:rPr>
              <a:t>Digitale Brücken bauen</a:t>
            </a:r>
            <a:r>
              <a:rPr lang="en-US" sz="2000" dirty="0">
                <a:latin typeface="Calibri"/>
                <a:ea typeface="Open Sans"/>
                <a:cs typeface="Calibri"/>
              </a:rPr>
              <a:t>: </a:t>
            </a:r>
            <a:r>
              <a:rPr lang="en-US" sz="2000" dirty="0" err="1">
                <a:latin typeface="Calibri"/>
                <a:ea typeface="Open Sans"/>
                <a:cs typeface="Calibri"/>
              </a:rPr>
              <a:t>Die Kraft der Medien bei </a:t>
            </a:r>
            <a:r>
              <a:rPr lang="en-US" sz="2000" dirty="0">
                <a:latin typeface="Calibri"/>
                <a:ea typeface="Open Sans"/>
                <a:cs typeface="Calibri"/>
              </a:rPr>
              <a:t>der Förderung von </a:t>
            </a:r>
            <a:r>
              <a:rPr lang="en-US" sz="2000" dirty="0" err="1">
                <a:latin typeface="Calibri"/>
                <a:ea typeface="Open Sans"/>
                <a:cs typeface="Calibri"/>
              </a:rPr>
              <a:t>Frieden </a:t>
            </a:r>
            <a:r>
              <a:rPr lang="en-US" sz="2000" dirty="0">
                <a:latin typeface="Calibri"/>
                <a:ea typeface="Open Sans"/>
                <a:cs typeface="Calibri"/>
              </a:rPr>
              <a:t>und sozialem </a:t>
            </a:r>
            <a:r>
              <a:rPr lang="en-US" sz="2000" dirty="0" err="1">
                <a:latin typeface="Calibri"/>
                <a:ea typeface="Open Sans"/>
                <a:cs typeface="Calibri"/>
              </a:rPr>
              <a:t>Zusammenhalt</a:t>
            </a:r>
          </a:p>
        </p:txBody>
      </p:sp>
      <p:sp>
        <p:nvSpPr>
          <p:cNvPr id="13" name="Text Placeholder 6">
            <a:extLst>
              <a:ext uri="{FF2B5EF4-FFF2-40B4-BE49-F238E27FC236}">
                <a16:creationId xmlns:a16="http://schemas.microsoft.com/office/drawing/2014/main" id="{59A6457C-6D4A-A657-CFC3-EE8DBDB0209F}"/>
              </a:ext>
            </a:extLst>
          </p:cNvPr>
          <p:cNvSpPr>
            <a:spLocks noGrp="1"/>
          </p:cNvSpPr>
          <p:nvPr>
            <p:ph type="body" sz="quarter" idx="19"/>
          </p:nvPr>
        </p:nvSpPr>
        <p:spPr>
          <a:xfrm>
            <a:off x="589600" y="2094692"/>
            <a:ext cx="3122943" cy="385564"/>
          </a:xfrm>
        </p:spPr>
        <p:txBody>
          <a:bodyPr lIns="91440" tIns="45720" rIns="91440" bIns="45720" anchor="t">
            <a:noAutofit/>
          </a:bodyPr>
          <a:lstStyle/>
          <a:p>
            <a:r>
              <a:rPr lang="en-US" sz="3200" dirty="0" err="1">
                <a:latin typeface="Calibri"/>
                <a:ea typeface="Open Sans"/>
                <a:cs typeface="Calibri"/>
              </a:rPr>
              <a:t>Themenbereich</a:t>
            </a:r>
            <a:r>
              <a:rPr lang="en-US" sz="3200" dirty="0">
                <a:latin typeface="Calibri"/>
                <a:ea typeface="Open Sans"/>
                <a:cs typeface="Calibri"/>
              </a:rPr>
              <a:t> 1 </a:t>
            </a:r>
          </a:p>
        </p:txBody>
      </p:sp>
    </p:spTree>
    <p:extLst>
      <p:ext uri="{BB962C8B-B14F-4D97-AF65-F5344CB8AC3E}">
        <p14:creationId xmlns:p14="http://schemas.microsoft.com/office/powerpoint/2010/main" val="13291867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FF0C-F6BB-54CE-74DB-AB1EC8F892E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CC558B4-20AA-2954-0296-808B5F6E62B1}"/>
              </a:ext>
            </a:extLst>
          </p:cNvPr>
          <p:cNvSpPr>
            <a:spLocks noGrp="1"/>
          </p:cNvSpPr>
          <p:nvPr>
            <p:ph type="body" sz="quarter" idx="20"/>
          </p:nvPr>
        </p:nvSpPr>
        <p:spPr>
          <a:xfrm>
            <a:off x="3993270" y="166478"/>
            <a:ext cx="7989179" cy="3849918"/>
          </a:xfrm>
        </p:spPr>
        <p:txBody>
          <a:bodyPr lIns="91440" tIns="45720" rIns="91440" bIns="45720" anchor="t"/>
          <a:lstStyle/>
          <a:p>
            <a:pPr marL="0" indent="0">
              <a:spcAft>
                <a:spcPts val="600"/>
              </a:spcAft>
            </a:pPr>
            <a:r>
              <a:rPr lang="en-US" sz="2800" b="1" dirty="0"/>
              <a:t>Die Rolle digitaler Medien bei der Stärkung des zivilgesellschaftlichen Dialogs und sozialer Bewegungen</a:t>
            </a:r>
            <a:endParaRPr lang="en-US" sz="2800" b="1" spc="300" dirty="0">
              <a:latin typeface="Montserrat Light" pitchFamily="2" charset="77"/>
            </a:endParaRPr>
          </a:p>
          <a:p>
            <a:pPr marL="0" indent="0">
              <a:spcAft>
                <a:spcPts val="600"/>
              </a:spcAft>
            </a:pPr>
            <a:r>
              <a:rPr lang="en-US" sz="2400" spc="0" dirty="0">
                <a:solidFill>
                  <a:srgbClr val="0C4659"/>
                </a:solidFill>
                <a:latin typeface="+mn-lt"/>
              </a:rPr>
              <a:t>Was sind die Vorteile des digitalen demokratischen Dialogs?</a:t>
            </a:r>
            <a:endParaRPr lang="en-US" sz="2400" spc="0" dirty="0">
              <a:solidFill>
                <a:srgbClr val="0C4659"/>
              </a:solidFill>
              <a:latin typeface="+mn-lt"/>
              <a:ea typeface="Calibri"/>
              <a:cs typeface="Calibri"/>
            </a:endParaRPr>
          </a:p>
          <a:p>
            <a:pPr marL="342900" indent="-342900">
              <a:spcAft>
                <a:spcPts val="600"/>
              </a:spcAft>
              <a:buChar char="•"/>
            </a:pPr>
            <a:r>
              <a:rPr lang="en-US" sz="2400" b="1" spc="0" dirty="0">
                <a:solidFill>
                  <a:srgbClr val="0C4659"/>
                </a:solidFill>
                <a:latin typeface="+mn-lt"/>
              </a:rPr>
              <a:t>Bessere Zugänglichkeit und Inklusion</a:t>
            </a:r>
            <a:r>
              <a:rPr lang="en-US" sz="2400" spc="0" dirty="0">
                <a:solidFill>
                  <a:srgbClr val="0C4659"/>
                </a:solidFill>
                <a:latin typeface="+mn-lt"/>
              </a:rPr>
              <a:t>. Digitale Plattformen erleichtern Gruppen, die mit der virtuellen Umgebung vertraut sind, die Teilhabe.</a:t>
            </a:r>
            <a:endParaRPr lang="en-US" sz="2400" spc="0" dirty="0">
              <a:solidFill>
                <a:srgbClr val="0C4659"/>
              </a:solidFill>
              <a:latin typeface="+mn-lt"/>
              <a:ea typeface="Calibri" panose="020F0502020204030204"/>
              <a:cs typeface="Calibri" panose="020F0502020204030204"/>
            </a:endParaRPr>
          </a:p>
          <a:p>
            <a:pPr marL="342900" indent="-342900">
              <a:spcAft>
                <a:spcPts val="600"/>
              </a:spcAft>
              <a:buChar char="•"/>
            </a:pPr>
            <a:r>
              <a:rPr lang="en-US" b="1" dirty="0"/>
              <a:t>Mehr </a:t>
            </a:r>
            <a:r>
              <a:rPr lang="en-US" sz="2400" b="1" spc="0" dirty="0">
                <a:solidFill>
                  <a:srgbClr val="0C4659"/>
                </a:solidFill>
                <a:latin typeface="+mn-lt"/>
              </a:rPr>
              <a:t>Transparenz im Entscheidungsprozess</a:t>
            </a:r>
            <a:r>
              <a:rPr lang="en-US" sz="2400" spc="0" dirty="0">
                <a:solidFill>
                  <a:srgbClr val="0C4659"/>
                </a:solidFill>
                <a:latin typeface="+mn-lt"/>
              </a:rPr>
              <a:t>. Bürger*innen können Vorschläge einbringen und die politische Agenda mitgestalten. Das ist ein entscheidender Faktor.</a:t>
            </a:r>
            <a:endParaRPr lang="en-US" sz="2400" spc="0" dirty="0">
              <a:solidFill>
                <a:srgbClr val="0C4659"/>
              </a:solidFill>
              <a:latin typeface="+mn-lt"/>
              <a:ea typeface="Calibri" panose="020F0502020204030204"/>
              <a:cs typeface="Calibri" panose="020F0502020204030204"/>
            </a:endParaRPr>
          </a:p>
          <a:p>
            <a:pPr marL="342900" indent="-342900">
              <a:spcAft>
                <a:spcPts val="600"/>
              </a:spcAft>
              <a:buChar char="•"/>
            </a:pPr>
            <a:r>
              <a:rPr lang="en-US" sz="2400" b="1" spc="0" dirty="0">
                <a:solidFill>
                  <a:srgbClr val="0C4659"/>
                </a:solidFill>
                <a:latin typeface="+mn-lt"/>
              </a:rPr>
              <a:t>Größere Legitimität </a:t>
            </a:r>
            <a:r>
              <a:rPr lang="en-US" sz="2400" spc="0" dirty="0">
                <a:solidFill>
                  <a:srgbClr val="0C4659"/>
                </a:solidFill>
                <a:latin typeface="+mn-lt"/>
              </a:rPr>
              <a:t>politischer Entscheidungen. Wenn die Bevölkerung spürt, dass die Maßnahmen ihren Bedürfnissen entsprechen, erkennt sie den demokratischen Prozess und die Institutionen eher als </a:t>
            </a:r>
            <a:r>
              <a:rPr lang="en-US" sz="2400" spc="0" err="1">
                <a:solidFill>
                  <a:srgbClr val="0C4659"/>
                </a:solidFill>
                <a:latin typeface="+mn-lt"/>
              </a:rPr>
              <a:t>legitim</a:t>
            </a:r>
            <a:r>
              <a:rPr lang="en-US" sz="2400" spc="0" dirty="0">
                <a:solidFill>
                  <a:srgbClr val="0C4659"/>
                </a:solidFill>
                <a:latin typeface="+mn-lt"/>
              </a:rPr>
              <a:t> an.</a:t>
            </a:r>
            <a:endParaRPr lang="en-US" sz="2400" spc="0" dirty="0">
              <a:solidFill>
                <a:srgbClr val="0C4659"/>
              </a:solidFill>
              <a:latin typeface="+mn-lt"/>
              <a:ea typeface="Calibri" panose="020F0502020204030204"/>
              <a:cs typeface="Calibri" panose="020F0502020204030204"/>
            </a:endParaRPr>
          </a:p>
          <a:p>
            <a:pPr marL="800100" lvl="1" indent="-342900">
              <a:spcAft>
                <a:spcPts val="600"/>
              </a:spcAft>
              <a:buFontTx/>
              <a:buChar char="-"/>
            </a:pPr>
            <a:endParaRPr lang="en-US">
              <a:solidFill>
                <a:srgbClr val="0C4659"/>
              </a:solidFill>
            </a:endParaRPr>
          </a:p>
          <a:p>
            <a:pPr marL="342900" indent="-342900">
              <a:spcAft>
                <a:spcPts val="600"/>
              </a:spcAft>
              <a:buFont typeface="Arial"/>
              <a:buChar char="•"/>
            </a:pPr>
            <a:endParaRPr lang="en-US" sz="2400" b="0" kern="1200" noProof="0">
              <a:solidFill>
                <a:srgbClr val="0C4659"/>
              </a:solidFill>
              <a:latin typeface="+mn-lt"/>
              <a:ea typeface="Calibri" panose="020F0502020204030204"/>
              <a:cs typeface="Calibri" panose="020F0502020204030204"/>
              <a:hlinkClick r:id="rId2">
                <a:extLst>
                  <a:ext uri="{A12FA001-AC4F-418D-AE19-62706E023703}">
                    <ahyp:hlinkClr xmlns:ahyp="http://schemas.microsoft.com/office/drawing/2018/hyperlinkcolor" val="tx"/>
                  </a:ext>
                </a:extLst>
              </a:hlinkClick>
            </a:endParaRPr>
          </a:p>
          <a:p>
            <a:pPr marL="0" indent="0">
              <a:spcAft>
                <a:spcPts val="600"/>
              </a:spcAft>
            </a:pPr>
            <a:r>
              <a:rPr lang="en-US" sz="2200" dirty="0">
                <a:solidFill>
                  <a:srgbClr val="0C4659"/>
                </a:solidFill>
              </a:rPr>
              <a:t>.</a:t>
            </a:r>
            <a:endParaRPr lang="en-US" sz="2200" dirty="0">
              <a:solidFill>
                <a:srgbClr val="0C4659"/>
              </a:solidFill>
              <a:ea typeface="Calibri"/>
              <a:cs typeface="Calibri"/>
            </a:endParaRPr>
          </a:p>
          <a:p>
            <a:pPr marL="342900" indent="-342900">
              <a:buFont typeface="Arial" panose="05000000000000000000" pitchFamily="2" charset="2"/>
              <a:buChar char="•"/>
            </a:pPr>
            <a:endParaRPr lang="en-US" sz="2200">
              <a:ea typeface="Calibri" panose="020F0502020204030204"/>
              <a:cs typeface="Calibri" panose="020F0502020204030204"/>
            </a:endParaRPr>
          </a:p>
        </p:txBody>
      </p:sp>
      <p:pic>
        <p:nvPicPr>
          <p:cNvPr id="9219" name="Picture 3">
            <a:extLst>
              <a:ext uri="{FF2B5EF4-FFF2-40B4-BE49-F238E27FC236}">
                <a16:creationId xmlns:a16="http://schemas.microsoft.com/office/drawing/2014/main" id="{3F1986D2-68D8-EC37-7B1C-2C35CAAFB589}"/>
              </a:ext>
            </a:extLst>
          </p:cNvPr>
          <p:cNvPicPr>
            <a:picLocks noChangeAspect="1" noChangeArrowheads="1"/>
          </p:cNvPicPr>
          <p:nvPr/>
        </p:nvPicPr>
        <p:blipFill>
          <a:blip r:embed="rId3"/>
          <a:srcRect t="5474" b="5474"/>
          <a:stretch/>
        </p:blipFill>
        <p:spPr bwMode="auto">
          <a:xfrm>
            <a:off x="393403" y="0"/>
            <a:ext cx="3410727" cy="206271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7E3F0FFD-991C-796C-666D-2211E74CDFBC}"/>
              </a:ext>
            </a:extLst>
          </p:cNvPr>
          <p:cNvCxnSpPr>
            <a:cxnSpLocks/>
          </p:cNvCxnSpPr>
          <p:nvPr/>
        </p:nvCxnSpPr>
        <p:spPr>
          <a:xfrm>
            <a:off x="4081100" y="1442392"/>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62E7C38A-3BE7-FA86-1B2F-8AD8FB588E27}"/>
              </a:ext>
            </a:extLst>
          </p:cNvPr>
          <p:cNvSpPr>
            <a:spLocks noGrp="1"/>
          </p:cNvSpPr>
          <p:nvPr>
            <p:ph type="body" sz="quarter" idx="18"/>
          </p:nvPr>
        </p:nvSpPr>
        <p:spPr>
          <a:xfrm>
            <a:off x="675020" y="3354030"/>
            <a:ext cx="3054298" cy="1049221"/>
          </a:xfrm>
        </p:spPr>
        <p:txBody>
          <a:bodyPr lIns="91440" tIns="45720" rIns="91440" bIns="45720" anchor="t">
            <a:noAutofit/>
          </a:bodyPr>
          <a:lstStyle/>
          <a:p>
            <a:pPr>
              <a:lnSpc>
                <a:spcPct val="100000"/>
              </a:lnSpc>
            </a:pPr>
            <a:r>
              <a:rPr lang="en-US" sz="2000" dirty="0" err="1">
                <a:latin typeface="Calibri"/>
                <a:ea typeface="Open Sans"/>
                <a:cs typeface="Calibri"/>
              </a:rPr>
              <a:t>Digitale Brücken bauen</a:t>
            </a:r>
            <a:r>
              <a:rPr lang="en-US" sz="2000" dirty="0">
                <a:latin typeface="Calibri"/>
                <a:ea typeface="Open Sans"/>
                <a:cs typeface="Calibri"/>
              </a:rPr>
              <a:t>: </a:t>
            </a:r>
            <a:r>
              <a:rPr lang="en-US" sz="2000" dirty="0" err="1">
                <a:latin typeface="Calibri"/>
                <a:ea typeface="Open Sans"/>
                <a:cs typeface="Calibri"/>
              </a:rPr>
              <a:t>Die Rolle der Medien bei der Friedensförderung </a:t>
            </a:r>
            <a:r>
              <a:rPr lang="en-US" sz="2000" dirty="0">
                <a:latin typeface="Calibri"/>
                <a:ea typeface="Open Sans"/>
                <a:cs typeface="Calibri"/>
              </a:rPr>
              <a:t>und </a:t>
            </a:r>
            <a:r>
              <a:rPr lang="en-US" sz="2000" dirty="0" err="1">
                <a:latin typeface="Calibri"/>
                <a:ea typeface="Open Sans"/>
                <a:cs typeface="Calibri"/>
              </a:rPr>
              <a:t>dem</a:t>
            </a:r>
            <a:r>
              <a:rPr lang="en-US" sz="2000" dirty="0">
                <a:latin typeface="Calibri"/>
                <a:ea typeface="Open Sans"/>
                <a:cs typeface="Calibri"/>
              </a:rPr>
              <a:t> sozialen </a:t>
            </a:r>
            <a:r>
              <a:rPr lang="en-US" sz="2000" dirty="0" err="1">
                <a:latin typeface="Calibri"/>
                <a:ea typeface="Open Sans"/>
                <a:cs typeface="Calibri"/>
              </a:rPr>
              <a:t>Zusammenhalt</a:t>
            </a:r>
          </a:p>
        </p:txBody>
      </p:sp>
      <p:sp>
        <p:nvSpPr>
          <p:cNvPr id="13" name="Text Placeholder 6">
            <a:extLst>
              <a:ext uri="{FF2B5EF4-FFF2-40B4-BE49-F238E27FC236}">
                <a16:creationId xmlns:a16="http://schemas.microsoft.com/office/drawing/2014/main" id="{4A1195EB-282C-22B3-8C7F-815719B54F78}"/>
              </a:ext>
            </a:extLst>
          </p:cNvPr>
          <p:cNvSpPr>
            <a:spLocks noGrp="1"/>
          </p:cNvSpPr>
          <p:nvPr>
            <p:ph type="body" sz="quarter" idx="19"/>
          </p:nvPr>
        </p:nvSpPr>
        <p:spPr>
          <a:xfrm>
            <a:off x="589600" y="2094692"/>
            <a:ext cx="3122943" cy="385564"/>
          </a:xfrm>
        </p:spPr>
        <p:txBody>
          <a:bodyPr lIns="91440" tIns="45720" rIns="91440" bIns="45720" anchor="t">
            <a:noAutofit/>
          </a:bodyPr>
          <a:lstStyle/>
          <a:p>
            <a:r>
              <a:rPr lang="en-US" sz="3200" dirty="0" err="1">
                <a:latin typeface="Calibri"/>
                <a:ea typeface="Open Sans"/>
                <a:cs typeface="Calibri"/>
              </a:rPr>
              <a:t>Themenbereich</a:t>
            </a:r>
            <a:r>
              <a:rPr lang="en-US" sz="3200" dirty="0">
                <a:latin typeface="Calibri"/>
                <a:ea typeface="Open Sans"/>
                <a:cs typeface="Calibri"/>
              </a:rPr>
              <a:t> 1 </a:t>
            </a:r>
          </a:p>
        </p:txBody>
      </p:sp>
    </p:spTree>
    <p:extLst>
      <p:ext uri="{BB962C8B-B14F-4D97-AF65-F5344CB8AC3E}">
        <p14:creationId xmlns:p14="http://schemas.microsoft.com/office/powerpoint/2010/main" val="33296063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FF0C-F6BB-54CE-74DB-AB1EC8F892E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CC558B4-20AA-2954-0296-808B5F6E62B1}"/>
              </a:ext>
            </a:extLst>
          </p:cNvPr>
          <p:cNvSpPr>
            <a:spLocks noGrp="1"/>
          </p:cNvSpPr>
          <p:nvPr>
            <p:ph type="body" sz="quarter" idx="20"/>
          </p:nvPr>
        </p:nvSpPr>
        <p:spPr>
          <a:xfrm>
            <a:off x="3993270" y="166478"/>
            <a:ext cx="7989179" cy="3849918"/>
          </a:xfrm>
        </p:spPr>
        <p:txBody>
          <a:bodyPr lIns="91440" tIns="45720" rIns="91440" bIns="45720" anchor="t"/>
          <a:lstStyle/>
          <a:p>
            <a:pPr marL="0" indent="0">
              <a:spcAft>
                <a:spcPts val="600"/>
              </a:spcAft>
            </a:pPr>
            <a:r>
              <a:rPr lang="en-US" b="1" dirty="0"/>
              <a:t>Die Rolle digitaler Medien bei der Stärkung des zivilgesellschaftlichen Dialogs und sozialer Bewegungen</a:t>
            </a:r>
            <a:endParaRPr lang="en-US" b="1" spc="300" dirty="0">
              <a:latin typeface="Montserrat Light" pitchFamily="2" charset="77"/>
            </a:endParaRPr>
          </a:p>
          <a:p>
            <a:pPr marL="0" indent="0">
              <a:spcAft>
                <a:spcPts val="600"/>
              </a:spcAft>
            </a:pPr>
            <a:r>
              <a:rPr lang="en-US" sz="2000" spc="0" dirty="0">
                <a:solidFill>
                  <a:srgbClr val="0C4659"/>
                </a:solidFill>
                <a:latin typeface="+mn-lt"/>
              </a:rPr>
              <a:t>Vor welchen Herausforderungen steht der digitale demokratische Dialog?</a:t>
            </a:r>
            <a:endParaRPr lang="en-US" sz="2000" spc="0" dirty="0">
              <a:solidFill>
                <a:srgbClr val="0C4659"/>
              </a:solidFill>
              <a:latin typeface="+mn-lt"/>
              <a:ea typeface="Calibri"/>
              <a:cs typeface="Calibri"/>
            </a:endParaRPr>
          </a:p>
          <a:p>
            <a:pPr marL="342900" indent="-342900">
              <a:spcAft>
                <a:spcPts val="600"/>
              </a:spcAft>
              <a:buChar char="•"/>
            </a:pPr>
            <a:r>
              <a:rPr lang="en-US" sz="2000" spc="0" dirty="0">
                <a:solidFill>
                  <a:srgbClr val="0C4659"/>
                </a:solidFill>
                <a:latin typeface="+mn-lt"/>
              </a:rPr>
              <a:t>Die digitale Kluft bleibt die größte Herausforderung </a:t>
            </a:r>
            <a:r>
              <a:rPr lang="en-US" sz="2000" dirty="0"/>
              <a:t>für digitale Plattformen</a:t>
            </a:r>
            <a:r>
              <a:rPr lang="en-US" sz="2000" spc="0" dirty="0">
                <a:solidFill>
                  <a:srgbClr val="0C4659"/>
                </a:solidFill>
                <a:latin typeface="+mn-lt"/>
              </a:rPr>
              <a:t>. Mangelnder Zugang sowie fehlende digitale Kenntnisse und Kompetenzen bei vielen Menschen können dazu führen, dass diese Menschen doppelt von Entscheidungsprozessen ausgeschlossen werden</a:t>
            </a:r>
            <a:r>
              <a:rPr lang="en-US" sz="2000" dirty="0"/>
              <a:t>.</a:t>
            </a:r>
            <a:endParaRPr lang="en-US" sz="2000" spc="0" dirty="0">
              <a:solidFill>
                <a:srgbClr val="0C4659"/>
              </a:solidFill>
              <a:latin typeface="+mn-lt"/>
              <a:ea typeface="Calibri"/>
              <a:cs typeface="Calibri"/>
            </a:endParaRPr>
          </a:p>
          <a:p>
            <a:pPr marL="342900" indent="-342900">
              <a:spcAft>
                <a:spcPts val="600"/>
              </a:spcAft>
              <a:buChar char="•"/>
            </a:pPr>
            <a:r>
              <a:rPr lang="en-US" sz="2000" b="1" spc="0" dirty="0">
                <a:solidFill>
                  <a:srgbClr val="0C4659"/>
                </a:solidFill>
                <a:latin typeface="+mn-lt"/>
              </a:rPr>
              <a:t>Die Qualität der politischen Debatte</a:t>
            </a:r>
            <a:r>
              <a:rPr lang="en-US" sz="2000" spc="0" dirty="0">
                <a:solidFill>
                  <a:srgbClr val="0C4659"/>
                </a:solidFill>
                <a:latin typeface="+mn-lt"/>
              </a:rPr>
              <a:t>. Politische Online-Debatten sind schwer zu steuern </a:t>
            </a:r>
            <a:r>
              <a:rPr lang="en-US" sz="2000" dirty="0"/>
              <a:t>oder zu moderieren</a:t>
            </a:r>
            <a:r>
              <a:rPr lang="en-US" sz="2000" spc="0" dirty="0">
                <a:solidFill>
                  <a:srgbClr val="0C4659"/>
                </a:solidFill>
                <a:latin typeface="+mn-lt"/>
              </a:rPr>
              <a:t>. Sie bleiben oft oberflächlich und einige wenige dominieren sie. Das entmutigt die Mehrheit.</a:t>
            </a:r>
            <a:endParaRPr lang="en-US" sz="2000" spc="0" dirty="0">
              <a:solidFill>
                <a:srgbClr val="0C4659"/>
              </a:solidFill>
              <a:latin typeface="+mn-lt"/>
              <a:ea typeface="Calibri"/>
              <a:cs typeface="Calibri"/>
            </a:endParaRPr>
          </a:p>
          <a:p>
            <a:pPr marL="342900" indent="-342900">
              <a:spcAft>
                <a:spcPts val="600"/>
              </a:spcAft>
              <a:buChar char="•"/>
            </a:pPr>
            <a:r>
              <a:rPr lang="en-US" sz="2000" spc="0" dirty="0">
                <a:solidFill>
                  <a:srgbClr val="0C4659"/>
                </a:solidFill>
                <a:latin typeface="+mn-lt"/>
              </a:rPr>
              <a:t>Wenn Teams Beteiligungsplattformen </a:t>
            </a:r>
            <a:r>
              <a:rPr lang="en-US" sz="2000" dirty="0"/>
              <a:t>nur</a:t>
            </a:r>
            <a:r>
              <a:rPr lang="en-US" sz="2000" spc="0" dirty="0">
                <a:solidFill>
                  <a:srgbClr val="0C4659"/>
                </a:solidFill>
                <a:latin typeface="+mn-lt"/>
              </a:rPr>
              <a:t> entwickeln, weil sie im Trend liegen, aber keine feste Verankerung in Information und Partizipation schaffen, verlieren diese Plattformen ihren Nutzen und können sogar </a:t>
            </a:r>
            <a:r>
              <a:rPr lang="en-US" sz="2000" spc="0" dirty="0" err="1">
                <a:solidFill>
                  <a:srgbClr val="0C4659"/>
                </a:solidFill>
                <a:latin typeface="+mn-lt"/>
              </a:rPr>
              <a:t>delegitimierend</a:t>
            </a:r>
            <a:r>
              <a:rPr lang="en-US" sz="2000" spc="0" dirty="0">
                <a:solidFill>
                  <a:srgbClr val="0C4659"/>
                </a:solidFill>
                <a:latin typeface="+mn-lt"/>
              </a:rPr>
              <a:t> wirken.</a:t>
            </a:r>
            <a:endParaRPr lang="en-US" sz="2000" dirty="0">
              <a:solidFill>
                <a:srgbClr val="0C4659"/>
              </a:solidFill>
              <a:ea typeface="Calibri"/>
              <a:cs typeface="Calibri"/>
            </a:endParaRPr>
          </a:p>
          <a:p>
            <a:pPr marL="342900" indent="-342900">
              <a:spcAft>
                <a:spcPts val="600"/>
              </a:spcAft>
              <a:buFont typeface="Arial"/>
              <a:buChar char="•"/>
            </a:pPr>
            <a:endParaRPr lang="en-US" sz="2000" b="0" kern="1200" noProof="0" dirty="0">
              <a:solidFill>
                <a:srgbClr val="0C4659"/>
              </a:solidFill>
              <a:latin typeface="+mn-lt"/>
              <a:ea typeface="Calibri" panose="020F0502020204030204"/>
              <a:cs typeface="Calibri" panose="020F0502020204030204"/>
              <a:hlinkClick r:id="rId2">
                <a:extLst>
                  <a:ext uri="{A12FA001-AC4F-418D-AE19-62706E023703}">
                    <ahyp:hlinkClr xmlns:ahyp="http://schemas.microsoft.com/office/drawing/2018/hyperlinkcolor" val="tx"/>
                  </a:ext>
                </a:extLst>
              </a:hlinkClick>
            </a:endParaRPr>
          </a:p>
          <a:p>
            <a:pPr marL="0" indent="0">
              <a:spcAft>
                <a:spcPts val="600"/>
              </a:spcAft>
            </a:pPr>
            <a:r>
              <a:rPr lang="en-US" sz="2000" dirty="0">
                <a:solidFill>
                  <a:srgbClr val="0C4659"/>
                </a:solidFill>
              </a:rPr>
              <a:t>.</a:t>
            </a:r>
            <a:endParaRPr lang="en-US" sz="2000" dirty="0">
              <a:solidFill>
                <a:srgbClr val="0C4659"/>
              </a:solidFill>
              <a:ea typeface="Calibri"/>
              <a:cs typeface="Calibri"/>
            </a:endParaRPr>
          </a:p>
          <a:p>
            <a:pPr marL="342900" indent="-342900">
              <a:buFont typeface="Arial" panose="05000000000000000000" pitchFamily="2" charset="2"/>
              <a:buChar char="•"/>
            </a:pPr>
            <a:endParaRPr lang="en-US" sz="2000" dirty="0">
              <a:ea typeface="Calibri" panose="020F0502020204030204"/>
              <a:cs typeface="Calibri" panose="020F0502020204030204"/>
            </a:endParaRPr>
          </a:p>
        </p:txBody>
      </p:sp>
      <p:pic>
        <p:nvPicPr>
          <p:cNvPr id="9219" name="Picture 3">
            <a:extLst>
              <a:ext uri="{FF2B5EF4-FFF2-40B4-BE49-F238E27FC236}">
                <a16:creationId xmlns:a16="http://schemas.microsoft.com/office/drawing/2014/main" id="{3F1986D2-68D8-EC37-7B1C-2C35CAAFB589}"/>
              </a:ext>
            </a:extLst>
          </p:cNvPr>
          <p:cNvPicPr>
            <a:picLocks noChangeAspect="1" noChangeArrowheads="1"/>
          </p:cNvPicPr>
          <p:nvPr/>
        </p:nvPicPr>
        <p:blipFill>
          <a:blip r:embed="rId3"/>
          <a:srcRect t="5474" b="5474"/>
          <a:stretch/>
        </p:blipFill>
        <p:spPr bwMode="auto">
          <a:xfrm>
            <a:off x="393403" y="0"/>
            <a:ext cx="3410727" cy="206271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7E3F0FFD-991C-796C-666D-2211E74CDFBC}"/>
              </a:ext>
            </a:extLst>
          </p:cNvPr>
          <p:cNvCxnSpPr>
            <a:cxnSpLocks/>
          </p:cNvCxnSpPr>
          <p:nvPr/>
        </p:nvCxnSpPr>
        <p:spPr>
          <a:xfrm>
            <a:off x="4082903" y="1086792"/>
            <a:ext cx="7717497"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C88DD7E8-2AB8-72F8-7468-3AA4B6D5FF16}"/>
              </a:ext>
            </a:extLst>
          </p:cNvPr>
          <p:cNvSpPr>
            <a:spLocks noGrp="1"/>
          </p:cNvSpPr>
          <p:nvPr>
            <p:ph type="body" sz="quarter" idx="18"/>
          </p:nvPr>
        </p:nvSpPr>
        <p:spPr>
          <a:xfrm>
            <a:off x="675020" y="3354030"/>
            <a:ext cx="3054298" cy="1049221"/>
          </a:xfrm>
        </p:spPr>
        <p:txBody>
          <a:bodyPr lIns="91440" tIns="45720" rIns="91440" bIns="45720" anchor="t">
            <a:noAutofit/>
          </a:bodyPr>
          <a:lstStyle/>
          <a:p>
            <a:pPr>
              <a:lnSpc>
                <a:spcPct val="100000"/>
              </a:lnSpc>
            </a:pPr>
            <a:r>
              <a:rPr lang="en-US" sz="2000" dirty="0" err="1">
                <a:latin typeface="Calibri"/>
                <a:ea typeface="Open Sans"/>
                <a:cs typeface="Calibri"/>
              </a:rPr>
              <a:t>Digitale Brücken bauen</a:t>
            </a:r>
            <a:r>
              <a:rPr lang="en-US" sz="2000" dirty="0">
                <a:latin typeface="Calibri"/>
                <a:ea typeface="Open Sans"/>
                <a:cs typeface="Calibri"/>
              </a:rPr>
              <a:t>: </a:t>
            </a:r>
            <a:r>
              <a:rPr lang="en-US" sz="2000" dirty="0" err="1">
                <a:latin typeface="Calibri"/>
                <a:ea typeface="Open Sans"/>
                <a:cs typeface="Calibri"/>
              </a:rPr>
              <a:t>Die Macht der Medien bei der Friedensförderung </a:t>
            </a:r>
            <a:r>
              <a:rPr lang="en-US" sz="2000" dirty="0">
                <a:latin typeface="Calibri"/>
                <a:ea typeface="Open Sans"/>
                <a:cs typeface="Calibri"/>
              </a:rPr>
              <a:t>und </a:t>
            </a:r>
            <a:r>
              <a:rPr lang="en-US" sz="2000" dirty="0" err="1">
                <a:latin typeface="Calibri"/>
                <a:ea typeface="Open Sans"/>
                <a:cs typeface="Calibri"/>
              </a:rPr>
              <a:t>dem</a:t>
            </a:r>
            <a:r>
              <a:rPr lang="en-US" sz="2000" dirty="0">
                <a:latin typeface="Calibri"/>
                <a:ea typeface="Open Sans"/>
                <a:cs typeface="Calibri"/>
              </a:rPr>
              <a:t> sozialen </a:t>
            </a:r>
            <a:r>
              <a:rPr lang="en-US" sz="2000" dirty="0" err="1">
                <a:latin typeface="Calibri"/>
                <a:ea typeface="Open Sans"/>
                <a:cs typeface="Calibri"/>
              </a:rPr>
              <a:t>Zusammenhalt</a:t>
            </a:r>
          </a:p>
        </p:txBody>
      </p:sp>
      <p:sp>
        <p:nvSpPr>
          <p:cNvPr id="13" name="Text Placeholder 6">
            <a:extLst>
              <a:ext uri="{FF2B5EF4-FFF2-40B4-BE49-F238E27FC236}">
                <a16:creationId xmlns:a16="http://schemas.microsoft.com/office/drawing/2014/main" id="{985EF48C-4733-5DAF-0D9B-9D38FB7E132B}"/>
              </a:ext>
            </a:extLst>
          </p:cNvPr>
          <p:cNvSpPr>
            <a:spLocks noGrp="1"/>
          </p:cNvSpPr>
          <p:nvPr>
            <p:ph type="body" sz="quarter" idx="19"/>
          </p:nvPr>
        </p:nvSpPr>
        <p:spPr>
          <a:xfrm>
            <a:off x="589600" y="2094692"/>
            <a:ext cx="3122943" cy="385564"/>
          </a:xfrm>
        </p:spPr>
        <p:txBody>
          <a:bodyPr lIns="91440" tIns="45720" rIns="91440" bIns="45720" anchor="t">
            <a:noAutofit/>
          </a:bodyPr>
          <a:lstStyle/>
          <a:p>
            <a:r>
              <a:rPr lang="en-US" sz="3200" dirty="0" err="1">
                <a:latin typeface="Calibri"/>
                <a:ea typeface="Open Sans"/>
                <a:cs typeface="Calibri"/>
              </a:rPr>
              <a:t>Themenbereich</a:t>
            </a:r>
            <a:r>
              <a:rPr lang="en-US" sz="3200" dirty="0">
                <a:latin typeface="Calibri"/>
                <a:ea typeface="Open Sans"/>
                <a:cs typeface="Calibri"/>
              </a:rPr>
              <a:t> 1 </a:t>
            </a:r>
          </a:p>
        </p:txBody>
      </p:sp>
    </p:spTree>
    <p:extLst>
      <p:ext uri="{BB962C8B-B14F-4D97-AF65-F5344CB8AC3E}">
        <p14:creationId xmlns:p14="http://schemas.microsoft.com/office/powerpoint/2010/main" val="27847245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B202-AFE3-B617-550B-4CA8ABC44D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744958-0B4B-3435-BF63-863C8F9AE054}"/>
              </a:ext>
            </a:extLst>
          </p:cNvPr>
          <p:cNvSpPr>
            <a:spLocks noGrp="1"/>
          </p:cNvSpPr>
          <p:nvPr>
            <p:ph type="body" sz="quarter" idx="18"/>
          </p:nvPr>
        </p:nvSpPr>
        <p:spPr>
          <a:xfrm>
            <a:off x="163800" y="1014336"/>
            <a:ext cx="11212127" cy="3849918"/>
          </a:xfrm>
        </p:spPr>
        <p:txBody>
          <a:bodyPr lIns="91440" tIns="45720" rIns="91440" bIns="45720" anchor="t"/>
          <a:lstStyle/>
          <a:p>
            <a:pPr marL="0" indent="0"/>
            <a:r>
              <a:rPr lang="en-US" sz="2400" dirty="0">
                <a:solidFill>
                  <a:srgbClr val="0C4659"/>
                </a:solidFill>
              </a:rPr>
              <a:t>Kontext</a:t>
            </a:r>
            <a:endParaRPr lang="en-US" dirty="0"/>
          </a:p>
          <a:p>
            <a:pPr marL="0" indent="0"/>
            <a:r>
              <a:rPr lang="en-US" dirty="0"/>
              <a:t>Im Folgenden beschreibt eine hypothetische Situation. Denke als Schüler:in darüber nach.</a:t>
            </a:r>
            <a:endParaRPr lang="en-US" dirty="0">
              <a:ea typeface="Calibri" panose="020F0502020204030204"/>
              <a:cs typeface="Calibri" panose="020F0502020204030204"/>
            </a:endParaRPr>
          </a:p>
          <a:p>
            <a:pPr marL="0" indent="0"/>
            <a:r>
              <a:rPr lang="en-US" dirty="0"/>
              <a:t>Im Kommentarbereich eines Online-Zeitungsartikels zum Thema Klimamigration erscheint folgender Text, gepostet von Patriot95_l:</a:t>
            </a:r>
            <a:endParaRPr lang="en-US" i="1" dirty="0"/>
          </a:p>
          <a:p>
            <a:pPr marL="0" indent="0"/>
            <a:br>
              <a:rPr lang="en-US" dirty="0"/>
            </a:br>
            <a:r>
              <a:rPr lang="en-US" sz="2200" i="1" dirty="0"/>
              <a:t>Das ist lächerlich. „Klimamigration“ ist nur eine weitere „Woke“-Lüge. Sie soll Menschen aus anderen Ländern rechtfertigen. Sie wollen nur unser Bildungs- und Gesundheitssystem ausnutzen und missbrauchen. Sie kommen hierher und nehmen uns die Arbeitsplätze weg. Wir zahlen, und sie genießen die Vorteile. Wir sollten sie alle rauswerfen und die Grenzen JETZT schließen!</a:t>
            </a:r>
            <a:br>
              <a:rPr lang="en-US" sz="2200" dirty="0"/>
            </a:br>
            <a:endParaRPr lang="en-US" sz="2200" dirty="0"/>
          </a:p>
          <a:p>
            <a:pPr marL="0" indent="0"/>
            <a:r>
              <a:rPr lang="en-US" dirty="0"/>
              <a:t>Um diesen Kommentar herum entsteht schnell eine Diskussion. Viele Nutzerinnen und Nutzer vergeben „Likes“. Der Kommentar löst weitere Kommentare aus, die Stereotypen verstärken. Andere versuchen, die Behauptungen mit Daten zu widerlegen. Einige Kommentierende fordern die Löschung des Beitrags. Andere Nutzerinnen und Nutzer halten dem entgegen und berufen sich auf die Meinungsfreiheit.</a:t>
            </a:r>
            <a:endParaRPr lang="en-US" dirty="0">
              <a:ea typeface="Calibri" panose="020F0502020204030204"/>
              <a:cs typeface="Calibri" panose="020F050202020403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400" b="0" i="0" u="none" strike="noStrike" kern="1200" cap="none" spc="0" normalizeH="0" baseline="0" noProof="0" dirty="0">
              <a:ln>
                <a:noFill/>
              </a:ln>
              <a:solidFill>
                <a:srgbClr val="0C4659"/>
              </a:solidFill>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latin typeface="Calibri" panose="020F0502020204030204"/>
              </a:rPr>
              <a:t> </a:t>
            </a:r>
            <a:endParaRPr lang="en-US" sz="2400" b="0" i="0" u="none" strike="noStrike" kern="1200" cap="none" spc="0" normalizeH="0" baseline="0" noProof="0" dirty="0">
              <a:ln>
                <a:noFill/>
              </a:ln>
              <a:solidFill>
                <a:srgbClr val="0C4659"/>
              </a:solidFill>
              <a:effectLst/>
              <a:uLnTx/>
              <a:uFillTx/>
              <a:latin typeface="Calibri" panose="020F0502020204030204"/>
              <a:ea typeface="Calibri" panose="020F0502020204030204"/>
              <a:cs typeface="Calibri" panose="020F0502020204030204"/>
            </a:endParaRPr>
          </a:p>
        </p:txBody>
      </p:sp>
      <p:cxnSp>
        <p:nvCxnSpPr>
          <p:cNvPr id="2" name="Straight Connector 1">
            <a:extLst>
              <a:ext uri="{FF2B5EF4-FFF2-40B4-BE49-F238E27FC236}">
                <a16:creationId xmlns:a16="http://schemas.microsoft.com/office/drawing/2014/main" id="{5162F737-13A7-2A20-532D-6A51C1A40B14}"/>
              </a:ext>
            </a:extLst>
          </p:cNvPr>
          <p:cNvCxnSpPr>
            <a:cxnSpLocks/>
          </p:cNvCxnSpPr>
          <p:nvPr/>
        </p:nvCxnSpPr>
        <p:spPr>
          <a:xfrm>
            <a:off x="0" y="1014336"/>
            <a:ext cx="400507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72140187-94B5-41EA-84EE-E9C59A1E577F}"/>
              </a:ext>
            </a:extLst>
          </p:cNvPr>
          <p:cNvSpPr txBox="1">
            <a:spLocks/>
          </p:cNvSpPr>
          <p:nvPr/>
        </p:nvSpPr>
        <p:spPr>
          <a:xfrm>
            <a:off x="163800" y="213781"/>
            <a:ext cx="11864399" cy="549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777514">
              <a:lnSpc>
                <a:spcPct val="100000"/>
              </a:lnSpc>
              <a:spcBef>
                <a:spcPts val="0"/>
              </a:spcBef>
              <a:defRPr/>
            </a:pPr>
            <a:r>
              <a:rPr lang="es-ES" sz="3200" b="1" dirty="0" err="1"/>
              <a:t>Fallstudie</a:t>
            </a:r>
            <a:r>
              <a:rPr lang="es-ES" sz="3200" b="1" dirty="0"/>
              <a:t>: </a:t>
            </a:r>
            <a:r>
              <a:rPr lang="es-ES" sz="3200" b="1" dirty="0" err="1"/>
              <a:t>Meinungsfreiheit</a:t>
            </a:r>
            <a:r>
              <a:rPr lang="es-ES" sz="3200" b="1" dirty="0"/>
              <a:t> versus </a:t>
            </a:r>
            <a:r>
              <a:rPr lang="es-ES" sz="3200" b="1" dirty="0" err="1"/>
              <a:t>Hassrede</a:t>
            </a:r>
            <a:endParaRPr lang="en-US" sz="3200" b="1" dirty="0">
              <a:ea typeface="Calibri"/>
              <a:cs typeface="Calibri"/>
            </a:endParaRPr>
          </a:p>
          <a:p>
            <a:pPr marR="0" lvl="0" algn="l" defTabSz="777514" rtl="0" eaLnBrk="1" fontAlgn="auto" latinLnBrk="0" hangingPunct="1">
              <a:lnSpc>
                <a:spcPct val="100000"/>
              </a:lnSpc>
              <a:spcBef>
                <a:spcPts val="0"/>
              </a:spcBef>
              <a:buClrTx/>
              <a:buSzTx/>
              <a:tabLst/>
              <a:defRPr/>
            </a:pPr>
            <a:endParaRPr lang="en-US" dirty="0"/>
          </a:p>
        </p:txBody>
      </p:sp>
    </p:spTree>
    <p:extLst>
      <p:ext uri="{BB962C8B-B14F-4D97-AF65-F5344CB8AC3E}">
        <p14:creationId xmlns:p14="http://schemas.microsoft.com/office/powerpoint/2010/main" val="1410223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B202-AFE3-B617-550B-4CA8ABC44D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744958-0B4B-3435-BF63-863C8F9AE054}"/>
              </a:ext>
            </a:extLst>
          </p:cNvPr>
          <p:cNvSpPr>
            <a:spLocks noGrp="1"/>
          </p:cNvSpPr>
          <p:nvPr>
            <p:ph type="body" sz="quarter" idx="18"/>
          </p:nvPr>
        </p:nvSpPr>
        <p:spPr>
          <a:xfrm>
            <a:off x="234674" y="1960926"/>
            <a:ext cx="11212127" cy="3849918"/>
          </a:xfrm>
        </p:spPr>
        <p:txBody>
          <a:bodyPr/>
          <a:lstStyle/>
          <a:p>
            <a:r>
              <a:rPr lang="en-US" sz="2400">
                <a:solidFill>
                  <a:srgbClr val="0C4659"/>
                </a:solidFill>
              </a:rPr>
              <a:t>Ziel</a:t>
            </a:r>
          </a:p>
          <a:p>
            <a:endParaRPr lang="en-US" sz="2400">
              <a:solidFill>
                <a:srgbClr val="0C4659"/>
              </a:solidFill>
            </a:endParaRPr>
          </a:p>
          <a:p>
            <a:pPr marL="342900" indent="-342900">
              <a:buFont typeface="Arial" panose="020B0604020202020204" pitchFamily="34" charset="0"/>
              <a:buChar char="•"/>
            </a:pPr>
            <a:r>
              <a:rPr lang="en-US" sz="2400">
                <a:solidFill>
                  <a:srgbClr val="0C4659"/>
                </a:solidFill>
              </a:rPr>
              <a:t>Nutzen Sie Referenzrahmen wie die Checkliste des Europarats, um Hassrede und Desinformation in Online-Kommentaren zu erkennen.</a:t>
            </a:r>
          </a:p>
          <a:p>
            <a:pPr marL="342900" indent="-342900">
              <a:buFont typeface="Arial" panose="020B0604020202020204" pitchFamily="34" charset="0"/>
              <a:buChar char="•"/>
            </a:pPr>
            <a:r>
              <a:rPr lang="en-US" sz="2400" err="1">
                <a:solidFill>
                  <a:srgbClr val="0C4659"/>
                </a:solidFill>
              </a:rPr>
              <a:t>Analysiere </a:t>
            </a:r>
            <a:r>
              <a:rPr lang="en-US" sz="2400">
                <a:solidFill>
                  <a:srgbClr val="0C4659"/>
                </a:solidFill>
              </a:rPr>
              <a:t>die ethischen Konflikte, die bei einer Reaktion oder Nichtreaktion auf solche Kommentare entstehen.</a:t>
            </a:r>
          </a:p>
          <a:p>
            <a:pPr marL="342900" indent="-342900">
              <a:buFont typeface="Arial" panose="020B0604020202020204" pitchFamily="34" charset="0"/>
              <a:buChar char="•"/>
            </a:pPr>
            <a:r>
              <a:rPr lang="en-US" sz="2400">
                <a:solidFill>
                  <a:srgbClr val="0C4659"/>
                </a:solidFill>
              </a:rPr>
              <a:t>Reflektieren Sie das Gleichgewicht zwischen Meinungsfreiheit und der Pflicht, ein sicheres und respektvolles Online-Umfeld zu erhalten.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0C4659"/>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atin typeface="Calibri" panose="020F0502020204030204"/>
              </a:rPr>
              <a:t> </a:t>
            </a:r>
            <a:endParaRPr kumimoji="0" lang="en-US" sz="2400" b="0" i="0" u="none" strike="noStrike" kern="1200" cap="none" spc="0" normalizeH="0" baseline="0" noProof="0">
              <a:ln>
                <a:noFill/>
              </a:ln>
              <a:solidFill>
                <a:srgbClr val="0C4659"/>
              </a:solidFill>
              <a:effectLst/>
              <a:uLnTx/>
              <a:uFillTx/>
              <a:latin typeface="Calibri" panose="020F0502020204030204"/>
              <a:ea typeface="+mn-ea"/>
              <a:cs typeface="+mn-cs"/>
            </a:endParaRPr>
          </a:p>
        </p:txBody>
      </p:sp>
      <p:cxnSp>
        <p:nvCxnSpPr>
          <p:cNvPr id="2" name="Straight Connector 1">
            <a:extLst>
              <a:ext uri="{FF2B5EF4-FFF2-40B4-BE49-F238E27FC236}">
                <a16:creationId xmlns:a16="http://schemas.microsoft.com/office/drawing/2014/main" id="{5162F737-13A7-2A20-532D-6A51C1A40B14}"/>
              </a:ext>
            </a:extLst>
          </p:cNvPr>
          <p:cNvCxnSpPr>
            <a:cxnSpLocks/>
          </p:cNvCxnSpPr>
          <p:nvPr/>
        </p:nvCxnSpPr>
        <p:spPr>
          <a:xfrm>
            <a:off x="0" y="1460385"/>
            <a:ext cx="400507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72140187-94B5-41EA-84EE-E9C59A1E577F}"/>
              </a:ext>
            </a:extLst>
          </p:cNvPr>
          <p:cNvSpPr txBox="1">
            <a:spLocks/>
          </p:cNvSpPr>
          <p:nvPr/>
        </p:nvSpPr>
        <p:spPr>
          <a:xfrm>
            <a:off x="163800" y="167317"/>
            <a:ext cx="1186439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777514">
              <a:lnSpc>
                <a:spcPct val="100000"/>
              </a:lnSpc>
              <a:spcBef>
                <a:spcPts val="0"/>
              </a:spcBef>
              <a:defRPr/>
            </a:pPr>
            <a:r>
              <a:rPr lang="es-ES" b="1" err="1"/>
              <a:t>Fallstudie</a:t>
            </a:r>
            <a:r>
              <a:rPr lang="es-ES" b="1"/>
              <a:t>: </a:t>
            </a:r>
            <a:r>
              <a:rPr lang="es-ES" b="1" err="1"/>
              <a:t>Meinungs</a:t>
            </a:r>
            <a:r>
              <a:rPr lang="es-ES" b="1"/>
              <a:t>freiheit versus </a:t>
            </a:r>
            <a:r>
              <a:rPr lang="es-ES" b="1" err="1"/>
              <a:t>Hassrede</a:t>
            </a:r>
            <a:endParaRPr lang="en-US" b="1"/>
          </a:p>
          <a:p>
            <a:pPr marR="0" lvl="0" algn="l" defTabSz="777514" rtl="0" eaLnBrk="1" fontAlgn="auto" latinLnBrk="0" hangingPunct="1">
              <a:lnSpc>
                <a:spcPct val="100000"/>
              </a:lnSpc>
              <a:spcBef>
                <a:spcPts val="0"/>
              </a:spcBef>
              <a:buClrTx/>
              <a:buSzTx/>
              <a:tabLst/>
              <a:defRPr/>
            </a:pPr>
            <a:endParaRPr lang="en-US" b="1"/>
          </a:p>
          <a:p>
            <a:r>
              <a:rPr lang="en-US"/>
              <a:t> </a:t>
            </a:r>
          </a:p>
        </p:txBody>
      </p:sp>
    </p:spTree>
    <p:extLst>
      <p:ext uri="{BB962C8B-B14F-4D97-AF65-F5344CB8AC3E}">
        <p14:creationId xmlns:p14="http://schemas.microsoft.com/office/powerpoint/2010/main" val="40405364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B202-AFE3-B617-550B-4CA8ABC44D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744958-0B4B-3435-BF63-863C8F9AE054}"/>
              </a:ext>
            </a:extLst>
          </p:cNvPr>
          <p:cNvSpPr>
            <a:spLocks noGrp="1"/>
          </p:cNvSpPr>
          <p:nvPr>
            <p:ph type="body" sz="quarter" idx="18"/>
          </p:nvPr>
        </p:nvSpPr>
        <p:spPr>
          <a:xfrm>
            <a:off x="327601" y="1273267"/>
            <a:ext cx="11212127" cy="3849918"/>
          </a:xfrm>
        </p:spPr>
        <p:txBody>
          <a:bodyPr/>
          <a:lstStyle/>
          <a:p>
            <a:r>
              <a:rPr lang="en-US" sz="2400">
                <a:solidFill>
                  <a:srgbClr val="0C4659"/>
                </a:solidFill>
              </a:rPr>
              <a:t>Materialien zur Fallstudie:</a:t>
            </a:r>
          </a:p>
          <a:p>
            <a:endParaRPr lang="es-ES"/>
          </a:p>
          <a:p>
            <a:pPr marL="342900" indent="-342900">
              <a:buFont typeface="Arial" panose="020B0604020202020204" pitchFamily="34" charset="0"/>
              <a:buChar char="•"/>
            </a:pPr>
            <a:r>
              <a:rPr lang="en-US"/>
              <a:t>Toolkit zur </a:t>
            </a:r>
            <a:r>
              <a:rPr lang="en-US" err="1"/>
              <a:t>Analyse </a:t>
            </a:r>
            <a:r>
              <a:rPr lang="en-US"/>
              <a:t>eines Falls von Hassrede</a:t>
            </a:r>
            <a:r>
              <a:rPr lang="es-ES">
                <a:hlinkClick r:id="rId3"/>
              </a:rPr>
              <a:t> https://rm.coe.int/advanced-guide-toolkit-how-to-analyse-hate-speech/1680a217cd</a:t>
            </a:r>
            <a:endParaRPr lang="es-ES"/>
          </a:p>
          <a:p>
            <a:pPr marL="342900" indent="-342900">
              <a:buFont typeface="Arial" panose="020B0604020202020204" pitchFamily="34" charset="0"/>
              <a:buChar char="•"/>
            </a:pPr>
            <a:endParaRPr lang="es-ES"/>
          </a:p>
          <a:p>
            <a:pPr marL="342900" indent="-342900">
              <a:buFont typeface="Arial" panose="020B0604020202020204" pitchFamily="34" charset="0"/>
              <a:buChar char="•"/>
            </a:pPr>
            <a:r>
              <a:rPr lang="en-US" b="1"/>
              <a:t>Gefährliche Äußerungen und was wir dagegen tun können – Susan Benesch</a:t>
            </a:r>
          </a:p>
          <a:p>
            <a:pPr marL="0" indent="0"/>
            <a:r>
              <a:rPr lang="es-ES">
                <a:hlinkClick r:id="rId4"/>
              </a:rPr>
              <a:t>https://www.youtube.com/watch?v=EP42auFOSW8 </a:t>
            </a:r>
            <a:r>
              <a:rPr lang="es-ES"/>
              <a:t>(Min. 1–43:56)</a:t>
            </a:r>
          </a:p>
          <a:p>
            <a:pPr marL="0" indent="0"/>
            <a:endParaRPr lang="es-ES"/>
          </a:p>
          <a:p>
            <a:r>
              <a:rPr lang="en-US" sz="2400">
                <a:solidFill>
                  <a:srgbClr val="0C4659"/>
                </a:solidFill>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0C4659"/>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atin typeface="Calibri" panose="020F0502020204030204"/>
              </a:rPr>
              <a:t> </a:t>
            </a:r>
            <a:endParaRPr kumimoji="0" lang="en-US" sz="2400" b="0" i="0" u="none" strike="noStrike" kern="1200" cap="none" spc="0" normalizeH="0" baseline="0" noProof="0">
              <a:ln>
                <a:noFill/>
              </a:ln>
              <a:solidFill>
                <a:srgbClr val="0C4659"/>
              </a:solidFill>
              <a:effectLst/>
              <a:uLnTx/>
              <a:uFillTx/>
              <a:latin typeface="Calibri" panose="020F0502020204030204"/>
              <a:ea typeface="+mn-ea"/>
              <a:cs typeface="+mn-cs"/>
            </a:endParaRPr>
          </a:p>
        </p:txBody>
      </p:sp>
      <p:cxnSp>
        <p:nvCxnSpPr>
          <p:cNvPr id="2" name="Straight Connector 1">
            <a:extLst>
              <a:ext uri="{FF2B5EF4-FFF2-40B4-BE49-F238E27FC236}">
                <a16:creationId xmlns:a16="http://schemas.microsoft.com/office/drawing/2014/main" id="{5162F737-13A7-2A20-532D-6A51C1A40B14}"/>
              </a:ext>
            </a:extLst>
          </p:cNvPr>
          <p:cNvCxnSpPr>
            <a:cxnSpLocks/>
          </p:cNvCxnSpPr>
          <p:nvPr/>
        </p:nvCxnSpPr>
        <p:spPr>
          <a:xfrm>
            <a:off x="0" y="1014336"/>
            <a:ext cx="400507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72140187-94B5-41EA-84EE-E9C59A1E577F}"/>
              </a:ext>
            </a:extLst>
          </p:cNvPr>
          <p:cNvSpPr txBox="1">
            <a:spLocks/>
          </p:cNvSpPr>
          <p:nvPr/>
        </p:nvSpPr>
        <p:spPr>
          <a:xfrm>
            <a:off x="163800" y="213781"/>
            <a:ext cx="1186439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777514" rtl="0" eaLnBrk="1" fontAlgn="auto" latinLnBrk="0" hangingPunct="1">
              <a:lnSpc>
                <a:spcPct val="100000"/>
              </a:lnSpc>
              <a:spcBef>
                <a:spcPts val="0"/>
              </a:spcBef>
              <a:buClrTx/>
              <a:buSzTx/>
              <a:tabLst/>
              <a:defRPr/>
            </a:pPr>
            <a:r>
              <a:rPr lang="es-ES" b="1" err="1"/>
              <a:t>Fallstudie</a:t>
            </a:r>
            <a:r>
              <a:rPr lang="es-ES" b="1"/>
              <a:t>: </a:t>
            </a:r>
            <a:r>
              <a:rPr lang="es-ES" b="1" err="1"/>
              <a:t>Meinungs</a:t>
            </a:r>
            <a:r>
              <a:rPr lang="es-ES" b="1"/>
              <a:t>freiheit versus </a:t>
            </a:r>
            <a:r>
              <a:rPr lang="es-ES" b="1" err="1"/>
              <a:t>Hassrede</a:t>
            </a:r>
            <a:endParaRPr lang="en-US" b="1"/>
          </a:p>
          <a:p>
            <a:r>
              <a:rPr lang="en-US"/>
              <a:t> </a:t>
            </a:r>
          </a:p>
        </p:txBody>
      </p:sp>
    </p:spTree>
    <p:extLst>
      <p:ext uri="{BB962C8B-B14F-4D97-AF65-F5344CB8AC3E}">
        <p14:creationId xmlns:p14="http://schemas.microsoft.com/office/powerpoint/2010/main" val="33721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B202-AFE3-B617-550B-4CA8ABC44D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744958-0B4B-3435-BF63-863C8F9AE054}"/>
              </a:ext>
            </a:extLst>
          </p:cNvPr>
          <p:cNvSpPr>
            <a:spLocks noGrp="1"/>
          </p:cNvSpPr>
          <p:nvPr>
            <p:ph type="body" sz="quarter" idx="18"/>
          </p:nvPr>
        </p:nvSpPr>
        <p:spPr>
          <a:xfrm>
            <a:off x="327601" y="2162267"/>
            <a:ext cx="11212127" cy="3849918"/>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latin typeface="Calibri" panose="020F0502020204030204"/>
              </a:rPr>
              <a:t>Analysieren Sie </a:t>
            </a:r>
            <a:r>
              <a:rPr lang="en-US">
                <a:latin typeface="Calibri" panose="020F0502020204030204"/>
              </a:rPr>
              <a:t>den Kommentar mit den Informationen aus den Studienunterlagen. Befolgen Sie diese Leitlinien: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atin typeface="Calibri" panose="020F0502020204030204"/>
              </a:rPr>
              <a:t>•Erkennen Sie Hassrede: Enthält der Kommentar Hassrede nach gängigen Definitionen? Welche?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atin typeface="Calibri" panose="020F0502020204030204"/>
              </a:rPr>
              <a:t>• Desinformation erkennen: Prüfen Sie, ob der Kommentar falsche oder irreführende Behauptungen zum Klimawandel und zur Migration enthält. Welche?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latin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s-ES" altLang="es-ES">
              <a:latin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atin typeface="Calibri" panose="020F0502020204030204"/>
              </a:rPr>
              <a:t> </a:t>
            </a:r>
            <a:endParaRPr kumimoji="0" lang="en-US" sz="2400" b="0" i="0" u="none" strike="noStrike" kern="1200" cap="none" spc="0" normalizeH="0" baseline="0" noProof="0">
              <a:ln>
                <a:noFill/>
              </a:ln>
              <a:solidFill>
                <a:srgbClr val="0C4659"/>
              </a:solidFill>
              <a:effectLst/>
              <a:uLnTx/>
              <a:uFillTx/>
              <a:latin typeface="Calibri" panose="020F0502020204030204"/>
              <a:ea typeface="+mn-ea"/>
              <a:cs typeface="+mn-cs"/>
            </a:endParaRPr>
          </a:p>
        </p:txBody>
      </p:sp>
      <p:cxnSp>
        <p:nvCxnSpPr>
          <p:cNvPr id="2" name="Straight Connector 1">
            <a:extLst>
              <a:ext uri="{FF2B5EF4-FFF2-40B4-BE49-F238E27FC236}">
                <a16:creationId xmlns:a16="http://schemas.microsoft.com/office/drawing/2014/main" id="{5162F737-13A7-2A20-532D-6A51C1A40B14}"/>
              </a:ext>
            </a:extLst>
          </p:cNvPr>
          <p:cNvCxnSpPr>
            <a:cxnSpLocks/>
          </p:cNvCxnSpPr>
          <p:nvPr/>
        </p:nvCxnSpPr>
        <p:spPr>
          <a:xfrm>
            <a:off x="0" y="1014336"/>
            <a:ext cx="400507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72140187-94B5-41EA-84EE-E9C59A1E577F}"/>
              </a:ext>
            </a:extLst>
          </p:cNvPr>
          <p:cNvSpPr txBox="1">
            <a:spLocks/>
          </p:cNvSpPr>
          <p:nvPr/>
        </p:nvSpPr>
        <p:spPr>
          <a:xfrm>
            <a:off x="163800" y="213781"/>
            <a:ext cx="1186439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777514" rtl="0" eaLnBrk="1" fontAlgn="auto" latinLnBrk="0" hangingPunct="1">
              <a:lnSpc>
                <a:spcPct val="100000"/>
              </a:lnSpc>
              <a:spcBef>
                <a:spcPts val="0"/>
              </a:spcBef>
              <a:buClrTx/>
              <a:buSzTx/>
              <a:tabLst/>
              <a:defRPr/>
            </a:pPr>
            <a:r>
              <a:rPr lang="es-ES" b="1" err="1"/>
              <a:t>Fallstudie</a:t>
            </a:r>
            <a:r>
              <a:rPr lang="es-ES" b="1"/>
              <a:t>: </a:t>
            </a:r>
            <a:r>
              <a:rPr lang="es-ES" b="1" err="1"/>
              <a:t>Meinungs</a:t>
            </a:r>
            <a:r>
              <a:rPr lang="es-ES" b="1"/>
              <a:t>freiheit versus </a:t>
            </a:r>
            <a:r>
              <a:rPr lang="es-ES" b="1" err="1"/>
              <a:t>Hassrede</a:t>
            </a:r>
            <a:endParaRPr lang="en-US" b="1"/>
          </a:p>
          <a:p>
            <a:r>
              <a:rPr lang="en-US"/>
              <a:t> </a:t>
            </a:r>
          </a:p>
        </p:txBody>
      </p:sp>
    </p:spTree>
    <p:extLst>
      <p:ext uri="{BB962C8B-B14F-4D97-AF65-F5344CB8AC3E}">
        <p14:creationId xmlns:p14="http://schemas.microsoft.com/office/powerpoint/2010/main" val="4103543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56764D91-C0DB-4B13-860A-745F8A1BFA24}"/>
              </a:ext>
            </a:extLst>
          </p:cNvPr>
          <p:cNvSpPr txBox="1"/>
          <p:nvPr/>
        </p:nvSpPr>
        <p:spPr>
          <a:xfrm>
            <a:off x="558266" y="576937"/>
            <a:ext cx="6102416" cy="584775"/>
          </a:xfrm>
          <a:prstGeom prst="rect">
            <a:avLst/>
          </a:prstGeom>
          <a:noFill/>
        </p:spPr>
        <p:txBody>
          <a:bodyPr wrap="square">
            <a:spAutoFit/>
          </a:bodyPr>
          <a:lstStyle/>
          <a:p>
            <a:r>
              <a:rPr lang="en-US" sz="3200" b="1">
                <a:solidFill>
                  <a:srgbClr val="0C4659"/>
                </a:solidFill>
                <a:cs typeface="Arial" panose="020B0604020202020204" pitchFamily="34" charset="0"/>
              </a:rPr>
              <a:t>Digitaler Aktivismus in Europa</a:t>
            </a:r>
          </a:p>
        </p:txBody>
      </p:sp>
      <p:cxnSp>
        <p:nvCxnSpPr>
          <p:cNvPr id="7" name="Straight Connector 1">
            <a:extLst>
              <a:ext uri="{FF2B5EF4-FFF2-40B4-BE49-F238E27FC236}">
                <a16:creationId xmlns:a16="http://schemas.microsoft.com/office/drawing/2014/main" id="{4139310D-AD20-4E23-8137-49FE93B86EBC}"/>
              </a:ext>
            </a:extLst>
          </p:cNvPr>
          <p:cNvCxnSpPr>
            <a:cxnSpLocks/>
          </p:cNvCxnSpPr>
          <p:nvPr/>
        </p:nvCxnSpPr>
        <p:spPr>
          <a:xfrm>
            <a:off x="0" y="1270960"/>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3" name="Imagen 2">
            <a:extLst>
              <a:ext uri="{FF2B5EF4-FFF2-40B4-BE49-F238E27FC236}">
                <a16:creationId xmlns:a16="http://schemas.microsoft.com/office/drawing/2014/main" id="{00684385-8186-48F1-8930-9EB61D76EC90}"/>
              </a:ext>
            </a:extLst>
          </p:cNvPr>
          <p:cNvPicPr>
            <a:picLocks noChangeAspect="1"/>
          </p:cNvPicPr>
          <p:nvPr/>
        </p:nvPicPr>
        <p:blipFill>
          <a:blip r:embed="rId2"/>
          <a:stretch>
            <a:fillRect/>
          </a:stretch>
        </p:blipFill>
        <p:spPr>
          <a:xfrm>
            <a:off x="519153" y="1826950"/>
            <a:ext cx="5481840" cy="3653133"/>
          </a:xfrm>
          <a:prstGeom prst="rect">
            <a:avLst/>
          </a:prstGeom>
        </p:spPr>
      </p:pic>
      <p:sp>
        <p:nvSpPr>
          <p:cNvPr id="8" name="Text Placeholder 4">
            <a:extLst>
              <a:ext uri="{FF2B5EF4-FFF2-40B4-BE49-F238E27FC236}">
                <a16:creationId xmlns:a16="http://schemas.microsoft.com/office/drawing/2014/main" id="{F48D21F5-CA4E-4806-A568-581A3F528BB3}"/>
              </a:ext>
            </a:extLst>
          </p:cNvPr>
          <p:cNvSpPr>
            <a:spLocks noGrp="1"/>
          </p:cNvSpPr>
          <p:nvPr>
            <p:ph type="body" sz="quarter" idx="18"/>
          </p:nvPr>
        </p:nvSpPr>
        <p:spPr>
          <a:xfrm>
            <a:off x="6191009" y="1728557"/>
            <a:ext cx="5544900" cy="3849918"/>
          </a:xfrm>
        </p:spPr>
        <p:txBody>
          <a:bodyPr lIns="91440" tIns="45720" rIns="91440" bIns="45720" anchor="t"/>
          <a:lstStyle/>
          <a:p>
            <a:pPr marL="0" indent="0">
              <a:lnSpc>
                <a:spcPct val="100000"/>
              </a:lnSpc>
              <a:spcAft>
                <a:spcPts val="800"/>
              </a:spcAft>
            </a:pPr>
            <a:r>
              <a:rPr lang="en-US"/>
              <a:t>Digitale Aktivist*innen nutzen das Internet, digitale Plattformen und soziale Medien spontan und oft unerwartet für Veränderungen. </a:t>
            </a:r>
          </a:p>
          <a:p>
            <a:pPr marL="0" indent="0">
              <a:lnSpc>
                <a:spcPct val="100000"/>
              </a:lnSpc>
              <a:spcAft>
                <a:spcPts val="800"/>
              </a:spcAft>
            </a:pPr>
            <a:r>
              <a:rPr lang="en-US"/>
              <a:t>Soziale Bewegungen im digitalen Raum haben Werte, eine Sprache, Symbole, Rituale und Mythen geschaffen und weiterentwickelt. All diese Elemente prägen eine gemeinsame und unverwechselbare Identität.</a:t>
            </a:r>
            <a:endParaRPr lang="en-US">
              <a:ea typeface="Calibri"/>
              <a:cs typeface="Calibri"/>
            </a:endParaRPr>
          </a:p>
        </p:txBody>
      </p:sp>
    </p:spTree>
    <p:extLst>
      <p:ext uri="{BB962C8B-B14F-4D97-AF65-F5344CB8AC3E}">
        <p14:creationId xmlns:p14="http://schemas.microsoft.com/office/powerpoint/2010/main" val="6991258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B202-AFE3-B617-550B-4CA8ABC44D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4744958-0B4B-3435-BF63-863C8F9AE054}"/>
              </a:ext>
            </a:extLst>
          </p:cNvPr>
          <p:cNvSpPr>
            <a:spLocks noGrp="1"/>
          </p:cNvSpPr>
          <p:nvPr>
            <p:ph type="body" sz="quarter" idx="18"/>
          </p:nvPr>
        </p:nvSpPr>
        <p:spPr>
          <a:xfrm>
            <a:off x="327601" y="2162267"/>
            <a:ext cx="11212127" cy="3849918"/>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atin typeface="Calibri" panose="020F0502020204030204"/>
              </a:rPr>
              <a:t>Betrachten Sie das ethische Dilemma der Beteiligung: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atin typeface="Calibri" panose="020F0502020204030204"/>
              </a:rPr>
              <a:t>Ist es gut oder schlecht, wenn andere Nutzende direkt mit der Person diskutieren, die den Kommentar geschrieben hat?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atin typeface="Calibri" panose="020F0502020204030204"/>
              </a:rPr>
              <a:t>Bietet man ihnen damit eine Plattform oder wirkt man ihrem Diskurs entgegen? Welche Risiken birgt es, „den Troll zu füttern“?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atin typeface="Calibri" panose="020F0502020204030204"/>
              </a:rPr>
              <a:t>Meinungsfreiheit und Verantwortung: Wo liegt die Grenze zwischen dem Schutz der Meinungsfreiheit und dem Schutz vor Schaden durch Hassrede und Falschnachrichten auf einer europäischen Nachrichtenplattform?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s-ES" altLang="es-ES">
              <a:latin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atin typeface="Calibri" panose="020F0502020204030204"/>
              </a:rPr>
              <a:t> </a:t>
            </a:r>
            <a:endParaRPr kumimoji="0" lang="en-US" sz="2400" b="0" i="0" u="none" strike="noStrike" kern="1200" cap="none" spc="0" normalizeH="0" baseline="0" noProof="0">
              <a:ln>
                <a:noFill/>
              </a:ln>
              <a:solidFill>
                <a:srgbClr val="0C4659"/>
              </a:solidFill>
              <a:effectLst/>
              <a:uLnTx/>
              <a:uFillTx/>
              <a:latin typeface="Calibri" panose="020F0502020204030204"/>
              <a:ea typeface="+mn-ea"/>
              <a:cs typeface="+mn-cs"/>
            </a:endParaRPr>
          </a:p>
        </p:txBody>
      </p:sp>
      <p:cxnSp>
        <p:nvCxnSpPr>
          <p:cNvPr id="2" name="Straight Connector 1">
            <a:extLst>
              <a:ext uri="{FF2B5EF4-FFF2-40B4-BE49-F238E27FC236}">
                <a16:creationId xmlns:a16="http://schemas.microsoft.com/office/drawing/2014/main" id="{5162F737-13A7-2A20-532D-6A51C1A40B14}"/>
              </a:ext>
            </a:extLst>
          </p:cNvPr>
          <p:cNvCxnSpPr>
            <a:cxnSpLocks/>
          </p:cNvCxnSpPr>
          <p:nvPr/>
        </p:nvCxnSpPr>
        <p:spPr>
          <a:xfrm>
            <a:off x="0" y="1014336"/>
            <a:ext cx="4005072"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72140187-94B5-41EA-84EE-E9C59A1E577F}"/>
              </a:ext>
            </a:extLst>
          </p:cNvPr>
          <p:cNvSpPr txBox="1">
            <a:spLocks/>
          </p:cNvSpPr>
          <p:nvPr/>
        </p:nvSpPr>
        <p:spPr>
          <a:xfrm>
            <a:off x="163800" y="213781"/>
            <a:ext cx="11864399"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777514" rtl="0" eaLnBrk="1" fontAlgn="auto" latinLnBrk="0" hangingPunct="1">
              <a:lnSpc>
                <a:spcPct val="100000"/>
              </a:lnSpc>
              <a:spcBef>
                <a:spcPts val="0"/>
              </a:spcBef>
              <a:buClrTx/>
              <a:buSzTx/>
              <a:tabLst/>
              <a:defRPr/>
            </a:pPr>
            <a:r>
              <a:rPr lang="es-ES" b="1" err="1"/>
              <a:t>Fallstudie</a:t>
            </a:r>
            <a:r>
              <a:rPr lang="es-ES" b="1"/>
              <a:t>: </a:t>
            </a:r>
            <a:r>
              <a:rPr lang="es-ES" b="1" err="1"/>
              <a:t>Meinungs</a:t>
            </a:r>
            <a:r>
              <a:rPr lang="es-ES" b="1"/>
              <a:t>freiheit versus </a:t>
            </a:r>
            <a:r>
              <a:rPr lang="es-ES" b="1" err="1"/>
              <a:t>Hassrede</a:t>
            </a:r>
            <a:endParaRPr lang="en-US" b="1"/>
          </a:p>
          <a:p>
            <a:r>
              <a:rPr lang="en-US"/>
              <a:t> </a:t>
            </a:r>
          </a:p>
        </p:txBody>
      </p:sp>
    </p:spTree>
    <p:extLst>
      <p:ext uri="{BB962C8B-B14F-4D97-AF65-F5344CB8AC3E}">
        <p14:creationId xmlns:p14="http://schemas.microsoft.com/office/powerpoint/2010/main" val="592425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C994D-34CB-E54E-15B2-2A5FE1C895E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69B3478-CC8D-9A88-76CB-A5669CE31F78}"/>
              </a:ext>
            </a:extLst>
          </p:cNvPr>
          <p:cNvSpPr>
            <a:spLocks noGrp="1"/>
          </p:cNvSpPr>
          <p:nvPr>
            <p:ph type="body" sz="quarter" idx="18"/>
          </p:nvPr>
        </p:nvSpPr>
        <p:spPr>
          <a:xfrm>
            <a:off x="225726" y="1504041"/>
            <a:ext cx="6470638" cy="3849918"/>
          </a:xfrm>
        </p:spPr>
        <p:txBody>
          <a:bodyPr lIns="91440" tIns="45720" rIns="91440" bIns="45720" anchor="t"/>
          <a:lstStyle/>
          <a:p>
            <a:pPr marL="0" indent="0">
              <a:lnSpc>
                <a:spcPct val="100000"/>
              </a:lnSpc>
              <a:spcAft>
                <a:spcPts val="800"/>
              </a:spcAft>
            </a:pPr>
            <a:r>
              <a:rPr lang="en-US" err="1"/>
              <a:t>Hier sind Beispiele </a:t>
            </a:r>
            <a:r>
              <a:rPr lang="en-US"/>
              <a:t>für die Nutzung von Sprache, Symbolen oder Mythen in sozialen Bewegungen, die digitale kollektive Aktionen umfassen:</a:t>
            </a:r>
          </a:p>
          <a:p>
            <a:pPr marL="800100" lvl="1" indent="-342900">
              <a:lnSpc>
                <a:spcPct val="100000"/>
              </a:lnSpc>
              <a:spcAft>
                <a:spcPts val="800"/>
              </a:spcAft>
              <a:buFont typeface="Arial" panose="020B0604020202020204" pitchFamily="34" charset="0"/>
              <a:buChar char="•"/>
            </a:pPr>
            <a:r>
              <a:rPr lang="es-ES" sz="2400" spc="0">
                <a:solidFill>
                  <a:srgbClr val="0C4659"/>
                </a:solidFill>
                <a:latin typeface="+mn-lt"/>
              </a:rPr>
              <a:t>Die Verwendung von Protest-Hashtags. </a:t>
            </a:r>
            <a:r>
              <a:rPr lang="es-ES" sz="2400" spc="0" err="1">
                <a:solidFill>
                  <a:srgbClr val="0C4659"/>
                </a:solidFill>
                <a:latin typeface="+mn-lt"/>
              </a:rPr>
              <a:t>Beispiele hierfür sind </a:t>
            </a:r>
            <a:r>
              <a:rPr lang="es-ES" sz="2400" spc="0">
                <a:solidFill>
                  <a:srgbClr val="0C4659"/>
                </a:solidFill>
                <a:latin typeface="+mn-lt"/>
              </a:rPr>
              <a:t>#MeToo, #FridaysForFuture </a:t>
            </a:r>
            <a:r>
              <a:rPr lang="es-ES" sz="2400" spc="0" err="1">
                <a:solidFill>
                  <a:srgbClr val="0C4659"/>
                </a:solidFill>
                <a:latin typeface="+mn-lt"/>
              </a:rPr>
              <a:t>und </a:t>
            </a:r>
            <a:r>
              <a:rPr lang="es-ES" sz="2400" spc="0">
                <a:solidFill>
                  <a:srgbClr val="0C4659"/>
                </a:solidFill>
                <a:latin typeface="+mn-lt"/>
              </a:rPr>
              <a:t>#JeSuisCharlie. </a:t>
            </a:r>
            <a:r>
              <a:rPr lang="en-US" sz="2400" spc="0">
                <a:solidFill>
                  <a:srgbClr val="0C4659"/>
                </a:solidFill>
                <a:latin typeface="+mn-lt"/>
              </a:rPr>
              <a:t>Nach dem Anschlag auf Charlie Hebdo in Frankreich wurde der Hashtag #JeSuisCharlie zu einem Symbol der Solidarität. Seitdem haben Aktivierende die Formel #JeSuis erweitert, um die Sache einzubeziehen, mit der sich eine Person solidarisiert</a:t>
            </a:r>
            <a:r>
              <a:rPr lang="en-US">
                <a:latin typeface="Montserrat Light"/>
              </a:rPr>
              <a:t>.</a:t>
            </a:r>
          </a:p>
        </p:txBody>
      </p:sp>
      <p:sp>
        <p:nvSpPr>
          <p:cNvPr id="4" name="Text Placeholder 3">
            <a:extLst>
              <a:ext uri="{FF2B5EF4-FFF2-40B4-BE49-F238E27FC236}">
                <a16:creationId xmlns:a16="http://schemas.microsoft.com/office/drawing/2014/main" id="{CF7C2F6F-4F8C-114D-49AB-59C313AB03A5}"/>
              </a:ext>
            </a:extLst>
          </p:cNvPr>
          <p:cNvSpPr>
            <a:spLocks noGrp="1"/>
          </p:cNvSpPr>
          <p:nvPr>
            <p:ph type="body" sz="quarter" idx="16"/>
          </p:nvPr>
        </p:nvSpPr>
        <p:spPr>
          <a:xfrm>
            <a:off x="493582" y="294615"/>
            <a:ext cx="5602418" cy="803654"/>
          </a:xfrm>
        </p:spPr>
        <p:txBody>
          <a:bodyPr/>
          <a:lstStyle/>
          <a:p>
            <a:r>
              <a:rPr lang="en-US"/>
              <a:t>Digitaler Aktivismus in Europa</a:t>
            </a:r>
          </a:p>
        </p:txBody>
      </p:sp>
      <p:cxnSp>
        <p:nvCxnSpPr>
          <p:cNvPr id="2" name="Straight Connector 1">
            <a:extLst>
              <a:ext uri="{FF2B5EF4-FFF2-40B4-BE49-F238E27FC236}">
                <a16:creationId xmlns:a16="http://schemas.microsoft.com/office/drawing/2014/main" id="{B0B09932-5EF3-6825-1988-FF4DA1EF8736}"/>
              </a:ext>
            </a:extLst>
          </p:cNvPr>
          <p:cNvCxnSpPr>
            <a:cxnSpLocks/>
          </p:cNvCxnSpPr>
          <p:nvPr/>
        </p:nvCxnSpPr>
        <p:spPr>
          <a:xfrm>
            <a:off x="0" y="1011078"/>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Placeholder 14">
            <a:extLst>
              <a:ext uri="{FF2B5EF4-FFF2-40B4-BE49-F238E27FC236}">
                <a16:creationId xmlns:a16="http://schemas.microsoft.com/office/drawing/2014/main" id="{15C02F2B-422D-C502-532F-E44165F7B216}"/>
              </a:ext>
            </a:extLst>
          </p:cNvPr>
          <p:cNvPicPr>
            <a:picLocks noGrp="1" noChangeAspect="1"/>
          </p:cNvPicPr>
          <p:nvPr>
            <p:ph type="pic" sz="quarter" idx="13"/>
          </p:nvPr>
        </p:nvPicPr>
        <p:blipFill>
          <a:blip r:embed="rId3"/>
          <a:srcRect t="16684" b="16684"/>
          <a:stretch/>
        </p:blipFill>
        <p:spPr>
          <a:xfrm>
            <a:off x="7052162" y="1917700"/>
            <a:ext cx="3835577" cy="2367221"/>
          </a:xfrm>
        </p:spPr>
      </p:pic>
    </p:spTree>
    <p:extLst>
      <p:ext uri="{BB962C8B-B14F-4D97-AF65-F5344CB8AC3E}">
        <p14:creationId xmlns:p14="http://schemas.microsoft.com/office/powerpoint/2010/main" val="2835345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C994D-34CB-E54E-15B2-2A5FE1C895E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69B3478-CC8D-9A88-76CB-A5669CE31F78}"/>
              </a:ext>
            </a:extLst>
          </p:cNvPr>
          <p:cNvSpPr>
            <a:spLocks noGrp="1"/>
          </p:cNvSpPr>
          <p:nvPr>
            <p:ph type="body" sz="quarter" idx="18"/>
          </p:nvPr>
        </p:nvSpPr>
        <p:spPr>
          <a:xfrm>
            <a:off x="78057" y="753826"/>
            <a:ext cx="6470638" cy="3849918"/>
          </a:xfrm>
        </p:spPr>
        <p:txBody>
          <a:bodyPr lIns="91440" tIns="45720" rIns="91440" bIns="45720" anchor="t"/>
          <a:lstStyle/>
          <a:p>
            <a:pPr marL="457200" lvl="1" indent="0">
              <a:lnSpc>
                <a:spcPct val="100000"/>
              </a:lnSpc>
              <a:spcAft>
                <a:spcPts val="800"/>
              </a:spcAft>
            </a:pPr>
            <a:r>
              <a:rPr lang="es-ES" sz="2400" spc="0" err="1">
                <a:solidFill>
                  <a:srgbClr val="0C4659"/>
                </a:solidFill>
                <a:latin typeface="+mn-lt"/>
              </a:rPr>
              <a:t>Der Cyberaktivismus </a:t>
            </a:r>
            <a:r>
              <a:rPr lang="es-ES" sz="2400" spc="0">
                <a:solidFill>
                  <a:srgbClr val="0C4659"/>
                </a:solidFill>
                <a:latin typeface="+mn-lt"/>
              </a:rPr>
              <a:t>hat </a:t>
            </a:r>
            <a:r>
              <a:rPr lang="es-ES" sz="2400" spc="0" err="1">
                <a:solidFill>
                  <a:srgbClr val="0C4659"/>
                </a:solidFill>
                <a:latin typeface="+mn-lt"/>
              </a:rPr>
              <a:t>Elemente </a:t>
            </a:r>
            <a:r>
              <a:rPr lang="es-ES" sz="2400" spc="0">
                <a:solidFill>
                  <a:srgbClr val="0C4659"/>
                </a:solidFill>
                <a:latin typeface="+mn-lt"/>
              </a:rPr>
              <a:t>der Medienkultur </a:t>
            </a:r>
            <a:r>
              <a:rPr lang="es-ES" sz="2400" spc="0" err="1">
                <a:solidFill>
                  <a:srgbClr val="0C4659"/>
                </a:solidFill>
                <a:latin typeface="+mn-lt"/>
              </a:rPr>
              <a:t>übernommen</a:t>
            </a:r>
            <a:r>
              <a:rPr lang="es-ES" sz="2400" spc="0">
                <a:solidFill>
                  <a:srgbClr val="0C4659"/>
                </a:solidFill>
                <a:latin typeface="+mn-lt"/>
              </a:rPr>
              <a:t>: </a:t>
            </a:r>
          </a:p>
          <a:p>
            <a:pPr marL="1257300" lvl="2" indent="-342900">
              <a:lnSpc>
                <a:spcPct val="100000"/>
              </a:lnSpc>
              <a:spcAft>
                <a:spcPts val="800"/>
              </a:spcAft>
              <a:buFont typeface="Arial" panose="020B0604020202020204" pitchFamily="34" charset="0"/>
              <a:buChar char="•"/>
            </a:pPr>
            <a:r>
              <a:rPr lang="es-ES" sz="2400" spc="0">
                <a:solidFill>
                  <a:srgbClr val="0C4659"/>
                </a:solidFill>
                <a:latin typeface="+mn-lt"/>
              </a:rPr>
              <a:t>Das </a:t>
            </a:r>
            <a:r>
              <a:rPr lang="es-ES" sz="2400" spc="0" err="1">
                <a:solidFill>
                  <a:srgbClr val="0C4659"/>
                </a:solidFill>
                <a:latin typeface="+mn-lt"/>
              </a:rPr>
              <a:t>bekannteste Symbol ist </a:t>
            </a:r>
            <a:r>
              <a:rPr lang="es-ES" sz="2400" spc="0">
                <a:solidFill>
                  <a:srgbClr val="0C4659"/>
                </a:solidFill>
                <a:latin typeface="+mn-lt"/>
              </a:rPr>
              <a:t>die </a:t>
            </a:r>
            <a:r>
              <a:rPr lang="es-ES" sz="2400" spc="0" err="1">
                <a:solidFill>
                  <a:srgbClr val="0C4659"/>
                </a:solidFill>
                <a:latin typeface="+mn-lt"/>
              </a:rPr>
              <a:t>Guy-Fawkes-Maske</a:t>
            </a:r>
            <a:r>
              <a:rPr lang="es-ES" sz="2400" spc="0">
                <a:solidFill>
                  <a:srgbClr val="0C4659"/>
                </a:solidFill>
                <a:latin typeface="+mn-lt"/>
              </a:rPr>
              <a:t>, </a:t>
            </a:r>
            <a:r>
              <a:rPr lang="es-ES" sz="2400" spc="0" err="1">
                <a:solidFill>
                  <a:srgbClr val="0C4659"/>
                </a:solidFill>
                <a:latin typeface="+mn-lt"/>
              </a:rPr>
              <a:t>auch </a:t>
            </a:r>
            <a:r>
              <a:rPr lang="es-ES" sz="2400" spc="0">
                <a:solidFill>
                  <a:srgbClr val="0C4659"/>
                </a:solidFill>
                <a:latin typeface="+mn-lt"/>
              </a:rPr>
              <a:t>als „V</a:t>
            </a:r>
            <a:r>
              <a:rPr lang="es-ES" sz="2400" spc="0" err="1">
                <a:solidFill>
                  <a:srgbClr val="0C4659"/>
                </a:solidFill>
                <a:latin typeface="+mn-lt"/>
              </a:rPr>
              <a:t> wie Vendetta“-Maske bekannt</a:t>
            </a:r>
            <a:r>
              <a:rPr lang="es-ES" sz="2400" spc="0">
                <a:solidFill>
                  <a:srgbClr val="0C4659"/>
                </a:solidFill>
                <a:latin typeface="+mn-lt"/>
              </a:rPr>
              <a:t>. Die </a:t>
            </a:r>
            <a:r>
              <a:rPr lang="es-ES" sz="2400" spc="0" err="1">
                <a:solidFill>
                  <a:srgbClr val="0C4659"/>
                </a:solidFill>
                <a:latin typeface="+mn-lt"/>
              </a:rPr>
              <a:t>Anonymous-Bewegung </a:t>
            </a:r>
            <a:r>
              <a:rPr lang="es-ES" sz="2400" spc="0">
                <a:solidFill>
                  <a:srgbClr val="0C4659"/>
                </a:solidFill>
                <a:latin typeface="+mn-lt"/>
              </a:rPr>
              <a:t>und die </a:t>
            </a:r>
            <a:r>
              <a:rPr lang="es-ES" sz="2400" spc="0" err="1">
                <a:solidFill>
                  <a:srgbClr val="0C4659"/>
                </a:solidFill>
                <a:latin typeface="+mn-lt"/>
              </a:rPr>
              <a:t>Occupy-Wall-Street-Bewegung </a:t>
            </a:r>
            <a:r>
              <a:rPr lang="es-ES" sz="2400" spc="0">
                <a:solidFill>
                  <a:srgbClr val="0C4659"/>
                </a:solidFill>
                <a:latin typeface="+mn-lt"/>
              </a:rPr>
              <a:t>nutzten</a:t>
            </a:r>
            <a:r>
              <a:rPr lang="es-ES" sz="2400" spc="0" err="1">
                <a:solidFill>
                  <a:srgbClr val="0C4659"/>
                </a:solidFill>
                <a:latin typeface="+mn-lt"/>
              </a:rPr>
              <a:t> sie </a:t>
            </a:r>
            <a:r>
              <a:rPr lang="es-ES" sz="2400" spc="0">
                <a:solidFill>
                  <a:srgbClr val="0C4659"/>
                </a:solidFill>
                <a:latin typeface="+mn-lt"/>
              </a:rPr>
              <a:t>bei Online- und </a:t>
            </a:r>
            <a:r>
              <a:rPr lang="es-ES" sz="2400" spc="0" err="1">
                <a:solidFill>
                  <a:srgbClr val="0C4659"/>
                </a:solidFill>
                <a:latin typeface="+mn-lt"/>
              </a:rPr>
              <a:t>Offline-Aktionen.</a:t>
            </a:r>
            <a:r>
              <a:rPr lang="es-ES" sz="2400" spc="0">
                <a:solidFill>
                  <a:srgbClr val="0C4659"/>
                </a:solidFill>
                <a:latin typeface="+mn-lt"/>
              </a:rPr>
              <a:t> </a:t>
            </a:r>
            <a:r>
              <a:rPr lang="es-ES" sz="2400" spc="0" err="1">
                <a:solidFill>
                  <a:srgbClr val="0C4659"/>
                </a:solidFill>
                <a:latin typeface="+mn-lt"/>
              </a:rPr>
              <a:t>Auch andere Gruppen </a:t>
            </a:r>
            <a:r>
              <a:rPr lang="es-ES" sz="2400" spc="0">
                <a:solidFill>
                  <a:srgbClr val="0C4659"/>
                </a:solidFill>
                <a:latin typeface="+mn-lt"/>
              </a:rPr>
              <a:t>setzten sie ein</a:t>
            </a:r>
            <a:r>
              <a:rPr lang="es-ES" sz="2400" spc="0" err="1">
                <a:solidFill>
                  <a:srgbClr val="0C4659"/>
                </a:solidFill>
                <a:latin typeface="+mn-lt"/>
              </a:rPr>
              <a:t>.</a:t>
            </a:r>
            <a:endParaRPr lang="es-ES" sz="2400" spc="0">
              <a:solidFill>
                <a:srgbClr val="0C4659"/>
              </a:solidFill>
              <a:latin typeface="+mn-lt"/>
              <a:ea typeface="Calibri"/>
              <a:cs typeface="Calibri"/>
            </a:endParaRPr>
          </a:p>
          <a:p>
            <a:pPr marL="1257300" lvl="2" indent="-342900">
              <a:lnSpc>
                <a:spcPct val="100000"/>
              </a:lnSpc>
              <a:spcAft>
                <a:spcPts val="800"/>
              </a:spcAft>
              <a:buFont typeface="Arial" panose="020B0604020202020204" pitchFamily="34" charset="0"/>
              <a:buChar char="•"/>
            </a:pPr>
            <a:r>
              <a:rPr lang="es-ES" sz="2400" spc="0">
                <a:solidFill>
                  <a:srgbClr val="0C4659"/>
                </a:solidFill>
                <a:latin typeface="+mn-lt"/>
              </a:rPr>
              <a:t>Online</a:t>
            </a:r>
            <a:r>
              <a:rPr lang="es-ES" sz="2400" spc="0" err="1">
                <a:solidFill>
                  <a:srgbClr val="0C4659"/>
                </a:solidFill>
                <a:latin typeface="+mn-lt"/>
              </a:rPr>
              <a:t>-Kampagnen nutzen auch andere bekannte Motive</a:t>
            </a:r>
            <a:r>
              <a:rPr lang="es-ES" sz="2400" spc="0">
                <a:solidFill>
                  <a:srgbClr val="0C4659"/>
                </a:solidFill>
                <a:latin typeface="+mn-lt"/>
              </a:rPr>
              <a:t>, </a:t>
            </a:r>
            <a:r>
              <a:rPr lang="es-ES" sz="2400" spc="0" err="1">
                <a:solidFill>
                  <a:srgbClr val="0C4659"/>
                </a:solidFill>
                <a:latin typeface="+mn-lt"/>
              </a:rPr>
              <a:t>zum Beispiel aus „Star Wars“ oder </a:t>
            </a:r>
            <a:r>
              <a:rPr lang="es-ES" sz="2400" spc="0">
                <a:solidFill>
                  <a:srgbClr val="0C4659"/>
                </a:solidFill>
                <a:latin typeface="+mn-lt"/>
              </a:rPr>
              <a:t>„The </a:t>
            </a:r>
            <a:r>
              <a:rPr lang="es-ES" sz="2400" spc="0" err="1">
                <a:solidFill>
                  <a:srgbClr val="0C4659"/>
                </a:solidFill>
                <a:latin typeface="+mn-lt"/>
              </a:rPr>
              <a:t>Handmaid’s </a:t>
            </a:r>
            <a:r>
              <a:rPr lang="es-ES" sz="2400" spc="0">
                <a:solidFill>
                  <a:srgbClr val="0C4659"/>
                </a:solidFill>
                <a:latin typeface="+mn-lt"/>
              </a:rPr>
              <a:t>Tale“. </a:t>
            </a:r>
            <a:r>
              <a:rPr lang="es-ES" sz="2400" spc="0" err="1">
                <a:solidFill>
                  <a:srgbClr val="0C4659"/>
                </a:solidFill>
                <a:latin typeface="+mn-lt"/>
              </a:rPr>
              <a:t>Diese Bilder zeigen den Widerstand gegen </a:t>
            </a:r>
            <a:r>
              <a:rPr lang="es-ES" sz="2400" spc="0">
                <a:solidFill>
                  <a:srgbClr val="0C4659"/>
                </a:solidFill>
                <a:latin typeface="+mn-lt"/>
              </a:rPr>
              <a:t>eine „dunkle“ </a:t>
            </a:r>
            <a:r>
              <a:rPr lang="es-ES" sz="2400" spc="0" err="1">
                <a:solidFill>
                  <a:srgbClr val="0C4659"/>
                </a:solidFill>
                <a:latin typeface="+mn-lt"/>
              </a:rPr>
              <a:t>Macht </a:t>
            </a:r>
            <a:r>
              <a:rPr lang="es-ES" sz="2400" spc="0">
                <a:solidFill>
                  <a:srgbClr val="0C4659"/>
                </a:solidFill>
                <a:latin typeface="+mn-lt"/>
              </a:rPr>
              <a:t>und </a:t>
            </a:r>
            <a:r>
              <a:rPr lang="es-ES" sz="2400" spc="0" err="1">
                <a:solidFill>
                  <a:srgbClr val="0C4659"/>
                </a:solidFill>
                <a:latin typeface="+mn-lt"/>
              </a:rPr>
              <a:t>gegen Verzweiflung</a:t>
            </a:r>
            <a:r>
              <a:rPr lang="es-ES" sz="2400" spc="0">
                <a:solidFill>
                  <a:srgbClr val="0C4659"/>
                </a:solidFill>
                <a:latin typeface="+mn-lt"/>
              </a:rPr>
              <a:t>.  </a:t>
            </a:r>
            <a:endParaRPr lang="es-ES" sz="2400" spc="0">
              <a:solidFill>
                <a:srgbClr val="0C4659"/>
              </a:solidFill>
              <a:latin typeface="+mn-lt"/>
              <a:ea typeface="Calibri"/>
              <a:cs typeface="Calibri"/>
            </a:endParaRPr>
          </a:p>
          <a:p>
            <a:pPr marL="800100" lvl="1" indent="-342900">
              <a:lnSpc>
                <a:spcPct val="100000"/>
              </a:lnSpc>
              <a:spcAft>
                <a:spcPts val="800"/>
              </a:spcAft>
              <a:buFont typeface="Wingdings" panose="05000000000000000000" pitchFamily="2" charset="2"/>
              <a:buChar char="Ø"/>
            </a:pPr>
            <a:r>
              <a:rPr lang="en-US">
                <a:latin typeface="Montserrat Light"/>
              </a:rPr>
              <a:t>.</a:t>
            </a:r>
          </a:p>
        </p:txBody>
      </p:sp>
      <p:sp>
        <p:nvSpPr>
          <p:cNvPr id="4" name="Text Placeholder 3">
            <a:extLst>
              <a:ext uri="{FF2B5EF4-FFF2-40B4-BE49-F238E27FC236}">
                <a16:creationId xmlns:a16="http://schemas.microsoft.com/office/drawing/2014/main" id="{CF7C2F6F-4F8C-114D-49AB-59C313AB03A5}"/>
              </a:ext>
            </a:extLst>
          </p:cNvPr>
          <p:cNvSpPr>
            <a:spLocks noGrp="1"/>
          </p:cNvSpPr>
          <p:nvPr>
            <p:ph type="body" sz="quarter" idx="16"/>
          </p:nvPr>
        </p:nvSpPr>
        <p:spPr>
          <a:xfrm>
            <a:off x="242680" y="90176"/>
            <a:ext cx="8306588" cy="785069"/>
          </a:xfrm>
        </p:spPr>
        <p:txBody>
          <a:bodyPr/>
          <a:lstStyle/>
          <a:p>
            <a:r>
              <a:rPr lang="en-US"/>
              <a:t>Digitaler Aktivismus in Europa</a:t>
            </a:r>
          </a:p>
        </p:txBody>
      </p:sp>
      <p:cxnSp>
        <p:nvCxnSpPr>
          <p:cNvPr id="2" name="Straight Connector 1">
            <a:extLst>
              <a:ext uri="{FF2B5EF4-FFF2-40B4-BE49-F238E27FC236}">
                <a16:creationId xmlns:a16="http://schemas.microsoft.com/office/drawing/2014/main" id="{B0B09932-5EF3-6825-1988-FF4DA1EF8736}"/>
              </a:ext>
            </a:extLst>
          </p:cNvPr>
          <p:cNvCxnSpPr>
            <a:cxnSpLocks/>
          </p:cNvCxnSpPr>
          <p:nvPr/>
        </p:nvCxnSpPr>
        <p:spPr>
          <a:xfrm>
            <a:off x="74341" y="70441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6" name="Picture Placeholder 14">
            <a:extLst>
              <a:ext uri="{FF2B5EF4-FFF2-40B4-BE49-F238E27FC236}">
                <a16:creationId xmlns:a16="http://schemas.microsoft.com/office/drawing/2014/main" id="{15C02F2B-422D-C502-532F-E44165F7B21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6044" r="6044"/>
          <a:stretch/>
        </p:blipFill>
        <p:spPr/>
      </p:pic>
      <p:pic>
        <p:nvPicPr>
          <p:cNvPr id="7" name="Imagen 6">
            <a:extLst>
              <a:ext uri="{FF2B5EF4-FFF2-40B4-BE49-F238E27FC236}">
                <a16:creationId xmlns:a16="http://schemas.microsoft.com/office/drawing/2014/main" id="{5AB1FC77-9771-44F3-A03E-DF24E0C02111}"/>
              </a:ext>
            </a:extLst>
          </p:cNvPr>
          <p:cNvPicPr>
            <a:picLocks noChangeAspect="1"/>
          </p:cNvPicPr>
          <p:nvPr/>
        </p:nvPicPr>
        <p:blipFill>
          <a:blip r:embed="rId4"/>
          <a:stretch>
            <a:fillRect/>
          </a:stretch>
        </p:blipFill>
        <p:spPr>
          <a:xfrm>
            <a:off x="7434323" y="1917700"/>
            <a:ext cx="3288316" cy="2372760"/>
          </a:xfrm>
          <a:prstGeom prst="rect">
            <a:avLst/>
          </a:prstGeom>
        </p:spPr>
      </p:pic>
    </p:spTree>
    <p:extLst>
      <p:ext uri="{BB962C8B-B14F-4D97-AF65-F5344CB8AC3E}">
        <p14:creationId xmlns:p14="http://schemas.microsoft.com/office/powerpoint/2010/main" val="1457869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56764D91-C0DB-4B13-860A-745F8A1BFA24}"/>
              </a:ext>
            </a:extLst>
          </p:cNvPr>
          <p:cNvSpPr txBox="1"/>
          <p:nvPr/>
        </p:nvSpPr>
        <p:spPr>
          <a:xfrm>
            <a:off x="558266" y="576937"/>
            <a:ext cx="6102416" cy="584775"/>
          </a:xfrm>
          <a:prstGeom prst="rect">
            <a:avLst/>
          </a:prstGeom>
          <a:noFill/>
        </p:spPr>
        <p:txBody>
          <a:bodyPr wrap="square">
            <a:spAutoFit/>
          </a:bodyPr>
          <a:lstStyle/>
          <a:p>
            <a:r>
              <a:rPr lang="en-US" sz="3200" b="1">
                <a:solidFill>
                  <a:srgbClr val="0C4659"/>
                </a:solidFill>
                <a:cs typeface="Arial" panose="020B0604020202020204" pitchFamily="34" charset="0"/>
              </a:rPr>
              <a:t>Digitaler Aktivismus in Europa</a:t>
            </a:r>
          </a:p>
        </p:txBody>
      </p:sp>
      <p:cxnSp>
        <p:nvCxnSpPr>
          <p:cNvPr id="7" name="Straight Connector 1">
            <a:extLst>
              <a:ext uri="{FF2B5EF4-FFF2-40B4-BE49-F238E27FC236}">
                <a16:creationId xmlns:a16="http://schemas.microsoft.com/office/drawing/2014/main" id="{4139310D-AD20-4E23-8137-49FE93B86EBC}"/>
              </a:ext>
            </a:extLst>
          </p:cNvPr>
          <p:cNvCxnSpPr>
            <a:cxnSpLocks/>
          </p:cNvCxnSpPr>
          <p:nvPr/>
        </p:nvCxnSpPr>
        <p:spPr>
          <a:xfrm>
            <a:off x="0" y="1270960"/>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BF2C49AB-5BE4-492E-90E2-6C1A6D0EF92E}"/>
              </a:ext>
            </a:extLst>
          </p:cNvPr>
          <p:cNvSpPr>
            <a:spLocks noGrp="1"/>
          </p:cNvSpPr>
          <p:nvPr>
            <p:ph type="body" sz="quarter" idx="18"/>
          </p:nvPr>
        </p:nvSpPr>
        <p:spPr>
          <a:xfrm>
            <a:off x="354792" y="1504041"/>
            <a:ext cx="11322202" cy="3849918"/>
          </a:xfrm>
        </p:spPr>
        <p:txBody>
          <a:bodyPr lIns="91440" tIns="45720" rIns="91440" bIns="45720" anchor="t"/>
          <a:lstStyle/>
          <a:p>
            <a:pPr marL="0" indent="0">
              <a:lnSpc>
                <a:spcPct val="100000"/>
              </a:lnSpc>
              <a:spcAft>
                <a:spcPts val="800"/>
              </a:spcAft>
            </a:pPr>
            <a:r>
              <a:rPr lang="en-US"/>
              <a:t>Zu den Herausforderungen für digitalen Aktivismus gehören:</a:t>
            </a:r>
            <a:endParaRPr lang="en-US">
              <a:ea typeface="Calibri"/>
              <a:cs typeface="Calibri"/>
            </a:endParaRPr>
          </a:p>
          <a:p>
            <a:pPr marL="800100" lvl="2" indent="-342900">
              <a:lnSpc>
                <a:spcPct val="100000"/>
              </a:lnSpc>
              <a:spcBef>
                <a:spcPts val="0"/>
              </a:spcBef>
              <a:buFont typeface="Arial" panose="020B0604020202020204" pitchFamily="34" charset="0"/>
              <a:buChar char="•"/>
            </a:pPr>
            <a:r>
              <a:rPr lang="en-US" sz="2400" spc="0">
                <a:solidFill>
                  <a:srgbClr val="0C4659"/>
                </a:solidFill>
                <a:latin typeface="+mn-lt"/>
              </a:rPr>
              <a:t>Zensur und Selbstzensur</a:t>
            </a:r>
            <a:endParaRPr lang="en-US" sz="2400" spc="0">
              <a:solidFill>
                <a:srgbClr val="0C4659"/>
              </a:solidFill>
              <a:latin typeface="+mn-lt"/>
              <a:ea typeface="Calibri"/>
              <a:cs typeface="Calibri"/>
            </a:endParaRPr>
          </a:p>
          <a:p>
            <a:pPr marL="800100" lvl="2" indent="-342900">
              <a:lnSpc>
                <a:spcPct val="100000"/>
              </a:lnSpc>
              <a:spcBef>
                <a:spcPts val="0"/>
              </a:spcBef>
              <a:buFont typeface="Arial" panose="020B0604020202020204" pitchFamily="34" charset="0"/>
              <a:buChar char="•"/>
            </a:pPr>
            <a:r>
              <a:rPr lang="en-US" sz="2400" spc="0">
                <a:solidFill>
                  <a:srgbClr val="0C4659"/>
                </a:solidFill>
                <a:latin typeface="+mn-lt"/>
              </a:rPr>
              <a:t>Fehlinformationen </a:t>
            </a:r>
            <a:r>
              <a:rPr lang="en-US" sz="2400" spc="0" err="1">
                <a:solidFill>
                  <a:srgbClr val="0C4659"/>
                </a:solidFill>
                <a:latin typeface="+mn-lt"/>
              </a:rPr>
              <a:t>und </a:t>
            </a:r>
            <a:r>
              <a:rPr lang="es-ES" sz="2400" spc="0" err="1">
                <a:solidFill>
                  <a:srgbClr val="0C4659"/>
                </a:solidFill>
                <a:latin typeface="+mn-lt"/>
              </a:rPr>
              <a:t>zu viele</a:t>
            </a:r>
            <a:r>
              <a:rPr lang="en-US" sz="2400" spc="0" err="1">
                <a:solidFill>
                  <a:srgbClr val="0C4659"/>
                </a:solidFill>
                <a:latin typeface="+mn-lt"/>
              </a:rPr>
              <a:t> Informationen </a:t>
            </a:r>
            <a:r>
              <a:rPr lang="en-US" sz="2400" spc="0">
                <a:solidFill>
                  <a:srgbClr val="0C4659"/>
                </a:solidFill>
                <a:latin typeface="+mn-lt"/>
              </a:rPr>
              <a:t>führen oft zu </a:t>
            </a:r>
            <a:r>
              <a:rPr lang="es-ES" sz="2400" spc="0">
                <a:solidFill>
                  <a:srgbClr val="0C4659"/>
                </a:solidFill>
                <a:latin typeface="+mn-lt"/>
              </a:rPr>
              <a:t>Informationsmüdigkeit.</a:t>
            </a:r>
            <a:endParaRPr lang="en-US" sz="2400" spc="0">
              <a:solidFill>
                <a:srgbClr val="0C4659"/>
              </a:solidFill>
              <a:latin typeface="+mn-lt"/>
            </a:endParaRPr>
          </a:p>
          <a:p>
            <a:pPr marL="800100" lvl="2" indent="-342900">
              <a:lnSpc>
                <a:spcPct val="100000"/>
              </a:lnSpc>
              <a:spcBef>
                <a:spcPts val="0"/>
              </a:spcBef>
              <a:buFont typeface="Arial" panose="020B0604020202020204" pitchFamily="34" charset="0"/>
              <a:buChar char="•"/>
            </a:pPr>
            <a:r>
              <a:rPr lang="en-US" sz="2400" spc="0">
                <a:solidFill>
                  <a:srgbClr val="0C4659"/>
                </a:solidFill>
                <a:latin typeface="+mn-lt"/>
              </a:rPr>
              <a:t>Digitale Unterdrückung</a:t>
            </a:r>
            <a:endParaRPr lang="en-US" sz="2400" spc="0">
              <a:solidFill>
                <a:srgbClr val="0C4659"/>
              </a:solidFill>
              <a:latin typeface="+mn-lt"/>
              <a:ea typeface="Calibri"/>
              <a:cs typeface="Calibri"/>
            </a:endParaRPr>
          </a:p>
          <a:p>
            <a:pPr marL="800100" lvl="2" indent="-342900">
              <a:lnSpc>
                <a:spcPct val="100000"/>
              </a:lnSpc>
              <a:spcBef>
                <a:spcPts val="0"/>
              </a:spcBef>
              <a:buFont typeface="Arial" panose="020B0604020202020204" pitchFamily="34" charset="0"/>
              <a:buChar char="•"/>
            </a:pPr>
            <a:r>
              <a:rPr lang="en-US" sz="2400" spc="0">
                <a:solidFill>
                  <a:srgbClr val="0C4659"/>
                </a:solidFill>
                <a:latin typeface="+mn-lt"/>
              </a:rPr>
              <a:t>Algorithmen-Richtlinien und Transparenz; vermeide algorithmische Unsichtbarkeit. </a:t>
            </a:r>
            <a:endParaRPr lang="en-US" sz="2400" spc="0">
              <a:solidFill>
                <a:srgbClr val="0C4659"/>
              </a:solidFill>
              <a:latin typeface="+mn-lt"/>
              <a:ea typeface="Calibri"/>
              <a:cs typeface="Calibri"/>
            </a:endParaRPr>
          </a:p>
          <a:p>
            <a:pPr marL="800100" lvl="2" indent="-342900">
              <a:lnSpc>
                <a:spcPct val="100000"/>
              </a:lnSpc>
              <a:spcBef>
                <a:spcPts val="0"/>
              </a:spcBef>
              <a:buFont typeface="Arial" panose="020B0604020202020204" pitchFamily="34" charset="0"/>
              <a:buChar char="•"/>
            </a:pPr>
            <a:r>
              <a:rPr lang="en-US" sz="2400" spc="0">
                <a:solidFill>
                  <a:srgbClr val="0C4659"/>
                </a:solidFill>
                <a:latin typeface="+mn-lt"/>
              </a:rPr>
              <a:t>Finde das Gleichgewicht zwischen spielerischem Aktivismus (der Unterhaltungsformate nutzt, um Botschaften zu vermitteln) und Räumen für Reflexion, Kommunikation und den Aufbau einer starken Gemeinschaft </a:t>
            </a:r>
            <a:endParaRPr lang="en-US" sz="2400" spc="0">
              <a:solidFill>
                <a:srgbClr val="0C4659"/>
              </a:solidFill>
              <a:latin typeface="+mn-lt"/>
              <a:ea typeface="Calibri"/>
              <a:cs typeface="Calibri"/>
            </a:endParaRPr>
          </a:p>
          <a:p>
            <a:pPr marL="800100" lvl="2" indent="-342900">
              <a:lnSpc>
                <a:spcPct val="100000"/>
              </a:lnSpc>
              <a:spcBef>
                <a:spcPts val="0"/>
              </a:spcBef>
              <a:buFont typeface="Arial" panose="020B0604020202020204" pitchFamily="34" charset="0"/>
              <a:buChar char="•"/>
            </a:pPr>
            <a:r>
              <a:rPr lang="en-US" sz="2400" spc="0">
                <a:solidFill>
                  <a:srgbClr val="0C4659"/>
                </a:solidFill>
                <a:latin typeface="+mn-lt"/>
              </a:rPr>
              <a:t>Schutz vor Hassrede.</a:t>
            </a:r>
            <a:endParaRPr lang="en-US" sz="2400" spc="0">
              <a:solidFill>
                <a:srgbClr val="0C4659"/>
              </a:solidFill>
              <a:latin typeface="+mn-lt"/>
              <a:ea typeface="Calibri"/>
              <a:cs typeface="Calibri"/>
            </a:endParaRPr>
          </a:p>
          <a:p>
            <a:pPr marL="800100" lvl="2" indent="-342900">
              <a:lnSpc>
                <a:spcPct val="100000"/>
              </a:lnSpc>
              <a:spcBef>
                <a:spcPts val="0"/>
              </a:spcBef>
              <a:buFont typeface="Arial" panose="020B0604020202020204" pitchFamily="34" charset="0"/>
              <a:buChar char="•"/>
            </a:pPr>
            <a:endParaRPr lang="en-US" sz="2400" spc="0">
              <a:solidFill>
                <a:srgbClr val="0C4659"/>
              </a:solidFill>
              <a:latin typeface="+mn-lt"/>
              <a:ea typeface="Calibri"/>
              <a:cs typeface="Calibri"/>
            </a:endParaRPr>
          </a:p>
          <a:p>
            <a:pPr marL="457200" lvl="2" indent="0">
              <a:lnSpc>
                <a:spcPct val="100000"/>
              </a:lnSpc>
              <a:spcBef>
                <a:spcPts val="0"/>
              </a:spcBef>
            </a:pPr>
            <a:r>
              <a:rPr lang="en-US" sz="2400" spc="0">
                <a:solidFill>
                  <a:srgbClr val="0C4659"/>
                </a:solidFill>
                <a:latin typeface="+mn-lt"/>
                <a:ea typeface="Calibri"/>
                <a:cs typeface="Calibri"/>
              </a:rPr>
              <a:t>Im nächsten Modul beleuchten wir diese Themen genauer.</a:t>
            </a:r>
            <a:endParaRPr lang="en-US" sz="2400" spc="0">
              <a:solidFill>
                <a:srgbClr val="0C4659"/>
              </a:solidFill>
              <a:latin typeface="+mn-lt"/>
            </a:endParaRPr>
          </a:p>
        </p:txBody>
      </p:sp>
    </p:spTree>
    <p:extLst>
      <p:ext uri="{BB962C8B-B14F-4D97-AF65-F5344CB8AC3E}">
        <p14:creationId xmlns:p14="http://schemas.microsoft.com/office/powerpoint/2010/main" val="3785105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10F84B7-860D-C84C-28DC-7399B9D98DCA}"/>
              </a:ext>
            </a:extLst>
          </p:cNvPr>
          <p:cNvSpPr>
            <a:spLocks noGrp="1"/>
          </p:cNvSpPr>
          <p:nvPr>
            <p:ph type="body" sz="quarter" idx="27"/>
          </p:nvPr>
        </p:nvSpPr>
        <p:spPr/>
        <p:txBody>
          <a:bodyPr/>
          <a:lstStyle/>
          <a:p>
            <a:r>
              <a:rPr lang="en-IE"/>
              <a:t>Übungen</a:t>
            </a:r>
          </a:p>
        </p:txBody>
      </p:sp>
      <p:sp>
        <p:nvSpPr>
          <p:cNvPr id="8" name="Text Placeholder 1">
            <a:extLst>
              <a:ext uri="{FF2B5EF4-FFF2-40B4-BE49-F238E27FC236}">
                <a16:creationId xmlns:a16="http://schemas.microsoft.com/office/drawing/2014/main" id="{12FB055D-51BE-149A-23DC-7C74F52EC1B3}"/>
              </a:ext>
            </a:extLst>
          </p:cNvPr>
          <p:cNvSpPr txBox="1">
            <a:spLocks/>
          </p:cNvSpPr>
          <p:nvPr/>
        </p:nvSpPr>
        <p:spPr>
          <a:xfrm>
            <a:off x="538130" y="1307697"/>
            <a:ext cx="10952019" cy="2635608"/>
          </a:xfrm>
          <a:prstGeom prst="rect">
            <a:avLst/>
          </a:prstGeom>
          <a:noFill/>
        </p:spPr>
        <p:txBody>
          <a:bodyPr lIns="91440" tIns="45720" rIns="91440" bIns="4572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sz="2000">
              <a:solidFill>
                <a:srgbClr val="3F3F3F"/>
              </a:solidFill>
            </a:endParaRPr>
          </a:p>
          <a:p>
            <a:pPr algn="l"/>
            <a:endParaRPr lang="en-US" sz="2400" b="1">
              <a:solidFill>
                <a:srgbClr val="3F3F3F"/>
              </a:solidFill>
            </a:endParaRPr>
          </a:p>
          <a:p>
            <a:pPr algn="l"/>
            <a:endParaRPr lang="en-US" sz="2400" b="1">
              <a:solidFill>
                <a:srgbClr val="3F3F3F"/>
              </a:solidFill>
            </a:endParaRPr>
          </a:p>
          <a:p>
            <a:pPr algn="l"/>
            <a:endParaRPr lang="en-US" sz="2400" b="1">
              <a:solidFill>
                <a:srgbClr val="3F3F3F"/>
              </a:solidFill>
            </a:endParaRPr>
          </a:p>
          <a:p>
            <a:pPr algn="l"/>
            <a:endParaRPr lang="en-US" sz="2400" b="1">
              <a:solidFill>
                <a:srgbClr val="3F3F3F"/>
              </a:solidFill>
            </a:endParaRPr>
          </a:p>
          <a:p>
            <a:pPr algn="l"/>
            <a:r>
              <a:rPr lang="en-US" sz="2400" b="1">
                <a:solidFill>
                  <a:srgbClr val="3F3F3F"/>
                </a:solidFill>
              </a:rPr>
              <a:t> </a:t>
            </a:r>
            <a:endParaRPr lang="en-US" sz="2400" b="1">
              <a:solidFill>
                <a:srgbClr val="3F3F3F"/>
              </a:solidFill>
              <a:ea typeface="Calibri"/>
              <a:cs typeface="Calibri"/>
            </a:endParaRPr>
          </a:p>
          <a:p>
            <a:pPr algn="l"/>
            <a:endParaRPr lang="en-US" sz="2400" b="1">
              <a:solidFill>
                <a:srgbClr val="3F3F3F"/>
              </a:solidFill>
            </a:endParaRPr>
          </a:p>
          <a:p>
            <a:pPr algn="l"/>
            <a:r>
              <a:rPr lang="en-US" sz="2400">
                <a:solidFill>
                  <a:srgbClr val="3F3F3F"/>
                </a:solidFill>
              </a:rPr>
              <a:t>Suchen Sie eine aktuelle digitale Kampagne zum Thema Menschenrechte (zum Beispiel Migration, Gleichstellung der Geschlechter, Zugang zu Wohnraum). Lesen Sie die Abschnitte über die Kampagne (Veranstalter, Ziele, Maßnahmen) sorgfältig. </a:t>
            </a:r>
            <a:endParaRPr lang="en-US" sz="2400">
              <a:solidFill>
                <a:srgbClr val="3F3F3F"/>
              </a:solidFill>
              <a:ea typeface="Calibri"/>
              <a:cs typeface="Calibri"/>
            </a:endParaRPr>
          </a:p>
          <a:p>
            <a:pPr marL="342900" indent="-342900" algn="l">
              <a:buFont typeface="Wingdings" panose="05000000000000000000" pitchFamily="2" charset="2"/>
              <a:buChar char="q"/>
            </a:pPr>
            <a:r>
              <a:rPr lang="en-US" sz="2400">
                <a:solidFill>
                  <a:srgbClr val="3F3F3F"/>
                </a:solidFill>
              </a:rPr>
              <a:t>Ermitteln Sie den Namen der Kampagne und das geografische Gebiet, in dem sie stattfindet (falls zutreffend).</a:t>
            </a:r>
            <a:endParaRPr lang="en-US" sz="2400">
              <a:solidFill>
                <a:srgbClr val="3F3F3F"/>
              </a:solidFill>
              <a:ea typeface="Calibri"/>
              <a:cs typeface="Calibri"/>
            </a:endParaRPr>
          </a:p>
          <a:p>
            <a:pPr marL="342900" indent="-342900" algn="l">
              <a:buFont typeface="Wingdings" panose="05000000000000000000" pitchFamily="2" charset="2"/>
              <a:buChar char="q"/>
            </a:pPr>
            <a:r>
              <a:rPr lang="en-US" sz="2400" err="1">
                <a:solidFill>
                  <a:srgbClr val="3F3F3F"/>
                </a:solidFill>
              </a:rPr>
              <a:t>Analysieren Sie</a:t>
            </a:r>
            <a:r>
              <a:rPr lang="en-US" sz="2400">
                <a:solidFill>
                  <a:srgbClr val="3F3F3F"/>
                </a:solidFill>
              </a:rPr>
              <a:t>:</a:t>
            </a:r>
            <a:endParaRPr lang="en-US" sz="2400">
              <a:solidFill>
                <a:srgbClr val="3F3F3F"/>
              </a:solidFill>
              <a:ea typeface="Calibri"/>
              <a:cs typeface="Calibri"/>
            </a:endParaRPr>
          </a:p>
          <a:p>
            <a:pPr marL="1028700" lvl="1" indent="-342900">
              <a:buFont typeface="Wingdings" panose="05000000000000000000" pitchFamily="2" charset="2"/>
              <a:buChar char="q"/>
            </a:pPr>
            <a:r>
              <a:rPr lang="en-US">
                <a:solidFill>
                  <a:srgbClr val="3F3F3F"/>
                </a:solidFill>
              </a:rPr>
              <a:t>Welche Plattformen oder Social-Media-Kanäle nutzt die Kampagne?</a:t>
            </a:r>
            <a:endParaRPr lang="en-US">
              <a:solidFill>
                <a:srgbClr val="3F3F3F"/>
              </a:solidFill>
              <a:ea typeface="Calibri"/>
              <a:cs typeface="Calibri"/>
            </a:endParaRPr>
          </a:p>
          <a:p>
            <a:pPr marL="1028700" lvl="1" indent="-342900">
              <a:buFont typeface="Wingdings" panose="05000000000000000000" pitchFamily="2" charset="2"/>
              <a:buChar char="q"/>
            </a:pPr>
            <a:r>
              <a:rPr lang="en-US">
                <a:solidFill>
                  <a:srgbClr val="3F3F3F"/>
                </a:solidFill>
              </a:rPr>
              <a:t>Bestimme die Zielgruppe.</a:t>
            </a:r>
            <a:endParaRPr lang="en-US">
              <a:solidFill>
                <a:srgbClr val="3F3F3F"/>
              </a:solidFill>
              <a:ea typeface="Calibri"/>
              <a:cs typeface="Calibri"/>
            </a:endParaRPr>
          </a:p>
          <a:p>
            <a:pPr marL="1028700" lvl="1" indent="-342900">
              <a:buFont typeface="Wingdings" panose="05000000000000000000" pitchFamily="2" charset="2"/>
              <a:buChar char="q"/>
            </a:pPr>
            <a:r>
              <a:rPr lang="en-US">
                <a:solidFill>
                  <a:srgbClr val="3F3F3F"/>
                </a:solidFill>
              </a:rPr>
              <a:t>Verwendet sie eine bestimmte Sprache (zum Beispiel den Begriff „Widerstand“) oder Symbole/Bilder, die sie von anderen abheben?</a:t>
            </a:r>
            <a:endParaRPr lang="en-US">
              <a:solidFill>
                <a:srgbClr val="3F3F3F"/>
              </a:solidFill>
              <a:ea typeface="Calibri"/>
              <a:cs typeface="Calibri"/>
            </a:endParaRPr>
          </a:p>
          <a:p>
            <a:pPr marL="1028700" lvl="1" indent="-342900">
              <a:buFont typeface="Wingdings" panose="05000000000000000000" pitchFamily="2" charset="2"/>
              <a:buChar char="q"/>
            </a:pPr>
            <a:r>
              <a:rPr lang="en-US">
                <a:solidFill>
                  <a:srgbClr val="3F3F3F"/>
                </a:solidFill>
              </a:rPr>
              <a:t>Prüfen Sie, ob die Kampagne genug Material anbietet, damit Aktivist*innen die Botschaft übernehmen und verbreiten können.</a:t>
            </a:r>
            <a:endParaRPr lang="en-US">
              <a:solidFill>
                <a:srgbClr val="3F3F3F"/>
              </a:solidFill>
              <a:ea typeface="Calibri"/>
              <a:cs typeface="Calibri"/>
            </a:endParaRPr>
          </a:p>
          <a:p>
            <a:pPr marL="1028700" lvl="1" indent="-342900">
              <a:buFont typeface="Wingdings" panose="05000000000000000000" pitchFamily="2" charset="2"/>
              <a:buChar char="q"/>
            </a:pPr>
            <a:r>
              <a:rPr lang="en-US">
                <a:solidFill>
                  <a:srgbClr val="3F3F3F"/>
                </a:solidFill>
              </a:rPr>
              <a:t>Sehen Sie ethische Konflikte?</a:t>
            </a:r>
            <a:endParaRPr lang="en-US">
              <a:solidFill>
                <a:srgbClr val="3F3F3F"/>
              </a:solidFill>
              <a:ea typeface="Calibri"/>
              <a:cs typeface="Calibri"/>
            </a:endParaRPr>
          </a:p>
          <a:p>
            <a:pPr marL="342900" indent="-342900" algn="l">
              <a:buFont typeface="Wingdings" panose="05000000000000000000" pitchFamily="2" charset="2"/>
              <a:buChar char="q"/>
            </a:pPr>
            <a:endParaRPr lang="en-US" sz="2000">
              <a:solidFill>
                <a:srgbClr val="3F3F3F"/>
              </a:solidFill>
            </a:endParaRPr>
          </a:p>
          <a:p>
            <a:pPr marL="342900" indent="-342900" algn="l">
              <a:buFont typeface="Wingdings" panose="05000000000000000000" pitchFamily="2" charset="2"/>
              <a:buChar char="q"/>
            </a:pPr>
            <a:endParaRPr lang="en-US" sz="2000">
              <a:solidFill>
                <a:srgbClr val="3F3F3F"/>
              </a:solidFill>
            </a:endParaRPr>
          </a:p>
        </p:txBody>
      </p:sp>
      <p:pic>
        <p:nvPicPr>
          <p:cNvPr id="10" name="Graphic 9" descr="Signature with solid fill">
            <a:extLst>
              <a:ext uri="{FF2B5EF4-FFF2-40B4-BE49-F238E27FC236}">
                <a16:creationId xmlns:a16="http://schemas.microsoft.com/office/drawing/2014/main" id="{48E90D44-2A03-4E7D-3CD7-1AA21A3DAB3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68575"/>
            <a:ext cx="914400" cy="914400"/>
          </a:xfrm>
          <a:prstGeom prst="rect">
            <a:avLst/>
          </a:prstGeom>
        </p:spPr>
      </p:pic>
    </p:spTree>
    <p:extLst>
      <p:ext uri="{BB962C8B-B14F-4D97-AF65-F5344CB8AC3E}">
        <p14:creationId xmlns:p14="http://schemas.microsoft.com/office/powerpoint/2010/main" val="67073039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aedbaee-2e57-4075-9bc7-bbae780e6340" xsi:nil="true"/>
    <lcf76f155ced4ddcb4097134ff3c332f xmlns="da7d0479-407a-45eb-ac7c-e651a3f7963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E4BA1B2CFB2AF4BB85E9392498C6327" ma:contentTypeVersion="15" ma:contentTypeDescription="Create a new document." ma:contentTypeScope="" ma:versionID="c7fb1fb7b994e44c97fcc379bb3798fa">
  <xsd:schema xmlns:xsd="http://www.w3.org/2001/XMLSchema" xmlns:xs="http://www.w3.org/2001/XMLSchema" xmlns:p="http://schemas.microsoft.com/office/2006/metadata/properties" xmlns:ns1="http://schemas.microsoft.com/sharepoint/v3" xmlns:ns2="da7d0479-407a-45eb-ac7c-e651a3f79639" xmlns:ns3="aaedbaee-2e57-4075-9bc7-bbae780e6340" targetNamespace="http://schemas.microsoft.com/office/2006/metadata/properties" ma:root="true" ma:fieldsID="7c2a7f994d795667b1b0d18105e4c84f" ns1:_="" ns2:_="" ns3:_="">
    <xsd:import namespace="http://schemas.microsoft.com/sharepoint/v3"/>
    <xsd:import namespace="da7d0479-407a-45eb-ac7c-e651a3f79639"/>
    <xsd:import namespace="aaedbaee-2e57-4075-9bc7-bbae780e63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7d0479-407a-45eb-ac7c-e651a3f796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4c7f1cd-3441-4252-b5a9-d6dec0dca5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edbaee-2e57-4075-9bc7-bbae780e634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e805b3-5862-4e21-af14-20cc8c74b6a3}" ma:internalName="TaxCatchAll" ma:showField="CatchAllData" ma:web="aaedbaee-2e57-4075-9bc7-bbae780e63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EF8099-7EB6-461E-920C-44F1ADD79CBF}">
  <ds:schemaRefs>
    <ds:schemaRef ds:uri="aaedbaee-2e57-4075-9bc7-bbae780e6340"/>
    <ds:schemaRef ds:uri="da7d0479-407a-45eb-ac7c-e651a3f7963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EC358C4-A289-420A-A471-B08E21DF4BD7}">
  <ds:schemaRefs>
    <ds:schemaRef ds:uri="http://schemas.microsoft.com/sharepoint/v3/contenttype/forms"/>
  </ds:schemaRefs>
</ds:datastoreItem>
</file>

<file path=customXml/itemProps3.xml><?xml version="1.0" encoding="utf-8"?>
<ds:datastoreItem xmlns:ds="http://schemas.openxmlformats.org/officeDocument/2006/customXml" ds:itemID="{3B68D49D-AC27-4C80-A5CF-E51ADCF7CC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a7d0479-407a-45eb-ac7c-e651a3f79639"/>
    <ds:schemaRef ds:uri="aaedbaee-2e57-4075-9bc7-bbae780e63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5223</Words>
  <Application>Microsoft Office PowerPoint</Application>
  <PresentationFormat>Widescreen</PresentationFormat>
  <Paragraphs>450</Paragraphs>
  <Slides>50</Slides>
  <Notes>25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50</vt:i4>
      </vt:variant>
    </vt:vector>
  </HeadingPairs>
  <TitlesOfParts>
    <vt:vector size="62" baseType="lpstr">
      <vt:lpstr>ADLaM Display</vt:lpstr>
      <vt:lpstr>Aptos</vt:lpstr>
      <vt:lpstr>Arial</vt:lpstr>
      <vt:lpstr>Calibri</vt:lpstr>
      <vt:lpstr>Calibri,Sans-Serif</vt:lpstr>
      <vt:lpstr>Courier New</vt:lpstr>
      <vt:lpstr>Montserrat</vt:lpstr>
      <vt:lpstr>Montserrat Light</vt:lpstr>
      <vt:lpstr>swear-display</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docId:ED5E137AE9710C15E68CAC47D3CFF44A</cp:keywords>
  <cp:lastModifiedBy>Sanja Ivandic</cp:lastModifiedBy>
  <cp:revision>94</cp:revision>
  <dcterms:created xsi:type="dcterms:W3CDTF">2020-10-14T13:32:04Z</dcterms:created>
  <dcterms:modified xsi:type="dcterms:W3CDTF">2026-07-15T19:12:52Z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0x0101007E4BA1B2CFB2AF4BB85E9392498C6327</vt:lpwstr>
  </property>
  <property fmtid="{D5CDD505-2E9C-101B-9397-08002B2CF9AE}" pid="3" name="MediaServiceImageTags">
    <vt:lpwstr/>
  </property>
</Properties>
</file>