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68"/>
  </p:notesMasterIdLst>
  <p:sldIdLst>
    <p:sldId id="4299" r:id="rId5"/>
    <p:sldId id="6815" r:id="rId6"/>
    <p:sldId id="4309" r:id="rId7"/>
    <p:sldId id="6819" r:id="rId8"/>
    <p:sldId id="6926" r:id="rId9"/>
    <p:sldId id="7037" r:id="rId10"/>
    <p:sldId id="7168" r:id="rId11"/>
    <p:sldId id="7169" r:id="rId12"/>
    <p:sldId id="7170" r:id="rId13"/>
    <p:sldId id="7098" r:id="rId14"/>
    <p:sldId id="7172" r:id="rId15"/>
    <p:sldId id="7167" r:id="rId16"/>
    <p:sldId id="7173" r:id="rId17"/>
    <p:sldId id="7175" r:id="rId18"/>
    <p:sldId id="7177" r:id="rId19"/>
    <p:sldId id="7178" r:id="rId20"/>
    <p:sldId id="7183" r:id="rId21"/>
    <p:sldId id="7184" r:id="rId22"/>
    <p:sldId id="7185" r:id="rId23"/>
    <p:sldId id="7186" r:id="rId24"/>
    <p:sldId id="7187" r:id="rId25"/>
    <p:sldId id="7188" r:id="rId26"/>
    <p:sldId id="7189" r:id="rId27"/>
    <p:sldId id="7190" r:id="rId28"/>
    <p:sldId id="7195" r:id="rId29"/>
    <p:sldId id="7199" r:id="rId30"/>
    <p:sldId id="6928" r:id="rId31"/>
    <p:sldId id="7201" r:id="rId32"/>
    <p:sldId id="7104" r:id="rId33"/>
    <p:sldId id="7202" r:id="rId34"/>
    <p:sldId id="7204" r:id="rId35"/>
    <p:sldId id="7205" r:id="rId36"/>
    <p:sldId id="7206" r:id="rId37"/>
    <p:sldId id="7207" r:id="rId38"/>
    <p:sldId id="7208" r:id="rId39"/>
    <p:sldId id="7065" r:id="rId40"/>
    <p:sldId id="7209" r:id="rId41"/>
    <p:sldId id="7210" r:id="rId42"/>
    <p:sldId id="7211" r:id="rId43"/>
    <p:sldId id="7212" r:id="rId44"/>
    <p:sldId id="7213" r:id="rId45"/>
    <p:sldId id="7214" r:id="rId46"/>
    <p:sldId id="7215" r:id="rId47"/>
    <p:sldId id="7216" r:id="rId48"/>
    <p:sldId id="7218" r:id="rId49"/>
    <p:sldId id="7220" r:id="rId50"/>
    <p:sldId id="7237" r:id="rId51"/>
    <p:sldId id="7238" r:id="rId52"/>
    <p:sldId id="7239" r:id="rId53"/>
    <p:sldId id="7240" r:id="rId54"/>
    <p:sldId id="7246" r:id="rId55"/>
    <p:sldId id="7250" r:id="rId56"/>
    <p:sldId id="7251" r:id="rId57"/>
    <p:sldId id="7252" r:id="rId58"/>
    <p:sldId id="7255" r:id="rId59"/>
    <p:sldId id="7256" r:id="rId60"/>
    <p:sldId id="7137" r:id="rId61"/>
    <p:sldId id="7257" r:id="rId62"/>
    <p:sldId id="7260" r:id="rId63"/>
    <p:sldId id="7262" r:id="rId64"/>
    <p:sldId id="7263" r:id="rId65"/>
    <p:sldId id="7265" r:id="rId66"/>
    <p:sldId id="7266"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710" userDrawn="1">
          <p15:clr>
            <a:srgbClr val="A4A3A4"/>
          </p15:clr>
        </p15:guide>
        <p15:guide id="2" orient="horz" pos="958" userDrawn="1">
          <p15:clr>
            <a:srgbClr val="A4A3A4"/>
          </p15:clr>
        </p15:guide>
        <p15:guide id="3" pos="5428" userDrawn="1">
          <p15:clr>
            <a:srgbClr val="A4A3A4"/>
          </p15:clr>
        </p15:guide>
        <p15:guide id="4" pos="1867" userDrawn="1">
          <p15:clr>
            <a:srgbClr val="A4A3A4"/>
          </p15:clr>
        </p15:guide>
        <p15:guide id="5" pos="111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AC5C0C-A832-9207-444C-F7B11B4E8A97}" name="Laura Magan (MMS,Ireland)" initials="LM" userId="S::Laura@momentumconsulting.ie::c3f3bbb9-9632-4ba0-9147-5662ad5f24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4659"/>
    <a:srgbClr val="0C1529"/>
    <a:srgbClr val="3EB6A1"/>
    <a:srgbClr val="A555A1"/>
    <a:srgbClr val="0E6E61"/>
    <a:srgbClr val="DEC0DD"/>
    <a:srgbClr val="4174BA"/>
    <a:srgbClr val="EE4F27"/>
    <a:srgbClr val="657E8A"/>
    <a:srgbClr val="F9F9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884"/>
    <p:restoredTop sz="96281"/>
  </p:normalViewPr>
  <p:slideViewPr>
    <p:cSldViewPr snapToGrid="0" snapToObjects="1">
      <p:cViewPr varScale="1">
        <p:scale>
          <a:sx n="79" d="100"/>
          <a:sy n="79" d="100"/>
        </p:scale>
        <p:origin x="869" y="72"/>
      </p:cViewPr>
      <p:guideLst>
        <p:guide pos="710"/>
        <p:guide orient="horz" pos="958"/>
        <p:guide pos="5428"/>
        <p:guide pos="1867"/>
        <p:guide pos="1118"/>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7/15/2026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Klicken Sie hier, um die Master-Textstile zu bearbeiten.</a:t>
            </a:r>
          </a:p>
          <a:p>
            <a:pPr lvl="1"/>
            <a:r>
              <a:rPr lang="en-GB"/>
              <a:t>Zweite Ebene</a:t>
            </a:r>
          </a:p>
          <a:p>
            <a:pPr lvl="2"/>
            <a:r>
              <a:rPr lang="en-GB"/>
              <a:t>Dritte Ebene</a:t>
            </a:r>
          </a:p>
          <a:p>
            <a:pPr lvl="3"/>
            <a:r>
              <a:rPr lang="en-GB"/>
              <a:t>Vierte Ebene</a:t>
            </a:r>
          </a:p>
          <a:p>
            <a:pPr lvl="4"/>
            <a:r>
              <a:rPr lang="en-GB"/>
              <a:t>Fünfte Ebene</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3852514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54</a:t>
            </a:fld>
            <a:endParaRPr lang="en-US"/>
          </a:p>
        </p:txBody>
      </p:sp>
    </p:spTree>
    <p:extLst>
      <p:ext uri="{BB962C8B-B14F-4D97-AF65-F5344CB8AC3E}">
        <p14:creationId xmlns:p14="http://schemas.microsoft.com/office/powerpoint/2010/main" val="28628913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57</a:t>
            </a:fld>
            <a:endParaRPr lang="en-US"/>
          </a:p>
        </p:txBody>
      </p:sp>
    </p:spTree>
    <p:extLst>
      <p:ext uri="{BB962C8B-B14F-4D97-AF65-F5344CB8AC3E}">
        <p14:creationId xmlns:p14="http://schemas.microsoft.com/office/powerpoint/2010/main" val="19884863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59</a:t>
            </a:fld>
            <a:endParaRPr lang="en-US"/>
          </a:p>
        </p:txBody>
      </p:sp>
    </p:spTree>
    <p:extLst>
      <p:ext uri="{BB962C8B-B14F-4D97-AF65-F5344CB8AC3E}">
        <p14:creationId xmlns:p14="http://schemas.microsoft.com/office/powerpoint/2010/main" val="2918943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61</a:t>
            </a:fld>
            <a:endParaRPr lang="en-US"/>
          </a:p>
        </p:txBody>
      </p:sp>
    </p:spTree>
    <p:extLst>
      <p:ext uri="{BB962C8B-B14F-4D97-AF65-F5344CB8AC3E}">
        <p14:creationId xmlns:p14="http://schemas.microsoft.com/office/powerpoint/2010/main" val="22801562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63</a:t>
            </a:fld>
            <a:endParaRPr lang="en-US"/>
          </a:p>
        </p:txBody>
      </p:sp>
    </p:spTree>
    <p:extLst>
      <p:ext uri="{BB962C8B-B14F-4D97-AF65-F5344CB8AC3E}">
        <p14:creationId xmlns:p14="http://schemas.microsoft.com/office/powerpoint/2010/main" val="38814992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2424240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17335554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39</a:t>
            </a:fld>
            <a:endParaRPr lang="en-US"/>
          </a:p>
        </p:txBody>
      </p:sp>
    </p:spTree>
    <p:extLst>
      <p:ext uri="{BB962C8B-B14F-4D97-AF65-F5344CB8AC3E}">
        <p14:creationId xmlns:p14="http://schemas.microsoft.com/office/powerpoint/2010/main" val="26737901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40</a:t>
            </a:fld>
            <a:endParaRPr lang="en-US"/>
          </a:p>
        </p:txBody>
      </p:sp>
    </p:spTree>
    <p:extLst>
      <p:ext uri="{BB962C8B-B14F-4D97-AF65-F5344CB8AC3E}">
        <p14:creationId xmlns:p14="http://schemas.microsoft.com/office/powerpoint/2010/main" val="4199077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41</a:t>
            </a:fld>
            <a:endParaRPr lang="en-US"/>
          </a:p>
        </p:txBody>
      </p:sp>
    </p:spTree>
    <p:extLst>
      <p:ext uri="{BB962C8B-B14F-4D97-AF65-F5344CB8AC3E}">
        <p14:creationId xmlns:p14="http://schemas.microsoft.com/office/powerpoint/2010/main" val="29591964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27918089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43</a:t>
            </a:fld>
            <a:endParaRPr lang="en-US"/>
          </a:p>
        </p:txBody>
      </p:sp>
    </p:spTree>
    <p:extLst>
      <p:ext uri="{BB962C8B-B14F-4D97-AF65-F5344CB8AC3E}">
        <p14:creationId xmlns:p14="http://schemas.microsoft.com/office/powerpoint/2010/main" val="20387287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44</a:t>
            </a:fld>
            <a:endParaRPr lang="en-US"/>
          </a:p>
        </p:txBody>
      </p:sp>
    </p:spTree>
    <p:extLst>
      <p:ext uri="{BB962C8B-B14F-4D97-AF65-F5344CB8AC3E}">
        <p14:creationId xmlns:p14="http://schemas.microsoft.com/office/powerpoint/2010/main" val="22064317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sv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Include ME+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3FB5A1"/>
          </a:solidFill>
          <a:ln w="24491" cap="flat">
            <a:solidFill>
              <a:srgbClr val="3FB5A1"/>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666349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E4F2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3FB5A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spTree>
    <p:extLst>
      <p:ext uri="{BB962C8B-B14F-4D97-AF65-F5344CB8AC3E}">
        <p14:creationId xmlns:p14="http://schemas.microsoft.com/office/powerpoint/2010/main" val="63687770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spTree>
    <p:extLst>
      <p:ext uri="{BB962C8B-B14F-4D97-AF65-F5344CB8AC3E}">
        <p14:creationId xmlns:p14="http://schemas.microsoft.com/office/powerpoint/2010/main" val="1152943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174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spTree>
    <p:extLst>
      <p:ext uri="{BB962C8B-B14F-4D97-AF65-F5344CB8AC3E}">
        <p14:creationId xmlns:p14="http://schemas.microsoft.com/office/powerpoint/2010/main" val="8752432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spTree>
    <p:extLst>
      <p:ext uri="{BB962C8B-B14F-4D97-AF65-F5344CB8AC3E}">
        <p14:creationId xmlns:p14="http://schemas.microsoft.com/office/powerpoint/2010/main" val="39158232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DEC0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rgbClr val="0C46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rgbClr val="0C46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spTree>
    <p:extLst>
      <p:ext uri="{BB962C8B-B14F-4D97-AF65-F5344CB8AC3E}">
        <p14:creationId xmlns:p14="http://schemas.microsoft.com/office/powerpoint/2010/main" val="29984299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900CCE-F990-63A9-95C0-D67047DB39A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515" y="128942"/>
            <a:ext cx="4637790" cy="2256222"/>
          </a:xfrm>
          <a:prstGeom prst="rect">
            <a:avLst/>
          </a:prstGeom>
        </p:spPr>
      </p:pic>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0C46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891762" y="514857"/>
            <a:ext cx="6300238" cy="4375767"/>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grpSp>
        <p:nvGrpSpPr>
          <p:cNvPr id="4" name="Group 3">
            <a:extLst>
              <a:ext uri="{FF2B5EF4-FFF2-40B4-BE49-F238E27FC236}">
                <a16:creationId xmlns:a16="http://schemas.microsoft.com/office/drawing/2014/main" id="{6FF01A67-E008-D5A2-DFF3-E8B04F54140D}"/>
              </a:ext>
            </a:extLst>
          </p:cNvPr>
          <p:cNvGrpSpPr/>
          <p:nvPr userDrawn="1"/>
        </p:nvGrpSpPr>
        <p:grpSpPr>
          <a:xfrm>
            <a:off x="352315" y="5861594"/>
            <a:ext cx="6884610" cy="815170"/>
            <a:chOff x="5715" y="85250"/>
            <a:chExt cx="6885355" cy="815801"/>
          </a:xfrm>
        </p:grpSpPr>
        <p:sp>
          <p:nvSpPr>
            <p:cNvPr id="5" name="Rectangle 4">
              <a:extLst>
                <a:ext uri="{FF2B5EF4-FFF2-40B4-BE49-F238E27FC236}">
                  <a16:creationId xmlns:a16="http://schemas.microsoft.com/office/drawing/2014/main" id="{227747EB-41E2-B600-DC99-F67AD5FF4FF9}"/>
                </a:ext>
              </a:extLst>
            </p:cNvPr>
            <p:cNvSpPr/>
            <p:nvPr userDrawn="1"/>
          </p:nvSpPr>
          <p:spPr>
            <a:xfrm>
              <a:off x="5715" y="85250"/>
              <a:ext cx="1255395" cy="276700"/>
            </a:xfrm>
            <a:prstGeom prst="rect">
              <a:avLst/>
            </a:prstGeom>
          </p:spPr>
          <p:txBody>
            <a:bodyPr wrap="square">
              <a:spAutoFit/>
            </a:bodyPr>
            <a:lstStyle/>
            <a:p>
              <a:pPr hangingPunct="0">
                <a:lnSpc>
                  <a:spcPts val="720"/>
                </a:lnSpc>
              </a:pPr>
              <a:r>
                <a:rPr lang="en-US" sz="800" b="1" kern="120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This resource is licensed under CC BY 4.0</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grey and black sign with a person in a circle&#10;&#10;Description automatically generated">
              <a:extLst>
                <a:ext uri="{FF2B5EF4-FFF2-40B4-BE49-F238E27FC236}">
                  <a16:creationId xmlns:a16="http://schemas.microsoft.com/office/drawing/2014/main" id="{4C142AA7-DB10-B313-18DC-79A55E53DB5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5250" y="361950"/>
              <a:ext cx="1076325" cy="374650"/>
            </a:xfrm>
            <a:prstGeom prst="rect">
              <a:avLst/>
            </a:prstGeom>
          </p:spPr>
        </p:pic>
        <p:pic>
          <p:nvPicPr>
            <p:cNvPr id="7" name="Picture 6" descr="Co-funded by the European Union logo in png for web usage">
              <a:extLst>
                <a:ext uri="{FF2B5EF4-FFF2-40B4-BE49-F238E27FC236}">
                  <a16:creationId xmlns:a16="http://schemas.microsoft.com/office/drawing/2014/main" id="{DB4E3FF0-0537-3485-3365-F6809262CD38}"/>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260584" y="438150"/>
              <a:ext cx="1530985" cy="320040"/>
            </a:xfrm>
            <a:prstGeom prst="rect">
              <a:avLst/>
            </a:prstGeom>
            <a:noFill/>
            <a:ln>
              <a:noFill/>
            </a:ln>
          </p:spPr>
        </p:pic>
        <p:sp>
          <p:nvSpPr>
            <p:cNvPr id="8" name="Rectangle 7">
              <a:extLst>
                <a:ext uri="{FF2B5EF4-FFF2-40B4-BE49-F238E27FC236}">
                  <a16:creationId xmlns:a16="http://schemas.microsoft.com/office/drawing/2014/main" id="{83236D51-22D9-B374-C45C-6F32E684FDA9}"/>
                </a:ext>
              </a:extLst>
            </p:cNvPr>
            <p:cNvSpPr/>
            <p:nvPr userDrawn="1"/>
          </p:nvSpPr>
          <p:spPr>
            <a:xfrm>
              <a:off x="2760854" y="397960"/>
              <a:ext cx="4130216" cy="503091"/>
            </a:xfrm>
            <a:prstGeom prst="rect">
              <a:avLst/>
            </a:prstGeom>
          </p:spPr>
          <p:txBody>
            <a:bodyPr wrap="square">
              <a:spAutoFit/>
            </a:bodyPr>
            <a:lstStyle/>
            <a:p>
              <a:pPr algn="just" hangingPunct="0">
                <a:lnSpc>
                  <a:spcPts val="760"/>
                </a:lnSpc>
              </a:pPr>
              <a:r>
                <a:rPr lang="de-DE" sz="75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endParaRPr lang="en-IE" sz="11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1" name="Freeform 10">
            <a:extLst>
              <a:ext uri="{FF2B5EF4-FFF2-40B4-BE49-F238E27FC236}">
                <a16:creationId xmlns:a16="http://schemas.microsoft.com/office/drawing/2014/main" id="{7B4D666E-7E72-A25D-F9EE-EFEB9EC42D1E}"/>
              </a:ext>
            </a:extLst>
          </p:cNvPr>
          <p:cNvSpPr/>
          <p:nvPr userDrawn="1"/>
        </p:nvSpPr>
        <p:spPr>
          <a:xfrm flipH="1">
            <a:off x="5543621" y="5155053"/>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E4F2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174BA"/>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4" name="Graphic 3">
            <a:extLst>
              <a:ext uri="{FF2B5EF4-FFF2-40B4-BE49-F238E27FC236}">
                <a16:creationId xmlns:a16="http://schemas.microsoft.com/office/drawing/2014/main" id="{DF4A8161-F6E2-79A4-C14D-2ADC4CDE20A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8166548" y="153249"/>
            <a:ext cx="4881979" cy="3282710"/>
          </a:xfrm>
          <a:prstGeom prst="rect">
            <a:avLst/>
          </a:prstGeom>
        </p:spPr>
      </p:pic>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78705" y="1421160"/>
            <a:ext cx="5295095" cy="3849919"/>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262215" y="1823571"/>
            <a:ext cx="3775051" cy="2414346"/>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147034" y="3311089"/>
            <a:ext cx="3554710" cy="258453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57253" y="3567479"/>
            <a:ext cx="2534272" cy="1620802"/>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14184619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ext + Device 01">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82150" y="3311089"/>
            <a:ext cx="3554710" cy="258453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8792369" y="3567479"/>
            <a:ext cx="2534272" cy="1620802"/>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pic>
        <p:nvPicPr>
          <p:cNvPr id="4" name="Picture 3">
            <a:extLst>
              <a:ext uri="{FF2B5EF4-FFF2-40B4-BE49-F238E27FC236}">
                <a16:creationId xmlns:a16="http://schemas.microsoft.com/office/drawing/2014/main" id="{B0B4EE33-AFCB-6690-7E51-9D62CE4F1C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40109" y="126454"/>
            <a:ext cx="3554710" cy="2584533"/>
          </a:xfrm>
          <a:prstGeom prst="rect">
            <a:avLst/>
          </a:prstGeom>
          <a:noFill/>
        </p:spPr>
      </p:pic>
      <p:sp>
        <p:nvSpPr>
          <p:cNvPr id="7" name="Picture Placeholder 9">
            <a:extLst>
              <a:ext uri="{FF2B5EF4-FFF2-40B4-BE49-F238E27FC236}">
                <a16:creationId xmlns:a16="http://schemas.microsoft.com/office/drawing/2014/main" id="{22B69606-3363-0D78-1787-8BB670B9BEC4}"/>
              </a:ext>
            </a:extLst>
          </p:cNvPr>
          <p:cNvSpPr>
            <a:spLocks noGrp="1"/>
          </p:cNvSpPr>
          <p:nvPr>
            <p:ph type="pic" sz="quarter" idx="19"/>
          </p:nvPr>
        </p:nvSpPr>
        <p:spPr>
          <a:xfrm>
            <a:off x="8750328" y="382844"/>
            <a:ext cx="2534272" cy="1620802"/>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1790737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Text + Device 01">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306790" y="3311089"/>
            <a:ext cx="3554710" cy="258453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817009" y="3567479"/>
            <a:ext cx="2534272" cy="1620802"/>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pic>
        <p:nvPicPr>
          <p:cNvPr id="4" name="Picture 3">
            <a:extLst>
              <a:ext uri="{FF2B5EF4-FFF2-40B4-BE49-F238E27FC236}">
                <a16:creationId xmlns:a16="http://schemas.microsoft.com/office/drawing/2014/main" id="{B0B4EE33-AFCB-6690-7E51-9D62CE4F1C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64749" y="126454"/>
            <a:ext cx="3554710" cy="2584533"/>
          </a:xfrm>
          <a:prstGeom prst="rect">
            <a:avLst/>
          </a:prstGeom>
          <a:noFill/>
        </p:spPr>
      </p:pic>
      <p:sp>
        <p:nvSpPr>
          <p:cNvPr id="7" name="Picture Placeholder 9">
            <a:extLst>
              <a:ext uri="{FF2B5EF4-FFF2-40B4-BE49-F238E27FC236}">
                <a16:creationId xmlns:a16="http://schemas.microsoft.com/office/drawing/2014/main" id="{22B69606-3363-0D78-1787-8BB670B9BEC4}"/>
              </a:ext>
            </a:extLst>
          </p:cNvPr>
          <p:cNvSpPr>
            <a:spLocks noGrp="1"/>
          </p:cNvSpPr>
          <p:nvPr>
            <p:ph type="pic" sz="quarter" idx="19"/>
          </p:nvPr>
        </p:nvSpPr>
        <p:spPr>
          <a:xfrm>
            <a:off x="7774968" y="382844"/>
            <a:ext cx="2534272" cy="1620802"/>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3688693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Text + Device 01">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id="{DC9C5F69-ECA1-5F31-8BD4-CB213AC9174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8166548" y="153249"/>
            <a:ext cx="4881979" cy="3282710"/>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13" name="Picture 12">
            <a:extLst>
              <a:ext uri="{FF2B5EF4-FFF2-40B4-BE49-F238E27FC236}">
                <a16:creationId xmlns:a16="http://schemas.microsoft.com/office/drawing/2014/main" id="{D0ABE90C-0888-8A2F-7217-10C6C9AB0B8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13737" y="2310188"/>
            <a:ext cx="3554710" cy="2584533"/>
          </a:xfrm>
          <a:prstGeom prst="rect">
            <a:avLst/>
          </a:prstGeom>
          <a:noFill/>
        </p:spPr>
      </p:pic>
      <p:sp>
        <p:nvSpPr>
          <p:cNvPr id="14" name="Picture Placeholder 9">
            <a:extLst>
              <a:ext uri="{FF2B5EF4-FFF2-40B4-BE49-F238E27FC236}">
                <a16:creationId xmlns:a16="http://schemas.microsoft.com/office/drawing/2014/main" id="{9AA69C93-DEA9-9C64-4A1E-D6593143676F}"/>
              </a:ext>
            </a:extLst>
          </p:cNvPr>
          <p:cNvSpPr>
            <a:spLocks noGrp="1"/>
          </p:cNvSpPr>
          <p:nvPr>
            <p:ph type="pic" sz="quarter" idx="13"/>
          </p:nvPr>
        </p:nvSpPr>
        <p:spPr>
          <a:xfrm>
            <a:off x="8223956" y="2566578"/>
            <a:ext cx="2534272" cy="1620802"/>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pic>
        <p:nvPicPr>
          <p:cNvPr id="15" name="Picture 14">
            <a:extLst>
              <a:ext uri="{FF2B5EF4-FFF2-40B4-BE49-F238E27FC236}">
                <a16:creationId xmlns:a16="http://schemas.microsoft.com/office/drawing/2014/main" id="{050D009E-B808-5340-2591-B1D83785457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74722" y="2318028"/>
            <a:ext cx="3554710" cy="2584533"/>
          </a:xfrm>
          <a:prstGeom prst="rect">
            <a:avLst/>
          </a:prstGeom>
          <a:noFill/>
        </p:spPr>
      </p:pic>
      <p:sp>
        <p:nvSpPr>
          <p:cNvPr id="16" name="Picture Placeholder 9">
            <a:extLst>
              <a:ext uri="{FF2B5EF4-FFF2-40B4-BE49-F238E27FC236}">
                <a16:creationId xmlns:a16="http://schemas.microsoft.com/office/drawing/2014/main" id="{137CBCA2-4C8F-EB58-BB61-73F88A9E4C35}"/>
              </a:ext>
            </a:extLst>
          </p:cNvPr>
          <p:cNvSpPr>
            <a:spLocks noGrp="1"/>
          </p:cNvSpPr>
          <p:nvPr>
            <p:ph type="pic" sz="quarter" idx="19"/>
          </p:nvPr>
        </p:nvSpPr>
        <p:spPr>
          <a:xfrm>
            <a:off x="4384941" y="2574418"/>
            <a:ext cx="2534272" cy="1620802"/>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98898057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78705" y="1421160"/>
            <a:ext cx="5295095" cy="3849919"/>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262215" y="1823571"/>
            <a:ext cx="3775051" cy="2414346"/>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8753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7" name="Graphic 6">
            <a:extLst>
              <a:ext uri="{FF2B5EF4-FFF2-40B4-BE49-F238E27FC236}">
                <a16:creationId xmlns:a16="http://schemas.microsoft.com/office/drawing/2014/main" id="{F06ADA73-58C0-120F-1940-1F0364CB5CA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9751010" y="1933934"/>
            <a:ext cx="4881979" cy="3282710"/>
          </a:xfrm>
          <a:prstGeom prst="rect">
            <a:avLst/>
          </a:prstGeom>
        </p:spPr>
      </p:pic>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10" name="Graphic 9">
            <a:extLst>
              <a:ext uri="{FF2B5EF4-FFF2-40B4-BE49-F238E27FC236}">
                <a16:creationId xmlns:a16="http://schemas.microsoft.com/office/drawing/2014/main" id="{5134259A-BE70-7578-CDE3-696232B17AC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9525453" y="2077108"/>
            <a:ext cx="4881979" cy="3282710"/>
          </a:xfrm>
          <a:prstGeom prst="rect">
            <a:avLst/>
          </a:prstGeom>
        </p:spPr>
      </p:pic>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screen">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3FB5A1"/>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Cover Slide ">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16026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4" name="Graphic 3">
            <a:extLst>
              <a:ext uri="{FF2B5EF4-FFF2-40B4-BE49-F238E27FC236}">
                <a16:creationId xmlns:a16="http://schemas.microsoft.com/office/drawing/2014/main" id="{100955F5-99AB-D17E-C862-FEEFD8D1606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9634076" y="-1026069"/>
            <a:ext cx="4568278" cy="3071773"/>
          </a:xfrm>
          <a:prstGeom prst="rect">
            <a:avLst/>
          </a:prstGeom>
        </p:spPr>
      </p:pic>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3"/>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5" name="Graphic 14">
            <a:extLst>
              <a:ext uri="{FF2B5EF4-FFF2-40B4-BE49-F238E27FC236}">
                <a16:creationId xmlns:a16="http://schemas.microsoft.com/office/drawing/2014/main" id="{F45D63EB-A832-43C0-7D01-D44C89B6D8F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6096000" y="904553"/>
            <a:ext cx="7890713" cy="5305824"/>
          </a:xfrm>
          <a:prstGeom prst="rect">
            <a:avLst/>
          </a:prstGeom>
        </p:spPr>
      </p:pic>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grpSp>
        <p:nvGrpSpPr>
          <p:cNvPr id="2" name="Group 1">
            <a:extLst>
              <a:ext uri="{FF2B5EF4-FFF2-40B4-BE49-F238E27FC236}">
                <a16:creationId xmlns:a16="http://schemas.microsoft.com/office/drawing/2014/main" id="{C0C3672C-F528-AD9F-D7CD-94701EDC44E0}"/>
              </a:ext>
            </a:extLst>
          </p:cNvPr>
          <p:cNvGrpSpPr/>
          <p:nvPr userDrawn="1"/>
        </p:nvGrpSpPr>
        <p:grpSpPr>
          <a:xfrm>
            <a:off x="352315" y="5861594"/>
            <a:ext cx="6884610" cy="712578"/>
            <a:chOff x="5715" y="85250"/>
            <a:chExt cx="6885355" cy="713130"/>
          </a:xfrm>
        </p:grpSpPr>
        <p:sp>
          <p:nvSpPr>
            <p:cNvPr id="3" name="Rectangle 2">
              <a:extLst>
                <a:ext uri="{FF2B5EF4-FFF2-40B4-BE49-F238E27FC236}">
                  <a16:creationId xmlns:a16="http://schemas.microsoft.com/office/drawing/2014/main" id="{C7F78833-01D0-03AB-53C4-3A9B9BF67E3B}"/>
                </a:ext>
              </a:extLst>
            </p:cNvPr>
            <p:cNvSpPr/>
            <p:nvPr userDrawn="1"/>
          </p:nvSpPr>
          <p:spPr>
            <a:xfrm>
              <a:off x="5715" y="85250"/>
              <a:ext cx="1255395" cy="276700"/>
            </a:xfrm>
            <a:prstGeom prst="rect">
              <a:avLst/>
            </a:prstGeom>
          </p:spPr>
          <p:txBody>
            <a:bodyPr wrap="square">
              <a:spAutoFit/>
            </a:bodyPr>
            <a:lstStyle/>
            <a:p>
              <a:pPr hangingPunct="0">
                <a:lnSpc>
                  <a:spcPts val="720"/>
                </a:lnSpc>
              </a:pPr>
              <a:r>
                <a:rPr lang="en-US" sz="800" b="1" kern="120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This resource is licensed under CC BY 4.0</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A grey and black sign with a person in a circle&#10;&#10;Description automatically generated">
              <a:extLst>
                <a:ext uri="{FF2B5EF4-FFF2-40B4-BE49-F238E27FC236}">
                  <a16:creationId xmlns:a16="http://schemas.microsoft.com/office/drawing/2014/main" id="{BAE83601-E3FE-A657-D133-539445C609D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5250" y="361950"/>
              <a:ext cx="1076325" cy="374650"/>
            </a:xfrm>
            <a:prstGeom prst="rect">
              <a:avLst/>
            </a:prstGeom>
          </p:spPr>
        </p:pic>
        <p:pic>
          <p:nvPicPr>
            <p:cNvPr id="5" name="Picture 4" descr="Co-funded by the European Union logo in png for web usage">
              <a:extLst>
                <a:ext uri="{FF2B5EF4-FFF2-40B4-BE49-F238E27FC236}">
                  <a16:creationId xmlns:a16="http://schemas.microsoft.com/office/drawing/2014/main" id="{0A622B4C-7C94-8075-E6D6-118B9EA846CD}"/>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260584" y="438150"/>
              <a:ext cx="1530985" cy="320040"/>
            </a:xfrm>
            <a:prstGeom prst="rect">
              <a:avLst/>
            </a:prstGeom>
            <a:noFill/>
            <a:ln>
              <a:noFill/>
            </a:ln>
          </p:spPr>
        </p:pic>
        <p:sp>
          <p:nvSpPr>
            <p:cNvPr id="6" name="Rectangle 5">
              <a:extLst>
                <a:ext uri="{FF2B5EF4-FFF2-40B4-BE49-F238E27FC236}">
                  <a16:creationId xmlns:a16="http://schemas.microsoft.com/office/drawing/2014/main" id="{E735A2AE-C853-C221-D2EC-0326EFECD095}"/>
                </a:ext>
              </a:extLst>
            </p:cNvPr>
            <p:cNvSpPr/>
            <p:nvPr userDrawn="1"/>
          </p:nvSpPr>
          <p:spPr>
            <a:xfrm>
              <a:off x="2760854" y="397960"/>
              <a:ext cx="4130216" cy="400420"/>
            </a:xfrm>
            <a:prstGeom prst="rect">
              <a:avLst/>
            </a:prstGeom>
          </p:spPr>
          <p:txBody>
            <a:bodyPr wrap="square">
              <a:spAutoFit/>
            </a:bodyPr>
            <a:lstStyle/>
            <a:p>
              <a:pPr algn="just" hangingPunct="0">
                <a:lnSpc>
                  <a:spcPts val="760"/>
                </a:lnSpc>
              </a:pPr>
              <a:r>
                <a:rPr lang="en-US" sz="75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Finnish National Agency for Education. Neither the European Union nor the granting authority can be held responsible for them</a:t>
              </a:r>
              <a:endParaRPr lang="en-IE" sz="11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0970682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2" name="Round Diagonal Corner Rectangle 1">
            <a:extLst>
              <a:ext uri="{FF2B5EF4-FFF2-40B4-BE49-F238E27FC236}">
                <a16:creationId xmlns:a16="http://schemas.microsoft.com/office/drawing/2014/main" id="{101E8EEF-CDF2-BADD-843E-B4E92ADF8D12}"/>
              </a:ext>
            </a:extLst>
          </p:cNvPr>
          <p:cNvSpPr/>
          <p:nvPr userDrawn="1"/>
        </p:nvSpPr>
        <p:spPr>
          <a:xfrm flipV="1">
            <a:off x="477385" y="748833"/>
            <a:ext cx="11122944" cy="5985342"/>
          </a:xfrm>
          <a:prstGeom prst="round2DiagRect">
            <a:avLst/>
          </a:prstGeom>
          <a:solidFill>
            <a:srgbClr val="4174BA"/>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55974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A55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Tree>
    <p:extLst>
      <p:ext uri="{BB962C8B-B14F-4D97-AF65-F5344CB8AC3E}">
        <p14:creationId xmlns:p14="http://schemas.microsoft.com/office/powerpoint/2010/main" val="26611245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2" name="Round Diagonal Corner Rectangle 1">
            <a:extLst>
              <a:ext uri="{FF2B5EF4-FFF2-40B4-BE49-F238E27FC236}">
                <a16:creationId xmlns:a16="http://schemas.microsoft.com/office/drawing/2014/main" id="{101E8EEF-CDF2-BADD-843E-B4E92ADF8D12}"/>
              </a:ext>
            </a:extLst>
          </p:cNvPr>
          <p:cNvSpPr/>
          <p:nvPr userDrawn="1"/>
        </p:nvSpPr>
        <p:spPr>
          <a:xfrm flipV="1">
            <a:off x="477385" y="748833"/>
            <a:ext cx="11122944" cy="5985342"/>
          </a:xfrm>
          <a:prstGeom prst="round2DiagRect">
            <a:avLst/>
          </a:prstGeom>
          <a:solidFill>
            <a:srgbClr val="DEC0DD"/>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55974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EB6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Tree>
    <p:extLst>
      <p:ext uri="{BB962C8B-B14F-4D97-AF65-F5344CB8AC3E}">
        <p14:creationId xmlns:p14="http://schemas.microsoft.com/office/powerpoint/2010/main" val="27060875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2" name="Round Diagonal Corner Rectangle 1">
            <a:extLst>
              <a:ext uri="{FF2B5EF4-FFF2-40B4-BE49-F238E27FC236}">
                <a16:creationId xmlns:a16="http://schemas.microsoft.com/office/drawing/2014/main" id="{101E8EEF-CDF2-BADD-843E-B4E92ADF8D12}"/>
              </a:ext>
            </a:extLst>
          </p:cNvPr>
          <p:cNvSpPr/>
          <p:nvPr userDrawn="1"/>
        </p:nvSpPr>
        <p:spPr>
          <a:xfrm flipV="1">
            <a:off x="477385" y="748833"/>
            <a:ext cx="11122944" cy="5985342"/>
          </a:xfrm>
          <a:prstGeom prst="round2DiagRect">
            <a:avLst/>
          </a:prstGeom>
          <a:solidFill>
            <a:srgbClr val="DEC0DD"/>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55974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EB6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pic>
        <p:nvPicPr>
          <p:cNvPr id="3" name="Graphic 2">
            <a:extLst>
              <a:ext uri="{FF2B5EF4-FFF2-40B4-BE49-F238E27FC236}">
                <a16:creationId xmlns:a16="http://schemas.microsoft.com/office/drawing/2014/main" id="{722B2676-2817-8B5C-C0FB-6FBADBFCA3F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9525453" y="2077108"/>
            <a:ext cx="4881979" cy="3282710"/>
          </a:xfrm>
          <a:prstGeom prst="rect">
            <a:avLst/>
          </a:prstGeom>
        </p:spPr>
      </p:pic>
      <p:pic>
        <p:nvPicPr>
          <p:cNvPr id="4" name="Picture 3">
            <a:extLst>
              <a:ext uri="{FF2B5EF4-FFF2-40B4-BE49-F238E27FC236}">
                <a16:creationId xmlns:a16="http://schemas.microsoft.com/office/drawing/2014/main" id="{BF983C7B-90FA-F3DB-776E-E7216CDB0725}"/>
              </a:ext>
            </a:extLst>
          </p:cNvPr>
          <p:cNvPicPr>
            <a:picLocks noChangeAspect="1"/>
          </p:cNvPicPr>
          <p:nvPr userDrawn="1"/>
        </p:nvPicPr>
        <p:blipFill>
          <a:blip r:embed="rId3" cstate="screen">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5" name="Picture Placeholder 14">
            <a:extLst>
              <a:ext uri="{FF2B5EF4-FFF2-40B4-BE49-F238E27FC236}">
                <a16:creationId xmlns:a16="http://schemas.microsoft.com/office/drawing/2014/main" id="{ECBD8360-5289-AC63-6A7E-A4A9EDBA946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6" name="Rectangle 5">
            <a:extLst>
              <a:ext uri="{FF2B5EF4-FFF2-40B4-BE49-F238E27FC236}">
                <a16:creationId xmlns:a16="http://schemas.microsoft.com/office/drawing/2014/main" id="{702ADB4D-8275-69E3-7CC8-AF4F4E947994}"/>
              </a:ext>
            </a:extLst>
          </p:cNvPr>
          <p:cNvSpPr/>
          <p:nvPr userDrawn="1"/>
        </p:nvSpPr>
        <p:spPr bwMode="auto">
          <a:xfrm>
            <a:off x="7776252" y="5580127"/>
            <a:ext cx="2513532" cy="532029"/>
          </a:xfrm>
          <a:prstGeom prst="rect">
            <a:avLst/>
          </a:prstGeom>
          <a:solidFill>
            <a:srgbClr val="3FB5A1"/>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7" name="Text Placeholder 32">
            <a:extLst>
              <a:ext uri="{FF2B5EF4-FFF2-40B4-BE49-F238E27FC236}">
                <a16:creationId xmlns:a16="http://schemas.microsoft.com/office/drawing/2014/main" id="{35A9A555-49BF-941F-09B2-9298F57C9450}"/>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466434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7_Overview/Content Slide">
    <p:spTree>
      <p:nvGrpSpPr>
        <p:cNvPr id="1" name=""/>
        <p:cNvGrpSpPr/>
        <p:nvPr/>
      </p:nvGrpSpPr>
      <p:grpSpPr>
        <a:xfrm>
          <a:off x="0" y="0"/>
          <a:ext cx="0" cy="0"/>
          <a:chOff x="0" y="0"/>
          <a:chExt cx="0" cy="0"/>
        </a:xfrm>
      </p:grpSpPr>
      <p:sp>
        <p:nvSpPr>
          <p:cNvPr id="2" name="Round Diagonal Corner Rectangle 1">
            <a:extLst>
              <a:ext uri="{FF2B5EF4-FFF2-40B4-BE49-F238E27FC236}">
                <a16:creationId xmlns:a16="http://schemas.microsoft.com/office/drawing/2014/main" id="{101E8EEF-CDF2-BADD-843E-B4E92ADF8D12}"/>
              </a:ext>
            </a:extLst>
          </p:cNvPr>
          <p:cNvSpPr/>
          <p:nvPr userDrawn="1"/>
        </p:nvSpPr>
        <p:spPr>
          <a:xfrm flipV="1">
            <a:off x="477385" y="748833"/>
            <a:ext cx="11122944" cy="5985342"/>
          </a:xfrm>
          <a:prstGeom prst="round2DiagRect">
            <a:avLst/>
          </a:prstGeom>
          <a:solidFill>
            <a:srgbClr val="DEC0DD"/>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55974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EB6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
        <p:nvSpPr>
          <p:cNvPr id="13" name="Picture Placeholder 12">
            <a:extLst>
              <a:ext uri="{FF2B5EF4-FFF2-40B4-BE49-F238E27FC236}">
                <a16:creationId xmlns:a16="http://schemas.microsoft.com/office/drawing/2014/main" id="{632F2870-264E-BF76-6168-A48A2B8F46D4}"/>
              </a:ext>
            </a:extLst>
          </p:cNvPr>
          <p:cNvSpPr>
            <a:spLocks noGrp="1"/>
          </p:cNvSpPr>
          <p:nvPr>
            <p:ph type="pic" sz="quarter" idx="29"/>
          </p:nvPr>
        </p:nvSpPr>
        <p:spPr>
          <a:xfrm>
            <a:off x="6544235" y="748833"/>
            <a:ext cx="5049182" cy="5985342"/>
          </a:xfrm>
          <a:custGeom>
            <a:avLst/>
            <a:gdLst>
              <a:gd name="connsiteX0" fmla="*/ 0 w 5049182"/>
              <a:gd name="connsiteY0" fmla="*/ 0 h 5985342"/>
              <a:gd name="connsiteX1" fmla="*/ 4207635 w 5049182"/>
              <a:gd name="connsiteY1" fmla="*/ 0 h 5985342"/>
              <a:gd name="connsiteX2" fmla="*/ 5049182 w 5049182"/>
              <a:gd name="connsiteY2" fmla="*/ 841547 h 5985342"/>
              <a:gd name="connsiteX3" fmla="*/ 5049182 w 5049182"/>
              <a:gd name="connsiteY3" fmla="*/ 5985342 h 5985342"/>
              <a:gd name="connsiteX4" fmla="*/ 841547 w 5049182"/>
              <a:gd name="connsiteY4" fmla="*/ 5985342 h 5985342"/>
              <a:gd name="connsiteX5" fmla="*/ 0 w 5049182"/>
              <a:gd name="connsiteY5" fmla="*/ 5143795 h 5985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9182" h="5985342">
                <a:moveTo>
                  <a:pt x="0" y="0"/>
                </a:moveTo>
                <a:lnTo>
                  <a:pt x="4207635" y="0"/>
                </a:lnTo>
                <a:cubicBezTo>
                  <a:pt x="4672409" y="0"/>
                  <a:pt x="5049182" y="376773"/>
                  <a:pt x="5049182" y="841547"/>
                </a:cubicBezTo>
                <a:lnTo>
                  <a:pt x="5049182" y="5985342"/>
                </a:lnTo>
                <a:lnTo>
                  <a:pt x="841547" y="5985342"/>
                </a:lnTo>
                <a:cubicBezTo>
                  <a:pt x="376773" y="5985342"/>
                  <a:pt x="0" y="5608569"/>
                  <a:pt x="0" y="5143795"/>
                </a:cubicBezTo>
                <a:close/>
              </a:path>
            </a:pathLst>
          </a:custGeom>
        </p:spPr>
        <p:txBody>
          <a:bodyPr wrap="square">
            <a:noAutofit/>
          </a:bodyPr>
          <a:lstStyle/>
          <a:p>
            <a:endParaRPr lang="en-GB"/>
          </a:p>
        </p:txBody>
      </p:sp>
      <p:pic>
        <p:nvPicPr>
          <p:cNvPr id="3" name="Graphic 2">
            <a:extLst>
              <a:ext uri="{FF2B5EF4-FFF2-40B4-BE49-F238E27FC236}">
                <a16:creationId xmlns:a16="http://schemas.microsoft.com/office/drawing/2014/main" id="{87437CFB-912C-5944-05D1-1B90E8E7293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61808" y="1115150"/>
            <a:ext cx="4881979" cy="3282710"/>
          </a:xfrm>
          <a:prstGeom prst="rect">
            <a:avLst/>
          </a:prstGeom>
        </p:spPr>
      </p:pic>
      <p:pic>
        <p:nvPicPr>
          <p:cNvPr id="4" name="Picture 3">
            <a:extLst>
              <a:ext uri="{FF2B5EF4-FFF2-40B4-BE49-F238E27FC236}">
                <a16:creationId xmlns:a16="http://schemas.microsoft.com/office/drawing/2014/main" id="{803A5540-BF9C-E581-384D-03017C01FB2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14258" y="2383061"/>
            <a:ext cx="5295095" cy="3849919"/>
          </a:xfrm>
          <a:prstGeom prst="rect">
            <a:avLst/>
          </a:prstGeom>
          <a:noFill/>
        </p:spPr>
      </p:pic>
      <p:sp>
        <p:nvSpPr>
          <p:cNvPr id="5" name="Picture Placeholder 9">
            <a:extLst>
              <a:ext uri="{FF2B5EF4-FFF2-40B4-BE49-F238E27FC236}">
                <a16:creationId xmlns:a16="http://schemas.microsoft.com/office/drawing/2014/main" id="{440EAB27-5BE2-DD4D-1968-8DA91DC1F939}"/>
              </a:ext>
            </a:extLst>
          </p:cNvPr>
          <p:cNvSpPr>
            <a:spLocks noGrp="1"/>
          </p:cNvSpPr>
          <p:nvPr>
            <p:ph type="pic" sz="quarter" idx="13"/>
          </p:nvPr>
        </p:nvSpPr>
        <p:spPr>
          <a:xfrm>
            <a:off x="1197768" y="2785472"/>
            <a:ext cx="3775051" cy="2414346"/>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31058968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2" name="Round Diagonal Corner Rectangle 1">
            <a:extLst>
              <a:ext uri="{FF2B5EF4-FFF2-40B4-BE49-F238E27FC236}">
                <a16:creationId xmlns:a16="http://schemas.microsoft.com/office/drawing/2014/main" id="{101E8EEF-CDF2-BADD-843E-B4E92ADF8D12}"/>
              </a:ext>
            </a:extLst>
          </p:cNvPr>
          <p:cNvSpPr/>
          <p:nvPr userDrawn="1"/>
        </p:nvSpPr>
        <p:spPr>
          <a:xfrm flipV="1">
            <a:off x="477385" y="748833"/>
            <a:ext cx="11122944" cy="5985342"/>
          </a:xfrm>
          <a:prstGeom prst="round2DiagRect">
            <a:avLst/>
          </a:prstGeom>
          <a:solidFill>
            <a:srgbClr val="3EB6A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55974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0C465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Tree>
    <p:extLst>
      <p:ext uri="{BB962C8B-B14F-4D97-AF65-F5344CB8AC3E}">
        <p14:creationId xmlns:p14="http://schemas.microsoft.com/office/powerpoint/2010/main" val="41619771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2_Overview/Content Slide">
    <p:spTree>
      <p:nvGrpSpPr>
        <p:cNvPr id="1" name=""/>
        <p:cNvGrpSpPr/>
        <p:nvPr/>
      </p:nvGrpSpPr>
      <p:grpSpPr>
        <a:xfrm>
          <a:off x="0" y="0"/>
          <a:ext cx="0" cy="0"/>
          <a:chOff x="0" y="0"/>
          <a:chExt cx="0" cy="0"/>
        </a:xfrm>
      </p:grpSpPr>
      <p:sp>
        <p:nvSpPr>
          <p:cNvPr id="2" name="Round Diagonal Corner Rectangle 1">
            <a:extLst>
              <a:ext uri="{FF2B5EF4-FFF2-40B4-BE49-F238E27FC236}">
                <a16:creationId xmlns:a16="http://schemas.microsoft.com/office/drawing/2014/main" id="{101E8EEF-CDF2-BADD-843E-B4E92ADF8D12}"/>
              </a:ext>
            </a:extLst>
          </p:cNvPr>
          <p:cNvSpPr/>
          <p:nvPr userDrawn="1"/>
        </p:nvSpPr>
        <p:spPr>
          <a:xfrm flipV="1">
            <a:off x="477385" y="748833"/>
            <a:ext cx="11122944" cy="5985342"/>
          </a:xfrm>
          <a:prstGeom prst="round2DiagRect">
            <a:avLst/>
          </a:prstGeom>
          <a:solidFill>
            <a:srgbClr val="0C4659"/>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55974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Tree>
    <p:extLst>
      <p:ext uri="{BB962C8B-B14F-4D97-AF65-F5344CB8AC3E}">
        <p14:creationId xmlns:p14="http://schemas.microsoft.com/office/powerpoint/2010/main" val="21302517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17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222444" y="-2178189"/>
            <a:ext cx="5798424" cy="1160223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 name="connsiteX0" fmla="*/ 6146707 w 6146707"/>
              <a:gd name="connsiteY0" fmla="*/ 11602236 h 11602236"/>
              <a:gd name="connsiteX1" fmla="*/ 6146707 w 6146707"/>
              <a:gd name="connsiteY1" fmla="*/ 4808998 h 11602236"/>
              <a:gd name="connsiteX2" fmla="*/ 6146707 w 6146707"/>
              <a:gd name="connsiteY2" fmla="*/ 4808992 h 11602236"/>
              <a:gd name="connsiteX3" fmla="*/ 6146707 w 6146707"/>
              <a:gd name="connsiteY3" fmla="*/ 766384 h 11602236"/>
              <a:gd name="connsiteX4" fmla="*/ 5260990 w 6146707"/>
              <a:gd name="connsiteY4" fmla="*/ 0 h 11602236"/>
              <a:gd name="connsiteX5" fmla="*/ 2 w 6146707"/>
              <a:gd name="connsiteY5" fmla="*/ 23753 h 11602236"/>
              <a:gd name="connsiteX6" fmla="*/ 2 w 6146707"/>
              <a:gd name="connsiteY6" fmla="*/ 4066368 h 11602236"/>
              <a:gd name="connsiteX7" fmla="*/ 0 w 6146707"/>
              <a:gd name="connsiteY7" fmla="*/ 4066368 h 11602236"/>
              <a:gd name="connsiteX8" fmla="*/ 1 w 6146707"/>
              <a:gd name="connsiteY8" fmla="*/ 10043931 h 11602236"/>
              <a:gd name="connsiteX9" fmla="*/ 1409493 w 6146707"/>
              <a:gd name="connsiteY9" fmla="*/ 11602236 h 11602236"/>
              <a:gd name="connsiteX10" fmla="*/ 6146707 w 6146707"/>
              <a:gd name="connsiteY10" fmla="*/ 11602236 h 11602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46707" h="11602236">
                <a:moveTo>
                  <a:pt x="6146707" y="11602236"/>
                </a:moveTo>
                <a:lnTo>
                  <a:pt x="6146707" y="4808998"/>
                </a:lnTo>
                <a:lnTo>
                  <a:pt x="6146707" y="4808992"/>
                </a:lnTo>
                <a:lnTo>
                  <a:pt x="6146707" y="766384"/>
                </a:lnTo>
                <a:cubicBezTo>
                  <a:pt x="6146707" y="354894"/>
                  <a:pt x="5630982" y="0"/>
                  <a:pt x="5260990" y="0"/>
                </a:cubicBezTo>
                <a:lnTo>
                  <a:pt x="2" y="23753"/>
                </a:lnTo>
                <a:lnTo>
                  <a:pt x="2" y="4066368"/>
                </a:lnTo>
                <a:lnTo>
                  <a:pt x="0" y="4066368"/>
                </a:lnTo>
                <a:cubicBezTo>
                  <a:pt x="0" y="6058889"/>
                  <a:pt x="1" y="8051410"/>
                  <a:pt x="1" y="10043931"/>
                </a:cubicBezTo>
                <a:cubicBezTo>
                  <a:pt x="1" y="10903433"/>
                  <a:pt x="632070" y="11602236"/>
                  <a:pt x="1409493" y="11602236"/>
                </a:cubicBezTo>
                <a:lnTo>
                  <a:pt x="6146707" y="11602236"/>
                </a:lnTo>
                <a:close/>
              </a:path>
            </a:pathLst>
          </a:custGeom>
          <a:solidFill>
            <a:schemeClr val="bg1"/>
          </a:solidFill>
          <a:ln w="24491" cap="flat">
            <a:noFill/>
            <a:prstDash val="solid"/>
            <a:miter/>
          </a:ln>
        </p:spPr>
        <p:txBody>
          <a:bodyPr wrap="square" rtlCol="0" anchor="ctr">
            <a:noAutofit/>
          </a:bodyPr>
          <a:lstStyle/>
          <a:p>
            <a:endParaRPr lang="en-US"/>
          </a:p>
        </p:txBody>
      </p:sp>
      <p:sp>
        <p:nvSpPr>
          <p:cNvPr id="5" name="Picture Placeholder 4">
            <a:extLst>
              <a:ext uri="{FF2B5EF4-FFF2-40B4-BE49-F238E27FC236}">
                <a16:creationId xmlns:a16="http://schemas.microsoft.com/office/drawing/2014/main" id="{F6B0F5EA-ACEA-CDC2-4DBA-C32AEDA07F5B}"/>
              </a:ext>
            </a:extLst>
          </p:cNvPr>
          <p:cNvSpPr>
            <a:spLocks noGrp="1"/>
          </p:cNvSpPr>
          <p:nvPr>
            <p:ph type="pic" sz="quarter" idx="29"/>
          </p:nvPr>
        </p:nvSpPr>
        <p:spPr>
          <a:xfrm>
            <a:off x="6852994" y="723716"/>
            <a:ext cx="5049182" cy="2705284"/>
          </a:xfrm>
          <a:custGeom>
            <a:avLst/>
            <a:gdLst>
              <a:gd name="connsiteX0" fmla="*/ 0 w 5049182"/>
              <a:gd name="connsiteY0" fmla="*/ 0 h 2705284"/>
              <a:gd name="connsiteX1" fmla="*/ 4207635 w 5049182"/>
              <a:gd name="connsiteY1" fmla="*/ 0 h 2705284"/>
              <a:gd name="connsiteX2" fmla="*/ 5049182 w 5049182"/>
              <a:gd name="connsiteY2" fmla="*/ 815266 h 2705284"/>
              <a:gd name="connsiteX3" fmla="*/ 5049182 w 5049182"/>
              <a:gd name="connsiteY3" fmla="*/ 2705284 h 2705284"/>
              <a:gd name="connsiteX4" fmla="*/ 0 w 5049182"/>
              <a:gd name="connsiteY4" fmla="*/ 2705284 h 2705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9182" h="2705284">
                <a:moveTo>
                  <a:pt x="0" y="0"/>
                </a:moveTo>
                <a:lnTo>
                  <a:pt x="4207635" y="0"/>
                </a:lnTo>
                <a:cubicBezTo>
                  <a:pt x="4672409" y="0"/>
                  <a:pt x="5049182" y="365007"/>
                  <a:pt x="5049182" y="815266"/>
                </a:cubicBezTo>
                <a:lnTo>
                  <a:pt x="5049182" y="2705284"/>
                </a:lnTo>
                <a:lnTo>
                  <a:pt x="0" y="2705284"/>
                </a:lnTo>
                <a:close/>
              </a:path>
            </a:pathLst>
          </a:custGeom>
        </p:spPr>
        <p:txBody>
          <a:bodyPr wrap="square">
            <a:noAutofit/>
          </a:bodyPr>
          <a:lstStyle/>
          <a:p>
            <a:endParaRPr lang="en-GB"/>
          </a:p>
        </p:txBody>
      </p:sp>
      <p:sp>
        <p:nvSpPr>
          <p:cNvPr id="12" name="Picture Placeholder 11">
            <a:extLst>
              <a:ext uri="{FF2B5EF4-FFF2-40B4-BE49-F238E27FC236}">
                <a16:creationId xmlns:a16="http://schemas.microsoft.com/office/drawing/2014/main" id="{ABC87974-92F6-1C2F-5E0E-C57E3F81022E}"/>
              </a:ext>
            </a:extLst>
          </p:cNvPr>
          <p:cNvSpPr>
            <a:spLocks noGrp="1"/>
          </p:cNvSpPr>
          <p:nvPr>
            <p:ph type="pic" sz="quarter" idx="30"/>
          </p:nvPr>
        </p:nvSpPr>
        <p:spPr>
          <a:xfrm>
            <a:off x="6852994" y="3429000"/>
            <a:ext cx="5049182" cy="3093141"/>
          </a:xfrm>
          <a:custGeom>
            <a:avLst/>
            <a:gdLst>
              <a:gd name="connsiteX0" fmla="*/ 0 w 5049182"/>
              <a:gd name="connsiteY0" fmla="*/ 0 h 3093141"/>
              <a:gd name="connsiteX1" fmla="*/ 5049182 w 5049182"/>
              <a:gd name="connsiteY1" fmla="*/ 0 h 3093141"/>
              <a:gd name="connsiteX2" fmla="*/ 5049182 w 5049182"/>
              <a:gd name="connsiteY2" fmla="*/ 3093141 h 3093141"/>
              <a:gd name="connsiteX3" fmla="*/ 841547 w 5049182"/>
              <a:gd name="connsiteY3" fmla="*/ 3093141 h 3093141"/>
              <a:gd name="connsiteX4" fmla="*/ 0 w 5049182"/>
              <a:gd name="connsiteY4" fmla="*/ 2277875 h 3093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9182" h="3093141">
                <a:moveTo>
                  <a:pt x="0" y="0"/>
                </a:moveTo>
                <a:lnTo>
                  <a:pt x="5049182" y="0"/>
                </a:lnTo>
                <a:lnTo>
                  <a:pt x="5049182" y="3093141"/>
                </a:lnTo>
                <a:lnTo>
                  <a:pt x="841547" y="3093141"/>
                </a:lnTo>
                <a:cubicBezTo>
                  <a:pt x="376773" y="3093141"/>
                  <a:pt x="0" y="2728135"/>
                  <a:pt x="0" y="2277875"/>
                </a:cubicBezTo>
                <a:close/>
              </a:path>
            </a:pathLst>
          </a:custGeom>
        </p:spPr>
        <p:txBody>
          <a:bodyPr wrap="square">
            <a:noAutofit/>
          </a:bodyPr>
          <a:lstStyle/>
          <a:p>
            <a:endParaRPr lang="en-GB"/>
          </a:p>
        </p:txBody>
      </p:sp>
    </p:spTree>
    <p:extLst>
      <p:ext uri="{BB962C8B-B14F-4D97-AF65-F5344CB8AC3E}">
        <p14:creationId xmlns:p14="http://schemas.microsoft.com/office/powerpoint/2010/main" val="28870574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14DA1"/>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2B9B9F">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3FB5A1">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4174B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0C46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A555A1"/>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993F5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EE4F2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0C4659">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0C46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2" name="Round Diagonal Corner Rectangle 1">
            <a:extLst>
              <a:ext uri="{FF2B5EF4-FFF2-40B4-BE49-F238E27FC236}">
                <a16:creationId xmlns:a16="http://schemas.microsoft.com/office/drawing/2014/main" id="{244840F9-2C20-93EB-9964-572BB5FAEE86}"/>
              </a:ext>
            </a:extLst>
          </p:cNvPr>
          <p:cNvSpPr/>
          <p:nvPr userDrawn="1"/>
        </p:nvSpPr>
        <p:spPr>
          <a:xfrm flipH="1">
            <a:off x="197225" y="268990"/>
            <a:ext cx="6465660" cy="6526257"/>
          </a:xfrm>
          <a:prstGeom prst="round2DiagRect">
            <a:avLst/>
          </a:prstGeom>
          <a:solidFill>
            <a:srgbClr val="0C4659"/>
          </a:solidFill>
          <a:ln w="3598" cap="flat">
            <a:noFill/>
            <a:prstDash val="solid"/>
            <a:miter/>
          </a:ln>
        </p:spPr>
        <p:txBody>
          <a:bodyPr rtlCol="0" anchor="ctr"/>
          <a:lstStyle/>
          <a:p>
            <a:endParaRPr lang="en-US" b="0" i="0" dirty="0">
              <a:latin typeface="Calibri" panose="020F0502020204030204" pitchFamily="34" charset="0"/>
            </a:endParaRPr>
          </a:p>
        </p:txBody>
      </p:sp>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6185499" cy="54419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C4659"/>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3FB5A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A555A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A555A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826949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174BA"/>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image" Target="../media/image1.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502E046-F7AE-E3D3-0CF5-2E0DE3A488C5}"/>
              </a:ext>
            </a:extLst>
          </p:cNvPr>
          <p:cNvGrpSpPr/>
          <p:nvPr userDrawn="1"/>
        </p:nvGrpSpPr>
        <p:grpSpPr>
          <a:xfrm>
            <a:off x="11768660" y="4715933"/>
            <a:ext cx="423340" cy="1937035"/>
            <a:chOff x="11710927" y="5124802"/>
            <a:chExt cx="302525" cy="1384233"/>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10927" y="6509035"/>
              <a:ext cx="302525" cy="0"/>
            </a:xfrm>
            <a:prstGeom prst="line">
              <a:avLst/>
            </a:prstGeom>
            <a:ln w="12700">
              <a:solidFill>
                <a:srgbClr val="3FB5A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507B0093-C906-770B-4F3B-7E96B5D49AB7}"/>
                </a:ext>
              </a:extLst>
            </p:cNvPr>
            <p:cNvPicPr>
              <a:picLocks noChangeAspect="1"/>
            </p:cNvPicPr>
            <p:nvPr userDrawn="1"/>
          </p:nvPicPr>
          <p:blipFill rotWithShape="1">
            <a:blip r:embed="rId40" cstate="screen">
              <a:extLst>
                <a:ext uri="{28A0092B-C50C-407E-A947-70E740481C1C}">
                  <a14:useLocalDpi xmlns:a14="http://schemas.microsoft.com/office/drawing/2010/main"/>
                </a:ext>
              </a:extLst>
            </a:blip>
            <a:srcRect/>
            <a:stretch/>
          </p:blipFill>
          <p:spPr>
            <a:xfrm rot="16200000">
              <a:off x="11229942" y="5705095"/>
              <a:ext cx="1301944" cy="141358"/>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29" r:id="rId2"/>
    <p:sldLayoutId id="2147483887" r:id="rId3"/>
    <p:sldLayoutId id="2147483881" r:id="rId4"/>
    <p:sldLayoutId id="2147483888" r:id="rId5"/>
    <p:sldLayoutId id="2147483842" r:id="rId6"/>
    <p:sldLayoutId id="2147483840" r:id="rId7"/>
    <p:sldLayoutId id="2147483880" r:id="rId8"/>
    <p:sldLayoutId id="2147483889" r:id="rId9"/>
    <p:sldLayoutId id="2147483861" r:id="rId10"/>
    <p:sldLayoutId id="2147483890" r:id="rId11"/>
    <p:sldLayoutId id="2147483884" r:id="rId12"/>
    <p:sldLayoutId id="2147483841" r:id="rId13"/>
    <p:sldLayoutId id="2147483879" r:id="rId14"/>
    <p:sldLayoutId id="2147483903" r:id="rId15"/>
    <p:sldLayoutId id="2147483904" r:id="rId16"/>
    <p:sldLayoutId id="2147483917" r:id="rId17"/>
    <p:sldLayoutId id="2147483918" r:id="rId18"/>
    <p:sldLayoutId id="2147483919" r:id="rId19"/>
    <p:sldLayoutId id="2147483878" r:id="rId20"/>
    <p:sldLayoutId id="2147483891" r:id="rId21"/>
    <p:sldLayoutId id="2147483894" r:id="rId22"/>
    <p:sldLayoutId id="2147483907" r:id="rId23"/>
    <p:sldLayoutId id="2147483908" r:id="rId24"/>
    <p:sldLayoutId id="2147483916" r:id="rId25"/>
    <p:sldLayoutId id="2147483914" r:id="rId26"/>
    <p:sldLayoutId id="2147483900" r:id="rId27"/>
    <p:sldLayoutId id="2147483893" r:id="rId28"/>
    <p:sldLayoutId id="2147483895" r:id="rId29"/>
    <p:sldLayoutId id="2147483896" r:id="rId30"/>
    <p:sldLayoutId id="2147483853" r:id="rId31"/>
    <p:sldLayoutId id="2147483902" r:id="rId32"/>
    <p:sldLayoutId id="2147483909" r:id="rId33"/>
    <p:sldLayoutId id="2147483910" r:id="rId34"/>
    <p:sldLayoutId id="2147483911" r:id="rId35"/>
    <p:sldLayoutId id="2147483906" r:id="rId36"/>
    <p:sldLayoutId id="2147483901" r:id="rId37"/>
    <p:sldLayoutId id="2147483913" r:id="rId3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www.codingame.com/work/codingame-coderpad-tech-hiring-survey-2022/" TargetMode="External"/><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www.sciencedirect.com/science/article/pii/S0148296325001213" TargetMode="External"/><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3" Type="http://schemas.openxmlformats.org/officeDocument/2006/relationships/hyperlink" Target="https://revista.profesionaldelainformacion.com/index.php/EPI/article/download/87859/63793?utm_source=chatgpt.com" TargetMode="External"/><Relationship Id="rId2" Type="http://schemas.openxmlformats.org/officeDocument/2006/relationships/hyperlink" Target="https://eu.boell.org/sites/default/files/2021-06/HBS-e-paper-Algorithmic-Misogynoir-in-Content-Moderation-Practice-200621_FINAL.pdf" TargetMode="External"/><Relationship Id="rId1" Type="http://schemas.openxmlformats.org/officeDocument/2006/relationships/slideLayout" Target="../slideLayouts/slideLayout24.xml"/><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hyperlink" Target="https://rm.coe.int/CoERMPublicCommonSearchServices/DisplayDCTMContent?documentId=09000016804d5b31" TargetMode="External"/><Relationship Id="rId2" Type="http://schemas.openxmlformats.org/officeDocument/2006/relationships/hyperlink" Target="https://commission.europa.eu/strategy-and-policy/policies/justice-and-fundamental-rights/combatting-discrimination/racism-and-xenophobia/eu-code-conduct-countering-illegal-hate-speech-online_en#theeucodeofconduct" TargetMode="External"/><Relationship Id="rId1" Type="http://schemas.openxmlformats.org/officeDocument/2006/relationships/slideLayout" Target="../slideLayouts/slideLayout24.xml"/><Relationship Id="rId5" Type="http://schemas.openxmlformats.org/officeDocument/2006/relationships/image" Target="../media/image36.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hyperlink" Target="https://eur-lex.europa.eu/eli/dir/2018/1808/oj/eng" TargetMode="External"/><Relationship Id="rId2" Type="http://schemas.openxmlformats.org/officeDocument/2006/relationships/hyperlink" Target="https://commission.europa.eu/strategy-and-policy/priorities-2019-2024/europe-fit-digital-age/digital-services-act_en" TargetMode="External"/><Relationship Id="rId1" Type="http://schemas.openxmlformats.org/officeDocument/2006/relationships/slideLayout" Target="../slideLayouts/slideLayout24.xml"/><Relationship Id="rId5" Type="http://schemas.openxmlformats.org/officeDocument/2006/relationships/image" Target="../media/image38.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 Id="rId5" Type="http://schemas.openxmlformats.org/officeDocument/2006/relationships/image" Target="../media/image16.jpeg"/><Relationship Id="rId4" Type="http://schemas.openxmlformats.org/officeDocument/2006/relationships/image" Target="../media/image15.jpeg"/></Relationships>
</file>

<file path=ppt/slides/_rels/slide20.xml.rels><?xml version="1.0" encoding="UTF-8" standalone="yes"?>
<Relationships xmlns="http://schemas.openxmlformats.org/package/2006/relationships"><Relationship Id="rId3" Type="http://schemas.openxmlformats.org/officeDocument/2006/relationships/hyperlink" Target="https://eur-lex.europa.eu/eli/reg/2024/1083/oj/eng" TargetMode="External"/><Relationship Id="rId2" Type="http://schemas.openxmlformats.org/officeDocument/2006/relationships/hyperlink" Target="https://digital-strategy.ec.europa.eu/en/policies/regulatory-framework-ai" TargetMode="External"/><Relationship Id="rId1" Type="http://schemas.openxmlformats.org/officeDocument/2006/relationships/slideLayout" Target="../slideLayouts/slideLayout24.xml"/><Relationship Id="rId5" Type="http://schemas.openxmlformats.org/officeDocument/2006/relationships/image" Target="../media/image40.png"/><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hyperlink" Target="https://eur-lex.europa.eu/legal-content/EN/TXT/?uri=CELEX%3A32019L0882" TargetMode="External"/><Relationship Id="rId2" Type="http://schemas.openxmlformats.org/officeDocument/2006/relationships/hyperlink" Target="https://eur-lex.europa.eu/legal-content/EN/TXT/?uri=CELEX%3A32016L2102" TargetMode="External"/><Relationship Id="rId1" Type="http://schemas.openxmlformats.org/officeDocument/2006/relationships/slideLayout" Target="../slideLayouts/slideLayout24.xml"/><Relationship Id="rId5" Type="http://schemas.openxmlformats.org/officeDocument/2006/relationships/image" Target="../media/image42.png"/><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hyperlink" Target="https://culture.ec.europa.eu/creative-europe/about-the-creative-europe-programme" TargetMode="External"/><Relationship Id="rId2" Type="http://schemas.openxmlformats.org/officeDocument/2006/relationships/hyperlink" Target="https://www.coe.int/en/web/eurimages/diversity#:~:text=A%20first%20strategy%20for%20diversity,projects%20within%20the%20film%20industry." TargetMode="External"/><Relationship Id="rId1" Type="http://schemas.openxmlformats.org/officeDocument/2006/relationships/slideLayout" Target="../slideLayouts/slideLayout24.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hyperlink" Target="https://ec.europa.eu/digital-single-market/en/media-sub-programme-creative-europe"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www.coe.int/t/dg4/cultureheritage/mars/mediane/media_diversite_en.asp" TargetMode="External"/><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3" Type="http://schemas.openxmlformats.org/officeDocument/2006/relationships/hyperlink" Target="https://digital-strategy.ec.europa.eu/en/policies/monitoring-media-pluralism" TargetMode="External"/><Relationship Id="rId2" Type="http://schemas.openxmlformats.org/officeDocument/2006/relationships/hyperlink" Target="https://eur-lex.europa.eu/legal-content/EN/TXT/?uri=CELEX%3A32022L2464" TargetMode="External"/><Relationship Id="rId1" Type="http://schemas.openxmlformats.org/officeDocument/2006/relationships/slideLayout" Target="../slideLayouts/slideLayout24.xml"/><Relationship Id="rId5" Type="http://schemas.openxmlformats.org/officeDocument/2006/relationships/image" Target="../media/image47.png"/><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48.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hyperlink" Target="https://unesdoc.unesco.org/ark:/48223/pf0000392006" TargetMode="Externa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hyperlink" Target="https://www.invid-project.eu/" TargetMode="External"/><Relationship Id="rId7" Type="http://schemas.openxmlformats.org/officeDocument/2006/relationships/hyperlink" Target="https://euvsdisinfo.eu/es/" TargetMode="External"/><Relationship Id="rId2" Type="http://schemas.openxmlformats.org/officeDocument/2006/relationships/hyperlink" Target="https://images.google.com/" TargetMode="External"/><Relationship Id="rId1" Type="http://schemas.openxmlformats.org/officeDocument/2006/relationships/slideLayout" Target="../slideLayouts/slideLayout19.xml"/><Relationship Id="rId6" Type="http://schemas.openxmlformats.org/officeDocument/2006/relationships/hyperlink" Target="https://www.politifact.com/" TargetMode="External"/><Relationship Id="rId5" Type="http://schemas.openxmlformats.org/officeDocument/2006/relationships/hyperlink" Target="https://www.factcheck.org/" TargetMode="External"/><Relationship Id="rId4" Type="http://schemas.openxmlformats.org/officeDocument/2006/relationships/hyperlink" Target="https://www.snopes.com/"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1.xml"/><Relationship Id="rId1" Type="http://schemas.openxmlformats.org/officeDocument/2006/relationships/slideLayout" Target="../slideLayouts/slideLayout37.xml"/><Relationship Id="rId6" Type="http://schemas.openxmlformats.org/officeDocument/2006/relationships/hyperlink" Target="https://www.unesco.org/en/safety-journalists/safety-journalists-crisis" TargetMode="External"/><Relationship Id="rId5" Type="http://schemas.openxmlformats.org/officeDocument/2006/relationships/hyperlink" Target="https://journalism.university/reporting-techniques/reporting-conflict-zones-risks-practices/" TargetMode="External"/><Relationship Id="rId4" Type="http://schemas.openxmlformats.org/officeDocument/2006/relationships/hyperlink" Target="https://jmcstudyhub.com/conflict-reporting-challenges-encountered/"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2.xml"/><Relationship Id="rId1" Type="http://schemas.openxmlformats.org/officeDocument/2006/relationships/slideLayout" Target="../slideLayouts/slideLayout37.xml"/><Relationship Id="rId6" Type="http://schemas.openxmlformats.org/officeDocument/2006/relationships/hyperlink" Target="https://www.unesco.org/en/safety-journalists/safety-journalists-crisis" TargetMode="External"/><Relationship Id="rId5" Type="http://schemas.openxmlformats.org/officeDocument/2006/relationships/hyperlink" Target="https://journalism.university/reporting-techniques/reporting-conflict-zones-risks-practices/" TargetMode="External"/><Relationship Id="rId4" Type="http://schemas.openxmlformats.org/officeDocument/2006/relationships/hyperlink" Target="https://jmcstudyhub.com/conflict-reporting-challenges-encountered/"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3.xml"/><Relationship Id="rId1" Type="http://schemas.openxmlformats.org/officeDocument/2006/relationships/slideLayout" Target="../slideLayouts/slideLayout37.xml"/><Relationship Id="rId6" Type="http://schemas.openxmlformats.org/officeDocument/2006/relationships/hyperlink" Target="https://www.unesco.org/en/safety-journalists/safety-journalists-crisis" TargetMode="External"/><Relationship Id="rId5" Type="http://schemas.openxmlformats.org/officeDocument/2006/relationships/hyperlink" Target="https://journalism.university/reporting-techniques/reporting-conflict-zones-risks-practices/" TargetMode="External"/><Relationship Id="rId4" Type="http://schemas.openxmlformats.org/officeDocument/2006/relationships/hyperlink" Target="https://jmcstudyhub.com/conflict-reporting-challenges-encountered/"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4.xml"/><Relationship Id="rId1" Type="http://schemas.openxmlformats.org/officeDocument/2006/relationships/slideLayout" Target="../slideLayouts/slideLayout37.xml"/><Relationship Id="rId6" Type="http://schemas.openxmlformats.org/officeDocument/2006/relationships/hyperlink" Target="https://www.unesco.org/en/safety-journalists/safety-journalists-crisis" TargetMode="External"/><Relationship Id="rId5" Type="http://schemas.openxmlformats.org/officeDocument/2006/relationships/hyperlink" Target="https://journalism.university/reporting-techniques/reporting-conflict-zones-risks-practices/" TargetMode="External"/><Relationship Id="rId4" Type="http://schemas.openxmlformats.org/officeDocument/2006/relationships/hyperlink" Target="https://jmcstudyhub.com/conflict-reporting-challenges-encountered/"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5.xml"/><Relationship Id="rId1" Type="http://schemas.openxmlformats.org/officeDocument/2006/relationships/slideLayout" Target="../slideLayouts/slideLayout37.xml"/><Relationship Id="rId6" Type="http://schemas.openxmlformats.org/officeDocument/2006/relationships/hyperlink" Target="https://www.unesco.org/en/safety-journalists/safety-journalists-crisis" TargetMode="External"/><Relationship Id="rId5" Type="http://schemas.openxmlformats.org/officeDocument/2006/relationships/hyperlink" Target="https://journalism.university/reporting-techniques/reporting-conflict-zones-risks-practices/" TargetMode="External"/><Relationship Id="rId4" Type="http://schemas.openxmlformats.org/officeDocument/2006/relationships/hyperlink" Target="https://jmcstudyhub.com/conflict-reporting-challenges-encountered/"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52.svg"/><Relationship Id="rId2" Type="http://schemas.openxmlformats.org/officeDocument/2006/relationships/notesSlide" Target="../notesSlides/notesSlide6.xml"/><Relationship Id="rId1" Type="http://schemas.openxmlformats.org/officeDocument/2006/relationships/slideLayout" Target="../slideLayouts/slideLayout37.xml"/><Relationship Id="rId6" Type="http://schemas.openxmlformats.org/officeDocument/2006/relationships/hyperlink" Target="https://www.unesco.org/en/safety-journalists/safety-journalists-crisis" TargetMode="External"/><Relationship Id="rId5" Type="http://schemas.openxmlformats.org/officeDocument/2006/relationships/hyperlink" Target="https://journalism.university/reporting-techniques/reporting-conflict-zones-risks-practices/" TargetMode="External"/><Relationship Id="rId4" Type="http://schemas.openxmlformats.org/officeDocument/2006/relationships/hyperlink" Target="https://jmcstudyhub.com/conflict-reporting-challenges-encountered/"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7.xml"/><Relationship Id="rId1" Type="http://schemas.openxmlformats.org/officeDocument/2006/relationships/slideLayout" Target="../slideLayouts/slideLayout37.xml"/><Relationship Id="rId6" Type="http://schemas.openxmlformats.org/officeDocument/2006/relationships/hyperlink" Target="https://www.unesco.org/en/safety-journalists/safety-journalists-crisis" TargetMode="External"/><Relationship Id="rId5" Type="http://schemas.openxmlformats.org/officeDocument/2006/relationships/hyperlink" Target="https://journalism.university/reporting-techniques/reporting-conflict-zones-risks-practices/" TargetMode="External"/><Relationship Id="rId4" Type="http://schemas.openxmlformats.org/officeDocument/2006/relationships/hyperlink" Target="https://jmcstudyhub.com/conflict-reporting-challenges-encountered/"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8.xml"/><Relationship Id="rId1" Type="http://schemas.openxmlformats.org/officeDocument/2006/relationships/slideLayout" Target="../slideLayouts/slideLayout37.xml"/><Relationship Id="rId6" Type="http://schemas.openxmlformats.org/officeDocument/2006/relationships/hyperlink" Target="https://www.unesco.org/en/safety-journalists/safety-journalists-crisis" TargetMode="External"/><Relationship Id="rId5" Type="http://schemas.openxmlformats.org/officeDocument/2006/relationships/hyperlink" Target="https://journalism.university/reporting-techniques/reporting-conflict-zones-risks-practices/" TargetMode="External"/><Relationship Id="rId4" Type="http://schemas.openxmlformats.org/officeDocument/2006/relationships/hyperlink" Target="https://jmcstudyhub.com/conflict-reporting-challenges-encountered/"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7.xml"/></Relationships>
</file>

<file path=ppt/slides/_rels/slide4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54.png"/><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storyteller.iom.int/stories/digital-storytelling-giving-voice-voiceless-0" TargetMode="External"/><Relationship Id="rId1" Type="http://schemas.openxmlformats.org/officeDocument/2006/relationships/slideLayout" Target="../slideLayouts/slideLayout27.xml"/></Relationships>
</file>

<file path=ppt/slides/_rels/slide5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10.xml"/><Relationship Id="rId1" Type="http://schemas.openxmlformats.org/officeDocument/2006/relationships/slideLayout" Target="../slideLayouts/slideLayout37.xml"/></Relationships>
</file>

<file path=ppt/slides/_rels/slide5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60.png"/><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3.xml"/></Relationships>
</file>

<file path=ppt/slides/_rels/slide5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12.xml"/><Relationship Id="rId1" Type="http://schemas.openxmlformats.org/officeDocument/2006/relationships/slideLayout" Target="../slideLayouts/slideLayout37.xml"/><Relationship Id="rId6" Type="http://schemas.openxmlformats.org/officeDocument/2006/relationships/hyperlink" Target="https://www.unesco.org/en/safety-journalists/safety-journalists-crisis" TargetMode="External"/><Relationship Id="rId5" Type="http://schemas.openxmlformats.org/officeDocument/2006/relationships/hyperlink" Target="https://journalism.university/reporting-techniques/reporting-conflict-zones-risks-practices/" TargetMode="External"/><Relationship Id="rId4" Type="http://schemas.openxmlformats.org/officeDocument/2006/relationships/hyperlink" Target="https://jmcstudyhub.com/conflict-reporting-challenges-encountered/"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eige.europa.eu/newsroom/news/women-under-represented-decision-making-media-organisations?language_content_entity=en#:~:text=Women%20under%2Drepresented%20in%20decision%2Dmaking%20in%20media%20organisations,-News%20article&amp;text=Women%20hold%20only%2022%25%20of,Gender%20Equality%20(EIGE)%20shows." TargetMode="External"/><Relationship Id="rId1" Type="http://schemas.openxmlformats.org/officeDocument/2006/relationships/slideLayout" Target="../slideLayouts/slideLayout24.xml"/><Relationship Id="rId5" Type="http://schemas.openxmlformats.org/officeDocument/2006/relationships/image" Target="../media/image21.png"/><Relationship Id="rId4" Type="http://schemas.openxmlformats.org/officeDocument/2006/relationships/hyperlink" Target="https://reutersinstitute.politics.ox.ac.uk/our-research/are-journalists-todays-coal-miners-struggle-talent-and-diversity-modern-newsrooms" TargetMode="External"/></Relationships>
</file>

<file path=ppt/slides/_rels/slide6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13.xml"/><Relationship Id="rId1" Type="http://schemas.openxmlformats.org/officeDocument/2006/relationships/slideLayout" Target="../slideLayouts/slideLayout37.xml"/><Relationship Id="rId6" Type="http://schemas.openxmlformats.org/officeDocument/2006/relationships/hyperlink" Target="https://www.unesco.org/en/safety-journalists/safety-journalists-crisis" TargetMode="External"/><Relationship Id="rId5" Type="http://schemas.openxmlformats.org/officeDocument/2006/relationships/hyperlink" Target="https://journalism.university/reporting-techniques/reporting-conflict-zones-risks-practices/" TargetMode="External"/><Relationship Id="rId4" Type="http://schemas.openxmlformats.org/officeDocument/2006/relationships/hyperlink" Target="https://jmcstudyhub.com/conflict-reporting-challenges-encountered/" TargetMode="External"/></Relationships>
</file>

<file path=ppt/slides/_rels/slide6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14.xml"/><Relationship Id="rId1" Type="http://schemas.openxmlformats.org/officeDocument/2006/relationships/slideLayout" Target="../slideLayouts/slideLayout37.xml"/><Relationship Id="rId6" Type="http://schemas.openxmlformats.org/officeDocument/2006/relationships/hyperlink" Target="https://www.unesco.org/en/safety-journalists/safety-journalists-crisis" TargetMode="External"/><Relationship Id="rId5" Type="http://schemas.openxmlformats.org/officeDocument/2006/relationships/hyperlink" Target="https://journalism.university/reporting-techniques/reporting-conflict-zones-risks-practices/" TargetMode="External"/><Relationship Id="rId4" Type="http://schemas.openxmlformats.org/officeDocument/2006/relationships/hyperlink" Target="https://jmcstudyhub.com/conflict-reporting-challenges-encountered/"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asiasociety.org/sites/default/files/inline-files/HiddenInPlainSight_Paper_042.pdf" TargetMode="External"/><Relationship Id="rId2" Type="http://schemas.openxmlformats.org/officeDocument/2006/relationships/hyperlink" Target="https://www.eesc.europa.eu/en/news-media/eesc-info/eesc-info-october-2024/articles/121138" TargetMode="External"/><Relationship Id="rId1" Type="http://schemas.openxmlformats.org/officeDocument/2006/relationships/slideLayout" Target="../slideLayouts/slideLayout24.xml"/><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hyperlink" Target="https://digital-strategy.ec.europa.eu/en/news/women-are-under-represented-and-screen-says-epra-report#:~:text=Conclusion,and%20degrading%20portrayal%20than%20men." TargetMode="External"/><Relationship Id="rId2" Type="http://schemas.openxmlformats.org/officeDocument/2006/relationships/hyperlink" Target="https://idus.us.es/items/a0c6a614-f02f-41fb-ba81-271e8bd397b6" TargetMode="External"/><Relationship Id="rId1" Type="http://schemas.openxmlformats.org/officeDocument/2006/relationships/slideLayout" Target="../slideLayouts/slideLayout24.xml"/><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hyperlink" Target="https://www.cambridge.org/core/journals/ageing-and-society/article/faceless-and-vulnerable-other-the-visual-portrayal-of-older-people-on-german-online-news-sites-within-the-context-of-the-covid19-pandemic/8C0C835D33CDCF889313EA8521F36B6D" TargetMode="External"/><Relationship Id="rId2" Type="http://schemas.openxmlformats.org/officeDocument/2006/relationships/hyperlink" Target="https://www.coe.int/t/dg4/cultureheritage/mars/source/resources/references/others/12%20-%20Progress%20Report%20-%20CDN%202009-10.pdf" TargetMode="External"/><Relationship Id="rId1" Type="http://schemas.openxmlformats.org/officeDocument/2006/relationships/slideLayout" Target="../slideLayouts/slideLayout24.xml"/><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5891762" y="5337594"/>
            <a:ext cx="4862945" cy="679345"/>
          </a:xfrm>
          <a:prstGeom prst="rect">
            <a:avLst/>
          </a:prstGeom>
        </p:spPr>
        <p:txBody>
          <a:bodyPr/>
          <a:lstStyle/>
          <a:p>
            <a:pPr marL="0" indent="0" algn="r">
              <a:buNone/>
            </a:pPr>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www.includememedia.eu</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2685A39D-2275-BBC0-E996-B2DDDCC9A2D8}"/>
              </a:ext>
            </a:extLst>
          </p:cNvPr>
          <p:cNvSpPr txBox="1"/>
          <p:nvPr/>
        </p:nvSpPr>
        <p:spPr>
          <a:xfrm>
            <a:off x="8786886" y="6165193"/>
            <a:ext cx="3262484" cy="400110"/>
          </a:xfrm>
          <a:prstGeom prst="rect">
            <a:avLst/>
          </a:prstGeom>
          <a:noFill/>
        </p:spPr>
        <p:txBody>
          <a:bodyPr wrap="square" rtlCol="0">
            <a:spAutoFit/>
          </a:bodyPr>
          <a:lstStyle/>
          <a:p>
            <a:pPr marL="0" marR="0" lvl="0" indent="0" algn="just" defTabSz="914400" rtl="0" eaLnBrk="1" fontAlgn="auto" latinLnBrk="0" hangingPunct="1">
              <a:lnSpc>
                <a:spcPts val="760"/>
              </a:lnSpc>
              <a:spcBef>
                <a:spcPts val="0"/>
              </a:spcBef>
              <a:spcAft>
                <a:spcPts val="0"/>
              </a:spcAft>
              <a:buClrTx/>
              <a:buSzTx/>
              <a:buFontTx/>
              <a:buNone/>
              <a:tabLst/>
              <a:defRPr/>
            </a:pPr>
            <a:r>
              <a:rPr kumimoji="0" lang="en-IE" sz="750" b="0" i="0" u="none" strike="noStrike" kern="1200" cap="none" spc="0" normalizeH="0" baseline="0" noProof="0" dirty="0">
                <a:ln>
                  <a:noFill/>
                </a:ln>
                <a:solidFill>
                  <a:srgbClr val="0C4659"/>
                </a:solidFill>
                <a:effectLst/>
                <a:uLnTx/>
                <a:uFillTx/>
                <a:latin typeface="Calibri" panose="020F0502020204030204" pitchFamily="34" charset="0"/>
                <a:ea typeface="Calibri" panose="020F0502020204030204" pitchFamily="34" charset="0"/>
                <a:cs typeface="Calibri" panose="020F0502020204030204" pitchFamily="34" charset="0"/>
              </a:rPr>
              <a:t>* Hinweis zur Abfallvermeidung: Drucken Sie dieses Dokument in Graustufen oder Schwarz-Weiß statt in Farbe. Drucken Sie beidseitig (Duplex). Wenn möglich, drucken Sie mehrere Folien oder Seiten auf eine Seite.</a:t>
            </a:r>
          </a:p>
        </p:txBody>
      </p:sp>
      <p:sp>
        <p:nvSpPr>
          <p:cNvPr id="22" name="Text Placeholder 3">
            <a:extLst>
              <a:ext uri="{FF2B5EF4-FFF2-40B4-BE49-F238E27FC236}">
                <a16:creationId xmlns:a16="http://schemas.microsoft.com/office/drawing/2014/main" id="{7CCC55D1-0022-BE3E-B9BA-54811FE06C35}"/>
              </a:ext>
            </a:extLst>
          </p:cNvPr>
          <p:cNvSpPr>
            <a:spLocks noGrp="1"/>
          </p:cNvSpPr>
          <p:nvPr>
            <p:ph type="body" sz="quarter" idx="15"/>
          </p:nvPr>
        </p:nvSpPr>
        <p:spPr>
          <a:xfrm>
            <a:off x="354076" y="3335859"/>
            <a:ext cx="5252067" cy="697353"/>
          </a:xfrm>
        </p:spPr>
        <p:txBody>
          <a:bodyPr/>
          <a:lstStyle/>
          <a:p>
            <a:pPr>
              <a:lnSpc>
                <a:spcPct val="100000"/>
              </a:lnSpc>
            </a:pPr>
            <a:r>
              <a:rPr lang="en-US" sz="3200" dirty="0">
                <a:solidFill>
                  <a:schemeClr val="bg1"/>
                </a:solidFill>
              </a:rPr>
              <a:t>Inklusives Storytelling: </a:t>
            </a:r>
            <a:r>
              <a:rPr lang="en-US" sz="3200" b="0" dirty="0">
                <a:solidFill>
                  <a:schemeClr val="bg1"/>
                </a:solidFill>
              </a:rPr>
              <a:t>Verschiedene Stimmen im digitalen Raum stärken</a:t>
            </a:r>
          </a:p>
          <a:p>
            <a:pPr>
              <a:lnSpc>
                <a:spcPct val="100000"/>
              </a:lnSpc>
              <a:spcBef>
                <a:spcPts val="0"/>
              </a:spcBef>
            </a:pPr>
            <a:r>
              <a:rPr lang="en-US" sz="2200" b="0" i="1" dirty="0"/>
              <a:t>Entwickelt von EUCEN</a:t>
            </a:r>
            <a:endParaRPr lang="en-IE" sz="2200" b="0" i="1" dirty="0"/>
          </a:p>
        </p:txBody>
      </p:sp>
      <p:sp>
        <p:nvSpPr>
          <p:cNvPr id="23" name="Text Placeholder 4">
            <a:extLst>
              <a:ext uri="{FF2B5EF4-FFF2-40B4-BE49-F238E27FC236}">
                <a16:creationId xmlns:a16="http://schemas.microsoft.com/office/drawing/2014/main" id="{F2B7E13D-4878-0FD6-80BC-B7F9CD1AE38C}"/>
              </a:ext>
            </a:extLst>
          </p:cNvPr>
          <p:cNvSpPr>
            <a:spLocks noGrp="1"/>
          </p:cNvSpPr>
          <p:nvPr>
            <p:ph type="body" sz="quarter" idx="16"/>
          </p:nvPr>
        </p:nvSpPr>
        <p:spPr>
          <a:xfrm>
            <a:off x="354076" y="2599514"/>
            <a:ext cx="5089964" cy="697353"/>
          </a:xfrm>
        </p:spPr>
        <p:txBody>
          <a:bodyPr>
            <a:normAutofit/>
          </a:bodyPr>
          <a:lstStyle/>
          <a:p>
            <a:r>
              <a:rPr lang="en-US" sz="4400" b="1" dirty="0"/>
              <a:t>Modul 6</a:t>
            </a:r>
            <a:endParaRPr lang="en-US" sz="4400" dirty="0"/>
          </a:p>
        </p:txBody>
      </p:sp>
      <p:pic>
        <p:nvPicPr>
          <p:cNvPr id="8" name="Picture Placeholder 7">
            <a:extLst>
              <a:ext uri="{FF2B5EF4-FFF2-40B4-BE49-F238E27FC236}">
                <a16:creationId xmlns:a16="http://schemas.microsoft.com/office/drawing/2014/main" id="{267A0B64-C4A0-C891-83CB-44F52A7C6AD7}"/>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grpSp>
        <p:nvGrpSpPr>
          <p:cNvPr id="7" name="Group 6">
            <a:extLst>
              <a:ext uri="{FF2B5EF4-FFF2-40B4-BE49-F238E27FC236}">
                <a16:creationId xmlns:a16="http://schemas.microsoft.com/office/drawing/2014/main" id="{A70DEF9F-7C74-708A-7F33-1B026AF89EB9}"/>
              </a:ext>
            </a:extLst>
          </p:cNvPr>
          <p:cNvGrpSpPr/>
          <p:nvPr/>
        </p:nvGrpSpPr>
        <p:grpSpPr>
          <a:xfrm>
            <a:off x="9455177" y="2454901"/>
            <a:ext cx="2736824" cy="3290176"/>
            <a:chOff x="9455177" y="2454901"/>
            <a:chExt cx="2736824" cy="3290176"/>
          </a:xfrm>
        </p:grpSpPr>
        <p:sp>
          <p:nvSpPr>
            <p:cNvPr id="10" name="Freeform 9">
              <a:extLst>
                <a:ext uri="{FF2B5EF4-FFF2-40B4-BE49-F238E27FC236}">
                  <a16:creationId xmlns:a16="http://schemas.microsoft.com/office/drawing/2014/main" id="{1378B864-F9F5-5AAF-0002-AF193E757058}"/>
                </a:ext>
              </a:extLst>
            </p:cNvPr>
            <p:cNvSpPr/>
            <p:nvPr/>
          </p:nvSpPr>
          <p:spPr>
            <a:xfrm flipH="1">
              <a:off x="10876367" y="4124030"/>
              <a:ext cx="721874" cy="1621047"/>
            </a:xfrm>
            <a:custGeom>
              <a:avLst/>
              <a:gdLst>
                <a:gd name="connsiteX0" fmla="*/ 0 w 721874"/>
                <a:gd name="connsiteY0" fmla="*/ 151115 h 1621047"/>
                <a:gd name="connsiteX1" fmla="*/ 0 w 721874"/>
                <a:gd name="connsiteY1" fmla="*/ 1263868 h 1621047"/>
                <a:gd name="connsiteX2" fmla="*/ 104117 w 721874"/>
                <a:gd name="connsiteY2" fmla="*/ 1518015 h 1621047"/>
                <a:gd name="connsiteX3" fmla="*/ 360937 w 721874"/>
                <a:gd name="connsiteY3" fmla="*/ 1621048 h 1621047"/>
                <a:gd name="connsiteX4" fmla="*/ 617758 w 721874"/>
                <a:gd name="connsiteY4" fmla="*/ 1518015 h 1621047"/>
                <a:gd name="connsiteX5" fmla="*/ 617758 w 721874"/>
                <a:gd name="connsiteY5" fmla="*/ 1518015 h 1621047"/>
                <a:gd name="connsiteX6" fmla="*/ 721875 w 721874"/>
                <a:gd name="connsiteY6" fmla="*/ 1263868 h 1621047"/>
                <a:gd name="connsiteX7" fmla="*/ 721875 w 721874"/>
                <a:gd name="connsiteY7" fmla="*/ 556377 h 1621047"/>
                <a:gd name="connsiteX8" fmla="*/ 569170 w 721874"/>
                <a:gd name="connsiteY8" fmla="*/ 405262 h 1621047"/>
                <a:gd name="connsiteX9" fmla="*/ 416466 w 721874"/>
                <a:gd name="connsiteY9" fmla="*/ 556377 h 1621047"/>
                <a:gd name="connsiteX10" fmla="*/ 416466 w 721874"/>
                <a:gd name="connsiteY10" fmla="*/ 1270736 h 1621047"/>
                <a:gd name="connsiteX11" fmla="*/ 402584 w 721874"/>
                <a:gd name="connsiteY11" fmla="*/ 1311950 h 1621047"/>
                <a:gd name="connsiteX12" fmla="*/ 402584 w 721874"/>
                <a:gd name="connsiteY12" fmla="*/ 1311950 h 1621047"/>
                <a:gd name="connsiteX13" fmla="*/ 360937 w 721874"/>
                <a:gd name="connsiteY13" fmla="*/ 1325687 h 1621047"/>
                <a:gd name="connsiteX14" fmla="*/ 319291 w 721874"/>
                <a:gd name="connsiteY14" fmla="*/ 1311950 h 1621047"/>
                <a:gd name="connsiteX15" fmla="*/ 305409 w 721874"/>
                <a:gd name="connsiteY15" fmla="*/ 1270736 h 1621047"/>
                <a:gd name="connsiteX16" fmla="*/ 305409 w 721874"/>
                <a:gd name="connsiteY16" fmla="*/ 151115 h 1621047"/>
                <a:gd name="connsiteX17" fmla="*/ 152704 w 721874"/>
                <a:gd name="connsiteY17" fmla="*/ 0 h 1621047"/>
                <a:gd name="connsiteX18" fmla="*/ 0 w 721874"/>
                <a:gd name="connsiteY18" fmla="*/ 151115 h 1621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21874" h="1621047">
                  <a:moveTo>
                    <a:pt x="0" y="151115"/>
                  </a:moveTo>
                  <a:lnTo>
                    <a:pt x="0" y="1263868"/>
                  </a:lnTo>
                  <a:cubicBezTo>
                    <a:pt x="0" y="1360032"/>
                    <a:pt x="41647" y="1449326"/>
                    <a:pt x="104117" y="1518015"/>
                  </a:cubicBezTo>
                  <a:cubicBezTo>
                    <a:pt x="173528" y="1586703"/>
                    <a:pt x="263762" y="1621048"/>
                    <a:pt x="360937" y="1621048"/>
                  </a:cubicBezTo>
                  <a:cubicBezTo>
                    <a:pt x="458113" y="1621048"/>
                    <a:pt x="548347" y="1579834"/>
                    <a:pt x="617758" y="1518015"/>
                  </a:cubicBezTo>
                  <a:lnTo>
                    <a:pt x="617758" y="1518015"/>
                  </a:lnTo>
                  <a:cubicBezTo>
                    <a:pt x="687169" y="1449326"/>
                    <a:pt x="721875" y="1360032"/>
                    <a:pt x="721875" y="1263868"/>
                  </a:cubicBezTo>
                  <a:lnTo>
                    <a:pt x="721875" y="556377"/>
                  </a:lnTo>
                  <a:cubicBezTo>
                    <a:pt x="721875" y="473950"/>
                    <a:pt x="652464" y="405262"/>
                    <a:pt x="569170" y="405262"/>
                  </a:cubicBezTo>
                  <a:cubicBezTo>
                    <a:pt x="485877" y="405262"/>
                    <a:pt x="416466" y="473950"/>
                    <a:pt x="416466" y="556377"/>
                  </a:cubicBezTo>
                  <a:lnTo>
                    <a:pt x="416466" y="1270736"/>
                  </a:lnTo>
                  <a:cubicBezTo>
                    <a:pt x="416466" y="1284474"/>
                    <a:pt x="409525" y="1298212"/>
                    <a:pt x="402584" y="1311950"/>
                  </a:cubicBezTo>
                  <a:lnTo>
                    <a:pt x="402584" y="1311950"/>
                  </a:lnTo>
                  <a:cubicBezTo>
                    <a:pt x="388702" y="1325687"/>
                    <a:pt x="374820" y="1325687"/>
                    <a:pt x="360937" y="1325687"/>
                  </a:cubicBezTo>
                  <a:cubicBezTo>
                    <a:pt x="347055" y="1325687"/>
                    <a:pt x="333173" y="1318818"/>
                    <a:pt x="319291" y="1311950"/>
                  </a:cubicBezTo>
                  <a:cubicBezTo>
                    <a:pt x="305409" y="1298212"/>
                    <a:pt x="305409" y="1284474"/>
                    <a:pt x="305409" y="1270736"/>
                  </a:cubicBezTo>
                  <a:lnTo>
                    <a:pt x="305409" y="151115"/>
                  </a:lnTo>
                  <a:cubicBezTo>
                    <a:pt x="305409" y="68688"/>
                    <a:pt x="235998" y="0"/>
                    <a:pt x="152704" y="0"/>
                  </a:cubicBezTo>
                  <a:cubicBezTo>
                    <a:pt x="69411" y="0"/>
                    <a:pt x="0" y="68688"/>
                    <a:pt x="0" y="151115"/>
                  </a:cubicBezTo>
                </a:path>
              </a:pathLst>
            </a:custGeom>
            <a:solidFill>
              <a:srgbClr val="2B9B9F"/>
            </a:solidFill>
            <a:ln w="69362" cap="flat">
              <a:noFill/>
              <a:prstDash val="solid"/>
              <a:miter/>
            </a:ln>
          </p:spPr>
          <p:txBody>
            <a:bodyPr rtlCol="0" anchor="ctr"/>
            <a:lstStyle/>
            <a:p>
              <a:endParaRPr lang="en-GB"/>
            </a:p>
          </p:txBody>
        </p:sp>
        <p:sp>
          <p:nvSpPr>
            <p:cNvPr id="12" name="Freeform 11">
              <a:extLst>
                <a:ext uri="{FF2B5EF4-FFF2-40B4-BE49-F238E27FC236}">
                  <a16:creationId xmlns:a16="http://schemas.microsoft.com/office/drawing/2014/main" id="{B29CC0AF-4543-76FA-72AD-2FE3FAF70AEB}"/>
                </a:ext>
              </a:extLst>
            </p:cNvPr>
            <p:cNvSpPr/>
            <p:nvPr/>
          </p:nvSpPr>
          <p:spPr>
            <a:xfrm flipH="1">
              <a:off x="9455177" y="3814932"/>
              <a:ext cx="1719657" cy="1483670"/>
            </a:xfrm>
            <a:custGeom>
              <a:avLst/>
              <a:gdLst>
                <a:gd name="connsiteX0" fmla="*/ 0 w 1719657"/>
                <a:gd name="connsiteY0" fmla="*/ 570114 h 1483670"/>
                <a:gd name="connsiteX1" fmla="*/ 0 w 1719657"/>
                <a:gd name="connsiteY1" fmla="*/ 1119622 h 1483670"/>
                <a:gd name="connsiteX2" fmla="*/ 152704 w 1719657"/>
                <a:gd name="connsiteY2" fmla="*/ 1270736 h 1483670"/>
                <a:gd name="connsiteX3" fmla="*/ 305409 w 1719657"/>
                <a:gd name="connsiteY3" fmla="*/ 1119622 h 1483670"/>
                <a:gd name="connsiteX4" fmla="*/ 305409 w 1719657"/>
                <a:gd name="connsiteY4" fmla="*/ 570114 h 1483670"/>
                <a:gd name="connsiteX5" fmla="*/ 381761 w 1719657"/>
                <a:gd name="connsiteY5" fmla="*/ 384655 h 1483670"/>
                <a:gd name="connsiteX6" fmla="*/ 569170 w 1719657"/>
                <a:gd name="connsiteY6" fmla="*/ 309098 h 1483670"/>
                <a:gd name="connsiteX7" fmla="*/ 756580 w 1719657"/>
                <a:gd name="connsiteY7" fmla="*/ 384655 h 1483670"/>
                <a:gd name="connsiteX8" fmla="*/ 832932 w 1719657"/>
                <a:gd name="connsiteY8" fmla="*/ 570114 h 1483670"/>
                <a:gd name="connsiteX9" fmla="*/ 832932 w 1719657"/>
                <a:gd name="connsiteY9" fmla="*/ 1119622 h 1483670"/>
                <a:gd name="connsiteX10" fmla="*/ 1200811 w 1719657"/>
                <a:gd name="connsiteY10" fmla="*/ 1483671 h 1483670"/>
                <a:gd name="connsiteX11" fmla="*/ 1568689 w 1719657"/>
                <a:gd name="connsiteY11" fmla="*/ 1483671 h 1483670"/>
                <a:gd name="connsiteX12" fmla="*/ 1568689 w 1719657"/>
                <a:gd name="connsiteY12" fmla="*/ 1174573 h 1483670"/>
                <a:gd name="connsiteX13" fmla="*/ 1200811 w 1719657"/>
                <a:gd name="connsiteY13" fmla="*/ 1174573 h 1483670"/>
                <a:gd name="connsiteX14" fmla="*/ 1145282 w 1719657"/>
                <a:gd name="connsiteY14" fmla="*/ 1119622 h 1483670"/>
                <a:gd name="connsiteX15" fmla="*/ 1145282 w 1719657"/>
                <a:gd name="connsiteY15" fmla="*/ 570114 h 1483670"/>
                <a:gd name="connsiteX16" fmla="*/ 978695 w 1719657"/>
                <a:gd name="connsiteY16" fmla="*/ 164852 h 1483670"/>
                <a:gd name="connsiteX17" fmla="*/ 569170 w 1719657"/>
                <a:gd name="connsiteY17" fmla="*/ 0 h 1483670"/>
                <a:gd name="connsiteX18" fmla="*/ 159646 w 1719657"/>
                <a:gd name="connsiteY18" fmla="*/ 164852 h 1483670"/>
                <a:gd name="connsiteX19" fmla="*/ 0 w 1719657"/>
                <a:gd name="connsiteY19" fmla="*/ 570114 h 1483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19657" h="1483670">
                  <a:moveTo>
                    <a:pt x="0" y="570114"/>
                  </a:moveTo>
                  <a:lnTo>
                    <a:pt x="0" y="1119622"/>
                  </a:lnTo>
                  <a:cubicBezTo>
                    <a:pt x="0" y="1202048"/>
                    <a:pt x="69411" y="1270736"/>
                    <a:pt x="152704" y="1270736"/>
                  </a:cubicBezTo>
                  <a:cubicBezTo>
                    <a:pt x="235998" y="1270736"/>
                    <a:pt x="305409" y="1202048"/>
                    <a:pt x="305409" y="1119622"/>
                  </a:cubicBezTo>
                  <a:lnTo>
                    <a:pt x="305409" y="570114"/>
                  </a:lnTo>
                  <a:cubicBezTo>
                    <a:pt x="305409" y="501426"/>
                    <a:pt x="333173" y="432737"/>
                    <a:pt x="381761" y="384655"/>
                  </a:cubicBezTo>
                  <a:cubicBezTo>
                    <a:pt x="430348" y="336573"/>
                    <a:pt x="499759" y="309098"/>
                    <a:pt x="569170" y="309098"/>
                  </a:cubicBezTo>
                  <a:cubicBezTo>
                    <a:pt x="638581" y="309098"/>
                    <a:pt x="707992" y="336573"/>
                    <a:pt x="756580" y="384655"/>
                  </a:cubicBezTo>
                  <a:cubicBezTo>
                    <a:pt x="805168" y="432737"/>
                    <a:pt x="832932" y="501426"/>
                    <a:pt x="832932" y="570114"/>
                  </a:cubicBezTo>
                  <a:lnTo>
                    <a:pt x="832932" y="1119622"/>
                  </a:lnTo>
                  <a:cubicBezTo>
                    <a:pt x="832932" y="1318818"/>
                    <a:pt x="999519" y="1483671"/>
                    <a:pt x="1200811" y="1483671"/>
                  </a:cubicBezTo>
                  <a:lnTo>
                    <a:pt x="1568689" y="1483671"/>
                  </a:lnTo>
                  <a:cubicBezTo>
                    <a:pt x="1769981" y="1483671"/>
                    <a:pt x="1769981" y="1174573"/>
                    <a:pt x="1568689" y="1174573"/>
                  </a:cubicBezTo>
                  <a:lnTo>
                    <a:pt x="1200811" y="1174573"/>
                  </a:lnTo>
                  <a:cubicBezTo>
                    <a:pt x="1166105" y="1174573"/>
                    <a:pt x="1145282" y="1147097"/>
                    <a:pt x="1145282" y="1119622"/>
                  </a:cubicBezTo>
                  <a:lnTo>
                    <a:pt x="1145282" y="570114"/>
                  </a:lnTo>
                  <a:cubicBezTo>
                    <a:pt x="1145282" y="419000"/>
                    <a:pt x="1082812" y="274754"/>
                    <a:pt x="978695" y="164852"/>
                  </a:cubicBezTo>
                  <a:cubicBezTo>
                    <a:pt x="867638" y="54951"/>
                    <a:pt x="721875" y="0"/>
                    <a:pt x="569170" y="0"/>
                  </a:cubicBezTo>
                  <a:cubicBezTo>
                    <a:pt x="416466" y="0"/>
                    <a:pt x="270703" y="61820"/>
                    <a:pt x="159646" y="164852"/>
                  </a:cubicBezTo>
                  <a:cubicBezTo>
                    <a:pt x="62470" y="274754"/>
                    <a:pt x="0" y="419000"/>
                    <a:pt x="0" y="570114"/>
                  </a:cubicBezTo>
                </a:path>
              </a:pathLst>
            </a:custGeom>
            <a:solidFill>
              <a:srgbClr val="414DA1"/>
            </a:solidFill>
            <a:ln w="69362"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CE2B1E27-9D14-6B75-665D-EFA1A6B20736}"/>
                </a:ext>
              </a:extLst>
            </p:cNvPr>
            <p:cNvSpPr/>
            <p:nvPr/>
          </p:nvSpPr>
          <p:spPr>
            <a:xfrm flipH="1">
              <a:off x="11285892" y="2454901"/>
              <a:ext cx="906109" cy="2225979"/>
            </a:xfrm>
            <a:custGeom>
              <a:avLst/>
              <a:gdLst>
                <a:gd name="connsiteX0" fmla="*/ 329998 w 906109"/>
                <a:gd name="connsiteY0" fmla="*/ 803655 h 2225979"/>
                <a:gd name="connsiteX1" fmla="*/ 9839 w 906109"/>
                <a:gd name="connsiteY1" fmla="*/ 899282 h 2225979"/>
                <a:gd name="connsiteX2" fmla="*/ 0 w 906109"/>
                <a:gd name="connsiteY2" fmla="*/ 906904 h 2225979"/>
                <a:gd name="connsiteX3" fmla="*/ 0 w 906109"/>
                <a:gd name="connsiteY3" fmla="*/ 2190379 h 2225979"/>
                <a:gd name="connsiteX4" fmla="*/ 14177 w 906109"/>
                <a:gd name="connsiteY4" fmla="*/ 2180859 h 2225979"/>
                <a:gd name="connsiteX5" fmla="*/ 59294 w 906109"/>
                <a:gd name="connsiteY5" fmla="*/ 2074391 h 2225979"/>
                <a:gd name="connsiteX6" fmla="*/ 59294 w 906109"/>
                <a:gd name="connsiteY6" fmla="*/ 1373769 h 2225979"/>
                <a:gd name="connsiteX7" fmla="*/ 135647 w 906109"/>
                <a:gd name="connsiteY7" fmla="*/ 1188310 h 2225979"/>
                <a:gd name="connsiteX8" fmla="*/ 323056 w 906109"/>
                <a:gd name="connsiteY8" fmla="*/ 1112753 h 2225979"/>
                <a:gd name="connsiteX9" fmla="*/ 510466 w 906109"/>
                <a:gd name="connsiteY9" fmla="*/ 1188310 h 2225979"/>
                <a:gd name="connsiteX10" fmla="*/ 586818 w 906109"/>
                <a:gd name="connsiteY10" fmla="*/ 1373769 h 2225979"/>
                <a:gd name="connsiteX11" fmla="*/ 586818 w 906109"/>
                <a:gd name="connsiteY11" fmla="*/ 2074391 h 2225979"/>
                <a:gd name="connsiteX12" fmla="*/ 739522 w 906109"/>
                <a:gd name="connsiteY12" fmla="*/ 2225506 h 2225979"/>
                <a:gd name="connsiteX13" fmla="*/ 906109 w 906109"/>
                <a:gd name="connsiteY13" fmla="*/ 2074391 h 2225979"/>
                <a:gd name="connsiteX14" fmla="*/ 906109 w 906109"/>
                <a:gd name="connsiteY14" fmla="*/ 1373769 h 2225979"/>
                <a:gd name="connsiteX15" fmla="*/ 739522 w 906109"/>
                <a:gd name="connsiteY15" fmla="*/ 968507 h 2225979"/>
                <a:gd name="connsiteX16" fmla="*/ 329998 w 906109"/>
                <a:gd name="connsiteY16" fmla="*/ 803655 h 2225979"/>
                <a:gd name="connsiteX17" fmla="*/ 329998 w 906109"/>
                <a:gd name="connsiteY17" fmla="*/ 0 h 2225979"/>
                <a:gd name="connsiteX18" fmla="*/ 24589 w 906109"/>
                <a:gd name="connsiteY18" fmla="*/ 302229 h 2225979"/>
                <a:gd name="connsiteX19" fmla="*/ 329998 w 906109"/>
                <a:gd name="connsiteY19" fmla="*/ 604458 h 2225979"/>
                <a:gd name="connsiteX20" fmla="*/ 635406 w 906109"/>
                <a:gd name="connsiteY20" fmla="*/ 302229 h 2225979"/>
                <a:gd name="connsiteX21" fmla="*/ 329998 w 906109"/>
                <a:gd name="connsiteY21" fmla="*/ 0 h 2225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06109" h="2225979">
                  <a:moveTo>
                    <a:pt x="329998" y="803655"/>
                  </a:moveTo>
                  <a:cubicBezTo>
                    <a:pt x="215469" y="803655"/>
                    <a:pt x="104845" y="838429"/>
                    <a:pt x="9839" y="899282"/>
                  </a:cubicBezTo>
                  <a:lnTo>
                    <a:pt x="0" y="906904"/>
                  </a:lnTo>
                  <a:lnTo>
                    <a:pt x="0" y="2190379"/>
                  </a:lnTo>
                  <a:lnTo>
                    <a:pt x="14177" y="2180859"/>
                  </a:lnTo>
                  <a:cubicBezTo>
                    <a:pt x="41941" y="2153384"/>
                    <a:pt x="59294" y="2115605"/>
                    <a:pt x="59294" y="2074391"/>
                  </a:cubicBezTo>
                  <a:lnTo>
                    <a:pt x="59294" y="1373769"/>
                  </a:lnTo>
                  <a:cubicBezTo>
                    <a:pt x="59294" y="1305081"/>
                    <a:pt x="87059" y="1236392"/>
                    <a:pt x="135647" y="1188310"/>
                  </a:cubicBezTo>
                  <a:cubicBezTo>
                    <a:pt x="184234" y="1140228"/>
                    <a:pt x="253645" y="1112753"/>
                    <a:pt x="323056" y="1112753"/>
                  </a:cubicBezTo>
                  <a:cubicBezTo>
                    <a:pt x="392467" y="1112753"/>
                    <a:pt x="461878" y="1140228"/>
                    <a:pt x="510466" y="1188310"/>
                  </a:cubicBezTo>
                  <a:cubicBezTo>
                    <a:pt x="559054" y="1236392"/>
                    <a:pt x="586818" y="1305081"/>
                    <a:pt x="586818" y="1373769"/>
                  </a:cubicBezTo>
                  <a:lnTo>
                    <a:pt x="586818" y="2074391"/>
                  </a:lnTo>
                  <a:cubicBezTo>
                    <a:pt x="586818" y="2156818"/>
                    <a:pt x="656229" y="2225506"/>
                    <a:pt x="739522" y="2225506"/>
                  </a:cubicBezTo>
                  <a:cubicBezTo>
                    <a:pt x="836698" y="2232375"/>
                    <a:pt x="906109" y="2163686"/>
                    <a:pt x="906109" y="2074391"/>
                  </a:cubicBezTo>
                  <a:lnTo>
                    <a:pt x="906109" y="1373769"/>
                  </a:lnTo>
                  <a:cubicBezTo>
                    <a:pt x="906109" y="1222655"/>
                    <a:pt x="843639" y="1078409"/>
                    <a:pt x="739522" y="968507"/>
                  </a:cubicBezTo>
                  <a:cubicBezTo>
                    <a:pt x="628465" y="858606"/>
                    <a:pt x="482702" y="803655"/>
                    <a:pt x="329998" y="803655"/>
                  </a:cubicBezTo>
                  <a:close/>
                  <a:moveTo>
                    <a:pt x="329998" y="0"/>
                  </a:moveTo>
                  <a:cubicBezTo>
                    <a:pt x="156470" y="0"/>
                    <a:pt x="24589" y="137377"/>
                    <a:pt x="24589" y="302229"/>
                  </a:cubicBezTo>
                  <a:cubicBezTo>
                    <a:pt x="24589" y="473950"/>
                    <a:pt x="163411" y="604458"/>
                    <a:pt x="329998" y="604458"/>
                  </a:cubicBezTo>
                  <a:cubicBezTo>
                    <a:pt x="503525" y="604458"/>
                    <a:pt x="635406" y="467082"/>
                    <a:pt x="635406" y="302229"/>
                  </a:cubicBezTo>
                  <a:cubicBezTo>
                    <a:pt x="635406" y="137377"/>
                    <a:pt x="496584" y="0"/>
                    <a:pt x="329998" y="0"/>
                  </a:cubicBezTo>
                  <a:close/>
                </a:path>
              </a:pathLst>
            </a:custGeom>
            <a:solidFill>
              <a:srgbClr val="4174BA"/>
            </a:solidFill>
            <a:ln w="69362"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045E664D-85E1-7C75-BD8D-6C85D14C61AF}"/>
                </a:ext>
              </a:extLst>
            </p:cNvPr>
            <p:cNvSpPr/>
            <p:nvPr/>
          </p:nvSpPr>
          <p:spPr>
            <a:xfrm flipH="1">
              <a:off x="10293065" y="3011277"/>
              <a:ext cx="611066" cy="604458"/>
            </a:xfrm>
            <a:custGeom>
              <a:avLst/>
              <a:gdLst>
                <a:gd name="connsiteX0" fmla="*/ 305409 w 611066"/>
                <a:gd name="connsiteY0" fmla="*/ 0 h 604458"/>
                <a:gd name="connsiteX1" fmla="*/ 0 w 611066"/>
                <a:gd name="connsiteY1" fmla="*/ 302229 h 604458"/>
                <a:gd name="connsiteX2" fmla="*/ 305409 w 611066"/>
                <a:gd name="connsiteY2" fmla="*/ 604458 h 604458"/>
                <a:gd name="connsiteX3" fmla="*/ 610817 w 611066"/>
                <a:gd name="connsiteY3" fmla="*/ 302229 h 604458"/>
                <a:gd name="connsiteX4" fmla="*/ 305409 w 611066"/>
                <a:gd name="connsiteY4" fmla="*/ 0 h 6044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066" h="604458">
                  <a:moveTo>
                    <a:pt x="305409" y="0"/>
                  </a:moveTo>
                  <a:cubicBezTo>
                    <a:pt x="131881" y="0"/>
                    <a:pt x="0" y="137377"/>
                    <a:pt x="0" y="302229"/>
                  </a:cubicBezTo>
                  <a:cubicBezTo>
                    <a:pt x="0" y="473950"/>
                    <a:pt x="138822" y="604458"/>
                    <a:pt x="305409" y="604458"/>
                  </a:cubicBezTo>
                  <a:cubicBezTo>
                    <a:pt x="478936" y="604458"/>
                    <a:pt x="610817" y="467082"/>
                    <a:pt x="610817" y="302229"/>
                  </a:cubicBezTo>
                  <a:cubicBezTo>
                    <a:pt x="617758" y="137377"/>
                    <a:pt x="478936" y="0"/>
                    <a:pt x="305409" y="0"/>
                  </a:cubicBezTo>
                </a:path>
              </a:pathLst>
            </a:custGeom>
            <a:solidFill>
              <a:srgbClr val="414DA1"/>
            </a:solidFill>
            <a:ln w="69362"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75B94EE4-4B18-F6E8-5C5F-F84BCE3AE558}"/>
                </a:ext>
              </a:extLst>
            </p:cNvPr>
            <p:cNvSpPr/>
            <p:nvPr/>
          </p:nvSpPr>
          <p:spPr>
            <a:xfrm flipH="1">
              <a:off x="11292833" y="4378178"/>
              <a:ext cx="305408" cy="302229"/>
            </a:xfrm>
            <a:custGeom>
              <a:avLst/>
              <a:gdLst>
                <a:gd name="connsiteX0" fmla="*/ 0 w 305408"/>
                <a:gd name="connsiteY0" fmla="*/ 151115 h 302229"/>
                <a:gd name="connsiteX1" fmla="*/ 152704 w 305408"/>
                <a:gd name="connsiteY1" fmla="*/ 302229 h 302229"/>
                <a:gd name="connsiteX2" fmla="*/ 305409 w 305408"/>
                <a:gd name="connsiteY2" fmla="*/ 151115 h 302229"/>
                <a:gd name="connsiteX3" fmla="*/ 152704 w 305408"/>
                <a:gd name="connsiteY3" fmla="*/ 0 h 302229"/>
                <a:gd name="connsiteX4" fmla="*/ 0 w 305408"/>
                <a:gd name="connsiteY4" fmla="*/ 151115 h 302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408" h="302229">
                  <a:moveTo>
                    <a:pt x="0" y="151115"/>
                  </a:moveTo>
                  <a:cubicBezTo>
                    <a:pt x="0" y="233541"/>
                    <a:pt x="69411" y="302229"/>
                    <a:pt x="152704" y="302229"/>
                  </a:cubicBezTo>
                  <a:cubicBezTo>
                    <a:pt x="235998" y="302229"/>
                    <a:pt x="305409" y="233541"/>
                    <a:pt x="305409" y="151115"/>
                  </a:cubicBezTo>
                  <a:cubicBezTo>
                    <a:pt x="305409" y="68688"/>
                    <a:pt x="235998" y="0"/>
                    <a:pt x="152704" y="0"/>
                  </a:cubicBezTo>
                  <a:cubicBezTo>
                    <a:pt x="69411" y="0"/>
                    <a:pt x="0" y="68688"/>
                    <a:pt x="0" y="151115"/>
                  </a:cubicBezTo>
                </a:path>
              </a:pathLst>
            </a:custGeom>
            <a:solidFill>
              <a:srgbClr val="3FB5A1"/>
            </a:solidFill>
            <a:ln w="69362"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44D023A8-D44D-B5CC-D197-3E598A98E5F9}"/>
                </a:ext>
              </a:extLst>
            </p:cNvPr>
            <p:cNvSpPr/>
            <p:nvPr/>
          </p:nvSpPr>
          <p:spPr>
            <a:xfrm flipH="1">
              <a:off x="10868947" y="4783440"/>
              <a:ext cx="305887" cy="302229"/>
            </a:xfrm>
            <a:custGeom>
              <a:avLst/>
              <a:gdLst>
                <a:gd name="connsiteX0" fmla="*/ 152704 w 305887"/>
                <a:gd name="connsiteY0" fmla="*/ 0 h 302229"/>
                <a:gd name="connsiteX1" fmla="*/ 0 w 305887"/>
                <a:gd name="connsiteY1" fmla="*/ 151115 h 302229"/>
                <a:gd name="connsiteX2" fmla="*/ 152704 w 305887"/>
                <a:gd name="connsiteY2" fmla="*/ 302229 h 302229"/>
                <a:gd name="connsiteX3" fmla="*/ 305409 w 305887"/>
                <a:gd name="connsiteY3" fmla="*/ 151115 h 302229"/>
                <a:gd name="connsiteX4" fmla="*/ 152704 w 305887"/>
                <a:gd name="connsiteY4" fmla="*/ 0 h 302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87" h="302229">
                  <a:moveTo>
                    <a:pt x="152704" y="0"/>
                  </a:moveTo>
                  <a:cubicBezTo>
                    <a:pt x="69411" y="0"/>
                    <a:pt x="0" y="68688"/>
                    <a:pt x="0" y="151115"/>
                  </a:cubicBezTo>
                  <a:cubicBezTo>
                    <a:pt x="0" y="233541"/>
                    <a:pt x="69411" y="302229"/>
                    <a:pt x="152704" y="302229"/>
                  </a:cubicBezTo>
                  <a:cubicBezTo>
                    <a:pt x="235998" y="302229"/>
                    <a:pt x="305409" y="233541"/>
                    <a:pt x="305409" y="151115"/>
                  </a:cubicBezTo>
                  <a:cubicBezTo>
                    <a:pt x="312350" y="68688"/>
                    <a:pt x="242939" y="0"/>
                    <a:pt x="152704" y="0"/>
                  </a:cubicBezTo>
                </a:path>
              </a:pathLst>
            </a:custGeom>
            <a:solidFill>
              <a:srgbClr val="58B947"/>
            </a:solidFill>
            <a:ln w="69362" cap="flat">
              <a:noFill/>
              <a:prstDash val="solid"/>
              <a:miter/>
            </a:ln>
          </p:spPr>
          <p:txBody>
            <a:bodyPr rtlCol="0" anchor="ctr"/>
            <a:lstStyle/>
            <a:p>
              <a:endParaRPr lang="en-GB"/>
            </a:p>
          </p:txBody>
        </p:sp>
      </p:gr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C0647D0F-7780-2E10-4721-9FB685C0A99A}"/>
              </a:ext>
            </a:extLst>
          </p:cNvPr>
          <p:cNvSpPr>
            <a:spLocks noGrp="1"/>
          </p:cNvSpPr>
          <p:nvPr>
            <p:ph type="body" sz="quarter" idx="18"/>
          </p:nvPr>
        </p:nvSpPr>
        <p:spPr>
          <a:xfrm>
            <a:off x="391600" y="3392026"/>
            <a:ext cx="3423163" cy="1049221"/>
          </a:xfrm>
        </p:spPr>
        <p:txBody>
          <a:bodyPr/>
          <a:lstStyle/>
          <a:p>
            <a:pPr algn="ctr"/>
            <a:r>
              <a:rPr lang="en-US" dirty="0">
                <a:solidFill>
                  <a:srgbClr val="FFFFFF"/>
                </a:solidFill>
              </a:rPr>
              <a:t>Hindernisse für die </a:t>
            </a:r>
          </a:p>
          <a:p>
            <a:pPr algn="ctr"/>
            <a:r>
              <a:rPr lang="en-US" dirty="0">
                <a:solidFill>
                  <a:srgbClr val="FFFFFF"/>
                </a:solidFill>
              </a:rPr>
              <a:t>Inklusion</a:t>
            </a:r>
          </a:p>
        </p:txBody>
      </p:sp>
      <p:sp>
        <p:nvSpPr>
          <p:cNvPr id="10" name="Text Placeholder 2">
            <a:extLst>
              <a:ext uri="{FF2B5EF4-FFF2-40B4-BE49-F238E27FC236}">
                <a16:creationId xmlns:a16="http://schemas.microsoft.com/office/drawing/2014/main" id="{7FA58B7B-2F69-927D-A207-DF74AA4307B8}"/>
              </a:ext>
            </a:extLst>
          </p:cNvPr>
          <p:cNvSpPr>
            <a:spLocks noGrp="1"/>
          </p:cNvSpPr>
          <p:nvPr>
            <p:ph type="body" sz="quarter" idx="19"/>
          </p:nvPr>
        </p:nvSpPr>
        <p:spPr>
          <a:xfrm>
            <a:off x="391599" y="2457107"/>
            <a:ext cx="3423163" cy="385564"/>
          </a:xfrm>
        </p:spPr>
        <p:txBody>
          <a:bodyPr/>
          <a:lstStyle/>
          <a:p>
            <a:pPr algn="ctr"/>
            <a:r>
              <a:rPr lang="en-GB" sz="2400" dirty="0" err="1"/>
              <a:t>Schwerpunktbereich</a:t>
            </a:r>
            <a:r>
              <a:rPr lang="en-GB" dirty="0"/>
              <a:t> 2</a:t>
            </a:r>
          </a:p>
        </p:txBody>
      </p:sp>
      <p:sp>
        <p:nvSpPr>
          <p:cNvPr id="11" name="Text Placeholder 4">
            <a:extLst>
              <a:ext uri="{FF2B5EF4-FFF2-40B4-BE49-F238E27FC236}">
                <a16:creationId xmlns:a16="http://schemas.microsoft.com/office/drawing/2014/main" id="{C58787D8-F839-DF99-9FA2-DF0254309851}"/>
              </a:ext>
            </a:extLst>
          </p:cNvPr>
          <p:cNvSpPr>
            <a:spLocks noGrp="1"/>
          </p:cNvSpPr>
          <p:nvPr>
            <p:ph type="body" sz="quarter" idx="20"/>
          </p:nvPr>
        </p:nvSpPr>
        <p:spPr>
          <a:xfrm>
            <a:off x="4082901" y="1979598"/>
            <a:ext cx="7473043" cy="2696940"/>
          </a:xfrm>
        </p:spPr>
        <p:txBody>
          <a:bodyPr/>
          <a:lstStyle/>
          <a:p>
            <a:pPr marL="0" marR="0" lvl="0" indent="0" algn="l" defTabSz="777514" rtl="0" eaLnBrk="1" fontAlgn="auto" latinLnBrk="0" hangingPunct="1">
              <a:lnSpc>
                <a:spcPct val="100000"/>
              </a:lnSpc>
              <a:buClrTx/>
              <a:buSzTx/>
              <a:tabLst/>
              <a:defRPr/>
            </a:pPr>
            <a:r>
              <a:rPr lang="en-US" sz="2000" dirty="0">
                <a:solidFill>
                  <a:srgbClr val="0C4659"/>
                </a:solidFill>
              </a:rPr>
              <a:t>Die digitale Medienbranche steht vor strukturellen und systemischen Hürden, die die Repräsentation in den Medien mindern. Dazu zählen voreingenommene Einstellungsverfahren, wirtschaftliche Zwänge und algorithmische Verzerrungen bei der Verbreitung von Inhalten. Dieser Abschnitt zeigt, wie digitale Plattformen dominante Erzählungen stärken und zugleich die Sichtbarkeit marginalisierter Kreativer begrenzen.</a:t>
            </a:r>
          </a:p>
        </p:txBody>
      </p:sp>
      <p:grpSp>
        <p:nvGrpSpPr>
          <p:cNvPr id="2" name="Group 1">
            <a:extLst>
              <a:ext uri="{FF2B5EF4-FFF2-40B4-BE49-F238E27FC236}">
                <a16:creationId xmlns:a16="http://schemas.microsoft.com/office/drawing/2014/main" id="{3D7F0E47-95FD-AEBE-9F25-E86FD9315E12}"/>
              </a:ext>
            </a:extLst>
          </p:cNvPr>
          <p:cNvGrpSpPr/>
          <p:nvPr/>
        </p:nvGrpSpPr>
        <p:grpSpPr>
          <a:xfrm>
            <a:off x="6826024" y="4663471"/>
            <a:ext cx="3546963" cy="2200491"/>
            <a:chOff x="6826024" y="4663471"/>
            <a:chExt cx="3546963" cy="2200491"/>
          </a:xfrm>
        </p:grpSpPr>
        <p:sp>
          <p:nvSpPr>
            <p:cNvPr id="3" name="Freeform 2">
              <a:extLst>
                <a:ext uri="{FF2B5EF4-FFF2-40B4-BE49-F238E27FC236}">
                  <a16:creationId xmlns:a16="http://schemas.microsoft.com/office/drawing/2014/main" id="{5D9F5BE9-1E68-E62F-8DE4-EC7F2A6B2A9A}"/>
                </a:ext>
              </a:extLst>
            </p:cNvPr>
            <p:cNvSpPr/>
            <p:nvPr/>
          </p:nvSpPr>
          <p:spPr>
            <a:xfrm>
              <a:off x="6826024" y="5801062"/>
              <a:ext cx="971089" cy="1056938"/>
            </a:xfrm>
            <a:custGeom>
              <a:avLst/>
              <a:gdLst>
                <a:gd name="connsiteX0" fmla="*/ 489204 w 971089"/>
                <a:gd name="connsiteY0" fmla="*/ 0 h 1056938"/>
                <a:gd name="connsiteX1" fmla="*/ 831749 w 971089"/>
                <a:gd name="connsiteY1" fmla="*/ 137890 h 1056938"/>
                <a:gd name="connsiteX2" fmla="*/ 971089 w 971089"/>
                <a:gd name="connsiteY2" fmla="*/ 476869 h 1056938"/>
                <a:gd name="connsiteX3" fmla="*/ 965284 w 971089"/>
                <a:gd name="connsiteY3" fmla="*/ 476869 h 1056938"/>
                <a:gd name="connsiteX4" fmla="*/ 965284 w 971089"/>
                <a:gd name="connsiteY4" fmla="*/ 936502 h 1056938"/>
                <a:gd name="connsiteX5" fmla="*/ 886905 w 971089"/>
                <a:gd name="connsiteY5" fmla="*/ 1052847 h 1056938"/>
                <a:gd name="connsiteX6" fmla="*/ 866823 w 971089"/>
                <a:gd name="connsiteY6" fmla="*/ 1056938 h 1056938"/>
                <a:gd name="connsiteX7" fmla="*/ 810686 w 971089"/>
                <a:gd name="connsiteY7" fmla="*/ 1056938 h 1056938"/>
                <a:gd name="connsiteX8" fmla="*/ 788206 w 971089"/>
                <a:gd name="connsiteY8" fmla="*/ 1051949 h 1056938"/>
                <a:gd name="connsiteX9" fmla="*/ 709826 w 971089"/>
                <a:gd name="connsiteY9" fmla="*/ 930757 h 1056938"/>
                <a:gd name="connsiteX10" fmla="*/ 709826 w 971089"/>
                <a:gd name="connsiteY10" fmla="*/ 471124 h 1056938"/>
                <a:gd name="connsiteX11" fmla="*/ 645962 w 971089"/>
                <a:gd name="connsiteY11" fmla="*/ 315998 h 1056938"/>
                <a:gd name="connsiteX12" fmla="*/ 489204 w 971089"/>
                <a:gd name="connsiteY12" fmla="*/ 252798 h 1056938"/>
                <a:gd name="connsiteX13" fmla="*/ 332446 w 971089"/>
                <a:gd name="connsiteY13" fmla="*/ 315998 h 1056938"/>
                <a:gd name="connsiteX14" fmla="*/ 268581 w 971089"/>
                <a:gd name="connsiteY14" fmla="*/ 471124 h 1056938"/>
                <a:gd name="connsiteX15" fmla="*/ 268581 w 971089"/>
                <a:gd name="connsiteY15" fmla="*/ 1034174 h 1056938"/>
                <a:gd name="connsiteX16" fmla="*/ 263869 w 971089"/>
                <a:gd name="connsiteY16" fmla="*/ 1056938 h 1056938"/>
                <a:gd name="connsiteX17" fmla="*/ 0 w 971089"/>
                <a:gd name="connsiteY17" fmla="*/ 1056938 h 1056938"/>
                <a:gd name="connsiteX18" fmla="*/ 7318 w 971089"/>
                <a:gd name="connsiteY18" fmla="*/ 1039920 h 1056938"/>
                <a:gd name="connsiteX19" fmla="*/ 7318 w 971089"/>
                <a:gd name="connsiteY19" fmla="*/ 476869 h 1056938"/>
                <a:gd name="connsiteX20" fmla="*/ 146659 w 971089"/>
                <a:gd name="connsiteY20" fmla="*/ 137890 h 1056938"/>
                <a:gd name="connsiteX21" fmla="*/ 489204 w 971089"/>
                <a:gd name="connsiteY21"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1089" h="1056938">
                  <a:moveTo>
                    <a:pt x="489204" y="0"/>
                  </a:moveTo>
                  <a:cubicBezTo>
                    <a:pt x="616933" y="0"/>
                    <a:pt x="738855" y="45963"/>
                    <a:pt x="831749" y="137890"/>
                  </a:cubicBezTo>
                  <a:cubicBezTo>
                    <a:pt x="918837" y="229816"/>
                    <a:pt x="971089" y="350470"/>
                    <a:pt x="971089" y="476869"/>
                  </a:cubicBezTo>
                  <a:lnTo>
                    <a:pt x="965284" y="476869"/>
                  </a:lnTo>
                  <a:lnTo>
                    <a:pt x="965284" y="936502"/>
                  </a:lnTo>
                  <a:cubicBezTo>
                    <a:pt x="965284" y="988211"/>
                    <a:pt x="932626" y="1033456"/>
                    <a:pt x="886905" y="1052847"/>
                  </a:cubicBezTo>
                  <a:lnTo>
                    <a:pt x="866823" y="1056938"/>
                  </a:lnTo>
                  <a:lnTo>
                    <a:pt x="810686" y="1056938"/>
                  </a:lnTo>
                  <a:lnTo>
                    <a:pt x="788206" y="1051949"/>
                  </a:lnTo>
                  <a:cubicBezTo>
                    <a:pt x="742485" y="1030943"/>
                    <a:pt x="709826" y="982466"/>
                    <a:pt x="709826" y="930757"/>
                  </a:cubicBezTo>
                  <a:lnTo>
                    <a:pt x="709826" y="471124"/>
                  </a:lnTo>
                  <a:cubicBezTo>
                    <a:pt x="709826" y="413670"/>
                    <a:pt x="686603" y="356215"/>
                    <a:pt x="645962" y="315998"/>
                  </a:cubicBezTo>
                  <a:cubicBezTo>
                    <a:pt x="605321" y="275780"/>
                    <a:pt x="547262" y="252798"/>
                    <a:pt x="489204" y="252798"/>
                  </a:cubicBezTo>
                  <a:cubicBezTo>
                    <a:pt x="431145" y="252798"/>
                    <a:pt x="373087" y="275780"/>
                    <a:pt x="332446" y="315998"/>
                  </a:cubicBezTo>
                  <a:cubicBezTo>
                    <a:pt x="291805" y="356215"/>
                    <a:pt x="268581" y="413670"/>
                    <a:pt x="268581" y="471124"/>
                  </a:cubicBezTo>
                  <a:lnTo>
                    <a:pt x="268581" y="1034174"/>
                  </a:lnTo>
                  <a:lnTo>
                    <a:pt x="263869" y="1056938"/>
                  </a:lnTo>
                  <a:lnTo>
                    <a:pt x="0" y="1056938"/>
                  </a:lnTo>
                  <a:lnTo>
                    <a:pt x="7318" y="1039920"/>
                  </a:lnTo>
                  <a:lnTo>
                    <a:pt x="7318" y="476869"/>
                  </a:lnTo>
                  <a:cubicBezTo>
                    <a:pt x="7318" y="350470"/>
                    <a:pt x="53765" y="229816"/>
                    <a:pt x="146659" y="137890"/>
                  </a:cubicBezTo>
                  <a:cubicBezTo>
                    <a:pt x="239552" y="51709"/>
                    <a:pt x="361475" y="0"/>
                    <a:pt x="489204" y="0"/>
                  </a:cubicBezTo>
                  <a:close/>
                </a:path>
              </a:pathLst>
            </a:custGeom>
            <a:solidFill>
              <a:srgbClr val="EE4F27"/>
            </a:solidFill>
            <a:ln w="58005" cap="flat">
              <a:noFill/>
              <a:prstDash val="solid"/>
              <a:miter/>
            </a:ln>
          </p:spPr>
          <p:txBody>
            <a:bodyPr rtlCol="0" anchor="ctr"/>
            <a:lstStyle/>
            <a:p>
              <a:endParaRPr lang="en-GB"/>
            </a:p>
          </p:txBody>
        </p:sp>
        <p:sp>
          <p:nvSpPr>
            <p:cNvPr id="4" name="Freeform 3">
              <a:extLst>
                <a:ext uri="{FF2B5EF4-FFF2-40B4-BE49-F238E27FC236}">
                  <a16:creationId xmlns:a16="http://schemas.microsoft.com/office/drawing/2014/main" id="{A3A80AA5-AA51-E3AE-33E7-EE9D80DDE446}"/>
                </a:ext>
              </a:extLst>
            </p:cNvPr>
            <p:cNvSpPr/>
            <p:nvPr/>
          </p:nvSpPr>
          <p:spPr>
            <a:xfrm>
              <a:off x="7535850" y="5778082"/>
              <a:ext cx="603809" cy="1079919"/>
            </a:xfrm>
            <a:custGeom>
              <a:avLst/>
              <a:gdLst>
                <a:gd name="connsiteX0" fmla="*/ 127729 w 603809"/>
                <a:gd name="connsiteY0" fmla="*/ 338979 h 1079919"/>
                <a:gd name="connsiteX1" fmla="*/ 255457 w 603809"/>
                <a:gd name="connsiteY1" fmla="*/ 465378 h 1079919"/>
                <a:gd name="connsiteX2" fmla="*/ 255457 w 603809"/>
                <a:gd name="connsiteY2" fmla="*/ 1079919 h 1079919"/>
                <a:gd name="connsiteX3" fmla="*/ 0 w 603809"/>
                <a:gd name="connsiteY3" fmla="*/ 1079919 h 1079919"/>
                <a:gd name="connsiteX4" fmla="*/ 0 w 603809"/>
                <a:gd name="connsiteY4" fmla="*/ 465378 h 1079919"/>
                <a:gd name="connsiteX5" fmla="*/ 127729 w 603809"/>
                <a:gd name="connsiteY5" fmla="*/ 338979 h 1079919"/>
                <a:gd name="connsiteX6" fmla="*/ 476080 w 603809"/>
                <a:gd name="connsiteY6" fmla="*/ 0 h 1079919"/>
                <a:gd name="connsiteX7" fmla="*/ 603809 w 603809"/>
                <a:gd name="connsiteY7" fmla="*/ 126399 h 1079919"/>
                <a:gd name="connsiteX8" fmla="*/ 603809 w 603809"/>
                <a:gd name="connsiteY8" fmla="*/ 1079919 h 1079919"/>
                <a:gd name="connsiteX9" fmla="*/ 348351 w 603809"/>
                <a:gd name="connsiteY9" fmla="*/ 1079919 h 1079919"/>
                <a:gd name="connsiteX10" fmla="*/ 348351 w 603809"/>
                <a:gd name="connsiteY10" fmla="*/ 126399 h 1079919"/>
                <a:gd name="connsiteX11" fmla="*/ 476080 w 603809"/>
                <a:gd name="connsiteY11" fmla="*/ 0 h 1079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1079919">
                  <a:moveTo>
                    <a:pt x="127729" y="338979"/>
                  </a:moveTo>
                  <a:cubicBezTo>
                    <a:pt x="197399" y="338979"/>
                    <a:pt x="255457" y="396433"/>
                    <a:pt x="255457" y="465378"/>
                  </a:cubicBezTo>
                  <a:lnTo>
                    <a:pt x="255457" y="1079919"/>
                  </a:lnTo>
                  <a:lnTo>
                    <a:pt x="0" y="1079919"/>
                  </a:lnTo>
                  <a:lnTo>
                    <a:pt x="0" y="465378"/>
                  </a:lnTo>
                  <a:cubicBezTo>
                    <a:pt x="0" y="390688"/>
                    <a:pt x="58059" y="333234"/>
                    <a:pt x="127729" y="338979"/>
                  </a:cubicBezTo>
                  <a:close/>
                  <a:moveTo>
                    <a:pt x="476080" y="0"/>
                  </a:moveTo>
                  <a:cubicBezTo>
                    <a:pt x="545750" y="0"/>
                    <a:pt x="603809" y="57454"/>
                    <a:pt x="603809" y="126399"/>
                  </a:cubicBezTo>
                  <a:lnTo>
                    <a:pt x="603809" y="1079919"/>
                  </a:lnTo>
                  <a:lnTo>
                    <a:pt x="348351" y="1079919"/>
                  </a:lnTo>
                  <a:lnTo>
                    <a:pt x="348351" y="126399"/>
                  </a:lnTo>
                  <a:cubicBezTo>
                    <a:pt x="348351" y="57454"/>
                    <a:pt x="406410" y="0"/>
                    <a:pt x="476080" y="0"/>
                  </a:cubicBezTo>
                  <a:close/>
                </a:path>
              </a:pathLst>
            </a:custGeom>
            <a:solidFill>
              <a:srgbClr val="A555A1"/>
            </a:solidFill>
            <a:ln w="58005" cap="flat">
              <a:noFill/>
              <a:prstDash val="solid"/>
              <a:miter/>
            </a:ln>
          </p:spPr>
          <p:txBody>
            <a:bodyPr rtlCol="0" anchor="ctr"/>
            <a:lstStyle/>
            <a:p>
              <a:endParaRPr lang="en-GB"/>
            </a:p>
          </p:txBody>
        </p:sp>
        <p:sp>
          <p:nvSpPr>
            <p:cNvPr id="7" name="Freeform 6">
              <a:extLst>
                <a:ext uri="{FF2B5EF4-FFF2-40B4-BE49-F238E27FC236}">
                  <a16:creationId xmlns:a16="http://schemas.microsoft.com/office/drawing/2014/main" id="{5F503B48-90E5-3F7A-FCDC-9FED9CB87EBB}"/>
                </a:ext>
              </a:extLst>
            </p:cNvPr>
            <p:cNvSpPr/>
            <p:nvPr/>
          </p:nvSpPr>
          <p:spPr>
            <a:xfrm>
              <a:off x="8592515" y="6059606"/>
              <a:ext cx="603809" cy="798394"/>
            </a:xfrm>
            <a:custGeom>
              <a:avLst/>
              <a:gdLst>
                <a:gd name="connsiteX0" fmla="*/ 476080 w 603809"/>
                <a:gd name="connsiteY0" fmla="*/ 338979 h 798394"/>
                <a:gd name="connsiteX1" fmla="*/ 603809 w 603809"/>
                <a:gd name="connsiteY1" fmla="*/ 465378 h 798394"/>
                <a:gd name="connsiteX2" fmla="*/ 603809 w 603809"/>
                <a:gd name="connsiteY2" fmla="*/ 798394 h 798394"/>
                <a:gd name="connsiteX3" fmla="*/ 348351 w 603809"/>
                <a:gd name="connsiteY3" fmla="*/ 798394 h 798394"/>
                <a:gd name="connsiteX4" fmla="*/ 348351 w 603809"/>
                <a:gd name="connsiteY4" fmla="*/ 465378 h 798394"/>
                <a:gd name="connsiteX5" fmla="*/ 476080 w 603809"/>
                <a:gd name="connsiteY5" fmla="*/ 338979 h 798394"/>
                <a:gd name="connsiteX6" fmla="*/ 127729 w 603809"/>
                <a:gd name="connsiteY6" fmla="*/ 0 h 798394"/>
                <a:gd name="connsiteX7" fmla="*/ 255457 w 603809"/>
                <a:gd name="connsiteY7" fmla="*/ 126399 h 798394"/>
                <a:gd name="connsiteX8" fmla="*/ 255457 w 603809"/>
                <a:gd name="connsiteY8" fmla="*/ 798394 h 798394"/>
                <a:gd name="connsiteX9" fmla="*/ 0 w 603809"/>
                <a:gd name="connsiteY9" fmla="*/ 798394 h 798394"/>
                <a:gd name="connsiteX10" fmla="*/ 0 w 603809"/>
                <a:gd name="connsiteY10" fmla="*/ 126399 h 798394"/>
                <a:gd name="connsiteX11" fmla="*/ 127729 w 603809"/>
                <a:gd name="connsiteY11" fmla="*/ 0 h 79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798394">
                  <a:moveTo>
                    <a:pt x="476080" y="338979"/>
                  </a:moveTo>
                  <a:cubicBezTo>
                    <a:pt x="545750" y="338979"/>
                    <a:pt x="603809" y="396433"/>
                    <a:pt x="603809" y="465378"/>
                  </a:cubicBezTo>
                  <a:lnTo>
                    <a:pt x="603809" y="798394"/>
                  </a:lnTo>
                  <a:lnTo>
                    <a:pt x="348351" y="798394"/>
                  </a:lnTo>
                  <a:lnTo>
                    <a:pt x="348351" y="465378"/>
                  </a:lnTo>
                  <a:cubicBezTo>
                    <a:pt x="348351" y="396433"/>
                    <a:pt x="406410" y="338979"/>
                    <a:pt x="476080" y="338979"/>
                  </a:cubicBezTo>
                  <a:close/>
                  <a:moveTo>
                    <a:pt x="127729" y="0"/>
                  </a:moveTo>
                  <a:cubicBezTo>
                    <a:pt x="197399" y="0"/>
                    <a:pt x="255457" y="57454"/>
                    <a:pt x="255457" y="126399"/>
                  </a:cubicBezTo>
                  <a:lnTo>
                    <a:pt x="255457" y="798394"/>
                  </a:lnTo>
                  <a:lnTo>
                    <a:pt x="0" y="798394"/>
                  </a:lnTo>
                  <a:lnTo>
                    <a:pt x="0" y="126399"/>
                  </a:lnTo>
                  <a:cubicBezTo>
                    <a:pt x="0" y="57454"/>
                    <a:pt x="58059" y="0"/>
                    <a:pt x="127729" y="0"/>
                  </a:cubicBezTo>
                  <a:close/>
                </a:path>
              </a:pathLst>
            </a:custGeom>
            <a:solidFill>
              <a:srgbClr val="2B9B9F"/>
            </a:solidFill>
            <a:ln w="58005" cap="flat">
              <a:noFill/>
              <a:prstDash val="solid"/>
              <a:miter/>
            </a:ln>
          </p:spPr>
          <p:txBody>
            <a:bodyPr rtlCol="0" anchor="ctr"/>
            <a:lstStyle/>
            <a:p>
              <a:endParaRPr lang="en-GB"/>
            </a:p>
          </p:txBody>
        </p:sp>
        <p:sp>
          <p:nvSpPr>
            <p:cNvPr id="8" name="Freeform 7">
              <a:extLst>
                <a:ext uri="{FF2B5EF4-FFF2-40B4-BE49-F238E27FC236}">
                  <a16:creationId xmlns:a16="http://schemas.microsoft.com/office/drawing/2014/main" id="{0423D576-F212-77B0-1317-08BA421E330D}"/>
                </a:ext>
              </a:extLst>
            </p:cNvPr>
            <p:cNvSpPr/>
            <p:nvPr/>
          </p:nvSpPr>
          <p:spPr>
            <a:xfrm>
              <a:off x="8946672" y="5801062"/>
              <a:ext cx="1426315" cy="1056938"/>
            </a:xfrm>
            <a:custGeom>
              <a:avLst/>
              <a:gdLst>
                <a:gd name="connsiteX0" fmla="*/ 476080 w 1426315"/>
                <a:gd name="connsiteY0" fmla="*/ 0 h 1056938"/>
                <a:gd name="connsiteX1" fmla="*/ 818625 w 1426315"/>
                <a:gd name="connsiteY1" fmla="*/ 137890 h 1056938"/>
                <a:gd name="connsiteX2" fmla="*/ 957965 w 1426315"/>
                <a:gd name="connsiteY2" fmla="*/ 476869 h 1056938"/>
                <a:gd name="connsiteX3" fmla="*/ 957965 w 1426315"/>
                <a:gd name="connsiteY3" fmla="*/ 936502 h 1056938"/>
                <a:gd name="connsiteX4" fmla="*/ 1004412 w 1426315"/>
                <a:gd name="connsiteY4" fmla="*/ 982465 h 1056938"/>
                <a:gd name="connsiteX5" fmla="*/ 1312122 w 1426315"/>
                <a:gd name="connsiteY5" fmla="*/ 982465 h 1056938"/>
                <a:gd name="connsiteX6" fmla="*/ 1406830 w 1426315"/>
                <a:gd name="connsiteY6" fmla="*/ 1022863 h 1056938"/>
                <a:gd name="connsiteX7" fmla="*/ 1426315 w 1426315"/>
                <a:gd name="connsiteY7" fmla="*/ 1056938 h 1056938"/>
                <a:gd name="connsiteX8" fmla="*/ 722522 w 1426315"/>
                <a:gd name="connsiteY8" fmla="*/ 1056938 h 1056938"/>
                <a:gd name="connsiteX9" fmla="*/ 721105 w 1426315"/>
                <a:gd name="connsiteY9" fmla="*/ 1054373 h 1056938"/>
                <a:gd name="connsiteX10" fmla="*/ 696702 w 1426315"/>
                <a:gd name="connsiteY10" fmla="*/ 936502 h 1056938"/>
                <a:gd name="connsiteX11" fmla="*/ 696702 w 1426315"/>
                <a:gd name="connsiteY11" fmla="*/ 476869 h 1056938"/>
                <a:gd name="connsiteX12" fmla="*/ 632838 w 1426315"/>
                <a:gd name="connsiteY12" fmla="*/ 321743 h 1056938"/>
                <a:gd name="connsiteX13" fmla="*/ 476080 w 1426315"/>
                <a:gd name="connsiteY13" fmla="*/ 258544 h 1056938"/>
                <a:gd name="connsiteX14" fmla="*/ 319322 w 1426315"/>
                <a:gd name="connsiteY14" fmla="*/ 321743 h 1056938"/>
                <a:gd name="connsiteX15" fmla="*/ 255457 w 1426315"/>
                <a:gd name="connsiteY15" fmla="*/ 476869 h 1056938"/>
                <a:gd name="connsiteX16" fmla="*/ 255457 w 1426315"/>
                <a:gd name="connsiteY16" fmla="*/ 936502 h 1056938"/>
                <a:gd name="connsiteX17" fmla="*/ 177079 w 1426315"/>
                <a:gd name="connsiteY17" fmla="*/ 1052847 h 1056938"/>
                <a:gd name="connsiteX18" fmla="*/ 156997 w 1426315"/>
                <a:gd name="connsiteY18" fmla="*/ 1056938 h 1056938"/>
                <a:gd name="connsiteX19" fmla="*/ 98461 w 1426315"/>
                <a:gd name="connsiteY19" fmla="*/ 1056938 h 1056938"/>
                <a:gd name="connsiteX20" fmla="*/ 78379 w 1426315"/>
                <a:gd name="connsiteY20" fmla="*/ 1052847 h 1056938"/>
                <a:gd name="connsiteX21" fmla="*/ 0 w 1426315"/>
                <a:gd name="connsiteY21" fmla="*/ 936502 h 1056938"/>
                <a:gd name="connsiteX22" fmla="*/ 0 w 1426315"/>
                <a:gd name="connsiteY22" fmla="*/ 476869 h 1056938"/>
                <a:gd name="connsiteX23" fmla="*/ 133535 w 1426315"/>
                <a:gd name="connsiteY23" fmla="*/ 137890 h 1056938"/>
                <a:gd name="connsiteX24" fmla="*/ 476080 w 1426315"/>
                <a:gd name="connsiteY24"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26315" h="1056938">
                  <a:moveTo>
                    <a:pt x="476080" y="0"/>
                  </a:moveTo>
                  <a:cubicBezTo>
                    <a:pt x="603809" y="0"/>
                    <a:pt x="725731" y="45963"/>
                    <a:pt x="818625" y="137890"/>
                  </a:cubicBezTo>
                  <a:cubicBezTo>
                    <a:pt x="905713" y="229816"/>
                    <a:pt x="957965" y="350470"/>
                    <a:pt x="957965" y="476869"/>
                  </a:cubicBezTo>
                  <a:lnTo>
                    <a:pt x="957965" y="936502"/>
                  </a:lnTo>
                  <a:cubicBezTo>
                    <a:pt x="957965" y="959484"/>
                    <a:pt x="975383" y="982465"/>
                    <a:pt x="1004412" y="982465"/>
                  </a:cubicBezTo>
                  <a:lnTo>
                    <a:pt x="1312122" y="982465"/>
                  </a:lnTo>
                  <a:cubicBezTo>
                    <a:pt x="1354214" y="982465"/>
                    <a:pt x="1385784" y="998624"/>
                    <a:pt x="1406830" y="1022863"/>
                  </a:cubicBezTo>
                  <a:lnTo>
                    <a:pt x="1426315" y="1056938"/>
                  </a:lnTo>
                  <a:lnTo>
                    <a:pt x="722522" y="1056938"/>
                  </a:lnTo>
                  <a:lnTo>
                    <a:pt x="721105" y="1054373"/>
                  </a:lnTo>
                  <a:cubicBezTo>
                    <a:pt x="705411" y="1018015"/>
                    <a:pt x="696702" y="978156"/>
                    <a:pt x="696702" y="936502"/>
                  </a:cubicBezTo>
                  <a:lnTo>
                    <a:pt x="696702" y="476869"/>
                  </a:lnTo>
                  <a:cubicBezTo>
                    <a:pt x="696702" y="419415"/>
                    <a:pt x="673479" y="361961"/>
                    <a:pt x="632838" y="321743"/>
                  </a:cubicBezTo>
                  <a:cubicBezTo>
                    <a:pt x="592197" y="281525"/>
                    <a:pt x="534138" y="258544"/>
                    <a:pt x="476080" y="258544"/>
                  </a:cubicBezTo>
                  <a:cubicBezTo>
                    <a:pt x="418021" y="258544"/>
                    <a:pt x="359963" y="281525"/>
                    <a:pt x="319322" y="321743"/>
                  </a:cubicBezTo>
                  <a:cubicBezTo>
                    <a:pt x="278681" y="361961"/>
                    <a:pt x="255457" y="419415"/>
                    <a:pt x="255457" y="476869"/>
                  </a:cubicBezTo>
                  <a:lnTo>
                    <a:pt x="255457" y="936502"/>
                  </a:lnTo>
                  <a:cubicBezTo>
                    <a:pt x="255457" y="988211"/>
                    <a:pt x="222799" y="1033456"/>
                    <a:pt x="177079" y="1052847"/>
                  </a:cubicBezTo>
                  <a:lnTo>
                    <a:pt x="156997" y="1056938"/>
                  </a:lnTo>
                  <a:lnTo>
                    <a:pt x="98461" y="1056938"/>
                  </a:lnTo>
                  <a:lnTo>
                    <a:pt x="78379" y="1052847"/>
                  </a:lnTo>
                  <a:cubicBezTo>
                    <a:pt x="32658" y="1033456"/>
                    <a:pt x="0" y="988211"/>
                    <a:pt x="0" y="936502"/>
                  </a:cubicBezTo>
                  <a:lnTo>
                    <a:pt x="0" y="476869"/>
                  </a:lnTo>
                  <a:cubicBezTo>
                    <a:pt x="0" y="350470"/>
                    <a:pt x="52253" y="229816"/>
                    <a:pt x="133535" y="137890"/>
                  </a:cubicBezTo>
                  <a:cubicBezTo>
                    <a:pt x="226428" y="51709"/>
                    <a:pt x="348351" y="0"/>
                    <a:pt x="476080" y="0"/>
                  </a:cubicBezTo>
                  <a:close/>
                </a:path>
              </a:pathLst>
            </a:custGeom>
            <a:solidFill>
              <a:srgbClr val="414DA1"/>
            </a:solidFill>
            <a:ln w="58005"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58B24749-E0C1-1FBC-E38B-18D3C3376804}"/>
                </a:ext>
              </a:extLst>
            </p:cNvPr>
            <p:cNvSpPr/>
            <p:nvPr/>
          </p:nvSpPr>
          <p:spPr>
            <a:xfrm>
              <a:off x="7890007" y="4663471"/>
              <a:ext cx="963771" cy="1861909"/>
            </a:xfrm>
            <a:custGeom>
              <a:avLst/>
              <a:gdLst>
                <a:gd name="connsiteX0" fmla="*/ 963771 w 963771"/>
                <a:gd name="connsiteY0" fmla="*/ 1735114 h 1861909"/>
                <a:gd name="connsiteX1" fmla="*/ 963771 w 963771"/>
                <a:gd name="connsiteY1" fmla="*/ 1149082 h 1861909"/>
                <a:gd name="connsiteX2" fmla="*/ 824431 w 963771"/>
                <a:gd name="connsiteY2" fmla="*/ 810103 h 1861909"/>
                <a:gd name="connsiteX3" fmla="*/ 481886 w 963771"/>
                <a:gd name="connsiteY3" fmla="*/ 672213 h 1861909"/>
                <a:gd name="connsiteX4" fmla="*/ 139340 w 963771"/>
                <a:gd name="connsiteY4" fmla="*/ 810103 h 1861909"/>
                <a:gd name="connsiteX5" fmla="*/ 0 w 963771"/>
                <a:gd name="connsiteY5" fmla="*/ 1149082 h 1861909"/>
                <a:gd name="connsiteX6" fmla="*/ 0 w 963771"/>
                <a:gd name="connsiteY6" fmla="*/ 1735114 h 1861909"/>
                <a:gd name="connsiteX7" fmla="*/ 127729 w 963771"/>
                <a:gd name="connsiteY7" fmla="*/ 1861513 h 1861909"/>
                <a:gd name="connsiteX8" fmla="*/ 255457 w 963771"/>
                <a:gd name="connsiteY8" fmla="*/ 1735114 h 1861909"/>
                <a:gd name="connsiteX9" fmla="*/ 255457 w 963771"/>
                <a:gd name="connsiteY9" fmla="*/ 1149082 h 1861909"/>
                <a:gd name="connsiteX10" fmla="*/ 319322 w 963771"/>
                <a:gd name="connsiteY10" fmla="*/ 993956 h 1861909"/>
                <a:gd name="connsiteX11" fmla="*/ 476080 w 963771"/>
                <a:gd name="connsiteY11" fmla="*/ 930757 h 1861909"/>
                <a:gd name="connsiteX12" fmla="*/ 632838 w 963771"/>
                <a:gd name="connsiteY12" fmla="*/ 993956 h 1861909"/>
                <a:gd name="connsiteX13" fmla="*/ 696702 w 963771"/>
                <a:gd name="connsiteY13" fmla="*/ 1149082 h 1861909"/>
                <a:gd name="connsiteX14" fmla="*/ 696702 w 963771"/>
                <a:gd name="connsiteY14" fmla="*/ 1735114 h 1861909"/>
                <a:gd name="connsiteX15" fmla="*/ 824431 w 963771"/>
                <a:gd name="connsiteY15" fmla="*/ 1861513 h 1861909"/>
                <a:gd name="connsiteX16" fmla="*/ 963771 w 963771"/>
                <a:gd name="connsiteY16" fmla="*/ 1735114 h 1861909"/>
                <a:gd name="connsiteX17" fmla="*/ 481886 w 963771"/>
                <a:gd name="connsiteY17" fmla="*/ 0 h 1861909"/>
                <a:gd name="connsiteX18" fmla="*/ 226428 w 963771"/>
                <a:gd name="connsiteY18" fmla="*/ 252798 h 1861909"/>
                <a:gd name="connsiteX19" fmla="*/ 481886 w 963771"/>
                <a:gd name="connsiteY19" fmla="*/ 505596 h 1861909"/>
                <a:gd name="connsiteX20" fmla="*/ 737343 w 963771"/>
                <a:gd name="connsiteY20" fmla="*/ 252798 h 1861909"/>
                <a:gd name="connsiteX21" fmla="*/ 481886 w 963771"/>
                <a:gd name="connsiteY21" fmla="*/ 0 h 1861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63771" h="1861909">
                  <a:moveTo>
                    <a:pt x="963771" y="1735114"/>
                  </a:moveTo>
                  <a:lnTo>
                    <a:pt x="963771" y="1149082"/>
                  </a:lnTo>
                  <a:cubicBezTo>
                    <a:pt x="963771" y="1022683"/>
                    <a:pt x="911518" y="902030"/>
                    <a:pt x="824431" y="810103"/>
                  </a:cubicBezTo>
                  <a:cubicBezTo>
                    <a:pt x="731537" y="718176"/>
                    <a:pt x="609614" y="672213"/>
                    <a:pt x="481886" y="672213"/>
                  </a:cubicBezTo>
                  <a:cubicBezTo>
                    <a:pt x="354157" y="672213"/>
                    <a:pt x="232234" y="723922"/>
                    <a:pt x="139340" y="810103"/>
                  </a:cubicBezTo>
                  <a:cubicBezTo>
                    <a:pt x="46447" y="902030"/>
                    <a:pt x="0" y="1022683"/>
                    <a:pt x="0" y="1149082"/>
                  </a:cubicBezTo>
                  <a:lnTo>
                    <a:pt x="0" y="1735114"/>
                  </a:lnTo>
                  <a:cubicBezTo>
                    <a:pt x="0" y="1804059"/>
                    <a:pt x="58059" y="1861513"/>
                    <a:pt x="127729" y="1861513"/>
                  </a:cubicBezTo>
                  <a:cubicBezTo>
                    <a:pt x="197399" y="1861513"/>
                    <a:pt x="255457" y="1804059"/>
                    <a:pt x="255457" y="1735114"/>
                  </a:cubicBezTo>
                  <a:lnTo>
                    <a:pt x="255457" y="1149082"/>
                  </a:lnTo>
                  <a:cubicBezTo>
                    <a:pt x="255457" y="1091628"/>
                    <a:pt x="278681" y="1034174"/>
                    <a:pt x="319322" y="993956"/>
                  </a:cubicBezTo>
                  <a:cubicBezTo>
                    <a:pt x="359963" y="953738"/>
                    <a:pt x="418021" y="930757"/>
                    <a:pt x="476080" y="930757"/>
                  </a:cubicBezTo>
                  <a:cubicBezTo>
                    <a:pt x="534138" y="930757"/>
                    <a:pt x="592197" y="953738"/>
                    <a:pt x="632838" y="993956"/>
                  </a:cubicBezTo>
                  <a:cubicBezTo>
                    <a:pt x="673479" y="1034174"/>
                    <a:pt x="696702" y="1091628"/>
                    <a:pt x="696702" y="1149082"/>
                  </a:cubicBezTo>
                  <a:lnTo>
                    <a:pt x="696702" y="1735114"/>
                  </a:lnTo>
                  <a:cubicBezTo>
                    <a:pt x="696702" y="1804059"/>
                    <a:pt x="754761" y="1861513"/>
                    <a:pt x="824431" y="1861513"/>
                  </a:cubicBezTo>
                  <a:cubicBezTo>
                    <a:pt x="905713" y="1867259"/>
                    <a:pt x="963771" y="1809805"/>
                    <a:pt x="963771" y="1735114"/>
                  </a:cubicBezTo>
                  <a:moveTo>
                    <a:pt x="481886" y="0"/>
                  </a:moveTo>
                  <a:cubicBezTo>
                    <a:pt x="336739" y="0"/>
                    <a:pt x="226428" y="114908"/>
                    <a:pt x="226428" y="252798"/>
                  </a:cubicBezTo>
                  <a:cubicBezTo>
                    <a:pt x="226428" y="396433"/>
                    <a:pt x="342545" y="505596"/>
                    <a:pt x="481886" y="505596"/>
                  </a:cubicBezTo>
                  <a:cubicBezTo>
                    <a:pt x="627032" y="505596"/>
                    <a:pt x="737343" y="390688"/>
                    <a:pt x="737343" y="252798"/>
                  </a:cubicBezTo>
                  <a:cubicBezTo>
                    <a:pt x="737343" y="114908"/>
                    <a:pt x="621226" y="0"/>
                    <a:pt x="481886" y="0"/>
                  </a:cubicBezTo>
                  <a:close/>
                </a:path>
              </a:pathLst>
            </a:custGeom>
            <a:solidFill>
              <a:srgbClr val="4174BA"/>
            </a:solidFill>
            <a:ln w="58005"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265467F2-9F41-11B8-E7F1-63207A218340}"/>
                </a:ext>
              </a:extLst>
            </p:cNvPr>
            <p:cNvSpPr/>
            <p:nvPr/>
          </p:nvSpPr>
          <p:spPr>
            <a:xfrm>
              <a:off x="9173100"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414DA1"/>
            </a:solidFill>
            <a:ln w="58005"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B833CB49-02F7-B37E-DB4A-FF0AA10016D2}"/>
                </a:ext>
              </a:extLst>
            </p:cNvPr>
            <p:cNvSpPr/>
            <p:nvPr/>
          </p:nvSpPr>
          <p:spPr>
            <a:xfrm>
              <a:off x="7053965"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EE4F27"/>
            </a:solidFill>
            <a:ln w="58005"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A1F0B656-C36D-867F-8528-8914AAF11E0C}"/>
                </a:ext>
              </a:extLst>
            </p:cNvPr>
            <p:cNvSpPr/>
            <p:nvPr/>
          </p:nvSpPr>
          <p:spPr>
            <a:xfrm>
              <a:off x="7535850" y="6611165"/>
              <a:ext cx="255857" cy="252797"/>
            </a:xfrm>
            <a:custGeom>
              <a:avLst/>
              <a:gdLst>
                <a:gd name="connsiteX0" fmla="*/ 127729 w 255857"/>
                <a:gd name="connsiteY0" fmla="*/ 0 h 252797"/>
                <a:gd name="connsiteX1" fmla="*/ 0 w 255857"/>
                <a:gd name="connsiteY1" fmla="*/ 126399 h 252797"/>
                <a:gd name="connsiteX2" fmla="*/ 0 w 255857"/>
                <a:gd name="connsiteY2" fmla="*/ 126399 h 252797"/>
                <a:gd name="connsiteX3" fmla="*/ 0 w 255857"/>
                <a:gd name="connsiteY3" fmla="*/ 126399 h 252797"/>
                <a:gd name="connsiteX4" fmla="*/ 0 w 255857"/>
                <a:gd name="connsiteY4" fmla="*/ 126399 h 252797"/>
                <a:gd name="connsiteX5" fmla="*/ 0 w 255857"/>
                <a:gd name="connsiteY5" fmla="*/ 126399 h 252797"/>
                <a:gd name="connsiteX6" fmla="*/ 127729 w 255857"/>
                <a:gd name="connsiteY6" fmla="*/ 252798 h 252797"/>
                <a:gd name="connsiteX7" fmla="*/ 255457 w 255857"/>
                <a:gd name="connsiteY7" fmla="*/ 126399 h 252797"/>
                <a:gd name="connsiteX8" fmla="*/ 127729 w 255857"/>
                <a:gd name="connsiteY8" fmla="*/ 0 h 25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857" h="252797">
                  <a:moveTo>
                    <a:pt x="127729" y="0"/>
                  </a:moveTo>
                  <a:cubicBezTo>
                    <a:pt x="58059" y="0"/>
                    <a:pt x="0" y="57454"/>
                    <a:pt x="0" y="126399"/>
                  </a:cubicBezTo>
                  <a:lnTo>
                    <a:pt x="0" y="126399"/>
                  </a:lnTo>
                  <a:cubicBezTo>
                    <a:pt x="0" y="126399"/>
                    <a:pt x="0" y="126399"/>
                    <a:pt x="0" y="126399"/>
                  </a:cubicBezTo>
                  <a:cubicBezTo>
                    <a:pt x="0" y="126399"/>
                    <a:pt x="0" y="126399"/>
                    <a:pt x="0" y="126399"/>
                  </a:cubicBezTo>
                  <a:cubicBezTo>
                    <a:pt x="0" y="126399"/>
                    <a:pt x="0" y="126399"/>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993F59"/>
            </a:solidFill>
            <a:ln w="58005" cap="flat">
              <a:noFill/>
              <a:prstDash val="solid"/>
              <a:miter/>
            </a:ln>
          </p:spPr>
          <p:txBody>
            <a:bodyPr rtlCol="0" anchor="ctr"/>
            <a:lstStyle/>
            <a:p>
              <a:endParaRPr lang="en-GB"/>
            </a:p>
          </p:txBody>
        </p:sp>
        <p:sp>
          <p:nvSpPr>
            <p:cNvPr id="18" name="Freeform 17">
              <a:extLst>
                <a:ext uri="{FF2B5EF4-FFF2-40B4-BE49-F238E27FC236}">
                  <a16:creationId xmlns:a16="http://schemas.microsoft.com/office/drawing/2014/main" id="{40E76C93-3B8B-2078-113D-B3EB420C6E3A}"/>
                </a:ext>
              </a:extLst>
            </p:cNvPr>
            <p:cNvSpPr/>
            <p:nvPr/>
          </p:nvSpPr>
          <p:spPr>
            <a:xfrm>
              <a:off x="7890007"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414DA1"/>
            </a:solidFill>
            <a:ln w="58005"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514AC5F2-0C7D-1D73-06CC-1492B5D37052}"/>
                </a:ext>
              </a:extLst>
            </p:cNvPr>
            <p:cNvSpPr/>
            <p:nvPr/>
          </p:nvSpPr>
          <p:spPr>
            <a:xfrm>
              <a:off x="8592515"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3FB5A1"/>
            </a:solidFill>
            <a:ln w="58005"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C2C43BEE-6BB1-E677-1181-ABB3347862B8}"/>
                </a:ext>
              </a:extLst>
            </p:cNvPr>
            <p:cNvSpPr/>
            <p:nvPr/>
          </p:nvSpPr>
          <p:spPr>
            <a:xfrm>
              <a:off x="8946672" y="6611165"/>
              <a:ext cx="255857" cy="252797"/>
            </a:xfrm>
            <a:custGeom>
              <a:avLst/>
              <a:gdLst>
                <a:gd name="connsiteX0" fmla="*/ 127729 w 255857"/>
                <a:gd name="connsiteY0" fmla="*/ 0 h 252797"/>
                <a:gd name="connsiteX1" fmla="*/ 0 w 255857"/>
                <a:gd name="connsiteY1" fmla="*/ 126399 h 252797"/>
                <a:gd name="connsiteX2" fmla="*/ 127729 w 255857"/>
                <a:gd name="connsiteY2" fmla="*/ 252798 h 252797"/>
                <a:gd name="connsiteX3" fmla="*/ 255457 w 255857"/>
                <a:gd name="connsiteY3" fmla="*/ 126399 h 252797"/>
                <a:gd name="connsiteX4" fmla="*/ 127729 w 255857"/>
                <a:gd name="connsiteY4" fmla="*/ 0 h 2527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857" h="252797">
                  <a:moveTo>
                    <a:pt x="127729" y="0"/>
                  </a:moveTo>
                  <a:cubicBezTo>
                    <a:pt x="58059" y="0"/>
                    <a:pt x="0" y="57454"/>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58B947"/>
            </a:solidFill>
            <a:ln w="58005" cap="flat">
              <a:noFill/>
              <a:prstDash val="solid"/>
              <a:miter/>
            </a:ln>
          </p:spPr>
          <p:txBody>
            <a:bodyPr rtlCol="0" anchor="ctr"/>
            <a:lstStyle/>
            <a:p>
              <a:endParaRPr lang="en-GB"/>
            </a:p>
          </p:txBody>
        </p:sp>
      </p:grpSp>
      <p:pic>
        <p:nvPicPr>
          <p:cNvPr id="25" name="Picture Placeholder 24">
            <a:extLst>
              <a:ext uri="{FF2B5EF4-FFF2-40B4-BE49-F238E27FC236}">
                <a16:creationId xmlns:a16="http://schemas.microsoft.com/office/drawing/2014/main" id="{5F9F2E0F-818D-0E66-7223-E196EB07C7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22" name="Text Placeholder 5">
            <a:extLst>
              <a:ext uri="{FF2B5EF4-FFF2-40B4-BE49-F238E27FC236}">
                <a16:creationId xmlns:a16="http://schemas.microsoft.com/office/drawing/2014/main" id="{C3520A4B-4E47-54EB-DAA4-A7D5E44D3539}"/>
              </a:ext>
            </a:extLst>
          </p:cNvPr>
          <p:cNvSpPr txBox="1">
            <a:spLocks/>
          </p:cNvSpPr>
          <p:nvPr/>
        </p:nvSpPr>
        <p:spPr>
          <a:xfrm>
            <a:off x="4082902" y="292101"/>
            <a:ext cx="8109097" cy="1128694"/>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3400" b="1" dirty="0">
                <a:solidFill>
                  <a:srgbClr val="0C4659"/>
                </a:solidFill>
                <a:latin typeface="Calibri (MS) Bold"/>
                <a:ea typeface="Calibri (MS) Bold"/>
                <a:cs typeface="Calibri (MS) Bold"/>
                <a:sym typeface="Calibri (MS) Bold"/>
              </a:rPr>
              <a:t>Ermitteln Sie systemische Verzerrungen, wirtschaftliche Zwänge und algorithmische Einflüsse auf die Repräsentation.</a:t>
            </a:r>
          </a:p>
        </p:txBody>
      </p:sp>
      <p:cxnSp>
        <p:nvCxnSpPr>
          <p:cNvPr id="23" name="Straight Connector 22">
            <a:extLst>
              <a:ext uri="{FF2B5EF4-FFF2-40B4-BE49-F238E27FC236}">
                <a16:creationId xmlns:a16="http://schemas.microsoft.com/office/drawing/2014/main" id="{7DC93240-24FE-4E66-5056-23D16D87E722}"/>
              </a:ext>
            </a:extLst>
          </p:cNvPr>
          <p:cNvCxnSpPr>
            <a:cxnSpLocks/>
          </p:cNvCxnSpPr>
          <p:nvPr/>
        </p:nvCxnSpPr>
        <p:spPr>
          <a:xfrm flipV="1">
            <a:off x="4082903" y="1700195"/>
            <a:ext cx="8109097" cy="3"/>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33700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A6DD1C-2015-0EF9-835F-B9102F81AA5A}"/>
              </a:ext>
            </a:extLst>
          </p:cNvPr>
          <p:cNvSpPr>
            <a:spLocks noGrp="1"/>
          </p:cNvSpPr>
          <p:nvPr>
            <p:ph type="body" sz="quarter" idx="18"/>
          </p:nvPr>
        </p:nvSpPr>
        <p:spPr>
          <a:xfrm>
            <a:off x="706868" y="1751846"/>
            <a:ext cx="11071178" cy="1395823"/>
          </a:xfrm>
        </p:spPr>
        <p:txBody>
          <a:bodyPr/>
          <a:lstStyle/>
          <a:p>
            <a:pPr marL="0" indent="0">
              <a:lnSpc>
                <a:spcPct val="100000"/>
              </a:lnSpc>
            </a:pPr>
            <a:r>
              <a:rPr lang="en-US" b="1" dirty="0"/>
              <a:t>Wie wir gesehen haben, ist die Repräsentation in der europäischen Medienlandschaft nach wie vor begrenzt und ungleichmäßig. Doch was sind die Ursachen für diesen anhaltenden Mangel an Vielfalt?</a:t>
            </a:r>
          </a:p>
          <a:p>
            <a:pPr marL="0" indent="0">
              <a:lnSpc>
                <a:spcPct val="100000"/>
              </a:lnSpc>
            </a:pPr>
            <a:r>
              <a:rPr lang="en-US" dirty="0"/>
              <a:t>In der heutigen digitalen Medienwelt sorgen feste Hürden für dieses Problem. Dazu zählen diskriminierende Einstellungsverfahren, chronische Unterfinanzierung und undurchsichtige Algorithmen. Sie bestimmen, wer Führungspositionen erhält, wer über Ressourcen verfügt und wessen Stimme laut wird. Diese Hürden begrenzen den Zugang zu Kreativität und verstärken dominante Erzählungen. Sie drängen Frauen, ethnische Minderheiten, Menschen mit Behinderungen und andere schutzbedürftige Gruppen systematisch an den Rand.</a:t>
            </a:r>
          </a:p>
          <a:p>
            <a:pPr marL="0" indent="0">
              <a:lnSpc>
                <a:spcPct val="100000"/>
              </a:lnSpc>
            </a:pPr>
            <a:r>
              <a:rPr lang="en-US" dirty="0"/>
              <a:t>In diesem Abschnitt untersuchen wir die wichtigsten Hürden, die eine faire Darstellung in den europäischen Medien weiterhin behindern.</a:t>
            </a:r>
          </a:p>
        </p:txBody>
      </p:sp>
      <p:sp>
        <p:nvSpPr>
          <p:cNvPr id="3" name="Text Placeholder 2">
            <a:extLst>
              <a:ext uri="{FF2B5EF4-FFF2-40B4-BE49-F238E27FC236}">
                <a16:creationId xmlns:a16="http://schemas.microsoft.com/office/drawing/2014/main" id="{D079C424-EFBA-0077-234E-A35A8C8CEDFC}"/>
              </a:ext>
            </a:extLst>
          </p:cNvPr>
          <p:cNvSpPr>
            <a:spLocks noGrp="1"/>
          </p:cNvSpPr>
          <p:nvPr>
            <p:ph type="body" sz="quarter" idx="16"/>
          </p:nvPr>
        </p:nvSpPr>
        <p:spPr>
          <a:xfrm>
            <a:off x="798381" y="0"/>
            <a:ext cx="10614687" cy="1565257"/>
          </a:xfrm>
        </p:spPr>
        <p:txBody>
          <a:bodyPr anchor="ctr"/>
          <a:lstStyle/>
          <a:p>
            <a:pPr>
              <a:lnSpc>
                <a:spcPct val="100000"/>
              </a:lnSpc>
            </a:pPr>
            <a:r>
              <a:rPr lang="en-US" sz="3400" dirty="0"/>
              <a:t>Was steht der Vielfalt in den Medien im Weg?</a:t>
            </a:r>
          </a:p>
        </p:txBody>
      </p:sp>
      <p:cxnSp>
        <p:nvCxnSpPr>
          <p:cNvPr id="4" name="Straight Connector 3">
            <a:extLst>
              <a:ext uri="{FF2B5EF4-FFF2-40B4-BE49-F238E27FC236}">
                <a16:creationId xmlns:a16="http://schemas.microsoft.com/office/drawing/2014/main" id="{C3ED9327-C1BC-9F13-5BB7-9E3A00743361}"/>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F4B16871-DE17-21D4-279F-6E51B96449C5}"/>
              </a:ext>
            </a:extLst>
          </p:cNvPr>
          <p:cNvGrpSpPr/>
          <p:nvPr/>
        </p:nvGrpSpPr>
        <p:grpSpPr>
          <a:xfrm>
            <a:off x="10079309" y="0"/>
            <a:ext cx="2126979" cy="1522530"/>
            <a:chOff x="10079309" y="0"/>
            <a:chExt cx="2126979" cy="1522530"/>
          </a:xfrm>
        </p:grpSpPr>
        <p:sp>
          <p:nvSpPr>
            <p:cNvPr id="7" name="Freeform 6">
              <a:extLst>
                <a:ext uri="{FF2B5EF4-FFF2-40B4-BE49-F238E27FC236}">
                  <a16:creationId xmlns:a16="http://schemas.microsoft.com/office/drawing/2014/main" id="{C5B8AC84-534D-CF54-A6F1-567E4C0CFD7C}"/>
                </a:ext>
              </a:extLst>
            </p:cNvPr>
            <p:cNvSpPr/>
            <p:nvPr/>
          </p:nvSpPr>
          <p:spPr>
            <a:xfrm>
              <a:off x="10079309" y="365846"/>
              <a:ext cx="1037358" cy="959101"/>
            </a:xfrm>
            <a:custGeom>
              <a:avLst/>
              <a:gdLst>
                <a:gd name="connsiteX0" fmla="*/ 1037358 w 1037358"/>
                <a:gd name="connsiteY0" fmla="*/ 341654 h 959101"/>
                <a:gd name="connsiteX1" fmla="*/ 937528 w 1037358"/>
                <a:gd name="connsiteY1" fmla="*/ 98792 h 959101"/>
                <a:gd name="connsiteX2" fmla="*/ 692110 w 1037358"/>
                <a:gd name="connsiteY2" fmla="*/ 0 h 959101"/>
                <a:gd name="connsiteX3" fmla="*/ 446693 w 1037358"/>
                <a:gd name="connsiteY3" fmla="*/ 98792 h 959101"/>
                <a:gd name="connsiteX4" fmla="*/ 346862 w 1037358"/>
                <a:gd name="connsiteY4" fmla="*/ 341654 h 959101"/>
                <a:gd name="connsiteX5" fmla="*/ 346862 w 1037358"/>
                <a:gd name="connsiteY5" fmla="*/ 745053 h 959101"/>
                <a:gd name="connsiteX6" fmla="*/ 313585 w 1037358"/>
                <a:gd name="connsiteY6" fmla="*/ 777984 h 959101"/>
                <a:gd name="connsiteX7" fmla="*/ 109764 w 1037358"/>
                <a:gd name="connsiteY7" fmla="*/ 777984 h 959101"/>
                <a:gd name="connsiteX8" fmla="*/ 93125 w 1037358"/>
                <a:gd name="connsiteY8" fmla="*/ 959101 h 959101"/>
                <a:gd name="connsiteX9" fmla="*/ 93125 w 1037358"/>
                <a:gd name="connsiteY9" fmla="*/ 959101 h 959101"/>
                <a:gd name="connsiteX10" fmla="*/ 313585 w 1037358"/>
                <a:gd name="connsiteY10" fmla="*/ 959101 h 959101"/>
                <a:gd name="connsiteX11" fmla="*/ 534045 w 1037358"/>
                <a:gd name="connsiteY11" fmla="*/ 740937 h 959101"/>
                <a:gd name="connsiteX12" fmla="*/ 534045 w 1037358"/>
                <a:gd name="connsiteY12" fmla="*/ 337538 h 959101"/>
                <a:gd name="connsiteX13" fmla="*/ 579801 w 1037358"/>
                <a:gd name="connsiteY13" fmla="*/ 226397 h 959101"/>
                <a:gd name="connsiteX14" fmla="*/ 692110 w 1037358"/>
                <a:gd name="connsiteY14" fmla="*/ 181118 h 959101"/>
                <a:gd name="connsiteX15" fmla="*/ 804420 w 1037358"/>
                <a:gd name="connsiteY15" fmla="*/ 226397 h 959101"/>
                <a:gd name="connsiteX16" fmla="*/ 850176 w 1037358"/>
                <a:gd name="connsiteY16" fmla="*/ 337538 h 959101"/>
                <a:gd name="connsiteX17" fmla="*/ 850176 w 1037358"/>
                <a:gd name="connsiteY17" fmla="*/ 666843 h 959101"/>
                <a:gd name="connsiteX18" fmla="*/ 850176 w 1037358"/>
                <a:gd name="connsiteY18" fmla="*/ 666843 h 959101"/>
                <a:gd name="connsiteX19" fmla="*/ 941687 w 1037358"/>
                <a:gd name="connsiteY19" fmla="*/ 761518 h 959101"/>
                <a:gd name="connsiteX20" fmla="*/ 1033199 w 1037358"/>
                <a:gd name="connsiteY20" fmla="*/ 670959 h 959101"/>
                <a:gd name="connsiteX21" fmla="*/ 1033199 w 1037358"/>
                <a:gd name="connsiteY21" fmla="*/ 341654 h 959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7358" h="959101">
                  <a:moveTo>
                    <a:pt x="1037358" y="341654"/>
                  </a:moveTo>
                  <a:cubicBezTo>
                    <a:pt x="1037358" y="251095"/>
                    <a:pt x="999922" y="164653"/>
                    <a:pt x="937528" y="98792"/>
                  </a:cubicBezTo>
                  <a:cubicBezTo>
                    <a:pt x="870974" y="32930"/>
                    <a:pt x="783622" y="0"/>
                    <a:pt x="692110" y="0"/>
                  </a:cubicBezTo>
                  <a:cubicBezTo>
                    <a:pt x="600599" y="0"/>
                    <a:pt x="513247" y="37047"/>
                    <a:pt x="446693" y="98792"/>
                  </a:cubicBezTo>
                  <a:cubicBezTo>
                    <a:pt x="380139" y="164653"/>
                    <a:pt x="346862" y="251095"/>
                    <a:pt x="346862" y="341654"/>
                  </a:cubicBezTo>
                  <a:lnTo>
                    <a:pt x="346862" y="745053"/>
                  </a:lnTo>
                  <a:cubicBezTo>
                    <a:pt x="346862" y="765635"/>
                    <a:pt x="330224" y="777984"/>
                    <a:pt x="313585" y="777984"/>
                  </a:cubicBezTo>
                  <a:lnTo>
                    <a:pt x="109764" y="777984"/>
                  </a:lnTo>
                  <a:cubicBezTo>
                    <a:pt x="-35823" y="765635"/>
                    <a:pt x="-31663" y="959101"/>
                    <a:pt x="93125" y="959101"/>
                  </a:cubicBezTo>
                  <a:lnTo>
                    <a:pt x="93125" y="959101"/>
                  </a:lnTo>
                  <a:lnTo>
                    <a:pt x="313585" y="959101"/>
                  </a:lnTo>
                  <a:cubicBezTo>
                    <a:pt x="434214" y="959101"/>
                    <a:pt x="534045" y="860310"/>
                    <a:pt x="534045" y="740937"/>
                  </a:cubicBezTo>
                  <a:lnTo>
                    <a:pt x="534045" y="337538"/>
                  </a:lnTo>
                  <a:cubicBezTo>
                    <a:pt x="534045" y="296375"/>
                    <a:pt x="550683" y="255211"/>
                    <a:pt x="579801" y="226397"/>
                  </a:cubicBezTo>
                  <a:cubicBezTo>
                    <a:pt x="608918" y="197583"/>
                    <a:pt x="650514" y="181118"/>
                    <a:pt x="692110" y="181118"/>
                  </a:cubicBezTo>
                  <a:cubicBezTo>
                    <a:pt x="733706" y="181118"/>
                    <a:pt x="775303" y="197583"/>
                    <a:pt x="804420" y="226397"/>
                  </a:cubicBezTo>
                  <a:cubicBezTo>
                    <a:pt x="833537" y="255211"/>
                    <a:pt x="850176" y="296375"/>
                    <a:pt x="850176" y="337538"/>
                  </a:cubicBezTo>
                  <a:lnTo>
                    <a:pt x="850176" y="666843"/>
                  </a:lnTo>
                  <a:cubicBezTo>
                    <a:pt x="850176" y="666843"/>
                    <a:pt x="850176" y="666843"/>
                    <a:pt x="850176" y="666843"/>
                  </a:cubicBezTo>
                  <a:cubicBezTo>
                    <a:pt x="850176" y="716239"/>
                    <a:pt x="891772" y="761518"/>
                    <a:pt x="941687" y="761518"/>
                  </a:cubicBezTo>
                  <a:cubicBezTo>
                    <a:pt x="991603" y="761518"/>
                    <a:pt x="1033199" y="720355"/>
                    <a:pt x="1033199" y="670959"/>
                  </a:cubicBezTo>
                  <a:lnTo>
                    <a:pt x="1033199" y="341654"/>
                  </a:lnTo>
                  <a:close/>
                </a:path>
              </a:pathLst>
            </a:custGeom>
            <a:solidFill>
              <a:srgbClr val="EE4F27"/>
            </a:solidFill>
            <a:ln w="41519" cap="flat">
              <a:noFill/>
              <a:prstDash val="solid"/>
              <a:miter/>
            </a:ln>
          </p:spPr>
          <p:txBody>
            <a:bodyPr rtlCol="0" anchor="ctr"/>
            <a:lstStyle/>
            <a:p>
              <a:endParaRPr lang="en-GB"/>
            </a:p>
          </p:txBody>
        </p:sp>
        <p:sp>
          <p:nvSpPr>
            <p:cNvPr id="8" name="Freeform 7">
              <a:extLst>
                <a:ext uri="{FF2B5EF4-FFF2-40B4-BE49-F238E27FC236}">
                  <a16:creationId xmlns:a16="http://schemas.microsoft.com/office/drawing/2014/main" id="{D21F371F-150A-E4EA-3D94-973787784C32}"/>
                </a:ext>
              </a:extLst>
            </p:cNvPr>
            <p:cNvSpPr/>
            <p:nvPr/>
          </p:nvSpPr>
          <p:spPr>
            <a:xfrm>
              <a:off x="10929484" y="349381"/>
              <a:ext cx="432600" cy="1156684"/>
            </a:xfrm>
            <a:custGeom>
              <a:avLst/>
              <a:gdLst>
                <a:gd name="connsiteX0" fmla="*/ 0 w 432600"/>
                <a:gd name="connsiteY0" fmla="*/ 333421 h 1156684"/>
                <a:gd name="connsiteX1" fmla="*/ 0 w 432600"/>
                <a:gd name="connsiteY1" fmla="*/ 333421 h 1156684"/>
                <a:gd name="connsiteX2" fmla="*/ 0 w 432600"/>
                <a:gd name="connsiteY2" fmla="*/ 942636 h 1156684"/>
                <a:gd name="connsiteX3" fmla="*/ 62394 w 432600"/>
                <a:gd name="connsiteY3" fmla="*/ 1094940 h 1156684"/>
                <a:gd name="connsiteX4" fmla="*/ 216300 w 432600"/>
                <a:gd name="connsiteY4" fmla="*/ 1156685 h 1156684"/>
                <a:gd name="connsiteX5" fmla="*/ 370206 w 432600"/>
                <a:gd name="connsiteY5" fmla="*/ 1094940 h 1156684"/>
                <a:gd name="connsiteX6" fmla="*/ 370206 w 432600"/>
                <a:gd name="connsiteY6" fmla="*/ 1094940 h 1156684"/>
                <a:gd name="connsiteX7" fmla="*/ 432600 w 432600"/>
                <a:gd name="connsiteY7" fmla="*/ 942636 h 1156684"/>
                <a:gd name="connsiteX8" fmla="*/ 432600 w 432600"/>
                <a:gd name="connsiteY8" fmla="*/ 90559 h 1156684"/>
                <a:gd name="connsiteX9" fmla="*/ 341089 w 432600"/>
                <a:gd name="connsiteY9" fmla="*/ 0 h 1156684"/>
                <a:gd name="connsiteX10" fmla="*/ 249577 w 432600"/>
                <a:gd name="connsiteY10" fmla="*/ 90559 h 1156684"/>
                <a:gd name="connsiteX11" fmla="*/ 249577 w 432600"/>
                <a:gd name="connsiteY11" fmla="*/ 942636 h 1156684"/>
                <a:gd name="connsiteX12" fmla="*/ 241258 w 432600"/>
                <a:gd name="connsiteY12" fmla="*/ 967334 h 1156684"/>
                <a:gd name="connsiteX13" fmla="*/ 241258 w 432600"/>
                <a:gd name="connsiteY13" fmla="*/ 967334 h 1156684"/>
                <a:gd name="connsiteX14" fmla="*/ 216300 w 432600"/>
                <a:gd name="connsiteY14" fmla="*/ 975567 h 1156684"/>
                <a:gd name="connsiteX15" fmla="*/ 191342 w 432600"/>
                <a:gd name="connsiteY15" fmla="*/ 967334 h 1156684"/>
                <a:gd name="connsiteX16" fmla="*/ 183023 w 432600"/>
                <a:gd name="connsiteY16" fmla="*/ 942636 h 1156684"/>
                <a:gd name="connsiteX17" fmla="*/ 183023 w 432600"/>
                <a:gd name="connsiteY17" fmla="*/ 333421 h 1156684"/>
                <a:gd name="connsiteX18" fmla="*/ 91512 w 432600"/>
                <a:gd name="connsiteY18" fmla="*/ 242863 h 1156684"/>
                <a:gd name="connsiteX19" fmla="*/ 0 w 432600"/>
                <a:gd name="connsiteY19" fmla="*/ 333421 h 1156684"/>
                <a:gd name="connsiteX20" fmla="*/ 0 w 432600"/>
                <a:gd name="connsiteY20" fmla="*/ 333421 h 115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2600" h="1156684">
                  <a:moveTo>
                    <a:pt x="0" y="333421"/>
                  </a:moveTo>
                  <a:lnTo>
                    <a:pt x="0" y="333421"/>
                  </a:lnTo>
                  <a:lnTo>
                    <a:pt x="0" y="942636"/>
                  </a:lnTo>
                  <a:cubicBezTo>
                    <a:pt x="0" y="1000265"/>
                    <a:pt x="24958" y="1053777"/>
                    <a:pt x="62394" y="1094940"/>
                  </a:cubicBezTo>
                  <a:cubicBezTo>
                    <a:pt x="103990" y="1136103"/>
                    <a:pt x="158065" y="1156685"/>
                    <a:pt x="216300" y="1156685"/>
                  </a:cubicBezTo>
                  <a:cubicBezTo>
                    <a:pt x="274535" y="1156685"/>
                    <a:pt x="328610" y="1131987"/>
                    <a:pt x="370206" y="1094940"/>
                  </a:cubicBezTo>
                  <a:lnTo>
                    <a:pt x="370206" y="1094940"/>
                  </a:lnTo>
                  <a:cubicBezTo>
                    <a:pt x="411802" y="1053777"/>
                    <a:pt x="432600" y="1000265"/>
                    <a:pt x="432600" y="942636"/>
                  </a:cubicBezTo>
                  <a:lnTo>
                    <a:pt x="432600" y="90559"/>
                  </a:lnTo>
                  <a:cubicBezTo>
                    <a:pt x="432600" y="41163"/>
                    <a:pt x="391004" y="0"/>
                    <a:pt x="341089" y="0"/>
                  </a:cubicBezTo>
                  <a:cubicBezTo>
                    <a:pt x="291173" y="0"/>
                    <a:pt x="249577" y="41163"/>
                    <a:pt x="249577" y="90559"/>
                  </a:cubicBezTo>
                  <a:lnTo>
                    <a:pt x="249577" y="942636"/>
                  </a:lnTo>
                  <a:cubicBezTo>
                    <a:pt x="249577" y="950869"/>
                    <a:pt x="245417" y="959101"/>
                    <a:pt x="241258" y="967334"/>
                  </a:cubicBezTo>
                  <a:lnTo>
                    <a:pt x="241258" y="967334"/>
                  </a:lnTo>
                  <a:cubicBezTo>
                    <a:pt x="232939" y="975567"/>
                    <a:pt x="224619" y="975567"/>
                    <a:pt x="216300" y="975567"/>
                  </a:cubicBezTo>
                  <a:cubicBezTo>
                    <a:pt x="207981" y="975567"/>
                    <a:pt x="199662" y="971450"/>
                    <a:pt x="191342" y="967334"/>
                  </a:cubicBezTo>
                  <a:cubicBezTo>
                    <a:pt x="183023" y="959101"/>
                    <a:pt x="183023" y="950869"/>
                    <a:pt x="183023" y="942636"/>
                  </a:cubicBezTo>
                  <a:lnTo>
                    <a:pt x="183023" y="333421"/>
                  </a:lnTo>
                  <a:cubicBezTo>
                    <a:pt x="183023" y="284026"/>
                    <a:pt x="141427" y="242863"/>
                    <a:pt x="91512" y="242863"/>
                  </a:cubicBezTo>
                  <a:cubicBezTo>
                    <a:pt x="41596" y="238746"/>
                    <a:pt x="0" y="279909"/>
                    <a:pt x="0" y="333421"/>
                  </a:cubicBezTo>
                  <a:lnTo>
                    <a:pt x="0" y="333421"/>
                  </a:lnTo>
                  <a:close/>
                </a:path>
              </a:pathLst>
            </a:custGeom>
            <a:solidFill>
              <a:srgbClr val="A555A1"/>
            </a:solidFill>
            <a:ln w="41519"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32D27F3D-545F-F734-A167-1E756D814265}"/>
                </a:ext>
              </a:extLst>
            </p:cNvPr>
            <p:cNvSpPr/>
            <p:nvPr/>
          </p:nvSpPr>
          <p:spPr>
            <a:xfrm>
              <a:off x="11686535" y="551080"/>
              <a:ext cx="432600" cy="971450"/>
            </a:xfrm>
            <a:custGeom>
              <a:avLst/>
              <a:gdLst>
                <a:gd name="connsiteX0" fmla="*/ 0 w 432600"/>
                <a:gd name="connsiteY0" fmla="*/ 90559 h 971450"/>
                <a:gd name="connsiteX1" fmla="*/ 0 w 432600"/>
                <a:gd name="connsiteY1" fmla="*/ 757402 h 971450"/>
                <a:gd name="connsiteX2" fmla="*/ 62394 w 432600"/>
                <a:gd name="connsiteY2" fmla="*/ 909706 h 971450"/>
                <a:gd name="connsiteX3" fmla="*/ 216300 w 432600"/>
                <a:gd name="connsiteY3" fmla="*/ 971450 h 971450"/>
                <a:gd name="connsiteX4" fmla="*/ 370206 w 432600"/>
                <a:gd name="connsiteY4" fmla="*/ 909706 h 971450"/>
                <a:gd name="connsiteX5" fmla="*/ 370206 w 432600"/>
                <a:gd name="connsiteY5" fmla="*/ 909706 h 971450"/>
                <a:gd name="connsiteX6" fmla="*/ 432600 w 432600"/>
                <a:gd name="connsiteY6" fmla="*/ 757402 h 971450"/>
                <a:gd name="connsiteX7" fmla="*/ 432600 w 432600"/>
                <a:gd name="connsiteY7" fmla="*/ 333422 h 971450"/>
                <a:gd name="connsiteX8" fmla="*/ 341089 w 432600"/>
                <a:gd name="connsiteY8" fmla="*/ 242863 h 971450"/>
                <a:gd name="connsiteX9" fmla="*/ 249577 w 432600"/>
                <a:gd name="connsiteY9" fmla="*/ 333422 h 971450"/>
                <a:gd name="connsiteX10" fmla="*/ 249577 w 432600"/>
                <a:gd name="connsiteY10" fmla="*/ 761518 h 971450"/>
                <a:gd name="connsiteX11" fmla="*/ 241258 w 432600"/>
                <a:gd name="connsiteY11" fmla="*/ 786216 h 971450"/>
                <a:gd name="connsiteX12" fmla="*/ 241258 w 432600"/>
                <a:gd name="connsiteY12" fmla="*/ 786216 h 971450"/>
                <a:gd name="connsiteX13" fmla="*/ 216300 w 432600"/>
                <a:gd name="connsiteY13" fmla="*/ 794449 h 971450"/>
                <a:gd name="connsiteX14" fmla="*/ 191342 w 432600"/>
                <a:gd name="connsiteY14" fmla="*/ 786216 h 971450"/>
                <a:gd name="connsiteX15" fmla="*/ 183023 w 432600"/>
                <a:gd name="connsiteY15" fmla="*/ 761518 h 971450"/>
                <a:gd name="connsiteX16" fmla="*/ 183023 w 432600"/>
                <a:gd name="connsiteY16" fmla="*/ 90559 h 971450"/>
                <a:gd name="connsiteX17" fmla="*/ 91512 w 432600"/>
                <a:gd name="connsiteY17" fmla="*/ 0 h 971450"/>
                <a:gd name="connsiteX18" fmla="*/ 0 w 432600"/>
                <a:gd name="connsiteY18" fmla="*/ 90559 h 9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600" h="971450">
                  <a:moveTo>
                    <a:pt x="0" y="90559"/>
                  </a:moveTo>
                  <a:lnTo>
                    <a:pt x="0" y="757402"/>
                  </a:lnTo>
                  <a:cubicBezTo>
                    <a:pt x="0" y="815030"/>
                    <a:pt x="24958" y="868543"/>
                    <a:pt x="62394" y="909706"/>
                  </a:cubicBezTo>
                  <a:cubicBezTo>
                    <a:pt x="103990" y="950869"/>
                    <a:pt x="158065" y="971450"/>
                    <a:pt x="216300" y="971450"/>
                  </a:cubicBezTo>
                  <a:cubicBezTo>
                    <a:pt x="274535" y="971450"/>
                    <a:pt x="328610" y="946752"/>
                    <a:pt x="370206" y="909706"/>
                  </a:cubicBezTo>
                  <a:lnTo>
                    <a:pt x="370206" y="909706"/>
                  </a:lnTo>
                  <a:cubicBezTo>
                    <a:pt x="411802" y="868543"/>
                    <a:pt x="432600" y="815030"/>
                    <a:pt x="432600" y="757402"/>
                  </a:cubicBezTo>
                  <a:lnTo>
                    <a:pt x="432600" y="333422"/>
                  </a:lnTo>
                  <a:cubicBezTo>
                    <a:pt x="432600" y="284026"/>
                    <a:pt x="391004" y="242863"/>
                    <a:pt x="341089" y="242863"/>
                  </a:cubicBezTo>
                  <a:cubicBezTo>
                    <a:pt x="291173" y="242863"/>
                    <a:pt x="249577" y="284026"/>
                    <a:pt x="249577" y="333422"/>
                  </a:cubicBezTo>
                  <a:lnTo>
                    <a:pt x="249577" y="761518"/>
                  </a:lnTo>
                  <a:cubicBezTo>
                    <a:pt x="249577" y="769751"/>
                    <a:pt x="245417" y="777984"/>
                    <a:pt x="241258" y="786216"/>
                  </a:cubicBezTo>
                  <a:lnTo>
                    <a:pt x="241258" y="786216"/>
                  </a:lnTo>
                  <a:cubicBezTo>
                    <a:pt x="232938" y="794449"/>
                    <a:pt x="224619" y="794449"/>
                    <a:pt x="216300" y="794449"/>
                  </a:cubicBezTo>
                  <a:cubicBezTo>
                    <a:pt x="207981" y="794449"/>
                    <a:pt x="199662" y="790332"/>
                    <a:pt x="191342" y="786216"/>
                  </a:cubicBezTo>
                  <a:cubicBezTo>
                    <a:pt x="183023" y="777984"/>
                    <a:pt x="183023" y="769751"/>
                    <a:pt x="183023" y="761518"/>
                  </a:cubicBezTo>
                  <a:lnTo>
                    <a:pt x="183023" y="90559"/>
                  </a:lnTo>
                  <a:cubicBezTo>
                    <a:pt x="183023" y="41163"/>
                    <a:pt x="141427" y="0"/>
                    <a:pt x="91512" y="0"/>
                  </a:cubicBezTo>
                  <a:cubicBezTo>
                    <a:pt x="41596" y="0"/>
                    <a:pt x="0" y="41163"/>
                    <a:pt x="0" y="90559"/>
                  </a:cubicBezTo>
                </a:path>
              </a:pathLst>
            </a:custGeom>
            <a:solidFill>
              <a:srgbClr val="2B9B9F"/>
            </a:solidFill>
            <a:ln w="41519"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E4524259-742E-9D00-E02F-2159C8F9798F}"/>
                </a:ext>
              </a:extLst>
            </p:cNvPr>
            <p:cNvSpPr/>
            <p:nvPr/>
          </p:nvSpPr>
          <p:spPr>
            <a:xfrm>
              <a:off x="11940271" y="380764"/>
              <a:ext cx="266017" cy="746601"/>
            </a:xfrm>
            <a:custGeom>
              <a:avLst/>
              <a:gdLst>
                <a:gd name="connsiteX0" fmla="*/ 266017 w 266017"/>
                <a:gd name="connsiteY0" fmla="*/ 0 h 746601"/>
                <a:gd name="connsiteX1" fmla="*/ 266017 w 266017"/>
                <a:gd name="connsiteY1" fmla="*/ 191402 h 746601"/>
                <a:gd name="connsiteX2" fmla="*/ 228779 w 266017"/>
                <a:gd name="connsiteY2" fmla="*/ 215597 h 746601"/>
                <a:gd name="connsiteX3" fmla="*/ 183023 w 266017"/>
                <a:gd name="connsiteY3" fmla="*/ 326737 h 746601"/>
                <a:gd name="connsiteX4" fmla="*/ 183023 w 266017"/>
                <a:gd name="connsiteY4" fmla="*/ 656042 h 746601"/>
                <a:gd name="connsiteX5" fmla="*/ 91512 w 266017"/>
                <a:gd name="connsiteY5" fmla="*/ 746601 h 746601"/>
                <a:gd name="connsiteX6" fmla="*/ 0 w 266017"/>
                <a:gd name="connsiteY6" fmla="*/ 656042 h 746601"/>
                <a:gd name="connsiteX7" fmla="*/ 0 w 266017"/>
                <a:gd name="connsiteY7" fmla="*/ 326737 h 746601"/>
                <a:gd name="connsiteX8" fmla="*/ 95671 w 266017"/>
                <a:gd name="connsiteY8" fmla="*/ 83875 h 746601"/>
                <a:gd name="connsiteX9" fmla="*/ 209021 w 266017"/>
                <a:gd name="connsiteY9" fmla="*/ 11325 h 746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017" h="746601">
                  <a:moveTo>
                    <a:pt x="266017" y="0"/>
                  </a:moveTo>
                  <a:lnTo>
                    <a:pt x="266017" y="191402"/>
                  </a:lnTo>
                  <a:lnTo>
                    <a:pt x="228779" y="215597"/>
                  </a:lnTo>
                  <a:cubicBezTo>
                    <a:pt x="199662" y="244411"/>
                    <a:pt x="183023" y="285574"/>
                    <a:pt x="183023" y="326737"/>
                  </a:cubicBezTo>
                  <a:lnTo>
                    <a:pt x="183023" y="656042"/>
                  </a:lnTo>
                  <a:cubicBezTo>
                    <a:pt x="183023" y="705438"/>
                    <a:pt x="141427" y="746601"/>
                    <a:pt x="91512" y="746601"/>
                  </a:cubicBezTo>
                  <a:cubicBezTo>
                    <a:pt x="41596" y="746601"/>
                    <a:pt x="0" y="705438"/>
                    <a:pt x="0" y="656042"/>
                  </a:cubicBezTo>
                  <a:lnTo>
                    <a:pt x="0" y="326737"/>
                  </a:lnTo>
                  <a:cubicBezTo>
                    <a:pt x="0" y="236178"/>
                    <a:pt x="37437" y="149736"/>
                    <a:pt x="95671" y="83875"/>
                  </a:cubicBezTo>
                  <a:cubicBezTo>
                    <a:pt x="128948" y="53003"/>
                    <a:pt x="167425" y="28305"/>
                    <a:pt x="209021" y="11325"/>
                  </a:cubicBezTo>
                  <a:close/>
                </a:path>
              </a:pathLst>
            </a:custGeom>
            <a:solidFill>
              <a:srgbClr val="414DA1"/>
            </a:solidFill>
            <a:ln w="41519"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1E98C0C5-A1E9-11C7-1450-E08C9EB6704F}"/>
                </a:ext>
              </a:extLst>
            </p:cNvPr>
            <p:cNvSpPr/>
            <p:nvPr/>
          </p:nvSpPr>
          <p:spPr>
            <a:xfrm>
              <a:off x="11183221" y="32426"/>
              <a:ext cx="690496" cy="852360"/>
            </a:xfrm>
            <a:custGeom>
              <a:avLst/>
              <a:gdLst>
                <a:gd name="connsiteX0" fmla="*/ 345248 w 690496"/>
                <a:gd name="connsiteY0" fmla="*/ 0 h 852360"/>
                <a:gd name="connsiteX1" fmla="*/ 590666 w 690496"/>
                <a:gd name="connsiteY1" fmla="*/ 98791 h 852360"/>
                <a:gd name="connsiteX2" fmla="*/ 690496 w 690496"/>
                <a:gd name="connsiteY2" fmla="*/ 341654 h 852360"/>
                <a:gd name="connsiteX3" fmla="*/ 690496 w 690496"/>
                <a:gd name="connsiteY3" fmla="*/ 761518 h 852360"/>
                <a:gd name="connsiteX4" fmla="*/ 590666 w 690496"/>
                <a:gd name="connsiteY4" fmla="*/ 852077 h 852360"/>
                <a:gd name="connsiteX5" fmla="*/ 499154 w 690496"/>
                <a:gd name="connsiteY5" fmla="*/ 761518 h 852360"/>
                <a:gd name="connsiteX6" fmla="*/ 499154 w 690496"/>
                <a:gd name="connsiteY6" fmla="*/ 341654 h 852360"/>
                <a:gd name="connsiteX7" fmla="*/ 453398 w 690496"/>
                <a:gd name="connsiteY7" fmla="*/ 230514 h 852360"/>
                <a:gd name="connsiteX8" fmla="*/ 341089 w 690496"/>
                <a:gd name="connsiteY8" fmla="*/ 185234 h 852360"/>
                <a:gd name="connsiteX9" fmla="*/ 228779 w 690496"/>
                <a:gd name="connsiteY9" fmla="*/ 230514 h 852360"/>
                <a:gd name="connsiteX10" fmla="*/ 183023 w 690496"/>
                <a:gd name="connsiteY10" fmla="*/ 341654 h 852360"/>
                <a:gd name="connsiteX11" fmla="*/ 183023 w 690496"/>
                <a:gd name="connsiteY11" fmla="*/ 761518 h 852360"/>
                <a:gd name="connsiteX12" fmla="*/ 91512 w 690496"/>
                <a:gd name="connsiteY12" fmla="*/ 852077 h 852360"/>
                <a:gd name="connsiteX13" fmla="*/ 0 w 690496"/>
                <a:gd name="connsiteY13" fmla="*/ 761518 h 852360"/>
                <a:gd name="connsiteX14" fmla="*/ 0 w 690496"/>
                <a:gd name="connsiteY14" fmla="*/ 341654 h 852360"/>
                <a:gd name="connsiteX15" fmla="*/ 99831 w 690496"/>
                <a:gd name="connsiteY15" fmla="*/ 98791 h 852360"/>
                <a:gd name="connsiteX16" fmla="*/ 345248 w 690496"/>
                <a:gd name="connsiteY16" fmla="*/ 0 h 852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0496" h="852360">
                  <a:moveTo>
                    <a:pt x="345248" y="0"/>
                  </a:moveTo>
                  <a:cubicBezTo>
                    <a:pt x="436760" y="0"/>
                    <a:pt x="524112" y="32930"/>
                    <a:pt x="590666" y="98791"/>
                  </a:cubicBezTo>
                  <a:cubicBezTo>
                    <a:pt x="653060" y="164653"/>
                    <a:pt x="690496" y="251095"/>
                    <a:pt x="690496" y="341654"/>
                  </a:cubicBezTo>
                  <a:lnTo>
                    <a:pt x="690496" y="761518"/>
                  </a:lnTo>
                  <a:cubicBezTo>
                    <a:pt x="690496" y="815030"/>
                    <a:pt x="648900" y="856193"/>
                    <a:pt x="590666" y="852077"/>
                  </a:cubicBezTo>
                  <a:cubicBezTo>
                    <a:pt x="540750" y="852077"/>
                    <a:pt x="499154" y="810914"/>
                    <a:pt x="499154" y="761518"/>
                  </a:cubicBezTo>
                  <a:lnTo>
                    <a:pt x="499154" y="341654"/>
                  </a:lnTo>
                  <a:cubicBezTo>
                    <a:pt x="499154" y="300491"/>
                    <a:pt x="482516" y="259328"/>
                    <a:pt x="453398" y="230514"/>
                  </a:cubicBezTo>
                  <a:cubicBezTo>
                    <a:pt x="424281" y="201699"/>
                    <a:pt x="382685" y="185234"/>
                    <a:pt x="341089" y="185234"/>
                  </a:cubicBezTo>
                  <a:cubicBezTo>
                    <a:pt x="299492" y="185234"/>
                    <a:pt x="257896" y="201699"/>
                    <a:pt x="228779" y="230514"/>
                  </a:cubicBezTo>
                  <a:cubicBezTo>
                    <a:pt x="199662" y="259328"/>
                    <a:pt x="183023" y="300491"/>
                    <a:pt x="183023" y="341654"/>
                  </a:cubicBezTo>
                  <a:lnTo>
                    <a:pt x="183023" y="761518"/>
                  </a:lnTo>
                  <a:cubicBezTo>
                    <a:pt x="183023" y="810914"/>
                    <a:pt x="141427" y="852077"/>
                    <a:pt x="91512" y="852077"/>
                  </a:cubicBezTo>
                  <a:cubicBezTo>
                    <a:pt x="41596" y="852077"/>
                    <a:pt x="0" y="810914"/>
                    <a:pt x="0" y="761518"/>
                  </a:cubicBezTo>
                  <a:lnTo>
                    <a:pt x="0" y="341654"/>
                  </a:lnTo>
                  <a:cubicBezTo>
                    <a:pt x="0" y="251095"/>
                    <a:pt x="33277" y="164653"/>
                    <a:pt x="99831" y="98791"/>
                  </a:cubicBezTo>
                  <a:cubicBezTo>
                    <a:pt x="166385" y="37047"/>
                    <a:pt x="253737" y="0"/>
                    <a:pt x="345248" y="0"/>
                  </a:cubicBezTo>
                  <a:close/>
                </a:path>
              </a:pathLst>
            </a:custGeom>
            <a:solidFill>
              <a:srgbClr val="4174BA"/>
            </a:solidFill>
            <a:ln w="41519"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1E1DFE9A-C81D-CEDF-7659-1BD980CA0449}"/>
                </a:ext>
              </a:extLst>
            </p:cNvPr>
            <p:cNvSpPr/>
            <p:nvPr/>
          </p:nvSpPr>
          <p:spPr>
            <a:xfrm>
              <a:off x="12102496" y="1"/>
              <a:ext cx="103792" cy="227067"/>
            </a:xfrm>
            <a:custGeom>
              <a:avLst/>
              <a:gdLst>
                <a:gd name="connsiteX0" fmla="*/ 13051 w 103792"/>
                <a:gd name="connsiteY0" fmla="*/ 0 h 227067"/>
                <a:gd name="connsiteX1" fmla="*/ 103792 w 103792"/>
                <a:gd name="connsiteY1" fmla="*/ 0 h 227067"/>
                <a:gd name="connsiteX2" fmla="*/ 103792 w 103792"/>
                <a:gd name="connsiteY2" fmla="*/ 227067 h 227067"/>
                <a:gd name="connsiteX3" fmla="*/ 54075 w 103792"/>
                <a:gd name="connsiteY3" fmla="*/ 194506 h 227067"/>
                <a:gd name="connsiteX4" fmla="*/ 0 w 103792"/>
                <a:gd name="connsiteY4" fmla="*/ 65356 h 227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92" h="227067">
                  <a:moveTo>
                    <a:pt x="13051" y="0"/>
                  </a:moveTo>
                  <a:lnTo>
                    <a:pt x="103792" y="0"/>
                  </a:lnTo>
                  <a:lnTo>
                    <a:pt x="103792" y="227067"/>
                  </a:lnTo>
                  <a:lnTo>
                    <a:pt x="54075" y="194506"/>
                  </a:lnTo>
                  <a:cubicBezTo>
                    <a:pt x="20798" y="162090"/>
                    <a:pt x="0" y="116810"/>
                    <a:pt x="0" y="65356"/>
                  </a:cubicBezTo>
                  <a:close/>
                </a:path>
              </a:pathLst>
            </a:custGeom>
            <a:solidFill>
              <a:srgbClr val="414DA1"/>
            </a:solidFill>
            <a:ln w="41519"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B28448A8-024D-C63D-4D3E-6872C6408B05}"/>
                </a:ext>
              </a:extLst>
            </p:cNvPr>
            <p:cNvSpPr/>
            <p:nvPr/>
          </p:nvSpPr>
          <p:spPr>
            <a:xfrm>
              <a:off x="10584236" y="0"/>
              <a:ext cx="366046" cy="246474"/>
            </a:xfrm>
            <a:custGeom>
              <a:avLst/>
              <a:gdLst>
                <a:gd name="connsiteX0" fmla="*/ 13051 w 366046"/>
                <a:gd name="connsiteY0" fmla="*/ 0 h 246474"/>
                <a:gd name="connsiteX1" fmla="*/ 354634 w 366046"/>
                <a:gd name="connsiteY1" fmla="*/ 0 h 246474"/>
                <a:gd name="connsiteX2" fmla="*/ 366046 w 366046"/>
                <a:gd name="connsiteY2" fmla="*/ 65356 h 246474"/>
                <a:gd name="connsiteX3" fmla="*/ 183023 w 366046"/>
                <a:gd name="connsiteY3" fmla="*/ 246474 h 246474"/>
                <a:gd name="connsiteX4" fmla="*/ 0 w 366046"/>
                <a:gd name="connsiteY4" fmla="*/ 65356 h 24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046" h="246474">
                  <a:moveTo>
                    <a:pt x="13051" y="0"/>
                  </a:moveTo>
                  <a:lnTo>
                    <a:pt x="354634" y="0"/>
                  </a:lnTo>
                  <a:lnTo>
                    <a:pt x="366046" y="65356"/>
                  </a:lnTo>
                  <a:cubicBezTo>
                    <a:pt x="366046" y="164147"/>
                    <a:pt x="287014" y="246474"/>
                    <a:pt x="183023" y="246474"/>
                  </a:cubicBezTo>
                  <a:cubicBezTo>
                    <a:pt x="83192" y="246474"/>
                    <a:pt x="0" y="168264"/>
                    <a:pt x="0" y="65356"/>
                  </a:cubicBezTo>
                  <a:close/>
                </a:path>
              </a:pathLst>
            </a:custGeom>
            <a:solidFill>
              <a:srgbClr val="EE4F27"/>
            </a:solidFill>
            <a:ln w="4151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3CC6E3CE-D5FD-FFC8-28F3-1AD47A17F0C7}"/>
                </a:ext>
              </a:extLst>
            </p:cNvPr>
            <p:cNvSpPr/>
            <p:nvPr/>
          </p:nvSpPr>
          <p:spPr>
            <a:xfrm>
              <a:off x="10929484" y="946247"/>
              <a:ext cx="183310" cy="181117"/>
            </a:xfrm>
            <a:custGeom>
              <a:avLst/>
              <a:gdLst>
                <a:gd name="connsiteX0" fmla="*/ 91512 w 183310"/>
                <a:gd name="connsiteY0" fmla="*/ 0 h 181117"/>
                <a:gd name="connsiteX1" fmla="*/ 0 w 183310"/>
                <a:gd name="connsiteY1" fmla="*/ 90559 h 181117"/>
                <a:gd name="connsiteX2" fmla="*/ 0 w 183310"/>
                <a:gd name="connsiteY2" fmla="*/ 90559 h 181117"/>
                <a:gd name="connsiteX3" fmla="*/ 0 w 183310"/>
                <a:gd name="connsiteY3" fmla="*/ 90559 h 181117"/>
                <a:gd name="connsiteX4" fmla="*/ 0 w 183310"/>
                <a:gd name="connsiteY4" fmla="*/ 90559 h 181117"/>
                <a:gd name="connsiteX5" fmla="*/ 0 w 183310"/>
                <a:gd name="connsiteY5" fmla="*/ 90559 h 181117"/>
                <a:gd name="connsiteX6" fmla="*/ 91512 w 183310"/>
                <a:gd name="connsiteY6" fmla="*/ 181118 h 181117"/>
                <a:gd name="connsiteX7" fmla="*/ 183023 w 183310"/>
                <a:gd name="connsiteY7" fmla="*/ 90559 h 181117"/>
                <a:gd name="connsiteX8" fmla="*/ 91512 w 183310"/>
                <a:gd name="connsiteY8" fmla="*/ 0 h 18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310" h="181117">
                  <a:moveTo>
                    <a:pt x="91512" y="0"/>
                  </a:moveTo>
                  <a:cubicBezTo>
                    <a:pt x="41596" y="0"/>
                    <a:pt x="0" y="41163"/>
                    <a:pt x="0" y="90559"/>
                  </a:cubicBezTo>
                  <a:lnTo>
                    <a:pt x="0" y="90559"/>
                  </a:lnTo>
                  <a:cubicBezTo>
                    <a:pt x="0" y="90559"/>
                    <a:pt x="0" y="90559"/>
                    <a:pt x="0" y="90559"/>
                  </a:cubicBezTo>
                  <a:cubicBezTo>
                    <a:pt x="0" y="90559"/>
                    <a:pt x="0" y="90559"/>
                    <a:pt x="0" y="90559"/>
                  </a:cubicBezTo>
                  <a:cubicBezTo>
                    <a:pt x="0" y="90559"/>
                    <a:pt x="0" y="90559"/>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993F59"/>
            </a:solidFill>
            <a:ln w="41519"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1E609669-F2BB-0DAB-0711-78E03F881273}"/>
                </a:ext>
              </a:extLst>
            </p:cNvPr>
            <p:cNvSpPr/>
            <p:nvPr/>
          </p:nvSpPr>
          <p:spPr>
            <a:xfrm>
              <a:off x="11183221"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414DA1"/>
            </a:solidFill>
            <a:ln w="41519"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7E90E381-6C2B-D16C-8344-D39D5754AC9C}"/>
                </a:ext>
              </a:extLst>
            </p:cNvPr>
            <p:cNvSpPr/>
            <p:nvPr/>
          </p:nvSpPr>
          <p:spPr>
            <a:xfrm>
              <a:off x="11686535"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3FB5A1"/>
            </a:solidFill>
            <a:ln w="41519"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1FB908D1-064B-F1C2-8599-3CB17786B1DC}"/>
                </a:ext>
              </a:extLst>
            </p:cNvPr>
            <p:cNvSpPr/>
            <p:nvPr/>
          </p:nvSpPr>
          <p:spPr>
            <a:xfrm>
              <a:off x="11940271" y="946247"/>
              <a:ext cx="183310" cy="181117"/>
            </a:xfrm>
            <a:custGeom>
              <a:avLst/>
              <a:gdLst>
                <a:gd name="connsiteX0" fmla="*/ 91512 w 183310"/>
                <a:gd name="connsiteY0" fmla="*/ 0 h 181117"/>
                <a:gd name="connsiteX1" fmla="*/ 0 w 183310"/>
                <a:gd name="connsiteY1" fmla="*/ 90559 h 181117"/>
                <a:gd name="connsiteX2" fmla="*/ 91512 w 183310"/>
                <a:gd name="connsiteY2" fmla="*/ 181118 h 181117"/>
                <a:gd name="connsiteX3" fmla="*/ 183023 w 183310"/>
                <a:gd name="connsiteY3" fmla="*/ 90559 h 181117"/>
                <a:gd name="connsiteX4" fmla="*/ 91512 w 183310"/>
                <a:gd name="connsiteY4" fmla="*/ 0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310" h="181117">
                  <a:moveTo>
                    <a:pt x="91512" y="0"/>
                  </a:moveTo>
                  <a:cubicBezTo>
                    <a:pt x="41596" y="0"/>
                    <a:pt x="0" y="41163"/>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58B947"/>
            </a:solidFill>
            <a:ln w="41519" cap="flat">
              <a:noFill/>
              <a:prstDash val="solid"/>
              <a:miter/>
            </a:ln>
          </p:spPr>
          <p:txBody>
            <a:bodyPr rtlCol="0" anchor="ctr"/>
            <a:lstStyle/>
            <a:p>
              <a:endParaRPr lang="en-GB"/>
            </a:p>
          </p:txBody>
        </p:sp>
      </p:grpSp>
    </p:spTree>
    <p:extLst>
      <p:ext uri="{BB962C8B-B14F-4D97-AF65-F5344CB8AC3E}">
        <p14:creationId xmlns:p14="http://schemas.microsoft.com/office/powerpoint/2010/main" val="12066436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7ACA0FE-F957-BCDE-792A-CC1832F6C7D9}"/>
              </a:ext>
            </a:extLst>
          </p:cNvPr>
          <p:cNvCxnSpPr>
            <a:cxnSpLocks/>
          </p:cNvCxnSpPr>
          <p:nvPr/>
        </p:nvCxnSpPr>
        <p:spPr>
          <a:xfrm>
            <a:off x="0" y="1299443"/>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0" name="Text Placeholder 1">
            <a:extLst>
              <a:ext uri="{FF2B5EF4-FFF2-40B4-BE49-F238E27FC236}">
                <a16:creationId xmlns:a16="http://schemas.microsoft.com/office/drawing/2014/main" id="{62496CE9-1C6C-6A5B-4A60-185B38CF56F7}"/>
              </a:ext>
            </a:extLst>
          </p:cNvPr>
          <p:cNvSpPr>
            <a:spLocks noGrp="1"/>
          </p:cNvSpPr>
          <p:nvPr>
            <p:ph type="body" sz="quarter" idx="18"/>
          </p:nvPr>
        </p:nvSpPr>
        <p:spPr>
          <a:xfrm>
            <a:off x="619450" y="1477033"/>
            <a:ext cx="6079960" cy="3937191"/>
          </a:xfrm>
        </p:spPr>
        <p:txBody>
          <a:bodyPr/>
          <a:lstStyle/>
          <a:p>
            <a:pPr marL="0" indent="0">
              <a:lnSpc>
                <a:spcPct val="100000"/>
              </a:lnSpc>
            </a:pPr>
            <a:r>
              <a:rPr lang="en-GB" sz="2400" b="1" dirty="0"/>
              <a:t>Trotz gegenteiliger Versprechen stellen viele Medien- und Technologieunternehmen weiterhin Mitarbeiter auf eine Weise ein, die unterrepräsentierte Gruppen benachteiligt:</a:t>
            </a:r>
          </a:p>
          <a:p>
            <a:pPr marL="342900" indent="-342900">
              <a:lnSpc>
                <a:spcPct val="100000"/>
              </a:lnSpc>
              <a:buFont typeface="System Font Regular"/>
              <a:buChar char="→"/>
            </a:pPr>
            <a:r>
              <a:rPr lang="en-GB" sz="2400" dirty="0"/>
              <a:t>Eine </a:t>
            </a:r>
            <a:r>
              <a:rPr lang="en-GB" sz="2400" u="sng" dirty="0">
                <a:solidFill>
                  <a:srgbClr val="3EB6A1"/>
                </a:solidFill>
                <a:hlinkClick r:id="rId2">
                  <a:extLst>
                    <a:ext uri="{A12FA001-AC4F-418D-AE19-62706E023703}">
                      <ahyp:hlinkClr xmlns:ahyp="http://schemas.microsoft.com/office/drawing/2018/hyperlinkcolor" val="tx"/>
                    </a:ext>
                  </a:extLst>
                </a:hlinkClick>
              </a:rPr>
              <a:t>Umfrage </a:t>
            </a:r>
            <a:r>
              <a:rPr lang="en-GB" sz="2400" dirty="0"/>
              <a:t>unter 14.000 Fachkräften aus der Tech-Branche zeigt: 65 % der 4.000 in Europa arbeitenden Personalvermittler gaben zu, dass unbewusste oder bewusste Vorurteile ihre Einstellungsentscheidungen beeinflussen. Das zeigt, dass diskriminierende Praktiken bei der Personalauswahl auch unter den Verantwortlichen für den Aufbau von Teams fortbestehen.</a:t>
            </a:r>
          </a:p>
          <a:p>
            <a:pPr marL="0" indent="0">
              <a:lnSpc>
                <a:spcPct val="100000"/>
              </a:lnSpc>
            </a:pPr>
            <a:endParaRPr lang="en-GB" sz="2400" noProof="0" dirty="0">
              <a:ea typeface="Calibri"/>
              <a:cs typeface="Calibri"/>
            </a:endParaRPr>
          </a:p>
        </p:txBody>
      </p:sp>
      <p:sp>
        <p:nvSpPr>
          <p:cNvPr id="11" name="Text Placeholder 2">
            <a:extLst>
              <a:ext uri="{FF2B5EF4-FFF2-40B4-BE49-F238E27FC236}">
                <a16:creationId xmlns:a16="http://schemas.microsoft.com/office/drawing/2014/main" id="{047E27B0-583F-3949-7728-BEAB47360A2F}"/>
              </a:ext>
            </a:extLst>
          </p:cNvPr>
          <p:cNvSpPr>
            <a:spLocks noGrp="1"/>
          </p:cNvSpPr>
          <p:nvPr>
            <p:ph type="body" sz="quarter" idx="16"/>
          </p:nvPr>
        </p:nvSpPr>
        <p:spPr>
          <a:xfrm>
            <a:off x="798381" y="1"/>
            <a:ext cx="9517194" cy="1299442"/>
          </a:xfrm>
        </p:spPr>
        <p:txBody>
          <a:bodyPr anchor="ctr"/>
          <a:lstStyle/>
          <a:p>
            <a:pPr>
              <a:buNone/>
            </a:pPr>
            <a:r>
              <a:rPr lang="en-US" sz="3400" dirty="0"/>
              <a:t>Voreingenommene Einstellungsverfahren</a:t>
            </a:r>
          </a:p>
        </p:txBody>
      </p:sp>
      <p:sp>
        <p:nvSpPr>
          <p:cNvPr id="2" name="TextBox 1">
            <a:extLst>
              <a:ext uri="{FF2B5EF4-FFF2-40B4-BE49-F238E27FC236}">
                <a16:creationId xmlns:a16="http://schemas.microsoft.com/office/drawing/2014/main" id="{484F2C07-94C4-BDF8-34B4-F7C02519664C}"/>
              </a:ext>
            </a:extLst>
          </p:cNvPr>
          <p:cNvSpPr txBox="1"/>
          <p:nvPr/>
        </p:nvSpPr>
        <p:spPr>
          <a:xfrm>
            <a:off x="6786563" y="5183757"/>
            <a:ext cx="4703710" cy="369332"/>
          </a:xfrm>
          <a:prstGeom prst="rect">
            <a:avLst/>
          </a:prstGeom>
          <a:noFill/>
        </p:spPr>
        <p:txBody>
          <a:bodyPr wrap="square">
            <a:spAutoFit/>
          </a:bodyPr>
          <a:lstStyle/>
          <a:p>
            <a:pPr algn="ctr"/>
            <a:r>
              <a:rPr lang="en-IE" i="1" dirty="0">
                <a:solidFill>
                  <a:srgbClr val="3EB6A1"/>
                </a:solidFill>
                <a:hlinkClick r:id="rId2">
                  <a:extLst>
                    <a:ext uri="{A12FA001-AC4F-418D-AE19-62706E023703}">
                      <ahyp:hlinkClr xmlns:ahyp="http://schemas.microsoft.com/office/drawing/2018/hyperlinkcolor" val="tx"/>
                    </a:ext>
                  </a:extLst>
                </a:hlinkClick>
              </a:rPr>
              <a:t>Umfrage</a:t>
            </a:r>
            <a:endParaRPr lang="en-IE" i="1" dirty="0">
              <a:solidFill>
                <a:srgbClr val="3EB6A1"/>
              </a:solidFill>
            </a:endParaRPr>
          </a:p>
        </p:txBody>
      </p:sp>
      <p:sp>
        <p:nvSpPr>
          <p:cNvPr id="3" name="Rectangle: Rounded Corners 13">
            <a:extLst>
              <a:ext uri="{FF2B5EF4-FFF2-40B4-BE49-F238E27FC236}">
                <a16:creationId xmlns:a16="http://schemas.microsoft.com/office/drawing/2014/main" id="{978632B9-F46F-570A-D5BF-3C87C17004AA}"/>
              </a:ext>
            </a:extLst>
          </p:cNvPr>
          <p:cNvSpPr/>
          <p:nvPr/>
        </p:nvSpPr>
        <p:spPr>
          <a:xfrm>
            <a:off x="7474020" y="5882708"/>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latin typeface="Abadi" panose="020B0604020104020204" pitchFamily="34" charset="0"/>
                <a:cs typeface="Aharoni" panose="02010803020104030203" pitchFamily="2" charset="-79"/>
                <a:hlinkClick r:id="rId2">
                  <a:extLst>
                    <a:ext uri="{A12FA001-AC4F-418D-AE19-62706E023703}">
                      <ahyp:hlinkClr xmlns:ahyp="http://schemas.microsoft.com/office/drawing/2018/hyperlinkcolor" val="tx"/>
                    </a:ext>
                  </a:extLst>
                </a:hlinkClick>
              </a:rPr>
              <a:t>Klicken Sie hier, um die Ergebnisse anzuzeigen.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grpSp>
        <p:nvGrpSpPr>
          <p:cNvPr id="4" name="Group 3">
            <a:extLst>
              <a:ext uri="{FF2B5EF4-FFF2-40B4-BE49-F238E27FC236}">
                <a16:creationId xmlns:a16="http://schemas.microsoft.com/office/drawing/2014/main" id="{330C6A75-79C0-9816-6A57-13B34AD1C4CA}"/>
              </a:ext>
            </a:extLst>
          </p:cNvPr>
          <p:cNvGrpSpPr/>
          <p:nvPr/>
        </p:nvGrpSpPr>
        <p:grpSpPr>
          <a:xfrm>
            <a:off x="10079309" y="0"/>
            <a:ext cx="2126979" cy="1522530"/>
            <a:chOff x="10079309" y="0"/>
            <a:chExt cx="2126979" cy="1522530"/>
          </a:xfrm>
        </p:grpSpPr>
        <p:sp>
          <p:nvSpPr>
            <p:cNvPr id="5" name="Freeform 4">
              <a:extLst>
                <a:ext uri="{FF2B5EF4-FFF2-40B4-BE49-F238E27FC236}">
                  <a16:creationId xmlns:a16="http://schemas.microsoft.com/office/drawing/2014/main" id="{8C5069C6-D2BF-85D0-19C7-2BDC99CDE986}"/>
                </a:ext>
              </a:extLst>
            </p:cNvPr>
            <p:cNvSpPr/>
            <p:nvPr/>
          </p:nvSpPr>
          <p:spPr>
            <a:xfrm>
              <a:off x="10079309" y="365846"/>
              <a:ext cx="1037358" cy="959101"/>
            </a:xfrm>
            <a:custGeom>
              <a:avLst/>
              <a:gdLst>
                <a:gd name="connsiteX0" fmla="*/ 1037358 w 1037358"/>
                <a:gd name="connsiteY0" fmla="*/ 341654 h 959101"/>
                <a:gd name="connsiteX1" fmla="*/ 937528 w 1037358"/>
                <a:gd name="connsiteY1" fmla="*/ 98792 h 959101"/>
                <a:gd name="connsiteX2" fmla="*/ 692110 w 1037358"/>
                <a:gd name="connsiteY2" fmla="*/ 0 h 959101"/>
                <a:gd name="connsiteX3" fmla="*/ 446693 w 1037358"/>
                <a:gd name="connsiteY3" fmla="*/ 98792 h 959101"/>
                <a:gd name="connsiteX4" fmla="*/ 346862 w 1037358"/>
                <a:gd name="connsiteY4" fmla="*/ 341654 h 959101"/>
                <a:gd name="connsiteX5" fmla="*/ 346862 w 1037358"/>
                <a:gd name="connsiteY5" fmla="*/ 745053 h 959101"/>
                <a:gd name="connsiteX6" fmla="*/ 313585 w 1037358"/>
                <a:gd name="connsiteY6" fmla="*/ 777984 h 959101"/>
                <a:gd name="connsiteX7" fmla="*/ 109764 w 1037358"/>
                <a:gd name="connsiteY7" fmla="*/ 777984 h 959101"/>
                <a:gd name="connsiteX8" fmla="*/ 93125 w 1037358"/>
                <a:gd name="connsiteY8" fmla="*/ 959101 h 959101"/>
                <a:gd name="connsiteX9" fmla="*/ 93125 w 1037358"/>
                <a:gd name="connsiteY9" fmla="*/ 959101 h 959101"/>
                <a:gd name="connsiteX10" fmla="*/ 313585 w 1037358"/>
                <a:gd name="connsiteY10" fmla="*/ 959101 h 959101"/>
                <a:gd name="connsiteX11" fmla="*/ 534045 w 1037358"/>
                <a:gd name="connsiteY11" fmla="*/ 740937 h 959101"/>
                <a:gd name="connsiteX12" fmla="*/ 534045 w 1037358"/>
                <a:gd name="connsiteY12" fmla="*/ 337538 h 959101"/>
                <a:gd name="connsiteX13" fmla="*/ 579801 w 1037358"/>
                <a:gd name="connsiteY13" fmla="*/ 226397 h 959101"/>
                <a:gd name="connsiteX14" fmla="*/ 692110 w 1037358"/>
                <a:gd name="connsiteY14" fmla="*/ 181118 h 959101"/>
                <a:gd name="connsiteX15" fmla="*/ 804420 w 1037358"/>
                <a:gd name="connsiteY15" fmla="*/ 226397 h 959101"/>
                <a:gd name="connsiteX16" fmla="*/ 850176 w 1037358"/>
                <a:gd name="connsiteY16" fmla="*/ 337538 h 959101"/>
                <a:gd name="connsiteX17" fmla="*/ 850176 w 1037358"/>
                <a:gd name="connsiteY17" fmla="*/ 666843 h 959101"/>
                <a:gd name="connsiteX18" fmla="*/ 850176 w 1037358"/>
                <a:gd name="connsiteY18" fmla="*/ 666843 h 959101"/>
                <a:gd name="connsiteX19" fmla="*/ 941687 w 1037358"/>
                <a:gd name="connsiteY19" fmla="*/ 761518 h 959101"/>
                <a:gd name="connsiteX20" fmla="*/ 1033199 w 1037358"/>
                <a:gd name="connsiteY20" fmla="*/ 670959 h 959101"/>
                <a:gd name="connsiteX21" fmla="*/ 1033199 w 1037358"/>
                <a:gd name="connsiteY21" fmla="*/ 341654 h 959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7358" h="959101">
                  <a:moveTo>
                    <a:pt x="1037358" y="341654"/>
                  </a:moveTo>
                  <a:cubicBezTo>
                    <a:pt x="1037358" y="251095"/>
                    <a:pt x="999922" y="164653"/>
                    <a:pt x="937528" y="98792"/>
                  </a:cubicBezTo>
                  <a:cubicBezTo>
                    <a:pt x="870974" y="32930"/>
                    <a:pt x="783622" y="0"/>
                    <a:pt x="692110" y="0"/>
                  </a:cubicBezTo>
                  <a:cubicBezTo>
                    <a:pt x="600599" y="0"/>
                    <a:pt x="513247" y="37047"/>
                    <a:pt x="446693" y="98792"/>
                  </a:cubicBezTo>
                  <a:cubicBezTo>
                    <a:pt x="380139" y="164653"/>
                    <a:pt x="346862" y="251095"/>
                    <a:pt x="346862" y="341654"/>
                  </a:cubicBezTo>
                  <a:lnTo>
                    <a:pt x="346862" y="745053"/>
                  </a:lnTo>
                  <a:cubicBezTo>
                    <a:pt x="346862" y="765635"/>
                    <a:pt x="330224" y="777984"/>
                    <a:pt x="313585" y="777984"/>
                  </a:cubicBezTo>
                  <a:lnTo>
                    <a:pt x="109764" y="777984"/>
                  </a:lnTo>
                  <a:cubicBezTo>
                    <a:pt x="-35823" y="765635"/>
                    <a:pt x="-31663" y="959101"/>
                    <a:pt x="93125" y="959101"/>
                  </a:cubicBezTo>
                  <a:lnTo>
                    <a:pt x="93125" y="959101"/>
                  </a:lnTo>
                  <a:lnTo>
                    <a:pt x="313585" y="959101"/>
                  </a:lnTo>
                  <a:cubicBezTo>
                    <a:pt x="434214" y="959101"/>
                    <a:pt x="534045" y="860310"/>
                    <a:pt x="534045" y="740937"/>
                  </a:cubicBezTo>
                  <a:lnTo>
                    <a:pt x="534045" y="337538"/>
                  </a:lnTo>
                  <a:cubicBezTo>
                    <a:pt x="534045" y="296375"/>
                    <a:pt x="550683" y="255211"/>
                    <a:pt x="579801" y="226397"/>
                  </a:cubicBezTo>
                  <a:cubicBezTo>
                    <a:pt x="608918" y="197583"/>
                    <a:pt x="650514" y="181118"/>
                    <a:pt x="692110" y="181118"/>
                  </a:cubicBezTo>
                  <a:cubicBezTo>
                    <a:pt x="733706" y="181118"/>
                    <a:pt x="775303" y="197583"/>
                    <a:pt x="804420" y="226397"/>
                  </a:cubicBezTo>
                  <a:cubicBezTo>
                    <a:pt x="833537" y="255211"/>
                    <a:pt x="850176" y="296375"/>
                    <a:pt x="850176" y="337538"/>
                  </a:cubicBezTo>
                  <a:lnTo>
                    <a:pt x="850176" y="666843"/>
                  </a:lnTo>
                  <a:cubicBezTo>
                    <a:pt x="850176" y="666843"/>
                    <a:pt x="850176" y="666843"/>
                    <a:pt x="850176" y="666843"/>
                  </a:cubicBezTo>
                  <a:cubicBezTo>
                    <a:pt x="850176" y="716239"/>
                    <a:pt x="891772" y="761518"/>
                    <a:pt x="941687" y="761518"/>
                  </a:cubicBezTo>
                  <a:cubicBezTo>
                    <a:pt x="991603" y="761518"/>
                    <a:pt x="1033199" y="720355"/>
                    <a:pt x="1033199" y="670959"/>
                  </a:cubicBezTo>
                  <a:lnTo>
                    <a:pt x="1033199" y="341654"/>
                  </a:lnTo>
                  <a:close/>
                </a:path>
              </a:pathLst>
            </a:custGeom>
            <a:solidFill>
              <a:srgbClr val="EE4F27"/>
            </a:solidFill>
            <a:ln w="41519" cap="flat">
              <a:noFill/>
              <a:prstDash val="solid"/>
              <a:miter/>
            </a:ln>
          </p:spPr>
          <p:txBody>
            <a:bodyPr rtlCol="0" anchor="ctr"/>
            <a:lstStyle/>
            <a:p>
              <a:endParaRPr lang="en-GB"/>
            </a:p>
          </p:txBody>
        </p:sp>
        <p:sp>
          <p:nvSpPr>
            <p:cNvPr id="7" name="Freeform 6">
              <a:extLst>
                <a:ext uri="{FF2B5EF4-FFF2-40B4-BE49-F238E27FC236}">
                  <a16:creationId xmlns:a16="http://schemas.microsoft.com/office/drawing/2014/main" id="{FF0F9020-C969-9BD5-20C0-5A104371F567}"/>
                </a:ext>
              </a:extLst>
            </p:cNvPr>
            <p:cNvSpPr/>
            <p:nvPr/>
          </p:nvSpPr>
          <p:spPr>
            <a:xfrm>
              <a:off x="10929484" y="349381"/>
              <a:ext cx="432600" cy="1156684"/>
            </a:xfrm>
            <a:custGeom>
              <a:avLst/>
              <a:gdLst>
                <a:gd name="connsiteX0" fmla="*/ 0 w 432600"/>
                <a:gd name="connsiteY0" fmla="*/ 333421 h 1156684"/>
                <a:gd name="connsiteX1" fmla="*/ 0 w 432600"/>
                <a:gd name="connsiteY1" fmla="*/ 333421 h 1156684"/>
                <a:gd name="connsiteX2" fmla="*/ 0 w 432600"/>
                <a:gd name="connsiteY2" fmla="*/ 942636 h 1156684"/>
                <a:gd name="connsiteX3" fmla="*/ 62394 w 432600"/>
                <a:gd name="connsiteY3" fmla="*/ 1094940 h 1156684"/>
                <a:gd name="connsiteX4" fmla="*/ 216300 w 432600"/>
                <a:gd name="connsiteY4" fmla="*/ 1156685 h 1156684"/>
                <a:gd name="connsiteX5" fmla="*/ 370206 w 432600"/>
                <a:gd name="connsiteY5" fmla="*/ 1094940 h 1156684"/>
                <a:gd name="connsiteX6" fmla="*/ 370206 w 432600"/>
                <a:gd name="connsiteY6" fmla="*/ 1094940 h 1156684"/>
                <a:gd name="connsiteX7" fmla="*/ 432600 w 432600"/>
                <a:gd name="connsiteY7" fmla="*/ 942636 h 1156684"/>
                <a:gd name="connsiteX8" fmla="*/ 432600 w 432600"/>
                <a:gd name="connsiteY8" fmla="*/ 90559 h 1156684"/>
                <a:gd name="connsiteX9" fmla="*/ 341089 w 432600"/>
                <a:gd name="connsiteY9" fmla="*/ 0 h 1156684"/>
                <a:gd name="connsiteX10" fmla="*/ 249577 w 432600"/>
                <a:gd name="connsiteY10" fmla="*/ 90559 h 1156684"/>
                <a:gd name="connsiteX11" fmla="*/ 249577 w 432600"/>
                <a:gd name="connsiteY11" fmla="*/ 942636 h 1156684"/>
                <a:gd name="connsiteX12" fmla="*/ 241258 w 432600"/>
                <a:gd name="connsiteY12" fmla="*/ 967334 h 1156684"/>
                <a:gd name="connsiteX13" fmla="*/ 241258 w 432600"/>
                <a:gd name="connsiteY13" fmla="*/ 967334 h 1156684"/>
                <a:gd name="connsiteX14" fmla="*/ 216300 w 432600"/>
                <a:gd name="connsiteY14" fmla="*/ 975567 h 1156684"/>
                <a:gd name="connsiteX15" fmla="*/ 191342 w 432600"/>
                <a:gd name="connsiteY15" fmla="*/ 967334 h 1156684"/>
                <a:gd name="connsiteX16" fmla="*/ 183023 w 432600"/>
                <a:gd name="connsiteY16" fmla="*/ 942636 h 1156684"/>
                <a:gd name="connsiteX17" fmla="*/ 183023 w 432600"/>
                <a:gd name="connsiteY17" fmla="*/ 333421 h 1156684"/>
                <a:gd name="connsiteX18" fmla="*/ 91512 w 432600"/>
                <a:gd name="connsiteY18" fmla="*/ 242863 h 1156684"/>
                <a:gd name="connsiteX19" fmla="*/ 0 w 432600"/>
                <a:gd name="connsiteY19" fmla="*/ 333421 h 1156684"/>
                <a:gd name="connsiteX20" fmla="*/ 0 w 432600"/>
                <a:gd name="connsiteY20" fmla="*/ 333421 h 115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2600" h="1156684">
                  <a:moveTo>
                    <a:pt x="0" y="333421"/>
                  </a:moveTo>
                  <a:lnTo>
                    <a:pt x="0" y="333421"/>
                  </a:lnTo>
                  <a:lnTo>
                    <a:pt x="0" y="942636"/>
                  </a:lnTo>
                  <a:cubicBezTo>
                    <a:pt x="0" y="1000265"/>
                    <a:pt x="24958" y="1053777"/>
                    <a:pt x="62394" y="1094940"/>
                  </a:cubicBezTo>
                  <a:cubicBezTo>
                    <a:pt x="103990" y="1136103"/>
                    <a:pt x="158065" y="1156685"/>
                    <a:pt x="216300" y="1156685"/>
                  </a:cubicBezTo>
                  <a:cubicBezTo>
                    <a:pt x="274535" y="1156685"/>
                    <a:pt x="328610" y="1131987"/>
                    <a:pt x="370206" y="1094940"/>
                  </a:cubicBezTo>
                  <a:lnTo>
                    <a:pt x="370206" y="1094940"/>
                  </a:lnTo>
                  <a:cubicBezTo>
                    <a:pt x="411802" y="1053777"/>
                    <a:pt x="432600" y="1000265"/>
                    <a:pt x="432600" y="942636"/>
                  </a:cubicBezTo>
                  <a:lnTo>
                    <a:pt x="432600" y="90559"/>
                  </a:lnTo>
                  <a:cubicBezTo>
                    <a:pt x="432600" y="41163"/>
                    <a:pt x="391004" y="0"/>
                    <a:pt x="341089" y="0"/>
                  </a:cubicBezTo>
                  <a:cubicBezTo>
                    <a:pt x="291173" y="0"/>
                    <a:pt x="249577" y="41163"/>
                    <a:pt x="249577" y="90559"/>
                  </a:cubicBezTo>
                  <a:lnTo>
                    <a:pt x="249577" y="942636"/>
                  </a:lnTo>
                  <a:cubicBezTo>
                    <a:pt x="249577" y="950869"/>
                    <a:pt x="245417" y="959101"/>
                    <a:pt x="241258" y="967334"/>
                  </a:cubicBezTo>
                  <a:lnTo>
                    <a:pt x="241258" y="967334"/>
                  </a:lnTo>
                  <a:cubicBezTo>
                    <a:pt x="232939" y="975567"/>
                    <a:pt x="224619" y="975567"/>
                    <a:pt x="216300" y="975567"/>
                  </a:cubicBezTo>
                  <a:cubicBezTo>
                    <a:pt x="207981" y="975567"/>
                    <a:pt x="199662" y="971450"/>
                    <a:pt x="191342" y="967334"/>
                  </a:cubicBezTo>
                  <a:cubicBezTo>
                    <a:pt x="183023" y="959101"/>
                    <a:pt x="183023" y="950869"/>
                    <a:pt x="183023" y="942636"/>
                  </a:cubicBezTo>
                  <a:lnTo>
                    <a:pt x="183023" y="333421"/>
                  </a:lnTo>
                  <a:cubicBezTo>
                    <a:pt x="183023" y="284026"/>
                    <a:pt x="141427" y="242863"/>
                    <a:pt x="91512" y="242863"/>
                  </a:cubicBezTo>
                  <a:cubicBezTo>
                    <a:pt x="41596" y="238746"/>
                    <a:pt x="0" y="279909"/>
                    <a:pt x="0" y="333421"/>
                  </a:cubicBezTo>
                  <a:lnTo>
                    <a:pt x="0" y="333421"/>
                  </a:lnTo>
                  <a:close/>
                </a:path>
              </a:pathLst>
            </a:custGeom>
            <a:solidFill>
              <a:srgbClr val="A555A1"/>
            </a:solidFill>
            <a:ln w="41519" cap="flat">
              <a:noFill/>
              <a:prstDash val="solid"/>
              <a:miter/>
            </a:ln>
          </p:spPr>
          <p:txBody>
            <a:bodyPr rtlCol="0" anchor="ctr"/>
            <a:lstStyle/>
            <a:p>
              <a:endParaRPr lang="en-GB"/>
            </a:p>
          </p:txBody>
        </p:sp>
        <p:sp>
          <p:nvSpPr>
            <p:cNvPr id="8" name="Freeform 7">
              <a:extLst>
                <a:ext uri="{FF2B5EF4-FFF2-40B4-BE49-F238E27FC236}">
                  <a16:creationId xmlns:a16="http://schemas.microsoft.com/office/drawing/2014/main" id="{3521F4E2-A7D7-9753-925D-B4C1056BB7F7}"/>
                </a:ext>
              </a:extLst>
            </p:cNvPr>
            <p:cNvSpPr/>
            <p:nvPr/>
          </p:nvSpPr>
          <p:spPr>
            <a:xfrm>
              <a:off x="11686535" y="551080"/>
              <a:ext cx="432600" cy="971450"/>
            </a:xfrm>
            <a:custGeom>
              <a:avLst/>
              <a:gdLst>
                <a:gd name="connsiteX0" fmla="*/ 0 w 432600"/>
                <a:gd name="connsiteY0" fmla="*/ 90559 h 971450"/>
                <a:gd name="connsiteX1" fmla="*/ 0 w 432600"/>
                <a:gd name="connsiteY1" fmla="*/ 757402 h 971450"/>
                <a:gd name="connsiteX2" fmla="*/ 62394 w 432600"/>
                <a:gd name="connsiteY2" fmla="*/ 909706 h 971450"/>
                <a:gd name="connsiteX3" fmla="*/ 216300 w 432600"/>
                <a:gd name="connsiteY3" fmla="*/ 971450 h 971450"/>
                <a:gd name="connsiteX4" fmla="*/ 370206 w 432600"/>
                <a:gd name="connsiteY4" fmla="*/ 909706 h 971450"/>
                <a:gd name="connsiteX5" fmla="*/ 370206 w 432600"/>
                <a:gd name="connsiteY5" fmla="*/ 909706 h 971450"/>
                <a:gd name="connsiteX6" fmla="*/ 432600 w 432600"/>
                <a:gd name="connsiteY6" fmla="*/ 757402 h 971450"/>
                <a:gd name="connsiteX7" fmla="*/ 432600 w 432600"/>
                <a:gd name="connsiteY7" fmla="*/ 333422 h 971450"/>
                <a:gd name="connsiteX8" fmla="*/ 341089 w 432600"/>
                <a:gd name="connsiteY8" fmla="*/ 242863 h 971450"/>
                <a:gd name="connsiteX9" fmla="*/ 249577 w 432600"/>
                <a:gd name="connsiteY9" fmla="*/ 333422 h 971450"/>
                <a:gd name="connsiteX10" fmla="*/ 249577 w 432600"/>
                <a:gd name="connsiteY10" fmla="*/ 761518 h 971450"/>
                <a:gd name="connsiteX11" fmla="*/ 241258 w 432600"/>
                <a:gd name="connsiteY11" fmla="*/ 786216 h 971450"/>
                <a:gd name="connsiteX12" fmla="*/ 241258 w 432600"/>
                <a:gd name="connsiteY12" fmla="*/ 786216 h 971450"/>
                <a:gd name="connsiteX13" fmla="*/ 216300 w 432600"/>
                <a:gd name="connsiteY13" fmla="*/ 794449 h 971450"/>
                <a:gd name="connsiteX14" fmla="*/ 191342 w 432600"/>
                <a:gd name="connsiteY14" fmla="*/ 786216 h 971450"/>
                <a:gd name="connsiteX15" fmla="*/ 183023 w 432600"/>
                <a:gd name="connsiteY15" fmla="*/ 761518 h 971450"/>
                <a:gd name="connsiteX16" fmla="*/ 183023 w 432600"/>
                <a:gd name="connsiteY16" fmla="*/ 90559 h 971450"/>
                <a:gd name="connsiteX17" fmla="*/ 91512 w 432600"/>
                <a:gd name="connsiteY17" fmla="*/ 0 h 971450"/>
                <a:gd name="connsiteX18" fmla="*/ 0 w 432600"/>
                <a:gd name="connsiteY18" fmla="*/ 90559 h 9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600" h="971450">
                  <a:moveTo>
                    <a:pt x="0" y="90559"/>
                  </a:moveTo>
                  <a:lnTo>
                    <a:pt x="0" y="757402"/>
                  </a:lnTo>
                  <a:cubicBezTo>
                    <a:pt x="0" y="815030"/>
                    <a:pt x="24958" y="868543"/>
                    <a:pt x="62394" y="909706"/>
                  </a:cubicBezTo>
                  <a:cubicBezTo>
                    <a:pt x="103990" y="950869"/>
                    <a:pt x="158065" y="971450"/>
                    <a:pt x="216300" y="971450"/>
                  </a:cubicBezTo>
                  <a:cubicBezTo>
                    <a:pt x="274535" y="971450"/>
                    <a:pt x="328610" y="946752"/>
                    <a:pt x="370206" y="909706"/>
                  </a:cubicBezTo>
                  <a:lnTo>
                    <a:pt x="370206" y="909706"/>
                  </a:lnTo>
                  <a:cubicBezTo>
                    <a:pt x="411802" y="868543"/>
                    <a:pt x="432600" y="815030"/>
                    <a:pt x="432600" y="757402"/>
                  </a:cubicBezTo>
                  <a:lnTo>
                    <a:pt x="432600" y="333422"/>
                  </a:lnTo>
                  <a:cubicBezTo>
                    <a:pt x="432600" y="284026"/>
                    <a:pt x="391004" y="242863"/>
                    <a:pt x="341089" y="242863"/>
                  </a:cubicBezTo>
                  <a:cubicBezTo>
                    <a:pt x="291173" y="242863"/>
                    <a:pt x="249577" y="284026"/>
                    <a:pt x="249577" y="333422"/>
                  </a:cubicBezTo>
                  <a:lnTo>
                    <a:pt x="249577" y="761518"/>
                  </a:lnTo>
                  <a:cubicBezTo>
                    <a:pt x="249577" y="769751"/>
                    <a:pt x="245417" y="777984"/>
                    <a:pt x="241258" y="786216"/>
                  </a:cubicBezTo>
                  <a:lnTo>
                    <a:pt x="241258" y="786216"/>
                  </a:lnTo>
                  <a:cubicBezTo>
                    <a:pt x="232938" y="794449"/>
                    <a:pt x="224619" y="794449"/>
                    <a:pt x="216300" y="794449"/>
                  </a:cubicBezTo>
                  <a:cubicBezTo>
                    <a:pt x="207981" y="794449"/>
                    <a:pt x="199662" y="790332"/>
                    <a:pt x="191342" y="786216"/>
                  </a:cubicBezTo>
                  <a:cubicBezTo>
                    <a:pt x="183023" y="777984"/>
                    <a:pt x="183023" y="769751"/>
                    <a:pt x="183023" y="761518"/>
                  </a:cubicBezTo>
                  <a:lnTo>
                    <a:pt x="183023" y="90559"/>
                  </a:lnTo>
                  <a:cubicBezTo>
                    <a:pt x="183023" y="41163"/>
                    <a:pt x="141427" y="0"/>
                    <a:pt x="91512" y="0"/>
                  </a:cubicBezTo>
                  <a:cubicBezTo>
                    <a:pt x="41596" y="0"/>
                    <a:pt x="0" y="41163"/>
                    <a:pt x="0" y="90559"/>
                  </a:cubicBezTo>
                </a:path>
              </a:pathLst>
            </a:custGeom>
            <a:solidFill>
              <a:srgbClr val="2B9B9F"/>
            </a:solidFill>
            <a:ln w="41519"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BD892104-8357-50B4-24E0-FD6646F32110}"/>
                </a:ext>
              </a:extLst>
            </p:cNvPr>
            <p:cNvSpPr/>
            <p:nvPr/>
          </p:nvSpPr>
          <p:spPr>
            <a:xfrm>
              <a:off x="11940271" y="380764"/>
              <a:ext cx="266017" cy="746601"/>
            </a:xfrm>
            <a:custGeom>
              <a:avLst/>
              <a:gdLst>
                <a:gd name="connsiteX0" fmla="*/ 266017 w 266017"/>
                <a:gd name="connsiteY0" fmla="*/ 0 h 746601"/>
                <a:gd name="connsiteX1" fmla="*/ 266017 w 266017"/>
                <a:gd name="connsiteY1" fmla="*/ 191402 h 746601"/>
                <a:gd name="connsiteX2" fmla="*/ 228779 w 266017"/>
                <a:gd name="connsiteY2" fmla="*/ 215597 h 746601"/>
                <a:gd name="connsiteX3" fmla="*/ 183023 w 266017"/>
                <a:gd name="connsiteY3" fmla="*/ 326737 h 746601"/>
                <a:gd name="connsiteX4" fmla="*/ 183023 w 266017"/>
                <a:gd name="connsiteY4" fmla="*/ 656042 h 746601"/>
                <a:gd name="connsiteX5" fmla="*/ 91512 w 266017"/>
                <a:gd name="connsiteY5" fmla="*/ 746601 h 746601"/>
                <a:gd name="connsiteX6" fmla="*/ 0 w 266017"/>
                <a:gd name="connsiteY6" fmla="*/ 656042 h 746601"/>
                <a:gd name="connsiteX7" fmla="*/ 0 w 266017"/>
                <a:gd name="connsiteY7" fmla="*/ 326737 h 746601"/>
                <a:gd name="connsiteX8" fmla="*/ 95671 w 266017"/>
                <a:gd name="connsiteY8" fmla="*/ 83875 h 746601"/>
                <a:gd name="connsiteX9" fmla="*/ 209021 w 266017"/>
                <a:gd name="connsiteY9" fmla="*/ 11325 h 746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017" h="746601">
                  <a:moveTo>
                    <a:pt x="266017" y="0"/>
                  </a:moveTo>
                  <a:lnTo>
                    <a:pt x="266017" y="191402"/>
                  </a:lnTo>
                  <a:lnTo>
                    <a:pt x="228779" y="215597"/>
                  </a:lnTo>
                  <a:cubicBezTo>
                    <a:pt x="199662" y="244411"/>
                    <a:pt x="183023" y="285574"/>
                    <a:pt x="183023" y="326737"/>
                  </a:cubicBezTo>
                  <a:lnTo>
                    <a:pt x="183023" y="656042"/>
                  </a:lnTo>
                  <a:cubicBezTo>
                    <a:pt x="183023" y="705438"/>
                    <a:pt x="141427" y="746601"/>
                    <a:pt x="91512" y="746601"/>
                  </a:cubicBezTo>
                  <a:cubicBezTo>
                    <a:pt x="41596" y="746601"/>
                    <a:pt x="0" y="705438"/>
                    <a:pt x="0" y="656042"/>
                  </a:cubicBezTo>
                  <a:lnTo>
                    <a:pt x="0" y="326737"/>
                  </a:lnTo>
                  <a:cubicBezTo>
                    <a:pt x="0" y="236178"/>
                    <a:pt x="37437" y="149736"/>
                    <a:pt x="95671" y="83875"/>
                  </a:cubicBezTo>
                  <a:cubicBezTo>
                    <a:pt x="128948" y="53003"/>
                    <a:pt x="167425" y="28305"/>
                    <a:pt x="209021" y="11325"/>
                  </a:cubicBezTo>
                  <a:close/>
                </a:path>
              </a:pathLst>
            </a:custGeom>
            <a:solidFill>
              <a:srgbClr val="414DA1"/>
            </a:solidFill>
            <a:ln w="41519" cap="flat">
              <a:noFill/>
              <a:prstDash val="solid"/>
              <a:miter/>
            </a:ln>
          </p:spPr>
          <p:txBody>
            <a:bodyPr rtlCol="0" anchor="ctr"/>
            <a:lstStyle/>
            <a:p>
              <a:endParaRPr lang="en-GB"/>
            </a:p>
          </p:txBody>
        </p:sp>
        <p:sp>
          <p:nvSpPr>
            <p:cNvPr id="12" name="Freeform 11">
              <a:extLst>
                <a:ext uri="{FF2B5EF4-FFF2-40B4-BE49-F238E27FC236}">
                  <a16:creationId xmlns:a16="http://schemas.microsoft.com/office/drawing/2014/main" id="{C5CC51B8-E0E6-F638-32D0-43A2E637DCAF}"/>
                </a:ext>
              </a:extLst>
            </p:cNvPr>
            <p:cNvSpPr/>
            <p:nvPr/>
          </p:nvSpPr>
          <p:spPr>
            <a:xfrm>
              <a:off x="11183221" y="32426"/>
              <a:ext cx="690496" cy="852360"/>
            </a:xfrm>
            <a:custGeom>
              <a:avLst/>
              <a:gdLst>
                <a:gd name="connsiteX0" fmla="*/ 345248 w 690496"/>
                <a:gd name="connsiteY0" fmla="*/ 0 h 852360"/>
                <a:gd name="connsiteX1" fmla="*/ 590666 w 690496"/>
                <a:gd name="connsiteY1" fmla="*/ 98791 h 852360"/>
                <a:gd name="connsiteX2" fmla="*/ 690496 w 690496"/>
                <a:gd name="connsiteY2" fmla="*/ 341654 h 852360"/>
                <a:gd name="connsiteX3" fmla="*/ 690496 w 690496"/>
                <a:gd name="connsiteY3" fmla="*/ 761518 h 852360"/>
                <a:gd name="connsiteX4" fmla="*/ 590666 w 690496"/>
                <a:gd name="connsiteY4" fmla="*/ 852077 h 852360"/>
                <a:gd name="connsiteX5" fmla="*/ 499154 w 690496"/>
                <a:gd name="connsiteY5" fmla="*/ 761518 h 852360"/>
                <a:gd name="connsiteX6" fmla="*/ 499154 w 690496"/>
                <a:gd name="connsiteY6" fmla="*/ 341654 h 852360"/>
                <a:gd name="connsiteX7" fmla="*/ 453398 w 690496"/>
                <a:gd name="connsiteY7" fmla="*/ 230514 h 852360"/>
                <a:gd name="connsiteX8" fmla="*/ 341089 w 690496"/>
                <a:gd name="connsiteY8" fmla="*/ 185234 h 852360"/>
                <a:gd name="connsiteX9" fmla="*/ 228779 w 690496"/>
                <a:gd name="connsiteY9" fmla="*/ 230514 h 852360"/>
                <a:gd name="connsiteX10" fmla="*/ 183023 w 690496"/>
                <a:gd name="connsiteY10" fmla="*/ 341654 h 852360"/>
                <a:gd name="connsiteX11" fmla="*/ 183023 w 690496"/>
                <a:gd name="connsiteY11" fmla="*/ 761518 h 852360"/>
                <a:gd name="connsiteX12" fmla="*/ 91512 w 690496"/>
                <a:gd name="connsiteY12" fmla="*/ 852077 h 852360"/>
                <a:gd name="connsiteX13" fmla="*/ 0 w 690496"/>
                <a:gd name="connsiteY13" fmla="*/ 761518 h 852360"/>
                <a:gd name="connsiteX14" fmla="*/ 0 w 690496"/>
                <a:gd name="connsiteY14" fmla="*/ 341654 h 852360"/>
                <a:gd name="connsiteX15" fmla="*/ 99831 w 690496"/>
                <a:gd name="connsiteY15" fmla="*/ 98791 h 852360"/>
                <a:gd name="connsiteX16" fmla="*/ 345248 w 690496"/>
                <a:gd name="connsiteY16" fmla="*/ 0 h 852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0496" h="852360">
                  <a:moveTo>
                    <a:pt x="345248" y="0"/>
                  </a:moveTo>
                  <a:cubicBezTo>
                    <a:pt x="436760" y="0"/>
                    <a:pt x="524112" y="32930"/>
                    <a:pt x="590666" y="98791"/>
                  </a:cubicBezTo>
                  <a:cubicBezTo>
                    <a:pt x="653060" y="164653"/>
                    <a:pt x="690496" y="251095"/>
                    <a:pt x="690496" y="341654"/>
                  </a:cubicBezTo>
                  <a:lnTo>
                    <a:pt x="690496" y="761518"/>
                  </a:lnTo>
                  <a:cubicBezTo>
                    <a:pt x="690496" y="815030"/>
                    <a:pt x="648900" y="856193"/>
                    <a:pt x="590666" y="852077"/>
                  </a:cubicBezTo>
                  <a:cubicBezTo>
                    <a:pt x="540750" y="852077"/>
                    <a:pt x="499154" y="810914"/>
                    <a:pt x="499154" y="761518"/>
                  </a:cubicBezTo>
                  <a:lnTo>
                    <a:pt x="499154" y="341654"/>
                  </a:lnTo>
                  <a:cubicBezTo>
                    <a:pt x="499154" y="300491"/>
                    <a:pt x="482516" y="259328"/>
                    <a:pt x="453398" y="230514"/>
                  </a:cubicBezTo>
                  <a:cubicBezTo>
                    <a:pt x="424281" y="201699"/>
                    <a:pt x="382685" y="185234"/>
                    <a:pt x="341089" y="185234"/>
                  </a:cubicBezTo>
                  <a:cubicBezTo>
                    <a:pt x="299492" y="185234"/>
                    <a:pt x="257896" y="201699"/>
                    <a:pt x="228779" y="230514"/>
                  </a:cubicBezTo>
                  <a:cubicBezTo>
                    <a:pt x="199662" y="259328"/>
                    <a:pt x="183023" y="300491"/>
                    <a:pt x="183023" y="341654"/>
                  </a:cubicBezTo>
                  <a:lnTo>
                    <a:pt x="183023" y="761518"/>
                  </a:lnTo>
                  <a:cubicBezTo>
                    <a:pt x="183023" y="810914"/>
                    <a:pt x="141427" y="852077"/>
                    <a:pt x="91512" y="852077"/>
                  </a:cubicBezTo>
                  <a:cubicBezTo>
                    <a:pt x="41596" y="852077"/>
                    <a:pt x="0" y="810914"/>
                    <a:pt x="0" y="761518"/>
                  </a:cubicBezTo>
                  <a:lnTo>
                    <a:pt x="0" y="341654"/>
                  </a:lnTo>
                  <a:cubicBezTo>
                    <a:pt x="0" y="251095"/>
                    <a:pt x="33277" y="164653"/>
                    <a:pt x="99831" y="98791"/>
                  </a:cubicBezTo>
                  <a:cubicBezTo>
                    <a:pt x="166385" y="37047"/>
                    <a:pt x="253737" y="0"/>
                    <a:pt x="345248" y="0"/>
                  </a:cubicBezTo>
                  <a:close/>
                </a:path>
              </a:pathLst>
            </a:custGeom>
            <a:solidFill>
              <a:srgbClr val="4174BA"/>
            </a:solidFill>
            <a:ln w="4151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46FA05D0-1981-34DD-8782-2FAFE224D156}"/>
                </a:ext>
              </a:extLst>
            </p:cNvPr>
            <p:cNvSpPr/>
            <p:nvPr/>
          </p:nvSpPr>
          <p:spPr>
            <a:xfrm>
              <a:off x="12102496" y="1"/>
              <a:ext cx="103792" cy="227067"/>
            </a:xfrm>
            <a:custGeom>
              <a:avLst/>
              <a:gdLst>
                <a:gd name="connsiteX0" fmla="*/ 13051 w 103792"/>
                <a:gd name="connsiteY0" fmla="*/ 0 h 227067"/>
                <a:gd name="connsiteX1" fmla="*/ 103792 w 103792"/>
                <a:gd name="connsiteY1" fmla="*/ 0 h 227067"/>
                <a:gd name="connsiteX2" fmla="*/ 103792 w 103792"/>
                <a:gd name="connsiteY2" fmla="*/ 227067 h 227067"/>
                <a:gd name="connsiteX3" fmla="*/ 54075 w 103792"/>
                <a:gd name="connsiteY3" fmla="*/ 194506 h 227067"/>
                <a:gd name="connsiteX4" fmla="*/ 0 w 103792"/>
                <a:gd name="connsiteY4" fmla="*/ 65356 h 227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92" h="227067">
                  <a:moveTo>
                    <a:pt x="13051" y="0"/>
                  </a:moveTo>
                  <a:lnTo>
                    <a:pt x="103792" y="0"/>
                  </a:lnTo>
                  <a:lnTo>
                    <a:pt x="103792" y="227067"/>
                  </a:lnTo>
                  <a:lnTo>
                    <a:pt x="54075" y="194506"/>
                  </a:lnTo>
                  <a:cubicBezTo>
                    <a:pt x="20798" y="162090"/>
                    <a:pt x="0" y="116810"/>
                    <a:pt x="0" y="65356"/>
                  </a:cubicBezTo>
                  <a:close/>
                </a:path>
              </a:pathLst>
            </a:custGeom>
            <a:solidFill>
              <a:srgbClr val="414DA1"/>
            </a:solidFill>
            <a:ln w="41519"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F1065719-BE80-66DB-E6B3-AF055B1D2C3D}"/>
                </a:ext>
              </a:extLst>
            </p:cNvPr>
            <p:cNvSpPr/>
            <p:nvPr/>
          </p:nvSpPr>
          <p:spPr>
            <a:xfrm>
              <a:off x="10584236" y="0"/>
              <a:ext cx="366046" cy="246474"/>
            </a:xfrm>
            <a:custGeom>
              <a:avLst/>
              <a:gdLst>
                <a:gd name="connsiteX0" fmla="*/ 13051 w 366046"/>
                <a:gd name="connsiteY0" fmla="*/ 0 h 246474"/>
                <a:gd name="connsiteX1" fmla="*/ 354634 w 366046"/>
                <a:gd name="connsiteY1" fmla="*/ 0 h 246474"/>
                <a:gd name="connsiteX2" fmla="*/ 366046 w 366046"/>
                <a:gd name="connsiteY2" fmla="*/ 65356 h 246474"/>
                <a:gd name="connsiteX3" fmla="*/ 183023 w 366046"/>
                <a:gd name="connsiteY3" fmla="*/ 246474 h 246474"/>
                <a:gd name="connsiteX4" fmla="*/ 0 w 366046"/>
                <a:gd name="connsiteY4" fmla="*/ 65356 h 24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046" h="246474">
                  <a:moveTo>
                    <a:pt x="13051" y="0"/>
                  </a:moveTo>
                  <a:lnTo>
                    <a:pt x="354634" y="0"/>
                  </a:lnTo>
                  <a:lnTo>
                    <a:pt x="366046" y="65356"/>
                  </a:lnTo>
                  <a:cubicBezTo>
                    <a:pt x="366046" y="164147"/>
                    <a:pt x="287014" y="246474"/>
                    <a:pt x="183023" y="246474"/>
                  </a:cubicBezTo>
                  <a:cubicBezTo>
                    <a:pt x="83192" y="246474"/>
                    <a:pt x="0" y="168264"/>
                    <a:pt x="0" y="65356"/>
                  </a:cubicBezTo>
                  <a:close/>
                </a:path>
              </a:pathLst>
            </a:custGeom>
            <a:solidFill>
              <a:srgbClr val="EE4F27"/>
            </a:solidFill>
            <a:ln w="41519"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222ECB4B-185A-746C-AC80-C9A5C77598D1}"/>
                </a:ext>
              </a:extLst>
            </p:cNvPr>
            <p:cNvSpPr/>
            <p:nvPr/>
          </p:nvSpPr>
          <p:spPr>
            <a:xfrm>
              <a:off x="10929484" y="946247"/>
              <a:ext cx="183310" cy="181117"/>
            </a:xfrm>
            <a:custGeom>
              <a:avLst/>
              <a:gdLst>
                <a:gd name="connsiteX0" fmla="*/ 91512 w 183310"/>
                <a:gd name="connsiteY0" fmla="*/ 0 h 181117"/>
                <a:gd name="connsiteX1" fmla="*/ 0 w 183310"/>
                <a:gd name="connsiteY1" fmla="*/ 90559 h 181117"/>
                <a:gd name="connsiteX2" fmla="*/ 0 w 183310"/>
                <a:gd name="connsiteY2" fmla="*/ 90559 h 181117"/>
                <a:gd name="connsiteX3" fmla="*/ 0 w 183310"/>
                <a:gd name="connsiteY3" fmla="*/ 90559 h 181117"/>
                <a:gd name="connsiteX4" fmla="*/ 0 w 183310"/>
                <a:gd name="connsiteY4" fmla="*/ 90559 h 181117"/>
                <a:gd name="connsiteX5" fmla="*/ 0 w 183310"/>
                <a:gd name="connsiteY5" fmla="*/ 90559 h 181117"/>
                <a:gd name="connsiteX6" fmla="*/ 91512 w 183310"/>
                <a:gd name="connsiteY6" fmla="*/ 181118 h 181117"/>
                <a:gd name="connsiteX7" fmla="*/ 183023 w 183310"/>
                <a:gd name="connsiteY7" fmla="*/ 90559 h 181117"/>
                <a:gd name="connsiteX8" fmla="*/ 91512 w 183310"/>
                <a:gd name="connsiteY8" fmla="*/ 0 h 18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310" h="181117">
                  <a:moveTo>
                    <a:pt x="91512" y="0"/>
                  </a:moveTo>
                  <a:cubicBezTo>
                    <a:pt x="41596" y="0"/>
                    <a:pt x="0" y="41163"/>
                    <a:pt x="0" y="90559"/>
                  </a:cubicBezTo>
                  <a:lnTo>
                    <a:pt x="0" y="90559"/>
                  </a:lnTo>
                  <a:cubicBezTo>
                    <a:pt x="0" y="90559"/>
                    <a:pt x="0" y="90559"/>
                    <a:pt x="0" y="90559"/>
                  </a:cubicBezTo>
                  <a:cubicBezTo>
                    <a:pt x="0" y="90559"/>
                    <a:pt x="0" y="90559"/>
                    <a:pt x="0" y="90559"/>
                  </a:cubicBezTo>
                  <a:cubicBezTo>
                    <a:pt x="0" y="90559"/>
                    <a:pt x="0" y="90559"/>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993F59"/>
            </a:solidFill>
            <a:ln w="41519"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2E59497E-22F0-531F-2883-8C59EE170C6D}"/>
                </a:ext>
              </a:extLst>
            </p:cNvPr>
            <p:cNvSpPr/>
            <p:nvPr/>
          </p:nvSpPr>
          <p:spPr>
            <a:xfrm>
              <a:off x="11183221"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414DA1"/>
            </a:solidFill>
            <a:ln w="41519"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05078F1E-062D-9A75-6B98-E46367AD3858}"/>
                </a:ext>
              </a:extLst>
            </p:cNvPr>
            <p:cNvSpPr/>
            <p:nvPr/>
          </p:nvSpPr>
          <p:spPr>
            <a:xfrm>
              <a:off x="11686535"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3FB5A1"/>
            </a:solidFill>
            <a:ln w="41519"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2CA30235-7A23-64DF-7546-1D3F052EAB0C}"/>
                </a:ext>
              </a:extLst>
            </p:cNvPr>
            <p:cNvSpPr/>
            <p:nvPr/>
          </p:nvSpPr>
          <p:spPr>
            <a:xfrm>
              <a:off x="11940271" y="946247"/>
              <a:ext cx="183310" cy="181117"/>
            </a:xfrm>
            <a:custGeom>
              <a:avLst/>
              <a:gdLst>
                <a:gd name="connsiteX0" fmla="*/ 91512 w 183310"/>
                <a:gd name="connsiteY0" fmla="*/ 0 h 181117"/>
                <a:gd name="connsiteX1" fmla="*/ 0 w 183310"/>
                <a:gd name="connsiteY1" fmla="*/ 90559 h 181117"/>
                <a:gd name="connsiteX2" fmla="*/ 91512 w 183310"/>
                <a:gd name="connsiteY2" fmla="*/ 181118 h 181117"/>
                <a:gd name="connsiteX3" fmla="*/ 183023 w 183310"/>
                <a:gd name="connsiteY3" fmla="*/ 90559 h 181117"/>
                <a:gd name="connsiteX4" fmla="*/ 91512 w 183310"/>
                <a:gd name="connsiteY4" fmla="*/ 0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310" h="181117">
                  <a:moveTo>
                    <a:pt x="91512" y="0"/>
                  </a:moveTo>
                  <a:cubicBezTo>
                    <a:pt x="41596" y="0"/>
                    <a:pt x="0" y="41163"/>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58B947"/>
            </a:solidFill>
            <a:ln w="41519" cap="flat">
              <a:noFill/>
              <a:prstDash val="solid"/>
              <a:miter/>
            </a:ln>
          </p:spPr>
          <p:txBody>
            <a:bodyPr rtlCol="0" anchor="ctr"/>
            <a:lstStyle/>
            <a:p>
              <a:endParaRPr lang="en-GB"/>
            </a:p>
          </p:txBody>
        </p:sp>
      </p:grpSp>
      <p:pic>
        <p:nvPicPr>
          <p:cNvPr id="23" name="Picture Placeholder 22">
            <a:hlinkClick r:id="rId2"/>
            <a:extLst>
              <a:ext uri="{FF2B5EF4-FFF2-40B4-BE49-F238E27FC236}">
                <a16:creationId xmlns:a16="http://schemas.microsoft.com/office/drawing/2014/main" id="{04447F6F-B6D7-84B8-45C0-E3D58DCAD7ED}"/>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b="-44"/>
          <a:stretch/>
        </p:blipFill>
        <p:spPr>
          <a:xfrm>
            <a:off x="7262215" y="1823571"/>
            <a:ext cx="3775051" cy="2414346"/>
          </a:xfrm>
        </p:spPr>
      </p:pic>
    </p:spTree>
    <p:extLst>
      <p:ext uri="{BB962C8B-B14F-4D97-AF65-F5344CB8AC3E}">
        <p14:creationId xmlns:p14="http://schemas.microsoft.com/office/powerpoint/2010/main" val="32918224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7ACA0FE-F957-BCDE-792A-CC1832F6C7D9}"/>
              </a:ext>
            </a:extLst>
          </p:cNvPr>
          <p:cNvCxnSpPr>
            <a:cxnSpLocks/>
          </p:cNvCxnSpPr>
          <p:nvPr/>
        </p:nvCxnSpPr>
        <p:spPr>
          <a:xfrm>
            <a:off x="0" y="1299443"/>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0" name="Text Placeholder 1">
            <a:extLst>
              <a:ext uri="{FF2B5EF4-FFF2-40B4-BE49-F238E27FC236}">
                <a16:creationId xmlns:a16="http://schemas.microsoft.com/office/drawing/2014/main" id="{62496CE9-1C6C-6A5B-4A60-185B38CF56F7}"/>
              </a:ext>
            </a:extLst>
          </p:cNvPr>
          <p:cNvSpPr>
            <a:spLocks noGrp="1"/>
          </p:cNvSpPr>
          <p:nvPr>
            <p:ph type="body" sz="quarter" idx="18"/>
          </p:nvPr>
        </p:nvSpPr>
        <p:spPr>
          <a:xfrm>
            <a:off x="798381" y="2235202"/>
            <a:ext cx="5476550" cy="3429194"/>
          </a:xfrm>
        </p:spPr>
        <p:txBody>
          <a:bodyPr/>
          <a:lstStyle/>
          <a:p>
            <a:pPr marL="342900" indent="-342900">
              <a:lnSpc>
                <a:spcPct val="100000"/>
              </a:lnSpc>
              <a:buFont typeface="System Font Regular"/>
              <a:buChar char="→"/>
            </a:pPr>
            <a:r>
              <a:rPr lang="en-GB" sz="2400" dirty="0"/>
              <a:t>Freelancer-Marktplätze nutzen immer öfter KI-gesteuerte Matching-Systeme. Diese Systeme verfestigen die in ihren Trainingsdaten und Algorithmen steckenden Vorurteile und Ungleichheiten. Eine große </a:t>
            </a:r>
            <a:r>
              <a:rPr lang="en-GB" sz="2400" u="sng" dirty="0">
                <a:solidFill>
                  <a:srgbClr val="3EB6A1"/>
                </a:solidFill>
                <a:hlinkClick r:id="rId2">
                  <a:extLst>
                    <a:ext uri="{A12FA001-AC4F-418D-AE19-62706E023703}">
                      <ahyp:hlinkClr xmlns:ahyp="http://schemas.microsoft.com/office/drawing/2018/hyperlinkcolor" val="tx"/>
                    </a:ext>
                  </a:extLst>
                </a:hlinkClick>
              </a:rPr>
              <a:t>Studie </a:t>
            </a:r>
            <a:r>
              <a:rPr lang="en-GB" sz="2400" dirty="0"/>
              <a:t>mit über 44.000 Profilen zeigt: Das System empfahl Menschen, die sich als weiblich, schwarz oder asiatisch bezeichneten, sowie jüngere Bewerberinnen und Bewerber deutlich seltener.</a:t>
            </a:r>
          </a:p>
          <a:p>
            <a:pPr marL="342900" indent="-342900">
              <a:lnSpc>
                <a:spcPct val="100000"/>
              </a:lnSpc>
              <a:buFont typeface="System Font Regular"/>
              <a:buChar char="→"/>
            </a:pPr>
            <a:endParaRPr lang="en-GB" sz="2400" noProof="0" dirty="0">
              <a:ea typeface="Calibri"/>
              <a:cs typeface="Calibri"/>
            </a:endParaRPr>
          </a:p>
        </p:txBody>
      </p:sp>
      <p:sp>
        <p:nvSpPr>
          <p:cNvPr id="11" name="Text Placeholder 2">
            <a:extLst>
              <a:ext uri="{FF2B5EF4-FFF2-40B4-BE49-F238E27FC236}">
                <a16:creationId xmlns:a16="http://schemas.microsoft.com/office/drawing/2014/main" id="{047E27B0-583F-3949-7728-BEAB47360A2F}"/>
              </a:ext>
            </a:extLst>
          </p:cNvPr>
          <p:cNvSpPr>
            <a:spLocks noGrp="1"/>
          </p:cNvSpPr>
          <p:nvPr>
            <p:ph type="body" sz="quarter" idx="16"/>
          </p:nvPr>
        </p:nvSpPr>
        <p:spPr>
          <a:xfrm>
            <a:off x="798381" y="1"/>
            <a:ext cx="9517194" cy="1299442"/>
          </a:xfrm>
        </p:spPr>
        <p:txBody>
          <a:bodyPr anchor="ctr"/>
          <a:lstStyle/>
          <a:p>
            <a:pPr>
              <a:buNone/>
            </a:pPr>
            <a:r>
              <a:rPr lang="en-US" sz="3400" dirty="0"/>
              <a:t>Voreingenommene Einstellungsverfahren</a:t>
            </a:r>
          </a:p>
        </p:txBody>
      </p:sp>
      <p:sp>
        <p:nvSpPr>
          <p:cNvPr id="2" name="TextBox 1">
            <a:extLst>
              <a:ext uri="{FF2B5EF4-FFF2-40B4-BE49-F238E27FC236}">
                <a16:creationId xmlns:a16="http://schemas.microsoft.com/office/drawing/2014/main" id="{484F2C07-94C4-BDF8-34B4-F7C02519664C}"/>
              </a:ext>
            </a:extLst>
          </p:cNvPr>
          <p:cNvSpPr txBox="1"/>
          <p:nvPr/>
        </p:nvSpPr>
        <p:spPr>
          <a:xfrm>
            <a:off x="6786563" y="5183757"/>
            <a:ext cx="4703710" cy="369332"/>
          </a:xfrm>
          <a:prstGeom prst="rect">
            <a:avLst/>
          </a:prstGeom>
          <a:noFill/>
        </p:spPr>
        <p:txBody>
          <a:bodyPr wrap="square">
            <a:spAutoFit/>
          </a:bodyPr>
          <a:lstStyle/>
          <a:p>
            <a:pPr algn="ctr"/>
            <a:r>
              <a:rPr lang="en-IE" i="1" dirty="0">
                <a:solidFill>
                  <a:srgbClr val="3EB6A1"/>
                </a:solidFill>
                <a:hlinkClick r:id="rId2">
                  <a:extLst>
                    <a:ext uri="{A12FA001-AC4F-418D-AE19-62706E023703}">
                      <ahyp:hlinkClr xmlns:ahyp="http://schemas.microsoft.com/office/drawing/2018/hyperlinkcolor" val="tx"/>
                    </a:ext>
                  </a:extLst>
                </a:hlinkClick>
              </a:rPr>
              <a:t>Studie</a:t>
            </a:r>
            <a:endParaRPr lang="en-IE" i="1" dirty="0">
              <a:solidFill>
                <a:srgbClr val="3EB6A1"/>
              </a:solidFill>
            </a:endParaRPr>
          </a:p>
        </p:txBody>
      </p:sp>
      <p:sp>
        <p:nvSpPr>
          <p:cNvPr id="3" name="Rectangle: Rounded Corners 13">
            <a:extLst>
              <a:ext uri="{FF2B5EF4-FFF2-40B4-BE49-F238E27FC236}">
                <a16:creationId xmlns:a16="http://schemas.microsoft.com/office/drawing/2014/main" id="{978632B9-F46F-570A-D5BF-3C87C17004AA}"/>
              </a:ext>
            </a:extLst>
          </p:cNvPr>
          <p:cNvSpPr/>
          <p:nvPr/>
        </p:nvSpPr>
        <p:spPr>
          <a:xfrm>
            <a:off x="7474020" y="5882708"/>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latin typeface="Abadi" panose="020B0604020104020204" pitchFamily="34" charset="0"/>
                <a:cs typeface="Aharoni" panose="02010803020104030203" pitchFamily="2" charset="-79"/>
                <a:hlinkClick r:id="rId2">
                  <a:extLst>
                    <a:ext uri="{A12FA001-AC4F-418D-AE19-62706E023703}">
                      <ahyp:hlinkClr xmlns:ahyp="http://schemas.microsoft.com/office/drawing/2018/hyperlinkcolor" val="tx"/>
                    </a:ext>
                  </a:extLst>
                </a:hlinkClick>
              </a:rPr>
              <a:t>Klicken Sie hier, um die Studie anzuzeigen.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grpSp>
        <p:nvGrpSpPr>
          <p:cNvPr id="4" name="Group 3">
            <a:extLst>
              <a:ext uri="{FF2B5EF4-FFF2-40B4-BE49-F238E27FC236}">
                <a16:creationId xmlns:a16="http://schemas.microsoft.com/office/drawing/2014/main" id="{330C6A75-79C0-9816-6A57-13B34AD1C4CA}"/>
              </a:ext>
            </a:extLst>
          </p:cNvPr>
          <p:cNvGrpSpPr/>
          <p:nvPr/>
        </p:nvGrpSpPr>
        <p:grpSpPr>
          <a:xfrm>
            <a:off x="10079309" y="0"/>
            <a:ext cx="2126979" cy="1522530"/>
            <a:chOff x="10079309" y="0"/>
            <a:chExt cx="2126979" cy="1522530"/>
          </a:xfrm>
        </p:grpSpPr>
        <p:sp>
          <p:nvSpPr>
            <p:cNvPr id="5" name="Freeform 4">
              <a:extLst>
                <a:ext uri="{FF2B5EF4-FFF2-40B4-BE49-F238E27FC236}">
                  <a16:creationId xmlns:a16="http://schemas.microsoft.com/office/drawing/2014/main" id="{8C5069C6-D2BF-85D0-19C7-2BDC99CDE986}"/>
                </a:ext>
              </a:extLst>
            </p:cNvPr>
            <p:cNvSpPr/>
            <p:nvPr/>
          </p:nvSpPr>
          <p:spPr>
            <a:xfrm>
              <a:off x="10079309" y="365846"/>
              <a:ext cx="1037358" cy="959101"/>
            </a:xfrm>
            <a:custGeom>
              <a:avLst/>
              <a:gdLst>
                <a:gd name="connsiteX0" fmla="*/ 1037358 w 1037358"/>
                <a:gd name="connsiteY0" fmla="*/ 341654 h 959101"/>
                <a:gd name="connsiteX1" fmla="*/ 937528 w 1037358"/>
                <a:gd name="connsiteY1" fmla="*/ 98792 h 959101"/>
                <a:gd name="connsiteX2" fmla="*/ 692110 w 1037358"/>
                <a:gd name="connsiteY2" fmla="*/ 0 h 959101"/>
                <a:gd name="connsiteX3" fmla="*/ 446693 w 1037358"/>
                <a:gd name="connsiteY3" fmla="*/ 98792 h 959101"/>
                <a:gd name="connsiteX4" fmla="*/ 346862 w 1037358"/>
                <a:gd name="connsiteY4" fmla="*/ 341654 h 959101"/>
                <a:gd name="connsiteX5" fmla="*/ 346862 w 1037358"/>
                <a:gd name="connsiteY5" fmla="*/ 745053 h 959101"/>
                <a:gd name="connsiteX6" fmla="*/ 313585 w 1037358"/>
                <a:gd name="connsiteY6" fmla="*/ 777984 h 959101"/>
                <a:gd name="connsiteX7" fmla="*/ 109764 w 1037358"/>
                <a:gd name="connsiteY7" fmla="*/ 777984 h 959101"/>
                <a:gd name="connsiteX8" fmla="*/ 93125 w 1037358"/>
                <a:gd name="connsiteY8" fmla="*/ 959101 h 959101"/>
                <a:gd name="connsiteX9" fmla="*/ 93125 w 1037358"/>
                <a:gd name="connsiteY9" fmla="*/ 959101 h 959101"/>
                <a:gd name="connsiteX10" fmla="*/ 313585 w 1037358"/>
                <a:gd name="connsiteY10" fmla="*/ 959101 h 959101"/>
                <a:gd name="connsiteX11" fmla="*/ 534045 w 1037358"/>
                <a:gd name="connsiteY11" fmla="*/ 740937 h 959101"/>
                <a:gd name="connsiteX12" fmla="*/ 534045 w 1037358"/>
                <a:gd name="connsiteY12" fmla="*/ 337538 h 959101"/>
                <a:gd name="connsiteX13" fmla="*/ 579801 w 1037358"/>
                <a:gd name="connsiteY13" fmla="*/ 226397 h 959101"/>
                <a:gd name="connsiteX14" fmla="*/ 692110 w 1037358"/>
                <a:gd name="connsiteY14" fmla="*/ 181118 h 959101"/>
                <a:gd name="connsiteX15" fmla="*/ 804420 w 1037358"/>
                <a:gd name="connsiteY15" fmla="*/ 226397 h 959101"/>
                <a:gd name="connsiteX16" fmla="*/ 850176 w 1037358"/>
                <a:gd name="connsiteY16" fmla="*/ 337538 h 959101"/>
                <a:gd name="connsiteX17" fmla="*/ 850176 w 1037358"/>
                <a:gd name="connsiteY17" fmla="*/ 666843 h 959101"/>
                <a:gd name="connsiteX18" fmla="*/ 850176 w 1037358"/>
                <a:gd name="connsiteY18" fmla="*/ 666843 h 959101"/>
                <a:gd name="connsiteX19" fmla="*/ 941687 w 1037358"/>
                <a:gd name="connsiteY19" fmla="*/ 761518 h 959101"/>
                <a:gd name="connsiteX20" fmla="*/ 1033199 w 1037358"/>
                <a:gd name="connsiteY20" fmla="*/ 670959 h 959101"/>
                <a:gd name="connsiteX21" fmla="*/ 1033199 w 1037358"/>
                <a:gd name="connsiteY21" fmla="*/ 341654 h 959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7358" h="959101">
                  <a:moveTo>
                    <a:pt x="1037358" y="341654"/>
                  </a:moveTo>
                  <a:cubicBezTo>
                    <a:pt x="1037358" y="251095"/>
                    <a:pt x="999922" y="164653"/>
                    <a:pt x="937528" y="98792"/>
                  </a:cubicBezTo>
                  <a:cubicBezTo>
                    <a:pt x="870974" y="32930"/>
                    <a:pt x="783622" y="0"/>
                    <a:pt x="692110" y="0"/>
                  </a:cubicBezTo>
                  <a:cubicBezTo>
                    <a:pt x="600599" y="0"/>
                    <a:pt x="513247" y="37047"/>
                    <a:pt x="446693" y="98792"/>
                  </a:cubicBezTo>
                  <a:cubicBezTo>
                    <a:pt x="380139" y="164653"/>
                    <a:pt x="346862" y="251095"/>
                    <a:pt x="346862" y="341654"/>
                  </a:cubicBezTo>
                  <a:lnTo>
                    <a:pt x="346862" y="745053"/>
                  </a:lnTo>
                  <a:cubicBezTo>
                    <a:pt x="346862" y="765635"/>
                    <a:pt x="330224" y="777984"/>
                    <a:pt x="313585" y="777984"/>
                  </a:cubicBezTo>
                  <a:lnTo>
                    <a:pt x="109764" y="777984"/>
                  </a:lnTo>
                  <a:cubicBezTo>
                    <a:pt x="-35823" y="765635"/>
                    <a:pt x="-31663" y="959101"/>
                    <a:pt x="93125" y="959101"/>
                  </a:cubicBezTo>
                  <a:lnTo>
                    <a:pt x="93125" y="959101"/>
                  </a:lnTo>
                  <a:lnTo>
                    <a:pt x="313585" y="959101"/>
                  </a:lnTo>
                  <a:cubicBezTo>
                    <a:pt x="434214" y="959101"/>
                    <a:pt x="534045" y="860310"/>
                    <a:pt x="534045" y="740937"/>
                  </a:cubicBezTo>
                  <a:lnTo>
                    <a:pt x="534045" y="337538"/>
                  </a:lnTo>
                  <a:cubicBezTo>
                    <a:pt x="534045" y="296375"/>
                    <a:pt x="550683" y="255211"/>
                    <a:pt x="579801" y="226397"/>
                  </a:cubicBezTo>
                  <a:cubicBezTo>
                    <a:pt x="608918" y="197583"/>
                    <a:pt x="650514" y="181118"/>
                    <a:pt x="692110" y="181118"/>
                  </a:cubicBezTo>
                  <a:cubicBezTo>
                    <a:pt x="733706" y="181118"/>
                    <a:pt x="775303" y="197583"/>
                    <a:pt x="804420" y="226397"/>
                  </a:cubicBezTo>
                  <a:cubicBezTo>
                    <a:pt x="833537" y="255211"/>
                    <a:pt x="850176" y="296375"/>
                    <a:pt x="850176" y="337538"/>
                  </a:cubicBezTo>
                  <a:lnTo>
                    <a:pt x="850176" y="666843"/>
                  </a:lnTo>
                  <a:cubicBezTo>
                    <a:pt x="850176" y="666843"/>
                    <a:pt x="850176" y="666843"/>
                    <a:pt x="850176" y="666843"/>
                  </a:cubicBezTo>
                  <a:cubicBezTo>
                    <a:pt x="850176" y="716239"/>
                    <a:pt x="891772" y="761518"/>
                    <a:pt x="941687" y="761518"/>
                  </a:cubicBezTo>
                  <a:cubicBezTo>
                    <a:pt x="991603" y="761518"/>
                    <a:pt x="1033199" y="720355"/>
                    <a:pt x="1033199" y="670959"/>
                  </a:cubicBezTo>
                  <a:lnTo>
                    <a:pt x="1033199" y="341654"/>
                  </a:lnTo>
                  <a:close/>
                </a:path>
              </a:pathLst>
            </a:custGeom>
            <a:solidFill>
              <a:srgbClr val="EE4F27"/>
            </a:solidFill>
            <a:ln w="41519" cap="flat">
              <a:noFill/>
              <a:prstDash val="solid"/>
              <a:miter/>
            </a:ln>
          </p:spPr>
          <p:txBody>
            <a:bodyPr rtlCol="0" anchor="ctr"/>
            <a:lstStyle/>
            <a:p>
              <a:endParaRPr lang="en-GB"/>
            </a:p>
          </p:txBody>
        </p:sp>
        <p:sp>
          <p:nvSpPr>
            <p:cNvPr id="7" name="Freeform 6">
              <a:extLst>
                <a:ext uri="{FF2B5EF4-FFF2-40B4-BE49-F238E27FC236}">
                  <a16:creationId xmlns:a16="http://schemas.microsoft.com/office/drawing/2014/main" id="{FF0F9020-C969-9BD5-20C0-5A104371F567}"/>
                </a:ext>
              </a:extLst>
            </p:cNvPr>
            <p:cNvSpPr/>
            <p:nvPr/>
          </p:nvSpPr>
          <p:spPr>
            <a:xfrm>
              <a:off x="10929484" y="349381"/>
              <a:ext cx="432600" cy="1156684"/>
            </a:xfrm>
            <a:custGeom>
              <a:avLst/>
              <a:gdLst>
                <a:gd name="connsiteX0" fmla="*/ 0 w 432600"/>
                <a:gd name="connsiteY0" fmla="*/ 333421 h 1156684"/>
                <a:gd name="connsiteX1" fmla="*/ 0 w 432600"/>
                <a:gd name="connsiteY1" fmla="*/ 333421 h 1156684"/>
                <a:gd name="connsiteX2" fmla="*/ 0 w 432600"/>
                <a:gd name="connsiteY2" fmla="*/ 942636 h 1156684"/>
                <a:gd name="connsiteX3" fmla="*/ 62394 w 432600"/>
                <a:gd name="connsiteY3" fmla="*/ 1094940 h 1156684"/>
                <a:gd name="connsiteX4" fmla="*/ 216300 w 432600"/>
                <a:gd name="connsiteY4" fmla="*/ 1156685 h 1156684"/>
                <a:gd name="connsiteX5" fmla="*/ 370206 w 432600"/>
                <a:gd name="connsiteY5" fmla="*/ 1094940 h 1156684"/>
                <a:gd name="connsiteX6" fmla="*/ 370206 w 432600"/>
                <a:gd name="connsiteY6" fmla="*/ 1094940 h 1156684"/>
                <a:gd name="connsiteX7" fmla="*/ 432600 w 432600"/>
                <a:gd name="connsiteY7" fmla="*/ 942636 h 1156684"/>
                <a:gd name="connsiteX8" fmla="*/ 432600 w 432600"/>
                <a:gd name="connsiteY8" fmla="*/ 90559 h 1156684"/>
                <a:gd name="connsiteX9" fmla="*/ 341089 w 432600"/>
                <a:gd name="connsiteY9" fmla="*/ 0 h 1156684"/>
                <a:gd name="connsiteX10" fmla="*/ 249577 w 432600"/>
                <a:gd name="connsiteY10" fmla="*/ 90559 h 1156684"/>
                <a:gd name="connsiteX11" fmla="*/ 249577 w 432600"/>
                <a:gd name="connsiteY11" fmla="*/ 942636 h 1156684"/>
                <a:gd name="connsiteX12" fmla="*/ 241258 w 432600"/>
                <a:gd name="connsiteY12" fmla="*/ 967334 h 1156684"/>
                <a:gd name="connsiteX13" fmla="*/ 241258 w 432600"/>
                <a:gd name="connsiteY13" fmla="*/ 967334 h 1156684"/>
                <a:gd name="connsiteX14" fmla="*/ 216300 w 432600"/>
                <a:gd name="connsiteY14" fmla="*/ 975567 h 1156684"/>
                <a:gd name="connsiteX15" fmla="*/ 191342 w 432600"/>
                <a:gd name="connsiteY15" fmla="*/ 967334 h 1156684"/>
                <a:gd name="connsiteX16" fmla="*/ 183023 w 432600"/>
                <a:gd name="connsiteY16" fmla="*/ 942636 h 1156684"/>
                <a:gd name="connsiteX17" fmla="*/ 183023 w 432600"/>
                <a:gd name="connsiteY17" fmla="*/ 333421 h 1156684"/>
                <a:gd name="connsiteX18" fmla="*/ 91512 w 432600"/>
                <a:gd name="connsiteY18" fmla="*/ 242863 h 1156684"/>
                <a:gd name="connsiteX19" fmla="*/ 0 w 432600"/>
                <a:gd name="connsiteY19" fmla="*/ 333421 h 1156684"/>
                <a:gd name="connsiteX20" fmla="*/ 0 w 432600"/>
                <a:gd name="connsiteY20" fmla="*/ 333421 h 115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2600" h="1156684">
                  <a:moveTo>
                    <a:pt x="0" y="333421"/>
                  </a:moveTo>
                  <a:lnTo>
                    <a:pt x="0" y="333421"/>
                  </a:lnTo>
                  <a:lnTo>
                    <a:pt x="0" y="942636"/>
                  </a:lnTo>
                  <a:cubicBezTo>
                    <a:pt x="0" y="1000265"/>
                    <a:pt x="24958" y="1053777"/>
                    <a:pt x="62394" y="1094940"/>
                  </a:cubicBezTo>
                  <a:cubicBezTo>
                    <a:pt x="103990" y="1136103"/>
                    <a:pt x="158065" y="1156685"/>
                    <a:pt x="216300" y="1156685"/>
                  </a:cubicBezTo>
                  <a:cubicBezTo>
                    <a:pt x="274535" y="1156685"/>
                    <a:pt x="328610" y="1131987"/>
                    <a:pt x="370206" y="1094940"/>
                  </a:cubicBezTo>
                  <a:lnTo>
                    <a:pt x="370206" y="1094940"/>
                  </a:lnTo>
                  <a:cubicBezTo>
                    <a:pt x="411802" y="1053777"/>
                    <a:pt x="432600" y="1000265"/>
                    <a:pt x="432600" y="942636"/>
                  </a:cubicBezTo>
                  <a:lnTo>
                    <a:pt x="432600" y="90559"/>
                  </a:lnTo>
                  <a:cubicBezTo>
                    <a:pt x="432600" y="41163"/>
                    <a:pt x="391004" y="0"/>
                    <a:pt x="341089" y="0"/>
                  </a:cubicBezTo>
                  <a:cubicBezTo>
                    <a:pt x="291173" y="0"/>
                    <a:pt x="249577" y="41163"/>
                    <a:pt x="249577" y="90559"/>
                  </a:cubicBezTo>
                  <a:lnTo>
                    <a:pt x="249577" y="942636"/>
                  </a:lnTo>
                  <a:cubicBezTo>
                    <a:pt x="249577" y="950869"/>
                    <a:pt x="245417" y="959101"/>
                    <a:pt x="241258" y="967334"/>
                  </a:cubicBezTo>
                  <a:lnTo>
                    <a:pt x="241258" y="967334"/>
                  </a:lnTo>
                  <a:cubicBezTo>
                    <a:pt x="232939" y="975567"/>
                    <a:pt x="224619" y="975567"/>
                    <a:pt x="216300" y="975567"/>
                  </a:cubicBezTo>
                  <a:cubicBezTo>
                    <a:pt x="207981" y="975567"/>
                    <a:pt x="199662" y="971450"/>
                    <a:pt x="191342" y="967334"/>
                  </a:cubicBezTo>
                  <a:cubicBezTo>
                    <a:pt x="183023" y="959101"/>
                    <a:pt x="183023" y="950869"/>
                    <a:pt x="183023" y="942636"/>
                  </a:cubicBezTo>
                  <a:lnTo>
                    <a:pt x="183023" y="333421"/>
                  </a:lnTo>
                  <a:cubicBezTo>
                    <a:pt x="183023" y="284026"/>
                    <a:pt x="141427" y="242863"/>
                    <a:pt x="91512" y="242863"/>
                  </a:cubicBezTo>
                  <a:cubicBezTo>
                    <a:pt x="41596" y="238746"/>
                    <a:pt x="0" y="279909"/>
                    <a:pt x="0" y="333421"/>
                  </a:cubicBezTo>
                  <a:lnTo>
                    <a:pt x="0" y="333421"/>
                  </a:lnTo>
                  <a:close/>
                </a:path>
              </a:pathLst>
            </a:custGeom>
            <a:solidFill>
              <a:srgbClr val="A555A1"/>
            </a:solidFill>
            <a:ln w="41519" cap="flat">
              <a:noFill/>
              <a:prstDash val="solid"/>
              <a:miter/>
            </a:ln>
          </p:spPr>
          <p:txBody>
            <a:bodyPr rtlCol="0" anchor="ctr"/>
            <a:lstStyle/>
            <a:p>
              <a:endParaRPr lang="en-GB"/>
            </a:p>
          </p:txBody>
        </p:sp>
        <p:sp>
          <p:nvSpPr>
            <p:cNvPr id="8" name="Freeform 7">
              <a:extLst>
                <a:ext uri="{FF2B5EF4-FFF2-40B4-BE49-F238E27FC236}">
                  <a16:creationId xmlns:a16="http://schemas.microsoft.com/office/drawing/2014/main" id="{3521F4E2-A7D7-9753-925D-B4C1056BB7F7}"/>
                </a:ext>
              </a:extLst>
            </p:cNvPr>
            <p:cNvSpPr/>
            <p:nvPr/>
          </p:nvSpPr>
          <p:spPr>
            <a:xfrm>
              <a:off x="11686535" y="551080"/>
              <a:ext cx="432600" cy="971450"/>
            </a:xfrm>
            <a:custGeom>
              <a:avLst/>
              <a:gdLst>
                <a:gd name="connsiteX0" fmla="*/ 0 w 432600"/>
                <a:gd name="connsiteY0" fmla="*/ 90559 h 971450"/>
                <a:gd name="connsiteX1" fmla="*/ 0 w 432600"/>
                <a:gd name="connsiteY1" fmla="*/ 757402 h 971450"/>
                <a:gd name="connsiteX2" fmla="*/ 62394 w 432600"/>
                <a:gd name="connsiteY2" fmla="*/ 909706 h 971450"/>
                <a:gd name="connsiteX3" fmla="*/ 216300 w 432600"/>
                <a:gd name="connsiteY3" fmla="*/ 971450 h 971450"/>
                <a:gd name="connsiteX4" fmla="*/ 370206 w 432600"/>
                <a:gd name="connsiteY4" fmla="*/ 909706 h 971450"/>
                <a:gd name="connsiteX5" fmla="*/ 370206 w 432600"/>
                <a:gd name="connsiteY5" fmla="*/ 909706 h 971450"/>
                <a:gd name="connsiteX6" fmla="*/ 432600 w 432600"/>
                <a:gd name="connsiteY6" fmla="*/ 757402 h 971450"/>
                <a:gd name="connsiteX7" fmla="*/ 432600 w 432600"/>
                <a:gd name="connsiteY7" fmla="*/ 333422 h 971450"/>
                <a:gd name="connsiteX8" fmla="*/ 341089 w 432600"/>
                <a:gd name="connsiteY8" fmla="*/ 242863 h 971450"/>
                <a:gd name="connsiteX9" fmla="*/ 249577 w 432600"/>
                <a:gd name="connsiteY9" fmla="*/ 333422 h 971450"/>
                <a:gd name="connsiteX10" fmla="*/ 249577 w 432600"/>
                <a:gd name="connsiteY10" fmla="*/ 761518 h 971450"/>
                <a:gd name="connsiteX11" fmla="*/ 241258 w 432600"/>
                <a:gd name="connsiteY11" fmla="*/ 786216 h 971450"/>
                <a:gd name="connsiteX12" fmla="*/ 241258 w 432600"/>
                <a:gd name="connsiteY12" fmla="*/ 786216 h 971450"/>
                <a:gd name="connsiteX13" fmla="*/ 216300 w 432600"/>
                <a:gd name="connsiteY13" fmla="*/ 794449 h 971450"/>
                <a:gd name="connsiteX14" fmla="*/ 191342 w 432600"/>
                <a:gd name="connsiteY14" fmla="*/ 786216 h 971450"/>
                <a:gd name="connsiteX15" fmla="*/ 183023 w 432600"/>
                <a:gd name="connsiteY15" fmla="*/ 761518 h 971450"/>
                <a:gd name="connsiteX16" fmla="*/ 183023 w 432600"/>
                <a:gd name="connsiteY16" fmla="*/ 90559 h 971450"/>
                <a:gd name="connsiteX17" fmla="*/ 91512 w 432600"/>
                <a:gd name="connsiteY17" fmla="*/ 0 h 971450"/>
                <a:gd name="connsiteX18" fmla="*/ 0 w 432600"/>
                <a:gd name="connsiteY18" fmla="*/ 90559 h 9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600" h="971450">
                  <a:moveTo>
                    <a:pt x="0" y="90559"/>
                  </a:moveTo>
                  <a:lnTo>
                    <a:pt x="0" y="757402"/>
                  </a:lnTo>
                  <a:cubicBezTo>
                    <a:pt x="0" y="815030"/>
                    <a:pt x="24958" y="868543"/>
                    <a:pt x="62394" y="909706"/>
                  </a:cubicBezTo>
                  <a:cubicBezTo>
                    <a:pt x="103990" y="950869"/>
                    <a:pt x="158065" y="971450"/>
                    <a:pt x="216300" y="971450"/>
                  </a:cubicBezTo>
                  <a:cubicBezTo>
                    <a:pt x="274535" y="971450"/>
                    <a:pt x="328610" y="946752"/>
                    <a:pt x="370206" y="909706"/>
                  </a:cubicBezTo>
                  <a:lnTo>
                    <a:pt x="370206" y="909706"/>
                  </a:lnTo>
                  <a:cubicBezTo>
                    <a:pt x="411802" y="868543"/>
                    <a:pt x="432600" y="815030"/>
                    <a:pt x="432600" y="757402"/>
                  </a:cubicBezTo>
                  <a:lnTo>
                    <a:pt x="432600" y="333422"/>
                  </a:lnTo>
                  <a:cubicBezTo>
                    <a:pt x="432600" y="284026"/>
                    <a:pt x="391004" y="242863"/>
                    <a:pt x="341089" y="242863"/>
                  </a:cubicBezTo>
                  <a:cubicBezTo>
                    <a:pt x="291173" y="242863"/>
                    <a:pt x="249577" y="284026"/>
                    <a:pt x="249577" y="333422"/>
                  </a:cubicBezTo>
                  <a:lnTo>
                    <a:pt x="249577" y="761518"/>
                  </a:lnTo>
                  <a:cubicBezTo>
                    <a:pt x="249577" y="769751"/>
                    <a:pt x="245417" y="777984"/>
                    <a:pt x="241258" y="786216"/>
                  </a:cubicBezTo>
                  <a:lnTo>
                    <a:pt x="241258" y="786216"/>
                  </a:lnTo>
                  <a:cubicBezTo>
                    <a:pt x="232938" y="794449"/>
                    <a:pt x="224619" y="794449"/>
                    <a:pt x="216300" y="794449"/>
                  </a:cubicBezTo>
                  <a:cubicBezTo>
                    <a:pt x="207981" y="794449"/>
                    <a:pt x="199662" y="790332"/>
                    <a:pt x="191342" y="786216"/>
                  </a:cubicBezTo>
                  <a:cubicBezTo>
                    <a:pt x="183023" y="777984"/>
                    <a:pt x="183023" y="769751"/>
                    <a:pt x="183023" y="761518"/>
                  </a:cubicBezTo>
                  <a:lnTo>
                    <a:pt x="183023" y="90559"/>
                  </a:lnTo>
                  <a:cubicBezTo>
                    <a:pt x="183023" y="41163"/>
                    <a:pt x="141427" y="0"/>
                    <a:pt x="91512" y="0"/>
                  </a:cubicBezTo>
                  <a:cubicBezTo>
                    <a:pt x="41596" y="0"/>
                    <a:pt x="0" y="41163"/>
                    <a:pt x="0" y="90559"/>
                  </a:cubicBezTo>
                </a:path>
              </a:pathLst>
            </a:custGeom>
            <a:solidFill>
              <a:srgbClr val="2B9B9F"/>
            </a:solidFill>
            <a:ln w="41519"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BD892104-8357-50B4-24E0-FD6646F32110}"/>
                </a:ext>
              </a:extLst>
            </p:cNvPr>
            <p:cNvSpPr/>
            <p:nvPr/>
          </p:nvSpPr>
          <p:spPr>
            <a:xfrm>
              <a:off x="11940271" y="380764"/>
              <a:ext cx="266017" cy="746601"/>
            </a:xfrm>
            <a:custGeom>
              <a:avLst/>
              <a:gdLst>
                <a:gd name="connsiteX0" fmla="*/ 266017 w 266017"/>
                <a:gd name="connsiteY0" fmla="*/ 0 h 746601"/>
                <a:gd name="connsiteX1" fmla="*/ 266017 w 266017"/>
                <a:gd name="connsiteY1" fmla="*/ 191402 h 746601"/>
                <a:gd name="connsiteX2" fmla="*/ 228779 w 266017"/>
                <a:gd name="connsiteY2" fmla="*/ 215597 h 746601"/>
                <a:gd name="connsiteX3" fmla="*/ 183023 w 266017"/>
                <a:gd name="connsiteY3" fmla="*/ 326737 h 746601"/>
                <a:gd name="connsiteX4" fmla="*/ 183023 w 266017"/>
                <a:gd name="connsiteY4" fmla="*/ 656042 h 746601"/>
                <a:gd name="connsiteX5" fmla="*/ 91512 w 266017"/>
                <a:gd name="connsiteY5" fmla="*/ 746601 h 746601"/>
                <a:gd name="connsiteX6" fmla="*/ 0 w 266017"/>
                <a:gd name="connsiteY6" fmla="*/ 656042 h 746601"/>
                <a:gd name="connsiteX7" fmla="*/ 0 w 266017"/>
                <a:gd name="connsiteY7" fmla="*/ 326737 h 746601"/>
                <a:gd name="connsiteX8" fmla="*/ 95671 w 266017"/>
                <a:gd name="connsiteY8" fmla="*/ 83875 h 746601"/>
                <a:gd name="connsiteX9" fmla="*/ 209021 w 266017"/>
                <a:gd name="connsiteY9" fmla="*/ 11325 h 746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017" h="746601">
                  <a:moveTo>
                    <a:pt x="266017" y="0"/>
                  </a:moveTo>
                  <a:lnTo>
                    <a:pt x="266017" y="191402"/>
                  </a:lnTo>
                  <a:lnTo>
                    <a:pt x="228779" y="215597"/>
                  </a:lnTo>
                  <a:cubicBezTo>
                    <a:pt x="199662" y="244411"/>
                    <a:pt x="183023" y="285574"/>
                    <a:pt x="183023" y="326737"/>
                  </a:cubicBezTo>
                  <a:lnTo>
                    <a:pt x="183023" y="656042"/>
                  </a:lnTo>
                  <a:cubicBezTo>
                    <a:pt x="183023" y="705438"/>
                    <a:pt x="141427" y="746601"/>
                    <a:pt x="91512" y="746601"/>
                  </a:cubicBezTo>
                  <a:cubicBezTo>
                    <a:pt x="41596" y="746601"/>
                    <a:pt x="0" y="705438"/>
                    <a:pt x="0" y="656042"/>
                  </a:cubicBezTo>
                  <a:lnTo>
                    <a:pt x="0" y="326737"/>
                  </a:lnTo>
                  <a:cubicBezTo>
                    <a:pt x="0" y="236178"/>
                    <a:pt x="37437" y="149736"/>
                    <a:pt x="95671" y="83875"/>
                  </a:cubicBezTo>
                  <a:cubicBezTo>
                    <a:pt x="128948" y="53003"/>
                    <a:pt x="167425" y="28305"/>
                    <a:pt x="209021" y="11325"/>
                  </a:cubicBezTo>
                  <a:close/>
                </a:path>
              </a:pathLst>
            </a:custGeom>
            <a:solidFill>
              <a:srgbClr val="414DA1"/>
            </a:solidFill>
            <a:ln w="41519" cap="flat">
              <a:noFill/>
              <a:prstDash val="solid"/>
              <a:miter/>
            </a:ln>
          </p:spPr>
          <p:txBody>
            <a:bodyPr rtlCol="0" anchor="ctr"/>
            <a:lstStyle/>
            <a:p>
              <a:endParaRPr lang="en-GB"/>
            </a:p>
          </p:txBody>
        </p:sp>
        <p:sp>
          <p:nvSpPr>
            <p:cNvPr id="12" name="Freeform 11">
              <a:extLst>
                <a:ext uri="{FF2B5EF4-FFF2-40B4-BE49-F238E27FC236}">
                  <a16:creationId xmlns:a16="http://schemas.microsoft.com/office/drawing/2014/main" id="{C5CC51B8-E0E6-F638-32D0-43A2E637DCAF}"/>
                </a:ext>
              </a:extLst>
            </p:cNvPr>
            <p:cNvSpPr/>
            <p:nvPr/>
          </p:nvSpPr>
          <p:spPr>
            <a:xfrm>
              <a:off x="11183221" y="32426"/>
              <a:ext cx="690496" cy="852360"/>
            </a:xfrm>
            <a:custGeom>
              <a:avLst/>
              <a:gdLst>
                <a:gd name="connsiteX0" fmla="*/ 345248 w 690496"/>
                <a:gd name="connsiteY0" fmla="*/ 0 h 852360"/>
                <a:gd name="connsiteX1" fmla="*/ 590666 w 690496"/>
                <a:gd name="connsiteY1" fmla="*/ 98791 h 852360"/>
                <a:gd name="connsiteX2" fmla="*/ 690496 w 690496"/>
                <a:gd name="connsiteY2" fmla="*/ 341654 h 852360"/>
                <a:gd name="connsiteX3" fmla="*/ 690496 w 690496"/>
                <a:gd name="connsiteY3" fmla="*/ 761518 h 852360"/>
                <a:gd name="connsiteX4" fmla="*/ 590666 w 690496"/>
                <a:gd name="connsiteY4" fmla="*/ 852077 h 852360"/>
                <a:gd name="connsiteX5" fmla="*/ 499154 w 690496"/>
                <a:gd name="connsiteY5" fmla="*/ 761518 h 852360"/>
                <a:gd name="connsiteX6" fmla="*/ 499154 w 690496"/>
                <a:gd name="connsiteY6" fmla="*/ 341654 h 852360"/>
                <a:gd name="connsiteX7" fmla="*/ 453398 w 690496"/>
                <a:gd name="connsiteY7" fmla="*/ 230514 h 852360"/>
                <a:gd name="connsiteX8" fmla="*/ 341089 w 690496"/>
                <a:gd name="connsiteY8" fmla="*/ 185234 h 852360"/>
                <a:gd name="connsiteX9" fmla="*/ 228779 w 690496"/>
                <a:gd name="connsiteY9" fmla="*/ 230514 h 852360"/>
                <a:gd name="connsiteX10" fmla="*/ 183023 w 690496"/>
                <a:gd name="connsiteY10" fmla="*/ 341654 h 852360"/>
                <a:gd name="connsiteX11" fmla="*/ 183023 w 690496"/>
                <a:gd name="connsiteY11" fmla="*/ 761518 h 852360"/>
                <a:gd name="connsiteX12" fmla="*/ 91512 w 690496"/>
                <a:gd name="connsiteY12" fmla="*/ 852077 h 852360"/>
                <a:gd name="connsiteX13" fmla="*/ 0 w 690496"/>
                <a:gd name="connsiteY13" fmla="*/ 761518 h 852360"/>
                <a:gd name="connsiteX14" fmla="*/ 0 w 690496"/>
                <a:gd name="connsiteY14" fmla="*/ 341654 h 852360"/>
                <a:gd name="connsiteX15" fmla="*/ 99831 w 690496"/>
                <a:gd name="connsiteY15" fmla="*/ 98791 h 852360"/>
                <a:gd name="connsiteX16" fmla="*/ 345248 w 690496"/>
                <a:gd name="connsiteY16" fmla="*/ 0 h 852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0496" h="852360">
                  <a:moveTo>
                    <a:pt x="345248" y="0"/>
                  </a:moveTo>
                  <a:cubicBezTo>
                    <a:pt x="436760" y="0"/>
                    <a:pt x="524112" y="32930"/>
                    <a:pt x="590666" y="98791"/>
                  </a:cubicBezTo>
                  <a:cubicBezTo>
                    <a:pt x="653060" y="164653"/>
                    <a:pt x="690496" y="251095"/>
                    <a:pt x="690496" y="341654"/>
                  </a:cubicBezTo>
                  <a:lnTo>
                    <a:pt x="690496" y="761518"/>
                  </a:lnTo>
                  <a:cubicBezTo>
                    <a:pt x="690496" y="815030"/>
                    <a:pt x="648900" y="856193"/>
                    <a:pt x="590666" y="852077"/>
                  </a:cubicBezTo>
                  <a:cubicBezTo>
                    <a:pt x="540750" y="852077"/>
                    <a:pt x="499154" y="810914"/>
                    <a:pt x="499154" y="761518"/>
                  </a:cubicBezTo>
                  <a:lnTo>
                    <a:pt x="499154" y="341654"/>
                  </a:lnTo>
                  <a:cubicBezTo>
                    <a:pt x="499154" y="300491"/>
                    <a:pt x="482516" y="259328"/>
                    <a:pt x="453398" y="230514"/>
                  </a:cubicBezTo>
                  <a:cubicBezTo>
                    <a:pt x="424281" y="201699"/>
                    <a:pt x="382685" y="185234"/>
                    <a:pt x="341089" y="185234"/>
                  </a:cubicBezTo>
                  <a:cubicBezTo>
                    <a:pt x="299492" y="185234"/>
                    <a:pt x="257896" y="201699"/>
                    <a:pt x="228779" y="230514"/>
                  </a:cubicBezTo>
                  <a:cubicBezTo>
                    <a:pt x="199662" y="259328"/>
                    <a:pt x="183023" y="300491"/>
                    <a:pt x="183023" y="341654"/>
                  </a:cubicBezTo>
                  <a:lnTo>
                    <a:pt x="183023" y="761518"/>
                  </a:lnTo>
                  <a:cubicBezTo>
                    <a:pt x="183023" y="810914"/>
                    <a:pt x="141427" y="852077"/>
                    <a:pt x="91512" y="852077"/>
                  </a:cubicBezTo>
                  <a:cubicBezTo>
                    <a:pt x="41596" y="852077"/>
                    <a:pt x="0" y="810914"/>
                    <a:pt x="0" y="761518"/>
                  </a:cubicBezTo>
                  <a:lnTo>
                    <a:pt x="0" y="341654"/>
                  </a:lnTo>
                  <a:cubicBezTo>
                    <a:pt x="0" y="251095"/>
                    <a:pt x="33277" y="164653"/>
                    <a:pt x="99831" y="98791"/>
                  </a:cubicBezTo>
                  <a:cubicBezTo>
                    <a:pt x="166385" y="37047"/>
                    <a:pt x="253737" y="0"/>
                    <a:pt x="345248" y="0"/>
                  </a:cubicBezTo>
                  <a:close/>
                </a:path>
              </a:pathLst>
            </a:custGeom>
            <a:solidFill>
              <a:srgbClr val="4174BA"/>
            </a:solidFill>
            <a:ln w="4151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46FA05D0-1981-34DD-8782-2FAFE224D156}"/>
                </a:ext>
              </a:extLst>
            </p:cNvPr>
            <p:cNvSpPr/>
            <p:nvPr/>
          </p:nvSpPr>
          <p:spPr>
            <a:xfrm>
              <a:off x="12102496" y="1"/>
              <a:ext cx="103792" cy="227067"/>
            </a:xfrm>
            <a:custGeom>
              <a:avLst/>
              <a:gdLst>
                <a:gd name="connsiteX0" fmla="*/ 13051 w 103792"/>
                <a:gd name="connsiteY0" fmla="*/ 0 h 227067"/>
                <a:gd name="connsiteX1" fmla="*/ 103792 w 103792"/>
                <a:gd name="connsiteY1" fmla="*/ 0 h 227067"/>
                <a:gd name="connsiteX2" fmla="*/ 103792 w 103792"/>
                <a:gd name="connsiteY2" fmla="*/ 227067 h 227067"/>
                <a:gd name="connsiteX3" fmla="*/ 54075 w 103792"/>
                <a:gd name="connsiteY3" fmla="*/ 194506 h 227067"/>
                <a:gd name="connsiteX4" fmla="*/ 0 w 103792"/>
                <a:gd name="connsiteY4" fmla="*/ 65356 h 227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92" h="227067">
                  <a:moveTo>
                    <a:pt x="13051" y="0"/>
                  </a:moveTo>
                  <a:lnTo>
                    <a:pt x="103792" y="0"/>
                  </a:lnTo>
                  <a:lnTo>
                    <a:pt x="103792" y="227067"/>
                  </a:lnTo>
                  <a:lnTo>
                    <a:pt x="54075" y="194506"/>
                  </a:lnTo>
                  <a:cubicBezTo>
                    <a:pt x="20798" y="162090"/>
                    <a:pt x="0" y="116810"/>
                    <a:pt x="0" y="65356"/>
                  </a:cubicBezTo>
                  <a:close/>
                </a:path>
              </a:pathLst>
            </a:custGeom>
            <a:solidFill>
              <a:srgbClr val="414DA1"/>
            </a:solidFill>
            <a:ln w="41519"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F1065719-BE80-66DB-E6B3-AF055B1D2C3D}"/>
                </a:ext>
              </a:extLst>
            </p:cNvPr>
            <p:cNvSpPr/>
            <p:nvPr/>
          </p:nvSpPr>
          <p:spPr>
            <a:xfrm>
              <a:off x="10584236" y="0"/>
              <a:ext cx="366046" cy="246474"/>
            </a:xfrm>
            <a:custGeom>
              <a:avLst/>
              <a:gdLst>
                <a:gd name="connsiteX0" fmla="*/ 13051 w 366046"/>
                <a:gd name="connsiteY0" fmla="*/ 0 h 246474"/>
                <a:gd name="connsiteX1" fmla="*/ 354634 w 366046"/>
                <a:gd name="connsiteY1" fmla="*/ 0 h 246474"/>
                <a:gd name="connsiteX2" fmla="*/ 366046 w 366046"/>
                <a:gd name="connsiteY2" fmla="*/ 65356 h 246474"/>
                <a:gd name="connsiteX3" fmla="*/ 183023 w 366046"/>
                <a:gd name="connsiteY3" fmla="*/ 246474 h 246474"/>
                <a:gd name="connsiteX4" fmla="*/ 0 w 366046"/>
                <a:gd name="connsiteY4" fmla="*/ 65356 h 24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046" h="246474">
                  <a:moveTo>
                    <a:pt x="13051" y="0"/>
                  </a:moveTo>
                  <a:lnTo>
                    <a:pt x="354634" y="0"/>
                  </a:lnTo>
                  <a:lnTo>
                    <a:pt x="366046" y="65356"/>
                  </a:lnTo>
                  <a:cubicBezTo>
                    <a:pt x="366046" y="164147"/>
                    <a:pt x="287014" y="246474"/>
                    <a:pt x="183023" y="246474"/>
                  </a:cubicBezTo>
                  <a:cubicBezTo>
                    <a:pt x="83192" y="246474"/>
                    <a:pt x="0" y="168264"/>
                    <a:pt x="0" y="65356"/>
                  </a:cubicBezTo>
                  <a:close/>
                </a:path>
              </a:pathLst>
            </a:custGeom>
            <a:solidFill>
              <a:srgbClr val="EE4F27"/>
            </a:solidFill>
            <a:ln w="41519"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222ECB4B-185A-746C-AC80-C9A5C77598D1}"/>
                </a:ext>
              </a:extLst>
            </p:cNvPr>
            <p:cNvSpPr/>
            <p:nvPr/>
          </p:nvSpPr>
          <p:spPr>
            <a:xfrm>
              <a:off x="10929484" y="946247"/>
              <a:ext cx="183310" cy="181117"/>
            </a:xfrm>
            <a:custGeom>
              <a:avLst/>
              <a:gdLst>
                <a:gd name="connsiteX0" fmla="*/ 91512 w 183310"/>
                <a:gd name="connsiteY0" fmla="*/ 0 h 181117"/>
                <a:gd name="connsiteX1" fmla="*/ 0 w 183310"/>
                <a:gd name="connsiteY1" fmla="*/ 90559 h 181117"/>
                <a:gd name="connsiteX2" fmla="*/ 0 w 183310"/>
                <a:gd name="connsiteY2" fmla="*/ 90559 h 181117"/>
                <a:gd name="connsiteX3" fmla="*/ 0 w 183310"/>
                <a:gd name="connsiteY3" fmla="*/ 90559 h 181117"/>
                <a:gd name="connsiteX4" fmla="*/ 0 w 183310"/>
                <a:gd name="connsiteY4" fmla="*/ 90559 h 181117"/>
                <a:gd name="connsiteX5" fmla="*/ 0 w 183310"/>
                <a:gd name="connsiteY5" fmla="*/ 90559 h 181117"/>
                <a:gd name="connsiteX6" fmla="*/ 91512 w 183310"/>
                <a:gd name="connsiteY6" fmla="*/ 181118 h 181117"/>
                <a:gd name="connsiteX7" fmla="*/ 183023 w 183310"/>
                <a:gd name="connsiteY7" fmla="*/ 90559 h 181117"/>
                <a:gd name="connsiteX8" fmla="*/ 91512 w 183310"/>
                <a:gd name="connsiteY8" fmla="*/ 0 h 18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310" h="181117">
                  <a:moveTo>
                    <a:pt x="91512" y="0"/>
                  </a:moveTo>
                  <a:cubicBezTo>
                    <a:pt x="41596" y="0"/>
                    <a:pt x="0" y="41163"/>
                    <a:pt x="0" y="90559"/>
                  </a:cubicBezTo>
                  <a:lnTo>
                    <a:pt x="0" y="90559"/>
                  </a:lnTo>
                  <a:cubicBezTo>
                    <a:pt x="0" y="90559"/>
                    <a:pt x="0" y="90559"/>
                    <a:pt x="0" y="90559"/>
                  </a:cubicBezTo>
                  <a:cubicBezTo>
                    <a:pt x="0" y="90559"/>
                    <a:pt x="0" y="90559"/>
                    <a:pt x="0" y="90559"/>
                  </a:cubicBezTo>
                  <a:cubicBezTo>
                    <a:pt x="0" y="90559"/>
                    <a:pt x="0" y="90559"/>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993F59"/>
            </a:solidFill>
            <a:ln w="41519"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2E59497E-22F0-531F-2883-8C59EE170C6D}"/>
                </a:ext>
              </a:extLst>
            </p:cNvPr>
            <p:cNvSpPr/>
            <p:nvPr/>
          </p:nvSpPr>
          <p:spPr>
            <a:xfrm>
              <a:off x="11183221"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414DA1"/>
            </a:solidFill>
            <a:ln w="41519"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05078F1E-062D-9A75-6B98-E46367AD3858}"/>
                </a:ext>
              </a:extLst>
            </p:cNvPr>
            <p:cNvSpPr/>
            <p:nvPr/>
          </p:nvSpPr>
          <p:spPr>
            <a:xfrm>
              <a:off x="11686535"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3FB5A1"/>
            </a:solidFill>
            <a:ln w="41519"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2CA30235-7A23-64DF-7546-1D3F052EAB0C}"/>
                </a:ext>
              </a:extLst>
            </p:cNvPr>
            <p:cNvSpPr/>
            <p:nvPr/>
          </p:nvSpPr>
          <p:spPr>
            <a:xfrm>
              <a:off x="11940271" y="946247"/>
              <a:ext cx="183310" cy="181117"/>
            </a:xfrm>
            <a:custGeom>
              <a:avLst/>
              <a:gdLst>
                <a:gd name="connsiteX0" fmla="*/ 91512 w 183310"/>
                <a:gd name="connsiteY0" fmla="*/ 0 h 181117"/>
                <a:gd name="connsiteX1" fmla="*/ 0 w 183310"/>
                <a:gd name="connsiteY1" fmla="*/ 90559 h 181117"/>
                <a:gd name="connsiteX2" fmla="*/ 91512 w 183310"/>
                <a:gd name="connsiteY2" fmla="*/ 181118 h 181117"/>
                <a:gd name="connsiteX3" fmla="*/ 183023 w 183310"/>
                <a:gd name="connsiteY3" fmla="*/ 90559 h 181117"/>
                <a:gd name="connsiteX4" fmla="*/ 91512 w 183310"/>
                <a:gd name="connsiteY4" fmla="*/ 0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310" h="181117">
                  <a:moveTo>
                    <a:pt x="91512" y="0"/>
                  </a:moveTo>
                  <a:cubicBezTo>
                    <a:pt x="41596" y="0"/>
                    <a:pt x="0" y="41163"/>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58B947"/>
            </a:solidFill>
            <a:ln w="41519" cap="flat">
              <a:noFill/>
              <a:prstDash val="solid"/>
              <a:miter/>
            </a:ln>
          </p:spPr>
          <p:txBody>
            <a:bodyPr rtlCol="0" anchor="ctr"/>
            <a:lstStyle/>
            <a:p>
              <a:endParaRPr lang="en-GB"/>
            </a:p>
          </p:txBody>
        </p:sp>
      </p:grpSp>
      <p:pic>
        <p:nvPicPr>
          <p:cNvPr id="22" name="Picture Placeholder 21">
            <a:hlinkClick r:id="rId2"/>
            <a:extLst>
              <a:ext uri="{FF2B5EF4-FFF2-40B4-BE49-F238E27FC236}">
                <a16:creationId xmlns:a16="http://schemas.microsoft.com/office/drawing/2014/main" id="{EC0463A3-AEDF-5151-B087-5F43961439C6}"/>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874539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7ACA0FE-F957-BCDE-792A-CC1832F6C7D9}"/>
              </a:ext>
            </a:extLst>
          </p:cNvPr>
          <p:cNvCxnSpPr>
            <a:cxnSpLocks/>
          </p:cNvCxnSpPr>
          <p:nvPr/>
        </p:nvCxnSpPr>
        <p:spPr>
          <a:xfrm>
            <a:off x="0" y="1299443"/>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3" name="Rectangle: Rounded Corners 13">
            <a:extLst>
              <a:ext uri="{FF2B5EF4-FFF2-40B4-BE49-F238E27FC236}">
                <a16:creationId xmlns:a16="http://schemas.microsoft.com/office/drawing/2014/main" id="{978632B9-F46F-570A-D5BF-3C87C17004AA}"/>
              </a:ext>
            </a:extLst>
          </p:cNvPr>
          <p:cNvSpPr/>
          <p:nvPr/>
        </p:nvSpPr>
        <p:spPr>
          <a:xfrm>
            <a:off x="8363020" y="5882708"/>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dirty="0">
                <a:solidFill>
                  <a:schemeClr val="bg1"/>
                </a:solidFill>
                <a:latin typeface="Abadi" panose="020B0604020104020204" pitchFamily="34" charset="0"/>
                <a:cs typeface="Aharoni" panose="02010803020104030203" pitchFamily="2" charset="-79"/>
                <a:hlinkClick r:id="rId2">
                  <a:extLst>
                    <a:ext uri="{A12FA001-AC4F-418D-AE19-62706E023703}">
                      <ahyp:hlinkClr xmlns:ahyp="http://schemas.microsoft.com/office/drawing/2018/hyperlinkcolor" val="tx"/>
                    </a:ext>
                  </a:extLst>
                </a:hlinkClick>
              </a:rPr>
              <a:t>Klicken Sie hier, um zu lesen.</a:t>
            </a:r>
            <a:endParaRPr kumimoji="0" lang="en-IE" sz="24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sp>
        <p:nvSpPr>
          <p:cNvPr id="27" name="Text Placeholder 1">
            <a:extLst>
              <a:ext uri="{FF2B5EF4-FFF2-40B4-BE49-F238E27FC236}">
                <a16:creationId xmlns:a16="http://schemas.microsoft.com/office/drawing/2014/main" id="{01D0FEE9-220B-783E-0420-F93D2F4DFA45}"/>
              </a:ext>
            </a:extLst>
          </p:cNvPr>
          <p:cNvSpPr>
            <a:spLocks noGrp="1"/>
          </p:cNvSpPr>
          <p:nvPr>
            <p:ph type="body" sz="quarter" idx="18"/>
          </p:nvPr>
        </p:nvSpPr>
        <p:spPr>
          <a:xfrm>
            <a:off x="282102" y="1506065"/>
            <a:ext cx="7191918" cy="4158331"/>
          </a:xfrm>
        </p:spPr>
        <p:txBody>
          <a:bodyPr/>
          <a:lstStyle/>
          <a:p>
            <a:pPr marL="0" indent="0" rtl="0">
              <a:lnSpc>
                <a:spcPct val="100000"/>
              </a:lnSpc>
              <a:buNone/>
            </a:pPr>
            <a:r>
              <a:rPr lang="en-GB" sz="2000" b="0" i="0" u="none" strike="noStrike" noProof="0" dirty="0">
                <a:effectLst/>
              </a:rPr>
              <a:t>Digitale Plattformen galten früher als offene Räume für alle. Heute verstärken sie oft bestehende Ungleichheiten durch versteckte Algorithmen und ungleiche Moderation:</a:t>
            </a:r>
          </a:p>
          <a:p>
            <a:pPr marL="342900" indent="-342900">
              <a:lnSpc>
                <a:spcPct val="100000"/>
              </a:lnSpc>
              <a:buFont typeface="System Font Regular"/>
              <a:buChar char="→"/>
            </a:pPr>
            <a:r>
              <a:rPr lang="en-GB" sz="2000" dirty="0">
                <a:solidFill>
                  <a:srgbClr val="3EB6A1"/>
                </a:solidFill>
                <a:hlinkClick r:id="rId3">
                  <a:extLst>
                    <a:ext uri="{A12FA001-AC4F-418D-AE19-62706E023703}">
                      <ahyp:hlinkClr xmlns:ahyp="http://schemas.microsoft.com/office/drawing/2018/hyperlinkcolor" val="tx"/>
                    </a:ext>
                  </a:extLst>
                </a:hlinkClick>
              </a:rPr>
              <a:t>Studien </a:t>
            </a:r>
            <a:r>
              <a:rPr lang="en-GB" sz="2000" dirty="0"/>
              <a:t>mit spanischen Jugendlichen zeigen: Plattformen wie Twitch und Discord bevorzugen Inhalte von cisgeschlechtlichen, weißen, heterosexuellen Männern. Dadurch verstärken sich Geschlechterstereotypen, und nicht konforme Identitäten geraten ins Abseits.</a:t>
            </a:r>
          </a:p>
          <a:p>
            <a:pPr marL="342900" indent="-342900">
              <a:lnSpc>
                <a:spcPct val="100000"/>
              </a:lnSpc>
              <a:buFont typeface="System Font Regular"/>
              <a:buChar char="→"/>
            </a:pPr>
            <a:r>
              <a:rPr lang="en-GB" sz="2000" dirty="0">
                <a:solidFill>
                  <a:srgbClr val="3EB6A1"/>
                </a:solidFill>
                <a:hlinkClick r:id="rId2">
                  <a:extLst>
                    <a:ext uri="{A12FA001-AC4F-418D-AE19-62706E023703}">
                      <ahyp:hlinkClr xmlns:ahyp="http://schemas.microsoft.com/office/drawing/2018/hyperlinkcolor" val="tx"/>
                    </a:ext>
                  </a:extLst>
                </a:hlinkClick>
              </a:rPr>
              <a:t>Studien</a:t>
            </a:r>
            <a:r>
              <a:rPr lang="en-GB" sz="2000" dirty="0"/>
              <a:t> zum Thema „algorithmisches Misogynoir“ zeigen, dass Moderationssysteme die Stimmen schwarzer Frauen unverhältnismäßig stark unterdrücken. Sie entfernen oder herabstufen die Beiträge dieser Frauen. Grund dafür sind tief verwurzelte Vorurteile im Code und in den Richtlinien.</a:t>
            </a:r>
          </a:p>
          <a:p>
            <a:pPr marL="342900" indent="-342900">
              <a:lnSpc>
                <a:spcPct val="100000"/>
              </a:lnSpc>
              <a:buFont typeface="System Font Regular"/>
              <a:buChar char="→"/>
            </a:pPr>
            <a:endParaRPr lang="en-GB" sz="2000" noProof="0" dirty="0">
              <a:ea typeface="Calibri"/>
              <a:cs typeface="Calibri"/>
            </a:endParaRPr>
          </a:p>
        </p:txBody>
      </p:sp>
      <p:sp>
        <p:nvSpPr>
          <p:cNvPr id="28" name="Text Placeholder 2">
            <a:extLst>
              <a:ext uri="{FF2B5EF4-FFF2-40B4-BE49-F238E27FC236}">
                <a16:creationId xmlns:a16="http://schemas.microsoft.com/office/drawing/2014/main" id="{51E8788E-5812-6EEC-4EC8-9C189DDC0614}"/>
              </a:ext>
            </a:extLst>
          </p:cNvPr>
          <p:cNvSpPr>
            <a:spLocks noGrp="1"/>
          </p:cNvSpPr>
          <p:nvPr>
            <p:ph type="body" sz="quarter" idx="16"/>
          </p:nvPr>
        </p:nvSpPr>
        <p:spPr>
          <a:xfrm>
            <a:off x="798381" y="1"/>
            <a:ext cx="7405819" cy="1299442"/>
          </a:xfrm>
        </p:spPr>
        <p:txBody>
          <a:bodyPr anchor="ctr"/>
          <a:lstStyle/>
          <a:p>
            <a:pPr>
              <a:buNone/>
            </a:pPr>
            <a:r>
              <a:rPr lang="en-US" sz="3400" dirty="0"/>
              <a:t>Algorithmische und plattformspezifische Vorurteile</a:t>
            </a:r>
          </a:p>
        </p:txBody>
      </p:sp>
      <p:sp>
        <p:nvSpPr>
          <p:cNvPr id="30" name="Rectangle: Rounded Corners 13">
            <a:extLst>
              <a:ext uri="{FF2B5EF4-FFF2-40B4-BE49-F238E27FC236}">
                <a16:creationId xmlns:a16="http://schemas.microsoft.com/office/drawing/2014/main" id="{93A43FC5-5723-5C05-16F7-865A629354BF}"/>
              </a:ext>
            </a:extLst>
          </p:cNvPr>
          <p:cNvSpPr/>
          <p:nvPr/>
        </p:nvSpPr>
        <p:spPr>
          <a:xfrm>
            <a:off x="8363020" y="2644208"/>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dirty="0">
                <a:solidFill>
                  <a:schemeClr val="bg1"/>
                </a:solidFill>
                <a:latin typeface="Abadi" panose="020B0604020104020204" pitchFamily="34" charset="0"/>
                <a:cs typeface="Aharoni" panose="02010803020104030203" pitchFamily="2" charset="-79"/>
                <a:hlinkClick r:id="rId3">
                  <a:extLst>
                    <a:ext uri="{A12FA001-AC4F-418D-AE19-62706E023703}">
                      <ahyp:hlinkClr xmlns:ahyp="http://schemas.microsoft.com/office/drawing/2018/hyperlinkcolor" val="tx"/>
                    </a:ext>
                  </a:extLst>
                </a:hlinkClick>
              </a:rPr>
              <a:t>Zum Herunterladen hier klicken</a:t>
            </a:r>
            <a:endParaRPr kumimoji="0" lang="en-IE" sz="24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pic>
        <p:nvPicPr>
          <p:cNvPr id="10" name="Picture Placeholder 9">
            <a:hlinkClick r:id="rId3"/>
            <a:extLst>
              <a:ext uri="{FF2B5EF4-FFF2-40B4-BE49-F238E27FC236}">
                <a16:creationId xmlns:a16="http://schemas.microsoft.com/office/drawing/2014/main" id="{F38B1F5F-2F44-6FC8-636D-68CB8AB3AC2F}"/>
              </a:ext>
            </a:extLst>
          </p:cNvPr>
          <p:cNvPicPr>
            <a:picLocks noGrp="1" noChangeAspect="1"/>
          </p:cNvPicPr>
          <p:nvPr>
            <p:ph type="pic" sz="quarter" idx="19"/>
          </p:nvPr>
        </p:nvPicPr>
        <p:blipFill rotWithShape="1">
          <a:blip r:embed="rId4" cstate="screen">
            <a:extLst>
              <a:ext uri="{28A0092B-C50C-407E-A947-70E740481C1C}">
                <a14:useLocalDpi xmlns:a14="http://schemas.microsoft.com/office/drawing/2010/main"/>
              </a:ext>
            </a:extLst>
          </a:blip>
          <a:srcRect l="-909" t="-111"/>
          <a:stretch/>
        </p:blipFill>
        <p:spPr>
          <a:xfrm>
            <a:off x="8750328" y="382844"/>
            <a:ext cx="2534272" cy="1620802"/>
          </a:xfrm>
        </p:spPr>
      </p:pic>
      <p:pic>
        <p:nvPicPr>
          <p:cNvPr id="13" name="Picture Placeholder 12">
            <a:hlinkClick r:id="rId2"/>
            <a:extLst>
              <a:ext uri="{FF2B5EF4-FFF2-40B4-BE49-F238E27FC236}">
                <a16:creationId xmlns:a16="http://schemas.microsoft.com/office/drawing/2014/main" id="{D3D5D587-B7B9-B270-D6C7-940F0BE30C75}"/>
              </a:ext>
            </a:extLst>
          </p:cNvPr>
          <p:cNvPicPr>
            <a:picLocks noGrp="1" noChangeAspect="1"/>
          </p:cNvPicPr>
          <p:nvPr>
            <p:ph type="pic" sz="quarter" idx="13"/>
          </p:nvPr>
        </p:nvPicPr>
        <p:blipFill>
          <a:blip r:embed="rId5"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126294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C0647D0F-7780-2E10-4721-9FB685C0A99A}"/>
              </a:ext>
            </a:extLst>
          </p:cNvPr>
          <p:cNvSpPr>
            <a:spLocks noGrp="1"/>
          </p:cNvSpPr>
          <p:nvPr>
            <p:ph type="body" sz="quarter" idx="18"/>
          </p:nvPr>
        </p:nvSpPr>
        <p:spPr>
          <a:xfrm>
            <a:off x="391600" y="3392026"/>
            <a:ext cx="3423163" cy="1049221"/>
          </a:xfrm>
        </p:spPr>
        <p:txBody>
          <a:bodyPr/>
          <a:lstStyle/>
          <a:p>
            <a:pPr algn="ctr"/>
            <a:r>
              <a:rPr lang="en-US" dirty="0">
                <a:solidFill>
                  <a:srgbClr val="FFFFFF"/>
                </a:solidFill>
              </a:rPr>
              <a:t>Von der Industrie getragene </a:t>
            </a:r>
          </a:p>
          <a:p>
            <a:pPr algn="ctr"/>
            <a:r>
              <a:rPr lang="en-US" dirty="0">
                <a:solidFill>
                  <a:srgbClr val="FFFFFF"/>
                </a:solidFill>
              </a:rPr>
              <a:t>Strategien</a:t>
            </a:r>
          </a:p>
        </p:txBody>
      </p:sp>
      <p:sp>
        <p:nvSpPr>
          <p:cNvPr id="10" name="Text Placeholder 2">
            <a:extLst>
              <a:ext uri="{FF2B5EF4-FFF2-40B4-BE49-F238E27FC236}">
                <a16:creationId xmlns:a16="http://schemas.microsoft.com/office/drawing/2014/main" id="{7FA58B7B-2F69-927D-A207-DF74AA4307B8}"/>
              </a:ext>
            </a:extLst>
          </p:cNvPr>
          <p:cNvSpPr>
            <a:spLocks noGrp="1"/>
          </p:cNvSpPr>
          <p:nvPr>
            <p:ph type="body" sz="quarter" idx="19"/>
          </p:nvPr>
        </p:nvSpPr>
        <p:spPr>
          <a:xfrm>
            <a:off x="391599" y="2457107"/>
            <a:ext cx="3423163" cy="385564"/>
          </a:xfrm>
        </p:spPr>
        <p:txBody>
          <a:bodyPr/>
          <a:lstStyle/>
          <a:p>
            <a:pPr algn="ctr"/>
            <a:r>
              <a:rPr lang="en-GB" sz="2400" dirty="0" err="1"/>
              <a:t>Schwerpunktbereich</a:t>
            </a:r>
            <a:r>
              <a:rPr lang="en-GB" sz="2400" dirty="0"/>
              <a:t> 3</a:t>
            </a:r>
          </a:p>
        </p:txBody>
      </p:sp>
      <p:sp>
        <p:nvSpPr>
          <p:cNvPr id="11" name="Text Placeholder 4">
            <a:extLst>
              <a:ext uri="{FF2B5EF4-FFF2-40B4-BE49-F238E27FC236}">
                <a16:creationId xmlns:a16="http://schemas.microsoft.com/office/drawing/2014/main" id="{C58787D8-F839-DF99-9FA2-DF0254309851}"/>
              </a:ext>
            </a:extLst>
          </p:cNvPr>
          <p:cNvSpPr>
            <a:spLocks noGrp="1"/>
          </p:cNvSpPr>
          <p:nvPr>
            <p:ph type="body" sz="quarter" idx="20"/>
          </p:nvPr>
        </p:nvSpPr>
        <p:spPr>
          <a:xfrm>
            <a:off x="4082901" y="1828809"/>
            <a:ext cx="7473043" cy="2847729"/>
          </a:xfrm>
        </p:spPr>
        <p:txBody>
          <a:bodyPr/>
          <a:lstStyle/>
          <a:p>
            <a:pPr marL="0" indent="0">
              <a:lnSpc>
                <a:spcPct val="100000"/>
              </a:lnSpc>
            </a:pPr>
            <a:r>
              <a:rPr lang="en-US" sz="2400" dirty="0"/>
              <a:t>Um voreingenommenen Medienorganisationen entgegenzuwirken, setzen Produktionsfirmen und Kreative Strategien um, um die Repräsentation sowohl auf struktureller als auch auf inhaltlicher Ebene zu verbessern. </a:t>
            </a:r>
          </a:p>
          <a:p>
            <a:pPr marL="0" indent="0">
              <a:lnSpc>
                <a:spcPct val="100000"/>
              </a:lnSpc>
            </a:pPr>
            <a:r>
              <a:rPr lang="en-US" sz="2400" dirty="0"/>
              <a:t>Dazu gehören Initiativen wie eine inklusive Personalpolitik, Sensibilisierungsschulungen, Inhaltsrichtlinien und Führungskräfteprogramme, die Vielfalt beim Storytelling fördern. </a:t>
            </a:r>
          </a:p>
        </p:txBody>
      </p:sp>
      <p:sp>
        <p:nvSpPr>
          <p:cNvPr id="12" name="Text Placeholder 5">
            <a:extLst>
              <a:ext uri="{FF2B5EF4-FFF2-40B4-BE49-F238E27FC236}">
                <a16:creationId xmlns:a16="http://schemas.microsoft.com/office/drawing/2014/main" id="{E28CC274-14E5-46D4-617E-2A6677C605C7}"/>
              </a:ext>
            </a:extLst>
          </p:cNvPr>
          <p:cNvSpPr txBox="1">
            <a:spLocks/>
          </p:cNvSpPr>
          <p:nvPr/>
        </p:nvSpPr>
        <p:spPr>
          <a:xfrm>
            <a:off x="4082902" y="1"/>
            <a:ext cx="7947989" cy="1128694"/>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3400" b="1" dirty="0">
                <a:solidFill>
                  <a:srgbClr val="0C4659"/>
                </a:solidFill>
                <a:latin typeface="Calibri (MS) Bold"/>
                <a:ea typeface="Calibri (MS) Bold"/>
                <a:cs typeface="Calibri (MS) Bold"/>
                <a:sym typeface="Calibri (MS) Bold"/>
              </a:rPr>
              <a:t>Inklusive Darstellung in den Medien </a:t>
            </a:r>
          </a:p>
        </p:txBody>
      </p:sp>
      <p:cxnSp>
        <p:nvCxnSpPr>
          <p:cNvPr id="13" name="Straight Connector 12">
            <a:extLst>
              <a:ext uri="{FF2B5EF4-FFF2-40B4-BE49-F238E27FC236}">
                <a16:creationId xmlns:a16="http://schemas.microsoft.com/office/drawing/2014/main" id="{75035445-FE56-E7A7-9045-BBF5502ED841}"/>
              </a:ext>
            </a:extLst>
          </p:cNvPr>
          <p:cNvCxnSpPr>
            <a:cxnSpLocks/>
          </p:cNvCxnSpPr>
          <p:nvPr/>
        </p:nvCxnSpPr>
        <p:spPr>
          <a:xfrm flipV="1">
            <a:off x="4082903" y="1128695"/>
            <a:ext cx="8109097" cy="3"/>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pic>
        <p:nvPicPr>
          <p:cNvPr id="6" name="Picture Placeholder 5">
            <a:extLst>
              <a:ext uri="{FF2B5EF4-FFF2-40B4-BE49-F238E27FC236}">
                <a16:creationId xmlns:a16="http://schemas.microsoft.com/office/drawing/2014/main" id="{91C90548-D91E-BD42-BB34-33B4F23353E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grpSp>
        <p:nvGrpSpPr>
          <p:cNvPr id="7" name="Group 6">
            <a:extLst>
              <a:ext uri="{FF2B5EF4-FFF2-40B4-BE49-F238E27FC236}">
                <a16:creationId xmlns:a16="http://schemas.microsoft.com/office/drawing/2014/main" id="{43BABDF2-2FBC-9212-A328-4F8B5EAAB21E}"/>
              </a:ext>
            </a:extLst>
          </p:cNvPr>
          <p:cNvGrpSpPr/>
          <p:nvPr/>
        </p:nvGrpSpPr>
        <p:grpSpPr>
          <a:xfrm>
            <a:off x="6826024" y="4663471"/>
            <a:ext cx="3546963" cy="2200491"/>
            <a:chOff x="6826024" y="4663471"/>
            <a:chExt cx="3546963" cy="2200491"/>
          </a:xfrm>
        </p:grpSpPr>
        <p:sp>
          <p:nvSpPr>
            <p:cNvPr id="8" name="Freeform 7">
              <a:extLst>
                <a:ext uri="{FF2B5EF4-FFF2-40B4-BE49-F238E27FC236}">
                  <a16:creationId xmlns:a16="http://schemas.microsoft.com/office/drawing/2014/main" id="{8E546038-1073-A166-E6E6-EB34A5059336}"/>
                </a:ext>
              </a:extLst>
            </p:cNvPr>
            <p:cNvSpPr/>
            <p:nvPr/>
          </p:nvSpPr>
          <p:spPr>
            <a:xfrm>
              <a:off x="6826024" y="5801062"/>
              <a:ext cx="971089" cy="1056938"/>
            </a:xfrm>
            <a:custGeom>
              <a:avLst/>
              <a:gdLst>
                <a:gd name="connsiteX0" fmla="*/ 489204 w 971089"/>
                <a:gd name="connsiteY0" fmla="*/ 0 h 1056938"/>
                <a:gd name="connsiteX1" fmla="*/ 831749 w 971089"/>
                <a:gd name="connsiteY1" fmla="*/ 137890 h 1056938"/>
                <a:gd name="connsiteX2" fmla="*/ 971089 w 971089"/>
                <a:gd name="connsiteY2" fmla="*/ 476869 h 1056938"/>
                <a:gd name="connsiteX3" fmla="*/ 965284 w 971089"/>
                <a:gd name="connsiteY3" fmla="*/ 476869 h 1056938"/>
                <a:gd name="connsiteX4" fmla="*/ 965284 w 971089"/>
                <a:gd name="connsiteY4" fmla="*/ 936502 h 1056938"/>
                <a:gd name="connsiteX5" fmla="*/ 886905 w 971089"/>
                <a:gd name="connsiteY5" fmla="*/ 1052847 h 1056938"/>
                <a:gd name="connsiteX6" fmla="*/ 866823 w 971089"/>
                <a:gd name="connsiteY6" fmla="*/ 1056938 h 1056938"/>
                <a:gd name="connsiteX7" fmla="*/ 810686 w 971089"/>
                <a:gd name="connsiteY7" fmla="*/ 1056938 h 1056938"/>
                <a:gd name="connsiteX8" fmla="*/ 788206 w 971089"/>
                <a:gd name="connsiteY8" fmla="*/ 1051949 h 1056938"/>
                <a:gd name="connsiteX9" fmla="*/ 709826 w 971089"/>
                <a:gd name="connsiteY9" fmla="*/ 930757 h 1056938"/>
                <a:gd name="connsiteX10" fmla="*/ 709826 w 971089"/>
                <a:gd name="connsiteY10" fmla="*/ 471124 h 1056938"/>
                <a:gd name="connsiteX11" fmla="*/ 645962 w 971089"/>
                <a:gd name="connsiteY11" fmla="*/ 315998 h 1056938"/>
                <a:gd name="connsiteX12" fmla="*/ 489204 w 971089"/>
                <a:gd name="connsiteY12" fmla="*/ 252798 h 1056938"/>
                <a:gd name="connsiteX13" fmla="*/ 332446 w 971089"/>
                <a:gd name="connsiteY13" fmla="*/ 315998 h 1056938"/>
                <a:gd name="connsiteX14" fmla="*/ 268581 w 971089"/>
                <a:gd name="connsiteY14" fmla="*/ 471124 h 1056938"/>
                <a:gd name="connsiteX15" fmla="*/ 268581 w 971089"/>
                <a:gd name="connsiteY15" fmla="*/ 1034174 h 1056938"/>
                <a:gd name="connsiteX16" fmla="*/ 263869 w 971089"/>
                <a:gd name="connsiteY16" fmla="*/ 1056938 h 1056938"/>
                <a:gd name="connsiteX17" fmla="*/ 0 w 971089"/>
                <a:gd name="connsiteY17" fmla="*/ 1056938 h 1056938"/>
                <a:gd name="connsiteX18" fmla="*/ 7318 w 971089"/>
                <a:gd name="connsiteY18" fmla="*/ 1039920 h 1056938"/>
                <a:gd name="connsiteX19" fmla="*/ 7318 w 971089"/>
                <a:gd name="connsiteY19" fmla="*/ 476869 h 1056938"/>
                <a:gd name="connsiteX20" fmla="*/ 146659 w 971089"/>
                <a:gd name="connsiteY20" fmla="*/ 137890 h 1056938"/>
                <a:gd name="connsiteX21" fmla="*/ 489204 w 971089"/>
                <a:gd name="connsiteY21"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1089" h="1056938">
                  <a:moveTo>
                    <a:pt x="489204" y="0"/>
                  </a:moveTo>
                  <a:cubicBezTo>
                    <a:pt x="616933" y="0"/>
                    <a:pt x="738855" y="45963"/>
                    <a:pt x="831749" y="137890"/>
                  </a:cubicBezTo>
                  <a:cubicBezTo>
                    <a:pt x="918837" y="229816"/>
                    <a:pt x="971089" y="350470"/>
                    <a:pt x="971089" y="476869"/>
                  </a:cubicBezTo>
                  <a:lnTo>
                    <a:pt x="965284" y="476869"/>
                  </a:lnTo>
                  <a:lnTo>
                    <a:pt x="965284" y="936502"/>
                  </a:lnTo>
                  <a:cubicBezTo>
                    <a:pt x="965284" y="988211"/>
                    <a:pt x="932626" y="1033456"/>
                    <a:pt x="886905" y="1052847"/>
                  </a:cubicBezTo>
                  <a:lnTo>
                    <a:pt x="866823" y="1056938"/>
                  </a:lnTo>
                  <a:lnTo>
                    <a:pt x="810686" y="1056938"/>
                  </a:lnTo>
                  <a:lnTo>
                    <a:pt x="788206" y="1051949"/>
                  </a:lnTo>
                  <a:cubicBezTo>
                    <a:pt x="742485" y="1030943"/>
                    <a:pt x="709826" y="982466"/>
                    <a:pt x="709826" y="930757"/>
                  </a:cubicBezTo>
                  <a:lnTo>
                    <a:pt x="709826" y="471124"/>
                  </a:lnTo>
                  <a:cubicBezTo>
                    <a:pt x="709826" y="413670"/>
                    <a:pt x="686603" y="356215"/>
                    <a:pt x="645962" y="315998"/>
                  </a:cubicBezTo>
                  <a:cubicBezTo>
                    <a:pt x="605321" y="275780"/>
                    <a:pt x="547262" y="252798"/>
                    <a:pt x="489204" y="252798"/>
                  </a:cubicBezTo>
                  <a:cubicBezTo>
                    <a:pt x="431145" y="252798"/>
                    <a:pt x="373087" y="275780"/>
                    <a:pt x="332446" y="315998"/>
                  </a:cubicBezTo>
                  <a:cubicBezTo>
                    <a:pt x="291805" y="356215"/>
                    <a:pt x="268581" y="413670"/>
                    <a:pt x="268581" y="471124"/>
                  </a:cubicBezTo>
                  <a:lnTo>
                    <a:pt x="268581" y="1034174"/>
                  </a:lnTo>
                  <a:lnTo>
                    <a:pt x="263869" y="1056938"/>
                  </a:lnTo>
                  <a:lnTo>
                    <a:pt x="0" y="1056938"/>
                  </a:lnTo>
                  <a:lnTo>
                    <a:pt x="7318" y="1039920"/>
                  </a:lnTo>
                  <a:lnTo>
                    <a:pt x="7318" y="476869"/>
                  </a:lnTo>
                  <a:cubicBezTo>
                    <a:pt x="7318" y="350470"/>
                    <a:pt x="53765" y="229816"/>
                    <a:pt x="146659" y="137890"/>
                  </a:cubicBezTo>
                  <a:cubicBezTo>
                    <a:pt x="239552" y="51709"/>
                    <a:pt x="361475" y="0"/>
                    <a:pt x="489204" y="0"/>
                  </a:cubicBezTo>
                  <a:close/>
                </a:path>
              </a:pathLst>
            </a:custGeom>
            <a:solidFill>
              <a:srgbClr val="EE4F27"/>
            </a:solidFill>
            <a:ln w="58005"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00F3B75A-FBA4-9D48-638B-22339689BF4D}"/>
                </a:ext>
              </a:extLst>
            </p:cNvPr>
            <p:cNvSpPr/>
            <p:nvPr/>
          </p:nvSpPr>
          <p:spPr>
            <a:xfrm>
              <a:off x="7535850" y="5778082"/>
              <a:ext cx="603809" cy="1079919"/>
            </a:xfrm>
            <a:custGeom>
              <a:avLst/>
              <a:gdLst>
                <a:gd name="connsiteX0" fmla="*/ 127729 w 603809"/>
                <a:gd name="connsiteY0" fmla="*/ 338979 h 1079919"/>
                <a:gd name="connsiteX1" fmla="*/ 255457 w 603809"/>
                <a:gd name="connsiteY1" fmla="*/ 465378 h 1079919"/>
                <a:gd name="connsiteX2" fmla="*/ 255457 w 603809"/>
                <a:gd name="connsiteY2" fmla="*/ 1079919 h 1079919"/>
                <a:gd name="connsiteX3" fmla="*/ 0 w 603809"/>
                <a:gd name="connsiteY3" fmla="*/ 1079919 h 1079919"/>
                <a:gd name="connsiteX4" fmla="*/ 0 w 603809"/>
                <a:gd name="connsiteY4" fmla="*/ 465378 h 1079919"/>
                <a:gd name="connsiteX5" fmla="*/ 127729 w 603809"/>
                <a:gd name="connsiteY5" fmla="*/ 338979 h 1079919"/>
                <a:gd name="connsiteX6" fmla="*/ 476080 w 603809"/>
                <a:gd name="connsiteY6" fmla="*/ 0 h 1079919"/>
                <a:gd name="connsiteX7" fmla="*/ 603809 w 603809"/>
                <a:gd name="connsiteY7" fmla="*/ 126399 h 1079919"/>
                <a:gd name="connsiteX8" fmla="*/ 603809 w 603809"/>
                <a:gd name="connsiteY8" fmla="*/ 1079919 h 1079919"/>
                <a:gd name="connsiteX9" fmla="*/ 348351 w 603809"/>
                <a:gd name="connsiteY9" fmla="*/ 1079919 h 1079919"/>
                <a:gd name="connsiteX10" fmla="*/ 348351 w 603809"/>
                <a:gd name="connsiteY10" fmla="*/ 126399 h 1079919"/>
                <a:gd name="connsiteX11" fmla="*/ 476080 w 603809"/>
                <a:gd name="connsiteY11" fmla="*/ 0 h 1079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1079919">
                  <a:moveTo>
                    <a:pt x="127729" y="338979"/>
                  </a:moveTo>
                  <a:cubicBezTo>
                    <a:pt x="197399" y="338979"/>
                    <a:pt x="255457" y="396433"/>
                    <a:pt x="255457" y="465378"/>
                  </a:cubicBezTo>
                  <a:lnTo>
                    <a:pt x="255457" y="1079919"/>
                  </a:lnTo>
                  <a:lnTo>
                    <a:pt x="0" y="1079919"/>
                  </a:lnTo>
                  <a:lnTo>
                    <a:pt x="0" y="465378"/>
                  </a:lnTo>
                  <a:cubicBezTo>
                    <a:pt x="0" y="390688"/>
                    <a:pt x="58059" y="333234"/>
                    <a:pt x="127729" y="338979"/>
                  </a:cubicBezTo>
                  <a:close/>
                  <a:moveTo>
                    <a:pt x="476080" y="0"/>
                  </a:moveTo>
                  <a:cubicBezTo>
                    <a:pt x="545750" y="0"/>
                    <a:pt x="603809" y="57454"/>
                    <a:pt x="603809" y="126399"/>
                  </a:cubicBezTo>
                  <a:lnTo>
                    <a:pt x="603809" y="1079919"/>
                  </a:lnTo>
                  <a:lnTo>
                    <a:pt x="348351" y="1079919"/>
                  </a:lnTo>
                  <a:lnTo>
                    <a:pt x="348351" y="126399"/>
                  </a:lnTo>
                  <a:cubicBezTo>
                    <a:pt x="348351" y="57454"/>
                    <a:pt x="406410" y="0"/>
                    <a:pt x="476080" y="0"/>
                  </a:cubicBezTo>
                  <a:close/>
                </a:path>
              </a:pathLst>
            </a:custGeom>
            <a:solidFill>
              <a:srgbClr val="A555A1"/>
            </a:solidFill>
            <a:ln w="58005"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F97AEA81-A1B9-3AF9-B033-E82FB3361F13}"/>
                </a:ext>
              </a:extLst>
            </p:cNvPr>
            <p:cNvSpPr/>
            <p:nvPr/>
          </p:nvSpPr>
          <p:spPr>
            <a:xfrm>
              <a:off x="8592515" y="6059606"/>
              <a:ext cx="603809" cy="798394"/>
            </a:xfrm>
            <a:custGeom>
              <a:avLst/>
              <a:gdLst>
                <a:gd name="connsiteX0" fmla="*/ 476080 w 603809"/>
                <a:gd name="connsiteY0" fmla="*/ 338979 h 798394"/>
                <a:gd name="connsiteX1" fmla="*/ 603809 w 603809"/>
                <a:gd name="connsiteY1" fmla="*/ 465378 h 798394"/>
                <a:gd name="connsiteX2" fmla="*/ 603809 w 603809"/>
                <a:gd name="connsiteY2" fmla="*/ 798394 h 798394"/>
                <a:gd name="connsiteX3" fmla="*/ 348351 w 603809"/>
                <a:gd name="connsiteY3" fmla="*/ 798394 h 798394"/>
                <a:gd name="connsiteX4" fmla="*/ 348351 w 603809"/>
                <a:gd name="connsiteY4" fmla="*/ 465378 h 798394"/>
                <a:gd name="connsiteX5" fmla="*/ 476080 w 603809"/>
                <a:gd name="connsiteY5" fmla="*/ 338979 h 798394"/>
                <a:gd name="connsiteX6" fmla="*/ 127729 w 603809"/>
                <a:gd name="connsiteY6" fmla="*/ 0 h 798394"/>
                <a:gd name="connsiteX7" fmla="*/ 255457 w 603809"/>
                <a:gd name="connsiteY7" fmla="*/ 126399 h 798394"/>
                <a:gd name="connsiteX8" fmla="*/ 255457 w 603809"/>
                <a:gd name="connsiteY8" fmla="*/ 798394 h 798394"/>
                <a:gd name="connsiteX9" fmla="*/ 0 w 603809"/>
                <a:gd name="connsiteY9" fmla="*/ 798394 h 798394"/>
                <a:gd name="connsiteX10" fmla="*/ 0 w 603809"/>
                <a:gd name="connsiteY10" fmla="*/ 126399 h 798394"/>
                <a:gd name="connsiteX11" fmla="*/ 127729 w 603809"/>
                <a:gd name="connsiteY11" fmla="*/ 0 h 79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798394">
                  <a:moveTo>
                    <a:pt x="476080" y="338979"/>
                  </a:moveTo>
                  <a:cubicBezTo>
                    <a:pt x="545750" y="338979"/>
                    <a:pt x="603809" y="396433"/>
                    <a:pt x="603809" y="465378"/>
                  </a:cubicBezTo>
                  <a:lnTo>
                    <a:pt x="603809" y="798394"/>
                  </a:lnTo>
                  <a:lnTo>
                    <a:pt x="348351" y="798394"/>
                  </a:lnTo>
                  <a:lnTo>
                    <a:pt x="348351" y="465378"/>
                  </a:lnTo>
                  <a:cubicBezTo>
                    <a:pt x="348351" y="396433"/>
                    <a:pt x="406410" y="338979"/>
                    <a:pt x="476080" y="338979"/>
                  </a:cubicBezTo>
                  <a:close/>
                  <a:moveTo>
                    <a:pt x="127729" y="0"/>
                  </a:moveTo>
                  <a:cubicBezTo>
                    <a:pt x="197399" y="0"/>
                    <a:pt x="255457" y="57454"/>
                    <a:pt x="255457" y="126399"/>
                  </a:cubicBezTo>
                  <a:lnTo>
                    <a:pt x="255457" y="798394"/>
                  </a:lnTo>
                  <a:lnTo>
                    <a:pt x="0" y="798394"/>
                  </a:lnTo>
                  <a:lnTo>
                    <a:pt x="0" y="126399"/>
                  </a:lnTo>
                  <a:cubicBezTo>
                    <a:pt x="0" y="57454"/>
                    <a:pt x="58059" y="0"/>
                    <a:pt x="127729" y="0"/>
                  </a:cubicBezTo>
                  <a:close/>
                </a:path>
              </a:pathLst>
            </a:custGeom>
            <a:solidFill>
              <a:srgbClr val="2B9B9F"/>
            </a:solidFill>
            <a:ln w="58005"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E188D8FD-69C5-D114-E4F9-F69E7BFAB1FA}"/>
                </a:ext>
              </a:extLst>
            </p:cNvPr>
            <p:cNvSpPr/>
            <p:nvPr/>
          </p:nvSpPr>
          <p:spPr>
            <a:xfrm>
              <a:off x="8946672" y="5801062"/>
              <a:ext cx="1426315" cy="1056938"/>
            </a:xfrm>
            <a:custGeom>
              <a:avLst/>
              <a:gdLst>
                <a:gd name="connsiteX0" fmla="*/ 476080 w 1426315"/>
                <a:gd name="connsiteY0" fmla="*/ 0 h 1056938"/>
                <a:gd name="connsiteX1" fmla="*/ 818625 w 1426315"/>
                <a:gd name="connsiteY1" fmla="*/ 137890 h 1056938"/>
                <a:gd name="connsiteX2" fmla="*/ 957965 w 1426315"/>
                <a:gd name="connsiteY2" fmla="*/ 476869 h 1056938"/>
                <a:gd name="connsiteX3" fmla="*/ 957965 w 1426315"/>
                <a:gd name="connsiteY3" fmla="*/ 936502 h 1056938"/>
                <a:gd name="connsiteX4" fmla="*/ 1004412 w 1426315"/>
                <a:gd name="connsiteY4" fmla="*/ 982465 h 1056938"/>
                <a:gd name="connsiteX5" fmla="*/ 1312122 w 1426315"/>
                <a:gd name="connsiteY5" fmla="*/ 982465 h 1056938"/>
                <a:gd name="connsiteX6" fmla="*/ 1406830 w 1426315"/>
                <a:gd name="connsiteY6" fmla="*/ 1022863 h 1056938"/>
                <a:gd name="connsiteX7" fmla="*/ 1426315 w 1426315"/>
                <a:gd name="connsiteY7" fmla="*/ 1056938 h 1056938"/>
                <a:gd name="connsiteX8" fmla="*/ 722522 w 1426315"/>
                <a:gd name="connsiteY8" fmla="*/ 1056938 h 1056938"/>
                <a:gd name="connsiteX9" fmla="*/ 721105 w 1426315"/>
                <a:gd name="connsiteY9" fmla="*/ 1054373 h 1056938"/>
                <a:gd name="connsiteX10" fmla="*/ 696702 w 1426315"/>
                <a:gd name="connsiteY10" fmla="*/ 936502 h 1056938"/>
                <a:gd name="connsiteX11" fmla="*/ 696702 w 1426315"/>
                <a:gd name="connsiteY11" fmla="*/ 476869 h 1056938"/>
                <a:gd name="connsiteX12" fmla="*/ 632838 w 1426315"/>
                <a:gd name="connsiteY12" fmla="*/ 321743 h 1056938"/>
                <a:gd name="connsiteX13" fmla="*/ 476080 w 1426315"/>
                <a:gd name="connsiteY13" fmla="*/ 258544 h 1056938"/>
                <a:gd name="connsiteX14" fmla="*/ 319322 w 1426315"/>
                <a:gd name="connsiteY14" fmla="*/ 321743 h 1056938"/>
                <a:gd name="connsiteX15" fmla="*/ 255457 w 1426315"/>
                <a:gd name="connsiteY15" fmla="*/ 476869 h 1056938"/>
                <a:gd name="connsiteX16" fmla="*/ 255457 w 1426315"/>
                <a:gd name="connsiteY16" fmla="*/ 936502 h 1056938"/>
                <a:gd name="connsiteX17" fmla="*/ 177079 w 1426315"/>
                <a:gd name="connsiteY17" fmla="*/ 1052847 h 1056938"/>
                <a:gd name="connsiteX18" fmla="*/ 156997 w 1426315"/>
                <a:gd name="connsiteY18" fmla="*/ 1056938 h 1056938"/>
                <a:gd name="connsiteX19" fmla="*/ 98461 w 1426315"/>
                <a:gd name="connsiteY19" fmla="*/ 1056938 h 1056938"/>
                <a:gd name="connsiteX20" fmla="*/ 78379 w 1426315"/>
                <a:gd name="connsiteY20" fmla="*/ 1052847 h 1056938"/>
                <a:gd name="connsiteX21" fmla="*/ 0 w 1426315"/>
                <a:gd name="connsiteY21" fmla="*/ 936502 h 1056938"/>
                <a:gd name="connsiteX22" fmla="*/ 0 w 1426315"/>
                <a:gd name="connsiteY22" fmla="*/ 476869 h 1056938"/>
                <a:gd name="connsiteX23" fmla="*/ 133535 w 1426315"/>
                <a:gd name="connsiteY23" fmla="*/ 137890 h 1056938"/>
                <a:gd name="connsiteX24" fmla="*/ 476080 w 1426315"/>
                <a:gd name="connsiteY24"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26315" h="1056938">
                  <a:moveTo>
                    <a:pt x="476080" y="0"/>
                  </a:moveTo>
                  <a:cubicBezTo>
                    <a:pt x="603809" y="0"/>
                    <a:pt x="725731" y="45963"/>
                    <a:pt x="818625" y="137890"/>
                  </a:cubicBezTo>
                  <a:cubicBezTo>
                    <a:pt x="905713" y="229816"/>
                    <a:pt x="957965" y="350470"/>
                    <a:pt x="957965" y="476869"/>
                  </a:cubicBezTo>
                  <a:lnTo>
                    <a:pt x="957965" y="936502"/>
                  </a:lnTo>
                  <a:cubicBezTo>
                    <a:pt x="957965" y="959484"/>
                    <a:pt x="975383" y="982465"/>
                    <a:pt x="1004412" y="982465"/>
                  </a:cubicBezTo>
                  <a:lnTo>
                    <a:pt x="1312122" y="982465"/>
                  </a:lnTo>
                  <a:cubicBezTo>
                    <a:pt x="1354214" y="982465"/>
                    <a:pt x="1385784" y="998624"/>
                    <a:pt x="1406830" y="1022863"/>
                  </a:cubicBezTo>
                  <a:lnTo>
                    <a:pt x="1426315" y="1056938"/>
                  </a:lnTo>
                  <a:lnTo>
                    <a:pt x="722522" y="1056938"/>
                  </a:lnTo>
                  <a:lnTo>
                    <a:pt x="721105" y="1054373"/>
                  </a:lnTo>
                  <a:cubicBezTo>
                    <a:pt x="705411" y="1018015"/>
                    <a:pt x="696702" y="978156"/>
                    <a:pt x="696702" y="936502"/>
                  </a:cubicBezTo>
                  <a:lnTo>
                    <a:pt x="696702" y="476869"/>
                  </a:lnTo>
                  <a:cubicBezTo>
                    <a:pt x="696702" y="419415"/>
                    <a:pt x="673479" y="361961"/>
                    <a:pt x="632838" y="321743"/>
                  </a:cubicBezTo>
                  <a:cubicBezTo>
                    <a:pt x="592197" y="281525"/>
                    <a:pt x="534138" y="258544"/>
                    <a:pt x="476080" y="258544"/>
                  </a:cubicBezTo>
                  <a:cubicBezTo>
                    <a:pt x="418021" y="258544"/>
                    <a:pt x="359963" y="281525"/>
                    <a:pt x="319322" y="321743"/>
                  </a:cubicBezTo>
                  <a:cubicBezTo>
                    <a:pt x="278681" y="361961"/>
                    <a:pt x="255457" y="419415"/>
                    <a:pt x="255457" y="476869"/>
                  </a:cubicBezTo>
                  <a:lnTo>
                    <a:pt x="255457" y="936502"/>
                  </a:lnTo>
                  <a:cubicBezTo>
                    <a:pt x="255457" y="988211"/>
                    <a:pt x="222799" y="1033456"/>
                    <a:pt x="177079" y="1052847"/>
                  </a:cubicBezTo>
                  <a:lnTo>
                    <a:pt x="156997" y="1056938"/>
                  </a:lnTo>
                  <a:lnTo>
                    <a:pt x="98461" y="1056938"/>
                  </a:lnTo>
                  <a:lnTo>
                    <a:pt x="78379" y="1052847"/>
                  </a:lnTo>
                  <a:cubicBezTo>
                    <a:pt x="32658" y="1033456"/>
                    <a:pt x="0" y="988211"/>
                    <a:pt x="0" y="936502"/>
                  </a:cubicBezTo>
                  <a:lnTo>
                    <a:pt x="0" y="476869"/>
                  </a:lnTo>
                  <a:cubicBezTo>
                    <a:pt x="0" y="350470"/>
                    <a:pt x="52253" y="229816"/>
                    <a:pt x="133535" y="137890"/>
                  </a:cubicBezTo>
                  <a:cubicBezTo>
                    <a:pt x="226428" y="51709"/>
                    <a:pt x="348351" y="0"/>
                    <a:pt x="476080" y="0"/>
                  </a:cubicBezTo>
                  <a:close/>
                </a:path>
              </a:pathLst>
            </a:custGeom>
            <a:solidFill>
              <a:srgbClr val="414DA1"/>
            </a:solidFill>
            <a:ln w="58005"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82A7B152-D841-39FA-68B5-E739C169E57D}"/>
                </a:ext>
              </a:extLst>
            </p:cNvPr>
            <p:cNvSpPr/>
            <p:nvPr/>
          </p:nvSpPr>
          <p:spPr>
            <a:xfrm>
              <a:off x="7890007" y="4663471"/>
              <a:ext cx="963771" cy="1861909"/>
            </a:xfrm>
            <a:custGeom>
              <a:avLst/>
              <a:gdLst>
                <a:gd name="connsiteX0" fmla="*/ 963771 w 963771"/>
                <a:gd name="connsiteY0" fmla="*/ 1735114 h 1861909"/>
                <a:gd name="connsiteX1" fmla="*/ 963771 w 963771"/>
                <a:gd name="connsiteY1" fmla="*/ 1149082 h 1861909"/>
                <a:gd name="connsiteX2" fmla="*/ 824431 w 963771"/>
                <a:gd name="connsiteY2" fmla="*/ 810103 h 1861909"/>
                <a:gd name="connsiteX3" fmla="*/ 481886 w 963771"/>
                <a:gd name="connsiteY3" fmla="*/ 672213 h 1861909"/>
                <a:gd name="connsiteX4" fmla="*/ 139340 w 963771"/>
                <a:gd name="connsiteY4" fmla="*/ 810103 h 1861909"/>
                <a:gd name="connsiteX5" fmla="*/ 0 w 963771"/>
                <a:gd name="connsiteY5" fmla="*/ 1149082 h 1861909"/>
                <a:gd name="connsiteX6" fmla="*/ 0 w 963771"/>
                <a:gd name="connsiteY6" fmla="*/ 1735114 h 1861909"/>
                <a:gd name="connsiteX7" fmla="*/ 127729 w 963771"/>
                <a:gd name="connsiteY7" fmla="*/ 1861513 h 1861909"/>
                <a:gd name="connsiteX8" fmla="*/ 255457 w 963771"/>
                <a:gd name="connsiteY8" fmla="*/ 1735114 h 1861909"/>
                <a:gd name="connsiteX9" fmla="*/ 255457 w 963771"/>
                <a:gd name="connsiteY9" fmla="*/ 1149082 h 1861909"/>
                <a:gd name="connsiteX10" fmla="*/ 319322 w 963771"/>
                <a:gd name="connsiteY10" fmla="*/ 993956 h 1861909"/>
                <a:gd name="connsiteX11" fmla="*/ 476080 w 963771"/>
                <a:gd name="connsiteY11" fmla="*/ 930757 h 1861909"/>
                <a:gd name="connsiteX12" fmla="*/ 632838 w 963771"/>
                <a:gd name="connsiteY12" fmla="*/ 993956 h 1861909"/>
                <a:gd name="connsiteX13" fmla="*/ 696702 w 963771"/>
                <a:gd name="connsiteY13" fmla="*/ 1149082 h 1861909"/>
                <a:gd name="connsiteX14" fmla="*/ 696702 w 963771"/>
                <a:gd name="connsiteY14" fmla="*/ 1735114 h 1861909"/>
                <a:gd name="connsiteX15" fmla="*/ 824431 w 963771"/>
                <a:gd name="connsiteY15" fmla="*/ 1861513 h 1861909"/>
                <a:gd name="connsiteX16" fmla="*/ 963771 w 963771"/>
                <a:gd name="connsiteY16" fmla="*/ 1735114 h 1861909"/>
                <a:gd name="connsiteX17" fmla="*/ 481886 w 963771"/>
                <a:gd name="connsiteY17" fmla="*/ 0 h 1861909"/>
                <a:gd name="connsiteX18" fmla="*/ 226428 w 963771"/>
                <a:gd name="connsiteY18" fmla="*/ 252798 h 1861909"/>
                <a:gd name="connsiteX19" fmla="*/ 481886 w 963771"/>
                <a:gd name="connsiteY19" fmla="*/ 505596 h 1861909"/>
                <a:gd name="connsiteX20" fmla="*/ 737343 w 963771"/>
                <a:gd name="connsiteY20" fmla="*/ 252798 h 1861909"/>
                <a:gd name="connsiteX21" fmla="*/ 481886 w 963771"/>
                <a:gd name="connsiteY21" fmla="*/ 0 h 1861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63771" h="1861909">
                  <a:moveTo>
                    <a:pt x="963771" y="1735114"/>
                  </a:moveTo>
                  <a:lnTo>
                    <a:pt x="963771" y="1149082"/>
                  </a:lnTo>
                  <a:cubicBezTo>
                    <a:pt x="963771" y="1022683"/>
                    <a:pt x="911518" y="902030"/>
                    <a:pt x="824431" y="810103"/>
                  </a:cubicBezTo>
                  <a:cubicBezTo>
                    <a:pt x="731537" y="718176"/>
                    <a:pt x="609614" y="672213"/>
                    <a:pt x="481886" y="672213"/>
                  </a:cubicBezTo>
                  <a:cubicBezTo>
                    <a:pt x="354157" y="672213"/>
                    <a:pt x="232234" y="723922"/>
                    <a:pt x="139340" y="810103"/>
                  </a:cubicBezTo>
                  <a:cubicBezTo>
                    <a:pt x="46447" y="902030"/>
                    <a:pt x="0" y="1022683"/>
                    <a:pt x="0" y="1149082"/>
                  </a:cubicBezTo>
                  <a:lnTo>
                    <a:pt x="0" y="1735114"/>
                  </a:lnTo>
                  <a:cubicBezTo>
                    <a:pt x="0" y="1804059"/>
                    <a:pt x="58059" y="1861513"/>
                    <a:pt x="127729" y="1861513"/>
                  </a:cubicBezTo>
                  <a:cubicBezTo>
                    <a:pt x="197399" y="1861513"/>
                    <a:pt x="255457" y="1804059"/>
                    <a:pt x="255457" y="1735114"/>
                  </a:cubicBezTo>
                  <a:lnTo>
                    <a:pt x="255457" y="1149082"/>
                  </a:lnTo>
                  <a:cubicBezTo>
                    <a:pt x="255457" y="1091628"/>
                    <a:pt x="278681" y="1034174"/>
                    <a:pt x="319322" y="993956"/>
                  </a:cubicBezTo>
                  <a:cubicBezTo>
                    <a:pt x="359963" y="953738"/>
                    <a:pt x="418021" y="930757"/>
                    <a:pt x="476080" y="930757"/>
                  </a:cubicBezTo>
                  <a:cubicBezTo>
                    <a:pt x="534138" y="930757"/>
                    <a:pt x="592197" y="953738"/>
                    <a:pt x="632838" y="993956"/>
                  </a:cubicBezTo>
                  <a:cubicBezTo>
                    <a:pt x="673479" y="1034174"/>
                    <a:pt x="696702" y="1091628"/>
                    <a:pt x="696702" y="1149082"/>
                  </a:cubicBezTo>
                  <a:lnTo>
                    <a:pt x="696702" y="1735114"/>
                  </a:lnTo>
                  <a:cubicBezTo>
                    <a:pt x="696702" y="1804059"/>
                    <a:pt x="754761" y="1861513"/>
                    <a:pt x="824431" y="1861513"/>
                  </a:cubicBezTo>
                  <a:cubicBezTo>
                    <a:pt x="905713" y="1867259"/>
                    <a:pt x="963771" y="1809805"/>
                    <a:pt x="963771" y="1735114"/>
                  </a:cubicBezTo>
                  <a:moveTo>
                    <a:pt x="481886" y="0"/>
                  </a:moveTo>
                  <a:cubicBezTo>
                    <a:pt x="336739" y="0"/>
                    <a:pt x="226428" y="114908"/>
                    <a:pt x="226428" y="252798"/>
                  </a:cubicBezTo>
                  <a:cubicBezTo>
                    <a:pt x="226428" y="396433"/>
                    <a:pt x="342545" y="505596"/>
                    <a:pt x="481886" y="505596"/>
                  </a:cubicBezTo>
                  <a:cubicBezTo>
                    <a:pt x="627032" y="505596"/>
                    <a:pt x="737343" y="390688"/>
                    <a:pt x="737343" y="252798"/>
                  </a:cubicBezTo>
                  <a:cubicBezTo>
                    <a:pt x="737343" y="114908"/>
                    <a:pt x="621226" y="0"/>
                    <a:pt x="481886" y="0"/>
                  </a:cubicBezTo>
                  <a:close/>
                </a:path>
              </a:pathLst>
            </a:custGeom>
            <a:solidFill>
              <a:srgbClr val="4174BA"/>
            </a:solidFill>
            <a:ln w="58005" cap="flat">
              <a:noFill/>
              <a:prstDash val="solid"/>
              <a:miter/>
            </a:ln>
          </p:spPr>
          <p:txBody>
            <a:bodyPr rtlCol="0" anchor="ctr"/>
            <a:lstStyle/>
            <a:p>
              <a:endParaRPr lang="en-GB"/>
            </a:p>
          </p:txBody>
        </p:sp>
        <p:sp>
          <p:nvSpPr>
            <p:cNvPr id="18" name="Freeform 17">
              <a:extLst>
                <a:ext uri="{FF2B5EF4-FFF2-40B4-BE49-F238E27FC236}">
                  <a16:creationId xmlns:a16="http://schemas.microsoft.com/office/drawing/2014/main" id="{49F00359-4518-62BB-7290-AB7F7591AEB9}"/>
                </a:ext>
              </a:extLst>
            </p:cNvPr>
            <p:cNvSpPr/>
            <p:nvPr/>
          </p:nvSpPr>
          <p:spPr>
            <a:xfrm>
              <a:off x="9173100"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414DA1"/>
            </a:solidFill>
            <a:ln w="58005"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B337DF51-E0AE-4D8D-2814-366403F34E03}"/>
                </a:ext>
              </a:extLst>
            </p:cNvPr>
            <p:cNvSpPr/>
            <p:nvPr/>
          </p:nvSpPr>
          <p:spPr>
            <a:xfrm>
              <a:off x="7053965"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EE4F27"/>
            </a:solidFill>
            <a:ln w="58005"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6E6C575C-6B2B-40C0-E6DB-F95F0EDC20A5}"/>
                </a:ext>
              </a:extLst>
            </p:cNvPr>
            <p:cNvSpPr/>
            <p:nvPr/>
          </p:nvSpPr>
          <p:spPr>
            <a:xfrm>
              <a:off x="7535850" y="6611165"/>
              <a:ext cx="255857" cy="252797"/>
            </a:xfrm>
            <a:custGeom>
              <a:avLst/>
              <a:gdLst>
                <a:gd name="connsiteX0" fmla="*/ 127729 w 255857"/>
                <a:gd name="connsiteY0" fmla="*/ 0 h 252797"/>
                <a:gd name="connsiteX1" fmla="*/ 0 w 255857"/>
                <a:gd name="connsiteY1" fmla="*/ 126399 h 252797"/>
                <a:gd name="connsiteX2" fmla="*/ 0 w 255857"/>
                <a:gd name="connsiteY2" fmla="*/ 126399 h 252797"/>
                <a:gd name="connsiteX3" fmla="*/ 0 w 255857"/>
                <a:gd name="connsiteY3" fmla="*/ 126399 h 252797"/>
                <a:gd name="connsiteX4" fmla="*/ 0 w 255857"/>
                <a:gd name="connsiteY4" fmla="*/ 126399 h 252797"/>
                <a:gd name="connsiteX5" fmla="*/ 0 w 255857"/>
                <a:gd name="connsiteY5" fmla="*/ 126399 h 252797"/>
                <a:gd name="connsiteX6" fmla="*/ 127729 w 255857"/>
                <a:gd name="connsiteY6" fmla="*/ 252798 h 252797"/>
                <a:gd name="connsiteX7" fmla="*/ 255457 w 255857"/>
                <a:gd name="connsiteY7" fmla="*/ 126399 h 252797"/>
                <a:gd name="connsiteX8" fmla="*/ 127729 w 255857"/>
                <a:gd name="connsiteY8" fmla="*/ 0 h 25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857" h="252797">
                  <a:moveTo>
                    <a:pt x="127729" y="0"/>
                  </a:moveTo>
                  <a:cubicBezTo>
                    <a:pt x="58059" y="0"/>
                    <a:pt x="0" y="57454"/>
                    <a:pt x="0" y="126399"/>
                  </a:cubicBezTo>
                  <a:lnTo>
                    <a:pt x="0" y="126399"/>
                  </a:lnTo>
                  <a:cubicBezTo>
                    <a:pt x="0" y="126399"/>
                    <a:pt x="0" y="126399"/>
                    <a:pt x="0" y="126399"/>
                  </a:cubicBezTo>
                  <a:cubicBezTo>
                    <a:pt x="0" y="126399"/>
                    <a:pt x="0" y="126399"/>
                    <a:pt x="0" y="126399"/>
                  </a:cubicBezTo>
                  <a:cubicBezTo>
                    <a:pt x="0" y="126399"/>
                    <a:pt x="0" y="126399"/>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993F59"/>
            </a:solidFill>
            <a:ln w="58005"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51827F7B-78C7-9F7E-FDD1-1265DF4FB19A}"/>
                </a:ext>
              </a:extLst>
            </p:cNvPr>
            <p:cNvSpPr/>
            <p:nvPr/>
          </p:nvSpPr>
          <p:spPr>
            <a:xfrm>
              <a:off x="7890007"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414DA1"/>
            </a:solidFill>
            <a:ln w="58005"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6F08BB54-00E0-6D69-36A8-5EAF3E214804}"/>
                </a:ext>
              </a:extLst>
            </p:cNvPr>
            <p:cNvSpPr/>
            <p:nvPr/>
          </p:nvSpPr>
          <p:spPr>
            <a:xfrm>
              <a:off x="8592515"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3FB5A1"/>
            </a:solidFill>
            <a:ln w="58005"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25CE653B-4B03-B22C-2FED-E8AAC0CF6B78}"/>
                </a:ext>
              </a:extLst>
            </p:cNvPr>
            <p:cNvSpPr/>
            <p:nvPr/>
          </p:nvSpPr>
          <p:spPr>
            <a:xfrm>
              <a:off x="8946672" y="6611165"/>
              <a:ext cx="255857" cy="252797"/>
            </a:xfrm>
            <a:custGeom>
              <a:avLst/>
              <a:gdLst>
                <a:gd name="connsiteX0" fmla="*/ 127729 w 255857"/>
                <a:gd name="connsiteY0" fmla="*/ 0 h 252797"/>
                <a:gd name="connsiteX1" fmla="*/ 0 w 255857"/>
                <a:gd name="connsiteY1" fmla="*/ 126399 h 252797"/>
                <a:gd name="connsiteX2" fmla="*/ 127729 w 255857"/>
                <a:gd name="connsiteY2" fmla="*/ 252798 h 252797"/>
                <a:gd name="connsiteX3" fmla="*/ 255457 w 255857"/>
                <a:gd name="connsiteY3" fmla="*/ 126399 h 252797"/>
                <a:gd name="connsiteX4" fmla="*/ 127729 w 255857"/>
                <a:gd name="connsiteY4" fmla="*/ 0 h 2527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857" h="252797">
                  <a:moveTo>
                    <a:pt x="127729" y="0"/>
                  </a:moveTo>
                  <a:cubicBezTo>
                    <a:pt x="58059" y="0"/>
                    <a:pt x="0" y="57454"/>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58B947"/>
            </a:solidFill>
            <a:ln w="58005" cap="flat">
              <a:noFill/>
              <a:prstDash val="solid"/>
              <a:miter/>
            </a:ln>
          </p:spPr>
          <p:txBody>
            <a:bodyPr rtlCol="0" anchor="ctr"/>
            <a:lstStyle/>
            <a:p>
              <a:endParaRPr lang="en-GB"/>
            </a:p>
          </p:txBody>
        </p:sp>
      </p:grpSp>
    </p:spTree>
    <p:extLst>
      <p:ext uri="{BB962C8B-B14F-4D97-AF65-F5344CB8AC3E}">
        <p14:creationId xmlns:p14="http://schemas.microsoft.com/office/powerpoint/2010/main" val="7319440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A6DD1C-2015-0EF9-835F-B9102F81AA5A}"/>
              </a:ext>
            </a:extLst>
          </p:cNvPr>
          <p:cNvSpPr>
            <a:spLocks noGrp="1"/>
          </p:cNvSpPr>
          <p:nvPr>
            <p:ph type="body" sz="quarter" idx="18"/>
          </p:nvPr>
        </p:nvSpPr>
        <p:spPr>
          <a:xfrm>
            <a:off x="798380" y="1931103"/>
            <a:ext cx="11071178" cy="1610378"/>
          </a:xfrm>
        </p:spPr>
        <p:txBody>
          <a:bodyPr/>
          <a:lstStyle/>
          <a:p>
            <a:pPr marL="0" indent="0">
              <a:lnSpc>
                <a:spcPct val="100000"/>
              </a:lnSpc>
            </a:pPr>
            <a:r>
              <a:rPr lang="en-US" dirty="0"/>
              <a:t>Systemische Vorurteile bei Einstellung und Verteilung behindern den Einstieg und Aufstieg marginalisierter Kreativer. Sie prägen auch die Erzählungen, die unsere Kulturlandschaft durchdringen. </a:t>
            </a:r>
          </a:p>
          <a:p>
            <a:pPr marL="0" indent="0">
              <a:lnSpc>
                <a:spcPct val="100000"/>
              </a:lnSpc>
            </a:pPr>
            <a:r>
              <a:rPr lang="en-US" dirty="0"/>
              <a:t>Diese Verzerrungen schränken die Vielfalt der Perspektiven ein, verstärken Stereotypen und stellen das Streben nach echter sozialer Inklusion infrage.</a:t>
            </a:r>
          </a:p>
          <a:p>
            <a:pPr marL="0" indent="0">
              <a:lnSpc>
                <a:spcPct val="100000"/>
              </a:lnSpc>
            </a:pPr>
            <a:r>
              <a:rPr lang="en-US" dirty="0"/>
              <a:t>Mehrere Medienunternehmen handeln nun. Sie ersetzen leere Versprechen durch konkrete Schritte. Diese Schritte sollen die Vielfalt erhöhen. </a:t>
            </a:r>
          </a:p>
          <a:p>
            <a:pPr marL="0" indent="0">
              <a:lnSpc>
                <a:spcPct val="100000"/>
              </a:lnSpc>
            </a:pPr>
            <a:r>
              <a:rPr lang="en-US" dirty="0"/>
              <a:t>Dazu gehören gezielte Personalrekrutierung, obligatorische Schulungen zu Vorurteilen, redaktionelle Vorgaben und Fördermittel zur Talentförderung. Diese Maßnahmen sollen die Führungsstrukturen, das Storytelling und die Einbindung des Publikums diverser machen.</a:t>
            </a:r>
          </a:p>
        </p:txBody>
      </p:sp>
      <p:sp>
        <p:nvSpPr>
          <p:cNvPr id="3" name="Text Placeholder 2">
            <a:extLst>
              <a:ext uri="{FF2B5EF4-FFF2-40B4-BE49-F238E27FC236}">
                <a16:creationId xmlns:a16="http://schemas.microsoft.com/office/drawing/2014/main" id="{D079C424-EFBA-0077-234E-A35A8C8CEDFC}"/>
              </a:ext>
            </a:extLst>
          </p:cNvPr>
          <p:cNvSpPr>
            <a:spLocks noGrp="1"/>
          </p:cNvSpPr>
          <p:nvPr>
            <p:ph type="body" sz="quarter" idx="16"/>
          </p:nvPr>
        </p:nvSpPr>
        <p:spPr>
          <a:xfrm>
            <a:off x="798381" y="0"/>
            <a:ext cx="7545519" cy="1565257"/>
          </a:xfrm>
        </p:spPr>
        <p:txBody>
          <a:bodyPr anchor="ctr"/>
          <a:lstStyle/>
          <a:p>
            <a:pPr>
              <a:lnSpc>
                <a:spcPct val="100000"/>
              </a:lnSpc>
            </a:pPr>
            <a:r>
              <a:rPr lang="en-US" sz="3400" dirty="0"/>
              <a:t>Von der Absicht zur Tat: Strategien für inklusive Medien</a:t>
            </a:r>
          </a:p>
        </p:txBody>
      </p:sp>
      <p:cxnSp>
        <p:nvCxnSpPr>
          <p:cNvPr id="4" name="Straight Connector 3">
            <a:extLst>
              <a:ext uri="{FF2B5EF4-FFF2-40B4-BE49-F238E27FC236}">
                <a16:creationId xmlns:a16="http://schemas.microsoft.com/office/drawing/2014/main" id="{C3ED9327-C1BC-9F13-5BB7-9E3A00743361}"/>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F4B16871-DE17-21D4-279F-6E51B96449C5}"/>
              </a:ext>
            </a:extLst>
          </p:cNvPr>
          <p:cNvGrpSpPr/>
          <p:nvPr/>
        </p:nvGrpSpPr>
        <p:grpSpPr>
          <a:xfrm>
            <a:off x="10079309" y="0"/>
            <a:ext cx="2126979" cy="1522530"/>
            <a:chOff x="10079309" y="0"/>
            <a:chExt cx="2126979" cy="1522530"/>
          </a:xfrm>
        </p:grpSpPr>
        <p:sp>
          <p:nvSpPr>
            <p:cNvPr id="7" name="Freeform 6">
              <a:extLst>
                <a:ext uri="{FF2B5EF4-FFF2-40B4-BE49-F238E27FC236}">
                  <a16:creationId xmlns:a16="http://schemas.microsoft.com/office/drawing/2014/main" id="{C5B8AC84-534D-CF54-A6F1-567E4C0CFD7C}"/>
                </a:ext>
              </a:extLst>
            </p:cNvPr>
            <p:cNvSpPr/>
            <p:nvPr/>
          </p:nvSpPr>
          <p:spPr>
            <a:xfrm>
              <a:off x="10079309" y="365846"/>
              <a:ext cx="1037358" cy="959101"/>
            </a:xfrm>
            <a:custGeom>
              <a:avLst/>
              <a:gdLst>
                <a:gd name="connsiteX0" fmla="*/ 1037358 w 1037358"/>
                <a:gd name="connsiteY0" fmla="*/ 341654 h 959101"/>
                <a:gd name="connsiteX1" fmla="*/ 937528 w 1037358"/>
                <a:gd name="connsiteY1" fmla="*/ 98792 h 959101"/>
                <a:gd name="connsiteX2" fmla="*/ 692110 w 1037358"/>
                <a:gd name="connsiteY2" fmla="*/ 0 h 959101"/>
                <a:gd name="connsiteX3" fmla="*/ 446693 w 1037358"/>
                <a:gd name="connsiteY3" fmla="*/ 98792 h 959101"/>
                <a:gd name="connsiteX4" fmla="*/ 346862 w 1037358"/>
                <a:gd name="connsiteY4" fmla="*/ 341654 h 959101"/>
                <a:gd name="connsiteX5" fmla="*/ 346862 w 1037358"/>
                <a:gd name="connsiteY5" fmla="*/ 745053 h 959101"/>
                <a:gd name="connsiteX6" fmla="*/ 313585 w 1037358"/>
                <a:gd name="connsiteY6" fmla="*/ 777984 h 959101"/>
                <a:gd name="connsiteX7" fmla="*/ 109764 w 1037358"/>
                <a:gd name="connsiteY7" fmla="*/ 777984 h 959101"/>
                <a:gd name="connsiteX8" fmla="*/ 93125 w 1037358"/>
                <a:gd name="connsiteY8" fmla="*/ 959101 h 959101"/>
                <a:gd name="connsiteX9" fmla="*/ 93125 w 1037358"/>
                <a:gd name="connsiteY9" fmla="*/ 959101 h 959101"/>
                <a:gd name="connsiteX10" fmla="*/ 313585 w 1037358"/>
                <a:gd name="connsiteY10" fmla="*/ 959101 h 959101"/>
                <a:gd name="connsiteX11" fmla="*/ 534045 w 1037358"/>
                <a:gd name="connsiteY11" fmla="*/ 740937 h 959101"/>
                <a:gd name="connsiteX12" fmla="*/ 534045 w 1037358"/>
                <a:gd name="connsiteY12" fmla="*/ 337538 h 959101"/>
                <a:gd name="connsiteX13" fmla="*/ 579801 w 1037358"/>
                <a:gd name="connsiteY13" fmla="*/ 226397 h 959101"/>
                <a:gd name="connsiteX14" fmla="*/ 692110 w 1037358"/>
                <a:gd name="connsiteY14" fmla="*/ 181118 h 959101"/>
                <a:gd name="connsiteX15" fmla="*/ 804420 w 1037358"/>
                <a:gd name="connsiteY15" fmla="*/ 226397 h 959101"/>
                <a:gd name="connsiteX16" fmla="*/ 850176 w 1037358"/>
                <a:gd name="connsiteY16" fmla="*/ 337538 h 959101"/>
                <a:gd name="connsiteX17" fmla="*/ 850176 w 1037358"/>
                <a:gd name="connsiteY17" fmla="*/ 666843 h 959101"/>
                <a:gd name="connsiteX18" fmla="*/ 850176 w 1037358"/>
                <a:gd name="connsiteY18" fmla="*/ 666843 h 959101"/>
                <a:gd name="connsiteX19" fmla="*/ 941687 w 1037358"/>
                <a:gd name="connsiteY19" fmla="*/ 761518 h 959101"/>
                <a:gd name="connsiteX20" fmla="*/ 1033199 w 1037358"/>
                <a:gd name="connsiteY20" fmla="*/ 670959 h 959101"/>
                <a:gd name="connsiteX21" fmla="*/ 1033199 w 1037358"/>
                <a:gd name="connsiteY21" fmla="*/ 341654 h 959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7358" h="959101">
                  <a:moveTo>
                    <a:pt x="1037358" y="341654"/>
                  </a:moveTo>
                  <a:cubicBezTo>
                    <a:pt x="1037358" y="251095"/>
                    <a:pt x="999922" y="164653"/>
                    <a:pt x="937528" y="98792"/>
                  </a:cubicBezTo>
                  <a:cubicBezTo>
                    <a:pt x="870974" y="32930"/>
                    <a:pt x="783622" y="0"/>
                    <a:pt x="692110" y="0"/>
                  </a:cubicBezTo>
                  <a:cubicBezTo>
                    <a:pt x="600599" y="0"/>
                    <a:pt x="513247" y="37047"/>
                    <a:pt x="446693" y="98792"/>
                  </a:cubicBezTo>
                  <a:cubicBezTo>
                    <a:pt x="380139" y="164653"/>
                    <a:pt x="346862" y="251095"/>
                    <a:pt x="346862" y="341654"/>
                  </a:cubicBezTo>
                  <a:lnTo>
                    <a:pt x="346862" y="745053"/>
                  </a:lnTo>
                  <a:cubicBezTo>
                    <a:pt x="346862" y="765635"/>
                    <a:pt x="330224" y="777984"/>
                    <a:pt x="313585" y="777984"/>
                  </a:cubicBezTo>
                  <a:lnTo>
                    <a:pt x="109764" y="777984"/>
                  </a:lnTo>
                  <a:cubicBezTo>
                    <a:pt x="-35823" y="765635"/>
                    <a:pt x="-31663" y="959101"/>
                    <a:pt x="93125" y="959101"/>
                  </a:cubicBezTo>
                  <a:lnTo>
                    <a:pt x="93125" y="959101"/>
                  </a:lnTo>
                  <a:lnTo>
                    <a:pt x="313585" y="959101"/>
                  </a:lnTo>
                  <a:cubicBezTo>
                    <a:pt x="434214" y="959101"/>
                    <a:pt x="534045" y="860310"/>
                    <a:pt x="534045" y="740937"/>
                  </a:cubicBezTo>
                  <a:lnTo>
                    <a:pt x="534045" y="337538"/>
                  </a:lnTo>
                  <a:cubicBezTo>
                    <a:pt x="534045" y="296375"/>
                    <a:pt x="550683" y="255211"/>
                    <a:pt x="579801" y="226397"/>
                  </a:cubicBezTo>
                  <a:cubicBezTo>
                    <a:pt x="608918" y="197583"/>
                    <a:pt x="650514" y="181118"/>
                    <a:pt x="692110" y="181118"/>
                  </a:cubicBezTo>
                  <a:cubicBezTo>
                    <a:pt x="733706" y="181118"/>
                    <a:pt x="775303" y="197583"/>
                    <a:pt x="804420" y="226397"/>
                  </a:cubicBezTo>
                  <a:cubicBezTo>
                    <a:pt x="833537" y="255211"/>
                    <a:pt x="850176" y="296375"/>
                    <a:pt x="850176" y="337538"/>
                  </a:cubicBezTo>
                  <a:lnTo>
                    <a:pt x="850176" y="666843"/>
                  </a:lnTo>
                  <a:cubicBezTo>
                    <a:pt x="850176" y="666843"/>
                    <a:pt x="850176" y="666843"/>
                    <a:pt x="850176" y="666843"/>
                  </a:cubicBezTo>
                  <a:cubicBezTo>
                    <a:pt x="850176" y="716239"/>
                    <a:pt x="891772" y="761518"/>
                    <a:pt x="941687" y="761518"/>
                  </a:cubicBezTo>
                  <a:cubicBezTo>
                    <a:pt x="991603" y="761518"/>
                    <a:pt x="1033199" y="720355"/>
                    <a:pt x="1033199" y="670959"/>
                  </a:cubicBezTo>
                  <a:lnTo>
                    <a:pt x="1033199" y="341654"/>
                  </a:lnTo>
                  <a:close/>
                </a:path>
              </a:pathLst>
            </a:custGeom>
            <a:solidFill>
              <a:srgbClr val="EE4F27"/>
            </a:solidFill>
            <a:ln w="41519" cap="flat">
              <a:noFill/>
              <a:prstDash val="solid"/>
              <a:miter/>
            </a:ln>
          </p:spPr>
          <p:txBody>
            <a:bodyPr rtlCol="0" anchor="ctr"/>
            <a:lstStyle/>
            <a:p>
              <a:endParaRPr lang="en-GB"/>
            </a:p>
          </p:txBody>
        </p:sp>
        <p:sp>
          <p:nvSpPr>
            <p:cNvPr id="8" name="Freeform 7">
              <a:extLst>
                <a:ext uri="{FF2B5EF4-FFF2-40B4-BE49-F238E27FC236}">
                  <a16:creationId xmlns:a16="http://schemas.microsoft.com/office/drawing/2014/main" id="{D21F371F-150A-E4EA-3D94-973787784C32}"/>
                </a:ext>
              </a:extLst>
            </p:cNvPr>
            <p:cNvSpPr/>
            <p:nvPr/>
          </p:nvSpPr>
          <p:spPr>
            <a:xfrm>
              <a:off x="10929484" y="349381"/>
              <a:ext cx="432600" cy="1156684"/>
            </a:xfrm>
            <a:custGeom>
              <a:avLst/>
              <a:gdLst>
                <a:gd name="connsiteX0" fmla="*/ 0 w 432600"/>
                <a:gd name="connsiteY0" fmla="*/ 333421 h 1156684"/>
                <a:gd name="connsiteX1" fmla="*/ 0 w 432600"/>
                <a:gd name="connsiteY1" fmla="*/ 333421 h 1156684"/>
                <a:gd name="connsiteX2" fmla="*/ 0 w 432600"/>
                <a:gd name="connsiteY2" fmla="*/ 942636 h 1156684"/>
                <a:gd name="connsiteX3" fmla="*/ 62394 w 432600"/>
                <a:gd name="connsiteY3" fmla="*/ 1094940 h 1156684"/>
                <a:gd name="connsiteX4" fmla="*/ 216300 w 432600"/>
                <a:gd name="connsiteY4" fmla="*/ 1156685 h 1156684"/>
                <a:gd name="connsiteX5" fmla="*/ 370206 w 432600"/>
                <a:gd name="connsiteY5" fmla="*/ 1094940 h 1156684"/>
                <a:gd name="connsiteX6" fmla="*/ 370206 w 432600"/>
                <a:gd name="connsiteY6" fmla="*/ 1094940 h 1156684"/>
                <a:gd name="connsiteX7" fmla="*/ 432600 w 432600"/>
                <a:gd name="connsiteY7" fmla="*/ 942636 h 1156684"/>
                <a:gd name="connsiteX8" fmla="*/ 432600 w 432600"/>
                <a:gd name="connsiteY8" fmla="*/ 90559 h 1156684"/>
                <a:gd name="connsiteX9" fmla="*/ 341089 w 432600"/>
                <a:gd name="connsiteY9" fmla="*/ 0 h 1156684"/>
                <a:gd name="connsiteX10" fmla="*/ 249577 w 432600"/>
                <a:gd name="connsiteY10" fmla="*/ 90559 h 1156684"/>
                <a:gd name="connsiteX11" fmla="*/ 249577 w 432600"/>
                <a:gd name="connsiteY11" fmla="*/ 942636 h 1156684"/>
                <a:gd name="connsiteX12" fmla="*/ 241258 w 432600"/>
                <a:gd name="connsiteY12" fmla="*/ 967334 h 1156684"/>
                <a:gd name="connsiteX13" fmla="*/ 241258 w 432600"/>
                <a:gd name="connsiteY13" fmla="*/ 967334 h 1156684"/>
                <a:gd name="connsiteX14" fmla="*/ 216300 w 432600"/>
                <a:gd name="connsiteY14" fmla="*/ 975567 h 1156684"/>
                <a:gd name="connsiteX15" fmla="*/ 191342 w 432600"/>
                <a:gd name="connsiteY15" fmla="*/ 967334 h 1156684"/>
                <a:gd name="connsiteX16" fmla="*/ 183023 w 432600"/>
                <a:gd name="connsiteY16" fmla="*/ 942636 h 1156684"/>
                <a:gd name="connsiteX17" fmla="*/ 183023 w 432600"/>
                <a:gd name="connsiteY17" fmla="*/ 333421 h 1156684"/>
                <a:gd name="connsiteX18" fmla="*/ 91512 w 432600"/>
                <a:gd name="connsiteY18" fmla="*/ 242863 h 1156684"/>
                <a:gd name="connsiteX19" fmla="*/ 0 w 432600"/>
                <a:gd name="connsiteY19" fmla="*/ 333421 h 1156684"/>
                <a:gd name="connsiteX20" fmla="*/ 0 w 432600"/>
                <a:gd name="connsiteY20" fmla="*/ 333421 h 115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2600" h="1156684">
                  <a:moveTo>
                    <a:pt x="0" y="333421"/>
                  </a:moveTo>
                  <a:lnTo>
                    <a:pt x="0" y="333421"/>
                  </a:lnTo>
                  <a:lnTo>
                    <a:pt x="0" y="942636"/>
                  </a:lnTo>
                  <a:cubicBezTo>
                    <a:pt x="0" y="1000265"/>
                    <a:pt x="24958" y="1053777"/>
                    <a:pt x="62394" y="1094940"/>
                  </a:cubicBezTo>
                  <a:cubicBezTo>
                    <a:pt x="103990" y="1136103"/>
                    <a:pt x="158065" y="1156685"/>
                    <a:pt x="216300" y="1156685"/>
                  </a:cubicBezTo>
                  <a:cubicBezTo>
                    <a:pt x="274535" y="1156685"/>
                    <a:pt x="328610" y="1131987"/>
                    <a:pt x="370206" y="1094940"/>
                  </a:cubicBezTo>
                  <a:lnTo>
                    <a:pt x="370206" y="1094940"/>
                  </a:lnTo>
                  <a:cubicBezTo>
                    <a:pt x="411802" y="1053777"/>
                    <a:pt x="432600" y="1000265"/>
                    <a:pt x="432600" y="942636"/>
                  </a:cubicBezTo>
                  <a:lnTo>
                    <a:pt x="432600" y="90559"/>
                  </a:lnTo>
                  <a:cubicBezTo>
                    <a:pt x="432600" y="41163"/>
                    <a:pt x="391004" y="0"/>
                    <a:pt x="341089" y="0"/>
                  </a:cubicBezTo>
                  <a:cubicBezTo>
                    <a:pt x="291173" y="0"/>
                    <a:pt x="249577" y="41163"/>
                    <a:pt x="249577" y="90559"/>
                  </a:cubicBezTo>
                  <a:lnTo>
                    <a:pt x="249577" y="942636"/>
                  </a:lnTo>
                  <a:cubicBezTo>
                    <a:pt x="249577" y="950869"/>
                    <a:pt x="245417" y="959101"/>
                    <a:pt x="241258" y="967334"/>
                  </a:cubicBezTo>
                  <a:lnTo>
                    <a:pt x="241258" y="967334"/>
                  </a:lnTo>
                  <a:cubicBezTo>
                    <a:pt x="232939" y="975567"/>
                    <a:pt x="224619" y="975567"/>
                    <a:pt x="216300" y="975567"/>
                  </a:cubicBezTo>
                  <a:cubicBezTo>
                    <a:pt x="207981" y="975567"/>
                    <a:pt x="199662" y="971450"/>
                    <a:pt x="191342" y="967334"/>
                  </a:cubicBezTo>
                  <a:cubicBezTo>
                    <a:pt x="183023" y="959101"/>
                    <a:pt x="183023" y="950869"/>
                    <a:pt x="183023" y="942636"/>
                  </a:cubicBezTo>
                  <a:lnTo>
                    <a:pt x="183023" y="333421"/>
                  </a:lnTo>
                  <a:cubicBezTo>
                    <a:pt x="183023" y="284026"/>
                    <a:pt x="141427" y="242863"/>
                    <a:pt x="91512" y="242863"/>
                  </a:cubicBezTo>
                  <a:cubicBezTo>
                    <a:pt x="41596" y="238746"/>
                    <a:pt x="0" y="279909"/>
                    <a:pt x="0" y="333421"/>
                  </a:cubicBezTo>
                  <a:lnTo>
                    <a:pt x="0" y="333421"/>
                  </a:lnTo>
                  <a:close/>
                </a:path>
              </a:pathLst>
            </a:custGeom>
            <a:solidFill>
              <a:srgbClr val="A555A1"/>
            </a:solidFill>
            <a:ln w="41519"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32D27F3D-545F-F734-A167-1E756D814265}"/>
                </a:ext>
              </a:extLst>
            </p:cNvPr>
            <p:cNvSpPr/>
            <p:nvPr/>
          </p:nvSpPr>
          <p:spPr>
            <a:xfrm>
              <a:off x="11686535" y="551080"/>
              <a:ext cx="432600" cy="971450"/>
            </a:xfrm>
            <a:custGeom>
              <a:avLst/>
              <a:gdLst>
                <a:gd name="connsiteX0" fmla="*/ 0 w 432600"/>
                <a:gd name="connsiteY0" fmla="*/ 90559 h 971450"/>
                <a:gd name="connsiteX1" fmla="*/ 0 w 432600"/>
                <a:gd name="connsiteY1" fmla="*/ 757402 h 971450"/>
                <a:gd name="connsiteX2" fmla="*/ 62394 w 432600"/>
                <a:gd name="connsiteY2" fmla="*/ 909706 h 971450"/>
                <a:gd name="connsiteX3" fmla="*/ 216300 w 432600"/>
                <a:gd name="connsiteY3" fmla="*/ 971450 h 971450"/>
                <a:gd name="connsiteX4" fmla="*/ 370206 w 432600"/>
                <a:gd name="connsiteY4" fmla="*/ 909706 h 971450"/>
                <a:gd name="connsiteX5" fmla="*/ 370206 w 432600"/>
                <a:gd name="connsiteY5" fmla="*/ 909706 h 971450"/>
                <a:gd name="connsiteX6" fmla="*/ 432600 w 432600"/>
                <a:gd name="connsiteY6" fmla="*/ 757402 h 971450"/>
                <a:gd name="connsiteX7" fmla="*/ 432600 w 432600"/>
                <a:gd name="connsiteY7" fmla="*/ 333422 h 971450"/>
                <a:gd name="connsiteX8" fmla="*/ 341089 w 432600"/>
                <a:gd name="connsiteY8" fmla="*/ 242863 h 971450"/>
                <a:gd name="connsiteX9" fmla="*/ 249577 w 432600"/>
                <a:gd name="connsiteY9" fmla="*/ 333422 h 971450"/>
                <a:gd name="connsiteX10" fmla="*/ 249577 w 432600"/>
                <a:gd name="connsiteY10" fmla="*/ 761518 h 971450"/>
                <a:gd name="connsiteX11" fmla="*/ 241258 w 432600"/>
                <a:gd name="connsiteY11" fmla="*/ 786216 h 971450"/>
                <a:gd name="connsiteX12" fmla="*/ 241258 w 432600"/>
                <a:gd name="connsiteY12" fmla="*/ 786216 h 971450"/>
                <a:gd name="connsiteX13" fmla="*/ 216300 w 432600"/>
                <a:gd name="connsiteY13" fmla="*/ 794449 h 971450"/>
                <a:gd name="connsiteX14" fmla="*/ 191342 w 432600"/>
                <a:gd name="connsiteY14" fmla="*/ 786216 h 971450"/>
                <a:gd name="connsiteX15" fmla="*/ 183023 w 432600"/>
                <a:gd name="connsiteY15" fmla="*/ 761518 h 971450"/>
                <a:gd name="connsiteX16" fmla="*/ 183023 w 432600"/>
                <a:gd name="connsiteY16" fmla="*/ 90559 h 971450"/>
                <a:gd name="connsiteX17" fmla="*/ 91512 w 432600"/>
                <a:gd name="connsiteY17" fmla="*/ 0 h 971450"/>
                <a:gd name="connsiteX18" fmla="*/ 0 w 432600"/>
                <a:gd name="connsiteY18" fmla="*/ 90559 h 9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600" h="971450">
                  <a:moveTo>
                    <a:pt x="0" y="90559"/>
                  </a:moveTo>
                  <a:lnTo>
                    <a:pt x="0" y="757402"/>
                  </a:lnTo>
                  <a:cubicBezTo>
                    <a:pt x="0" y="815030"/>
                    <a:pt x="24958" y="868543"/>
                    <a:pt x="62394" y="909706"/>
                  </a:cubicBezTo>
                  <a:cubicBezTo>
                    <a:pt x="103990" y="950869"/>
                    <a:pt x="158065" y="971450"/>
                    <a:pt x="216300" y="971450"/>
                  </a:cubicBezTo>
                  <a:cubicBezTo>
                    <a:pt x="274535" y="971450"/>
                    <a:pt x="328610" y="946752"/>
                    <a:pt x="370206" y="909706"/>
                  </a:cubicBezTo>
                  <a:lnTo>
                    <a:pt x="370206" y="909706"/>
                  </a:lnTo>
                  <a:cubicBezTo>
                    <a:pt x="411802" y="868543"/>
                    <a:pt x="432600" y="815030"/>
                    <a:pt x="432600" y="757402"/>
                  </a:cubicBezTo>
                  <a:lnTo>
                    <a:pt x="432600" y="333422"/>
                  </a:lnTo>
                  <a:cubicBezTo>
                    <a:pt x="432600" y="284026"/>
                    <a:pt x="391004" y="242863"/>
                    <a:pt x="341089" y="242863"/>
                  </a:cubicBezTo>
                  <a:cubicBezTo>
                    <a:pt x="291173" y="242863"/>
                    <a:pt x="249577" y="284026"/>
                    <a:pt x="249577" y="333422"/>
                  </a:cubicBezTo>
                  <a:lnTo>
                    <a:pt x="249577" y="761518"/>
                  </a:lnTo>
                  <a:cubicBezTo>
                    <a:pt x="249577" y="769751"/>
                    <a:pt x="245417" y="777984"/>
                    <a:pt x="241258" y="786216"/>
                  </a:cubicBezTo>
                  <a:lnTo>
                    <a:pt x="241258" y="786216"/>
                  </a:lnTo>
                  <a:cubicBezTo>
                    <a:pt x="232938" y="794449"/>
                    <a:pt x="224619" y="794449"/>
                    <a:pt x="216300" y="794449"/>
                  </a:cubicBezTo>
                  <a:cubicBezTo>
                    <a:pt x="207981" y="794449"/>
                    <a:pt x="199662" y="790332"/>
                    <a:pt x="191342" y="786216"/>
                  </a:cubicBezTo>
                  <a:cubicBezTo>
                    <a:pt x="183023" y="777984"/>
                    <a:pt x="183023" y="769751"/>
                    <a:pt x="183023" y="761518"/>
                  </a:cubicBezTo>
                  <a:lnTo>
                    <a:pt x="183023" y="90559"/>
                  </a:lnTo>
                  <a:cubicBezTo>
                    <a:pt x="183023" y="41163"/>
                    <a:pt x="141427" y="0"/>
                    <a:pt x="91512" y="0"/>
                  </a:cubicBezTo>
                  <a:cubicBezTo>
                    <a:pt x="41596" y="0"/>
                    <a:pt x="0" y="41163"/>
                    <a:pt x="0" y="90559"/>
                  </a:cubicBezTo>
                </a:path>
              </a:pathLst>
            </a:custGeom>
            <a:solidFill>
              <a:srgbClr val="2B9B9F"/>
            </a:solidFill>
            <a:ln w="41519"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E4524259-742E-9D00-E02F-2159C8F9798F}"/>
                </a:ext>
              </a:extLst>
            </p:cNvPr>
            <p:cNvSpPr/>
            <p:nvPr/>
          </p:nvSpPr>
          <p:spPr>
            <a:xfrm>
              <a:off x="11940271" y="380764"/>
              <a:ext cx="266017" cy="746601"/>
            </a:xfrm>
            <a:custGeom>
              <a:avLst/>
              <a:gdLst>
                <a:gd name="connsiteX0" fmla="*/ 266017 w 266017"/>
                <a:gd name="connsiteY0" fmla="*/ 0 h 746601"/>
                <a:gd name="connsiteX1" fmla="*/ 266017 w 266017"/>
                <a:gd name="connsiteY1" fmla="*/ 191402 h 746601"/>
                <a:gd name="connsiteX2" fmla="*/ 228779 w 266017"/>
                <a:gd name="connsiteY2" fmla="*/ 215597 h 746601"/>
                <a:gd name="connsiteX3" fmla="*/ 183023 w 266017"/>
                <a:gd name="connsiteY3" fmla="*/ 326737 h 746601"/>
                <a:gd name="connsiteX4" fmla="*/ 183023 w 266017"/>
                <a:gd name="connsiteY4" fmla="*/ 656042 h 746601"/>
                <a:gd name="connsiteX5" fmla="*/ 91512 w 266017"/>
                <a:gd name="connsiteY5" fmla="*/ 746601 h 746601"/>
                <a:gd name="connsiteX6" fmla="*/ 0 w 266017"/>
                <a:gd name="connsiteY6" fmla="*/ 656042 h 746601"/>
                <a:gd name="connsiteX7" fmla="*/ 0 w 266017"/>
                <a:gd name="connsiteY7" fmla="*/ 326737 h 746601"/>
                <a:gd name="connsiteX8" fmla="*/ 95671 w 266017"/>
                <a:gd name="connsiteY8" fmla="*/ 83875 h 746601"/>
                <a:gd name="connsiteX9" fmla="*/ 209021 w 266017"/>
                <a:gd name="connsiteY9" fmla="*/ 11325 h 746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017" h="746601">
                  <a:moveTo>
                    <a:pt x="266017" y="0"/>
                  </a:moveTo>
                  <a:lnTo>
                    <a:pt x="266017" y="191402"/>
                  </a:lnTo>
                  <a:lnTo>
                    <a:pt x="228779" y="215597"/>
                  </a:lnTo>
                  <a:cubicBezTo>
                    <a:pt x="199662" y="244411"/>
                    <a:pt x="183023" y="285574"/>
                    <a:pt x="183023" y="326737"/>
                  </a:cubicBezTo>
                  <a:lnTo>
                    <a:pt x="183023" y="656042"/>
                  </a:lnTo>
                  <a:cubicBezTo>
                    <a:pt x="183023" y="705438"/>
                    <a:pt x="141427" y="746601"/>
                    <a:pt x="91512" y="746601"/>
                  </a:cubicBezTo>
                  <a:cubicBezTo>
                    <a:pt x="41596" y="746601"/>
                    <a:pt x="0" y="705438"/>
                    <a:pt x="0" y="656042"/>
                  </a:cubicBezTo>
                  <a:lnTo>
                    <a:pt x="0" y="326737"/>
                  </a:lnTo>
                  <a:cubicBezTo>
                    <a:pt x="0" y="236178"/>
                    <a:pt x="37437" y="149736"/>
                    <a:pt x="95671" y="83875"/>
                  </a:cubicBezTo>
                  <a:cubicBezTo>
                    <a:pt x="128948" y="53003"/>
                    <a:pt x="167425" y="28305"/>
                    <a:pt x="209021" y="11325"/>
                  </a:cubicBezTo>
                  <a:close/>
                </a:path>
              </a:pathLst>
            </a:custGeom>
            <a:solidFill>
              <a:srgbClr val="414DA1"/>
            </a:solidFill>
            <a:ln w="41519"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1E98C0C5-A1E9-11C7-1450-E08C9EB6704F}"/>
                </a:ext>
              </a:extLst>
            </p:cNvPr>
            <p:cNvSpPr/>
            <p:nvPr/>
          </p:nvSpPr>
          <p:spPr>
            <a:xfrm>
              <a:off x="11183221" y="32426"/>
              <a:ext cx="690496" cy="852360"/>
            </a:xfrm>
            <a:custGeom>
              <a:avLst/>
              <a:gdLst>
                <a:gd name="connsiteX0" fmla="*/ 345248 w 690496"/>
                <a:gd name="connsiteY0" fmla="*/ 0 h 852360"/>
                <a:gd name="connsiteX1" fmla="*/ 590666 w 690496"/>
                <a:gd name="connsiteY1" fmla="*/ 98791 h 852360"/>
                <a:gd name="connsiteX2" fmla="*/ 690496 w 690496"/>
                <a:gd name="connsiteY2" fmla="*/ 341654 h 852360"/>
                <a:gd name="connsiteX3" fmla="*/ 690496 w 690496"/>
                <a:gd name="connsiteY3" fmla="*/ 761518 h 852360"/>
                <a:gd name="connsiteX4" fmla="*/ 590666 w 690496"/>
                <a:gd name="connsiteY4" fmla="*/ 852077 h 852360"/>
                <a:gd name="connsiteX5" fmla="*/ 499154 w 690496"/>
                <a:gd name="connsiteY5" fmla="*/ 761518 h 852360"/>
                <a:gd name="connsiteX6" fmla="*/ 499154 w 690496"/>
                <a:gd name="connsiteY6" fmla="*/ 341654 h 852360"/>
                <a:gd name="connsiteX7" fmla="*/ 453398 w 690496"/>
                <a:gd name="connsiteY7" fmla="*/ 230514 h 852360"/>
                <a:gd name="connsiteX8" fmla="*/ 341089 w 690496"/>
                <a:gd name="connsiteY8" fmla="*/ 185234 h 852360"/>
                <a:gd name="connsiteX9" fmla="*/ 228779 w 690496"/>
                <a:gd name="connsiteY9" fmla="*/ 230514 h 852360"/>
                <a:gd name="connsiteX10" fmla="*/ 183023 w 690496"/>
                <a:gd name="connsiteY10" fmla="*/ 341654 h 852360"/>
                <a:gd name="connsiteX11" fmla="*/ 183023 w 690496"/>
                <a:gd name="connsiteY11" fmla="*/ 761518 h 852360"/>
                <a:gd name="connsiteX12" fmla="*/ 91512 w 690496"/>
                <a:gd name="connsiteY12" fmla="*/ 852077 h 852360"/>
                <a:gd name="connsiteX13" fmla="*/ 0 w 690496"/>
                <a:gd name="connsiteY13" fmla="*/ 761518 h 852360"/>
                <a:gd name="connsiteX14" fmla="*/ 0 w 690496"/>
                <a:gd name="connsiteY14" fmla="*/ 341654 h 852360"/>
                <a:gd name="connsiteX15" fmla="*/ 99831 w 690496"/>
                <a:gd name="connsiteY15" fmla="*/ 98791 h 852360"/>
                <a:gd name="connsiteX16" fmla="*/ 345248 w 690496"/>
                <a:gd name="connsiteY16" fmla="*/ 0 h 852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0496" h="852360">
                  <a:moveTo>
                    <a:pt x="345248" y="0"/>
                  </a:moveTo>
                  <a:cubicBezTo>
                    <a:pt x="436760" y="0"/>
                    <a:pt x="524112" y="32930"/>
                    <a:pt x="590666" y="98791"/>
                  </a:cubicBezTo>
                  <a:cubicBezTo>
                    <a:pt x="653060" y="164653"/>
                    <a:pt x="690496" y="251095"/>
                    <a:pt x="690496" y="341654"/>
                  </a:cubicBezTo>
                  <a:lnTo>
                    <a:pt x="690496" y="761518"/>
                  </a:lnTo>
                  <a:cubicBezTo>
                    <a:pt x="690496" y="815030"/>
                    <a:pt x="648900" y="856193"/>
                    <a:pt x="590666" y="852077"/>
                  </a:cubicBezTo>
                  <a:cubicBezTo>
                    <a:pt x="540750" y="852077"/>
                    <a:pt x="499154" y="810914"/>
                    <a:pt x="499154" y="761518"/>
                  </a:cubicBezTo>
                  <a:lnTo>
                    <a:pt x="499154" y="341654"/>
                  </a:lnTo>
                  <a:cubicBezTo>
                    <a:pt x="499154" y="300491"/>
                    <a:pt x="482516" y="259328"/>
                    <a:pt x="453398" y="230514"/>
                  </a:cubicBezTo>
                  <a:cubicBezTo>
                    <a:pt x="424281" y="201699"/>
                    <a:pt x="382685" y="185234"/>
                    <a:pt x="341089" y="185234"/>
                  </a:cubicBezTo>
                  <a:cubicBezTo>
                    <a:pt x="299492" y="185234"/>
                    <a:pt x="257896" y="201699"/>
                    <a:pt x="228779" y="230514"/>
                  </a:cubicBezTo>
                  <a:cubicBezTo>
                    <a:pt x="199662" y="259328"/>
                    <a:pt x="183023" y="300491"/>
                    <a:pt x="183023" y="341654"/>
                  </a:cubicBezTo>
                  <a:lnTo>
                    <a:pt x="183023" y="761518"/>
                  </a:lnTo>
                  <a:cubicBezTo>
                    <a:pt x="183023" y="810914"/>
                    <a:pt x="141427" y="852077"/>
                    <a:pt x="91512" y="852077"/>
                  </a:cubicBezTo>
                  <a:cubicBezTo>
                    <a:pt x="41596" y="852077"/>
                    <a:pt x="0" y="810914"/>
                    <a:pt x="0" y="761518"/>
                  </a:cubicBezTo>
                  <a:lnTo>
                    <a:pt x="0" y="341654"/>
                  </a:lnTo>
                  <a:cubicBezTo>
                    <a:pt x="0" y="251095"/>
                    <a:pt x="33277" y="164653"/>
                    <a:pt x="99831" y="98791"/>
                  </a:cubicBezTo>
                  <a:cubicBezTo>
                    <a:pt x="166385" y="37047"/>
                    <a:pt x="253737" y="0"/>
                    <a:pt x="345248" y="0"/>
                  </a:cubicBezTo>
                  <a:close/>
                </a:path>
              </a:pathLst>
            </a:custGeom>
            <a:solidFill>
              <a:srgbClr val="4174BA"/>
            </a:solidFill>
            <a:ln w="41519"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1E1DFE9A-C81D-CEDF-7659-1BD980CA0449}"/>
                </a:ext>
              </a:extLst>
            </p:cNvPr>
            <p:cNvSpPr/>
            <p:nvPr/>
          </p:nvSpPr>
          <p:spPr>
            <a:xfrm>
              <a:off x="12102496" y="1"/>
              <a:ext cx="103792" cy="227067"/>
            </a:xfrm>
            <a:custGeom>
              <a:avLst/>
              <a:gdLst>
                <a:gd name="connsiteX0" fmla="*/ 13051 w 103792"/>
                <a:gd name="connsiteY0" fmla="*/ 0 h 227067"/>
                <a:gd name="connsiteX1" fmla="*/ 103792 w 103792"/>
                <a:gd name="connsiteY1" fmla="*/ 0 h 227067"/>
                <a:gd name="connsiteX2" fmla="*/ 103792 w 103792"/>
                <a:gd name="connsiteY2" fmla="*/ 227067 h 227067"/>
                <a:gd name="connsiteX3" fmla="*/ 54075 w 103792"/>
                <a:gd name="connsiteY3" fmla="*/ 194506 h 227067"/>
                <a:gd name="connsiteX4" fmla="*/ 0 w 103792"/>
                <a:gd name="connsiteY4" fmla="*/ 65356 h 227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92" h="227067">
                  <a:moveTo>
                    <a:pt x="13051" y="0"/>
                  </a:moveTo>
                  <a:lnTo>
                    <a:pt x="103792" y="0"/>
                  </a:lnTo>
                  <a:lnTo>
                    <a:pt x="103792" y="227067"/>
                  </a:lnTo>
                  <a:lnTo>
                    <a:pt x="54075" y="194506"/>
                  </a:lnTo>
                  <a:cubicBezTo>
                    <a:pt x="20798" y="162090"/>
                    <a:pt x="0" y="116810"/>
                    <a:pt x="0" y="65356"/>
                  </a:cubicBezTo>
                  <a:close/>
                </a:path>
              </a:pathLst>
            </a:custGeom>
            <a:solidFill>
              <a:srgbClr val="414DA1"/>
            </a:solidFill>
            <a:ln w="41519"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B28448A8-024D-C63D-4D3E-6872C6408B05}"/>
                </a:ext>
              </a:extLst>
            </p:cNvPr>
            <p:cNvSpPr/>
            <p:nvPr/>
          </p:nvSpPr>
          <p:spPr>
            <a:xfrm>
              <a:off x="10584236" y="0"/>
              <a:ext cx="366046" cy="246474"/>
            </a:xfrm>
            <a:custGeom>
              <a:avLst/>
              <a:gdLst>
                <a:gd name="connsiteX0" fmla="*/ 13051 w 366046"/>
                <a:gd name="connsiteY0" fmla="*/ 0 h 246474"/>
                <a:gd name="connsiteX1" fmla="*/ 354634 w 366046"/>
                <a:gd name="connsiteY1" fmla="*/ 0 h 246474"/>
                <a:gd name="connsiteX2" fmla="*/ 366046 w 366046"/>
                <a:gd name="connsiteY2" fmla="*/ 65356 h 246474"/>
                <a:gd name="connsiteX3" fmla="*/ 183023 w 366046"/>
                <a:gd name="connsiteY3" fmla="*/ 246474 h 246474"/>
                <a:gd name="connsiteX4" fmla="*/ 0 w 366046"/>
                <a:gd name="connsiteY4" fmla="*/ 65356 h 24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046" h="246474">
                  <a:moveTo>
                    <a:pt x="13051" y="0"/>
                  </a:moveTo>
                  <a:lnTo>
                    <a:pt x="354634" y="0"/>
                  </a:lnTo>
                  <a:lnTo>
                    <a:pt x="366046" y="65356"/>
                  </a:lnTo>
                  <a:cubicBezTo>
                    <a:pt x="366046" y="164147"/>
                    <a:pt x="287014" y="246474"/>
                    <a:pt x="183023" y="246474"/>
                  </a:cubicBezTo>
                  <a:cubicBezTo>
                    <a:pt x="83192" y="246474"/>
                    <a:pt x="0" y="168264"/>
                    <a:pt x="0" y="65356"/>
                  </a:cubicBezTo>
                  <a:close/>
                </a:path>
              </a:pathLst>
            </a:custGeom>
            <a:solidFill>
              <a:srgbClr val="EE4F27"/>
            </a:solidFill>
            <a:ln w="4151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3CC6E3CE-D5FD-FFC8-28F3-1AD47A17F0C7}"/>
                </a:ext>
              </a:extLst>
            </p:cNvPr>
            <p:cNvSpPr/>
            <p:nvPr/>
          </p:nvSpPr>
          <p:spPr>
            <a:xfrm>
              <a:off x="10929484" y="946247"/>
              <a:ext cx="183310" cy="181117"/>
            </a:xfrm>
            <a:custGeom>
              <a:avLst/>
              <a:gdLst>
                <a:gd name="connsiteX0" fmla="*/ 91512 w 183310"/>
                <a:gd name="connsiteY0" fmla="*/ 0 h 181117"/>
                <a:gd name="connsiteX1" fmla="*/ 0 w 183310"/>
                <a:gd name="connsiteY1" fmla="*/ 90559 h 181117"/>
                <a:gd name="connsiteX2" fmla="*/ 0 w 183310"/>
                <a:gd name="connsiteY2" fmla="*/ 90559 h 181117"/>
                <a:gd name="connsiteX3" fmla="*/ 0 w 183310"/>
                <a:gd name="connsiteY3" fmla="*/ 90559 h 181117"/>
                <a:gd name="connsiteX4" fmla="*/ 0 w 183310"/>
                <a:gd name="connsiteY4" fmla="*/ 90559 h 181117"/>
                <a:gd name="connsiteX5" fmla="*/ 0 w 183310"/>
                <a:gd name="connsiteY5" fmla="*/ 90559 h 181117"/>
                <a:gd name="connsiteX6" fmla="*/ 91512 w 183310"/>
                <a:gd name="connsiteY6" fmla="*/ 181118 h 181117"/>
                <a:gd name="connsiteX7" fmla="*/ 183023 w 183310"/>
                <a:gd name="connsiteY7" fmla="*/ 90559 h 181117"/>
                <a:gd name="connsiteX8" fmla="*/ 91512 w 183310"/>
                <a:gd name="connsiteY8" fmla="*/ 0 h 18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310" h="181117">
                  <a:moveTo>
                    <a:pt x="91512" y="0"/>
                  </a:moveTo>
                  <a:cubicBezTo>
                    <a:pt x="41596" y="0"/>
                    <a:pt x="0" y="41163"/>
                    <a:pt x="0" y="90559"/>
                  </a:cubicBezTo>
                  <a:lnTo>
                    <a:pt x="0" y="90559"/>
                  </a:lnTo>
                  <a:cubicBezTo>
                    <a:pt x="0" y="90559"/>
                    <a:pt x="0" y="90559"/>
                    <a:pt x="0" y="90559"/>
                  </a:cubicBezTo>
                  <a:cubicBezTo>
                    <a:pt x="0" y="90559"/>
                    <a:pt x="0" y="90559"/>
                    <a:pt x="0" y="90559"/>
                  </a:cubicBezTo>
                  <a:cubicBezTo>
                    <a:pt x="0" y="90559"/>
                    <a:pt x="0" y="90559"/>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993F59"/>
            </a:solidFill>
            <a:ln w="41519"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1E609669-F2BB-0DAB-0711-78E03F881273}"/>
                </a:ext>
              </a:extLst>
            </p:cNvPr>
            <p:cNvSpPr/>
            <p:nvPr/>
          </p:nvSpPr>
          <p:spPr>
            <a:xfrm>
              <a:off x="11183221"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414DA1"/>
            </a:solidFill>
            <a:ln w="41519"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7E90E381-6C2B-D16C-8344-D39D5754AC9C}"/>
                </a:ext>
              </a:extLst>
            </p:cNvPr>
            <p:cNvSpPr/>
            <p:nvPr/>
          </p:nvSpPr>
          <p:spPr>
            <a:xfrm>
              <a:off x="11686535"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3FB5A1"/>
            </a:solidFill>
            <a:ln w="41519"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1FB908D1-064B-F1C2-8599-3CB17786B1DC}"/>
                </a:ext>
              </a:extLst>
            </p:cNvPr>
            <p:cNvSpPr/>
            <p:nvPr/>
          </p:nvSpPr>
          <p:spPr>
            <a:xfrm>
              <a:off x="11940271" y="946247"/>
              <a:ext cx="183310" cy="181117"/>
            </a:xfrm>
            <a:custGeom>
              <a:avLst/>
              <a:gdLst>
                <a:gd name="connsiteX0" fmla="*/ 91512 w 183310"/>
                <a:gd name="connsiteY0" fmla="*/ 0 h 181117"/>
                <a:gd name="connsiteX1" fmla="*/ 0 w 183310"/>
                <a:gd name="connsiteY1" fmla="*/ 90559 h 181117"/>
                <a:gd name="connsiteX2" fmla="*/ 91512 w 183310"/>
                <a:gd name="connsiteY2" fmla="*/ 181118 h 181117"/>
                <a:gd name="connsiteX3" fmla="*/ 183023 w 183310"/>
                <a:gd name="connsiteY3" fmla="*/ 90559 h 181117"/>
                <a:gd name="connsiteX4" fmla="*/ 91512 w 183310"/>
                <a:gd name="connsiteY4" fmla="*/ 0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310" h="181117">
                  <a:moveTo>
                    <a:pt x="91512" y="0"/>
                  </a:moveTo>
                  <a:cubicBezTo>
                    <a:pt x="41596" y="0"/>
                    <a:pt x="0" y="41163"/>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58B947"/>
            </a:solidFill>
            <a:ln w="41519" cap="flat">
              <a:noFill/>
              <a:prstDash val="solid"/>
              <a:miter/>
            </a:ln>
          </p:spPr>
          <p:txBody>
            <a:bodyPr rtlCol="0" anchor="ctr"/>
            <a:lstStyle/>
            <a:p>
              <a:endParaRPr lang="en-GB"/>
            </a:p>
          </p:txBody>
        </p:sp>
      </p:grpSp>
    </p:spTree>
    <p:extLst>
      <p:ext uri="{BB962C8B-B14F-4D97-AF65-F5344CB8AC3E}">
        <p14:creationId xmlns:p14="http://schemas.microsoft.com/office/powerpoint/2010/main" val="13461881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C0647D0F-7780-2E10-4721-9FB685C0A99A}"/>
              </a:ext>
            </a:extLst>
          </p:cNvPr>
          <p:cNvSpPr>
            <a:spLocks noGrp="1"/>
          </p:cNvSpPr>
          <p:nvPr>
            <p:ph type="body" sz="quarter" idx="18"/>
          </p:nvPr>
        </p:nvSpPr>
        <p:spPr>
          <a:xfrm>
            <a:off x="391600" y="3392026"/>
            <a:ext cx="3423163" cy="1049221"/>
          </a:xfrm>
        </p:spPr>
        <p:txBody>
          <a:bodyPr/>
          <a:lstStyle/>
          <a:p>
            <a:pPr algn="ctr"/>
            <a:r>
              <a:rPr lang="en-US" dirty="0">
                <a:solidFill>
                  <a:srgbClr val="FFFFFF"/>
                </a:solidFill>
              </a:rPr>
              <a:t>Politische und regulatorische Rahmenbedingungen</a:t>
            </a:r>
          </a:p>
        </p:txBody>
      </p:sp>
      <p:sp>
        <p:nvSpPr>
          <p:cNvPr id="10" name="Text Placeholder 2">
            <a:extLst>
              <a:ext uri="{FF2B5EF4-FFF2-40B4-BE49-F238E27FC236}">
                <a16:creationId xmlns:a16="http://schemas.microsoft.com/office/drawing/2014/main" id="{7FA58B7B-2F69-927D-A207-DF74AA4307B8}"/>
              </a:ext>
            </a:extLst>
          </p:cNvPr>
          <p:cNvSpPr>
            <a:spLocks noGrp="1"/>
          </p:cNvSpPr>
          <p:nvPr>
            <p:ph type="body" sz="quarter" idx="19"/>
          </p:nvPr>
        </p:nvSpPr>
        <p:spPr>
          <a:xfrm>
            <a:off x="391599" y="2457107"/>
            <a:ext cx="3423163" cy="385564"/>
          </a:xfrm>
        </p:spPr>
        <p:txBody>
          <a:bodyPr/>
          <a:lstStyle/>
          <a:p>
            <a:pPr algn="ctr"/>
            <a:r>
              <a:rPr lang="en-GB" sz="2400" dirty="0" err="1"/>
              <a:t>Schwerpunktbereich</a:t>
            </a:r>
            <a:r>
              <a:rPr lang="en-GB" sz="2400" dirty="0"/>
              <a:t> 4</a:t>
            </a:r>
          </a:p>
        </p:txBody>
      </p:sp>
      <p:sp>
        <p:nvSpPr>
          <p:cNvPr id="11" name="Text Placeholder 4">
            <a:extLst>
              <a:ext uri="{FF2B5EF4-FFF2-40B4-BE49-F238E27FC236}">
                <a16:creationId xmlns:a16="http://schemas.microsoft.com/office/drawing/2014/main" id="{C58787D8-F839-DF99-9FA2-DF0254309851}"/>
              </a:ext>
            </a:extLst>
          </p:cNvPr>
          <p:cNvSpPr>
            <a:spLocks noGrp="1"/>
          </p:cNvSpPr>
          <p:nvPr>
            <p:ph type="body" sz="quarter" idx="20"/>
          </p:nvPr>
        </p:nvSpPr>
        <p:spPr>
          <a:xfrm>
            <a:off x="4082901" y="1828809"/>
            <a:ext cx="7473043" cy="4029725"/>
          </a:xfrm>
        </p:spPr>
        <p:txBody>
          <a:bodyPr/>
          <a:lstStyle/>
          <a:p>
            <a:pPr marL="0" indent="0">
              <a:lnSpc>
                <a:spcPct val="100000"/>
              </a:lnSpc>
            </a:pPr>
            <a:r>
              <a:rPr lang="en-US" sz="2400" dirty="0"/>
              <a:t>Die Europäische Union und Branchenverbände ergreifen Maßnahmen, um eine größere Inklusivität in den Medien zu gewährleisten. Dazu zählen politische Strategien, Vorschriften, Fördermöglichkeiten, Compliance-Maßnahmen und Initiativen zur öffentlichen Rechenschaftspflicht.</a:t>
            </a:r>
          </a:p>
          <a:p>
            <a:pPr marL="0" indent="0">
              <a:lnSpc>
                <a:spcPct val="100000"/>
              </a:lnSpc>
            </a:pPr>
            <a:r>
              <a:rPr lang="en-US" dirty="0">
                <a:latin typeface="Calibri" panose="020F0502020204030204" pitchFamily="34" charset="0"/>
                <a:ea typeface="Calibri (MS) Bold"/>
                <a:cs typeface="Calibri" panose="020F0502020204030204" pitchFamily="34" charset="0"/>
                <a:sym typeface="Calibri (MS) Bold"/>
              </a:rPr>
              <a:t>Sie schaffen eine Mischung aus EU-weiten Regeln, </a:t>
            </a:r>
            <a:r>
              <a:rPr lang="en-US" dirty="0" err="1">
                <a:latin typeface="Calibri" panose="020F0502020204030204" pitchFamily="34" charset="0"/>
                <a:ea typeface="Calibri (MS) Bold"/>
                <a:cs typeface="Calibri" panose="020F0502020204030204" pitchFamily="34" charset="0"/>
                <a:sym typeface="Calibri (MS) Bold"/>
              </a:rPr>
              <a:t>Förderprogrammen </a:t>
            </a:r>
            <a:r>
              <a:rPr lang="en-US" dirty="0">
                <a:latin typeface="Calibri" panose="020F0502020204030204" pitchFamily="34" charset="0"/>
                <a:ea typeface="Calibri (MS) Bold"/>
                <a:cs typeface="Calibri" panose="020F0502020204030204" pitchFamily="34" charset="0"/>
                <a:sym typeface="Calibri (MS) Bold"/>
              </a:rPr>
              <a:t>und Mechanismen zur Rechenschaftspflicht, um mehr Inklusion und Vielfalt in den europäischen Medien zu fördern. Diese Initiativen zielen darauf, strukturelle Barrieren abzubauen und eine repräsentativere Medienlandschaft zu schaffen.</a:t>
            </a:r>
            <a:endParaRPr lang="en-US" dirty="0"/>
          </a:p>
        </p:txBody>
      </p:sp>
      <p:pic>
        <p:nvPicPr>
          <p:cNvPr id="5" name="Picture Placeholder 4">
            <a:extLst>
              <a:ext uri="{FF2B5EF4-FFF2-40B4-BE49-F238E27FC236}">
                <a16:creationId xmlns:a16="http://schemas.microsoft.com/office/drawing/2014/main" id="{C68795F5-FAD4-2C40-4977-80ED1FA2680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24" name="Text Placeholder 5">
            <a:extLst>
              <a:ext uri="{FF2B5EF4-FFF2-40B4-BE49-F238E27FC236}">
                <a16:creationId xmlns:a16="http://schemas.microsoft.com/office/drawing/2014/main" id="{E06276C2-EFCC-43E5-36B5-D766E76AEB8A}"/>
              </a:ext>
            </a:extLst>
          </p:cNvPr>
          <p:cNvSpPr txBox="1">
            <a:spLocks/>
          </p:cNvSpPr>
          <p:nvPr/>
        </p:nvSpPr>
        <p:spPr>
          <a:xfrm>
            <a:off x="4082902" y="292101"/>
            <a:ext cx="8109097" cy="1128694"/>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3400" b="1" dirty="0">
                <a:solidFill>
                  <a:srgbClr val="0C4659"/>
                </a:solidFill>
                <a:latin typeface="Calibri (MS) Bold"/>
                <a:ea typeface="Calibri (MS) Bold"/>
                <a:cs typeface="Calibri (MS) Bold"/>
                <a:sym typeface="Calibri (MS) Bold"/>
              </a:rPr>
              <a:t>Untersuchung von EU-Vorschriften, Unternehmensinitiativen und Maßnahmen von Medienaufsichtsbehörden</a:t>
            </a:r>
          </a:p>
        </p:txBody>
      </p:sp>
      <p:cxnSp>
        <p:nvCxnSpPr>
          <p:cNvPr id="25" name="Straight Connector 24">
            <a:extLst>
              <a:ext uri="{FF2B5EF4-FFF2-40B4-BE49-F238E27FC236}">
                <a16:creationId xmlns:a16="http://schemas.microsoft.com/office/drawing/2014/main" id="{B0B77FE1-AFCE-AB46-647F-20E16546B541}"/>
              </a:ext>
            </a:extLst>
          </p:cNvPr>
          <p:cNvCxnSpPr>
            <a:cxnSpLocks/>
          </p:cNvCxnSpPr>
          <p:nvPr/>
        </p:nvCxnSpPr>
        <p:spPr>
          <a:xfrm flipV="1">
            <a:off x="4082903" y="1700195"/>
            <a:ext cx="8109097" cy="3"/>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04394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7ACA0FE-F957-BCDE-792A-CC1832F6C7D9}"/>
              </a:ext>
            </a:extLst>
          </p:cNvPr>
          <p:cNvCxnSpPr>
            <a:cxnSpLocks/>
          </p:cNvCxnSpPr>
          <p:nvPr/>
        </p:nvCxnSpPr>
        <p:spPr>
          <a:xfrm>
            <a:off x="0" y="1299443"/>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3" name="Rectangle: Rounded Corners 13">
            <a:extLst>
              <a:ext uri="{FF2B5EF4-FFF2-40B4-BE49-F238E27FC236}">
                <a16:creationId xmlns:a16="http://schemas.microsoft.com/office/drawing/2014/main" id="{978632B9-F46F-570A-D5BF-3C87C17004AA}"/>
              </a:ext>
            </a:extLst>
          </p:cNvPr>
          <p:cNvSpPr/>
          <p:nvPr/>
        </p:nvSpPr>
        <p:spPr>
          <a:xfrm>
            <a:off x="8363020" y="5882708"/>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dirty="0">
                <a:solidFill>
                  <a:schemeClr val="bg1"/>
                </a:solidFill>
                <a:latin typeface="Abadi" panose="020B0604020104020204" pitchFamily="34" charset="0"/>
                <a:cs typeface="Aharoni" panose="02010803020104030203" pitchFamily="2" charset="-79"/>
                <a:hlinkClick r:id="rId2">
                  <a:extLst>
                    <a:ext uri="{A12FA001-AC4F-418D-AE19-62706E023703}">
                      <ahyp:hlinkClr xmlns:ahyp="http://schemas.microsoft.com/office/drawing/2018/hyperlinkcolor" val="tx"/>
                    </a:ext>
                  </a:extLst>
                </a:hlinkClick>
              </a:rPr>
              <a:t>Klicken Sie hier, um es anzuzeigen.</a:t>
            </a:r>
            <a:endParaRPr kumimoji="0" lang="en-IE" sz="24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sp>
        <p:nvSpPr>
          <p:cNvPr id="27" name="Text Placeholder 1">
            <a:extLst>
              <a:ext uri="{FF2B5EF4-FFF2-40B4-BE49-F238E27FC236}">
                <a16:creationId xmlns:a16="http://schemas.microsoft.com/office/drawing/2014/main" id="{01D0FEE9-220B-783E-0420-F93D2F4DFA45}"/>
              </a:ext>
            </a:extLst>
          </p:cNvPr>
          <p:cNvSpPr>
            <a:spLocks noGrp="1"/>
          </p:cNvSpPr>
          <p:nvPr>
            <p:ph type="body" sz="quarter" idx="18"/>
          </p:nvPr>
        </p:nvSpPr>
        <p:spPr>
          <a:xfrm>
            <a:off x="798380" y="2202486"/>
            <a:ext cx="6675640" cy="3461909"/>
          </a:xfrm>
        </p:spPr>
        <p:txBody>
          <a:bodyPr/>
          <a:lstStyle/>
          <a:p>
            <a:pPr marL="0" indent="0">
              <a:lnSpc>
                <a:spcPct val="100000"/>
              </a:lnSpc>
            </a:pPr>
            <a:r>
              <a:rPr lang="en-GB" sz="2400" i="0" u="none" strike="noStrike" noProof="0" dirty="0">
                <a:solidFill>
                  <a:srgbClr val="3EB6A1"/>
                </a:solidFill>
                <a:effectLst/>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Leitfaden zu den Menschenrechten für Internetnutzer – 2014</a:t>
            </a:r>
            <a:endParaRPr lang="en-GB" sz="2400" i="0" u="none" strike="noStrike" noProof="0" dirty="0">
              <a:solidFill>
                <a:srgbClr val="3EB6A1"/>
              </a:solidFill>
              <a:effectLst/>
              <a:latin typeface="Calibri" panose="020F0502020204030204" pitchFamily="34" charset="0"/>
              <a:cs typeface="Calibri" panose="020F0502020204030204" pitchFamily="34" charset="0"/>
            </a:endParaRPr>
          </a:p>
          <a:p>
            <a:pPr marL="0" indent="0">
              <a:lnSpc>
                <a:spcPct val="100000"/>
              </a:lnSpc>
            </a:pPr>
            <a:r>
              <a:rPr lang="en-GB" sz="2400" i="0" u="none" strike="noStrike" noProof="0" dirty="0">
                <a:effectLst/>
                <a:latin typeface="Calibri" panose="020F0502020204030204" pitchFamily="34" charset="0"/>
                <a:cs typeface="Calibri" panose="020F0502020204030204" pitchFamily="34" charset="0"/>
              </a:rPr>
              <a:t>Es beschreibt die Grundprinzipien zum Schutz der Menschenrechte aller Internetnutzer*innen, wie sie die Europäische Menschenrechtskonvention garantiert.</a:t>
            </a:r>
          </a:p>
          <a:p>
            <a:pPr marL="0" indent="0">
              <a:lnSpc>
                <a:spcPct val="100000"/>
              </a:lnSpc>
            </a:pPr>
            <a:r>
              <a:rPr lang="en-GB" sz="2400" i="0" u="none" strike="noStrike" noProof="0" dirty="0">
                <a:solidFill>
                  <a:srgbClr val="3EB6A1"/>
                </a:solidFill>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Verhaltenskodex – 2016 </a:t>
            </a:r>
            <a:endParaRPr lang="en-GB" sz="2400" i="0" u="none" strike="noStrike" noProof="0" dirty="0">
              <a:solidFill>
                <a:srgbClr val="3EB6A1"/>
              </a:solidFill>
              <a:effectLst/>
              <a:latin typeface="Calibri" panose="020F0502020204030204" pitchFamily="34" charset="0"/>
              <a:cs typeface="Calibri" panose="020F0502020204030204" pitchFamily="34" charset="0"/>
            </a:endParaRPr>
          </a:p>
          <a:p>
            <a:pPr marL="0" indent="0">
              <a:lnSpc>
                <a:spcPct val="100000"/>
              </a:lnSpc>
            </a:pPr>
            <a:r>
              <a:rPr lang="en-GB" sz="2400" i="0" u="none" strike="noStrike" noProof="0" dirty="0">
                <a:effectLst/>
                <a:latin typeface="Calibri" panose="020F0502020204030204" pitchFamily="34" charset="0"/>
                <a:cs typeface="Calibri" panose="020F0502020204030204" pitchFamily="34" charset="0"/>
              </a:rPr>
              <a:t>Der Kodex will Hassrede im Internet verhindern und bekämpfen. Ein Netzwerk von in der EU ansässigen Organisationen prüft regelmäßig, ob IT-Unternehmen die Regeln einhalten.</a:t>
            </a:r>
          </a:p>
          <a:p>
            <a:pPr marL="0" indent="0">
              <a:lnSpc>
                <a:spcPct val="100000"/>
              </a:lnSpc>
            </a:pPr>
            <a:endParaRPr lang="en-GB" sz="2400" noProof="0" dirty="0">
              <a:latin typeface="Calibri" panose="020F0502020204030204" pitchFamily="34" charset="0"/>
              <a:ea typeface="Calibri"/>
              <a:cs typeface="Calibri" panose="020F0502020204030204" pitchFamily="34" charset="0"/>
            </a:endParaRPr>
          </a:p>
        </p:txBody>
      </p:sp>
      <p:sp>
        <p:nvSpPr>
          <p:cNvPr id="28" name="Text Placeholder 2">
            <a:extLst>
              <a:ext uri="{FF2B5EF4-FFF2-40B4-BE49-F238E27FC236}">
                <a16:creationId xmlns:a16="http://schemas.microsoft.com/office/drawing/2014/main" id="{51E8788E-5812-6EEC-4EC8-9C189DDC0614}"/>
              </a:ext>
            </a:extLst>
          </p:cNvPr>
          <p:cNvSpPr>
            <a:spLocks noGrp="1"/>
          </p:cNvSpPr>
          <p:nvPr>
            <p:ph type="body" sz="quarter" idx="16"/>
          </p:nvPr>
        </p:nvSpPr>
        <p:spPr>
          <a:xfrm>
            <a:off x="798381" y="1"/>
            <a:ext cx="7405819" cy="1299442"/>
          </a:xfrm>
        </p:spPr>
        <p:txBody>
          <a:bodyPr anchor="ctr"/>
          <a:lstStyle/>
          <a:p>
            <a:pPr>
              <a:buNone/>
            </a:pPr>
            <a:r>
              <a:rPr lang="en-US" sz="3400" dirty="0"/>
              <a:t>Politische und rechtliche Rahmenbedingungen der EU</a:t>
            </a:r>
          </a:p>
        </p:txBody>
      </p:sp>
      <p:sp>
        <p:nvSpPr>
          <p:cNvPr id="30" name="Rectangle: Rounded Corners 13">
            <a:extLst>
              <a:ext uri="{FF2B5EF4-FFF2-40B4-BE49-F238E27FC236}">
                <a16:creationId xmlns:a16="http://schemas.microsoft.com/office/drawing/2014/main" id="{93A43FC5-5723-5C05-16F7-865A629354BF}"/>
              </a:ext>
            </a:extLst>
          </p:cNvPr>
          <p:cNvSpPr/>
          <p:nvPr/>
        </p:nvSpPr>
        <p:spPr>
          <a:xfrm>
            <a:off x="8363020" y="2644208"/>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dirty="0">
                <a:solidFill>
                  <a:schemeClr val="bg1"/>
                </a:solidFill>
                <a:latin typeface="Abadi" panose="020B0604020104020204" pitchFamily="34" charset="0"/>
                <a:cs typeface="Aharoni" panose="02010803020104030203" pitchFamily="2" charset="-79"/>
                <a:hlinkClick r:id="rId3">
                  <a:extLst>
                    <a:ext uri="{A12FA001-AC4F-418D-AE19-62706E023703}">
                      <ahyp:hlinkClr xmlns:ahyp="http://schemas.microsoft.com/office/drawing/2018/hyperlinkcolor" val="tx"/>
                    </a:ext>
                  </a:extLst>
                </a:hlinkClick>
              </a:rPr>
              <a:t>Klicken Sie hier, um es zu lesen.</a:t>
            </a:r>
            <a:endParaRPr kumimoji="0" lang="en-IE" sz="24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pic>
        <p:nvPicPr>
          <p:cNvPr id="9" name="Picture Placeholder 8">
            <a:hlinkClick r:id="rId3"/>
            <a:extLst>
              <a:ext uri="{FF2B5EF4-FFF2-40B4-BE49-F238E27FC236}">
                <a16:creationId xmlns:a16="http://schemas.microsoft.com/office/drawing/2014/main" id="{CDF605E7-7452-93E3-173F-63B57DBC2A9E}"/>
              </a:ext>
            </a:extLst>
          </p:cNvPr>
          <p:cNvPicPr>
            <a:picLocks noGrp="1" noChangeAspect="1"/>
          </p:cNvPicPr>
          <p:nvPr>
            <p:ph type="pic" sz="quarter" idx="19"/>
          </p:nvPr>
        </p:nvPicPr>
        <p:blipFill rotWithShape="1">
          <a:blip r:embed="rId4" cstate="screen">
            <a:extLst>
              <a:ext uri="{28A0092B-C50C-407E-A947-70E740481C1C}">
                <a14:useLocalDpi xmlns:a14="http://schemas.microsoft.com/office/drawing/2010/main"/>
              </a:ext>
            </a:extLst>
          </a:blip>
          <a:srcRect/>
          <a:stretch/>
        </p:blipFill>
        <p:spPr>
          <a:xfrm>
            <a:off x="8750328" y="382844"/>
            <a:ext cx="2534272" cy="1620802"/>
          </a:xfrm>
        </p:spPr>
      </p:pic>
      <p:pic>
        <p:nvPicPr>
          <p:cNvPr id="12" name="Picture Placeholder 11">
            <a:hlinkClick r:id="rId2"/>
            <a:extLst>
              <a:ext uri="{FF2B5EF4-FFF2-40B4-BE49-F238E27FC236}">
                <a16:creationId xmlns:a16="http://schemas.microsoft.com/office/drawing/2014/main" id="{7BF99A11-A5E6-5CD7-668A-B78965ED2114}"/>
              </a:ext>
            </a:extLst>
          </p:cNvPr>
          <p:cNvPicPr>
            <a:picLocks noGrp="1" noChangeAspect="1"/>
          </p:cNvPicPr>
          <p:nvPr>
            <p:ph type="pic" sz="quarter" idx="13"/>
          </p:nvPr>
        </p:nvPicPr>
        <p:blipFill>
          <a:blip r:embed="rId5" cstate="screen">
            <a:extLst>
              <a:ext uri="{28A0092B-C50C-407E-A947-70E740481C1C}">
                <a14:useLocalDpi xmlns:a14="http://schemas.microsoft.com/office/drawing/2010/main"/>
              </a:ext>
            </a:extLst>
          </a:blip>
          <a:srcRect/>
          <a:stretch>
            <a:fillRect/>
          </a:stretch>
        </p:blipFill>
        <p:spPr/>
      </p:pic>
      <p:grpSp>
        <p:nvGrpSpPr>
          <p:cNvPr id="23" name="Group 22">
            <a:extLst>
              <a:ext uri="{FF2B5EF4-FFF2-40B4-BE49-F238E27FC236}">
                <a16:creationId xmlns:a16="http://schemas.microsoft.com/office/drawing/2014/main" id="{A11CEBE9-D057-EB06-9026-8DFE36A64A27}"/>
              </a:ext>
            </a:extLst>
          </p:cNvPr>
          <p:cNvGrpSpPr/>
          <p:nvPr/>
        </p:nvGrpSpPr>
        <p:grpSpPr>
          <a:xfrm rot="10800000">
            <a:off x="0" y="2117142"/>
            <a:ext cx="744123" cy="527392"/>
            <a:chOff x="1410990" y="64984"/>
            <a:chExt cx="7606227" cy="5390858"/>
          </a:xfrm>
        </p:grpSpPr>
        <p:sp>
          <p:nvSpPr>
            <p:cNvPr id="24" name="Freeform 23">
              <a:extLst>
                <a:ext uri="{FF2B5EF4-FFF2-40B4-BE49-F238E27FC236}">
                  <a16:creationId xmlns:a16="http://schemas.microsoft.com/office/drawing/2014/main" id="{CEC25E0F-A44F-283D-833E-585E76B6309E}"/>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C1EF71D1-3751-4DE7-6999-EF604F4132D9}"/>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8EBA53"/>
                </a:gs>
                <a:gs pos="50000">
                  <a:srgbClr val="47B363"/>
                </a:gs>
                <a:gs pos="100000">
                  <a:srgbClr val="00AD74"/>
                </a:gs>
              </a:gsLst>
              <a:lin ang="16200000" scaled="1"/>
            </a:gradFill>
            <a:ln w="7772" cap="flat">
              <a:noFill/>
              <a:prstDash val="solid"/>
              <a:miter/>
            </a:ln>
          </p:spPr>
          <p:txBody>
            <a:bodyPr rtlCol="0" anchor="ctr"/>
            <a:lstStyle/>
            <a:p>
              <a:endParaRPr lang="en-GB"/>
            </a:p>
          </p:txBody>
        </p:sp>
      </p:grpSp>
      <p:grpSp>
        <p:nvGrpSpPr>
          <p:cNvPr id="26" name="Group 25">
            <a:extLst>
              <a:ext uri="{FF2B5EF4-FFF2-40B4-BE49-F238E27FC236}">
                <a16:creationId xmlns:a16="http://schemas.microsoft.com/office/drawing/2014/main" id="{294E04A0-6B60-1E22-B8A6-5053D7BDAB78}"/>
              </a:ext>
            </a:extLst>
          </p:cNvPr>
          <p:cNvGrpSpPr/>
          <p:nvPr/>
        </p:nvGrpSpPr>
        <p:grpSpPr>
          <a:xfrm rot="10800000">
            <a:off x="-12192" y="3860598"/>
            <a:ext cx="744123" cy="527392"/>
            <a:chOff x="1410990" y="64984"/>
            <a:chExt cx="7606227" cy="5390858"/>
          </a:xfrm>
        </p:grpSpPr>
        <p:sp>
          <p:nvSpPr>
            <p:cNvPr id="29" name="Freeform 28">
              <a:extLst>
                <a:ext uri="{FF2B5EF4-FFF2-40B4-BE49-F238E27FC236}">
                  <a16:creationId xmlns:a16="http://schemas.microsoft.com/office/drawing/2014/main" id="{00E6AE2E-6CE2-4148-7645-EA3FF4DBEC53}"/>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31" name="Freeform 30">
              <a:extLst>
                <a:ext uri="{FF2B5EF4-FFF2-40B4-BE49-F238E27FC236}">
                  <a16:creationId xmlns:a16="http://schemas.microsoft.com/office/drawing/2014/main" id="{7C7FEAE2-BBC7-6479-0817-3298B4C49A2D}"/>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8EBA53"/>
                </a:gs>
                <a:gs pos="50000">
                  <a:srgbClr val="47B363"/>
                </a:gs>
                <a:gs pos="100000">
                  <a:srgbClr val="00AD74"/>
                </a:gs>
              </a:gsLst>
              <a:lin ang="16200000" scaled="1"/>
            </a:gradFill>
            <a:ln w="7772" cap="flat">
              <a:noFill/>
              <a:prstDash val="solid"/>
              <a:miter/>
            </a:ln>
          </p:spPr>
          <p:txBody>
            <a:bodyPr rtlCol="0" anchor="ctr"/>
            <a:lstStyle/>
            <a:p>
              <a:endParaRPr lang="en-GB"/>
            </a:p>
          </p:txBody>
        </p:sp>
      </p:grpSp>
    </p:spTree>
    <p:extLst>
      <p:ext uri="{BB962C8B-B14F-4D97-AF65-F5344CB8AC3E}">
        <p14:creationId xmlns:p14="http://schemas.microsoft.com/office/powerpoint/2010/main" val="13353754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7ACA0FE-F957-BCDE-792A-CC1832F6C7D9}"/>
              </a:ext>
            </a:extLst>
          </p:cNvPr>
          <p:cNvCxnSpPr>
            <a:cxnSpLocks/>
          </p:cNvCxnSpPr>
          <p:nvPr/>
        </p:nvCxnSpPr>
        <p:spPr>
          <a:xfrm>
            <a:off x="0" y="1299443"/>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3" name="Rectangle: Rounded Corners 13">
            <a:extLst>
              <a:ext uri="{FF2B5EF4-FFF2-40B4-BE49-F238E27FC236}">
                <a16:creationId xmlns:a16="http://schemas.microsoft.com/office/drawing/2014/main" id="{978632B9-F46F-570A-D5BF-3C87C17004AA}"/>
              </a:ext>
            </a:extLst>
          </p:cNvPr>
          <p:cNvSpPr/>
          <p:nvPr/>
        </p:nvSpPr>
        <p:spPr>
          <a:xfrm>
            <a:off x="8363020" y="5882708"/>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dirty="0">
                <a:solidFill>
                  <a:schemeClr val="bg1"/>
                </a:solidFill>
                <a:latin typeface="Abadi" panose="020B0604020104020204" pitchFamily="34" charset="0"/>
                <a:cs typeface="Aharoni" panose="02010803020104030203" pitchFamily="2" charset="-79"/>
                <a:hlinkClick r:id="rId2">
                  <a:extLst>
                    <a:ext uri="{A12FA001-AC4F-418D-AE19-62706E023703}">
                      <ahyp:hlinkClr xmlns:ahyp="http://schemas.microsoft.com/office/drawing/2018/hyperlinkcolor" val="tx"/>
                    </a:ext>
                  </a:extLst>
                </a:hlinkClick>
              </a:rPr>
              <a:t>Klicken Sie hier, um es anzuzeigen.</a:t>
            </a:r>
            <a:endParaRPr kumimoji="0" lang="en-IE" sz="24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sp>
        <p:nvSpPr>
          <p:cNvPr id="27" name="Text Placeholder 1">
            <a:extLst>
              <a:ext uri="{FF2B5EF4-FFF2-40B4-BE49-F238E27FC236}">
                <a16:creationId xmlns:a16="http://schemas.microsoft.com/office/drawing/2014/main" id="{01D0FEE9-220B-783E-0420-F93D2F4DFA45}"/>
              </a:ext>
            </a:extLst>
          </p:cNvPr>
          <p:cNvSpPr>
            <a:spLocks noGrp="1"/>
          </p:cNvSpPr>
          <p:nvPr>
            <p:ph type="body" sz="quarter" idx="18"/>
          </p:nvPr>
        </p:nvSpPr>
        <p:spPr>
          <a:xfrm>
            <a:off x="798380" y="1511812"/>
            <a:ext cx="7175188" cy="4237928"/>
          </a:xfrm>
        </p:spPr>
        <p:txBody>
          <a:bodyPr/>
          <a:lstStyle/>
          <a:p>
            <a:pPr marL="0" indent="0">
              <a:lnSpc>
                <a:spcPct val="100000"/>
              </a:lnSpc>
            </a:pPr>
            <a:r>
              <a:rPr lang="en-GB" sz="2400" noProof="0" dirty="0">
                <a:solidFill>
                  <a:srgbClr val="3EB6A1"/>
                </a:solidFill>
                <a:hlinkClick r:id="rId3">
                  <a:extLst>
                    <a:ext uri="{A12FA001-AC4F-418D-AE19-62706E023703}">
                      <ahyp:hlinkClr xmlns:ahyp="http://schemas.microsoft.com/office/drawing/2018/hyperlinkcolor" val="tx"/>
                    </a:ext>
                  </a:extLst>
                </a:hlinkClick>
              </a:rPr>
              <a:t>Richtlinie über audiovisuelle Mediendienste (AVMD-Richtlinie) – 2018 </a:t>
            </a:r>
            <a:endParaRPr lang="en-GB" sz="2400" noProof="0" dirty="0">
              <a:solidFill>
                <a:srgbClr val="3EB6A1"/>
              </a:solidFill>
            </a:endParaRPr>
          </a:p>
          <a:p>
            <a:pPr marL="0" indent="0">
              <a:lnSpc>
                <a:spcPct val="100000"/>
              </a:lnSpc>
            </a:pPr>
            <a:r>
              <a:rPr lang="en-GB" sz="2400" noProof="0" dirty="0"/>
              <a:t>Sie legt EU-weite Regeln für audiovisuelle Medien fest. Stellen Sie sicher, dass Ihre Dienste keine Aufstachelung zum Hass wegen Rasse, Geschlecht, Religion, Nationalität oder anderen geschützten Merkmalen enthalten. Machen Sie Mediendienste außerdem für Menschen mit Behinderungen besser zugänglich.</a:t>
            </a:r>
          </a:p>
          <a:p>
            <a:pPr marL="0" indent="0">
              <a:lnSpc>
                <a:spcPct val="100000"/>
              </a:lnSpc>
            </a:pPr>
            <a:r>
              <a:rPr lang="en-GB" sz="2400" noProof="0" dirty="0">
                <a:solidFill>
                  <a:srgbClr val="3EB6A1"/>
                </a:solidFill>
                <a:hlinkClick r:id="rId2">
                  <a:extLst>
                    <a:ext uri="{A12FA001-AC4F-418D-AE19-62706E023703}">
                      <ahyp:hlinkClr xmlns:ahyp="http://schemas.microsoft.com/office/drawing/2018/hyperlinkcolor" val="tx"/>
                    </a:ext>
                  </a:extLst>
                </a:hlinkClick>
              </a:rPr>
              <a:t>Gesetz über digitale Dienste (DSA) – 2022 </a:t>
            </a:r>
            <a:endParaRPr lang="en-GB" sz="2400" noProof="0" dirty="0">
              <a:solidFill>
                <a:srgbClr val="3EB6A1"/>
              </a:solidFill>
            </a:endParaRPr>
          </a:p>
          <a:p>
            <a:pPr marL="0" indent="0">
              <a:lnSpc>
                <a:spcPct val="100000"/>
              </a:lnSpc>
            </a:pPr>
            <a:r>
              <a:rPr lang="en-GB" sz="2400" noProof="0" dirty="0"/>
              <a:t>Der DSA verpflichtet Online-Plattformen, systemische Risiken wie die Verbreitung illegaler Inhalte und von Desinformation zu verringern. Er verlangt von ihnen mehr Transparenz und Rechenschaft.</a:t>
            </a:r>
          </a:p>
          <a:p>
            <a:pPr marL="0" indent="0">
              <a:lnSpc>
                <a:spcPct val="100000"/>
              </a:lnSpc>
            </a:pPr>
            <a:endParaRPr lang="en-GB" sz="2400" noProof="0" dirty="0">
              <a:latin typeface="Calibri" panose="020F0502020204030204" pitchFamily="34" charset="0"/>
              <a:ea typeface="Calibri"/>
              <a:cs typeface="Calibri" panose="020F0502020204030204" pitchFamily="34" charset="0"/>
            </a:endParaRPr>
          </a:p>
        </p:txBody>
      </p:sp>
      <p:sp>
        <p:nvSpPr>
          <p:cNvPr id="28" name="Text Placeholder 2">
            <a:extLst>
              <a:ext uri="{FF2B5EF4-FFF2-40B4-BE49-F238E27FC236}">
                <a16:creationId xmlns:a16="http://schemas.microsoft.com/office/drawing/2014/main" id="{51E8788E-5812-6EEC-4EC8-9C189DDC0614}"/>
              </a:ext>
            </a:extLst>
          </p:cNvPr>
          <p:cNvSpPr>
            <a:spLocks noGrp="1"/>
          </p:cNvSpPr>
          <p:nvPr>
            <p:ph type="body" sz="quarter" idx="16"/>
          </p:nvPr>
        </p:nvSpPr>
        <p:spPr>
          <a:xfrm>
            <a:off x="798381" y="1"/>
            <a:ext cx="7405819" cy="1299442"/>
          </a:xfrm>
        </p:spPr>
        <p:txBody>
          <a:bodyPr anchor="ctr"/>
          <a:lstStyle/>
          <a:p>
            <a:pPr>
              <a:buNone/>
            </a:pPr>
            <a:r>
              <a:rPr lang="en-US" sz="3400" dirty="0"/>
              <a:t>Politische und regulatorische Rahmenbedingungen der EU</a:t>
            </a:r>
          </a:p>
        </p:txBody>
      </p:sp>
      <p:sp>
        <p:nvSpPr>
          <p:cNvPr id="30" name="Rectangle: Rounded Corners 13">
            <a:extLst>
              <a:ext uri="{FF2B5EF4-FFF2-40B4-BE49-F238E27FC236}">
                <a16:creationId xmlns:a16="http://schemas.microsoft.com/office/drawing/2014/main" id="{93A43FC5-5723-5C05-16F7-865A629354BF}"/>
              </a:ext>
            </a:extLst>
          </p:cNvPr>
          <p:cNvSpPr/>
          <p:nvPr/>
        </p:nvSpPr>
        <p:spPr>
          <a:xfrm>
            <a:off x="8363020" y="2644208"/>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latin typeface="Abadi" panose="020B0604020104020204" pitchFamily="34" charset="0"/>
                <a:cs typeface="Aharoni" panose="02010803020104030203" pitchFamily="2" charset="-79"/>
                <a:hlinkClick r:id="rId3">
                  <a:extLst>
                    <a:ext uri="{A12FA001-AC4F-418D-AE19-62706E023703}">
                      <ahyp:hlinkClr xmlns:ahyp="http://schemas.microsoft.com/office/drawing/2018/hyperlinkcolor" val="tx"/>
                    </a:ext>
                  </a:extLst>
                </a:hlinkClick>
              </a:rPr>
              <a:t>Klicken Sie hier, um die Informationen anzuzeigen.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grpSp>
        <p:nvGrpSpPr>
          <p:cNvPr id="23" name="Group 22">
            <a:extLst>
              <a:ext uri="{FF2B5EF4-FFF2-40B4-BE49-F238E27FC236}">
                <a16:creationId xmlns:a16="http://schemas.microsoft.com/office/drawing/2014/main" id="{A11CEBE9-D057-EB06-9026-8DFE36A64A27}"/>
              </a:ext>
            </a:extLst>
          </p:cNvPr>
          <p:cNvGrpSpPr/>
          <p:nvPr/>
        </p:nvGrpSpPr>
        <p:grpSpPr>
          <a:xfrm rot="10800000">
            <a:off x="0" y="1373430"/>
            <a:ext cx="744123" cy="527392"/>
            <a:chOff x="1410990" y="64984"/>
            <a:chExt cx="7606227" cy="5390858"/>
          </a:xfrm>
        </p:grpSpPr>
        <p:sp>
          <p:nvSpPr>
            <p:cNvPr id="24" name="Freeform 23">
              <a:extLst>
                <a:ext uri="{FF2B5EF4-FFF2-40B4-BE49-F238E27FC236}">
                  <a16:creationId xmlns:a16="http://schemas.microsoft.com/office/drawing/2014/main" id="{CEC25E0F-A44F-283D-833E-585E76B6309E}"/>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C1EF71D1-3751-4DE7-6999-EF604F4132D9}"/>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8EBA53"/>
                </a:gs>
                <a:gs pos="50000">
                  <a:srgbClr val="47B363"/>
                </a:gs>
                <a:gs pos="100000">
                  <a:srgbClr val="00AD74"/>
                </a:gs>
              </a:gsLst>
              <a:lin ang="16200000" scaled="1"/>
            </a:gradFill>
            <a:ln w="7772" cap="flat">
              <a:noFill/>
              <a:prstDash val="solid"/>
              <a:miter/>
            </a:ln>
          </p:spPr>
          <p:txBody>
            <a:bodyPr rtlCol="0" anchor="ctr"/>
            <a:lstStyle/>
            <a:p>
              <a:endParaRPr lang="en-GB"/>
            </a:p>
          </p:txBody>
        </p:sp>
      </p:grpSp>
      <p:grpSp>
        <p:nvGrpSpPr>
          <p:cNvPr id="26" name="Group 25">
            <a:extLst>
              <a:ext uri="{FF2B5EF4-FFF2-40B4-BE49-F238E27FC236}">
                <a16:creationId xmlns:a16="http://schemas.microsoft.com/office/drawing/2014/main" id="{294E04A0-6B60-1E22-B8A6-5053D7BDAB78}"/>
              </a:ext>
            </a:extLst>
          </p:cNvPr>
          <p:cNvGrpSpPr/>
          <p:nvPr/>
        </p:nvGrpSpPr>
        <p:grpSpPr>
          <a:xfrm rot="10800000">
            <a:off x="-12192" y="4226358"/>
            <a:ext cx="744123" cy="527392"/>
            <a:chOff x="1410990" y="64984"/>
            <a:chExt cx="7606227" cy="5390858"/>
          </a:xfrm>
        </p:grpSpPr>
        <p:sp>
          <p:nvSpPr>
            <p:cNvPr id="29" name="Freeform 28">
              <a:extLst>
                <a:ext uri="{FF2B5EF4-FFF2-40B4-BE49-F238E27FC236}">
                  <a16:creationId xmlns:a16="http://schemas.microsoft.com/office/drawing/2014/main" id="{00E6AE2E-6CE2-4148-7645-EA3FF4DBEC53}"/>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31" name="Freeform 30">
              <a:extLst>
                <a:ext uri="{FF2B5EF4-FFF2-40B4-BE49-F238E27FC236}">
                  <a16:creationId xmlns:a16="http://schemas.microsoft.com/office/drawing/2014/main" id="{7C7FEAE2-BBC7-6479-0817-3298B4C49A2D}"/>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8EBA53"/>
                </a:gs>
                <a:gs pos="50000">
                  <a:srgbClr val="47B363"/>
                </a:gs>
                <a:gs pos="100000">
                  <a:srgbClr val="00AD74"/>
                </a:gs>
              </a:gsLst>
              <a:lin ang="16200000" scaled="1"/>
            </a:gradFill>
            <a:ln w="7772" cap="flat">
              <a:noFill/>
              <a:prstDash val="solid"/>
              <a:miter/>
            </a:ln>
          </p:spPr>
          <p:txBody>
            <a:bodyPr rtlCol="0" anchor="ctr"/>
            <a:lstStyle/>
            <a:p>
              <a:endParaRPr lang="en-GB"/>
            </a:p>
          </p:txBody>
        </p:sp>
      </p:grpSp>
      <p:pic>
        <p:nvPicPr>
          <p:cNvPr id="10" name="Picture Placeholder 9">
            <a:hlinkClick r:id="rId3"/>
            <a:extLst>
              <a:ext uri="{FF2B5EF4-FFF2-40B4-BE49-F238E27FC236}">
                <a16:creationId xmlns:a16="http://schemas.microsoft.com/office/drawing/2014/main" id="{A13CE562-540D-A8B1-255F-5CAA2EE149B3}"/>
              </a:ext>
            </a:extLst>
          </p:cNvPr>
          <p:cNvPicPr>
            <a:picLocks noGrp="1" noChangeAspect="1"/>
          </p:cNvPicPr>
          <p:nvPr>
            <p:ph type="pic" sz="quarter" idx="19"/>
          </p:nvPr>
        </p:nvPicPr>
        <p:blipFill>
          <a:blip r:embed="rId4" cstate="screen">
            <a:extLst>
              <a:ext uri="{28A0092B-C50C-407E-A947-70E740481C1C}">
                <a14:useLocalDpi xmlns:a14="http://schemas.microsoft.com/office/drawing/2010/main"/>
              </a:ext>
            </a:extLst>
          </a:blip>
          <a:srcRect/>
          <a:stretch>
            <a:fillRect/>
          </a:stretch>
        </p:blipFill>
        <p:spPr/>
      </p:pic>
      <p:pic>
        <p:nvPicPr>
          <p:cNvPr id="13" name="Picture Placeholder 12">
            <a:hlinkClick r:id="rId2"/>
            <a:extLst>
              <a:ext uri="{FF2B5EF4-FFF2-40B4-BE49-F238E27FC236}">
                <a16:creationId xmlns:a16="http://schemas.microsoft.com/office/drawing/2014/main" id="{AAB23A5A-F5BC-759A-CF1C-12A8340B3874}"/>
              </a:ext>
            </a:extLst>
          </p:cNvPr>
          <p:cNvPicPr>
            <a:picLocks noGrp="1" noChangeAspect="1"/>
          </p:cNvPicPr>
          <p:nvPr>
            <p:ph type="pic" sz="quarter" idx="13"/>
          </p:nvPr>
        </p:nvPicPr>
        <p:blipFill rotWithShape="1">
          <a:blip r:embed="rId5" cstate="screen">
            <a:extLst>
              <a:ext uri="{28A0092B-C50C-407E-A947-70E740481C1C}">
                <a14:useLocalDpi xmlns:a14="http://schemas.microsoft.com/office/drawing/2010/main"/>
              </a:ext>
            </a:extLst>
          </a:blip>
          <a:srcRect b="-1"/>
          <a:stretch/>
        </p:blipFill>
        <p:spPr>
          <a:xfrm>
            <a:off x="8792369" y="3567479"/>
            <a:ext cx="2534272" cy="1620802"/>
          </a:xfrm>
        </p:spPr>
      </p:pic>
    </p:spTree>
    <p:extLst>
      <p:ext uri="{BB962C8B-B14F-4D97-AF65-F5344CB8AC3E}">
        <p14:creationId xmlns:p14="http://schemas.microsoft.com/office/powerpoint/2010/main" val="785865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0B3AA66-31D2-15C0-0E51-C1E922916221}"/>
              </a:ext>
            </a:extLst>
          </p:cNvPr>
          <p:cNvSpPr>
            <a:spLocks noGrp="1"/>
          </p:cNvSpPr>
          <p:nvPr>
            <p:ph type="body" sz="quarter" idx="42"/>
          </p:nvPr>
        </p:nvSpPr>
        <p:spPr/>
        <p:txBody>
          <a:bodyPr/>
          <a:lstStyle/>
          <a:p>
            <a:r>
              <a:rPr lang="en-US" dirty="0"/>
              <a:t>INHALT</a:t>
            </a:r>
          </a:p>
        </p:txBody>
      </p:sp>
      <p:sp>
        <p:nvSpPr>
          <p:cNvPr id="10" name="Text Placeholder 9">
            <a:extLst>
              <a:ext uri="{FF2B5EF4-FFF2-40B4-BE49-F238E27FC236}">
                <a16:creationId xmlns:a16="http://schemas.microsoft.com/office/drawing/2014/main" id="{163783B1-DFC0-4053-4BCA-33C03CC7ED81}"/>
              </a:ext>
            </a:extLst>
          </p:cNvPr>
          <p:cNvSpPr>
            <a:spLocks noGrp="1"/>
          </p:cNvSpPr>
          <p:nvPr>
            <p:ph type="body" sz="quarter" idx="18"/>
          </p:nvPr>
        </p:nvSpPr>
        <p:spPr>
          <a:xfrm>
            <a:off x="2269245" y="4505224"/>
            <a:ext cx="2200054" cy="1346275"/>
          </a:xfrm>
        </p:spPr>
        <p:txBody>
          <a:bodyPr/>
          <a:lstStyle/>
          <a:p>
            <a:r>
              <a:rPr lang="en-US" sz="1600" b="1" dirty="0"/>
              <a:t>Thema 1</a:t>
            </a:r>
          </a:p>
          <a:p>
            <a:r>
              <a:rPr lang="en-US" sz="1400" dirty="0"/>
              <a:t>Repräsentation in digitalen Medien: Die europäische Landschaft der Vielfalt und Inklusion</a:t>
            </a:r>
          </a:p>
          <a:p>
            <a:endParaRPr lang="en-US" sz="1600" dirty="0"/>
          </a:p>
        </p:txBody>
      </p:sp>
      <p:sp>
        <p:nvSpPr>
          <p:cNvPr id="11" name="Text Placeholder 10">
            <a:extLst>
              <a:ext uri="{FF2B5EF4-FFF2-40B4-BE49-F238E27FC236}">
                <a16:creationId xmlns:a16="http://schemas.microsoft.com/office/drawing/2014/main" id="{42968184-7B94-9D8B-33FF-9C38278D2F62}"/>
              </a:ext>
            </a:extLst>
          </p:cNvPr>
          <p:cNvSpPr>
            <a:spLocks noGrp="1"/>
          </p:cNvSpPr>
          <p:nvPr>
            <p:ph type="body" sz="quarter" idx="19"/>
          </p:nvPr>
        </p:nvSpPr>
        <p:spPr/>
        <p:txBody>
          <a:bodyPr/>
          <a:lstStyle/>
          <a:p>
            <a:r>
              <a:rPr lang="en-US" dirty="0"/>
              <a:t>01</a:t>
            </a:r>
          </a:p>
        </p:txBody>
      </p:sp>
      <p:sp>
        <p:nvSpPr>
          <p:cNvPr id="12" name="Text Placeholder 11">
            <a:extLst>
              <a:ext uri="{FF2B5EF4-FFF2-40B4-BE49-F238E27FC236}">
                <a16:creationId xmlns:a16="http://schemas.microsoft.com/office/drawing/2014/main" id="{02861397-C0CD-07DB-AB1E-5B2241F10196}"/>
              </a:ext>
            </a:extLst>
          </p:cNvPr>
          <p:cNvSpPr>
            <a:spLocks noGrp="1"/>
          </p:cNvSpPr>
          <p:nvPr>
            <p:ph type="body" sz="quarter" idx="20"/>
          </p:nvPr>
        </p:nvSpPr>
        <p:spPr/>
        <p:txBody>
          <a:bodyPr/>
          <a:lstStyle/>
          <a:p>
            <a:r>
              <a:rPr lang="en-US" b="1" dirty="0"/>
              <a:t>Seite 4</a:t>
            </a:r>
          </a:p>
        </p:txBody>
      </p:sp>
      <p:sp>
        <p:nvSpPr>
          <p:cNvPr id="14" name="Text Placeholder 13">
            <a:extLst>
              <a:ext uri="{FF2B5EF4-FFF2-40B4-BE49-F238E27FC236}">
                <a16:creationId xmlns:a16="http://schemas.microsoft.com/office/drawing/2014/main" id="{B474679A-1DBB-68EC-2816-46658686C85E}"/>
              </a:ext>
            </a:extLst>
          </p:cNvPr>
          <p:cNvSpPr>
            <a:spLocks noGrp="1"/>
          </p:cNvSpPr>
          <p:nvPr>
            <p:ph type="body" sz="quarter" idx="43"/>
          </p:nvPr>
        </p:nvSpPr>
        <p:spPr>
          <a:xfrm>
            <a:off x="4661165" y="906243"/>
            <a:ext cx="2327627" cy="1346275"/>
          </a:xfrm>
        </p:spPr>
        <p:txBody>
          <a:bodyPr/>
          <a:lstStyle/>
          <a:p>
            <a:r>
              <a:rPr lang="en-US" sz="1600" dirty="0"/>
              <a:t>Thema 2</a:t>
            </a:r>
          </a:p>
          <a:p>
            <a:r>
              <a:rPr lang="en-US" sz="1400" dirty="0"/>
              <a:t>Die Kraft der digitalen Erzählung: Stereotypen hinterfragen und Gleichberechtigung fördern</a:t>
            </a:r>
          </a:p>
          <a:p>
            <a:endParaRPr lang="en-US" sz="1400" dirty="0"/>
          </a:p>
          <a:p>
            <a:endParaRPr lang="en-US" sz="1600" dirty="0"/>
          </a:p>
        </p:txBody>
      </p:sp>
      <p:sp>
        <p:nvSpPr>
          <p:cNvPr id="15" name="Text Placeholder 14">
            <a:extLst>
              <a:ext uri="{FF2B5EF4-FFF2-40B4-BE49-F238E27FC236}">
                <a16:creationId xmlns:a16="http://schemas.microsoft.com/office/drawing/2014/main" id="{7B8F4EB6-AD67-1BB4-5CDA-1043AC4AAA04}"/>
              </a:ext>
            </a:extLst>
          </p:cNvPr>
          <p:cNvSpPr>
            <a:spLocks noGrp="1"/>
          </p:cNvSpPr>
          <p:nvPr>
            <p:ph type="body" sz="quarter" idx="44"/>
          </p:nvPr>
        </p:nvSpPr>
        <p:spPr/>
        <p:txBody>
          <a:bodyPr/>
          <a:lstStyle/>
          <a:p>
            <a:r>
              <a:rPr lang="en-US" dirty="0"/>
              <a:t>02</a:t>
            </a:r>
          </a:p>
        </p:txBody>
      </p:sp>
      <p:sp>
        <p:nvSpPr>
          <p:cNvPr id="16" name="Text Placeholder 15">
            <a:extLst>
              <a:ext uri="{FF2B5EF4-FFF2-40B4-BE49-F238E27FC236}">
                <a16:creationId xmlns:a16="http://schemas.microsoft.com/office/drawing/2014/main" id="{D387E852-E0C1-B1A6-6CF1-AE5AEF2120DE}"/>
              </a:ext>
            </a:extLst>
          </p:cNvPr>
          <p:cNvSpPr>
            <a:spLocks noGrp="1"/>
          </p:cNvSpPr>
          <p:nvPr>
            <p:ph type="body" sz="quarter" idx="45"/>
          </p:nvPr>
        </p:nvSpPr>
        <p:spPr/>
        <p:txBody>
          <a:bodyPr/>
          <a:lstStyle/>
          <a:p>
            <a:r>
              <a:rPr lang="en-US" b="1" dirty="0"/>
              <a:t>Seite 5</a:t>
            </a:r>
          </a:p>
          <a:p>
            <a:endParaRPr lang="en-US" b="1" dirty="0"/>
          </a:p>
        </p:txBody>
      </p:sp>
      <p:sp>
        <p:nvSpPr>
          <p:cNvPr id="17" name="Text Placeholder 16">
            <a:extLst>
              <a:ext uri="{FF2B5EF4-FFF2-40B4-BE49-F238E27FC236}">
                <a16:creationId xmlns:a16="http://schemas.microsoft.com/office/drawing/2014/main" id="{7D2B8D38-6BCA-EA9B-81BB-3128C83B2BF7}"/>
              </a:ext>
            </a:extLst>
          </p:cNvPr>
          <p:cNvSpPr>
            <a:spLocks noGrp="1"/>
          </p:cNvSpPr>
          <p:nvPr>
            <p:ph type="body" sz="quarter" idx="46"/>
          </p:nvPr>
        </p:nvSpPr>
        <p:spPr/>
        <p:txBody>
          <a:bodyPr/>
          <a:lstStyle/>
          <a:p>
            <a:r>
              <a:rPr lang="en-US" sz="1600" b="1" dirty="0"/>
              <a:t>Thema 3</a:t>
            </a:r>
          </a:p>
          <a:p>
            <a:r>
              <a:rPr lang="en-US" sz="1400" dirty="0"/>
              <a:t>Digitales Storytelling für sozialen Wandel: Europäische Initiativen und Fallstudien</a:t>
            </a:r>
          </a:p>
          <a:p>
            <a:endParaRPr lang="en-US" sz="1600" dirty="0"/>
          </a:p>
        </p:txBody>
      </p:sp>
      <p:sp>
        <p:nvSpPr>
          <p:cNvPr id="18" name="Text Placeholder 17">
            <a:extLst>
              <a:ext uri="{FF2B5EF4-FFF2-40B4-BE49-F238E27FC236}">
                <a16:creationId xmlns:a16="http://schemas.microsoft.com/office/drawing/2014/main" id="{71041340-DB9F-1FE4-1E1F-0CFDC896C31F}"/>
              </a:ext>
            </a:extLst>
          </p:cNvPr>
          <p:cNvSpPr>
            <a:spLocks noGrp="1"/>
          </p:cNvSpPr>
          <p:nvPr>
            <p:ph type="body" sz="quarter" idx="47"/>
          </p:nvPr>
        </p:nvSpPr>
        <p:spPr/>
        <p:txBody>
          <a:bodyPr/>
          <a:lstStyle/>
          <a:p>
            <a:r>
              <a:rPr lang="en-US" dirty="0"/>
              <a:t>03</a:t>
            </a:r>
          </a:p>
        </p:txBody>
      </p:sp>
      <p:sp>
        <p:nvSpPr>
          <p:cNvPr id="19" name="Text Placeholder 18">
            <a:extLst>
              <a:ext uri="{FF2B5EF4-FFF2-40B4-BE49-F238E27FC236}">
                <a16:creationId xmlns:a16="http://schemas.microsoft.com/office/drawing/2014/main" id="{7ADE394C-43F2-5BC1-FB20-7C650A2C181D}"/>
              </a:ext>
            </a:extLst>
          </p:cNvPr>
          <p:cNvSpPr>
            <a:spLocks noGrp="1"/>
          </p:cNvSpPr>
          <p:nvPr>
            <p:ph type="body" sz="quarter" idx="48"/>
          </p:nvPr>
        </p:nvSpPr>
        <p:spPr/>
        <p:txBody>
          <a:bodyPr/>
          <a:lstStyle/>
          <a:p>
            <a:r>
              <a:rPr lang="en-US" b="1" dirty="0"/>
              <a:t>Seite 9</a:t>
            </a:r>
          </a:p>
          <a:p>
            <a:endParaRPr lang="en-US" b="1" dirty="0"/>
          </a:p>
        </p:txBody>
      </p:sp>
      <p:sp>
        <p:nvSpPr>
          <p:cNvPr id="21" name="Text Placeholder 20">
            <a:extLst>
              <a:ext uri="{FF2B5EF4-FFF2-40B4-BE49-F238E27FC236}">
                <a16:creationId xmlns:a16="http://schemas.microsoft.com/office/drawing/2014/main" id="{2D92ADCA-D5C5-A7EE-91E8-B4AA88993D0A}"/>
              </a:ext>
            </a:extLst>
          </p:cNvPr>
          <p:cNvSpPr>
            <a:spLocks noGrp="1"/>
          </p:cNvSpPr>
          <p:nvPr>
            <p:ph type="body" sz="quarter" idx="50"/>
          </p:nvPr>
        </p:nvSpPr>
        <p:spPr>
          <a:xfrm>
            <a:off x="9588480" y="368398"/>
            <a:ext cx="647999" cy="385564"/>
          </a:xfrm>
        </p:spPr>
        <p:txBody>
          <a:bodyPr/>
          <a:lstStyle/>
          <a:p>
            <a:r>
              <a:rPr lang="en-US" dirty="0"/>
              <a:t>04</a:t>
            </a:r>
          </a:p>
        </p:txBody>
      </p:sp>
      <p:sp>
        <p:nvSpPr>
          <p:cNvPr id="22" name="Text Placeholder 21">
            <a:extLst>
              <a:ext uri="{FF2B5EF4-FFF2-40B4-BE49-F238E27FC236}">
                <a16:creationId xmlns:a16="http://schemas.microsoft.com/office/drawing/2014/main" id="{1383EDCA-C6D2-7AD0-A80B-E0162B19F7C1}"/>
              </a:ext>
            </a:extLst>
          </p:cNvPr>
          <p:cNvSpPr>
            <a:spLocks noGrp="1"/>
          </p:cNvSpPr>
          <p:nvPr>
            <p:ph type="body" sz="quarter" idx="51"/>
          </p:nvPr>
        </p:nvSpPr>
        <p:spPr/>
        <p:txBody>
          <a:bodyPr/>
          <a:lstStyle/>
          <a:p>
            <a:r>
              <a:rPr lang="en-US" b="1" dirty="0"/>
              <a:t>Seite 11</a:t>
            </a:r>
          </a:p>
          <a:p>
            <a:endParaRPr lang="en-US" b="1" dirty="0"/>
          </a:p>
        </p:txBody>
      </p:sp>
      <p:pic>
        <p:nvPicPr>
          <p:cNvPr id="8" name="Picture Placeholder 7">
            <a:extLst>
              <a:ext uri="{FF2B5EF4-FFF2-40B4-BE49-F238E27FC236}">
                <a16:creationId xmlns:a16="http://schemas.microsoft.com/office/drawing/2014/main" id="{5C3146A9-DFFA-AF61-8CF6-5F1503A32FA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pic>
        <p:nvPicPr>
          <p:cNvPr id="28" name="Picture Placeholder 27">
            <a:extLst>
              <a:ext uri="{FF2B5EF4-FFF2-40B4-BE49-F238E27FC236}">
                <a16:creationId xmlns:a16="http://schemas.microsoft.com/office/drawing/2014/main" id="{68E72C55-3EA1-863A-3B2C-E08D8C1E921C}"/>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pic>
        <p:nvPicPr>
          <p:cNvPr id="32" name="Picture Placeholder 31">
            <a:extLst>
              <a:ext uri="{FF2B5EF4-FFF2-40B4-BE49-F238E27FC236}">
                <a16:creationId xmlns:a16="http://schemas.microsoft.com/office/drawing/2014/main" id="{927EE8D0-AE51-2C5F-5227-55A155E71E8B}"/>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pic>
        <p:nvPicPr>
          <p:cNvPr id="36" name="Picture Placeholder 35">
            <a:extLst>
              <a:ext uri="{FF2B5EF4-FFF2-40B4-BE49-F238E27FC236}">
                <a16:creationId xmlns:a16="http://schemas.microsoft.com/office/drawing/2014/main" id="{A6727883-877E-777E-A695-00635B33C855}"/>
              </a:ext>
            </a:extLst>
          </p:cNvPr>
          <p:cNvPicPr>
            <a:picLocks noGrp="1" noChangeAspect="1"/>
          </p:cNvPicPr>
          <p:nvPr>
            <p:ph type="pic" sz="quarter" idx="13"/>
          </p:nvPr>
        </p:nvPicPr>
        <p:blipFill>
          <a:blip r:embed="rId5" cstate="screen">
            <a:extLst>
              <a:ext uri="{28A0092B-C50C-407E-A947-70E740481C1C}">
                <a14:useLocalDpi xmlns:a14="http://schemas.microsoft.com/office/drawing/2010/main"/>
              </a:ext>
            </a:extLst>
          </a:blip>
          <a:srcRect/>
          <a:stretch/>
        </p:blipFill>
        <p:spPr/>
      </p:pic>
      <p:grpSp>
        <p:nvGrpSpPr>
          <p:cNvPr id="37" name="Group 36">
            <a:extLst>
              <a:ext uri="{FF2B5EF4-FFF2-40B4-BE49-F238E27FC236}">
                <a16:creationId xmlns:a16="http://schemas.microsoft.com/office/drawing/2014/main" id="{4980E714-1233-FFBA-9B03-25DFB29B4B67}"/>
              </a:ext>
            </a:extLst>
          </p:cNvPr>
          <p:cNvGrpSpPr/>
          <p:nvPr/>
        </p:nvGrpSpPr>
        <p:grpSpPr>
          <a:xfrm>
            <a:off x="1220560" y="2181515"/>
            <a:ext cx="10598025" cy="711684"/>
            <a:chOff x="1220560" y="2181515"/>
            <a:chExt cx="10598025" cy="711684"/>
          </a:xfrm>
        </p:grpSpPr>
        <p:sp>
          <p:nvSpPr>
            <p:cNvPr id="2" name="Rectangle: Rounded Corners 1">
              <a:extLst>
                <a:ext uri="{FF2B5EF4-FFF2-40B4-BE49-F238E27FC236}">
                  <a16:creationId xmlns:a16="http://schemas.microsoft.com/office/drawing/2014/main" id="{97D9DA0F-608D-94AA-F497-12527C4C1755}"/>
                </a:ext>
              </a:extLst>
            </p:cNvPr>
            <p:cNvSpPr/>
            <p:nvPr/>
          </p:nvSpPr>
          <p:spPr>
            <a:xfrm>
              <a:off x="1220560" y="2181515"/>
              <a:ext cx="10596297" cy="711684"/>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a:extLst>
                <a:ext uri="{FF2B5EF4-FFF2-40B4-BE49-F238E27FC236}">
                  <a16:creationId xmlns:a16="http://schemas.microsoft.com/office/drawing/2014/main" id="{477B5F4F-19D7-1808-EDA7-C2D5B343B257}"/>
                </a:ext>
              </a:extLst>
            </p:cNvPr>
            <p:cNvSpPr txBox="1"/>
            <p:nvPr/>
          </p:nvSpPr>
          <p:spPr>
            <a:xfrm>
              <a:off x="1222289" y="2323521"/>
              <a:ext cx="10596296" cy="469937"/>
            </a:xfrm>
            <a:prstGeom prst="rect">
              <a:avLst/>
            </a:prstGeom>
            <a:noFill/>
          </p:spPr>
          <p:txBody>
            <a:bodyPr wrap="square" anchor="ctr">
              <a:spAutoFit/>
            </a:bodyPr>
            <a:lstStyle/>
            <a:p>
              <a:pPr algn="ctr">
                <a:lnSpc>
                  <a:spcPts val="2840"/>
                </a:lnSpc>
              </a:pPr>
              <a:r>
                <a:rPr lang="en-US" sz="3200" b="1" kern="1200" dirty="0">
                  <a:solidFill>
                    <a:schemeClr val="bg1"/>
                  </a:solidFill>
                  <a:effectLst/>
                  <a:latin typeface="+mn-lt"/>
                  <a:ea typeface="+mn-ea"/>
                  <a:cs typeface="+mn-cs"/>
                </a:rPr>
                <a:t>Modul 6: </a:t>
              </a:r>
              <a:r>
                <a:rPr lang="en-US" sz="2100" dirty="0">
                  <a:solidFill>
                    <a:schemeClr val="bg1"/>
                  </a:solidFill>
                </a:rPr>
                <a:t>Inklusives Storytelling: Verstärke verschiedene Stimmen im digitalen Raum</a:t>
              </a:r>
            </a:p>
          </p:txBody>
        </p:sp>
      </p:grpSp>
      <p:sp>
        <p:nvSpPr>
          <p:cNvPr id="20" name="Text Placeholder 19">
            <a:extLst>
              <a:ext uri="{FF2B5EF4-FFF2-40B4-BE49-F238E27FC236}">
                <a16:creationId xmlns:a16="http://schemas.microsoft.com/office/drawing/2014/main" id="{299025FD-5C54-8FC6-AB79-5F0342F1C700}"/>
              </a:ext>
            </a:extLst>
          </p:cNvPr>
          <p:cNvSpPr>
            <a:spLocks noGrp="1"/>
          </p:cNvSpPr>
          <p:nvPr>
            <p:ph type="body" sz="quarter" idx="49"/>
          </p:nvPr>
        </p:nvSpPr>
        <p:spPr>
          <a:xfrm>
            <a:off x="9580060" y="892525"/>
            <a:ext cx="2394227" cy="1346275"/>
          </a:xfrm>
        </p:spPr>
        <p:txBody>
          <a:bodyPr/>
          <a:lstStyle/>
          <a:p>
            <a:r>
              <a:rPr lang="en-US" sz="1600" b="1" dirty="0"/>
              <a:t>Thema 4 </a:t>
            </a:r>
          </a:p>
          <a:p>
            <a:r>
              <a:rPr lang="en-US" sz="1400" dirty="0"/>
              <a:t>Kulturelle Bewahrung im digitalen Zeitalter: Schutz des Kulturerbes und der Stimmen indigener Völker</a:t>
            </a:r>
            <a:endParaRPr lang="en-US" sz="1400" kern="1200" dirty="0">
              <a:effectLst/>
              <a:latin typeface="+mn-lt"/>
              <a:ea typeface="+mn-ea"/>
              <a:cs typeface="+mn-cs"/>
            </a:endParaRPr>
          </a:p>
        </p:txBody>
      </p:sp>
    </p:spTree>
    <p:extLst>
      <p:ext uri="{BB962C8B-B14F-4D97-AF65-F5344CB8AC3E}">
        <p14:creationId xmlns:p14="http://schemas.microsoft.com/office/powerpoint/2010/main" val="25735177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7ACA0FE-F957-BCDE-792A-CC1832F6C7D9}"/>
              </a:ext>
            </a:extLst>
          </p:cNvPr>
          <p:cNvCxnSpPr>
            <a:cxnSpLocks/>
          </p:cNvCxnSpPr>
          <p:nvPr/>
        </p:nvCxnSpPr>
        <p:spPr>
          <a:xfrm>
            <a:off x="0" y="1299443"/>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3" name="Rectangle: Rounded Corners 13">
            <a:extLst>
              <a:ext uri="{FF2B5EF4-FFF2-40B4-BE49-F238E27FC236}">
                <a16:creationId xmlns:a16="http://schemas.microsoft.com/office/drawing/2014/main" id="{978632B9-F46F-570A-D5BF-3C87C17004AA}"/>
              </a:ext>
            </a:extLst>
          </p:cNvPr>
          <p:cNvSpPr/>
          <p:nvPr/>
        </p:nvSpPr>
        <p:spPr>
          <a:xfrm>
            <a:off x="8363020" y="5882708"/>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dirty="0">
                <a:solidFill>
                  <a:schemeClr val="bg1"/>
                </a:solidFill>
                <a:latin typeface="Abadi" panose="020B0604020104020204" pitchFamily="34" charset="0"/>
                <a:cs typeface="Aharoni" panose="02010803020104030203" pitchFamily="2" charset="-79"/>
                <a:hlinkClick r:id="rId2">
                  <a:extLst>
                    <a:ext uri="{A12FA001-AC4F-418D-AE19-62706E023703}">
                      <ahyp:hlinkClr xmlns:ahyp="http://schemas.microsoft.com/office/drawing/2018/hyperlinkcolor" val="tx"/>
                    </a:ext>
                  </a:extLst>
                </a:hlinkClick>
              </a:rPr>
              <a:t>Klicken Sie hier, um es anzuzeigen.</a:t>
            </a:r>
            <a:endParaRPr kumimoji="0" lang="en-IE" sz="24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sp>
        <p:nvSpPr>
          <p:cNvPr id="27" name="Text Placeholder 1">
            <a:extLst>
              <a:ext uri="{FF2B5EF4-FFF2-40B4-BE49-F238E27FC236}">
                <a16:creationId xmlns:a16="http://schemas.microsoft.com/office/drawing/2014/main" id="{01D0FEE9-220B-783E-0420-F93D2F4DFA45}"/>
              </a:ext>
            </a:extLst>
          </p:cNvPr>
          <p:cNvSpPr>
            <a:spLocks noGrp="1"/>
          </p:cNvSpPr>
          <p:nvPr>
            <p:ph type="body" sz="quarter" idx="18"/>
          </p:nvPr>
        </p:nvSpPr>
        <p:spPr>
          <a:xfrm>
            <a:off x="798380" y="1594442"/>
            <a:ext cx="7041076" cy="4155298"/>
          </a:xfrm>
        </p:spPr>
        <p:txBody>
          <a:bodyPr/>
          <a:lstStyle/>
          <a:p>
            <a:pPr marL="0" indent="0">
              <a:lnSpc>
                <a:spcPct val="100000"/>
              </a:lnSpc>
            </a:pPr>
            <a:r>
              <a:rPr lang="en-GB" sz="2400" noProof="0" dirty="0">
                <a:solidFill>
                  <a:srgbClr val="3EB6A1"/>
                </a:solidFill>
                <a:hlinkClick r:id="rId3">
                  <a:extLst>
                    <a:ext uri="{A12FA001-AC4F-418D-AE19-62706E023703}">
                      <ahyp:hlinkClr xmlns:ahyp="http://schemas.microsoft.com/office/drawing/2018/hyperlinkcolor" val="tx"/>
                    </a:ext>
                  </a:extLst>
                </a:hlinkClick>
              </a:rPr>
              <a:t>Europäisches Gesetz zur Medienfreiheit (EMFA) – 2024</a:t>
            </a:r>
            <a:endParaRPr lang="en-GB" sz="2400" noProof="0" dirty="0">
              <a:solidFill>
                <a:srgbClr val="3EB6A1"/>
              </a:solidFill>
            </a:endParaRPr>
          </a:p>
          <a:p>
            <a:pPr marL="0" indent="0">
              <a:lnSpc>
                <a:spcPct val="100000"/>
              </a:lnSpc>
            </a:pPr>
            <a:r>
              <a:rPr lang="en-GB" sz="2400" noProof="0" dirty="0"/>
              <a:t>Das EMFA ist eine wichtige Verordnung. Sie stärkt die Vielfalt und Unabhängigkeit der Medien in der ganzen EU.</a:t>
            </a:r>
          </a:p>
          <a:p>
            <a:pPr marL="0" indent="0">
              <a:lnSpc>
                <a:spcPct val="100000"/>
              </a:lnSpc>
            </a:pPr>
            <a:r>
              <a:rPr lang="en-GB" sz="2400" noProof="0" dirty="0">
                <a:solidFill>
                  <a:srgbClr val="3EB6A1"/>
                </a:solidFill>
                <a:hlinkClick r:id="rId2">
                  <a:extLst>
                    <a:ext uri="{A12FA001-AC4F-418D-AE19-62706E023703}">
                      <ahyp:hlinkClr xmlns:ahyp="http://schemas.microsoft.com/office/drawing/2018/hyperlinkcolor" val="tx"/>
                    </a:ext>
                  </a:extLst>
                </a:hlinkClick>
              </a:rPr>
              <a:t>Gesetz über künstliche Intelligenz (KI) – 2024</a:t>
            </a:r>
            <a:endParaRPr lang="en-GB" sz="2400" noProof="0" dirty="0">
              <a:solidFill>
                <a:srgbClr val="3EB6A1"/>
              </a:solidFill>
            </a:endParaRPr>
          </a:p>
          <a:p>
            <a:pPr marL="0" indent="0">
              <a:lnSpc>
                <a:spcPct val="100000"/>
              </a:lnSpc>
            </a:pPr>
            <a:r>
              <a:rPr lang="en-GB" sz="2400" i="0" u="none" strike="noStrike" noProof="0" dirty="0">
                <a:effectLst/>
              </a:rPr>
              <a:t>Es fördert die verantwortungsvolle Entwicklung und Nutzung von KI-Technologien. Es enthält Maßnahmen, um die Risiken von KI für Grundrechte, Sicherheit und öffentliche Gesundheit zu verringern. KI spielt eine immer größere Rolle bei der Moderation von Online-Inhalten. Das Gesetz verhindert, dass KI unbeabsichtigt schädliches Online-Verhalten fördert.</a:t>
            </a:r>
            <a:endParaRPr lang="en-GB" sz="2400" noProof="0" dirty="0"/>
          </a:p>
          <a:p>
            <a:pPr marL="0" indent="0">
              <a:lnSpc>
                <a:spcPct val="100000"/>
              </a:lnSpc>
            </a:pPr>
            <a:endParaRPr lang="en-GB" sz="2400" noProof="0" dirty="0">
              <a:latin typeface="Calibri" panose="020F0502020204030204" pitchFamily="34" charset="0"/>
              <a:ea typeface="Calibri"/>
              <a:cs typeface="Calibri" panose="020F0502020204030204" pitchFamily="34" charset="0"/>
            </a:endParaRPr>
          </a:p>
        </p:txBody>
      </p:sp>
      <p:sp>
        <p:nvSpPr>
          <p:cNvPr id="28" name="Text Placeholder 2">
            <a:extLst>
              <a:ext uri="{FF2B5EF4-FFF2-40B4-BE49-F238E27FC236}">
                <a16:creationId xmlns:a16="http://schemas.microsoft.com/office/drawing/2014/main" id="{51E8788E-5812-6EEC-4EC8-9C189DDC0614}"/>
              </a:ext>
            </a:extLst>
          </p:cNvPr>
          <p:cNvSpPr>
            <a:spLocks noGrp="1"/>
          </p:cNvSpPr>
          <p:nvPr>
            <p:ph type="body" sz="quarter" idx="16"/>
          </p:nvPr>
        </p:nvSpPr>
        <p:spPr>
          <a:xfrm>
            <a:off x="798381" y="1"/>
            <a:ext cx="7405819" cy="1299442"/>
          </a:xfrm>
        </p:spPr>
        <p:txBody>
          <a:bodyPr anchor="ctr"/>
          <a:lstStyle/>
          <a:p>
            <a:pPr>
              <a:buNone/>
            </a:pPr>
            <a:r>
              <a:rPr lang="en-US" sz="3400" dirty="0"/>
              <a:t>Politische und regulatorische Rahmenbedingungen der EU</a:t>
            </a:r>
          </a:p>
        </p:txBody>
      </p:sp>
      <p:sp>
        <p:nvSpPr>
          <p:cNvPr id="30" name="Rectangle: Rounded Corners 13">
            <a:extLst>
              <a:ext uri="{FF2B5EF4-FFF2-40B4-BE49-F238E27FC236}">
                <a16:creationId xmlns:a16="http://schemas.microsoft.com/office/drawing/2014/main" id="{93A43FC5-5723-5C05-16F7-865A629354BF}"/>
              </a:ext>
            </a:extLst>
          </p:cNvPr>
          <p:cNvSpPr/>
          <p:nvPr/>
        </p:nvSpPr>
        <p:spPr>
          <a:xfrm>
            <a:off x="8363020" y="2644208"/>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latin typeface="Abadi" panose="020B0604020104020204" pitchFamily="34" charset="0"/>
                <a:cs typeface="Aharoni" panose="02010803020104030203" pitchFamily="2" charset="-79"/>
                <a:hlinkClick r:id="rId3">
                  <a:extLst>
                    <a:ext uri="{A12FA001-AC4F-418D-AE19-62706E023703}">
                      <ahyp:hlinkClr xmlns:ahyp="http://schemas.microsoft.com/office/drawing/2018/hyperlinkcolor" val="tx"/>
                    </a:ext>
                  </a:extLst>
                </a:hlinkClick>
              </a:rPr>
              <a:t>Klicken Sie hier, um die Informationen anzuzeigen.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grpSp>
        <p:nvGrpSpPr>
          <p:cNvPr id="23" name="Group 22">
            <a:extLst>
              <a:ext uri="{FF2B5EF4-FFF2-40B4-BE49-F238E27FC236}">
                <a16:creationId xmlns:a16="http://schemas.microsoft.com/office/drawing/2014/main" id="{A11CEBE9-D057-EB06-9026-8DFE36A64A27}"/>
              </a:ext>
            </a:extLst>
          </p:cNvPr>
          <p:cNvGrpSpPr/>
          <p:nvPr/>
        </p:nvGrpSpPr>
        <p:grpSpPr>
          <a:xfrm rot="10800000">
            <a:off x="0" y="1458774"/>
            <a:ext cx="744123" cy="527392"/>
            <a:chOff x="1410990" y="64984"/>
            <a:chExt cx="7606227" cy="5390858"/>
          </a:xfrm>
        </p:grpSpPr>
        <p:sp>
          <p:nvSpPr>
            <p:cNvPr id="24" name="Freeform 23">
              <a:extLst>
                <a:ext uri="{FF2B5EF4-FFF2-40B4-BE49-F238E27FC236}">
                  <a16:creationId xmlns:a16="http://schemas.microsoft.com/office/drawing/2014/main" id="{CEC25E0F-A44F-283D-833E-585E76B6309E}"/>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C1EF71D1-3751-4DE7-6999-EF604F4132D9}"/>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8EBA53"/>
                </a:gs>
                <a:gs pos="50000">
                  <a:srgbClr val="47B363"/>
                </a:gs>
                <a:gs pos="100000">
                  <a:srgbClr val="00AD74"/>
                </a:gs>
              </a:gsLst>
              <a:lin ang="16200000" scaled="1"/>
            </a:gradFill>
            <a:ln w="7772" cap="flat">
              <a:noFill/>
              <a:prstDash val="solid"/>
              <a:miter/>
            </a:ln>
          </p:spPr>
          <p:txBody>
            <a:bodyPr rtlCol="0" anchor="ctr"/>
            <a:lstStyle/>
            <a:p>
              <a:endParaRPr lang="en-GB"/>
            </a:p>
          </p:txBody>
        </p:sp>
      </p:grpSp>
      <p:grpSp>
        <p:nvGrpSpPr>
          <p:cNvPr id="26" name="Group 25">
            <a:extLst>
              <a:ext uri="{FF2B5EF4-FFF2-40B4-BE49-F238E27FC236}">
                <a16:creationId xmlns:a16="http://schemas.microsoft.com/office/drawing/2014/main" id="{294E04A0-6B60-1E22-B8A6-5053D7BDAB78}"/>
              </a:ext>
            </a:extLst>
          </p:cNvPr>
          <p:cNvGrpSpPr/>
          <p:nvPr/>
        </p:nvGrpSpPr>
        <p:grpSpPr>
          <a:xfrm rot="10800000">
            <a:off x="-12192" y="3250998"/>
            <a:ext cx="744123" cy="527392"/>
            <a:chOff x="1410990" y="64984"/>
            <a:chExt cx="7606227" cy="5390858"/>
          </a:xfrm>
        </p:grpSpPr>
        <p:sp>
          <p:nvSpPr>
            <p:cNvPr id="29" name="Freeform 28">
              <a:extLst>
                <a:ext uri="{FF2B5EF4-FFF2-40B4-BE49-F238E27FC236}">
                  <a16:creationId xmlns:a16="http://schemas.microsoft.com/office/drawing/2014/main" id="{00E6AE2E-6CE2-4148-7645-EA3FF4DBEC53}"/>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31" name="Freeform 30">
              <a:extLst>
                <a:ext uri="{FF2B5EF4-FFF2-40B4-BE49-F238E27FC236}">
                  <a16:creationId xmlns:a16="http://schemas.microsoft.com/office/drawing/2014/main" id="{7C7FEAE2-BBC7-6479-0817-3298B4C49A2D}"/>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8EBA53"/>
                </a:gs>
                <a:gs pos="50000">
                  <a:srgbClr val="47B363"/>
                </a:gs>
                <a:gs pos="100000">
                  <a:srgbClr val="00AD74"/>
                </a:gs>
              </a:gsLst>
              <a:lin ang="16200000" scaled="1"/>
            </a:gradFill>
            <a:ln w="7772" cap="flat">
              <a:noFill/>
              <a:prstDash val="solid"/>
              <a:miter/>
            </a:ln>
          </p:spPr>
          <p:txBody>
            <a:bodyPr rtlCol="0" anchor="ctr"/>
            <a:lstStyle/>
            <a:p>
              <a:endParaRPr lang="en-GB"/>
            </a:p>
          </p:txBody>
        </p:sp>
      </p:grpSp>
      <p:pic>
        <p:nvPicPr>
          <p:cNvPr id="9" name="Picture Placeholder 8">
            <a:hlinkClick r:id="rId3"/>
            <a:extLst>
              <a:ext uri="{FF2B5EF4-FFF2-40B4-BE49-F238E27FC236}">
                <a16:creationId xmlns:a16="http://schemas.microsoft.com/office/drawing/2014/main" id="{72ADFFB7-1DD5-1EDD-5E99-4F2D36B3184F}"/>
              </a:ext>
            </a:extLst>
          </p:cNvPr>
          <p:cNvPicPr>
            <a:picLocks noGrp="1" noChangeAspect="1"/>
          </p:cNvPicPr>
          <p:nvPr>
            <p:ph type="pic" sz="quarter" idx="19"/>
          </p:nvPr>
        </p:nvPicPr>
        <p:blipFill>
          <a:blip r:embed="rId4" cstate="screen">
            <a:extLst>
              <a:ext uri="{28A0092B-C50C-407E-A947-70E740481C1C}">
                <a14:useLocalDpi xmlns:a14="http://schemas.microsoft.com/office/drawing/2010/main"/>
              </a:ext>
            </a:extLst>
          </a:blip>
          <a:srcRect/>
          <a:stretch>
            <a:fillRect/>
          </a:stretch>
        </p:blipFill>
        <p:spPr/>
      </p:pic>
      <p:pic>
        <p:nvPicPr>
          <p:cNvPr id="12" name="Picture Placeholder 11">
            <a:hlinkClick r:id="rId2"/>
            <a:extLst>
              <a:ext uri="{FF2B5EF4-FFF2-40B4-BE49-F238E27FC236}">
                <a16:creationId xmlns:a16="http://schemas.microsoft.com/office/drawing/2014/main" id="{D912D995-AE9F-CA08-21EB-57D621454E36}"/>
              </a:ext>
            </a:extLst>
          </p:cNvPr>
          <p:cNvPicPr>
            <a:picLocks noGrp="1" noChangeAspect="1"/>
          </p:cNvPicPr>
          <p:nvPr>
            <p:ph type="pic" sz="quarter" idx="13"/>
          </p:nvPr>
        </p:nvPicPr>
        <p:blipFill>
          <a:blip r:embed="rId5"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4586983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7ACA0FE-F957-BCDE-792A-CC1832F6C7D9}"/>
              </a:ext>
            </a:extLst>
          </p:cNvPr>
          <p:cNvCxnSpPr>
            <a:cxnSpLocks/>
          </p:cNvCxnSpPr>
          <p:nvPr/>
        </p:nvCxnSpPr>
        <p:spPr>
          <a:xfrm>
            <a:off x="0" y="1299443"/>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3" name="Rectangle: Rounded Corners 13">
            <a:extLst>
              <a:ext uri="{FF2B5EF4-FFF2-40B4-BE49-F238E27FC236}">
                <a16:creationId xmlns:a16="http://schemas.microsoft.com/office/drawing/2014/main" id="{978632B9-F46F-570A-D5BF-3C87C17004AA}"/>
              </a:ext>
            </a:extLst>
          </p:cNvPr>
          <p:cNvSpPr/>
          <p:nvPr/>
        </p:nvSpPr>
        <p:spPr>
          <a:xfrm>
            <a:off x="8363020" y="5882708"/>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dirty="0">
                <a:solidFill>
                  <a:schemeClr val="bg1"/>
                </a:solidFill>
                <a:latin typeface="Abadi" panose="020B0604020104020204" pitchFamily="34" charset="0"/>
                <a:cs typeface="Aharoni" panose="02010803020104030203" pitchFamily="2" charset="-79"/>
                <a:hlinkClick r:id="rId2">
                  <a:extLst>
                    <a:ext uri="{A12FA001-AC4F-418D-AE19-62706E023703}">
                      <ahyp:hlinkClr xmlns:ahyp="http://schemas.microsoft.com/office/drawing/2018/hyperlinkcolor" val="tx"/>
                    </a:ext>
                  </a:extLst>
                </a:hlinkClick>
              </a:rPr>
              <a:t>Klicken Sie hier, um es anzuzeigen.</a:t>
            </a:r>
            <a:endParaRPr kumimoji="0" lang="en-IE" sz="24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sp>
        <p:nvSpPr>
          <p:cNvPr id="27" name="Text Placeholder 1">
            <a:extLst>
              <a:ext uri="{FF2B5EF4-FFF2-40B4-BE49-F238E27FC236}">
                <a16:creationId xmlns:a16="http://schemas.microsoft.com/office/drawing/2014/main" id="{01D0FEE9-220B-783E-0420-F93D2F4DFA45}"/>
              </a:ext>
            </a:extLst>
          </p:cNvPr>
          <p:cNvSpPr>
            <a:spLocks noGrp="1"/>
          </p:cNvSpPr>
          <p:nvPr>
            <p:ph type="body" sz="quarter" idx="18"/>
          </p:nvPr>
        </p:nvSpPr>
        <p:spPr>
          <a:xfrm>
            <a:off x="798380" y="1986166"/>
            <a:ext cx="7041076" cy="3763574"/>
          </a:xfrm>
        </p:spPr>
        <p:txBody>
          <a:bodyPr/>
          <a:lstStyle/>
          <a:p>
            <a:pPr marL="0" indent="0">
              <a:lnSpc>
                <a:spcPct val="100000"/>
              </a:lnSpc>
            </a:pPr>
            <a:r>
              <a:rPr lang="en-GB" sz="2400" noProof="0" dirty="0">
                <a:solidFill>
                  <a:srgbClr val="3EB6A1"/>
                </a:solidFill>
                <a:hlinkClick r:id="rId3">
                  <a:extLst>
                    <a:ext uri="{A12FA001-AC4F-418D-AE19-62706E023703}">
                      <ahyp:hlinkClr xmlns:ahyp="http://schemas.microsoft.com/office/drawing/2018/hyperlinkcolor" val="tx"/>
                    </a:ext>
                  </a:extLst>
                </a:hlinkClick>
              </a:rPr>
              <a:t>Europäisches Gesetz zur Barrierefreiheit (EAA) – 2025</a:t>
            </a:r>
            <a:endParaRPr lang="en-GB" sz="2400" noProof="0" dirty="0">
              <a:solidFill>
                <a:srgbClr val="3EB6A1"/>
              </a:solidFill>
            </a:endParaRPr>
          </a:p>
          <a:p>
            <a:pPr marL="0" indent="0">
              <a:lnSpc>
                <a:spcPct val="100000"/>
              </a:lnSpc>
            </a:pPr>
            <a:r>
              <a:rPr lang="en-GB" sz="2400" noProof="0" dirty="0"/>
              <a:t>Das EAA schreibt vor, dass öffentliche Medieninhalte für Menschen mit Behinderungen barrierefrei sein müssen. Dazu gehören Anforderungen an Untertitel, Audiodeskriptionen und barrierefreie Benutzeroberflächen, um sicherzustellen, dass Mediendienste für alle Nutzer*innen inklusiv sind.</a:t>
            </a:r>
          </a:p>
          <a:p>
            <a:pPr marL="0" indent="0">
              <a:lnSpc>
                <a:spcPct val="100000"/>
              </a:lnSpc>
            </a:pPr>
            <a:r>
              <a:rPr lang="en-GB" sz="2400" noProof="0" dirty="0">
                <a:solidFill>
                  <a:srgbClr val="3EB6A1"/>
                </a:solidFill>
                <a:hlinkClick r:id="rId2">
                  <a:extLst>
                    <a:ext uri="{A12FA001-AC4F-418D-AE19-62706E023703}">
                      <ahyp:hlinkClr xmlns:ahyp="http://schemas.microsoft.com/office/drawing/2018/hyperlinkcolor" val="tx"/>
                    </a:ext>
                  </a:extLst>
                </a:hlinkClick>
              </a:rPr>
              <a:t>EU</a:t>
            </a:r>
            <a:r>
              <a:rPr lang="en-GB" sz="2400" i="0" u="none" strike="noStrike" noProof="0" dirty="0">
                <a:solidFill>
                  <a:srgbClr val="3EB6A1"/>
                </a:solidFill>
                <a:effectLst/>
                <a:hlinkClick r:id="rId2">
                  <a:extLst>
                    <a:ext uri="{A12FA001-AC4F-418D-AE19-62706E023703}">
                      <ahyp:hlinkClr xmlns:ahyp="http://schemas.microsoft.com/office/drawing/2018/hyperlinkcolor" val="tx"/>
                    </a:ext>
                  </a:extLst>
                </a:hlinkClick>
              </a:rPr>
              <a:t>-Richtlinie zur Barrierefreiheit im Internet – 2025 </a:t>
            </a:r>
            <a:endParaRPr lang="en-GB" sz="2400" i="0" u="none" strike="noStrike" noProof="0" dirty="0">
              <a:solidFill>
                <a:srgbClr val="3EB6A1"/>
              </a:solidFill>
              <a:effectLst/>
            </a:endParaRPr>
          </a:p>
          <a:p>
            <a:pPr marL="0" indent="0">
              <a:lnSpc>
                <a:spcPct val="100000"/>
              </a:lnSpc>
            </a:pPr>
            <a:r>
              <a:rPr lang="en-GB" sz="2400" i="0" u="none" strike="noStrike" noProof="0" dirty="0">
                <a:effectLst/>
              </a:rPr>
              <a:t>Stellt sicher, dass Websites und mobile Anwendungen des öffentlichen Sektors für Nutzerinnen und Nutzer, vor allem für Menschen mit Behinderungen, leichter zugänglich sind. </a:t>
            </a:r>
          </a:p>
          <a:p>
            <a:pPr marL="0" indent="0">
              <a:lnSpc>
                <a:spcPct val="100000"/>
              </a:lnSpc>
            </a:pPr>
            <a:endParaRPr lang="en-GB" sz="2400" noProof="0" dirty="0">
              <a:latin typeface="Calibri" panose="020F0502020204030204" pitchFamily="34" charset="0"/>
              <a:ea typeface="Calibri"/>
              <a:cs typeface="Calibri" panose="020F0502020204030204" pitchFamily="34" charset="0"/>
            </a:endParaRPr>
          </a:p>
        </p:txBody>
      </p:sp>
      <p:sp>
        <p:nvSpPr>
          <p:cNvPr id="28" name="Text Placeholder 2">
            <a:extLst>
              <a:ext uri="{FF2B5EF4-FFF2-40B4-BE49-F238E27FC236}">
                <a16:creationId xmlns:a16="http://schemas.microsoft.com/office/drawing/2014/main" id="{51E8788E-5812-6EEC-4EC8-9C189DDC0614}"/>
              </a:ext>
            </a:extLst>
          </p:cNvPr>
          <p:cNvSpPr>
            <a:spLocks noGrp="1"/>
          </p:cNvSpPr>
          <p:nvPr>
            <p:ph type="body" sz="quarter" idx="16"/>
          </p:nvPr>
        </p:nvSpPr>
        <p:spPr>
          <a:xfrm>
            <a:off x="798381" y="1"/>
            <a:ext cx="7405819" cy="1299442"/>
          </a:xfrm>
        </p:spPr>
        <p:txBody>
          <a:bodyPr anchor="ctr"/>
          <a:lstStyle/>
          <a:p>
            <a:pPr>
              <a:buNone/>
            </a:pPr>
            <a:r>
              <a:rPr lang="en-US" sz="3400" dirty="0"/>
              <a:t>Politische und rechtliche Rahmenbedingungen der EU</a:t>
            </a:r>
          </a:p>
        </p:txBody>
      </p:sp>
      <p:sp>
        <p:nvSpPr>
          <p:cNvPr id="30" name="Rectangle: Rounded Corners 13">
            <a:extLst>
              <a:ext uri="{FF2B5EF4-FFF2-40B4-BE49-F238E27FC236}">
                <a16:creationId xmlns:a16="http://schemas.microsoft.com/office/drawing/2014/main" id="{93A43FC5-5723-5C05-16F7-865A629354BF}"/>
              </a:ext>
            </a:extLst>
          </p:cNvPr>
          <p:cNvSpPr/>
          <p:nvPr/>
        </p:nvSpPr>
        <p:spPr>
          <a:xfrm>
            <a:off x="8363020" y="2644208"/>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dirty="0">
                <a:solidFill>
                  <a:schemeClr val="bg1"/>
                </a:solidFill>
                <a:latin typeface="Abadi" panose="020B0604020104020204" pitchFamily="34" charset="0"/>
                <a:cs typeface="Aharoni" panose="02010803020104030203" pitchFamily="2" charset="-79"/>
                <a:hlinkClick r:id="rId3">
                  <a:extLst>
                    <a:ext uri="{A12FA001-AC4F-418D-AE19-62706E023703}">
                      <ahyp:hlinkClr xmlns:ahyp="http://schemas.microsoft.com/office/drawing/2018/hyperlinkcolor" val="tx"/>
                    </a:ext>
                  </a:extLst>
                </a:hlinkClick>
              </a:rPr>
              <a:t>Zum Anzeigen hier klicken</a:t>
            </a:r>
            <a:endParaRPr kumimoji="0" lang="en-IE" sz="24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grpSp>
        <p:nvGrpSpPr>
          <p:cNvPr id="23" name="Group 22">
            <a:extLst>
              <a:ext uri="{FF2B5EF4-FFF2-40B4-BE49-F238E27FC236}">
                <a16:creationId xmlns:a16="http://schemas.microsoft.com/office/drawing/2014/main" id="{A11CEBE9-D057-EB06-9026-8DFE36A64A27}"/>
              </a:ext>
            </a:extLst>
          </p:cNvPr>
          <p:cNvGrpSpPr/>
          <p:nvPr/>
        </p:nvGrpSpPr>
        <p:grpSpPr>
          <a:xfrm rot="10800000">
            <a:off x="0" y="1836726"/>
            <a:ext cx="744123" cy="527392"/>
            <a:chOff x="1410990" y="64984"/>
            <a:chExt cx="7606227" cy="5390858"/>
          </a:xfrm>
        </p:grpSpPr>
        <p:sp>
          <p:nvSpPr>
            <p:cNvPr id="24" name="Freeform 23">
              <a:extLst>
                <a:ext uri="{FF2B5EF4-FFF2-40B4-BE49-F238E27FC236}">
                  <a16:creationId xmlns:a16="http://schemas.microsoft.com/office/drawing/2014/main" id="{CEC25E0F-A44F-283D-833E-585E76B6309E}"/>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C1EF71D1-3751-4DE7-6999-EF604F4132D9}"/>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8EBA53"/>
                </a:gs>
                <a:gs pos="50000">
                  <a:srgbClr val="47B363"/>
                </a:gs>
                <a:gs pos="100000">
                  <a:srgbClr val="00AD74"/>
                </a:gs>
              </a:gsLst>
              <a:lin ang="16200000" scaled="1"/>
            </a:gradFill>
            <a:ln w="7772" cap="flat">
              <a:noFill/>
              <a:prstDash val="solid"/>
              <a:miter/>
            </a:ln>
          </p:spPr>
          <p:txBody>
            <a:bodyPr rtlCol="0" anchor="ctr"/>
            <a:lstStyle/>
            <a:p>
              <a:endParaRPr lang="en-GB"/>
            </a:p>
          </p:txBody>
        </p:sp>
      </p:grpSp>
      <p:grpSp>
        <p:nvGrpSpPr>
          <p:cNvPr id="26" name="Group 25">
            <a:extLst>
              <a:ext uri="{FF2B5EF4-FFF2-40B4-BE49-F238E27FC236}">
                <a16:creationId xmlns:a16="http://schemas.microsoft.com/office/drawing/2014/main" id="{294E04A0-6B60-1E22-B8A6-5053D7BDAB78}"/>
              </a:ext>
            </a:extLst>
          </p:cNvPr>
          <p:cNvGrpSpPr/>
          <p:nvPr/>
        </p:nvGrpSpPr>
        <p:grpSpPr>
          <a:xfrm rot="10800000">
            <a:off x="-12192" y="4348278"/>
            <a:ext cx="744123" cy="527392"/>
            <a:chOff x="1410990" y="64984"/>
            <a:chExt cx="7606227" cy="5390858"/>
          </a:xfrm>
        </p:grpSpPr>
        <p:sp>
          <p:nvSpPr>
            <p:cNvPr id="29" name="Freeform 28">
              <a:extLst>
                <a:ext uri="{FF2B5EF4-FFF2-40B4-BE49-F238E27FC236}">
                  <a16:creationId xmlns:a16="http://schemas.microsoft.com/office/drawing/2014/main" id="{00E6AE2E-6CE2-4148-7645-EA3FF4DBEC53}"/>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31" name="Freeform 30">
              <a:extLst>
                <a:ext uri="{FF2B5EF4-FFF2-40B4-BE49-F238E27FC236}">
                  <a16:creationId xmlns:a16="http://schemas.microsoft.com/office/drawing/2014/main" id="{7C7FEAE2-BBC7-6479-0817-3298B4C49A2D}"/>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8EBA53"/>
                </a:gs>
                <a:gs pos="50000">
                  <a:srgbClr val="47B363"/>
                </a:gs>
                <a:gs pos="100000">
                  <a:srgbClr val="00AD74"/>
                </a:gs>
              </a:gsLst>
              <a:lin ang="16200000" scaled="1"/>
            </a:gradFill>
            <a:ln w="7772" cap="flat">
              <a:noFill/>
              <a:prstDash val="solid"/>
              <a:miter/>
            </a:ln>
          </p:spPr>
          <p:txBody>
            <a:bodyPr rtlCol="0" anchor="ctr"/>
            <a:lstStyle/>
            <a:p>
              <a:endParaRPr lang="en-GB"/>
            </a:p>
          </p:txBody>
        </p:sp>
      </p:grpSp>
      <p:pic>
        <p:nvPicPr>
          <p:cNvPr id="10" name="Picture Placeholder 9">
            <a:hlinkClick r:id="rId3"/>
            <a:extLst>
              <a:ext uri="{FF2B5EF4-FFF2-40B4-BE49-F238E27FC236}">
                <a16:creationId xmlns:a16="http://schemas.microsoft.com/office/drawing/2014/main" id="{F35C4727-420C-DCE3-80B5-7E65765ACCDD}"/>
              </a:ext>
            </a:extLst>
          </p:cNvPr>
          <p:cNvPicPr>
            <a:picLocks noGrp="1" noChangeAspect="1"/>
          </p:cNvPicPr>
          <p:nvPr>
            <p:ph type="pic" sz="quarter" idx="19"/>
          </p:nvPr>
        </p:nvPicPr>
        <p:blipFill>
          <a:blip r:embed="rId4" cstate="screen">
            <a:extLst>
              <a:ext uri="{28A0092B-C50C-407E-A947-70E740481C1C}">
                <a14:useLocalDpi xmlns:a14="http://schemas.microsoft.com/office/drawing/2010/main"/>
              </a:ext>
            </a:extLst>
          </a:blip>
          <a:srcRect/>
          <a:stretch>
            <a:fillRect/>
          </a:stretch>
        </p:blipFill>
        <p:spPr/>
      </p:pic>
      <p:pic>
        <p:nvPicPr>
          <p:cNvPr id="13" name="Picture Placeholder 12">
            <a:hlinkClick r:id="rId2"/>
            <a:extLst>
              <a:ext uri="{FF2B5EF4-FFF2-40B4-BE49-F238E27FC236}">
                <a16:creationId xmlns:a16="http://schemas.microsoft.com/office/drawing/2014/main" id="{79254D8B-837E-ED95-AF41-56E19DA2F213}"/>
              </a:ext>
            </a:extLst>
          </p:cNvPr>
          <p:cNvPicPr>
            <a:picLocks noGrp="1" noChangeAspect="1"/>
          </p:cNvPicPr>
          <p:nvPr>
            <p:ph type="pic" sz="quarter" idx="13"/>
          </p:nvPr>
        </p:nvPicPr>
        <p:blipFill>
          <a:blip r:embed="rId5"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3879014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7ACA0FE-F957-BCDE-792A-CC1832F6C7D9}"/>
              </a:ext>
            </a:extLst>
          </p:cNvPr>
          <p:cNvCxnSpPr>
            <a:cxnSpLocks/>
          </p:cNvCxnSpPr>
          <p:nvPr/>
        </p:nvCxnSpPr>
        <p:spPr>
          <a:xfrm>
            <a:off x="0" y="1299443"/>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3" name="Rectangle: Rounded Corners 13">
            <a:extLst>
              <a:ext uri="{FF2B5EF4-FFF2-40B4-BE49-F238E27FC236}">
                <a16:creationId xmlns:a16="http://schemas.microsoft.com/office/drawing/2014/main" id="{978632B9-F46F-570A-D5BF-3C87C17004AA}"/>
              </a:ext>
            </a:extLst>
          </p:cNvPr>
          <p:cNvSpPr/>
          <p:nvPr/>
        </p:nvSpPr>
        <p:spPr>
          <a:xfrm>
            <a:off x="8363020" y="5882708"/>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dirty="0">
                <a:solidFill>
                  <a:schemeClr val="bg1"/>
                </a:solidFill>
                <a:latin typeface="Abadi" panose="020B0604020104020204" pitchFamily="34" charset="0"/>
                <a:cs typeface="Aharoni" panose="02010803020104030203" pitchFamily="2" charset="-79"/>
                <a:hlinkClick r:id="rId2">
                  <a:extLst>
                    <a:ext uri="{A12FA001-AC4F-418D-AE19-62706E023703}">
                      <ahyp:hlinkClr xmlns:ahyp="http://schemas.microsoft.com/office/drawing/2018/hyperlinkcolor" val="tx"/>
                    </a:ext>
                  </a:extLst>
                </a:hlinkClick>
              </a:rPr>
              <a:t>Klicken Sie hier, um es anzuzeigen.</a:t>
            </a:r>
            <a:endParaRPr kumimoji="0" lang="en-IE" sz="24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sp>
        <p:nvSpPr>
          <p:cNvPr id="27" name="Text Placeholder 1">
            <a:extLst>
              <a:ext uri="{FF2B5EF4-FFF2-40B4-BE49-F238E27FC236}">
                <a16:creationId xmlns:a16="http://schemas.microsoft.com/office/drawing/2014/main" id="{01D0FEE9-220B-783E-0420-F93D2F4DFA45}"/>
              </a:ext>
            </a:extLst>
          </p:cNvPr>
          <p:cNvSpPr>
            <a:spLocks noGrp="1"/>
          </p:cNvSpPr>
          <p:nvPr>
            <p:ph type="body" sz="quarter" idx="18"/>
          </p:nvPr>
        </p:nvSpPr>
        <p:spPr>
          <a:xfrm>
            <a:off x="798380" y="1520825"/>
            <a:ext cx="7041076" cy="4228915"/>
          </a:xfrm>
        </p:spPr>
        <p:txBody>
          <a:bodyPr/>
          <a:lstStyle/>
          <a:p>
            <a:pPr marL="0" indent="0">
              <a:lnSpc>
                <a:spcPct val="100000"/>
              </a:lnSpc>
            </a:pPr>
            <a:r>
              <a:rPr lang="en-GB" sz="2000" noProof="0">
                <a:solidFill>
                  <a:srgbClr val="3EB6A1"/>
                </a:solidFill>
                <a:hlinkClick r:id="rId3">
                  <a:extLst>
                    <a:ext uri="{A12FA001-AC4F-418D-AE19-62706E023703}">
                      <ahyp:hlinkClr xmlns:ahyp="http://schemas.microsoft.com/office/drawing/2018/hyperlinkcolor" val="tx"/>
                    </a:ext>
                  </a:extLst>
                </a:hlinkClick>
              </a:rPr>
              <a:t>Programm „Kreatives Europa – MEDIA“ (2021–2027) </a:t>
            </a:r>
            <a:endParaRPr lang="en-GB" sz="2000" noProof="0">
              <a:solidFill>
                <a:srgbClr val="3EB6A1"/>
              </a:solidFill>
            </a:endParaRPr>
          </a:p>
          <a:p>
            <a:pPr marL="0" indent="0">
              <a:lnSpc>
                <a:spcPct val="100000"/>
              </a:lnSpc>
            </a:pPr>
            <a:r>
              <a:rPr lang="en-GB" sz="2000" i="0" noProof="0">
                <a:effectLst/>
              </a:rPr>
              <a:t>Im Rahmen des </a:t>
            </a:r>
            <a:r>
              <a:rPr lang="en-GB" sz="2000" i="0" noProof="0">
                <a:solidFill>
                  <a:srgbClr val="3EB6A1"/>
                </a:solidFill>
                <a:effectLst/>
                <a:hlinkClick r:id="rId4">
                  <a:extLst>
                    <a:ext uri="{A12FA001-AC4F-418D-AE19-62706E023703}">
                      <ahyp:hlinkClr xmlns:ahyp="http://schemas.microsoft.com/office/drawing/2018/hyperlinkcolor" val="tx"/>
                    </a:ext>
                  </a:extLst>
                </a:hlinkClick>
              </a:rPr>
              <a:t>Programms „Kreatives Europa – MEDIA</a:t>
            </a:r>
            <a:r>
              <a:rPr lang="en-GB" sz="2000" i="0" noProof="0">
                <a:effectLst/>
              </a:rPr>
              <a:t>“ hat die Kommission damit begonnen, das Geschlechtergleichgewicht und die Vielfalt in den Medien und im audiovisuellen Sektor zu verbessern. Sie arbeitet mit Interessengruppen zusammen, führt Sensibilisierungsmaßnahmen durch, sammelt Daten und baut Netzwerke auf.</a:t>
            </a:r>
            <a:endParaRPr lang="en-GB" sz="2000" noProof="0"/>
          </a:p>
          <a:p>
            <a:pPr marL="0" indent="0">
              <a:lnSpc>
                <a:spcPct val="100000"/>
              </a:lnSpc>
            </a:pPr>
            <a:r>
              <a:rPr lang="en-GB" sz="2000" i="0" u="none" strike="noStrike" noProof="0">
                <a:solidFill>
                  <a:srgbClr val="3EB6A1"/>
                </a:solidFill>
                <a:effectLst/>
                <a:hlinkClick r:id="rId2">
                  <a:extLst>
                    <a:ext uri="{A12FA001-AC4F-418D-AE19-62706E023703}">
                      <ahyp:hlinkClr xmlns:ahyp="http://schemas.microsoft.com/office/drawing/2018/hyperlinkcolor" val="tx"/>
                    </a:ext>
                  </a:extLst>
                </a:hlinkClick>
              </a:rPr>
              <a:t>EURIMAGES-Strategie für Vielfalt und Inklusion (</a:t>
            </a:r>
            <a:r>
              <a:rPr lang="en-GB" sz="2000" noProof="0">
                <a:solidFill>
                  <a:srgbClr val="3EB6A1"/>
                </a:solidFill>
                <a:hlinkClick r:id="rId2">
                  <a:extLst>
                    <a:ext uri="{A12FA001-AC4F-418D-AE19-62706E023703}">
                      <ahyp:hlinkClr xmlns:ahyp="http://schemas.microsoft.com/office/drawing/2018/hyperlinkcolor" val="tx"/>
                    </a:ext>
                  </a:extLst>
                </a:hlinkClick>
              </a:rPr>
              <a:t>2022–2024)</a:t>
            </a:r>
            <a:endParaRPr lang="en-GB" sz="2000" noProof="0">
              <a:solidFill>
                <a:srgbClr val="3EB6A1"/>
              </a:solidFill>
            </a:endParaRPr>
          </a:p>
          <a:p>
            <a:pPr marL="0" indent="0">
              <a:lnSpc>
                <a:spcPct val="100000"/>
              </a:lnSpc>
            </a:pPr>
            <a:r>
              <a:rPr lang="en-GB" sz="2000" noProof="0" err="1"/>
              <a:t>Eurimages</a:t>
            </a:r>
            <a:r>
              <a:rPr lang="en-GB" sz="2000" noProof="0"/>
              <a:t>, der Kulturförderfonds des Europarats, hat eine Strategie für Vielfalt und Inklusion (2022–2024) verabschiedet. Damit will der Fonds ein breiteres Spektrum an Filmschaffenden und Projekten in der Filmindustrie fördern.</a:t>
            </a:r>
          </a:p>
          <a:p>
            <a:pPr marL="0" indent="0">
              <a:lnSpc>
                <a:spcPct val="100000"/>
              </a:lnSpc>
            </a:pPr>
            <a:endParaRPr lang="en-GB" sz="2000" noProof="0" dirty="0">
              <a:latin typeface="Calibri" panose="020F0502020204030204" pitchFamily="34" charset="0"/>
              <a:ea typeface="Calibri"/>
              <a:cs typeface="Calibri" panose="020F0502020204030204" pitchFamily="34" charset="0"/>
            </a:endParaRPr>
          </a:p>
        </p:txBody>
      </p:sp>
      <p:sp>
        <p:nvSpPr>
          <p:cNvPr id="28" name="Text Placeholder 2">
            <a:extLst>
              <a:ext uri="{FF2B5EF4-FFF2-40B4-BE49-F238E27FC236}">
                <a16:creationId xmlns:a16="http://schemas.microsoft.com/office/drawing/2014/main" id="{51E8788E-5812-6EEC-4EC8-9C189DDC0614}"/>
              </a:ext>
            </a:extLst>
          </p:cNvPr>
          <p:cNvSpPr>
            <a:spLocks noGrp="1"/>
          </p:cNvSpPr>
          <p:nvPr>
            <p:ph type="body" sz="quarter" idx="16"/>
          </p:nvPr>
        </p:nvSpPr>
        <p:spPr>
          <a:xfrm>
            <a:off x="798381" y="1"/>
            <a:ext cx="7405819" cy="1299442"/>
          </a:xfrm>
        </p:spPr>
        <p:txBody>
          <a:bodyPr anchor="ctr"/>
          <a:lstStyle/>
          <a:p>
            <a:pPr>
              <a:buNone/>
            </a:pPr>
            <a:r>
              <a:rPr lang="en-US" sz="3400" dirty="0"/>
              <a:t>Förder- und Anreizmechanismen</a:t>
            </a:r>
          </a:p>
        </p:txBody>
      </p:sp>
      <p:sp>
        <p:nvSpPr>
          <p:cNvPr id="30" name="Rectangle: Rounded Corners 13">
            <a:extLst>
              <a:ext uri="{FF2B5EF4-FFF2-40B4-BE49-F238E27FC236}">
                <a16:creationId xmlns:a16="http://schemas.microsoft.com/office/drawing/2014/main" id="{93A43FC5-5723-5C05-16F7-865A629354BF}"/>
              </a:ext>
            </a:extLst>
          </p:cNvPr>
          <p:cNvSpPr/>
          <p:nvPr/>
        </p:nvSpPr>
        <p:spPr>
          <a:xfrm>
            <a:off x="8363020" y="2644208"/>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dirty="0">
                <a:solidFill>
                  <a:schemeClr val="bg1"/>
                </a:solidFill>
                <a:latin typeface="Abadi" panose="020B0604020104020204" pitchFamily="34" charset="0"/>
                <a:cs typeface="Aharoni" panose="02010803020104030203" pitchFamily="2" charset="-79"/>
                <a:hlinkClick r:id="rId3">
                  <a:extLst>
                    <a:ext uri="{A12FA001-AC4F-418D-AE19-62706E023703}">
                      <ahyp:hlinkClr xmlns:ahyp="http://schemas.microsoft.com/office/drawing/2018/hyperlinkcolor" val="tx"/>
                    </a:ext>
                  </a:extLst>
                </a:hlinkClick>
              </a:rPr>
              <a:t>Klicken Sie hier, um die Informationen anzuzeigen.</a:t>
            </a:r>
            <a:endParaRPr kumimoji="0" lang="en-IE" sz="24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grpSp>
        <p:nvGrpSpPr>
          <p:cNvPr id="23" name="Group 22">
            <a:extLst>
              <a:ext uri="{FF2B5EF4-FFF2-40B4-BE49-F238E27FC236}">
                <a16:creationId xmlns:a16="http://schemas.microsoft.com/office/drawing/2014/main" id="{A11CEBE9-D057-EB06-9026-8DFE36A64A27}"/>
              </a:ext>
            </a:extLst>
          </p:cNvPr>
          <p:cNvGrpSpPr/>
          <p:nvPr/>
        </p:nvGrpSpPr>
        <p:grpSpPr>
          <a:xfrm rot="10800000">
            <a:off x="0" y="1434390"/>
            <a:ext cx="744123" cy="527392"/>
            <a:chOff x="1410990" y="64984"/>
            <a:chExt cx="7606227" cy="5390858"/>
          </a:xfrm>
        </p:grpSpPr>
        <p:sp>
          <p:nvSpPr>
            <p:cNvPr id="24" name="Freeform 23">
              <a:extLst>
                <a:ext uri="{FF2B5EF4-FFF2-40B4-BE49-F238E27FC236}">
                  <a16:creationId xmlns:a16="http://schemas.microsoft.com/office/drawing/2014/main" id="{CEC25E0F-A44F-283D-833E-585E76B6309E}"/>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C1EF71D1-3751-4DE7-6999-EF604F4132D9}"/>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8EBA53"/>
                </a:gs>
                <a:gs pos="50000">
                  <a:srgbClr val="47B363"/>
                </a:gs>
                <a:gs pos="100000">
                  <a:srgbClr val="00AD74"/>
                </a:gs>
              </a:gsLst>
              <a:lin ang="16200000" scaled="1"/>
            </a:gradFill>
            <a:ln w="7772" cap="flat">
              <a:noFill/>
              <a:prstDash val="solid"/>
              <a:miter/>
            </a:ln>
          </p:spPr>
          <p:txBody>
            <a:bodyPr rtlCol="0" anchor="ctr"/>
            <a:lstStyle/>
            <a:p>
              <a:endParaRPr lang="en-GB"/>
            </a:p>
          </p:txBody>
        </p:sp>
      </p:grpSp>
      <p:grpSp>
        <p:nvGrpSpPr>
          <p:cNvPr id="26" name="Group 25">
            <a:extLst>
              <a:ext uri="{FF2B5EF4-FFF2-40B4-BE49-F238E27FC236}">
                <a16:creationId xmlns:a16="http://schemas.microsoft.com/office/drawing/2014/main" id="{294E04A0-6B60-1E22-B8A6-5053D7BDAB78}"/>
              </a:ext>
            </a:extLst>
          </p:cNvPr>
          <p:cNvGrpSpPr/>
          <p:nvPr/>
        </p:nvGrpSpPr>
        <p:grpSpPr>
          <a:xfrm rot="10800000">
            <a:off x="-12192" y="4348278"/>
            <a:ext cx="744123" cy="527392"/>
            <a:chOff x="1410990" y="64984"/>
            <a:chExt cx="7606227" cy="5390858"/>
          </a:xfrm>
        </p:grpSpPr>
        <p:sp>
          <p:nvSpPr>
            <p:cNvPr id="29" name="Freeform 28">
              <a:extLst>
                <a:ext uri="{FF2B5EF4-FFF2-40B4-BE49-F238E27FC236}">
                  <a16:creationId xmlns:a16="http://schemas.microsoft.com/office/drawing/2014/main" id="{00E6AE2E-6CE2-4148-7645-EA3FF4DBEC53}"/>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31" name="Freeform 30">
              <a:extLst>
                <a:ext uri="{FF2B5EF4-FFF2-40B4-BE49-F238E27FC236}">
                  <a16:creationId xmlns:a16="http://schemas.microsoft.com/office/drawing/2014/main" id="{7C7FEAE2-BBC7-6479-0817-3298B4C49A2D}"/>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8EBA53"/>
                </a:gs>
                <a:gs pos="50000">
                  <a:srgbClr val="47B363"/>
                </a:gs>
                <a:gs pos="100000">
                  <a:srgbClr val="00AD74"/>
                </a:gs>
              </a:gsLst>
              <a:lin ang="16200000" scaled="1"/>
            </a:gradFill>
            <a:ln w="7772" cap="flat">
              <a:noFill/>
              <a:prstDash val="solid"/>
              <a:miter/>
            </a:ln>
          </p:spPr>
          <p:txBody>
            <a:bodyPr rtlCol="0" anchor="ctr"/>
            <a:lstStyle/>
            <a:p>
              <a:endParaRPr lang="en-GB"/>
            </a:p>
          </p:txBody>
        </p:sp>
      </p:grpSp>
      <p:pic>
        <p:nvPicPr>
          <p:cNvPr id="9" name="Picture Placeholder 8">
            <a:hlinkClick r:id="rId3"/>
            <a:extLst>
              <a:ext uri="{FF2B5EF4-FFF2-40B4-BE49-F238E27FC236}">
                <a16:creationId xmlns:a16="http://schemas.microsoft.com/office/drawing/2014/main" id="{ABB8A265-9B37-C4AC-E3E0-255E8922A05C}"/>
              </a:ext>
            </a:extLst>
          </p:cNvPr>
          <p:cNvPicPr>
            <a:picLocks noGrp="1" noChangeAspect="1"/>
          </p:cNvPicPr>
          <p:nvPr>
            <p:ph type="pic" sz="quarter" idx="19"/>
          </p:nvPr>
        </p:nvPicPr>
        <p:blipFill rotWithShape="1">
          <a:blip r:embed="rId5" cstate="screen">
            <a:extLst>
              <a:ext uri="{28A0092B-C50C-407E-A947-70E740481C1C}">
                <a14:useLocalDpi xmlns:a14="http://schemas.microsoft.com/office/drawing/2010/main"/>
              </a:ext>
            </a:extLst>
          </a:blip>
          <a:srcRect b="-576"/>
          <a:stretch/>
        </p:blipFill>
        <p:spPr>
          <a:xfrm>
            <a:off x="8750328" y="382844"/>
            <a:ext cx="2534272" cy="1620802"/>
          </a:xfrm>
        </p:spPr>
      </p:pic>
      <p:pic>
        <p:nvPicPr>
          <p:cNvPr id="12" name="Picture Placeholder 11">
            <a:hlinkClick r:id="rId2"/>
            <a:extLst>
              <a:ext uri="{FF2B5EF4-FFF2-40B4-BE49-F238E27FC236}">
                <a16:creationId xmlns:a16="http://schemas.microsoft.com/office/drawing/2014/main" id="{D8F3F54E-BDBE-18E8-74A5-5333EEE31DAC}"/>
              </a:ext>
            </a:extLst>
          </p:cNvPr>
          <p:cNvPicPr>
            <a:picLocks noGrp="1" noChangeAspect="1"/>
          </p:cNvPicPr>
          <p:nvPr>
            <p:ph type="pic" sz="quarter" idx="13"/>
          </p:nvPr>
        </p:nvPicPr>
        <p:blipFill>
          <a:blip r:embed="rId6"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0055082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7ACA0FE-F957-BCDE-792A-CC1832F6C7D9}"/>
              </a:ext>
            </a:extLst>
          </p:cNvPr>
          <p:cNvCxnSpPr>
            <a:cxnSpLocks/>
          </p:cNvCxnSpPr>
          <p:nvPr/>
        </p:nvCxnSpPr>
        <p:spPr>
          <a:xfrm>
            <a:off x="0" y="1299443"/>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0" name="Text Placeholder 1">
            <a:extLst>
              <a:ext uri="{FF2B5EF4-FFF2-40B4-BE49-F238E27FC236}">
                <a16:creationId xmlns:a16="http://schemas.microsoft.com/office/drawing/2014/main" id="{62496CE9-1C6C-6A5B-4A60-185B38CF56F7}"/>
              </a:ext>
            </a:extLst>
          </p:cNvPr>
          <p:cNvSpPr>
            <a:spLocks noGrp="1"/>
          </p:cNvSpPr>
          <p:nvPr>
            <p:ph type="body" sz="quarter" idx="18"/>
          </p:nvPr>
        </p:nvSpPr>
        <p:spPr>
          <a:xfrm>
            <a:off x="798381" y="2235202"/>
            <a:ext cx="5476550" cy="3429194"/>
          </a:xfrm>
        </p:spPr>
        <p:txBody>
          <a:bodyPr/>
          <a:lstStyle/>
          <a:p>
            <a:pPr marL="0" indent="0">
              <a:lnSpc>
                <a:spcPct val="100000"/>
              </a:lnSpc>
            </a:pPr>
            <a:r>
              <a:rPr lang="en-GB" sz="2400" i="0" u="none" strike="noStrike" noProof="0">
                <a:solidFill>
                  <a:srgbClr val="3EB6A1"/>
                </a:solidFill>
                <a:effectLst/>
                <a:hlinkClick r:id="rId2">
                  <a:extLst>
                    <a:ext uri="{A12FA001-AC4F-418D-AE19-62706E023703}">
                      <ahyp:hlinkClr xmlns:ahyp="http://schemas.microsoft.com/office/drawing/2018/hyperlinkcolor" val="tx"/>
                    </a:ext>
                  </a:extLst>
                </a:hlinkClick>
              </a:rPr>
              <a:t>MEDIANE: Medien in Europa für Vielfalt und Inklusion </a:t>
            </a:r>
            <a:r>
              <a:rPr lang="en-GB" sz="2400" noProof="0">
                <a:solidFill>
                  <a:srgbClr val="3EB6A1"/>
                </a:solidFill>
                <a:hlinkClick r:id="rId2">
                  <a:extLst>
                    <a:ext uri="{A12FA001-AC4F-418D-AE19-62706E023703}">
                      <ahyp:hlinkClr xmlns:ahyp="http://schemas.microsoft.com/office/drawing/2018/hyperlinkcolor" val="tx"/>
                    </a:ext>
                  </a:extLst>
                </a:hlinkClick>
              </a:rPr>
              <a:t>(2013–2014)</a:t>
            </a:r>
            <a:endParaRPr lang="en-GB" sz="2400" i="0" u="none" strike="noStrike" noProof="0">
              <a:solidFill>
                <a:srgbClr val="3EB6A1"/>
              </a:solidFill>
              <a:effectLst/>
            </a:endParaRPr>
          </a:p>
          <a:p>
            <a:pPr marL="0" indent="0">
              <a:lnSpc>
                <a:spcPct val="100000"/>
              </a:lnSpc>
            </a:pPr>
            <a:r>
              <a:rPr lang="en-GB" sz="2400" noProof="0"/>
              <a:t>Es </a:t>
            </a:r>
            <a:r>
              <a:rPr lang="en-GB" sz="2400" i="0" noProof="0">
                <a:effectLst/>
              </a:rPr>
              <a:t>ist</a:t>
            </a:r>
            <a:r>
              <a:rPr lang="en-GB" sz="2400" noProof="0"/>
              <a:t> ein gemeinsames Programm der Europäischen Union, ihres Programms „Grundrechte und Unionsbürgerschaft“ und des Europarats</a:t>
            </a:r>
            <a:r>
              <a:rPr lang="en-GB" sz="2400" i="0" noProof="0">
                <a:effectLst/>
              </a:rPr>
              <a:t>. Es fördert vielfältige, inklusive und interkulturelle Ansätze bei der Gestaltung und Produktion von Medieninhalten.</a:t>
            </a:r>
            <a:endParaRPr lang="en-GB" sz="2400" i="0" u="none" strike="noStrike" noProof="0">
              <a:effectLst/>
            </a:endParaRPr>
          </a:p>
          <a:p>
            <a:pPr marL="0" indent="0">
              <a:lnSpc>
                <a:spcPct val="100000"/>
              </a:lnSpc>
            </a:pPr>
            <a:endParaRPr lang="en-GB" sz="2400" noProof="0" dirty="0">
              <a:ea typeface="Calibri"/>
              <a:cs typeface="Calibri"/>
            </a:endParaRPr>
          </a:p>
        </p:txBody>
      </p:sp>
      <p:sp>
        <p:nvSpPr>
          <p:cNvPr id="11" name="Text Placeholder 2">
            <a:extLst>
              <a:ext uri="{FF2B5EF4-FFF2-40B4-BE49-F238E27FC236}">
                <a16:creationId xmlns:a16="http://schemas.microsoft.com/office/drawing/2014/main" id="{047E27B0-583F-3949-7728-BEAB47360A2F}"/>
              </a:ext>
            </a:extLst>
          </p:cNvPr>
          <p:cNvSpPr>
            <a:spLocks noGrp="1"/>
          </p:cNvSpPr>
          <p:nvPr>
            <p:ph type="body" sz="quarter" idx="16"/>
          </p:nvPr>
        </p:nvSpPr>
        <p:spPr>
          <a:xfrm>
            <a:off x="798381" y="1"/>
            <a:ext cx="9517194" cy="1299442"/>
          </a:xfrm>
        </p:spPr>
        <p:txBody>
          <a:bodyPr anchor="ctr"/>
          <a:lstStyle/>
          <a:p>
            <a:pPr>
              <a:buNone/>
            </a:pPr>
            <a:r>
              <a:rPr lang="en-US" sz="3400" dirty="0"/>
              <a:t>Finanzierungs- und Anreizmechanismen</a:t>
            </a:r>
          </a:p>
        </p:txBody>
      </p:sp>
      <p:grpSp>
        <p:nvGrpSpPr>
          <p:cNvPr id="4" name="Group 3">
            <a:extLst>
              <a:ext uri="{FF2B5EF4-FFF2-40B4-BE49-F238E27FC236}">
                <a16:creationId xmlns:a16="http://schemas.microsoft.com/office/drawing/2014/main" id="{330C6A75-79C0-9816-6A57-13B34AD1C4CA}"/>
              </a:ext>
            </a:extLst>
          </p:cNvPr>
          <p:cNvGrpSpPr/>
          <p:nvPr/>
        </p:nvGrpSpPr>
        <p:grpSpPr>
          <a:xfrm>
            <a:off x="10079309" y="0"/>
            <a:ext cx="2126979" cy="1522530"/>
            <a:chOff x="10079309" y="0"/>
            <a:chExt cx="2126979" cy="1522530"/>
          </a:xfrm>
        </p:grpSpPr>
        <p:sp>
          <p:nvSpPr>
            <p:cNvPr id="5" name="Freeform 4">
              <a:extLst>
                <a:ext uri="{FF2B5EF4-FFF2-40B4-BE49-F238E27FC236}">
                  <a16:creationId xmlns:a16="http://schemas.microsoft.com/office/drawing/2014/main" id="{8C5069C6-D2BF-85D0-19C7-2BDC99CDE986}"/>
                </a:ext>
              </a:extLst>
            </p:cNvPr>
            <p:cNvSpPr/>
            <p:nvPr/>
          </p:nvSpPr>
          <p:spPr>
            <a:xfrm>
              <a:off x="10079309" y="365846"/>
              <a:ext cx="1037358" cy="959101"/>
            </a:xfrm>
            <a:custGeom>
              <a:avLst/>
              <a:gdLst>
                <a:gd name="connsiteX0" fmla="*/ 1037358 w 1037358"/>
                <a:gd name="connsiteY0" fmla="*/ 341654 h 959101"/>
                <a:gd name="connsiteX1" fmla="*/ 937528 w 1037358"/>
                <a:gd name="connsiteY1" fmla="*/ 98792 h 959101"/>
                <a:gd name="connsiteX2" fmla="*/ 692110 w 1037358"/>
                <a:gd name="connsiteY2" fmla="*/ 0 h 959101"/>
                <a:gd name="connsiteX3" fmla="*/ 446693 w 1037358"/>
                <a:gd name="connsiteY3" fmla="*/ 98792 h 959101"/>
                <a:gd name="connsiteX4" fmla="*/ 346862 w 1037358"/>
                <a:gd name="connsiteY4" fmla="*/ 341654 h 959101"/>
                <a:gd name="connsiteX5" fmla="*/ 346862 w 1037358"/>
                <a:gd name="connsiteY5" fmla="*/ 745053 h 959101"/>
                <a:gd name="connsiteX6" fmla="*/ 313585 w 1037358"/>
                <a:gd name="connsiteY6" fmla="*/ 777984 h 959101"/>
                <a:gd name="connsiteX7" fmla="*/ 109764 w 1037358"/>
                <a:gd name="connsiteY7" fmla="*/ 777984 h 959101"/>
                <a:gd name="connsiteX8" fmla="*/ 93125 w 1037358"/>
                <a:gd name="connsiteY8" fmla="*/ 959101 h 959101"/>
                <a:gd name="connsiteX9" fmla="*/ 93125 w 1037358"/>
                <a:gd name="connsiteY9" fmla="*/ 959101 h 959101"/>
                <a:gd name="connsiteX10" fmla="*/ 313585 w 1037358"/>
                <a:gd name="connsiteY10" fmla="*/ 959101 h 959101"/>
                <a:gd name="connsiteX11" fmla="*/ 534045 w 1037358"/>
                <a:gd name="connsiteY11" fmla="*/ 740937 h 959101"/>
                <a:gd name="connsiteX12" fmla="*/ 534045 w 1037358"/>
                <a:gd name="connsiteY12" fmla="*/ 337538 h 959101"/>
                <a:gd name="connsiteX13" fmla="*/ 579801 w 1037358"/>
                <a:gd name="connsiteY13" fmla="*/ 226397 h 959101"/>
                <a:gd name="connsiteX14" fmla="*/ 692110 w 1037358"/>
                <a:gd name="connsiteY14" fmla="*/ 181118 h 959101"/>
                <a:gd name="connsiteX15" fmla="*/ 804420 w 1037358"/>
                <a:gd name="connsiteY15" fmla="*/ 226397 h 959101"/>
                <a:gd name="connsiteX16" fmla="*/ 850176 w 1037358"/>
                <a:gd name="connsiteY16" fmla="*/ 337538 h 959101"/>
                <a:gd name="connsiteX17" fmla="*/ 850176 w 1037358"/>
                <a:gd name="connsiteY17" fmla="*/ 666843 h 959101"/>
                <a:gd name="connsiteX18" fmla="*/ 850176 w 1037358"/>
                <a:gd name="connsiteY18" fmla="*/ 666843 h 959101"/>
                <a:gd name="connsiteX19" fmla="*/ 941687 w 1037358"/>
                <a:gd name="connsiteY19" fmla="*/ 761518 h 959101"/>
                <a:gd name="connsiteX20" fmla="*/ 1033199 w 1037358"/>
                <a:gd name="connsiteY20" fmla="*/ 670959 h 959101"/>
                <a:gd name="connsiteX21" fmla="*/ 1033199 w 1037358"/>
                <a:gd name="connsiteY21" fmla="*/ 341654 h 959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7358" h="959101">
                  <a:moveTo>
                    <a:pt x="1037358" y="341654"/>
                  </a:moveTo>
                  <a:cubicBezTo>
                    <a:pt x="1037358" y="251095"/>
                    <a:pt x="999922" y="164653"/>
                    <a:pt x="937528" y="98792"/>
                  </a:cubicBezTo>
                  <a:cubicBezTo>
                    <a:pt x="870974" y="32930"/>
                    <a:pt x="783622" y="0"/>
                    <a:pt x="692110" y="0"/>
                  </a:cubicBezTo>
                  <a:cubicBezTo>
                    <a:pt x="600599" y="0"/>
                    <a:pt x="513247" y="37047"/>
                    <a:pt x="446693" y="98792"/>
                  </a:cubicBezTo>
                  <a:cubicBezTo>
                    <a:pt x="380139" y="164653"/>
                    <a:pt x="346862" y="251095"/>
                    <a:pt x="346862" y="341654"/>
                  </a:cubicBezTo>
                  <a:lnTo>
                    <a:pt x="346862" y="745053"/>
                  </a:lnTo>
                  <a:cubicBezTo>
                    <a:pt x="346862" y="765635"/>
                    <a:pt x="330224" y="777984"/>
                    <a:pt x="313585" y="777984"/>
                  </a:cubicBezTo>
                  <a:lnTo>
                    <a:pt x="109764" y="777984"/>
                  </a:lnTo>
                  <a:cubicBezTo>
                    <a:pt x="-35823" y="765635"/>
                    <a:pt x="-31663" y="959101"/>
                    <a:pt x="93125" y="959101"/>
                  </a:cubicBezTo>
                  <a:lnTo>
                    <a:pt x="93125" y="959101"/>
                  </a:lnTo>
                  <a:lnTo>
                    <a:pt x="313585" y="959101"/>
                  </a:lnTo>
                  <a:cubicBezTo>
                    <a:pt x="434214" y="959101"/>
                    <a:pt x="534045" y="860310"/>
                    <a:pt x="534045" y="740937"/>
                  </a:cubicBezTo>
                  <a:lnTo>
                    <a:pt x="534045" y="337538"/>
                  </a:lnTo>
                  <a:cubicBezTo>
                    <a:pt x="534045" y="296375"/>
                    <a:pt x="550683" y="255211"/>
                    <a:pt x="579801" y="226397"/>
                  </a:cubicBezTo>
                  <a:cubicBezTo>
                    <a:pt x="608918" y="197583"/>
                    <a:pt x="650514" y="181118"/>
                    <a:pt x="692110" y="181118"/>
                  </a:cubicBezTo>
                  <a:cubicBezTo>
                    <a:pt x="733706" y="181118"/>
                    <a:pt x="775303" y="197583"/>
                    <a:pt x="804420" y="226397"/>
                  </a:cubicBezTo>
                  <a:cubicBezTo>
                    <a:pt x="833537" y="255211"/>
                    <a:pt x="850176" y="296375"/>
                    <a:pt x="850176" y="337538"/>
                  </a:cubicBezTo>
                  <a:lnTo>
                    <a:pt x="850176" y="666843"/>
                  </a:lnTo>
                  <a:cubicBezTo>
                    <a:pt x="850176" y="666843"/>
                    <a:pt x="850176" y="666843"/>
                    <a:pt x="850176" y="666843"/>
                  </a:cubicBezTo>
                  <a:cubicBezTo>
                    <a:pt x="850176" y="716239"/>
                    <a:pt x="891772" y="761518"/>
                    <a:pt x="941687" y="761518"/>
                  </a:cubicBezTo>
                  <a:cubicBezTo>
                    <a:pt x="991603" y="761518"/>
                    <a:pt x="1033199" y="720355"/>
                    <a:pt x="1033199" y="670959"/>
                  </a:cubicBezTo>
                  <a:lnTo>
                    <a:pt x="1033199" y="341654"/>
                  </a:lnTo>
                  <a:close/>
                </a:path>
              </a:pathLst>
            </a:custGeom>
            <a:solidFill>
              <a:srgbClr val="EE4F27"/>
            </a:solidFill>
            <a:ln w="41519" cap="flat">
              <a:noFill/>
              <a:prstDash val="solid"/>
              <a:miter/>
            </a:ln>
          </p:spPr>
          <p:txBody>
            <a:bodyPr rtlCol="0" anchor="ctr"/>
            <a:lstStyle/>
            <a:p>
              <a:endParaRPr lang="en-GB"/>
            </a:p>
          </p:txBody>
        </p:sp>
        <p:sp>
          <p:nvSpPr>
            <p:cNvPr id="7" name="Freeform 6">
              <a:extLst>
                <a:ext uri="{FF2B5EF4-FFF2-40B4-BE49-F238E27FC236}">
                  <a16:creationId xmlns:a16="http://schemas.microsoft.com/office/drawing/2014/main" id="{FF0F9020-C969-9BD5-20C0-5A104371F567}"/>
                </a:ext>
              </a:extLst>
            </p:cNvPr>
            <p:cNvSpPr/>
            <p:nvPr/>
          </p:nvSpPr>
          <p:spPr>
            <a:xfrm>
              <a:off x="10929484" y="349381"/>
              <a:ext cx="432600" cy="1156684"/>
            </a:xfrm>
            <a:custGeom>
              <a:avLst/>
              <a:gdLst>
                <a:gd name="connsiteX0" fmla="*/ 0 w 432600"/>
                <a:gd name="connsiteY0" fmla="*/ 333421 h 1156684"/>
                <a:gd name="connsiteX1" fmla="*/ 0 w 432600"/>
                <a:gd name="connsiteY1" fmla="*/ 333421 h 1156684"/>
                <a:gd name="connsiteX2" fmla="*/ 0 w 432600"/>
                <a:gd name="connsiteY2" fmla="*/ 942636 h 1156684"/>
                <a:gd name="connsiteX3" fmla="*/ 62394 w 432600"/>
                <a:gd name="connsiteY3" fmla="*/ 1094940 h 1156684"/>
                <a:gd name="connsiteX4" fmla="*/ 216300 w 432600"/>
                <a:gd name="connsiteY4" fmla="*/ 1156685 h 1156684"/>
                <a:gd name="connsiteX5" fmla="*/ 370206 w 432600"/>
                <a:gd name="connsiteY5" fmla="*/ 1094940 h 1156684"/>
                <a:gd name="connsiteX6" fmla="*/ 370206 w 432600"/>
                <a:gd name="connsiteY6" fmla="*/ 1094940 h 1156684"/>
                <a:gd name="connsiteX7" fmla="*/ 432600 w 432600"/>
                <a:gd name="connsiteY7" fmla="*/ 942636 h 1156684"/>
                <a:gd name="connsiteX8" fmla="*/ 432600 w 432600"/>
                <a:gd name="connsiteY8" fmla="*/ 90559 h 1156684"/>
                <a:gd name="connsiteX9" fmla="*/ 341089 w 432600"/>
                <a:gd name="connsiteY9" fmla="*/ 0 h 1156684"/>
                <a:gd name="connsiteX10" fmla="*/ 249577 w 432600"/>
                <a:gd name="connsiteY10" fmla="*/ 90559 h 1156684"/>
                <a:gd name="connsiteX11" fmla="*/ 249577 w 432600"/>
                <a:gd name="connsiteY11" fmla="*/ 942636 h 1156684"/>
                <a:gd name="connsiteX12" fmla="*/ 241258 w 432600"/>
                <a:gd name="connsiteY12" fmla="*/ 967334 h 1156684"/>
                <a:gd name="connsiteX13" fmla="*/ 241258 w 432600"/>
                <a:gd name="connsiteY13" fmla="*/ 967334 h 1156684"/>
                <a:gd name="connsiteX14" fmla="*/ 216300 w 432600"/>
                <a:gd name="connsiteY14" fmla="*/ 975567 h 1156684"/>
                <a:gd name="connsiteX15" fmla="*/ 191342 w 432600"/>
                <a:gd name="connsiteY15" fmla="*/ 967334 h 1156684"/>
                <a:gd name="connsiteX16" fmla="*/ 183023 w 432600"/>
                <a:gd name="connsiteY16" fmla="*/ 942636 h 1156684"/>
                <a:gd name="connsiteX17" fmla="*/ 183023 w 432600"/>
                <a:gd name="connsiteY17" fmla="*/ 333421 h 1156684"/>
                <a:gd name="connsiteX18" fmla="*/ 91512 w 432600"/>
                <a:gd name="connsiteY18" fmla="*/ 242863 h 1156684"/>
                <a:gd name="connsiteX19" fmla="*/ 0 w 432600"/>
                <a:gd name="connsiteY19" fmla="*/ 333421 h 1156684"/>
                <a:gd name="connsiteX20" fmla="*/ 0 w 432600"/>
                <a:gd name="connsiteY20" fmla="*/ 333421 h 115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2600" h="1156684">
                  <a:moveTo>
                    <a:pt x="0" y="333421"/>
                  </a:moveTo>
                  <a:lnTo>
                    <a:pt x="0" y="333421"/>
                  </a:lnTo>
                  <a:lnTo>
                    <a:pt x="0" y="942636"/>
                  </a:lnTo>
                  <a:cubicBezTo>
                    <a:pt x="0" y="1000265"/>
                    <a:pt x="24958" y="1053777"/>
                    <a:pt x="62394" y="1094940"/>
                  </a:cubicBezTo>
                  <a:cubicBezTo>
                    <a:pt x="103990" y="1136103"/>
                    <a:pt x="158065" y="1156685"/>
                    <a:pt x="216300" y="1156685"/>
                  </a:cubicBezTo>
                  <a:cubicBezTo>
                    <a:pt x="274535" y="1156685"/>
                    <a:pt x="328610" y="1131987"/>
                    <a:pt x="370206" y="1094940"/>
                  </a:cubicBezTo>
                  <a:lnTo>
                    <a:pt x="370206" y="1094940"/>
                  </a:lnTo>
                  <a:cubicBezTo>
                    <a:pt x="411802" y="1053777"/>
                    <a:pt x="432600" y="1000265"/>
                    <a:pt x="432600" y="942636"/>
                  </a:cubicBezTo>
                  <a:lnTo>
                    <a:pt x="432600" y="90559"/>
                  </a:lnTo>
                  <a:cubicBezTo>
                    <a:pt x="432600" y="41163"/>
                    <a:pt x="391004" y="0"/>
                    <a:pt x="341089" y="0"/>
                  </a:cubicBezTo>
                  <a:cubicBezTo>
                    <a:pt x="291173" y="0"/>
                    <a:pt x="249577" y="41163"/>
                    <a:pt x="249577" y="90559"/>
                  </a:cubicBezTo>
                  <a:lnTo>
                    <a:pt x="249577" y="942636"/>
                  </a:lnTo>
                  <a:cubicBezTo>
                    <a:pt x="249577" y="950869"/>
                    <a:pt x="245417" y="959101"/>
                    <a:pt x="241258" y="967334"/>
                  </a:cubicBezTo>
                  <a:lnTo>
                    <a:pt x="241258" y="967334"/>
                  </a:lnTo>
                  <a:cubicBezTo>
                    <a:pt x="232939" y="975567"/>
                    <a:pt x="224619" y="975567"/>
                    <a:pt x="216300" y="975567"/>
                  </a:cubicBezTo>
                  <a:cubicBezTo>
                    <a:pt x="207981" y="975567"/>
                    <a:pt x="199662" y="971450"/>
                    <a:pt x="191342" y="967334"/>
                  </a:cubicBezTo>
                  <a:cubicBezTo>
                    <a:pt x="183023" y="959101"/>
                    <a:pt x="183023" y="950869"/>
                    <a:pt x="183023" y="942636"/>
                  </a:cubicBezTo>
                  <a:lnTo>
                    <a:pt x="183023" y="333421"/>
                  </a:lnTo>
                  <a:cubicBezTo>
                    <a:pt x="183023" y="284026"/>
                    <a:pt x="141427" y="242863"/>
                    <a:pt x="91512" y="242863"/>
                  </a:cubicBezTo>
                  <a:cubicBezTo>
                    <a:pt x="41596" y="238746"/>
                    <a:pt x="0" y="279909"/>
                    <a:pt x="0" y="333421"/>
                  </a:cubicBezTo>
                  <a:lnTo>
                    <a:pt x="0" y="333421"/>
                  </a:lnTo>
                  <a:close/>
                </a:path>
              </a:pathLst>
            </a:custGeom>
            <a:solidFill>
              <a:srgbClr val="A555A1"/>
            </a:solidFill>
            <a:ln w="41519" cap="flat">
              <a:noFill/>
              <a:prstDash val="solid"/>
              <a:miter/>
            </a:ln>
          </p:spPr>
          <p:txBody>
            <a:bodyPr rtlCol="0" anchor="ctr"/>
            <a:lstStyle/>
            <a:p>
              <a:endParaRPr lang="en-GB"/>
            </a:p>
          </p:txBody>
        </p:sp>
        <p:sp>
          <p:nvSpPr>
            <p:cNvPr id="8" name="Freeform 7">
              <a:extLst>
                <a:ext uri="{FF2B5EF4-FFF2-40B4-BE49-F238E27FC236}">
                  <a16:creationId xmlns:a16="http://schemas.microsoft.com/office/drawing/2014/main" id="{3521F4E2-A7D7-9753-925D-B4C1056BB7F7}"/>
                </a:ext>
              </a:extLst>
            </p:cNvPr>
            <p:cNvSpPr/>
            <p:nvPr/>
          </p:nvSpPr>
          <p:spPr>
            <a:xfrm>
              <a:off x="11686535" y="551080"/>
              <a:ext cx="432600" cy="971450"/>
            </a:xfrm>
            <a:custGeom>
              <a:avLst/>
              <a:gdLst>
                <a:gd name="connsiteX0" fmla="*/ 0 w 432600"/>
                <a:gd name="connsiteY0" fmla="*/ 90559 h 971450"/>
                <a:gd name="connsiteX1" fmla="*/ 0 w 432600"/>
                <a:gd name="connsiteY1" fmla="*/ 757402 h 971450"/>
                <a:gd name="connsiteX2" fmla="*/ 62394 w 432600"/>
                <a:gd name="connsiteY2" fmla="*/ 909706 h 971450"/>
                <a:gd name="connsiteX3" fmla="*/ 216300 w 432600"/>
                <a:gd name="connsiteY3" fmla="*/ 971450 h 971450"/>
                <a:gd name="connsiteX4" fmla="*/ 370206 w 432600"/>
                <a:gd name="connsiteY4" fmla="*/ 909706 h 971450"/>
                <a:gd name="connsiteX5" fmla="*/ 370206 w 432600"/>
                <a:gd name="connsiteY5" fmla="*/ 909706 h 971450"/>
                <a:gd name="connsiteX6" fmla="*/ 432600 w 432600"/>
                <a:gd name="connsiteY6" fmla="*/ 757402 h 971450"/>
                <a:gd name="connsiteX7" fmla="*/ 432600 w 432600"/>
                <a:gd name="connsiteY7" fmla="*/ 333422 h 971450"/>
                <a:gd name="connsiteX8" fmla="*/ 341089 w 432600"/>
                <a:gd name="connsiteY8" fmla="*/ 242863 h 971450"/>
                <a:gd name="connsiteX9" fmla="*/ 249577 w 432600"/>
                <a:gd name="connsiteY9" fmla="*/ 333422 h 971450"/>
                <a:gd name="connsiteX10" fmla="*/ 249577 w 432600"/>
                <a:gd name="connsiteY10" fmla="*/ 761518 h 971450"/>
                <a:gd name="connsiteX11" fmla="*/ 241258 w 432600"/>
                <a:gd name="connsiteY11" fmla="*/ 786216 h 971450"/>
                <a:gd name="connsiteX12" fmla="*/ 241258 w 432600"/>
                <a:gd name="connsiteY12" fmla="*/ 786216 h 971450"/>
                <a:gd name="connsiteX13" fmla="*/ 216300 w 432600"/>
                <a:gd name="connsiteY13" fmla="*/ 794449 h 971450"/>
                <a:gd name="connsiteX14" fmla="*/ 191342 w 432600"/>
                <a:gd name="connsiteY14" fmla="*/ 786216 h 971450"/>
                <a:gd name="connsiteX15" fmla="*/ 183023 w 432600"/>
                <a:gd name="connsiteY15" fmla="*/ 761518 h 971450"/>
                <a:gd name="connsiteX16" fmla="*/ 183023 w 432600"/>
                <a:gd name="connsiteY16" fmla="*/ 90559 h 971450"/>
                <a:gd name="connsiteX17" fmla="*/ 91512 w 432600"/>
                <a:gd name="connsiteY17" fmla="*/ 0 h 971450"/>
                <a:gd name="connsiteX18" fmla="*/ 0 w 432600"/>
                <a:gd name="connsiteY18" fmla="*/ 90559 h 9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600" h="971450">
                  <a:moveTo>
                    <a:pt x="0" y="90559"/>
                  </a:moveTo>
                  <a:lnTo>
                    <a:pt x="0" y="757402"/>
                  </a:lnTo>
                  <a:cubicBezTo>
                    <a:pt x="0" y="815030"/>
                    <a:pt x="24958" y="868543"/>
                    <a:pt x="62394" y="909706"/>
                  </a:cubicBezTo>
                  <a:cubicBezTo>
                    <a:pt x="103990" y="950869"/>
                    <a:pt x="158065" y="971450"/>
                    <a:pt x="216300" y="971450"/>
                  </a:cubicBezTo>
                  <a:cubicBezTo>
                    <a:pt x="274535" y="971450"/>
                    <a:pt x="328610" y="946752"/>
                    <a:pt x="370206" y="909706"/>
                  </a:cubicBezTo>
                  <a:lnTo>
                    <a:pt x="370206" y="909706"/>
                  </a:lnTo>
                  <a:cubicBezTo>
                    <a:pt x="411802" y="868543"/>
                    <a:pt x="432600" y="815030"/>
                    <a:pt x="432600" y="757402"/>
                  </a:cubicBezTo>
                  <a:lnTo>
                    <a:pt x="432600" y="333422"/>
                  </a:lnTo>
                  <a:cubicBezTo>
                    <a:pt x="432600" y="284026"/>
                    <a:pt x="391004" y="242863"/>
                    <a:pt x="341089" y="242863"/>
                  </a:cubicBezTo>
                  <a:cubicBezTo>
                    <a:pt x="291173" y="242863"/>
                    <a:pt x="249577" y="284026"/>
                    <a:pt x="249577" y="333422"/>
                  </a:cubicBezTo>
                  <a:lnTo>
                    <a:pt x="249577" y="761518"/>
                  </a:lnTo>
                  <a:cubicBezTo>
                    <a:pt x="249577" y="769751"/>
                    <a:pt x="245417" y="777984"/>
                    <a:pt x="241258" y="786216"/>
                  </a:cubicBezTo>
                  <a:lnTo>
                    <a:pt x="241258" y="786216"/>
                  </a:lnTo>
                  <a:cubicBezTo>
                    <a:pt x="232938" y="794449"/>
                    <a:pt x="224619" y="794449"/>
                    <a:pt x="216300" y="794449"/>
                  </a:cubicBezTo>
                  <a:cubicBezTo>
                    <a:pt x="207981" y="794449"/>
                    <a:pt x="199662" y="790332"/>
                    <a:pt x="191342" y="786216"/>
                  </a:cubicBezTo>
                  <a:cubicBezTo>
                    <a:pt x="183023" y="777984"/>
                    <a:pt x="183023" y="769751"/>
                    <a:pt x="183023" y="761518"/>
                  </a:cubicBezTo>
                  <a:lnTo>
                    <a:pt x="183023" y="90559"/>
                  </a:lnTo>
                  <a:cubicBezTo>
                    <a:pt x="183023" y="41163"/>
                    <a:pt x="141427" y="0"/>
                    <a:pt x="91512" y="0"/>
                  </a:cubicBezTo>
                  <a:cubicBezTo>
                    <a:pt x="41596" y="0"/>
                    <a:pt x="0" y="41163"/>
                    <a:pt x="0" y="90559"/>
                  </a:cubicBezTo>
                </a:path>
              </a:pathLst>
            </a:custGeom>
            <a:solidFill>
              <a:srgbClr val="2B9B9F"/>
            </a:solidFill>
            <a:ln w="41519"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BD892104-8357-50B4-24E0-FD6646F32110}"/>
                </a:ext>
              </a:extLst>
            </p:cNvPr>
            <p:cNvSpPr/>
            <p:nvPr/>
          </p:nvSpPr>
          <p:spPr>
            <a:xfrm>
              <a:off x="11940271" y="380764"/>
              <a:ext cx="266017" cy="746601"/>
            </a:xfrm>
            <a:custGeom>
              <a:avLst/>
              <a:gdLst>
                <a:gd name="connsiteX0" fmla="*/ 266017 w 266017"/>
                <a:gd name="connsiteY0" fmla="*/ 0 h 746601"/>
                <a:gd name="connsiteX1" fmla="*/ 266017 w 266017"/>
                <a:gd name="connsiteY1" fmla="*/ 191402 h 746601"/>
                <a:gd name="connsiteX2" fmla="*/ 228779 w 266017"/>
                <a:gd name="connsiteY2" fmla="*/ 215597 h 746601"/>
                <a:gd name="connsiteX3" fmla="*/ 183023 w 266017"/>
                <a:gd name="connsiteY3" fmla="*/ 326737 h 746601"/>
                <a:gd name="connsiteX4" fmla="*/ 183023 w 266017"/>
                <a:gd name="connsiteY4" fmla="*/ 656042 h 746601"/>
                <a:gd name="connsiteX5" fmla="*/ 91512 w 266017"/>
                <a:gd name="connsiteY5" fmla="*/ 746601 h 746601"/>
                <a:gd name="connsiteX6" fmla="*/ 0 w 266017"/>
                <a:gd name="connsiteY6" fmla="*/ 656042 h 746601"/>
                <a:gd name="connsiteX7" fmla="*/ 0 w 266017"/>
                <a:gd name="connsiteY7" fmla="*/ 326737 h 746601"/>
                <a:gd name="connsiteX8" fmla="*/ 95671 w 266017"/>
                <a:gd name="connsiteY8" fmla="*/ 83875 h 746601"/>
                <a:gd name="connsiteX9" fmla="*/ 209021 w 266017"/>
                <a:gd name="connsiteY9" fmla="*/ 11325 h 746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017" h="746601">
                  <a:moveTo>
                    <a:pt x="266017" y="0"/>
                  </a:moveTo>
                  <a:lnTo>
                    <a:pt x="266017" y="191402"/>
                  </a:lnTo>
                  <a:lnTo>
                    <a:pt x="228779" y="215597"/>
                  </a:lnTo>
                  <a:cubicBezTo>
                    <a:pt x="199662" y="244411"/>
                    <a:pt x="183023" y="285574"/>
                    <a:pt x="183023" y="326737"/>
                  </a:cubicBezTo>
                  <a:lnTo>
                    <a:pt x="183023" y="656042"/>
                  </a:lnTo>
                  <a:cubicBezTo>
                    <a:pt x="183023" y="705438"/>
                    <a:pt x="141427" y="746601"/>
                    <a:pt x="91512" y="746601"/>
                  </a:cubicBezTo>
                  <a:cubicBezTo>
                    <a:pt x="41596" y="746601"/>
                    <a:pt x="0" y="705438"/>
                    <a:pt x="0" y="656042"/>
                  </a:cubicBezTo>
                  <a:lnTo>
                    <a:pt x="0" y="326737"/>
                  </a:lnTo>
                  <a:cubicBezTo>
                    <a:pt x="0" y="236178"/>
                    <a:pt x="37437" y="149736"/>
                    <a:pt x="95671" y="83875"/>
                  </a:cubicBezTo>
                  <a:cubicBezTo>
                    <a:pt x="128948" y="53003"/>
                    <a:pt x="167425" y="28305"/>
                    <a:pt x="209021" y="11325"/>
                  </a:cubicBezTo>
                  <a:close/>
                </a:path>
              </a:pathLst>
            </a:custGeom>
            <a:solidFill>
              <a:srgbClr val="414DA1"/>
            </a:solidFill>
            <a:ln w="41519" cap="flat">
              <a:noFill/>
              <a:prstDash val="solid"/>
              <a:miter/>
            </a:ln>
          </p:spPr>
          <p:txBody>
            <a:bodyPr rtlCol="0" anchor="ctr"/>
            <a:lstStyle/>
            <a:p>
              <a:endParaRPr lang="en-GB"/>
            </a:p>
          </p:txBody>
        </p:sp>
        <p:sp>
          <p:nvSpPr>
            <p:cNvPr id="12" name="Freeform 11">
              <a:extLst>
                <a:ext uri="{FF2B5EF4-FFF2-40B4-BE49-F238E27FC236}">
                  <a16:creationId xmlns:a16="http://schemas.microsoft.com/office/drawing/2014/main" id="{C5CC51B8-E0E6-F638-32D0-43A2E637DCAF}"/>
                </a:ext>
              </a:extLst>
            </p:cNvPr>
            <p:cNvSpPr/>
            <p:nvPr/>
          </p:nvSpPr>
          <p:spPr>
            <a:xfrm>
              <a:off x="11183221" y="32426"/>
              <a:ext cx="690496" cy="852360"/>
            </a:xfrm>
            <a:custGeom>
              <a:avLst/>
              <a:gdLst>
                <a:gd name="connsiteX0" fmla="*/ 345248 w 690496"/>
                <a:gd name="connsiteY0" fmla="*/ 0 h 852360"/>
                <a:gd name="connsiteX1" fmla="*/ 590666 w 690496"/>
                <a:gd name="connsiteY1" fmla="*/ 98791 h 852360"/>
                <a:gd name="connsiteX2" fmla="*/ 690496 w 690496"/>
                <a:gd name="connsiteY2" fmla="*/ 341654 h 852360"/>
                <a:gd name="connsiteX3" fmla="*/ 690496 w 690496"/>
                <a:gd name="connsiteY3" fmla="*/ 761518 h 852360"/>
                <a:gd name="connsiteX4" fmla="*/ 590666 w 690496"/>
                <a:gd name="connsiteY4" fmla="*/ 852077 h 852360"/>
                <a:gd name="connsiteX5" fmla="*/ 499154 w 690496"/>
                <a:gd name="connsiteY5" fmla="*/ 761518 h 852360"/>
                <a:gd name="connsiteX6" fmla="*/ 499154 w 690496"/>
                <a:gd name="connsiteY6" fmla="*/ 341654 h 852360"/>
                <a:gd name="connsiteX7" fmla="*/ 453398 w 690496"/>
                <a:gd name="connsiteY7" fmla="*/ 230514 h 852360"/>
                <a:gd name="connsiteX8" fmla="*/ 341089 w 690496"/>
                <a:gd name="connsiteY8" fmla="*/ 185234 h 852360"/>
                <a:gd name="connsiteX9" fmla="*/ 228779 w 690496"/>
                <a:gd name="connsiteY9" fmla="*/ 230514 h 852360"/>
                <a:gd name="connsiteX10" fmla="*/ 183023 w 690496"/>
                <a:gd name="connsiteY10" fmla="*/ 341654 h 852360"/>
                <a:gd name="connsiteX11" fmla="*/ 183023 w 690496"/>
                <a:gd name="connsiteY11" fmla="*/ 761518 h 852360"/>
                <a:gd name="connsiteX12" fmla="*/ 91512 w 690496"/>
                <a:gd name="connsiteY12" fmla="*/ 852077 h 852360"/>
                <a:gd name="connsiteX13" fmla="*/ 0 w 690496"/>
                <a:gd name="connsiteY13" fmla="*/ 761518 h 852360"/>
                <a:gd name="connsiteX14" fmla="*/ 0 w 690496"/>
                <a:gd name="connsiteY14" fmla="*/ 341654 h 852360"/>
                <a:gd name="connsiteX15" fmla="*/ 99831 w 690496"/>
                <a:gd name="connsiteY15" fmla="*/ 98791 h 852360"/>
                <a:gd name="connsiteX16" fmla="*/ 345248 w 690496"/>
                <a:gd name="connsiteY16" fmla="*/ 0 h 852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0496" h="852360">
                  <a:moveTo>
                    <a:pt x="345248" y="0"/>
                  </a:moveTo>
                  <a:cubicBezTo>
                    <a:pt x="436760" y="0"/>
                    <a:pt x="524112" y="32930"/>
                    <a:pt x="590666" y="98791"/>
                  </a:cubicBezTo>
                  <a:cubicBezTo>
                    <a:pt x="653060" y="164653"/>
                    <a:pt x="690496" y="251095"/>
                    <a:pt x="690496" y="341654"/>
                  </a:cubicBezTo>
                  <a:lnTo>
                    <a:pt x="690496" y="761518"/>
                  </a:lnTo>
                  <a:cubicBezTo>
                    <a:pt x="690496" y="815030"/>
                    <a:pt x="648900" y="856193"/>
                    <a:pt x="590666" y="852077"/>
                  </a:cubicBezTo>
                  <a:cubicBezTo>
                    <a:pt x="540750" y="852077"/>
                    <a:pt x="499154" y="810914"/>
                    <a:pt x="499154" y="761518"/>
                  </a:cubicBezTo>
                  <a:lnTo>
                    <a:pt x="499154" y="341654"/>
                  </a:lnTo>
                  <a:cubicBezTo>
                    <a:pt x="499154" y="300491"/>
                    <a:pt x="482516" y="259328"/>
                    <a:pt x="453398" y="230514"/>
                  </a:cubicBezTo>
                  <a:cubicBezTo>
                    <a:pt x="424281" y="201699"/>
                    <a:pt x="382685" y="185234"/>
                    <a:pt x="341089" y="185234"/>
                  </a:cubicBezTo>
                  <a:cubicBezTo>
                    <a:pt x="299492" y="185234"/>
                    <a:pt x="257896" y="201699"/>
                    <a:pt x="228779" y="230514"/>
                  </a:cubicBezTo>
                  <a:cubicBezTo>
                    <a:pt x="199662" y="259328"/>
                    <a:pt x="183023" y="300491"/>
                    <a:pt x="183023" y="341654"/>
                  </a:cubicBezTo>
                  <a:lnTo>
                    <a:pt x="183023" y="761518"/>
                  </a:lnTo>
                  <a:cubicBezTo>
                    <a:pt x="183023" y="810914"/>
                    <a:pt x="141427" y="852077"/>
                    <a:pt x="91512" y="852077"/>
                  </a:cubicBezTo>
                  <a:cubicBezTo>
                    <a:pt x="41596" y="852077"/>
                    <a:pt x="0" y="810914"/>
                    <a:pt x="0" y="761518"/>
                  </a:cubicBezTo>
                  <a:lnTo>
                    <a:pt x="0" y="341654"/>
                  </a:lnTo>
                  <a:cubicBezTo>
                    <a:pt x="0" y="251095"/>
                    <a:pt x="33277" y="164653"/>
                    <a:pt x="99831" y="98791"/>
                  </a:cubicBezTo>
                  <a:cubicBezTo>
                    <a:pt x="166385" y="37047"/>
                    <a:pt x="253737" y="0"/>
                    <a:pt x="345248" y="0"/>
                  </a:cubicBezTo>
                  <a:close/>
                </a:path>
              </a:pathLst>
            </a:custGeom>
            <a:solidFill>
              <a:srgbClr val="4174BA"/>
            </a:solidFill>
            <a:ln w="4151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46FA05D0-1981-34DD-8782-2FAFE224D156}"/>
                </a:ext>
              </a:extLst>
            </p:cNvPr>
            <p:cNvSpPr/>
            <p:nvPr/>
          </p:nvSpPr>
          <p:spPr>
            <a:xfrm>
              <a:off x="12102496" y="1"/>
              <a:ext cx="103792" cy="227067"/>
            </a:xfrm>
            <a:custGeom>
              <a:avLst/>
              <a:gdLst>
                <a:gd name="connsiteX0" fmla="*/ 13051 w 103792"/>
                <a:gd name="connsiteY0" fmla="*/ 0 h 227067"/>
                <a:gd name="connsiteX1" fmla="*/ 103792 w 103792"/>
                <a:gd name="connsiteY1" fmla="*/ 0 h 227067"/>
                <a:gd name="connsiteX2" fmla="*/ 103792 w 103792"/>
                <a:gd name="connsiteY2" fmla="*/ 227067 h 227067"/>
                <a:gd name="connsiteX3" fmla="*/ 54075 w 103792"/>
                <a:gd name="connsiteY3" fmla="*/ 194506 h 227067"/>
                <a:gd name="connsiteX4" fmla="*/ 0 w 103792"/>
                <a:gd name="connsiteY4" fmla="*/ 65356 h 227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92" h="227067">
                  <a:moveTo>
                    <a:pt x="13051" y="0"/>
                  </a:moveTo>
                  <a:lnTo>
                    <a:pt x="103792" y="0"/>
                  </a:lnTo>
                  <a:lnTo>
                    <a:pt x="103792" y="227067"/>
                  </a:lnTo>
                  <a:lnTo>
                    <a:pt x="54075" y="194506"/>
                  </a:lnTo>
                  <a:cubicBezTo>
                    <a:pt x="20798" y="162090"/>
                    <a:pt x="0" y="116810"/>
                    <a:pt x="0" y="65356"/>
                  </a:cubicBezTo>
                  <a:close/>
                </a:path>
              </a:pathLst>
            </a:custGeom>
            <a:solidFill>
              <a:srgbClr val="414DA1"/>
            </a:solidFill>
            <a:ln w="41519"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F1065719-BE80-66DB-E6B3-AF055B1D2C3D}"/>
                </a:ext>
              </a:extLst>
            </p:cNvPr>
            <p:cNvSpPr/>
            <p:nvPr/>
          </p:nvSpPr>
          <p:spPr>
            <a:xfrm>
              <a:off x="10584236" y="0"/>
              <a:ext cx="366046" cy="246474"/>
            </a:xfrm>
            <a:custGeom>
              <a:avLst/>
              <a:gdLst>
                <a:gd name="connsiteX0" fmla="*/ 13051 w 366046"/>
                <a:gd name="connsiteY0" fmla="*/ 0 h 246474"/>
                <a:gd name="connsiteX1" fmla="*/ 354634 w 366046"/>
                <a:gd name="connsiteY1" fmla="*/ 0 h 246474"/>
                <a:gd name="connsiteX2" fmla="*/ 366046 w 366046"/>
                <a:gd name="connsiteY2" fmla="*/ 65356 h 246474"/>
                <a:gd name="connsiteX3" fmla="*/ 183023 w 366046"/>
                <a:gd name="connsiteY3" fmla="*/ 246474 h 246474"/>
                <a:gd name="connsiteX4" fmla="*/ 0 w 366046"/>
                <a:gd name="connsiteY4" fmla="*/ 65356 h 24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046" h="246474">
                  <a:moveTo>
                    <a:pt x="13051" y="0"/>
                  </a:moveTo>
                  <a:lnTo>
                    <a:pt x="354634" y="0"/>
                  </a:lnTo>
                  <a:lnTo>
                    <a:pt x="366046" y="65356"/>
                  </a:lnTo>
                  <a:cubicBezTo>
                    <a:pt x="366046" y="164147"/>
                    <a:pt x="287014" y="246474"/>
                    <a:pt x="183023" y="246474"/>
                  </a:cubicBezTo>
                  <a:cubicBezTo>
                    <a:pt x="83192" y="246474"/>
                    <a:pt x="0" y="168264"/>
                    <a:pt x="0" y="65356"/>
                  </a:cubicBezTo>
                  <a:close/>
                </a:path>
              </a:pathLst>
            </a:custGeom>
            <a:solidFill>
              <a:srgbClr val="EE4F27"/>
            </a:solidFill>
            <a:ln w="41519"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222ECB4B-185A-746C-AC80-C9A5C77598D1}"/>
                </a:ext>
              </a:extLst>
            </p:cNvPr>
            <p:cNvSpPr/>
            <p:nvPr/>
          </p:nvSpPr>
          <p:spPr>
            <a:xfrm>
              <a:off x="10929484" y="946247"/>
              <a:ext cx="183310" cy="181117"/>
            </a:xfrm>
            <a:custGeom>
              <a:avLst/>
              <a:gdLst>
                <a:gd name="connsiteX0" fmla="*/ 91512 w 183310"/>
                <a:gd name="connsiteY0" fmla="*/ 0 h 181117"/>
                <a:gd name="connsiteX1" fmla="*/ 0 w 183310"/>
                <a:gd name="connsiteY1" fmla="*/ 90559 h 181117"/>
                <a:gd name="connsiteX2" fmla="*/ 0 w 183310"/>
                <a:gd name="connsiteY2" fmla="*/ 90559 h 181117"/>
                <a:gd name="connsiteX3" fmla="*/ 0 w 183310"/>
                <a:gd name="connsiteY3" fmla="*/ 90559 h 181117"/>
                <a:gd name="connsiteX4" fmla="*/ 0 w 183310"/>
                <a:gd name="connsiteY4" fmla="*/ 90559 h 181117"/>
                <a:gd name="connsiteX5" fmla="*/ 0 w 183310"/>
                <a:gd name="connsiteY5" fmla="*/ 90559 h 181117"/>
                <a:gd name="connsiteX6" fmla="*/ 91512 w 183310"/>
                <a:gd name="connsiteY6" fmla="*/ 181118 h 181117"/>
                <a:gd name="connsiteX7" fmla="*/ 183023 w 183310"/>
                <a:gd name="connsiteY7" fmla="*/ 90559 h 181117"/>
                <a:gd name="connsiteX8" fmla="*/ 91512 w 183310"/>
                <a:gd name="connsiteY8" fmla="*/ 0 h 18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310" h="181117">
                  <a:moveTo>
                    <a:pt x="91512" y="0"/>
                  </a:moveTo>
                  <a:cubicBezTo>
                    <a:pt x="41596" y="0"/>
                    <a:pt x="0" y="41163"/>
                    <a:pt x="0" y="90559"/>
                  </a:cubicBezTo>
                  <a:lnTo>
                    <a:pt x="0" y="90559"/>
                  </a:lnTo>
                  <a:cubicBezTo>
                    <a:pt x="0" y="90559"/>
                    <a:pt x="0" y="90559"/>
                    <a:pt x="0" y="90559"/>
                  </a:cubicBezTo>
                  <a:cubicBezTo>
                    <a:pt x="0" y="90559"/>
                    <a:pt x="0" y="90559"/>
                    <a:pt x="0" y="90559"/>
                  </a:cubicBezTo>
                  <a:cubicBezTo>
                    <a:pt x="0" y="90559"/>
                    <a:pt x="0" y="90559"/>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993F59"/>
            </a:solidFill>
            <a:ln w="41519"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2E59497E-22F0-531F-2883-8C59EE170C6D}"/>
                </a:ext>
              </a:extLst>
            </p:cNvPr>
            <p:cNvSpPr/>
            <p:nvPr/>
          </p:nvSpPr>
          <p:spPr>
            <a:xfrm>
              <a:off x="11183221"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414DA1"/>
            </a:solidFill>
            <a:ln w="41519"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05078F1E-062D-9A75-6B98-E46367AD3858}"/>
                </a:ext>
              </a:extLst>
            </p:cNvPr>
            <p:cNvSpPr/>
            <p:nvPr/>
          </p:nvSpPr>
          <p:spPr>
            <a:xfrm>
              <a:off x="11686535"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3FB5A1"/>
            </a:solidFill>
            <a:ln w="41519"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2CA30235-7A23-64DF-7546-1D3F052EAB0C}"/>
                </a:ext>
              </a:extLst>
            </p:cNvPr>
            <p:cNvSpPr/>
            <p:nvPr/>
          </p:nvSpPr>
          <p:spPr>
            <a:xfrm>
              <a:off x="11940271" y="946247"/>
              <a:ext cx="183310" cy="181117"/>
            </a:xfrm>
            <a:custGeom>
              <a:avLst/>
              <a:gdLst>
                <a:gd name="connsiteX0" fmla="*/ 91512 w 183310"/>
                <a:gd name="connsiteY0" fmla="*/ 0 h 181117"/>
                <a:gd name="connsiteX1" fmla="*/ 0 w 183310"/>
                <a:gd name="connsiteY1" fmla="*/ 90559 h 181117"/>
                <a:gd name="connsiteX2" fmla="*/ 91512 w 183310"/>
                <a:gd name="connsiteY2" fmla="*/ 181118 h 181117"/>
                <a:gd name="connsiteX3" fmla="*/ 183023 w 183310"/>
                <a:gd name="connsiteY3" fmla="*/ 90559 h 181117"/>
                <a:gd name="connsiteX4" fmla="*/ 91512 w 183310"/>
                <a:gd name="connsiteY4" fmla="*/ 0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310" h="181117">
                  <a:moveTo>
                    <a:pt x="91512" y="0"/>
                  </a:moveTo>
                  <a:cubicBezTo>
                    <a:pt x="41596" y="0"/>
                    <a:pt x="0" y="41163"/>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58B947"/>
            </a:solidFill>
            <a:ln w="41519" cap="flat">
              <a:noFill/>
              <a:prstDash val="solid"/>
              <a:miter/>
            </a:ln>
          </p:spPr>
          <p:txBody>
            <a:bodyPr rtlCol="0" anchor="ctr"/>
            <a:lstStyle/>
            <a:p>
              <a:endParaRPr lang="en-GB"/>
            </a:p>
          </p:txBody>
        </p:sp>
      </p:grpSp>
      <p:sp>
        <p:nvSpPr>
          <p:cNvPr id="13" name="Rectangle: Rounded Corners 13">
            <a:extLst>
              <a:ext uri="{FF2B5EF4-FFF2-40B4-BE49-F238E27FC236}">
                <a16:creationId xmlns:a16="http://schemas.microsoft.com/office/drawing/2014/main" id="{2D240C09-E2BD-55AD-E884-ECC2B0438AD2}"/>
              </a:ext>
            </a:extLst>
          </p:cNvPr>
          <p:cNvSpPr/>
          <p:nvPr/>
        </p:nvSpPr>
        <p:spPr>
          <a:xfrm>
            <a:off x="7481645" y="5125360"/>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latin typeface="Abadi" panose="020B0604020104020204" pitchFamily="34" charset="0"/>
                <a:cs typeface="Aharoni" panose="02010803020104030203" pitchFamily="2" charset="-79"/>
                <a:hlinkClick r:id="rId2">
                  <a:extLst>
                    <a:ext uri="{A12FA001-AC4F-418D-AE19-62706E023703}">
                      <ahyp:hlinkClr xmlns:ahyp="http://schemas.microsoft.com/office/drawing/2018/hyperlinkcolor" val="tx"/>
                    </a:ext>
                  </a:extLst>
                </a:hlinkClick>
              </a:rPr>
              <a:t>Klicken Sie hier, um die Informationen anzuzeigen.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pic>
        <p:nvPicPr>
          <p:cNvPr id="24" name="Picture Placeholder 23">
            <a:hlinkClick r:id="rId2"/>
            <a:extLst>
              <a:ext uri="{FF2B5EF4-FFF2-40B4-BE49-F238E27FC236}">
                <a16:creationId xmlns:a16="http://schemas.microsoft.com/office/drawing/2014/main" id="{18E4BA88-8A6C-27DC-5D4F-930EC7D75C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p:pic>
      <p:grpSp>
        <p:nvGrpSpPr>
          <p:cNvPr id="25" name="Group 24">
            <a:extLst>
              <a:ext uri="{FF2B5EF4-FFF2-40B4-BE49-F238E27FC236}">
                <a16:creationId xmlns:a16="http://schemas.microsoft.com/office/drawing/2014/main" id="{3A8A1004-8B95-6DBA-009C-47EDDF21768A}"/>
              </a:ext>
            </a:extLst>
          </p:cNvPr>
          <p:cNvGrpSpPr/>
          <p:nvPr/>
        </p:nvGrpSpPr>
        <p:grpSpPr>
          <a:xfrm rot="10800000">
            <a:off x="0" y="2336598"/>
            <a:ext cx="744123" cy="527392"/>
            <a:chOff x="1410990" y="64984"/>
            <a:chExt cx="7606227" cy="5390858"/>
          </a:xfrm>
        </p:grpSpPr>
        <p:sp>
          <p:nvSpPr>
            <p:cNvPr id="26" name="Freeform 25">
              <a:extLst>
                <a:ext uri="{FF2B5EF4-FFF2-40B4-BE49-F238E27FC236}">
                  <a16:creationId xmlns:a16="http://schemas.microsoft.com/office/drawing/2014/main" id="{E048DBEB-2E97-4AF5-BE2B-5C727E7A677F}"/>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D1BF0E85-BCCB-87CE-F36D-2B03E2EB6786}"/>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8EBA53"/>
                </a:gs>
                <a:gs pos="50000">
                  <a:srgbClr val="47B363"/>
                </a:gs>
                <a:gs pos="100000">
                  <a:srgbClr val="00AD74"/>
                </a:gs>
              </a:gsLst>
              <a:lin ang="16200000" scaled="1"/>
            </a:gradFill>
            <a:ln w="7772" cap="flat">
              <a:noFill/>
              <a:prstDash val="solid"/>
              <a:miter/>
            </a:ln>
          </p:spPr>
          <p:txBody>
            <a:bodyPr rtlCol="0" anchor="ctr"/>
            <a:lstStyle/>
            <a:p>
              <a:endParaRPr lang="en-GB"/>
            </a:p>
          </p:txBody>
        </p:sp>
      </p:grpSp>
    </p:spTree>
    <p:extLst>
      <p:ext uri="{BB962C8B-B14F-4D97-AF65-F5344CB8AC3E}">
        <p14:creationId xmlns:p14="http://schemas.microsoft.com/office/powerpoint/2010/main" val="11836321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7ACA0FE-F957-BCDE-792A-CC1832F6C7D9}"/>
              </a:ext>
            </a:extLst>
          </p:cNvPr>
          <p:cNvCxnSpPr>
            <a:cxnSpLocks/>
          </p:cNvCxnSpPr>
          <p:nvPr/>
        </p:nvCxnSpPr>
        <p:spPr>
          <a:xfrm>
            <a:off x="0" y="1299443"/>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3" name="Rectangle: Rounded Corners 13">
            <a:extLst>
              <a:ext uri="{FF2B5EF4-FFF2-40B4-BE49-F238E27FC236}">
                <a16:creationId xmlns:a16="http://schemas.microsoft.com/office/drawing/2014/main" id="{978632B9-F46F-570A-D5BF-3C87C17004AA}"/>
              </a:ext>
            </a:extLst>
          </p:cNvPr>
          <p:cNvSpPr/>
          <p:nvPr/>
        </p:nvSpPr>
        <p:spPr>
          <a:xfrm>
            <a:off x="8363020" y="5882708"/>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dirty="0">
                <a:solidFill>
                  <a:schemeClr val="bg1"/>
                </a:solidFill>
                <a:latin typeface="Abadi" panose="020B0604020104020204" pitchFamily="34" charset="0"/>
                <a:cs typeface="Aharoni" panose="02010803020104030203" pitchFamily="2" charset="-79"/>
                <a:hlinkClick r:id="rId2">
                  <a:extLst>
                    <a:ext uri="{A12FA001-AC4F-418D-AE19-62706E023703}">
                      <ahyp:hlinkClr xmlns:ahyp="http://schemas.microsoft.com/office/drawing/2018/hyperlinkcolor" val="tx"/>
                    </a:ext>
                  </a:extLst>
                </a:hlinkClick>
              </a:rPr>
              <a:t>Klicken Sie hier, um es anzuzeigen.</a:t>
            </a:r>
            <a:endParaRPr kumimoji="0" lang="en-IE" sz="24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sp>
        <p:nvSpPr>
          <p:cNvPr id="27" name="Text Placeholder 1">
            <a:extLst>
              <a:ext uri="{FF2B5EF4-FFF2-40B4-BE49-F238E27FC236}">
                <a16:creationId xmlns:a16="http://schemas.microsoft.com/office/drawing/2014/main" id="{01D0FEE9-220B-783E-0420-F93D2F4DFA45}"/>
              </a:ext>
            </a:extLst>
          </p:cNvPr>
          <p:cNvSpPr>
            <a:spLocks noGrp="1"/>
          </p:cNvSpPr>
          <p:nvPr>
            <p:ph type="body" sz="quarter" idx="18"/>
          </p:nvPr>
        </p:nvSpPr>
        <p:spPr>
          <a:xfrm>
            <a:off x="798380" y="1520825"/>
            <a:ext cx="7041076" cy="4228915"/>
          </a:xfrm>
        </p:spPr>
        <p:txBody>
          <a:bodyPr/>
          <a:lstStyle/>
          <a:p>
            <a:pPr marL="0" indent="0">
              <a:lnSpc>
                <a:spcPct val="100000"/>
              </a:lnSpc>
            </a:pPr>
            <a:r>
              <a:rPr lang="en-GB" sz="2000" noProof="0" dirty="0">
                <a:solidFill>
                  <a:srgbClr val="3EB6A1"/>
                </a:solidFill>
                <a:hlinkClick r:id="rId3">
                  <a:extLst>
                    <a:ext uri="{A12FA001-AC4F-418D-AE19-62706E023703}">
                      <ahyp:hlinkClr xmlns:ahyp="http://schemas.microsoft.com/office/drawing/2018/hyperlinkcolor" val="tx"/>
                    </a:ext>
                  </a:extLst>
                </a:hlinkClick>
              </a:rPr>
              <a:t>Media Pluralism Monitor (MPM)</a:t>
            </a:r>
            <a:endParaRPr lang="en-GB" sz="2000" noProof="0" dirty="0">
              <a:solidFill>
                <a:srgbClr val="3EB6A1"/>
              </a:solidFill>
            </a:endParaRPr>
          </a:p>
          <a:p>
            <a:pPr marL="0" indent="0">
              <a:lnSpc>
                <a:spcPct val="100000"/>
              </a:lnSpc>
            </a:pPr>
            <a:r>
              <a:rPr lang="en-GB" sz="2000" noProof="0" dirty="0"/>
              <a:t>Der Medienpluralismus-Monitor ist ein Forschungsinstrument. Er bewertet Risiken für den Medienpluralismus in den EU-Mitgliedstaaten. Er analysiert verschiedene Faktoren. Dazu gehören Marktkonzentration, politische Unabhängigkeit und soziale Inklusion. Er liefert Daten als Grundlage für politische Entscheidungen.</a:t>
            </a:r>
          </a:p>
          <a:p>
            <a:pPr marL="0" indent="0">
              <a:lnSpc>
                <a:spcPct val="100000"/>
              </a:lnSpc>
            </a:pPr>
            <a:r>
              <a:rPr lang="en-GB" sz="2000" b="1" i="0" u="none" strike="noStrike" noProof="0" dirty="0">
                <a:effectLst/>
              </a:rPr>
              <a:t>Berichtspflichten zu Vielfalt</a:t>
            </a:r>
            <a:r>
              <a:rPr lang="en-GB" sz="2000" b="1" noProof="0" dirty="0"/>
              <a:t>, Gerechtigkeit und Inklusion (</a:t>
            </a:r>
            <a:r>
              <a:rPr lang="en-GB" sz="2000" b="1" i="0" u="none" strike="noStrike" noProof="0" dirty="0">
                <a:effectLst/>
              </a:rPr>
              <a:t>DEI)</a:t>
            </a:r>
          </a:p>
          <a:p>
            <a:pPr marL="0" indent="0">
              <a:lnSpc>
                <a:spcPct val="100000"/>
              </a:lnSpc>
            </a:pPr>
            <a:r>
              <a:rPr lang="en-GB" sz="2000" i="0" noProof="0" dirty="0">
                <a:effectLst/>
              </a:rPr>
              <a:t>Die </a:t>
            </a:r>
            <a:r>
              <a:rPr lang="en-GB" sz="2000" i="0" noProof="0" dirty="0">
                <a:solidFill>
                  <a:srgbClr val="3EB6A1"/>
                </a:solidFill>
                <a:effectLst/>
                <a:hlinkClick r:id="rId2">
                  <a:extLst>
                    <a:ext uri="{A12FA001-AC4F-418D-AE19-62706E023703}">
                      <ahyp:hlinkClr xmlns:ahyp="http://schemas.microsoft.com/office/drawing/2018/hyperlinkcolor" val="tx"/>
                    </a:ext>
                  </a:extLst>
                </a:hlinkClick>
              </a:rPr>
              <a:t>EU-Richtlinie zur Nachhaltigkeitsberichterstattung von Unternehmen (CSRD) </a:t>
            </a:r>
            <a:r>
              <a:rPr lang="en-GB" sz="2000" i="0" noProof="0" dirty="0">
                <a:effectLst/>
              </a:rPr>
              <a:t>enthält klare Pflichten zur Berichterstattung über Vielfalt, Gerechtigkeit und Inklusion. Unternehmen mit mehr als 100 Beschäftigten müssen wichtige DEI-Kennzahlen veröffentlichen.</a:t>
            </a:r>
            <a:endParaRPr lang="en-GB" sz="2000" i="0" u="none" strike="noStrike" noProof="0" dirty="0">
              <a:effectLst/>
            </a:endParaRPr>
          </a:p>
          <a:p>
            <a:pPr marL="0" indent="0">
              <a:lnSpc>
                <a:spcPct val="100000"/>
              </a:lnSpc>
            </a:pPr>
            <a:endParaRPr lang="en-GB" sz="2000" noProof="0" dirty="0">
              <a:latin typeface="Calibri" panose="020F0502020204030204" pitchFamily="34" charset="0"/>
              <a:ea typeface="Calibri"/>
              <a:cs typeface="Calibri" panose="020F0502020204030204" pitchFamily="34" charset="0"/>
            </a:endParaRPr>
          </a:p>
        </p:txBody>
      </p:sp>
      <p:sp>
        <p:nvSpPr>
          <p:cNvPr id="28" name="Text Placeholder 2">
            <a:extLst>
              <a:ext uri="{FF2B5EF4-FFF2-40B4-BE49-F238E27FC236}">
                <a16:creationId xmlns:a16="http://schemas.microsoft.com/office/drawing/2014/main" id="{51E8788E-5812-6EEC-4EC8-9C189DDC0614}"/>
              </a:ext>
            </a:extLst>
          </p:cNvPr>
          <p:cNvSpPr>
            <a:spLocks noGrp="1"/>
          </p:cNvSpPr>
          <p:nvPr>
            <p:ph type="body" sz="quarter" idx="16"/>
          </p:nvPr>
        </p:nvSpPr>
        <p:spPr>
          <a:xfrm>
            <a:off x="798381" y="1"/>
            <a:ext cx="8092700" cy="1299442"/>
          </a:xfrm>
        </p:spPr>
        <p:txBody>
          <a:bodyPr anchor="ctr"/>
          <a:lstStyle/>
          <a:p>
            <a:pPr>
              <a:buNone/>
            </a:pPr>
            <a:r>
              <a:rPr lang="en-US" sz="3400" dirty="0"/>
              <a:t>Maßnahmen zur Einhaltung der Vorschriften und zur Rechenschaftspflicht</a:t>
            </a:r>
          </a:p>
        </p:txBody>
      </p:sp>
      <p:sp>
        <p:nvSpPr>
          <p:cNvPr id="30" name="Rectangle: Rounded Corners 13">
            <a:extLst>
              <a:ext uri="{FF2B5EF4-FFF2-40B4-BE49-F238E27FC236}">
                <a16:creationId xmlns:a16="http://schemas.microsoft.com/office/drawing/2014/main" id="{93A43FC5-5723-5C05-16F7-865A629354BF}"/>
              </a:ext>
            </a:extLst>
          </p:cNvPr>
          <p:cNvSpPr/>
          <p:nvPr/>
        </p:nvSpPr>
        <p:spPr>
          <a:xfrm>
            <a:off x="8363020" y="2644208"/>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dirty="0">
                <a:solidFill>
                  <a:schemeClr val="bg1"/>
                </a:solidFill>
                <a:latin typeface="Abadi" panose="020B0604020104020204" pitchFamily="34" charset="0"/>
                <a:cs typeface="Aharoni" panose="02010803020104030203" pitchFamily="2" charset="-79"/>
                <a:hlinkClick r:id="rId3">
                  <a:extLst>
                    <a:ext uri="{A12FA001-AC4F-418D-AE19-62706E023703}">
                      <ahyp:hlinkClr xmlns:ahyp="http://schemas.microsoft.com/office/drawing/2018/hyperlinkcolor" val="tx"/>
                    </a:ext>
                  </a:extLst>
                </a:hlinkClick>
              </a:rPr>
              <a:t>Klicken Sie hier, um die Informationen anzuzeigen.</a:t>
            </a:r>
            <a:endParaRPr kumimoji="0" lang="en-IE" sz="24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grpSp>
        <p:nvGrpSpPr>
          <p:cNvPr id="23" name="Group 22">
            <a:extLst>
              <a:ext uri="{FF2B5EF4-FFF2-40B4-BE49-F238E27FC236}">
                <a16:creationId xmlns:a16="http://schemas.microsoft.com/office/drawing/2014/main" id="{A11CEBE9-D057-EB06-9026-8DFE36A64A27}"/>
              </a:ext>
            </a:extLst>
          </p:cNvPr>
          <p:cNvGrpSpPr/>
          <p:nvPr/>
        </p:nvGrpSpPr>
        <p:grpSpPr>
          <a:xfrm rot="10800000">
            <a:off x="0" y="1434390"/>
            <a:ext cx="744123" cy="527392"/>
            <a:chOff x="1410990" y="64984"/>
            <a:chExt cx="7606227" cy="5390858"/>
          </a:xfrm>
        </p:grpSpPr>
        <p:sp>
          <p:nvSpPr>
            <p:cNvPr id="24" name="Freeform 23">
              <a:extLst>
                <a:ext uri="{FF2B5EF4-FFF2-40B4-BE49-F238E27FC236}">
                  <a16:creationId xmlns:a16="http://schemas.microsoft.com/office/drawing/2014/main" id="{CEC25E0F-A44F-283D-833E-585E76B6309E}"/>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C1EF71D1-3751-4DE7-6999-EF604F4132D9}"/>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8EBA53"/>
                </a:gs>
                <a:gs pos="50000">
                  <a:srgbClr val="47B363"/>
                </a:gs>
                <a:gs pos="100000">
                  <a:srgbClr val="00AD74"/>
                </a:gs>
              </a:gsLst>
              <a:lin ang="16200000" scaled="1"/>
            </a:gradFill>
            <a:ln w="7772" cap="flat">
              <a:noFill/>
              <a:prstDash val="solid"/>
              <a:miter/>
            </a:ln>
          </p:spPr>
          <p:txBody>
            <a:bodyPr rtlCol="0" anchor="ctr"/>
            <a:lstStyle/>
            <a:p>
              <a:endParaRPr lang="en-GB"/>
            </a:p>
          </p:txBody>
        </p:sp>
      </p:grpSp>
      <p:grpSp>
        <p:nvGrpSpPr>
          <p:cNvPr id="26" name="Group 25">
            <a:extLst>
              <a:ext uri="{FF2B5EF4-FFF2-40B4-BE49-F238E27FC236}">
                <a16:creationId xmlns:a16="http://schemas.microsoft.com/office/drawing/2014/main" id="{294E04A0-6B60-1E22-B8A6-5053D7BDAB78}"/>
              </a:ext>
            </a:extLst>
          </p:cNvPr>
          <p:cNvGrpSpPr/>
          <p:nvPr/>
        </p:nvGrpSpPr>
        <p:grpSpPr>
          <a:xfrm rot="10800000">
            <a:off x="-12192" y="4055670"/>
            <a:ext cx="744123" cy="527392"/>
            <a:chOff x="1410990" y="64984"/>
            <a:chExt cx="7606227" cy="5390858"/>
          </a:xfrm>
        </p:grpSpPr>
        <p:sp>
          <p:nvSpPr>
            <p:cNvPr id="29" name="Freeform 28">
              <a:extLst>
                <a:ext uri="{FF2B5EF4-FFF2-40B4-BE49-F238E27FC236}">
                  <a16:creationId xmlns:a16="http://schemas.microsoft.com/office/drawing/2014/main" id="{00E6AE2E-6CE2-4148-7645-EA3FF4DBEC53}"/>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31" name="Freeform 30">
              <a:extLst>
                <a:ext uri="{FF2B5EF4-FFF2-40B4-BE49-F238E27FC236}">
                  <a16:creationId xmlns:a16="http://schemas.microsoft.com/office/drawing/2014/main" id="{7C7FEAE2-BBC7-6479-0817-3298B4C49A2D}"/>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8EBA53"/>
                </a:gs>
                <a:gs pos="50000">
                  <a:srgbClr val="47B363"/>
                </a:gs>
                <a:gs pos="100000">
                  <a:srgbClr val="00AD74"/>
                </a:gs>
              </a:gsLst>
              <a:lin ang="16200000" scaled="1"/>
            </a:gradFill>
            <a:ln w="7772" cap="flat">
              <a:noFill/>
              <a:prstDash val="solid"/>
              <a:miter/>
            </a:ln>
          </p:spPr>
          <p:txBody>
            <a:bodyPr rtlCol="0" anchor="ctr"/>
            <a:lstStyle/>
            <a:p>
              <a:endParaRPr lang="en-GB"/>
            </a:p>
          </p:txBody>
        </p:sp>
      </p:grpSp>
      <p:pic>
        <p:nvPicPr>
          <p:cNvPr id="10" name="Picture Placeholder 9">
            <a:hlinkClick r:id="rId3"/>
            <a:extLst>
              <a:ext uri="{FF2B5EF4-FFF2-40B4-BE49-F238E27FC236}">
                <a16:creationId xmlns:a16="http://schemas.microsoft.com/office/drawing/2014/main" id="{32A01BBD-80CD-642B-3A33-827BCDCD92D6}"/>
              </a:ext>
            </a:extLst>
          </p:cNvPr>
          <p:cNvPicPr>
            <a:picLocks noGrp="1" noChangeAspect="1"/>
          </p:cNvPicPr>
          <p:nvPr>
            <p:ph type="pic" sz="quarter" idx="19"/>
          </p:nvPr>
        </p:nvPicPr>
        <p:blipFill>
          <a:blip r:embed="rId4" cstate="screen">
            <a:extLst>
              <a:ext uri="{28A0092B-C50C-407E-A947-70E740481C1C}">
                <a14:useLocalDpi xmlns:a14="http://schemas.microsoft.com/office/drawing/2010/main"/>
              </a:ext>
            </a:extLst>
          </a:blip>
          <a:srcRect/>
          <a:stretch>
            <a:fillRect/>
          </a:stretch>
        </p:blipFill>
        <p:spPr/>
      </p:pic>
      <p:pic>
        <p:nvPicPr>
          <p:cNvPr id="13" name="Picture Placeholder 12">
            <a:hlinkClick r:id="rId2"/>
            <a:extLst>
              <a:ext uri="{FF2B5EF4-FFF2-40B4-BE49-F238E27FC236}">
                <a16:creationId xmlns:a16="http://schemas.microsoft.com/office/drawing/2014/main" id="{4E715005-4040-3228-53A7-326402117711}"/>
              </a:ext>
            </a:extLst>
          </p:cNvPr>
          <p:cNvPicPr>
            <a:picLocks noGrp="1" noChangeAspect="1"/>
          </p:cNvPicPr>
          <p:nvPr>
            <p:ph type="pic" sz="quarter" idx="13"/>
          </p:nvPr>
        </p:nvPicPr>
        <p:blipFill rotWithShape="1">
          <a:blip r:embed="rId5" cstate="screen">
            <a:extLst>
              <a:ext uri="{28A0092B-C50C-407E-A947-70E740481C1C}">
                <a14:useLocalDpi xmlns:a14="http://schemas.microsoft.com/office/drawing/2010/main"/>
              </a:ext>
            </a:extLst>
          </a:blip>
          <a:srcRect b="-1"/>
          <a:stretch/>
        </p:blipFill>
        <p:spPr>
          <a:xfrm>
            <a:off x="8792369" y="3567479"/>
            <a:ext cx="2534272" cy="1620802"/>
          </a:xfrm>
        </p:spPr>
      </p:pic>
    </p:spTree>
    <p:extLst>
      <p:ext uri="{BB962C8B-B14F-4D97-AF65-F5344CB8AC3E}">
        <p14:creationId xmlns:p14="http://schemas.microsoft.com/office/powerpoint/2010/main" val="7329188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8071A5-B674-BCBA-DC35-DC79FDCB381B}"/>
              </a:ext>
            </a:extLst>
          </p:cNvPr>
          <p:cNvSpPr/>
          <p:nvPr/>
        </p:nvSpPr>
        <p:spPr>
          <a:xfrm>
            <a:off x="11641540" y="4954137"/>
            <a:ext cx="550460" cy="16104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495097" y="2746283"/>
            <a:ext cx="4592732" cy="3066422"/>
          </a:xfrm>
        </p:spPr>
        <p:txBody>
          <a:bodyPr>
            <a:normAutofit/>
          </a:bodyPr>
          <a:lstStyle/>
          <a:p>
            <a:r>
              <a:rPr lang="en-US" sz="3200" kern="1200" dirty="0">
                <a:effectLst/>
                <a:latin typeface="+mn-lt"/>
                <a:ea typeface="+mn-ea"/>
                <a:cs typeface="+mn-cs"/>
              </a:rPr>
              <a:t>Die Kraft der digitalen Erzählung: Stereotypen hinterfragen und Gleichberechtigung fördern</a:t>
            </a: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a:xfrm>
            <a:off x="1655286" y="1080408"/>
            <a:ext cx="3819019" cy="582221"/>
          </a:xfrm>
        </p:spPr>
        <p:txBody>
          <a:bodyPr/>
          <a:lstStyle/>
          <a:p>
            <a:r>
              <a:rPr lang="en-US" sz="6000" b="1" dirty="0"/>
              <a:t>Thema 2</a:t>
            </a:r>
          </a:p>
        </p:txBody>
      </p:sp>
      <p:pic>
        <p:nvPicPr>
          <p:cNvPr id="10" name="Picture Placeholder 9">
            <a:extLst>
              <a:ext uri="{FF2B5EF4-FFF2-40B4-BE49-F238E27FC236}">
                <a16:creationId xmlns:a16="http://schemas.microsoft.com/office/drawing/2014/main" id="{B873C696-181D-8DBE-8C74-58BF23A6074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pic>
        <p:nvPicPr>
          <p:cNvPr id="7" name="Graphic 6">
            <a:extLst>
              <a:ext uri="{FF2B5EF4-FFF2-40B4-BE49-F238E27FC236}">
                <a16:creationId xmlns:a16="http://schemas.microsoft.com/office/drawing/2014/main" id="{3CCD01D6-E941-2CE6-C726-739A45AE9A9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5957200" y="-128242"/>
            <a:ext cx="4274935" cy="2874525"/>
          </a:xfrm>
          <a:prstGeom prst="rect">
            <a:avLst/>
          </a:prstGeom>
        </p:spPr>
      </p:pic>
    </p:spTree>
    <p:extLst>
      <p:ext uri="{BB962C8B-B14F-4D97-AF65-F5344CB8AC3E}">
        <p14:creationId xmlns:p14="http://schemas.microsoft.com/office/powerpoint/2010/main" val="42455193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C0647D0F-7780-2E10-4721-9FB685C0A99A}"/>
              </a:ext>
            </a:extLst>
          </p:cNvPr>
          <p:cNvSpPr>
            <a:spLocks noGrp="1"/>
          </p:cNvSpPr>
          <p:nvPr>
            <p:ph type="body" sz="quarter" idx="18"/>
          </p:nvPr>
        </p:nvSpPr>
        <p:spPr>
          <a:xfrm>
            <a:off x="391600" y="3392026"/>
            <a:ext cx="3423163" cy="1049221"/>
          </a:xfrm>
        </p:spPr>
        <p:txBody>
          <a:bodyPr/>
          <a:lstStyle/>
          <a:p>
            <a:pPr algn="ctr"/>
            <a:r>
              <a:rPr lang="en-US" dirty="0">
                <a:solidFill>
                  <a:srgbClr val="FFFFFF"/>
                </a:solidFill>
              </a:rPr>
              <a:t>Erzählungen sind wichtig</a:t>
            </a:r>
          </a:p>
        </p:txBody>
      </p:sp>
      <p:sp>
        <p:nvSpPr>
          <p:cNvPr id="10" name="Text Placeholder 2">
            <a:extLst>
              <a:ext uri="{FF2B5EF4-FFF2-40B4-BE49-F238E27FC236}">
                <a16:creationId xmlns:a16="http://schemas.microsoft.com/office/drawing/2014/main" id="{7FA58B7B-2F69-927D-A207-DF74AA4307B8}"/>
              </a:ext>
            </a:extLst>
          </p:cNvPr>
          <p:cNvSpPr>
            <a:spLocks noGrp="1"/>
          </p:cNvSpPr>
          <p:nvPr>
            <p:ph type="body" sz="quarter" idx="19"/>
          </p:nvPr>
        </p:nvSpPr>
        <p:spPr>
          <a:xfrm>
            <a:off x="391599" y="2457107"/>
            <a:ext cx="3423163" cy="385564"/>
          </a:xfrm>
        </p:spPr>
        <p:txBody>
          <a:bodyPr/>
          <a:lstStyle/>
          <a:p>
            <a:pPr algn="ctr"/>
            <a:r>
              <a:rPr lang="en-GB" sz="2400" dirty="0" err="1"/>
              <a:t>Schwerpunktbereich</a:t>
            </a:r>
            <a:r>
              <a:rPr lang="en-GB" sz="2400" dirty="0"/>
              <a:t> 1</a:t>
            </a:r>
          </a:p>
        </p:txBody>
      </p:sp>
      <p:sp>
        <p:nvSpPr>
          <p:cNvPr id="11" name="Text Placeholder 4">
            <a:extLst>
              <a:ext uri="{FF2B5EF4-FFF2-40B4-BE49-F238E27FC236}">
                <a16:creationId xmlns:a16="http://schemas.microsoft.com/office/drawing/2014/main" id="{C58787D8-F839-DF99-9FA2-DF0254309851}"/>
              </a:ext>
            </a:extLst>
          </p:cNvPr>
          <p:cNvSpPr>
            <a:spLocks noGrp="1"/>
          </p:cNvSpPr>
          <p:nvPr>
            <p:ph type="body" sz="quarter" idx="20"/>
          </p:nvPr>
        </p:nvSpPr>
        <p:spPr>
          <a:xfrm>
            <a:off x="4082901" y="1853196"/>
            <a:ext cx="7473043" cy="2823342"/>
          </a:xfrm>
        </p:spPr>
        <p:txBody>
          <a:bodyPr/>
          <a:lstStyle/>
          <a:p>
            <a:pPr marL="0" marR="0" lvl="0" indent="0" algn="l" defTabSz="777514" rtl="0" eaLnBrk="1" fontAlgn="auto" latinLnBrk="0" hangingPunct="1">
              <a:lnSpc>
                <a:spcPct val="100000"/>
              </a:lnSpc>
              <a:buClrTx/>
              <a:buSzTx/>
              <a:tabLst/>
              <a:defRPr/>
            </a:pPr>
            <a:r>
              <a:rPr lang="en-US" sz="2400" dirty="0">
                <a:solidFill>
                  <a:srgbClr val="0C4659"/>
                </a:solidFill>
              </a:rPr>
              <a:t>Geschichten formen die Sicht der Menschen und können Vorurteile stärken oder hinterfragen. </a:t>
            </a:r>
          </a:p>
          <a:p>
            <a:pPr marL="0" marR="0" lvl="0" indent="0" algn="l" defTabSz="777514" rtl="0" eaLnBrk="1" fontAlgn="auto" latinLnBrk="0" hangingPunct="1">
              <a:lnSpc>
                <a:spcPct val="100000"/>
              </a:lnSpc>
              <a:buClrTx/>
              <a:buSzTx/>
              <a:tabLst/>
              <a:defRPr/>
            </a:pPr>
            <a:r>
              <a:rPr lang="en-US" sz="2400" dirty="0">
                <a:solidFill>
                  <a:srgbClr val="0C4659"/>
                </a:solidFill>
              </a:rPr>
              <a:t>Überprüfe Informationen, bevor du sie weitergibst. Bewerte Inhalte beim Konsum kritisch. </a:t>
            </a:r>
          </a:p>
          <a:p>
            <a:pPr marL="0" marR="0" lvl="0" indent="0" algn="l" defTabSz="777514" rtl="0" eaLnBrk="1" fontAlgn="auto" latinLnBrk="0" hangingPunct="1">
              <a:lnSpc>
                <a:spcPct val="100000"/>
              </a:lnSpc>
              <a:buClrTx/>
              <a:buSzTx/>
              <a:tabLst/>
              <a:defRPr/>
            </a:pPr>
            <a:r>
              <a:rPr lang="en-US" sz="2400" dirty="0">
                <a:solidFill>
                  <a:srgbClr val="0C4659"/>
                </a:solidFill>
              </a:rPr>
              <a:t>Fehlinformationen können schädliche Vorurteile verstärken, wenn sie ungeprüft bleiben.</a:t>
            </a:r>
          </a:p>
        </p:txBody>
      </p:sp>
      <p:pic>
        <p:nvPicPr>
          <p:cNvPr id="5" name="Picture Placeholder 4">
            <a:extLst>
              <a:ext uri="{FF2B5EF4-FFF2-40B4-BE49-F238E27FC236}">
                <a16:creationId xmlns:a16="http://schemas.microsoft.com/office/drawing/2014/main" id="{29F1989E-AF2C-E48A-F705-9D596C64D4F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7" name="Text Placeholder 5">
            <a:extLst>
              <a:ext uri="{FF2B5EF4-FFF2-40B4-BE49-F238E27FC236}">
                <a16:creationId xmlns:a16="http://schemas.microsoft.com/office/drawing/2014/main" id="{82C5D9E8-223F-80CB-30FC-89F4132D702D}"/>
              </a:ext>
            </a:extLst>
          </p:cNvPr>
          <p:cNvSpPr txBox="1">
            <a:spLocks/>
          </p:cNvSpPr>
          <p:nvPr/>
        </p:nvSpPr>
        <p:spPr>
          <a:xfrm>
            <a:off x="4082902" y="1"/>
            <a:ext cx="7947989" cy="1128694"/>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3400" b="1" dirty="0">
                <a:solidFill>
                  <a:srgbClr val="0C4659"/>
                </a:solidFill>
                <a:latin typeface="Calibri (MS) Bold"/>
                <a:ea typeface="Calibri (MS) Bold"/>
                <a:cs typeface="Calibri (MS) Bold"/>
                <a:sym typeface="Calibri (MS) Bold"/>
              </a:rPr>
              <a:t>Macht und Verantwortung</a:t>
            </a:r>
          </a:p>
        </p:txBody>
      </p:sp>
      <p:cxnSp>
        <p:nvCxnSpPr>
          <p:cNvPr id="8" name="Straight Connector 7">
            <a:extLst>
              <a:ext uri="{FF2B5EF4-FFF2-40B4-BE49-F238E27FC236}">
                <a16:creationId xmlns:a16="http://schemas.microsoft.com/office/drawing/2014/main" id="{66442253-419D-1B20-6256-A530A2F790AB}"/>
              </a:ext>
            </a:extLst>
          </p:cNvPr>
          <p:cNvCxnSpPr>
            <a:cxnSpLocks/>
          </p:cNvCxnSpPr>
          <p:nvPr/>
        </p:nvCxnSpPr>
        <p:spPr>
          <a:xfrm flipV="1">
            <a:off x="4082903" y="1128695"/>
            <a:ext cx="8109097" cy="3"/>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9B1622BD-DC63-B5E2-BACA-0915CC7516BD}"/>
              </a:ext>
            </a:extLst>
          </p:cNvPr>
          <p:cNvGrpSpPr/>
          <p:nvPr/>
        </p:nvGrpSpPr>
        <p:grpSpPr>
          <a:xfrm>
            <a:off x="6826024" y="4663471"/>
            <a:ext cx="3546963" cy="2200491"/>
            <a:chOff x="6826024" y="4663471"/>
            <a:chExt cx="3546963" cy="2200491"/>
          </a:xfrm>
        </p:grpSpPr>
        <p:sp>
          <p:nvSpPr>
            <p:cNvPr id="15" name="Freeform 14">
              <a:extLst>
                <a:ext uri="{FF2B5EF4-FFF2-40B4-BE49-F238E27FC236}">
                  <a16:creationId xmlns:a16="http://schemas.microsoft.com/office/drawing/2014/main" id="{A85FBFA7-311D-B0B8-FEE1-31E99A230A83}"/>
                </a:ext>
              </a:extLst>
            </p:cNvPr>
            <p:cNvSpPr/>
            <p:nvPr/>
          </p:nvSpPr>
          <p:spPr>
            <a:xfrm>
              <a:off x="6826024" y="5801062"/>
              <a:ext cx="971089" cy="1056938"/>
            </a:xfrm>
            <a:custGeom>
              <a:avLst/>
              <a:gdLst>
                <a:gd name="connsiteX0" fmla="*/ 489204 w 971089"/>
                <a:gd name="connsiteY0" fmla="*/ 0 h 1056938"/>
                <a:gd name="connsiteX1" fmla="*/ 831749 w 971089"/>
                <a:gd name="connsiteY1" fmla="*/ 137890 h 1056938"/>
                <a:gd name="connsiteX2" fmla="*/ 971089 w 971089"/>
                <a:gd name="connsiteY2" fmla="*/ 476869 h 1056938"/>
                <a:gd name="connsiteX3" fmla="*/ 965284 w 971089"/>
                <a:gd name="connsiteY3" fmla="*/ 476869 h 1056938"/>
                <a:gd name="connsiteX4" fmla="*/ 965284 w 971089"/>
                <a:gd name="connsiteY4" fmla="*/ 936502 h 1056938"/>
                <a:gd name="connsiteX5" fmla="*/ 886905 w 971089"/>
                <a:gd name="connsiteY5" fmla="*/ 1052847 h 1056938"/>
                <a:gd name="connsiteX6" fmla="*/ 866823 w 971089"/>
                <a:gd name="connsiteY6" fmla="*/ 1056938 h 1056938"/>
                <a:gd name="connsiteX7" fmla="*/ 810686 w 971089"/>
                <a:gd name="connsiteY7" fmla="*/ 1056938 h 1056938"/>
                <a:gd name="connsiteX8" fmla="*/ 788206 w 971089"/>
                <a:gd name="connsiteY8" fmla="*/ 1051949 h 1056938"/>
                <a:gd name="connsiteX9" fmla="*/ 709826 w 971089"/>
                <a:gd name="connsiteY9" fmla="*/ 930757 h 1056938"/>
                <a:gd name="connsiteX10" fmla="*/ 709826 w 971089"/>
                <a:gd name="connsiteY10" fmla="*/ 471124 h 1056938"/>
                <a:gd name="connsiteX11" fmla="*/ 645962 w 971089"/>
                <a:gd name="connsiteY11" fmla="*/ 315998 h 1056938"/>
                <a:gd name="connsiteX12" fmla="*/ 489204 w 971089"/>
                <a:gd name="connsiteY12" fmla="*/ 252798 h 1056938"/>
                <a:gd name="connsiteX13" fmla="*/ 332446 w 971089"/>
                <a:gd name="connsiteY13" fmla="*/ 315998 h 1056938"/>
                <a:gd name="connsiteX14" fmla="*/ 268581 w 971089"/>
                <a:gd name="connsiteY14" fmla="*/ 471124 h 1056938"/>
                <a:gd name="connsiteX15" fmla="*/ 268581 w 971089"/>
                <a:gd name="connsiteY15" fmla="*/ 1034174 h 1056938"/>
                <a:gd name="connsiteX16" fmla="*/ 263869 w 971089"/>
                <a:gd name="connsiteY16" fmla="*/ 1056938 h 1056938"/>
                <a:gd name="connsiteX17" fmla="*/ 0 w 971089"/>
                <a:gd name="connsiteY17" fmla="*/ 1056938 h 1056938"/>
                <a:gd name="connsiteX18" fmla="*/ 7318 w 971089"/>
                <a:gd name="connsiteY18" fmla="*/ 1039920 h 1056938"/>
                <a:gd name="connsiteX19" fmla="*/ 7318 w 971089"/>
                <a:gd name="connsiteY19" fmla="*/ 476869 h 1056938"/>
                <a:gd name="connsiteX20" fmla="*/ 146659 w 971089"/>
                <a:gd name="connsiteY20" fmla="*/ 137890 h 1056938"/>
                <a:gd name="connsiteX21" fmla="*/ 489204 w 971089"/>
                <a:gd name="connsiteY21"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1089" h="1056938">
                  <a:moveTo>
                    <a:pt x="489204" y="0"/>
                  </a:moveTo>
                  <a:cubicBezTo>
                    <a:pt x="616933" y="0"/>
                    <a:pt x="738855" y="45963"/>
                    <a:pt x="831749" y="137890"/>
                  </a:cubicBezTo>
                  <a:cubicBezTo>
                    <a:pt x="918837" y="229816"/>
                    <a:pt x="971089" y="350470"/>
                    <a:pt x="971089" y="476869"/>
                  </a:cubicBezTo>
                  <a:lnTo>
                    <a:pt x="965284" y="476869"/>
                  </a:lnTo>
                  <a:lnTo>
                    <a:pt x="965284" y="936502"/>
                  </a:lnTo>
                  <a:cubicBezTo>
                    <a:pt x="965284" y="988211"/>
                    <a:pt x="932626" y="1033456"/>
                    <a:pt x="886905" y="1052847"/>
                  </a:cubicBezTo>
                  <a:lnTo>
                    <a:pt x="866823" y="1056938"/>
                  </a:lnTo>
                  <a:lnTo>
                    <a:pt x="810686" y="1056938"/>
                  </a:lnTo>
                  <a:lnTo>
                    <a:pt x="788206" y="1051949"/>
                  </a:lnTo>
                  <a:cubicBezTo>
                    <a:pt x="742485" y="1030943"/>
                    <a:pt x="709826" y="982466"/>
                    <a:pt x="709826" y="930757"/>
                  </a:cubicBezTo>
                  <a:lnTo>
                    <a:pt x="709826" y="471124"/>
                  </a:lnTo>
                  <a:cubicBezTo>
                    <a:pt x="709826" y="413670"/>
                    <a:pt x="686603" y="356215"/>
                    <a:pt x="645962" y="315998"/>
                  </a:cubicBezTo>
                  <a:cubicBezTo>
                    <a:pt x="605321" y="275780"/>
                    <a:pt x="547262" y="252798"/>
                    <a:pt x="489204" y="252798"/>
                  </a:cubicBezTo>
                  <a:cubicBezTo>
                    <a:pt x="431145" y="252798"/>
                    <a:pt x="373087" y="275780"/>
                    <a:pt x="332446" y="315998"/>
                  </a:cubicBezTo>
                  <a:cubicBezTo>
                    <a:pt x="291805" y="356215"/>
                    <a:pt x="268581" y="413670"/>
                    <a:pt x="268581" y="471124"/>
                  </a:cubicBezTo>
                  <a:lnTo>
                    <a:pt x="268581" y="1034174"/>
                  </a:lnTo>
                  <a:lnTo>
                    <a:pt x="263869" y="1056938"/>
                  </a:lnTo>
                  <a:lnTo>
                    <a:pt x="0" y="1056938"/>
                  </a:lnTo>
                  <a:lnTo>
                    <a:pt x="7318" y="1039920"/>
                  </a:lnTo>
                  <a:lnTo>
                    <a:pt x="7318" y="476869"/>
                  </a:lnTo>
                  <a:cubicBezTo>
                    <a:pt x="7318" y="350470"/>
                    <a:pt x="53765" y="229816"/>
                    <a:pt x="146659" y="137890"/>
                  </a:cubicBezTo>
                  <a:cubicBezTo>
                    <a:pt x="239552" y="51709"/>
                    <a:pt x="361475" y="0"/>
                    <a:pt x="489204" y="0"/>
                  </a:cubicBezTo>
                  <a:close/>
                </a:path>
              </a:pathLst>
            </a:custGeom>
            <a:solidFill>
              <a:srgbClr val="EE4F27"/>
            </a:solidFill>
            <a:ln w="58005"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BDD9D527-D35A-8246-53A8-CB4A8BDFC6CD}"/>
                </a:ext>
              </a:extLst>
            </p:cNvPr>
            <p:cNvSpPr/>
            <p:nvPr/>
          </p:nvSpPr>
          <p:spPr>
            <a:xfrm>
              <a:off x="7535850" y="5778082"/>
              <a:ext cx="603809" cy="1079919"/>
            </a:xfrm>
            <a:custGeom>
              <a:avLst/>
              <a:gdLst>
                <a:gd name="connsiteX0" fmla="*/ 127729 w 603809"/>
                <a:gd name="connsiteY0" fmla="*/ 338979 h 1079919"/>
                <a:gd name="connsiteX1" fmla="*/ 255457 w 603809"/>
                <a:gd name="connsiteY1" fmla="*/ 465378 h 1079919"/>
                <a:gd name="connsiteX2" fmla="*/ 255457 w 603809"/>
                <a:gd name="connsiteY2" fmla="*/ 1079919 h 1079919"/>
                <a:gd name="connsiteX3" fmla="*/ 0 w 603809"/>
                <a:gd name="connsiteY3" fmla="*/ 1079919 h 1079919"/>
                <a:gd name="connsiteX4" fmla="*/ 0 w 603809"/>
                <a:gd name="connsiteY4" fmla="*/ 465378 h 1079919"/>
                <a:gd name="connsiteX5" fmla="*/ 127729 w 603809"/>
                <a:gd name="connsiteY5" fmla="*/ 338979 h 1079919"/>
                <a:gd name="connsiteX6" fmla="*/ 476080 w 603809"/>
                <a:gd name="connsiteY6" fmla="*/ 0 h 1079919"/>
                <a:gd name="connsiteX7" fmla="*/ 603809 w 603809"/>
                <a:gd name="connsiteY7" fmla="*/ 126399 h 1079919"/>
                <a:gd name="connsiteX8" fmla="*/ 603809 w 603809"/>
                <a:gd name="connsiteY8" fmla="*/ 1079919 h 1079919"/>
                <a:gd name="connsiteX9" fmla="*/ 348351 w 603809"/>
                <a:gd name="connsiteY9" fmla="*/ 1079919 h 1079919"/>
                <a:gd name="connsiteX10" fmla="*/ 348351 w 603809"/>
                <a:gd name="connsiteY10" fmla="*/ 126399 h 1079919"/>
                <a:gd name="connsiteX11" fmla="*/ 476080 w 603809"/>
                <a:gd name="connsiteY11" fmla="*/ 0 h 1079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1079919">
                  <a:moveTo>
                    <a:pt x="127729" y="338979"/>
                  </a:moveTo>
                  <a:cubicBezTo>
                    <a:pt x="197399" y="338979"/>
                    <a:pt x="255457" y="396433"/>
                    <a:pt x="255457" y="465378"/>
                  </a:cubicBezTo>
                  <a:lnTo>
                    <a:pt x="255457" y="1079919"/>
                  </a:lnTo>
                  <a:lnTo>
                    <a:pt x="0" y="1079919"/>
                  </a:lnTo>
                  <a:lnTo>
                    <a:pt x="0" y="465378"/>
                  </a:lnTo>
                  <a:cubicBezTo>
                    <a:pt x="0" y="390688"/>
                    <a:pt x="58059" y="333234"/>
                    <a:pt x="127729" y="338979"/>
                  </a:cubicBezTo>
                  <a:close/>
                  <a:moveTo>
                    <a:pt x="476080" y="0"/>
                  </a:moveTo>
                  <a:cubicBezTo>
                    <a:pt x="545750" y="0"/>
                    <a:pt x="603809" y="57454"/>
                    <a:pt x="603809" y="126399"/>
                  </a:cubicBezTo>
                  <a:lnTo>
                    <a:pt x="603809" y="1079919"/>
                  </a:lnTo>
                  <a:lnTo>
                    <a:pt x="348351" y="1079919"/>
                  </a:lnTo>
                  <a:lnTo>
                    <a:pt x="348351" y="126399"/>
                  </a:lnTo>
                  <a:cubicBezTo>
                    <a:pt x="348351" y="57454"/>
                    <a:pt x="406410" y="0"/>
                    <a:pt x="476080" y="0"/>
                  </a:cubicBezTo>
                  <a:close/>
                </a:path>
              </a:pathLst>
            </a:custGeom>
            <a:solidFill>
              <a:srgbClr val="A555A1"/>
            </a:solidFill>
            <a:ln w="58005"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88F5D7E8-D830-679B-FEDB-D96EDF212564}"/>
                </a:ext>
              </a:extLst>
            </p:cNvPr>
            <p:cNvSpPr/>
            <p:nvPr/>
          </p:nvSpPr>
          <p:spPr>
            <a:xfrm>
              <a:off x="8592515" y="6059606"/>
              <a:ext cx="603809" cy="798394"/>
            </a:xfrm>
            <a:custGeom>
              <a:avLst/>
              <a:gdLst>
                <a:gd name="connsiteX0" fmla="*/ 476080 w 603809"/>
                <a:gd name="connsiteY0" fmla="*/ 338979 h 798394"/>
                <a:gd name="connsiteX1" fmla="*/ 603809 w 603809"/>
                <a:gd name="connsiteY1" fmla="*/ 465378 h 798394"/>
                <a:gd name="connsiteX2" fmla="*/ 603809 w 603809"/>
                <a:gd name="connsiteY2" fmla="*/ 798394 h 798394"/>
                <a:gd name="connsiteX3" fmla="*/ 348351 w 603809"/>
                <a:gd name="connsiteY3" fmla="*/ 798394 h 798394"/>
                <a:gd name="connsiteX4" fmla="*/ 348351 w 603809"/>
                <a:gd name="connsiteY4" fmla="*/ 465378 h 798394"/>
                <a:gd name="connsiteX5" fmla="*/ 476080 w 603809"/>
                <a:gd name="connsiteY5" fmla="*/ 338979 h 798394"/>
                <a:gd name="connsiteX6" fmla="*/ 127729 w 603809"/>
                <a:gd name="connsiteY6" fmla="*/ 0 h 798394"/>
                <a:gd name="connsiteX7" fmla="*/ 255457 w 603809"/>
                <a:gd name="connsiteY7" fmla="*/ 126399 h 798394"/>
                <a:gd name="connsiteX8" fmla="*/ 255457 w 603809"/>
                <a:gd name="connsiteY8" fmla="*/ 798394 h 798394"/>
                <a:gd name="connsiteX9" fmla="*/ 0 w 603809"/>
                <a:gd name="connsiteY9" fmla="*/ 798394 h 798394"/>
                <a:gd name="connsiteX10" fmla="*/ 0 w 603809"/>
                <a:gd name="connsiteY10" fmla="*/ 126399 h 798394"/>
                <a:gd name="connsiteX11" fmla="*/ 127729 w 603809"/>
                <a:gd name="connsiteY11" fmla="*/ 0 h 79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798394">
                  <a:moveTo>
                    <a:pt x="476080" y="338979"/>
                  </a:moveTo>
                  <a:cubicBezTo>
                    <a:pt x="545750" y="338979"/>
                    <a:pt x="603809" y="396433"/>
                    <a:pt x="603809" y="465378"/>
                  </a:cubicBezTo>
                  <a:lnTo>
                    <a:pt x="603809" y="798394"/>
                  </a:lnTo>
                  <a:lnTo>
                    <a:pt x="348351" y="798394"/>
                  </a:lnTo>
                  <a:lnTo>
                    <a:pt x="348351" y="465378"/>
                  </a:lnTo>
                  <a:cubicBezTo>
                    <a:pt x="348351" y="396433"/>
                    <a:pt x="406410" y="338979"/>
                    <a:pt x="476080" y="338979"/>
                  </a:cubicBezTo>
                  <a:close/>
                  <a:moveTo>
                    <a:pt x="127729" y="0"/>
                  </a:moveTo>
                  <a:cubicBezTo>
                    <a:pt x="197399" y="0"/>
                    <a:pt x="255457" y="57454"/>
                    <a:pt x="255457" y="126399"/>
                  </a:cubicBezTo>
                  <a:lnTo>
                    <a:pt x="255457" y="798394"/>
                  </a:lnTo>
                  <a:lnTo>
                    <a:pt x="0" y="798394"/>
                  </a:lnTo>
                  <a:lnTo>
                    <a:pt x="0" y="126399"/>
                  </a:lnTo>
                  <a:cubicBezTo>
                    <a:pt x="0" y="57454"/>
                    <a:pt x="58059" y="0"/>
                    <a:pt x="127729" y="0"/>
                  </a:cubicBezTo>
                  <a:close/>
                </a:path>
              </a:pathLst>
            </a:custGeom>
            <a:solidFill>
              <a:srgbClr val="2B9B9F"/>
            </a:solidFill>
            <a:ln w="58005" cap="flat">
              <a:noFill/>
              <a:prstDash val="solid"/>
              <a:miter/>
            </a:ln>
          </p:spPr>
          <p:txBody>
            <a:bodyPr rtlCol="0" anchor="ctr"/>
            <a:lstStyle/>
            <a:p>
              <a:endParaRPr lang="en-GB"/>
            </a:p>
          </p:txBody>
        </p:sp>
        <p:sp>
          <p:nvSpPr>
            <p:cNvPr id="18" name="Freeform 17">
              <a:extLst>
                <a:ext uri="{FF2B5EF4-FFF2-40B4-BE49-F238E27FC236}">
                  <a16:creationId xmlns:a16="http://schemas.microsoft.com/office/drawing/2014/main" id="{4E67DDAE-E050-6009-0D3F-6976A79B1770}"/>
                </a:ext>
              </a:extLst>
            </p:cNvPr>
            <p:cNvSpPr/>
            <p:nvPr/>
          </p:nvSpPr>
          <p:spPr>
            <a:xfrm>
              <a:off x="8946672" y="5801062"/>
              <a:ext cx="1426315" cy="1056938"/>
            </a:xfrm>
            <a:custGeom>
              <a:avLst/>
              <a:gdLst>
                <a:gd name="connsiteX0" fmla="*/ 476080 w 1426315"/>
                <a:gd name="connsiteY0" fmla="*/ 0 h 1056938"/>
                <a:gd name="connsiteX1" fmla="*/ 818625 w 1426315"/>
                <a:gd name="connsiteY1" fmla="*/ 137890 h 1056938"/>
                <a:gd name="connsiteX2" fmla="*/ 957965 w 1426315"/>
                <a:gd name="connsiteY2" fmla="*/ 476869 h 1056938"/>
                <a:gd name="connsiteX3" fmla="*/ 957965 w 1426315"/>
                <a:gd name="connsiteY3" fmla="*/ 936502 h 1056938"/>
                <a:gd name="connsiteX4" fmla="*/ 1004412 w 1426315"/>
                <a:gd name="connsiteY4" fmla="*/ 982465 h 1056938"/>
                <a:gd name="connsiteX5" fmla="*/ 1312122 w 1426315"/>
                <a:gd name="connsiteY5" fmla="*/ 982465 h 1056938"/>
                <a:gd name="connsiteX6" fmla="*/ 1406830 w 1426315"/>
                <a:gd name="connsiteY6" fmla="*/ 1022863 h 1056938"/>
                <a:gd name="connsiteX7" fmla="*/ 1426315 w 1426315"/>
                <a:gd name="connsiteY7" fmla="*/ 1056938 h 1056938"/>
                <a:gd name="connsiteX8" fmla="*/ 722522 w 1426315"/>
                <a:gd name="connsiteY8" fmla="*/ 1056938 h 1056938"/>
                <a:gd name="connsiteX9" fmla="*/ 721105 w 1426315"/>
                <a:gd name="connsiteY9" fmla="*/ 1054373 h 1056938"/>
                <a:gd name="connsiteX10" fmla="*/ 696702 w 1426315"/>
                <a:gd name="connsiteY10" fmla="*/ 936502 h 1056938"/>
                <a:gd name="connsiteX11" fmla="*/ 696702 w 1426315"/>
                <a:gd name="connsiteY11" fmla="*/ 476869 h 1056938"/>
                <a:gd name="connsiteX12" fmla="*/ 632838 w 1426315"/>
                <a:gd name="connsiteY12" fmla="*/ 321743 h 1056938"/>
                <a:gd name="connsiteX13" fmla="*/ 476080 w 1426315"/>
                <a:gd name="connsiteY13" fmla="*/ 258544 h 1056938"/>
                <a:gd name="connsiteX14" fmla="*/ 319322 w 1426315"/>
                <a:gd name="connsiteY14" fmla="*/ 321743 h 1056938"/>
                <a:gd name="connsiteX15" fmla="*/ 255457 w 1426315"/>
                <a:gd name="connsiteY15" fmla="*/ 476869 h 1056938"/>
                <a:gd name="connsiteX16" fmla="*/ 255457 w 1426315"/>
                <a:gd name="connsiteY16" fmla="*/ 936502 h 1056938"/>
                <a:gd name="connsiteX17" fmla="*/ 177079 w 1426315"/>
                <a:gd name="connsiteY17" fmla="*/ 1052847 h 1056938"/>
                <a:gd name="connsiteX18" fmla="*/ 156997 w 1426315"/>
                <a:gd name="connsiteY18" fmla="*/ 1056938 h 1056938"/>
                <a:gd name="connsiteX19" fmla="*/ 98461 w 1426315"/>
                <a:gd name="connsiteY19" fmla="*/ 1056938 h 1056938"/>
                <a:gd name="connsiteX20" fmla="*/ 78379 w 1426315"/>
                <a:gd name="connsiteY20" fmla="*/ 1052847 h 1056938"/>
                <a:gd name="connsiteX21" fmla="*/ 0 w 1426315"/>
                <a:gd name="connsiteY21" fmla="*/ 936502 h 1056938"/>
                <a:gd name="connsiteX22" fmla="*/ 0 w 1426315"/>
                <a:gd name="connsiteY22" fmla="*/ 476869 h 1056938"/>
                <a:gd name="connsiteX23" fmla="*/ 133535 w 1426315"/>
                <a:gd name="connsiteY23" fmla="*/ 137890 h 1056938"/>
                <a:gd name="connsiteX24" fmla="*/ 476080 w 1426315"/>
                <a:gd name="connsiteY24"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26315" h="1056938">
                  <a:moveTo>
                    <a:pt x="476080" y="0"/>
                  </a:moveTo>
                  <a:cubicBezTo>
                    <a:pt x="603809" y="0"/>
                    <a:pt x="725731" y="45963"/>
                    <a:pt x="818625" y="137890"/>
                  </a:cubicBezTo>
                  <a:cubicBezTo>
                    <a:pt x="905713" y="229816"/>
                    <a:pt x="957965" y="350470"/>
                    <a:pt x="957965" y="476869"/>
                  </a:cubicBezTo>
                  <a:lnTo>
                    <a:pt x="957965" y="936502"/>
                  </a:lnTo>
                  <a:cubicBezTo>
                    <a:pt x="957965" y="959484"/>
                    <a:pt x="975383" y="982465"/>
                    <a:pt x="1004412" y="982465"/>
                  </a:cubicBezTo>
                  <a:lnTo>
                    <a:pt x="1312122" y="982465"/>
                  </a:lnTo>
                  <a:cubicBezTo>
                    <a:pt x="1354214" y="982465"/>
                    <a:pt x="1385784" y="998624"/>
                    <a:pt x="1406830" y="1022863"/>
                  </a:cubicBezTo>
                  <a:lnTo>
                    <a:pt x="1426315" y="1056938"/>
                  </a:lnTo>
                  <a:lnTo>
                    <a:pt x="722522" y="1056938"/>
                  </a:lnTo>
                  <a:lnTo>
                    <a:pt x="721105" y="1054373"/>
                  </a:lnTo>
                  <a:cubicBezTo>
                    <a:pt x="705411" y="1018015"/>
                    <a:pt x="696702" y="978156"/>
                    <a:pt x="696702" y="936502"/>
                  </a:cubicBezTo>
                  <a:lnTo>
                    <a:pt x="696702" y="476869"/>
                  </a:lnTo>
                  <a:cubicBezTo>
                    <a:pt x="696702" y="419415"/>
                    <a:pt x="673479" y="361961"/>
                    <a:pt x="632838" y="321743"/>
                  </a:cubicBezTo>
                  <a:cubicBezTo>
                    <a:pt x="592197" y="281525"/>
                    <a:pt x="534138" y="258544"/>
                    <a:pt x="476080" y="258544"/>
                  </a:cubicBezTo>
                  <a:cubicBezTo>
                    <a:pt x="418021" y="258544"/>
                    <a:pt x="359963" y="281525"/>
                    <a:pt x="319322" y="321743"/>
                  </a:cubicBezTo>
                  <a:cubicBezTo>
                    <a:pt x="278681" y="361961"/>
                    <a:pt x="255457" y="419415"/>
                    <a:pt x="255457" y="476869"/>
                  </a:cubicBezTo>
                  <a:lnTo>
                    <a:pt x="255457" y="936502"/>
                  </a:lnTo>
                  <a:cubicBezTo>
                    <a:pt x="255457" y="988211"/>
                    <a:pt x="222799" y="1033456"/>
                    <a:pt x="177079" y="1052847"/>
                  </a:cubicBezTo>
                  <a:lnTo>
                    <a:pt x="156997" y="1056938"/>
                  </a:lnTo>
                  <a:lnTo>
                    <a:pt x="98461" y="1056938"/>
                  </a:lnTo>
                  <a:lnTo>
                    <a:pt x="78379" y="1052847"/>
                  </a:lnTo>
                  <a:cubicBezTo>
                    <a:pt x="32658" y="1033456"/>
                    <a:pt x="0" y="988211"/>
                    <a:pt x="0" y="936502"/>
                  </a:cubicBezTo>
                  <a:lnTo>
                    <a:pt x="0" y="476869"/>
                  </a:lnTo>
                  <a:cubicBezTo>
                    <a:pt x="0" y="350470"/>
                    <a:pt x="52253" y="229816"/>
                    <a:pt x="133535" y="137890"/>
                  </a:cubicBezTo>
                  <a:cubicBezTo>
                    <a:pt x="226428" y="51709"/>
                    <a:pt x="348351" y="0"/>
                    <a:pt x="476080" y="0"/>
                  </a:cubicBezTo>
                  <a:close/>
                </a:path>
              </a:pathLst>
            </a:custGeom>
            <a:solidFill>
              <a:srgbClr val="414DA1"/>
            </a:solidFill>
            <a:ln w="58005"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340A2849-4F63-C528-4A4F-BECC98D42C89}"/>
                </a:ext>
              </a:extLst>
            </p:cNvPr>
            <p:cNvSpPr/>
            <p:nvPr/>
          </p:nvSpPr>
          <p:spPr>
            <a:xfrm>
              <a:off x="7890007" y="4663471"/>
              <a:ext cx="963771" cy="1861909"/>
            </a:xfrm>
            <a:custGeom>
              <a:avLst/>
              <a:gdLst>
                <a:gd name="connsiteX0" fmla="*/ 963771 w 963771"/>
                <a:gd name="connsiteY0" fmla="*/ 1735114 h 1861909"/>
                <a:gd name="connsiteX1" fmla="*/ 963771 w 963771"/>
                <a:gd name="connsiteY1" fmla="*/ 1149082 h 1861909"/>
                <a:gd name="connsiteX2" fmla="*/ 824431 w 963771"/>
                <a:gd name="connsiteY2" fmla="*/ 810103 h 1861909"/>
                <a:gd name="connsiteX3" fmla="*/ 481886 w 963771"/>
                <a:gd name="connsiteY3" fmla="*/ 672213 h 1861909"/>
                <a:gd name="connsiteX4" fmla="*/ 139340 w 963771"/>
                <a:gd name="connsiteY4" fmla="*/ 810103 h 1861909"/>
                <a:gd name="connsiteX5" fmla="*/ 0 w 963771"/>
                <a:gd name="connsiteY5" fmla="*/ 1149082 h 1861909"/>
                <a:gd name="connsiteX6" fmla="*/ 0 w 963771"/>
                <a:gd name="connsiteY6" fmla="*/ 1735114 h 1861909"/>
                <a:gd name="connsiteX7" fmla="*/ 127729 w 963771"/>
                <a:gd name="connsiteY7" fmla="*/ 1861513 h 1861909"/>
                <a:gd name="connsiteX8" fmla="*/ 255457 w 963771"/>
                <a:gd name="connsiteY8" fmla="*/ 1735114 h 1861909"/>
                <a:gd name="connsiteX9" fmla="*/ 255457 w 963771"/>
                <a:gd name="connsiteY9" fmla="*/ 1149082 h 1861909"/>
                <a:gd name="connsiteX10" fmla="*/ 319322 w 963771"/>
                <a:gd name="connsiteY10" fmla="*/ 993956 h 1861909"/>
                <a:gd name="connsiteX11" fmla="*/ 476080 w 963771"/>
                <a:gd name="connsiteY11" fmla="*/ 930757 h 1861909"/>
                <a:gd name="connsiteX12" fmla="*/ 632838 w 963771"/>
                <a:gd name="connsiteY12" fmla="*/ 993956 h 1861909"/>
                <a:gd name="connsiteX13" fmla="*/ 696702 w 963771"/>
                <a:gd name="connsiteY13" fmla="*/ 1149082 h 1861909"/>
                <a:gd name="connsiteX14" fmla="*/ 696702 w 963771"/>
                <a:gd name="connsiteY14" fmla="*/ 1735114 h 1861909"/>
                <a:gd name="connsiteX15" fmla="*/ 824431 w 963771"/>
                <a:gd name="connsiteY15" fmla="*/ 1861513 h 1861909"/>
                <a:gd name="connsiteX16" fmla="*/ 963771 w 963771"/>
                <a:gd name="connsiteY16" fmla="*/ 1735114 h 1861909"/>
                <a:gd name="connsiteX17" fmla="*/ 481886 w 963771"/>
                <a:gd name="connsiteY17" fmla="*/ 0 h 1861909"/>
                <a:gd name="connsiteX18" fmla="*/ 226428 w 963771"/>
                <a:gd name="connsiteY18" fmla="*/ 252798 h 1861909"/>
                <a:gd name="connsiteX19" fmla="*/ 481886 w 963771"/>
                <a:gd name="connsiteY19" fmla="*/ 505596 h 1861909"/>
                <a:gd name="connsiteX20" fmla="*/ 737343 w 963771"/>
                <a:gd name="connsiteY20" fmla="*/ 252798 h 1861909"/>
                <a:gd name="connsiteX21" fmla="*/ 481886 w 963771"/>
                <a:gd name="connsiteY21" fmla="*/ 0 h 1861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63771" h="1861909">
                  <a:moveTo>
                    <a:pt x="963771" y="1735114"/>
                  </a:moveTo>
                  <a:lnTo>
                    <a:pt x="963771" y="1149082"/>
                  </a:lnTo>
                  <a:cubicBezTo>
                    <a:pt x="963771" y="1022683"/>
                    <a:pt x="911518" y="902030"/>
                    <a:pt x="824431" y="810103"/>
                  </a:cubicBezTo>
                  <a:cubicBezTo>
                    <a:pt x="731537" y="718176"/>
                    <a:pt x="609614" y="672213"/>
                    <a:pt x="481886" y="672213"/>
                  </a:cubicBezTo>
                  <a:cubicBezTo>
                    <a:pt x="354157" y="672213"/>
                    <a:pt x="232234" y="723922"/>
                    <a:pt x="139340" y="810103"/>
                  </a:cubicBezTo>
                  <a:cubicBezTo>
                    <a:pt x="46447" y="902030"/>
                    <a:pt x="0" y="1022683"/>
                    <a:pt x="0" y="1149082"/>
                  </a:cubicBezTo>
                  <a:lnTo>
                    <a:pt x="0" y="1735114"/>
                  </a:lnTo>
                  <a:cubicBezTo>
                    <a:pt x="0" y="1804059"/>
                    <a:pt x="58059" y="1861513"/>
                    <a:pt x="127729" y="1861513"/>
                  </a:cubicBezTo>
                  <a:cubicBezTo>
                    <a:pt x="197399" y="1861513"/>
                    <a:pt x="255457" y="1804059"/>
                    <a:pt x="255457" y="1735114"/>
                  </a:cubicBezTo>
                  <a:lnTo>
                    <a:pt x="255457" y="1149082"/>
                  </a:lnTo>
                  <a:cubicBezTo>
                    <a:pt x="255457" y="1091628"/>
                    <a:pt x="278681" y="1034174"/>
                    <a:pt x="319322" y="993956"/>
                  </a:cubicBezTo>
                  <a:cubicBezTo>
                    <a:pt x="359963" y="953738"/>
                    <a:pt x="418021" y="930757"/>
                    <a:pt x="476080" y="930757"/>
                  </a:cubicBezTo>
                  <a:cubicBezTo>
                    <a:pt x="534138" y="930757"/>
                    <a:pt x="592197" y="953738"/>
                    <a:pt x="632838" y="993956"/>
                  </a:cubicBezTo>
                  <a:cubicBezTo>
                    <a:pt x="673479" y="1034174"/>
                    <a:pt x="696702" y="1091628"/>
                    <a:pt x="696702" y="1149082"/>
                  </a:cubicBezTo>
                  <a:lnTo>
                    <a:pt x="696702" y="1735114"/>
                  </a:lnTo>
                  <a:cubicBezTo>
                    <a:pt x="696702" y="1804059"/>
                    <a:pt x="754761" y="1861513"/>
                    <a:pt x="824431" y="1861513"/>
                  </a:cubicBezTo>
                  <a:cubicBezTo>
                    <a:pt x="905713" y="1867259"/>
                    <a:pt x="963771" y="1809805"/>
                    <a:pt x="963771" y="1735114"/>
                  </a:cubicBezTo>
                  <a:moveTo>
                    <a:pt x="481886" y="0"/>
                  </a:moveTo>
                  <a:cubicBezTo>
                    <a:pt x="336739" y="0"/>
                    <a:pt x="226428" y="114908"/>
                    <a:pt x="226428" y="252798"/>
                  </a:cubicBezTo>
                  <a:cubicBezTo>
                    <a:pt x="226428" y="396433"/>
                    <a:pt x="342545" y="505596"/>
                    <a:pt x="481886" y="505596"/>
                  </a:cubicBezTo>
                  <a:cubicBezTo>
                    <a:pt x="627032" y="505596"/>
                    <a:pt x="737343" y="390688"/>
                    <a:pt x="737343" y="252798"/>
                  </a:cubicBezTo>
                  <a:cubicBezTo>
                    <a:pt x="737343" y="114908"/>
                    <a:pt x="621226" y="0"/>
                    <a:pt x="481886" y="0"/>
                  </a:cubicBezTo>
                  <a:close/>
                </a:path>
              </a:pathLst>
            </a:custGeom>
            <a:solidFill>
              <a:srgbClr val="4174BA"/>
            </a:solidFill>
            <a:ln w="58005"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A89BCEC6-D9C1-8BDC-02CB-309C7E8A34A8}"/>
                </a:ext>
              </a:extLst>
            </p:cNvPr>
            <p:cNvSpPr/>
            <p:nvPr/>
          </p:nvSpPr>
          <p:spPr>
            <a:xfrm>
              <a:off x="9173100"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414DA1"/>
            </a:solidFill>
            <a:ln w="58005"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3BDAE86E-32B1-C46A-B872-483F8EFC5994}"/>
                </a:ext>
              </a:extLst>
            </p:cNvPr>
            <p:cNvSpPr/>
            <p:nvPr/>
          </p:nvSpPr>
          <p:spPr>
            <a:xfrm>
              <a:off x="7053965"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EE4F27"/>
            </a:solidFill>
            <a:ln w="58005"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C142C0C8-56B8-AE90-241C-9AC9C518B6B2}"/>
                </a:ext>
              </a:extLst>
            </p:cNvPr>
            <p:cNvSpPr/>
            <p:nvPr/>
          </p:nvSpPr>
          <p:spPr>
            <a:xfrm>
              <a:off x="7535850" y="6611165"/>
              <a:ext cx="255857" cy="252797"/>
            </a:xfrm>
            <a:custGeom>
              <a:avLst/>
              <a:gdLst>
                <a:gd name="connsiteX0" fmla="*/ 127729 w 255857"/>
                <a:gd name="connsiteY0" fmla="*/ 0 h 252797"/>
                <a:gd name="connsiteX1" fmla="*/ 0 w 255857"/>
                <a:gd name="connsiteY1" fmla="*/ 126399 h 252797"/>
                <a:gd name="connsiteX2" fmla="*/ 0 w 255857"/>
                <a:gd name="connsiteY2" fmla="*/ 126399 h 252797"/>
                <a:gd name="connsiteX3" fmla="*/ 0 w 255857"/>
                <a:gd name="connsiteY3" fmla="*/ 126399 h 252797"/>
                <a:gd name="connsiteX4" fmla="*/ 0 w 255857"/>
                <a:gd name="connsiteY4" fmla="*/ 126399 h 252797"/>
                <a:gd name="connsiteX5" fmla="*/ 0 w 255857"/>
                <a:gd name="connsiteY5" fmla="*/ 126399 h 252797"/>
                <a:gd name="connsiteX6" fmla="*/ 127729 w 255857"/>
                <a:gd name="connsiteY6" fmla="*/ 252798 h 252797"/>
                <a:gd name="connsiteX7" fmla="*/ 255457 w 255857"/>
                <a:gd name="connsiteY7" fmla="*/ 126399 h 252797"/>
                <a:gd name="connsiteX8" fmla="*/ 127729 w 255857"/>
                <a:gd name="connsiteY8" fmla="*/ 0 h 25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857" h="252797">
                  <a:moveTo>
                    <a:pt x="127729" y="0"/>
                  </a:moveTo>
                  <a:cubicBezTo>
                    <a:pt x="58059" y="0"/>
                    <a:pt x="0" y="57454"/>
                    <a:pt x="0" y="126399"/>
                  </a:cubicBezTo>
                  <a:lnTo>
                    <a:pt x="0" y="126399"/>
                  </a:lnTo>
                  <a:cubicBezTo>
                    <a:pt x="0" y="126399"/>
                    <a:pt x="0" y="126399"/>
                    <a:pt x="0" y="126399"/>
                  </a:cubicBezTo>
                  <a:cubicBezTo>
                    <a:pt x="0" y="126399"/>
                    <a:pt x="0" y="126399"/>
                    <a:pt x="0" y="126399"/>
                  </a:cubicBezTo>
                  <a:cubicBezTo>
                    <a:pt x="0" y="126399"/>
                    <a:pt x="0" y="126399"/>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993F59"/>
            </a:solidFill>
            <a:ln w="58005"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266E4ACE-7F60-584E-E5FF-6FD5DBC0159D}"/>
                </a:ext>
              </a:extLst>
            </p:cNvPr>
            <p:cNvSpPr/>
            <p:nvPr/>
          </p:nvSpPr>
          <p:spPr>
            <a:xfrm>
              <a:off x="7890007"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414DA1"/>
            </a:solidFill>
            <a:ln w="58005"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D5320DCC-22A8-E166-FA57-E6379C6BC8DD}"/>
                </a:ext>
              </a:extLst>
            </p:cNvPr>
            <p:cNvSpPr/>
            <p:nvPr/>
          </p:nvSpPr>
          <p:spPr>
            <a:xfrm>
              <a:off x="8592515"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3FB5A1"/>
            </a:solidFill>
            <a:ln w="58005"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1F7C4BF1-D1D4-6130-80D5-0C5D7B3A379A}"/>
                </a:ext>
              </a:extLst>
            </p:cNvPr>
            <p:cNvSpPr/>
            <p:nvPr/>
          </p:nvSpPr>
          <p:spPr>
            <a:xfrm>
              <a:off x="8946672" y="6611165"/>
              <a:ext cx="255857" cy="252797"/>
            </a:xfrm>
            <a:custGeom>
              <a:avLst/>
              <a:gdLst>
                <a:gd name="connsiteX0" fmla="*/ 127729 w 255857"/>
                <a:gd name="connsiteY0" fmla="*/ 0 h 252797"/>
                <a:gd name="connsiteX1" fmla="*/ 0 w 255857"/>
                <a:gd name="connsiteY1" fmla="*/ 126399 h 252797"/>
                <a:gd name="connsiteX2" fmla="*/ 127729 w 255857"/>
                <a:gd name="connsiteY2" fmla="*/ 252798 h 252797"/>
                <a:gd name="connsiteX3" fmla="*/ 255457 w 255857"/>
                <a:gd name="connsiteY3" fmla="*/ 126399 h 252797"/>
                <a:gd name="connsiteX4" fmla="*/ 127729 w 255857"/>
                <a:gd name="connsiteY4" fmla="*/ 0 h 2527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857" h="252797">
                  <a:moveTo>
                    <a:pt x="127729" y="0"/>
                  </a:moveTo>
                  <a:cubicBezTo>
                    <a:pt x="58059" y="0"/>
                    <a:pt x="0" y="57454"/>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58B947"/>
            </a:solidFill>
            <a:ln w="58005" cap="flat">
              <a:noFill/>
              <a:prstDash val="solid"/>
              <a:miter/>
            </a:ln>
          </p:spPr>
          <p:txBody>
            <a:bodyPr rtlCol="0" anchor="ctr"/>
            <a:lstStyle/>
            <a:p>
              <a:endParaRPr lang="en-GB"/>
            </a:p>
          </p:txBody>
        </p:sp>
      </p:grpSp>
    </p:spTree>
    <p:extLst>
      <p:ext uri="{BB962C8B-B14F-4D97-AF65-F5344CB8AC3E}">
        <p14:creationId xmlns:p14="http://schemas.microsoft.com/office/powerpoint/2010/main" val="37476058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A6DD1C-2015-0EF9-835F-B9102F81AA5A}"/>
              </a:ext>
            </a:extLst>
          </p:cNvPr>
          <p:cNvSpPr>
            <a:spLocks noGrp="1"/>
          </p:cNvSpPr>
          <p:nvPr>
            <p:ph type="body" sz="quarter" idx="18"/>
          </p:nvPr>
        </p:nvSpPr>
        <p:spPr>
          <a:xfrm>
            <a:off x="798379" y="1729729"/>
            <a:ext cx="11061021" cy="4376099"/>
          </a:xfrm>
        </p:spPr>
        <p:txBody>
          <a:bodyPr/>
          <a:lstStyle/>
          <a:p>
            <a:pPr marL="0" algn="l">
              <a:lnSpc>
                <a:spcPct val="100000"/>
              </a:lnSpc>
            </a:pP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Digitales</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Storytelling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ist</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ein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starkes</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Werkzeug</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Es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prägt</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öffentliche</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Erzählungen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und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beeinflusst</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wie</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Gemeinschaften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soziale</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Themen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Identitäten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und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einander</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sehen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Geschichten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können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Menschen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näherbringen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Mitgefühl</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wecken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und Wandel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voranbringen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Beruhen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sie</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jedoch</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auf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Falschinformationen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oder</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Stereotypen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richten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sie</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leicht</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Schaden an,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verstärken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Vorurteile</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und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vertiefen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Gräben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Ungekontrollierte</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Falschinformationen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verzerren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nicht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nur</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die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Wahrheit</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sie</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können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a:t>
            </a:r>
          </a:p>
          <a:p>
            <a:pPr marL="0" algn="l">
              <a:lnSpc>
                <a:spcPct val="100000"/>
              </a:lnSpc>
            </a:pPr>
            <a:endParaRPr lang="en-US" sz="2000" spc="0" dirty="0">
              <a:solidFill>
                <a:srgbClr val="0C4659"/>
              </a:solidFill>
              <a:latin typeface="Calibri" panose="020F0502020204030204" pitchFamily="34" charset="0"/>
              <a:ea typeface="Calibri (MS)"/>
              <a:cs typeface="Calibri" panose="020F0502020204030204" pitchFamily="34" charset="0"/>
              <a:sym typeface="Calibri (MS)"/>
            </a:endParaRPr>
          </a:p>
          <a:p>
            <a:pPr indent="0" algn="l">
              <a:lnSpc>
                <a:spcPct val="100000"/>
              </a:lnSpc>
            </a:pPr>
            <a:r>
              <a:rPr lang="en-US" sz="2000" b="1" spc="0" dirty="0" err="1">
                <a:solidFill>
                  <a:srgbClr val="0C4659"/>
                </a:solidFill>
                <a:latin typeface="Calibri" panose="020F0502020204030204" pitchFamily="34" charset="0"/>
                <a:ea typeface="Calibri (MS)"/>
                <a:cs typeface="Calibri" panose="020F0502020204030204" pitchFamily="34" charset="0"/>
                <a:sym typeface="Calibri (MS)"/>
              </a:rPr>
              <a:t>Fremdenfeindlichkeit</a:t>
            </a:r>
            <a:r>
              <a:rPr lang="en-US" sz="2000" b="1" spc="0" dirty="0">
                <a:solidFill>
                  <a:srgbClr val="0C4659"/>
                </a:solidFill>
                <a:latin typeface="Calibri" panose="020F0502020204030204" pitchFamily="34" charset="0"/>
                <a:ea typeface="Calibri (MS)"/>
                <a:cs typeface="Calibri" panose="020F0502020204030204" pitchFamily="34" charset="0"/>
                <a:sym typeface="Calibri (MS)"/>
              </a:rPr>
              <a:t> und </a:t>
            </a:r>
            <a:r>
              <a:rPr lang="en-US" sz="2000" b="1" spc="0" dirty="0" err="1">
                <a:solidFill>
                  <a:srgbClr val="0C4659"/>
                </a:solidFill>
                <a:latin typeface="Calibri" panose="020F0502020204030204" pitchFamily="34" charset="0"/>
                <a:ea typeface="Calibri (MS)"/>
                <a:cs typeface="Calibri" panose="020F0502020204030204" pitchFamily="34" charset="0"/>
                <a:sym typeface="Calibri (MS)"/>
              </a:rPr>
              <a:t>Rassismus</a:t>
            </a:r>
            <a:r>
              <a:rPr lang="en-US" sz="2000" b="1"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b="1" spc="0" dirty="0" err="1">
                <a:solidFill>
                  <a:srgbClr val="0C4659"/>
                </a:solidFill>
                <a:latin typeface="Calibri" panose="020F0502020204030204" pitchFamily="34" charset="0"/>
                <a:ea typeface="Calibri (MS)"/>
                <a:cs typeface="Calibri" panose="020F0502020204030204" pitchFamily="34" charset="0"/>
                <a:sym typeface="Calibri (MS)"/>
              </a:rPr>
              <a:t>schüren</a:t>
            </a:r>
            <a:r>
              <a:rPr lang="en-US" sz="2000" b="1"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besonders</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in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Geschichten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über</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Migranten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Geflüchtete</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oder</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Minderheiten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a:t>
            </a:r>
          </a:p>
          <a:p>
            <a:pPr indent="0" algn="l">
              <a:lnSpc>
                <a:spcPct val="100000"/>
              </a:lnSpc>
            </a:pPr>
            <a:r>
              <a:rPr lang="en-US" sz="2000" b="1" spc="0" dirty="0">
                <a:solidFill>
                  <a:srgbClr val="0C4659"/>
                </a:solidFill>
                <a:latin typeface="Calibri" panose="020F0502020204030204" pitchFamily="34" charset="0"/>
                <a:ea typeface="Calibri (MS)"/>
                <a:cs typeface="Calibri" panose="020F0502020204030204" pitchFamily="34" charset="0"/>
                <a:sym typeface="Calibri (MS)"/>
              </a:rPr>
              <a:t>Sie </a:t>
            </a:r>
            <a:r>
              <a:rPr lang="en-US" sz="2000" b="1" spc="0" dirty="0" err="1">
                <a:solidFill>
                  <a:srgbClr val="0C4659"/>
                </a:solidFill>
                <a:latin typeface="Calibri" panose="020F0502020204030204" pitchFamily="34" charset="0"/>
                <a:ea typeface="Calibri (MS)"/>
                <a:cs typeface="Calibri" panose="020F0502020204030204" pitchFamily="34" charset="0"/>
                <a:sym typeface="Calibri (MS)"/>
              </a:rPr>
              <a:t>untergraben</a:t>
            </a:r>
            <a:r>
              <a:rPr lang="en-US" sz="2000" b="1" spc="0" dirty="0">
                <a:solidFill>
                  <a:srgbClr val="0C4659"/>
                </a:solidFill>
                <a:latin typeface="Calibri" panose="020F0502020204030204" pitchFamily="34" charset="0"/>
                <a:ea typeface="Calibri (MS)"/>
                <a:cs typeface="Calibri" panose="020F0502020204030204" pitchFamily="34" charset="0"/>
                <a:sym typeface="Calibri (MS)"/>
              </a:rPr>
              <a:t> die </a:t>
            </a:r>
            <a:r>
              <a:rPr lang="en-US" sz="2000" b="1" spc="0" dirty="0" err="1">
                <a:solidFill>
                  <a:srgbClr val="0C4659"/>
                </a:solidFill>
                <a:latin typeface="Calibri" panose="020F0502020204030204" pitchFamily="34" charset="0"/>
                <a:ea typeface="Calibri (MS)"/>
                <a:cs typeface="Calibri" panose="020F0502020204030204" pitchFamily="34" charset="0"/>
                <a:sym typeface="Calibri (MS)"/>
              </a:rPr>
              <a:t>Solidarität</a:t>
            </a:r>
            <a:r>
              <a:rPr lang="en-US" sz="2000" b="1"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und das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Verständnis</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zwischen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den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europäischen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Gemeinschaften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a:t>
            </a:r>
          </a:p>
          <a:p>
            <a:pPr indent="0" algn="l">
              <a:lnSpc>
                <a:spcPct val="100000"/>
              </a:lnSpc>
            </a:pPr>
            <a:r>
              <a:rPr lang="en-US" sz="2000" b="1" spc="0" dirty="0">
                <a:solidFill>
                  <a:srgbClr val="0C4659"/>
                </a:solidFill>
                <a:latin typeface="Calibri" panose="020F0502020204030204" pitchFamily="34" charset="0"/>
                <a:ea typeface="Calibri (MS)"/>
                <a:cs typeface="Calibri" panose="020F0502020204030204" pitchFamily="34" charset="0"/>
                <a:sym typeface="Calibri (MS)"/>
              </a:rPr>
              <a:t>Sie </a:t>
            </a:r>
            <a:r>
              <a:rPr lang="en-US" sz="2000" b="1" spc="0" dirty="0" err="1">
                <a:solidFill>
                  <a:srgbClr val="0C4659"/>
                </a:solidFill>
                <a:latin typeface="Calibri" panose="020F0502020204030204" pitchFamily="34" charset="0"/>
                <a:ea typeface="Calibri (MS)"/>
                <a:cs typeface="Calibri" panose="020F0502020204030204" pitchFamily="34" charset="0"/>
                <a:sym typeface="Calibri (MS)"/>
              </a:rPr>
              <a:t>stützen</a:t>
            </a:r>
            <a:r>
              <a:rPr lang="en-US" sz="2000" b="1"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b="1" spc="0" dirty="0" err="1">
                <a:solidFill>
                  <a:srgbClr val="0C4659"/>
                </a:solidFill>
                <a:latin typeface="Calibri" panose="020F0502020204030204" pitchFamily="34" charset="0"/>
                <a:ea typeface="Calibri (MS)"/>
                <a:cs typeface="Calibri" panose="020F0502020204030204" pitchFamily="34" charset="0"/>
                <a:sym typeface="Calibri (MS)"/>
              </a:rPr>
              <a:t>schädliche</a:t>
            </a:r>
            <a:r>
              <a:rPr lang="en-US" sz="2000" b="1"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b="1" spc="0" dirty="0" err="1">
                <a:solidFill>
                  <a:srgbClr val="0C4659"/>
                </a:solidFill>
                <a:latin typeface="Calibri" panose="020F0502020204030204" pitchFamily="34" charset="0"/>
                <a:ea typeface="Calibri (MS)"/>
                <a:cs typeface="Calibri" panose="020F0502020204030204" pitchFamily="34" charset="0"/>
                <a:sym typeface="Calibri (MS)"/>
              </a:rPr>
              <a:t>Machtverhältnisse</a:t>
            </a:r>
            <a:r>
              <a:rPr lang="en-US" sz="2000" b="1"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weil</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sie</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marginalisierte</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Stimmen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zum</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Schweigen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bringen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oder</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falsch</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darstellen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a:t>
            </a:r>
          </a:p>
          <a:p>
            <a:pPr>
              <a:lnSpc>
                <a:spcPct val="100000"/>
              </a:lnSpc>
            </a:pPr>
            <a:endParaRPr lang="en-GB" sz="2000" dirty="0">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D079C424-EFBA-0077-234E-A35A8C8CEDFC}"/>
              </a:ext>
            </a:extLst>
          </p:cNvPr>
          <p:cNvSpPr>
            <a:spLocks noGrp="1"/>
          </p:cNvSpPr>
          <p:nvPr>
            <p:ph type="body" sz="quarter" idx="16"/>
          </p:nvPr>
        </p:nvSpPr>
        <p:spPr>
          <a:xfrm>
            <a:off x="798382" y="0"/>
            <a:ext cx="8956476" cy="1565257"/>
          </a:xfrm>
        </p:spPr>
        <p:txBody>
          <a:bodyPr anchor="ctr"/>
          <a:lstStyle/>
          <a:p>
            <a:r>
              <a:rPr lang="en-US" sz="3600" b="1">
                <a:solidFill>
                  <a:srgbClr val="0C4659"/>
                </a:solidFill>
                <a:latin typeface="Calibri (MS) Bold"/>
                <a:ea typeface="Calibri (MS) Bold"/>
                <a:cs typeface="Calibri (MS) Bold"/>
                <a:sym typeface="Calibri (MS) Bold"/>
              </a:rPr>
              <a:t>Die zweischneidige Kraft des digitalen Storytelling</a:t>
            </a:r>
          </a:p>
        </p:txBody>
      </p:sp>
      <p:cxnSp>
        <p:nvCxnSpPr>
          <p:cNvPr id="4" name="Straight Connector 3">
            <a:extLst>
              <a:ext uri="{FF2B5EF4-FFF2-40B4-BE49-F238E27FC236}">
                <a16:creationId xmlns:a16="http://schemas.microsoft.com/office/drawing/2014/main" id="{C3ED9327-C1BC-9F13-5BB7-9E3A00743361}"/>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F4B16871-DE17-21D4-279F-6E51B96449C5}"/>
              </a:ext>
            </a:extLst>
          </p:cNvPr>
          <p:cNvGrpSpPr/>
          <p:nvPr/>
        </p:nvGrpSpPr>
        <p:grpSpPr>
          <a:xfrm>
            <a:off x="10079309" y="0"/>
            <a:ext cx="2126979" cy="1522530"/>
            <a:chOff x="10079309" y="0"/>
            <a:chExt cx="2126979" cy="1522530"/>
          </a:xfrm>
        </p:grpSpPr>
        <p:sp>
          <p:nvSpPr>
            <p:cNvPr id="7" name="Freeform 6">
              <a:extLst>
                <a:ext uri="{FF2B5EF4-FFF2-40B4-BE49-F238E27FC236}">
                  <a16:creationId xmlns:a16="http://schemas.microsoft.com/office/drawing/2014/main" id="{C5B8AC84-534D-CF54-A6F1-567E4C0CFD7C}"/>
                </a:ext>
              </a:extLst>
            </p:cNvPr>
            <p:cNvSpPr/>
            <p:nvPr/>
          </p:nvSpPr>
          <p:spPr>
            <a:xfrm>
              <a:off x="10079309" y="365846"/>
              <a:ext cx="1037358" cy="959101"/>
            </a:xfrm>
            <a:custGeom>
              <a:avLst/>
              <a:gdLst>
                <a:gd name="connsiteX0" fmla="*/ 1037358 w 1037358"/>
                <a:gd name="connsiteY0" fmla="*/ 341654 h 959101"/>
                <a:gd name="connsiteX1" fmla="*/ 937528 w 1037358"/>
                <a:gd name="connsiteY1" fmla="*/ 98792 h 959101"/>
                <a:gd name="connsiteX2" fmla="*/ 692110 w 1037358"/>
                <a:gd name="connsiteY2" fmla="*/ 0 h 959101"/>
                <a:gd name="connsiteX3" fmla="*/ 446693 w 1037358"/>
                <a:gd name="connsiteY3" fmla="*/ 98792 h 959101"/>
                <a:gd name="connsiteX4" fmla="*/ 346862 w 1037358"/>
                <a:gd name="connsiteY4" fmla="*/ 341654 h 959101"/>
                <a:gd name="connsiteX5" fmla="*/ 346862 w 1037358"/>
                <a:gd name="connsiteY5" fmla="*/ 745053 h 959101"/>
                <a:gd name="connsiteX6" fmla="*/ 313585 w 1037358"/>
                <a:gd name="connsiteY6" fmla="*/ 777984 h 959101"/>
                <a:gd name="connsiteX7" fmla="*/ 109764 w 1037358"/>
                <a:gd name="connsiteY7" fmla="*/ 777984 h 959101"/>
                <a:gd name="connsiteX8" fmla="*/ 93125 w 1037358"/>
                <a:gd name="connsiteY8" fmla="*/ 959101 h 959101"/>
                <a:gd name="connsiteX9" fmla="*/ 93125 w 1037358"/>
                <a:gd name="connsiteY9" fmla="*/ 959101 h 959101"/>
                <a:gd name="connsiteX10" fmla="*/ 313585 w 1037358"/>
                <a:gd name="connsiteY10" fmla="*/ 959101 h 959101"/>
                <a:gd name="connsiteX11" fmla="*/ 534045 w 1037358"/>
                <a:gd name="connsiteY11" fmla="*/ 740937 h 959101"/>
                <a:gd name="connsiteX12" fmla="*/ 534045 w 1037358"/>
                <a:gd name="connsiteY12" fmla="*/ 337538 h 959101"/>
                <a:gd name="connsiteX13" fmla="*/ 579801 w 1037358"/>
                <a:gd name="connsiteY13" fmla="*/ 226397 h 959101"/>
                <a:gd name="connsiteX14" fmla="*/ 692110 w 1037358"/>
                <a:gd name="connsiteY14" fmla="*/ 181118 h 959101"/>
                <a:gd name="connsiteX15" fmla="*/ 804420 w 1037358"/>
                <a:gd name="connsiteY15" fmla="*/ 226397 h 959101"/>
                <a:gd name="connsiteX16" fmla="*/ 850176 w 1037358"/>
                <a:gd name="connsiteY16" fmla="*/ 337538 h 959101"/>
                <a:gd name="connsiteX17" fmla="*/ 850176 w 1037358"/>
                <a:gd name="connsiteY17" fmla="*/ 666843 h 959101"/>
                <a:gd name="connsiteX18" fmla="*/ 850176 w 1037358"/>
                <a:gd name="connsiteY18" fmla="*/ 666843 h 959101"/>
                <a:gd name="connsiteX19" fmla="*/ 941687 w 1037358"/>
                <a:gd name="connsiteY19" fmla="*/ 761518 h 959101"/>
                <a:gd name="connsiteX20" fmla="*/ 1033199 w 1037358"/>
                <a:gd name="connsiteY20" fmla="*/ 670959 h 959101"/>
                <a:gd name="connsiteX21" fmla="*/ 1033199 w 1037358"/>
                <a:gd name="connsiteY21" fmla="*/ 341654 h 959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7358" h="959101">
                  <a:moveTo>
                    <a:pt x="1037358" y="341654"/>
                  </a:moveTo>
                  <a:cubicBezTo>
                    <a:pt x="1037358" y="251095"/>
                    <a:pt x="999922" y="164653"/>
                    <a:pt x="937528" y="98792"/>
                  </a:cubicBezTo>
                  <a:cubicBezTo>
                    <a:pt x="870974" y="32930"/>
                    <a:pt x="783622" y="0"/>
                    <a:pt x="692110" y="0"/>
                  </a:cubicBezTo>
                  <a:cubicBezTo>
                    <a:pt x="600599" y="0"/>
                    <a:pt x="513247" y="37047"/>
                    <a:pt x="446693" y="98792"/>
                  </a:cubicBezTo>
                  <a:cubicBezTo>
                    <a:pt x="380139" y="164653"/>
                    <a:pt x="346862" y="251095"/>
                    <a:pt x="346862" y="341654"/>
                  </a:cubicBezTo>
                  <a:lnTo>
                    <a:pt x="346862" y="745053"/>
                  </a:lnTo>
                  <a:cubicBezTo>
                    <a:pt x="346862" y="765635"/>
                    <a:pt x="330224" y="777984"/>
                    <a:pt x="313585" y="777984"/>
                  </a:cubicBezTo>
                  <a:lnTo>
                    <a:pt x="109764" y="777984"/>
                  </a:lnTo>
                  <a:cubicBezTo>
                    <a:pt x="-35823" y="765635"/>
                    <a:pt x="-31663" y="959101"/>
                    <a:pt x="93125" y="959101"/>
                  </a:cubicBezTo>
                  <a:lnTo>
                    <a:pt x="93125" y="959101"/>
                  </a:lnTo>
                  <a:lnTo>
                    <a:pt x="313585" y="959101"/>
                  </a:lnTo>
                  <a:cubicBezTo>
                    <a:pt x="434214" y="959101"/>
                    <a:pt x="534045" y="860310"/>
                    <a:pt x="534045" y="740937"/>
                  </a:cubicBezTo>
                  <a:lnTo>
                    <a:pt x="534045" y="337538"/>
                  </a:lnTo>
                  <a:cubicBezTo>
                    <a:pt x="534045" y="296375"/>
                    <a:pt x="550683" y="255211"/>
                    <a:pt x="579801" y="226397"/>
                  </a:cubicBezTo>
                  <a:cubicBezTo>
                    <a:pt x="608918" y="197583"/>
                    <a:pt x="650514" y="181118"/>
                    <a:pt x="692110" y="181118"/>
                  </a:cubicBezTo>
                  <a:cubicBezTo>
                    <a:pt x="733706" y="181118"/>
                    <a:pt x="775303" y="197583"/>
                    <a:pt x="804420" y="226397"/>
                  </a:cubicBezTo>
                  <a:cubicBezTo>
                    <a:pt x="833537" y="255211"/>
                    <a:pt x="850176" y="296375"/>
                    <a:pt x="850176" y="337538"/>
                  </a:cubicBezTo>
                  <a:lnTo>
                    <a:pt x="850176" y="666843"/>
                  </a:lnTo>
                  <a:cubicBezTo>
                    <a:pt x="850176" y="666843"/>
                    <a:pt x="850176" y="666843"/>
                    <a:pt x="850176" y="666843"/>
                  </a:cubicBezTo>
                  <a:cubicBezTo>
                    <a:pt x="850176" y="716239"/>
                    <a:pt x="891772" y="761518"/>
                    <a:pt x="941687" y="761518"/>
                  </a:cubicBezTo>
                  <a:cubicBezTo>
                    <a:pt x="991603" y="761518"/>
                    <a:pt x="1033199" y="720355"/>
                    <a:pt x="1033199" y="670959"/>
                  </a:cubicBezTo>
                  <a:lnTo>
                    <a:pt x="1033199" y="341654"/>
                  </a:lnTo>
                  <a:close/>
                </a:path>
              </a:pathLst>
            </a:custGeom>
            <a:solidFill>
              <a:srgbClr val="EE4F27"/>
            </a:solidFill>
            <a:ln w="41519" cap="flat">
              <a:noFill/>
              <a:prstDash val="solid"/>
              <a:miter/>
            </a:ln>
          </p:spPr>
          <p:txBody>
            <a:bodyPr rtlCol="0" anchor="ctr"/>
            <a:lstStyle/>
            <a:p>
              <a:endParaRPr lang="en-GB"/>
            </a:p>
          </p:txBody>
        </p:sp>
        <p:sp>
          <p:nvSpPr>
            <p:cNvPr id="8" name="Freeform 7">
              <a:extLst>
                <a:ext uri="{FF2B5EF4-FFF2-40B4-BE49-F238E27FC236}">
                  <a16:creationId xmlns:a16="http://schemas.microsoft.com/office/drawing/2014/main" id="{D21F371F-150A-E4EA-3D94-973787784C32}"/>
                </a:ext>
              </a:extLst>
            </p:cNvPr>
            <p:cNvSpPr/>
            <p:nvPr/>
          </p:nvSpPr>
          <p:spPr>
            <a:xfrm>
              <a:off x="10929484" y="349381"/>
              <a:ext cx="432600" cy="1156684"/>
            </a:xfrm>
            <a:custGeom>
              <a:avLst/>
              <a:gdLst>
                <a:gd name="connsiteX0" fmla="*/ 0 w 432600"/>
                <a:gd name="connsiteY0" fmla="*/ 333421 h 1156684"/>
                <a:gd name="connsiteX1" fmla="*/ 0 w 432600"/>
                <a:gd name="connsiteY1" fmla="*/ 333421 h 1156684"/>
                <a:gd name="connsiteX2" fmla="*/ 0 w 432600"/>
                <a:gd name="connsiteY2" fmla="*/ 942636 h 1156684"/>
                <a:gd name="connsiteX3" fmla="*/ 62394 w 432600"/>
                <a:gd name="connsiteY3" fmla="*/ 1094940 h 1156684"/>
                <a:gd name="connsiteX4" fmla="*/ 216300 w 432600"/>
                <a:gd name="connsiteY4" fmla="*/ 1156685 h 1156684"/>
                <a:gd name="connsiteX5" fmla="*/ 370206 w 432600"/>
                <a:gd name="connsiteY5" fmla="*/ 1094940 h 1156684"/>
                <a:gd name="connsiteX6" fmla="*/ 370206 w 432600"/>
                <a:gd name="connsiteY6" fmla="*/ 1094940 h 1156684"/>
                <a:gd name="connsiteX7" fmla="*/ 432600 w 432600"/>
                <a:gd name="connsiteY7" fmla="*/ 942636 h 1156684"/>
                <a:gd name="connsiteX8" fmla="*/ 432600 w 432600"/>
                <a:gd name="connsiteY8" fmla="*/ 90559 h 1156684"/>
                <a:gd name="connsiteX9" fmla="*/ 341089 w 432600"/>
                <a:gd name="connsiteY9" fmla="*/ 0 h 1156684"/>
                <a:gd name="connsiteX10" fmla="*/ 249577 w 432600"/>
                <a:gd name="connsiteY10" fmla="*/ 90559 h 1156684"/>
                <a:gd name="connsiteX11" fmla="*/ 249577 w 432600"/>
                <a:gd name="connsiteY11" fmla="*/ 942636 h 1156684"/>
                <a:gd name="connsiteX12" fmla="*/ 241258 w 432600"/>
                <a:gd name="connsiteY12" fmla="*/ 967334 h 1156684"/>
                <a:gd name="connsiteX13" fmla="*/ 241258 w 432600"/>
                <a:gd name="connsiteY13" fmla="*/ 967334 h 1156684"/>
                <a:gd name="connsiteX14" fmla="*/ 216300 w 432600"/>
                <a:gd name="connsiteY14" fmla="*/ 975567 h 1156684"/>
                <a:gd name="connsiteX15" fmla="*/ 191342 w 432600"/>
                <a:gd name="connsiteY15" fmla="*/ 967334 h 1156684"/>
                <a:gd name="connsiteX16" fmla="*/ 183023 w 432600"/>
                <a:gd name="connsiteY16" fmla="*/ 942636 h 1156684"/>
                <a:gd name="connsiteX17" fmla="*/ 183023 w 432600"/>
                <a:gd name="connsiteY17" fmla="*/ 333421 h 1156684"/>
                <a:gd name="connsiteX18" fmla="*/ 91512 w 432600"/>
                <a:gd name="connsiteY18" fmla="*/ 242863 h 1156684"/>
                <a:gd name="connsiteX19" fmla="*/ 0 w 432600"/>
                <a:gd name="connsiteY19" fmla="*/ 333421 h 1156684"/>
                <a:gd name="connsiteX20" fmla="*/ 0 w 432600"/>
                <a:gd name="connsiteY20" fmla="*/ 333421 h 115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2600" h="1156684">
                  <a:moveTo>
                    <a:pt x="0" y="333421"/>
                  </a:moveTo>
                  <a:lnTo>
                    <a:pt x="0" y="333421"/>
                  </a:lnTo>
                  <a:lnTo>
                    <a:pt x="0" y="942636"/>
                  </a:lnTo>
                  <a:cubicBezTo>
                    <a:pt x="0" y="1000265"/>
                    <a:pt x="24958" y="1053777"/>
                    <a:pt x="62394" y="1094940"/>
                  </a:cubicBezTo>
                  <a:cubicBezTo>
                    <a:pt x="103990" y="1136103"/>
                    <a:pt x="158065" y="1156685"/>
                    <a:pt x="216300" y="1156685"/>
                  </a:cubicBezTo>
                  <a:cubicBezTo>
                    <a:pt x="274535" y="1156685"/>
                    <a:pt x="328610" y="1131987"/>
                    <a:pt x="370206" y="1094940"/>
                  </a:cubicBezTo>
                  <a:lnTo>
                    <a:pt x="370206" y="1094940"/>
                  </a:lnTo>
                  <a:cubicBezTo>
                    <a:pt x="411802" y="1053777"/>
                    <a:pt x="432600" y="1000265"/>
                    <a:pt x="432600" y="942636"/>
                  </a:cubicBezTo>
                  <a:lnTo>
                    <a:pt x="432600" y="90559"/>
                  </a:lnTo>
                  <a:cubicBezTo>
                    <a:pt x="432600" y="41163"/>
                    <a:pt x="391004" y="0"/>
                    <a:pt x="341089" y="0"/>
                  </a:cubicBezTo>
                  <a:cubicBezTo>
                    <a:pt x="291173" y="0"/>
                    <a:pt x="249577" y="41163"/>
                    <a:pt x="249577" y="90559"/>
                  </a:cubicBezTo>
                  <a:lnTo>
                    <a:pt x="249577" y="942636"/>
                  </a:lnTo>
                  <a:cubicBezTo>
                    <a:pt x="249577" y="950869"/>
                    <a:pt x="245417" y="959101"/>
                    <a:pt x="241258" y="967334"/>
                  </a:cubicBezTo>
                  <a:lnTo>
                    <a:pt x="241258" y="967334"/>
                  </a:lnTo>
                  <a:cubicBezTo>
                    <a:pt x="232939" y="975567"/>
                    <a:pt x="224619" y="975567"/>
                    <a:pt x="216300" y="975567"/>
                  </a:cubicBezTo>
                  <a:cubicBezTo>
                    <a:pt x="207981" y="975567"/>
                    <a:pt x="199662" y="971450"/>
                    <a:pt x="191342" y="967334"/>
                  </a:cubicBezTo>
                  <a:cubicBezTo>
                    <a:pt x="183023" y="959101"/>
                    <a:pt x="183023" y="950869"/>
                    <a:pt x="183023" y="942636"/>
                  </a:cubicBezTo>
                  <a:lnTo>
                    <a:pt x="183023" y="333421"/>
                  </a:lnTo>
                  <a:cubicBezTo>
                    <a:pt x="183023" y="284026"/>
                    <a:pt x="141427" y="242863"/>
                    <a:pt x="91512" y="242863"/>
                  </a:cubicBezTo>
                  <a:cubicBezTo>
                    <a:pt x="41596" y="238746"/>
                    <a:pt x="0" y="279909"/>
                    <a:pt x="0" y="333421"/>
                  </a:cubicBezTo>
                  <a:lnTo>
                    <a:pt x="0" y="333421"/>
                  </a:lnTo>
                  <a:close/>
                </a:path>
              </a:pathLst>
            </a:custGeom>
            <a:solidFill>
              <a:srgbClr val="A555A1"/>
            </a:solidFill>
            <a:ln w="41519"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32D27F3D-545F-F734-A167-1E756D814265}"/>
                </a:ext>
              </a:extLst>
            </p:cNvPr>
            <p:cNvSpPr/>
            <p:nvPr/>
          </p:nvSpPr>
          <p:spPr>
            <a:xfrm>
              <a:off x="11686535" y="551080"/>
              <a:ext cx="432600" cy="971450"/>
            </a:xfrm>
            <a:custGeom>
              <a:avLst/>
              <a:gdLst>
                <a:gd name="connsiteX0" fmla="*/ 0 w 432600"/>
                <a:gd name="connsiteY0" fmla="*/ 90559 h 971450"/>
                <a:gd name="connsiteX1" fmla="*/ 0 w 432600"/>
                <a:gd name="connsiteY1" fmla="*/ 757402 h 971450"/>
                <a:gd name="connsiteX2" fmla="*/ 62394 w 432600"/>
                <a:gd name="connsiteY2" fmla="*/ 909706 h 971450"/>
                <a:gd name="connsiteX3" fmla="*/ 216300 w 432600"/>
                <a:gd name="connsiteY3" fmla="*/ 971450 h 971450"/>
                <a:gd name="connsiteX4" fmla="*/ 370206 w 432600"/>
                <a:gd name="connsiteY4" fmla="*/ 909706 h 971450"/>
                <a:gd name="connsiteX5" fmla="*/ 370206 w 432600"/>
                <a:gd name="connsiteY5" fmla="*/ 909706 h 971450"/>
                <a:gd name="connsiteX6" fmla="*/ 432600 w 432600"/>
                <a:gd name="connsiteY6" fmla="*/ 757402 h 971450"/>
                <a:gd name="connsiteX7" fmla="*/ 432600 w 432600"/>
                <a:gd name="connsiteY7" fmla="*/ 333422 h 971450"/>
                <a:gd name="connsiteX8" fmla="*/ 341089 w 432600"/>
                <a:gd name="connsiteY8" fmla="*/ 242863 h 971450"/>
                <a:gd name="connsiteX9" fmla="*/ 249577 w 432600"/>
                <a:gd name="connsiteY9" fmla="*/ 333422 h 971450"/>
                <a:gd name="connsiteX10" fmla="*/ 249577 w 432600"/>
                <a:gd name="connsiteY10" fmla="*/ 761518 h 971450"/>
                <a:gd name="connsiteX11" fmla="*/ 241258 w 432600"/>
                <a:gd name="connsiteY11" fmla="*/ 786216 h 971450"/>
                <a:gd name="connsiteX12" fmla="*/ 241258 w 432600"/>
                <a:gd name="connsiteY12" fmla="*/ 786216 h 971450"/>
                <a:gd name="connsiteX13" fmla="*/ 216300 w 432600"/>
                <a:gd name="connsiteY13" fmla="*/ 794449 h 971450"/>
                <a:gd name="connsiteX14" fmla="*/ 191342 w 432600"/>
                <a:gd name="connsiteY14" fmla="*/ 786216 h 971450"/>
                <a:gd name="connsiteX15" fmla="*/ 183023 w 432600"/>
                <a:gd name="connsiteY15" fmla="*/ 761518 h 971450"/>
                <a:gd name="connsiteX16" fmla="*/ 183023 w 432600"/>
                <a:gd name="connsiteY16" fmla="*/ 90559 h 971450"/>
                <a:gd name="connsiteX17" fmla="*/ 91512 w 432600"/>
                <a:gd name="connsiteY17" fmla="*/ 0 h 971450"/>
                <a:gd name="connsiteX18" fmla="*/ 0 w 432600"/>
                <a:gd name="connsiteY18" fmla="*/ 90559 h 9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600" h="971450">
                  <a:moveTo>
                    <a:pt x="0" y="90559"/>
                  </a:moveTo>
                  <a:lnTo>
                    <a:pt x="0" y="757402"/>
                  </a:lnTo>
                  <a:cubicBezTo>
                    <a:pt x="0" y="815030"/>
                    <a:pt x="24958" y="868543"/>
                    <a:pt x="62394" y="909706"/>
                  </a:cubicBezTo>
                  <a:cubicBezTo>
                    <a:pt x="103990" y="950869"/>
                    <a:pt x="158065" y="971450"/>
                    <a:pt x="216300" y="971450"/>
                  </a:cubicBezTo>
                  <a:cubicBezTo>
                    <a:pt x="274535" y="971450"/>
                    <a:pt x="328610" y="946752"/>
                    <a:pt x="370206" y="909706"/>
                  </a:cubicBezTo>
                  <a:lnTo>
                    <a:pt x="370206" y="909706"/>
                  </a:lnTo>
                  <a:cubicBezTo>
                    <a:pt x="411802" y="868543"/>
                    <a:pt x="432600" y="815030"/>
                    <a:pt x="432600" y="757402"/>
                  </a:cubicBezTo>
                  <a:lnTo>
                    <a:pt x="432600" y="333422"/>
                  </a:lnTo>
                  <a:cubicBezTo>
                    <a:pt x="432600" y="284026"/>
                    <a:pt x="391004" y="242863"/>
                    <a:pt x="341089" y="242863"/>
                  </a:cubicBezTo>
                  <a:cubicBezTo>
                    <a:pt x="291173" y="242863"/>
                    <a:pt x="249577" y="284026"/>
                    <a:pt x="249577" y="333422"/>
                  </a:cubicBezTo>
                  <a:lnTo>
                    <a:pt x="249577" y="761518"/>
                  </a:lnTo>
                  <a:cubicBezTo>
                    <a:pt x="249577" y="769751"/>
                    <a:pt x="245417" y="777984"/>
                    <a:pt x="241258" y="786216"/>
                  </a:cubicBezTo>
                  <a:lnTo>
                    <a:pt x="241258" y="786216"/>
                  </a:lnTo>
                  <a:cubicBezTo>
                    <a:pt x="232938" y="794449"/>
                    <a:pt x="224619" y="794449"/>
                    <a:pt x="216300" y="794449"/>
                  </a:cubicBezTo>
                  <a:cubicBezTo>
                    <a:pt x="207981" y="794449"/>
                    <a:pt x="199662" y="790332"/>
                    <a:pt x="191342" y="786216"/>
                  </a:cubicBezTo>
                  <a:cubicBezTo>
                    <a:pt x="183023" y="777984"/>
                    <a:pt x="183023" y="769751"/>
                    <a:pt x="183023" y="761518"/>
                  </a:cubicBezTo>
                  <a:lnTo>
                    <a:pt x="183023" y="90559"/>
                  </a:lnTo>
                  <a:cubicBezTo>
                    <a:pt x="183023" y="41163"/>
                    <a:pt x="141427" y="0"/>
                    <a:pt x="91512" y="0"/>
                  </a:cubicBezTo>
                  <a:cubicBezTo>
                    <a:pt x="41596" y="0"/>
                    <a:pt x="0" y="41163"/>
                    <a:pt x="0" y="90559"/>
                  </a:cubicBezTo>
                </a:path>
              </a:pathLst>
            </a:custGeom>
            <a:solidFill>
              <a:srgbClr val="2B9B9F"/>
            </a:solidFill>
            <a:ln w="41519"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E4524259-742E-9D00-E02F-2159C8F9798F}"/>
                </a:ext>
              </a:extLst>
            </p:cNvPr>
            <p:cNvSpPr/>
            <p:nvPr/>
          </p:nvSpPr>
          <p:spPr>
            <a:xfrm>
              <a:off x="11940271" y="380764"/>
              <a:ext cx="266017" cy="746601"/>
            </a:xfrm>
            <a:custGeom>
              <a:avLst/>
              <a:gdLst>
                <a:gd name="connsiteX0" fmla="*/ 266017 w 266017"/>
                <a:gd name="connsiteY0" fmla="*/ 0 h 746601"/>
                <a:gd name="connsiteX1" fmla="*/ 266017 w 266017"/>
                <a:gd name="connsiteY1" fmla="*/ 191402 h 746601"/>
                <a:gd name="connsiteX2" fmla="*/ 228779 w 266017"/>
                <a:gd name="connsiteY2" fmla="*/ 215597 h 746601"/>
                <a:gd name="connsiteX3" fmla="*/ 183023 w 266017"/>
                <a:gd name="connsiteY3" fmla="*/ 326737 h 746601"/>
                <a:gd name="connsiteX4" fmla="*/ 183023 w 266017"/>
                <a:gd name="connsiteY4" fmla="*/ 656042 h 746601"/>
                <a:gd name="connsiteX5" fmla="*/ 91512 w 266017"/>
                <a:gd name="connsiteY5" fmla="*/ 746601 h 746601"/>
                <a:gd name="connsiteX6" fmla="*/ 0 w 266017"/>
                <a:gd name="connsiteY6" fmla="*/ 656042 h 746601"/>
                <a:gd name="connsiteX7" fmla="*/ 0 w 266017"/>
                <a:gd name="connsiteY7" fmla="*/ 326737 h 746601"/>
                <a:gd name="connsiteX8" fmla="*/ 95671 w 266017"/>
                <a:gd name="connsiteY8" fmla="*/ 83875 h 746601"/>
                <a:gd name="connsiteX9" fmla="*/ 209021 w 266017"/>
                <a:gd name="connsiteY9" fmla="*/ 11325 h 746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017" h="746601">
                  <a:moveTo>
                    <a:pt x="266017" y="0"/>
                  </a:moveTo>
                  <a:lnTo>
                    <a:pt x="266017" y="191402"/>
                  </a:lnTo>
                  <a:lnTo>
                    <a:pt x="228779" y="215597"/>
                  </a:lnTo>
                  <a:cubicBezTo>
                    <a:pt x="199662" y="244411"/>
                    <a:pt x="183023" y="285574"/>
                    <a:pt x="183023" y="326737"/>
                  </a:cubicBezTo>
                  <a:lnTo>
                    <a:pt x="183023" y="656042"/>
                  </a:lnTo>
                  <a:cubicBezTo>
                    <a:pt x="183023" y="705438"/>
                    <a:pt x="141427" y="746601"/>
                    <a:pt x="91512" y="746601"/>
                  </a:cubicBezTo>
                  <a:cubicBezTo>
                    <a:pt x="41596" y="746601"/>
                    <a:pt x="0" y="705438"/>
                    <a:pt x="0" y="656042"/>
                  </a:cubicBezTo>
                  <a:lnTo>
                    <a:pt x="0" y="326737"/>
                  </a:lnTo>
                  <a:cubicBezTo>
                    <a:pt x="0" y="236178"/>
                    <a:pt x="37437" y="149736"/>
                    <a:pt x="95671" y="83875"/>
                  </a:cubicBezTo>
                  <a:cubicBezTo>
                    <a:pt x="128948" y="53003"/>
                    <a:pt x="167425" y="28305"/>
                    <a:pt x="209021" y="11325"/>
                  </a:cubicBezTo>
                  <a:close/>
                </a:path>
              </a:pathLst>
            </a:custGeom>
            <a:solidFill>
              <a:srgbClr val="414DA1"/>
            </a:solidFill>
            <a:ln w="41519"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1E98C0C5-A1E9-11C7-1450-E08C9EB6704F}"/>
                </a:ext>
              </a:extLst>
            </p:cNvPr>
            <p:cNvSpPr/>
            <p:nvPr/>
          </p:nvSpPr>
          <p:spPr>
            <a:xfrm>
              <a:off x="11183221" y="32426"/>
              <a:ext cx="690496" cy="852360"/>
            </a:xfrm>
            <a:custGeom>
              <a:avLst/>
              <a:gdLst>
                <a:gd name="connsiteX0" fmla="*/ 345248 w 690496"/>
                <a:gd name="connsiteY0" fmla="*/ 0 h 852360"/>
                <a:gd name="connsiteX1" fmla="*/ 590666 w 690496"/>
                <a:gd name="connsiteY1" fmla="*/ 98791 h 852360"/>
                <a:gd name="connsiteX2" fmla="*/ 690496 w 690496"/>
                <a:gd name="connsiteY2" fmla="*/ 341654 h 852360"/>
                <a:gd name="connsiteX3" fmla="*/ 690496 w 690496"/>
                <a:gd name="connsiteY3" fmla="*/ 761518 h 852360"/>
                <a:gd name="connsiteX4" fmla="*/ 590666 w 690496"/>
                <a:gd name="connsiteY4" fmla="*/ 852077 h 852360"/>
                <a:gd name="connsiteX5" fmla="*/ 499154 w 690496"/>
                <a:gd name="connsiteY5" fmla="*/ 761518 h 852360"/>
                <a:gd name="connsiteX6" fmla="*/ 499154 w 690496"/>
                <a:gd name="connsiteY6" fmla="*/ 341654 h 852360"/>
                <a:gd name="connsiteX7" fmla="*/ 453398 w 690496"/>
                <a:gd name="connsiteY7" fmla="*/ 230514 h 852360"/>
                <a:gd name="connsiteX8" fmla="*/ 341089 w 690496"/>
                <a:gd name="connsiteY8" fmla="*/ 185234 h 852360"/>
                <a:gd name="connsiteX9" fmla="*/ 228779 w 690496"/>
                <a:gd name="connsiteY9" fmla="*/ 230514 h 852360"/>
                <a:gd name="connsiteX10" fmla="*/ 183023 w 690496"/>
                <a:gd name="connsiteY10" fmla="*/ 341654 h 852360"/>
                <a:gd name="connsiteX11" fmla="*/ 183023 w 690496"/>
                <a:gd name="connsiteY11" fmla="*/ 761518 h 852360"/>
                <a:gd name="connsiteX12" fmla="*/ 91512 w 690496"/>
                <a:gd name="connsiteY12" fmla="*/ 852077 h 852360"/>
                <a:gd name="connsiteX13" fmla="*/ 0 w 690496"/>
                <a:gd name="connsiteY13" fmla="*/ 761518 h 852360"/>
                <a:gd name="connsiteX14" fmla="*/ 0 w 690496"/>
                <a:gd name="connsiteY14" fmla="*/ 341654 h 852360"/>
                <a:gd name="connsiteX15" fmla="*/ 99831 w 690496"/>
                <a:gd name="connsiteY15" fmla="*/ 98791 h 852360"/>
                <a:gd name="connsiteX16" fmla="*/ 345248 w 690496"/>
                <a:gd name="connsiteY16" fmla="*/ 0 h 852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0496" h="852360">
                  <a:moveTo>
                    <a:pt x="345248" y="0"/>
                  </a:moveTo>
                  <a:cubicBezTo>
                    <a:pt x="436760" y="0"/>
                    <a:pt x="524112" y="32930"/>
                    <a:pt x="590666" y="98791"/>
                  </a:cubicBezTo>
                  <a:cubicBezTo>
                    <a:pt x="653060" y="164653"/>
                    <a:pt x="690496" y="251095"/>
                    <a:pt x="690496" y="341654"/>
                  </a:cubicBezTo>
                  <a:lnTo>
                    <a:pt x="690496" y="761518"/>
                  </a:lnTo>
                  <a:cubicBezTo>
                    <a:pt x="690496" y="815030"/>
                    <a:pt x="648900" y="856193"/>
                    <a:pt x="590666" y="852077"/>
                  </a:cubicBezTo>
                  <a:cubicBezTo>
                    <a:pt x="540750" y="852077"/>
                    <a:pt x="499154" y="810914"/>
                    <a:pt x="499154" y="761518"/>
                  </a:cubicBezTo>
                  <a:lnTo>
                    <a:pt x="499154" y="341654"/>
                  </a:lnTo>
                  <a:cubicBezTo>
                    <a:pt x="499154" y="300491"/>
                    <a:pt x="482516" y="259328"/>
                    <a:pt x="453398" y="230514"/>
                  </a:cubicBezTo>
                  <a:cubicBezTo>
                    <a:pt x="424281" y="201699"/>
                    <a:pt x="382685" y="185234"/>
                    <a:pt x="341089" y="185234"/>
                  </a:cubicBezTo>
                  <a:cubicBezTo>
                    <a:pt x="299492" y="185234"/>
                    <a:pt x="257896" y="201699"/>
                    <a:pt x="228779" y="230514"/>
                  </a:cubicBezTo>
                  <a:cubicBezTo>
                    <a:pt x="199662" y="259328"/>
                    <a:pt x="183023" y="300491"/>
                    <a:pt x="183023" y="341654"/>
                  </a:cubicBezTo>
                  <a:lnTo>
                    <a:pt x="183023" y="761518"/>
                  </a:lnTo>
                  <a:cubicBezTo>
                    <a:pt x="183023" y="810914"/>
                    <a:pt x="141427" y="852077"/>
                    <a:pt x="91512" y="852077"/>
                  </a:cubicBezTo>
                  <a:cubicBezTo>
                    <a:pt x="41596" y="852077"/>
                    <a:pt x="0" y="810914"/>
                    <a:pt x="0" y="761518"/>
                  </a:cubicBezTo>
                  <a:lnTo>
                    <a:pt x="0" y="341654"/>
                  </a:lnTo>
                  <a:cubicBezTo>
                    <a:pt x="0" y="251095"/>
                    <a:pt x="33277" y="164653"/>
                    <a:pt x="99831" y="98791"/>
                  </a:cubicBezTo>
                  <a:cubicBezTo>
                    <a:pt x="166385" y="37047"/>
                    <a:pt x="253737" y="0"/>
                    <a:pt x="345248" y="0"/>
                  </a:cubicBezTo>
                  <a:close/>
                </a:path>
              </a:pathLst>
            </a:custGeom>
            <a:solidFill>
              <a:srgbClr val="4174BA"/>
            </a:solidFill>
            <a:ln w="41519"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1E1DFE9A-C81D-CEDF-7659-1BD980CA0449}"/>
                </a:ext>
              </a:extLst>
            </p:cNvPr>
            <p:cNvSpPr/>
            <p:nvPr/>
          </p:nvSpPr>
          <p:spPr>
            <a:xfrm>
              <a:off x="12102496" y="1"/>
              <a:ext cx="103792" cy="227067"/>
            </a:xfrm>
            <a:custGeom>
              <a:avLst/>
              <a:gdLst>
                <a:gd name="connsiteX0" fmla="*/ 13051 w 103792"/>
                <a:gd name="connsiteY0" fmla="*/ 0 h 227067"/>
                <a:gd name="connsiteX1" fmla="*/ 103792 w 103792"/>
                <a:gd name="connsiteY1" fmla="*/ 0 h 227067"/>
                <a:gd name="connsiteX2" fmla="*/ 103792 w 103792"/>
                <a:gd name="connsiteY2" fmla="*/ 227067 h 227067"/>
                <a:gd name="connsiteX3" fmla="*/ 54075 w 103792"/>
                <a:gd name="connsiteY3" fmla="*/ 194506 h 227067"/>
                <a:gd name="connsiteX4" fmla="*/ 0 w 103792"/>
                <a:gd name="connsiteY4" fmla="*/ 65356 h 227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92" h="227067">
                  <a:moveTo>
                    <a:pt x="13051" y="0"/>
                  </a:moveTo>
                  <a:lnTo>
                    <a:pt x="103792" y="0"/>
                  </a:lnTo>
                  <a:lnTo>
                    <a:pt x="103792" y="227067"/>
                  </a:lnTo>
                  <a:lnTo>
                    <a:pt x="54075" y="194506"/>
                  </a:lnTo>
                  <a:cubicBezTo>
                    <a:pt x="20798" y="162090"/>
                    <a:pt x="0" y="116810"/>
                    <a:pt x="0" y="65356"/>
                  </a:cubicBezTo>
                  <a:close/>
                </a:path>
              </a:pathLst>
            </a:custGeom>
            <a:solidFill>
              <a:srgbClr val="414DA1"/>
            </a:solidFill>
            <a:ln w="41519"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B28448A8-024D-C63D-4D3E-6872C6408B05}"/>
                </a:ext>
              </a:extLst>
            </p:cNvPr>
            <p:cNvSpPr/>
            <p:nvPr/>
          </p:nvSpPr>
          <p:spPr>
            <a:xfrm>
              <a:off x="10584236" y="0"/>
              <a:ext cx="366046" cy="246474"/>
            </a:xfrm>
            <a:custGeom>
              <a:avLst/>
              <a:gdLst>
                <a:gd name="connsiteX0" fmla="*/ 13051 w 366046"/>
                <a:gd name="connsiteY0" fmla="*/ 0 h 246474"/>
                <a:gd name="connsiteX1" fmla="*/ 354634 w 366046"/>
                <a:gd name="connsiteY1" fmla="*/ 0 h 246474"/>
                <a:gd name="connsiteX2" fmla="*/ 366046 w 366046"/>
                <a:gd name="connsiteY2" fmla="*/ 65356 h 246474"/>
                <a:gd name="connsiteX3" fmla="*/ 183023 w 366046"/>
                <a:gd name="connsiteY3" fmla="*/ 246474 h 246474"/>
                <a:gd name="connsiteX4" fmla="*/ 0 w 366046"/>
                <a:gd name="connsiteY4" fmla="*/ 65356 h 24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046" h="246474">
                  <a:moveTo>
                    <a:pt x="13051" y="0"/>
                  </a:moveTo>
                  <a:lnTo>
                    <a:pt x="354634" y="0"/>
                  </a:lnTo>
                  <a:lnTo>
                    <a:pt x="366046" y="65356"/>
                  </a:lnTo>
                  <a:cubicBezTo>
                    <a:pt x="366046" y="164147"/>
                    <a:pt x="287014" y="246474"/>
                    <a:pt x="183023" y="246474"/>
                  </a:cubicBezTo>
                  <a:cubicBezTo>
                    <a:pt x="83192" y="246474"/>
                    <a:pt x="0" y="168264"/>
                    <a:pt x="0" y="65356"/>
                  </a:cubicBezTo>
                  <a:close/>
                </a:path>
              </a:pathLst>
            </a:custGeom>
            <a:solidFill>
              <a:srgbClr val="EE4F27"/>
            </a:solidFill>
            <a:ln w="4151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3CC6E3CE-D5FD-FFC8-28F3-1AD47A17F0C7}"/>
                </a:ext>
              </a:extLst>
            </p:cNvPr>
            <p:cNvSpPr/>
            <p:nvPr/>
          </p:nvSpPr>
          <p:spPr>
            <a:xfrm>
              <a:off x="10929484" y="946247"/>
              <a:ext cx="183310" cy="181117"/>
            </a:xfrm>
            <a:custGeom>
              <a:avLst/>
              <a:gdLst>
                <a:gd name="connsiteX0" fmla="*/ 91512 w 183310"/>
                <a:gd name="connsiteY0" fmla="*/ 0 h 181117"/>
                <a:gd name="connsiteX1" fmla="*/ 0 w 183310"/>
                <a:gd name="connsiteY1" fmla="*/ 90559 h 181117"/>
                <a:gd name="connsiteX2" fmla="*/ 0 w 183310"/>
                <a:gd name="connsiteY2" fmla="*/ 90559 h 181117"/>
                <a:gd name="connsiteX3" fmla="*/ 0 w 183310"/>
                <a:gd name="connsiteY3" fmla="*/ 90559 h 181117"/>
                <a:gd name="connsiteX4" fmla="*/ 0 w 183310"/>
                <a:gd name="connsiteY4" fmla="*/ 90559 h 181117"/>
                <a:gd name="connsiteX5" fmla="*/ 0 w 183310"/>
                <a:gd name="connsiteY5" fmla="*/ 90559 h 181117"/>
                <a:gd name="connsiteX6" fmla="*/ 91512 w 183310"/>
                <a:gd name="connsiteY6" fmla="*/ 181118 h 181117"/>
                <a:gd name="connsiteX7" fmla="*/ 183023 w 183310"/>
                <a:gd name="connsiteY7" fmla="*/ 90559 h 181117"/>
                <a:gd name="connsiteX8" fmla="*/ 91512 w 183310"/>
                <a:gd name="connsiteY8" fmla="*/ 0 h 18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310" h="181117">
                  <a:moveTo>
                    <a:pt x="91512" y="0"/>
                  </a:moveTo>
                  <a:cubicBezTo>
                    <a:pt x="41596" y="0"/>
                    <a:pt x="0" y="41163"/>
                    <a:pt x="0" y="90559"/>
                  </a:cubicBezTo>
                  <a:lnTo>
                    <a:pt x="0" y="90559"/>
                  </a:lnTo>
                  <a:cubicBezTo>
                    <a:pt x="0" y="90559"/>
                    <a:pt x="0" y="90559"/>
                    <a:pt x="0" y="90559"/>
                  </a:cubicBezTo>
                  <a:cubicBezTo>
                    <a:pt x="0" y="90559"/>
                    <a:pt x="0" y="90559"/>
                    <a:pt x="0" y="90559"/>
                  </a:cubicBezTo>
                  <a:cubicBezTo>
                    <a:pt x="0" y="90559"/>
                    <a:pt x="0" y="90559"/>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993F59"/>
            </a:solidFill>
            <a:ln w="41519"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1E609669-F2BB-0DAB-0711-78E03F881273}"/>
                </a:ext>
              </a:extLst>
            </p:cNvPr>
            <p:cNvSpPr/>
            <p:nvPr/>
          </p:nvSpPr>
          <p:spPr>
            <a:xfrm>
              <a:off x="11183221"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414DA1"/>
            </a:solidFill>
            <a:ln w="41519"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7E90E381-6C2B-D16C-8344-D39D5754AC9C}"/>
                </a:ext>
              </a:extLst>
            </p:cNvPr>
            <p:cNvSpPr/>
            <p:nvPr/>
          </p:nvSpPr>
          <p:spPr>
            <a:xfrm>
              <a:off x="11686535"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3FB5A1"/>
            </a:solidFill>
            <a:ln w="41519"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1FB908D1-064B-F1C2-8599-3CB17786B1DC}"/>
                </a:ext>
              </a:extLst>
            </p:cNvPr>
            <p:cNvSpPr/>
            <p:nvPr/>
          </p:nvSpPr>
          <p:spPr>
            <a:xfrm>
              <a:off x="11940271" y="946247"/>
              <a:ext cx="183310" cy="181117"/>
            </a:xfrm>
            <a:custGeom>
              <a:avLst/>
              <a:gdLst>
                <a:gd name="connsiteX0" fmla="*/ 91512 w 183310"/>
                <a:gd name="connsiteY0" fmla="*/ 0 h 181117"/>
                <a:gd name="connsiteX1" fmla="*/ 0 w 183310"/>
                <a:gd name="connsiteY1" fmla="*/ 90559 h 181117"/>
                <a:gd name="connsiteX2" fmla="*/ 91512 w 183310"/>
                <a:gd name="connsiteY2" fmla="*/ 181118 h 181117"/>
                <a:gd name="connsiteX3" fmla="*/ 183023 w 183310"/>
                <a:gd name="connsiteY3" fmla="*/ 90559 h 181117"/>
                <a:gd name="connsiteX4" fmla="*/ 91512 w 183310"/>
                <a:gd name="connsiteY4" fmla="*/ 0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310" h="181117">
                  <a:moveTo>
                    <a:pt x="91512" y="0"/>
                  </a:moveTo>
                  <a:cubicBezTo>
                    <a:pt x="41596" y="0"/>
                    <a:pt x="0" y="41163"/>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58B947"/>
            </a:solidFill>
            <a:ln w="41519" cap="flat">
              <a:noFill/>
              <a:prstDash val="solid"/>
              <a:miter/>
            </a:ln>
          </p:spPr>
          <p:txBody>
            <a:bodyPr rtlCol="0" anchor="ctr"/>
            <a:lstStyle/>
            <a:p>
              <a:endParaRPr lang="en-GB"/>
            </a:p>
          </p:txBody>
        </p:sp>
      </p:grpSp>
      <p:grpSp>
        <p:nvGrpSpPr>
          <p:cNvPr id="51" name="Group 50">
            <a:extLst>
              <a:ext uri="{FF2B5EF4-FFF2-40B4-BE49-F238E27FC236}">
                <a16:creationId xmlns:a16="http://schemas.microsoft.com/office/drawing/2014/main" id="{EB4FE45B-2A72-66D3-FA2E-141E79494507}"/>
              </a:ext>
            </a:extLst>
          </p:cNvPr>
          <p:cNvGrpSpPr/>
          <p:nvPr/>
        </p:nvGrpSpPr>
        <p:grpSpPr>
          <a:xfrm rot="10800000">
            <a:off x="304" y="4081265"/>
            <a:ext cx="744123" cy="527392"/>
            <a:chOff x="1410990" y="64984"/>
            <a:chExt cx="7606227" cy="5390858"/>
          </a:xfrm>
        </p:grpSpPr>
        <p:sp>
          <p:nvSpPr>
            <p:cNvPr id="52" name="Freeform 51">
              <a:extLst>
                <a:ext uri="{FF2B5EF4-FFF2-40B4-BE49-F238E27FC236}">
                  <a16:creationId xmlns:a16="http://schemas.microsoft.com/office/drawing/2014/main" id="{FB84AE44-83A6-7D9C-2307-C18312A00BF3}"/>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53" name="Freeform 52">
              <a:extLst>
                <a:ext uri="{FF2B5EF4-FFF2-40B4-BE49-F238E27FC236}">
                  <a16:creationId xmlns:a16="http://schemas.microsoft.com/office/drawing/2014/main" id="{1D67D042-F05B-BE00-8DC9-9EBFC97A8189}"/>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8EBA53"/>
                </a:gs>
                <a:gs pos="50000">
                  <a:srgbClr val="47B363"/>
                </a:gs>
                <a:gs pos="100000">
                  <a:srgbClr val="00AD74"/>
                </a:gs>
              </a:gsLst>
              <a:lin ang="16200000" scaled="1"/>
            </a:gradFill>
            <a:ln w="7772" cap="flat">
              <a:noFill/>
              <a:prstDash val="solid"/>
              <a:miter/>
            </a:ln>
          </p:spPr>
          <p:txBody>
            <a:bodyPr rtlCol="0" anchor="ctr"/>
            <a:lstStyle/>
            <a:p>
              <a:endParaRPr lang="en-GB"/>
            </a:p>
          </p:txBody>
        </p:sp>
      </p:grpSp>
      <p:grpSp>
        <p:nvGrpSpPr>
          <p:cNvPr id="54" name="Group 53">
            <a:extLst>
              <a:ext uri="{FF2B5EF4-FFF2-40B4-BE49-F238E27FC236}">
                <a16:creationId xmlns:a16="http://schemas.microsoft.com/office/drawing/2014/main" id="{1040F32B-E7FE-467D-CACB-855564DE19B4}"/>
              </a:ext>
            </a:extLst>
          </p:cNvPr>
          <p:cNvGrpSpPr/>
          <p:nvPr/>
        </p:nvGrpSpPr>
        <p:grpSpPr>
          <a:xfrm rot="10800000">
            <a:off x="303" y="4855457"/>
            <a:ext cx="744123" cy="527392"/>
            <a:chOff x="1410990" y="64984"/>
            <a:chExt cx="7606227" cy="5390858"/>
          </a:xfrm>
        </p:grpSpPr>
        <p:sp>
          <p:nvSpPr>
            <p:cNvPr id="55" name="Freeform 54">
              <a:extLst>
                <a:ext uri="{FF2B5EF4-FFF2-40B4-BE49-F238E27FC236}">
                  <a16:creationId xmlns:a16="http://schemas.microsoft.com/office/drawing/2014/main" id="{29186EB7-09B4-057C-A687-F1C0437C0725}"/>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56" name="Freeform 55">
              <a:extLst>
                <a:ext uri="{FF2B5EF4-FFF2-40B4-BE49-F238E27FC236}">
                  <a16:creationId xmlns:a16="http://schemas.microsoft.com/office/drawing/2014/main" id="{320CA33D-4672-432C-1286-B1F7AC974461}"/>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8EBA53"/>
                </a:gs>
                <a:gs pos="50000">
                  <a:srgbClr val="47B363"/>
                </a:gs>
                <a:gs pos="100000">
                  <a:srgbClr val="00AD74"/>
                </a:gs>
              </a:gsLst>
              <a:lin ang="16200000" scaled="1"/>
            </a:gradFill>
            <a:ln w="7772" cap="flat">
              <a:noFill/>
              <a:prstDash val="solid"/>
              <a:miter/>
            </a:ln>
          </p:spPr>
          <p:txBody>
            <a:bodyPr rtlCol="0" anchor="ctr"/>
            <a:lstStyle/>
            <a:p>
              <a:endParaRPr lang="en-GB"/>
            </a:p>
          </p:txBody>
        </p:sp>
      </p:grpSp>
      <p:grpSp>
        <p:nvGrpSpPr>
          <p:cNvPr id="57" name="Group 56">
            <a:extLst>
              <a:ext uri="{FF2B5EF4-FFF2-40B4-BE49-F238E27FC236}">
                <a16:creationId xmlns:a16="http://schemas.microsoft.com/office/drawing/2014/main" id="{A3D81F63-4295-718F-6C77-7926F96824C7}"/>
              </a:ext>
            </a:extLst>
          </p:cNvPr>
          <p:cNvGrpSpPr/>
          <p:nvPr/>
        </p:nvGrpSpPr>
        <p:grpSpPr>
          <a:xfrm rot="10800000">
            <a:off x="304" y="5629649"/>
            <a:ext cx="744123" cy="527392"/>
            <a:chOff x="1410990" y="64984"/>
            <a:chExt cx="7606227" cy="5390858"/>
          </a:xfrm>
        </p:grpSpPr>
        <p:sp>
          <p:nvSpPr>
            <p:cNvPr id="58" name="Freeform 57">
              <a:extLst>
                <a:ext uri="{FF2B5EF4-FFF2-40B4-BE49-F238E27FC236}">
                  <a16:creationId xmlns:a16="http://schemas.microsoft.com/office/drawing/2014/main" id="{967442F0-A09A-FC72-14F8-D0EBA66FD1C9}"/>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59" name="Freeform 58">
              <a:extLst>
                <a:ext uri="{FF2B5EF4-FFF2-40B4-BE49-F238E27FC236}">
                  <a16:creationId xmlns:a16="http://schemas.microsoft.com/office/drawing/2014/main" id="{80879856-8EE0-3F00-50DB-5B9856297A65}"/>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8EBA53"/>
                </a:gs>
                <a:gs pos="50000">
                  <a:srgbClr val="47B363"/>
                </a:gs>
                <a:gs pos="100000">
                  <a:srgbClr val="00AD74"/>
                </a:gs>
              </a:gsLst>
              <a:lin ang="16200000" scaled="1"/>
            </a:gradFill>
            <a:ln w="7772" cap="flat">
              <a:noFill/>
              <a:prstDash val="solid"/>
              <a:miter/>
            </a:ln>
          </p:spPr>
          <p:txBody>
            <a:bodyPr rtlCol="0" anchor="ctr"/>
            <a:lstStyle/>
            <a:p>
              <a:endParaRPr lang="en-GB"/>
            </a:p>
          </p:txBody>
        </p:sp>
      </p:grpSp>
    </p:spTree>
    <p:extLst>
      <p:ext uri="{BB962C8B-B14F-4D97-AF65-F5344CB8AC3E}">
        <p14:creationId xmlns:p14="http://schemas.microsoft.com/office/powerpoint/2010/main" val="33080939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C0647D0F-7780-2E10-4721-9FB685C0A99A}"/>
              </a:ext>
            </a:extLst>
          </p:cNvPr>
          <p:cNvSpPr>
            <a:spLocks noGrp="1"/>
          </p:cNvSpPr>
          <p:nvPr>
            <p:ph type="body" sz="quarter" idx="18"/>
          </p:nvPr>
        </p:nvSpPr>
        <p:spPr>
          <a:xfrm>
            <a:off x="391600" y="3392026"/>
            <a:ext cx="3423163" cy="1049221"/>
          </a:xfrm>
        </p:spPr>
        <p:txBody>
          <a:bodyPr/>
          <a:lstStyle/>
          <a:p>
            <a:pPr algn="ctr"/>
            <a:r>
              <a:rPr lang="en-US" dirty="0">
                <a:solidFill>
                  <a:srgbClr val="FFFFFF"/>
                </a:solidFill>
              </a:rPr>
              <a:t>Überprüfen Sie die Informationen.</a:t>
            </a:r>
          </a:p>
        </p:txBody>
      </p:sp>
      <p:sp>
        <p:nvSpPr>
          <p:cNvPr id="10" name="Text Placeholder 2">
            <a:extLst>
              <a:ext uri="{FF2B5EF4-FFF2-40B4-BE49-F238E27FC236}">
                <a16:creationId xmlns:a16="http://schemas.microsoft.com/office/drawing/2014/main" id="{7FA58B7B-2F69-927D-A207-DF74AA4307B8}"/>
              </a:ext>
            </a:extLst>
          </p:cNvPr>
          <p:cNvSpPr>
            <a:spLocks noGrp="1"/>
          </p:cNvSpPr>
          <p:nvPr>
            <p:ph type="body" sz="quarter" idx="19"/>
          </p:nvPr>
        </p:nvSpPr>
        <p:spPr>
          <a:xfrm>
            <a:off x="391599" y="2457107"/>
            <a:ext cx="3423163" cy="385564"/>
          </a:xfrm>
        </p:spPr>
        <p:txBody>
          <a:bodyPr/>
          <a:lstStyle/>
          <a:p>
            <a:pPr algn="ctr"/>
            <a:r>
              <a:rPr lang="en-GB" sz="2400"/>
              <a:t>Schwerpunktbereich 2</a:t>
            </a:r>
          </a:p>
        </p:txBody>
      </p:sp>
      <p:sp>
        <p:nvSpPr>
          <p:cNvPr id="11" name="Text Placeholder 4">
            <a:extLst>
              <a:ext uri="{FF2B5EF4-FFF2-40B4-BE49-F238E27FC236}">
                <a16:creationId xmlns:a16="http://schemas.microsoft.com/office/drawing/2014/main" id="{C58787D8-F839-DF99-9FA2-DF0254309851}"/>
              </a:ext>
            </a:extLst>
          </p:cNvPr>
          <p:cNvSpPr>
            <a:spLocks noGrp="1"/>
          </p:cNvSpPr>
          <p:nvPr>
            <p:ph type="body" sz="quarter" idx="20"/>
          </p:nvPr>
        </p:nvSpPr>
        <p:spPr>
          <a:xfrm>
            <a:off x="4082901" y="2457106"/>
            <a:ext cx="7473043" cy="2219431"/>
          </a:xfrm>
        </p:spPr>
        <p:txBody>
          <a:bodyPr/>
          <a:lstStyle/>
          <a:p>
            <a:pPr marL="0" marR="0" lvl="0" indent="0" algn="l" defTabSz="777514" rtl="0" eaLnBrk="1" fontAlgn="auto" latinLnBrk="0" hangingPunct="1">
              <a:lnSpc>
                <a:spcPct val="100000"/>
              </a:lnSpc>
              <a:buClrTx/>
              <a:buSzTx/>
              <a:tabLst/>
              <a:defRPr/>
            </a:pPr>
            <a:r>
              <a:rPr lang="en-US" sz="2400" dirty="0">
                <a:solidFill>
                  <a:srgbClr val="0C4659"/>
                </a:solidFill>
              </a:rPr>
              <a:t>Da wir wissen, wie digitales Storytelling die öffentliche Meinung beeinflusst und Erzählungen formt, stellen wir sicher, dass die Informationen wahr sind.</a:t>
            </a:r>
          </a:p>
        </p:txBody>
      </p:sp>
      <p:sp>
        <p:nvSpPr>
          <p:cNvPr id="7" name="Text Placeholder 5">
            <a:extLst>
              <a:ext uri="{FF2B5EF4-FFF2-40B4-BE49-F238E27FC236}">
                <a16:creationId xmlns:a16="http://schemas.microsoft.com/office/drawing/2014/main" id="{82C5D9E8-223F-80CB-30FC-89F4132D702D}"/>
              </a:ext>
            </a:extLst>
          </p:cNvPr>
          <p:cNvSpPr txBox="1">
            <a:spLocks/>
          </p:cNvSpPr>
          <p:nvPr/>
        </p:nvSpPr>
        <p:spPr>
          <a:xfrm>
            <a:off x="4082902" y="1"/>
            <a:ext cx="7947989" cy="1128694"/>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3400" b="1" dirty="0">
                <a:solidFill>
                  <a:srgbClr val="0C4659"/>
                </a:solidFill>
                <a:latin typeface="Calibri (MS) Bold"/>
                <a:ea typeface="Calibri (MS) Bold"/>
                <a:cs typeface="Calibri (MS) Bold"/>
                <a:sym typeface="Calibri (MS) Bold"/>
              </a:rPr>
              <a:t>Gewährleistung der Wahrhaftigkeit im digitalen Storytelling</a:t>
            </a:r>
          </a:p>
        </p:txBody>
      </p:sp>
      <p:cxnSp>
        <p:nvCxnSpPr>
          <p:cNvPr id="8" name="Straight Connector 7">
            <a:extLst>
              <a:ext uri="{FF2B5EF4-FFF2-40B4-BE49-F238E27FC236}">
                <a16:creationId xmlns:a16="http://schemas.microsoft.com/office/drawing/2014/main" id="{66442253-419D-1B20-6256-A530A2F790AB}"/>
              </a:ext>
            </a:extLst>
          </p:cNvPr>
          <p:cNvCxnSpPr>
            <a:cxnSpLocks/>
          </p:cNvCxnSpPr>
          <p:nvPr/>
        </p:nvCxnSpPr>
        <p:spPr>
          <a:xfrm flipV="1">
            <a:off x="4082903" y="1128695"/>
            <a:ext cx="8109097" cy="3"/>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9B1622BD-DC63-B5E2-BACA-0915CC7516BD}"/>
              </a:ext>
            </a:extLst>
          </p:cNvPr>
          <p:cNvGrpSpPr/>
          <p:nvPr/>
        </p:nvGrpSpPr>
        <p:grpSpPr>
          <a:xfrm>
            <a:off x="6826024" y="4663471"/>
            <a:ext cx="3546963" cy="2200491"/>
            <a:chOff x="6826024" y="4663471"/>
            <a:chExt cx="3546963" cy="2200491"/>
          </a:xfrm>
        </p:grpSpPr>
        <p:sp>
          <p:nvSpPr>
            <p:cNvPr id="15" name="Freeform 14">
              <a:extLst>
                <a:ext uri="{FF2B5EF4-FFF2-40B4-BE49-F238E27FC236}">
                  <a16:creationId xmlns:a16="http://schemas.microsoft.com/office/drawing/2014/main" id="{A85FBFA7-311D-B0B8-FEE1-31E99A230A83}"/>
                </a:ext>
              </a:extLst>
            </p:cNvPr>
            <p:cNvSpPr/>
            <p:nvPr/>
          </p:nvSpPr>
          <p:spPr>
            <a:xfrm>
              <a:off x="6826024" y="5801062"/>
              <a:ext cx="971089" cy="1056938"/>
            </a:xfrm>
            <a:custGeom>
              <a:avLst/>
              <a:gdLst>
                <a:gd name="connsiteX0" fmla="*/ 489204 w 971089"/>
                <a:gd name="connsiteY0" fmla="*/ 0 h 1056938"/>
                <a:gd name="connsiteX1" fmla="*/ 831749 w 971089"/>
                <a:gd name="connsiteY1" fmla="*/ 137890 h 1056938"/>
                <a:gd name="connsiteX2" fmla="*/ 971089 w 971089"/>
                <a:gd name="connsiteY2" fmla="*/ 476869 h 1056938"/>
                <a:gd name="connsiteX3" fmla="*/ 965284 w 971089"/>
                <a:gd name="connsiteY3" fmla="*/ 476869 h 1056938"/>
                <a:gd name="connsiteX4" fmla="*/ 965284 w 971089"/>
                <a:gd name="connsiteY4" fmla="*/ 936502 h 1056938"/>
                <a:gd name="connsiteX5" fmla="*/ 886905 w 971089"/>
                <a:gd name="connsiteY5" fmla="*/ 1052847 h 1056938"/>
                <a:gd name="connsiteX6" fmla="*/ 866823 w 971089"/>
                <a:gd name="connsiteY6" fmla="*/ 1056938 h 1056938"/>
                <a:gd name="connsiteX7" fmla="*/ 810686 w 971089"/>
                <a:gd name="connsiteY7" fmla="*/ 1056938 h 1056938"/>
                <a:gd name="connsiteX8" fmla="*/ 788206 w 971089"/>
                <a:gd name="connsiteY8" fmla="*/ 1051949 h 1056938"/>
                <a:gd name="connsiteX9" fmla="*/ 709826 w 971089"/>
                <a:gd name="connsiteY9" fmla="*/ 930757 h 1056938"/>
                <a:gd name="connsiteX10" fmla="*/ 709826 w 971089"/>
                <a:gd name="connsiteY10" fmla="*/ 471124 h 1056938"/>
                <a:gd name="connsiteX11" fmla="*/ 645962 w 971089"/>
                <a:gd name="connsiteY11" fmla="*/ 315998 h 1056938"/>
                <a:gd name="connsiteX12" fmla="*/ 489204 w 971089"/>
                <a:gd name="connsiteY12" fmla="*/ 252798 h 1056938"/>
                <a:gd name="connsiteX13" fmla="*/ 332446 w 971089"/>
                <a:gd name="connsiteY13" fmla="*/ 315998 h 1056938"/>
                <a:gd name="connsiteX14" fmla="*/ 268581 w 971089"/>
                <a:gd name="connsiteY14" fmla="*/ 471124 h 1056938"/>
                <a:gd name="connsiteX15" fmla="*/ 268581 w 971089"/>
                <a:gd name="connsiteY15" fmla="*/ 1034174 h 1056938"/>
                <a:gd name="connsiteX16" fmla="*/ 263869 w 971089"/>
                <a:gd name="connsiteY16" fmla="*/ 1056938 h 1056938"/>
                <a:gd name="connsiteX17" fmla="*/ 0 w 971089"/>
                <a:gd name="connsiteY17" fmla="*/ 1056938 h 1056938"/>
                <a:gd name="connsiteX18" fmla="*/ 7318 w 971089"/>
                <a:gd name="connsiteY18" fmla="*/ 1039920 h 1056938"/>
                <a:gd name="connsiteX19" fmla="*/ 7318 w 971089"/>
                <a:gd name="connsiteY19" fmla="*/ 476869 h 1056938"/>
                <a:gd name="connsiteX20" fmla="*/ 146659 w 971089"/>
                <a:gd name="connsiteY20" fmla="*/ 137890 h 1056938"/>
                <a:gd name="connsiteX21" fmla="*/ 489204 w 971089"/>
                <a:gd name="connsiteY21"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1089" h="1056938">
                  <a:moveTo>
                    <a:pt x="489204" y="0"/>
                  </a:moveTo>
                  <a:cubicBezTo>
                    <a:pt x="616933" y="0"/>
                    <a:pt x="738855" y="45963"/>
                    <a:pt x="831749" y="137890"/>
                  </a:cubicBezTo>
                  <a:cubicBezTo>
                    <a:pt x="918837" y="229816"/>
                    <a:pt x="971089" y="350470"/>
                    <a:pt x="971089" y="476869"/>
                  </a:cubicBezTo>
                  <a:lnTo>
                    <a:pt x="965284" y="476869"/>
                  </a:lnTo>
                  <a:lnTo>
                    <a:pt x="965284" y="936502"/>
                  </a:lnTo>
                  <a:cubicBezTo>
                    <a:pt x="965284" y="988211"/>
                    <a:pt x="932626" y="1033456"/>
                    <a:pt x="886905" y="1052847"/>
                  </a:cubicBezTo>
                  <a:lnTo>
                    <a:pt x="866823" y="1056938"/>
                  </a:lnTo>
                  <a:lnTo>
                    <a:pt x="810686" y="1056938"/>
                  </a:lnTo>
                  <a:lnTo>
                    <a:pt x="788206" y="1051949"/>
                  </a:lnTo>
                  <a:cubicBezTo>
                    <a:pt x="742485" y="1030943"/>
                    <a:pt x="709826" y="982466"/>
                    <a:pt x="709826" y="930757"/>
                  </a:cubicBezTo>
                  <a:lnTo>
                    <a:pt x="709826" y="471124"/>
                  </a:lnTo>
                  <a:cubicBezTo>
                    <a:pt x="709826" y="413670"/>
                    <a:pt x="686603" y="356215"/>
                    <a:pt x="645962" y="315998"/>
                  </a:cubicBezTo>
                  <a:cubicBezTo>
                    <a:pt x="605321" y="275780"/>
                    <a:pt x="547262" y="252798"/>
                    <a:pt x="489204" y="252798"/>
                  </a:cubicBezTo>
                  <a:cubicBezTo>
                    <a:pt x="431145" y="252798"/>
                    <a:pt x="373087" y="275780"/>
                    <a:pt x="332446" y="315998"/>
                  </a:cubicBezTo>
                  <a:cubicBezTo>
                    <a:pt x="291805" y="356215"/>
                    <a:pt x="268581" y="413670"/>
                    <a:pt x="268581" y="471124"/>
                  </a:cubicBezTo>
                  <a:lnTo>
                    <a:pt x="268581" y="1034174"/>
                  </a:lnTo>
                  <a:lnTo>
                    <a:pt x="263869" y="1056938"/>
                  </a:lnTo>
                  <a:lnTo>
                    <a:pt x="0" y="1056938"/>
                  </a:lnTo>
                  <a:lnTo>
                    <a:pt x="7318" y="1039920"/>
                  </a:lnTo>
                  <a:lnTo>
                    <a:pt x="7318" y="476869"/>
                  </a:lnTo>
                  <a:cubicBezTo>
                    <a:pt x="7318" y="350470"/>
                    <a:pt x="53765" y="229816"/>
                    <a:pt x="146659" y="137890"/>
                  </a:cubicBezTo>
                  <a:cubicBezTo>
                    <a:pt x="239552" y="51709"/>
                    <a:pt x="361475" y="0"/>
                    <a:pt x="489204" y="0"/>
                  </a:cubicBezTo>
                  <a:close/>
                </a:path>
              </a:pathLst>
            </a:custGeom>
            <a:solidFill>
              <a:srgbClr val="EE4F27"/>
            </a:solidFill>
            <a:ln w="58005"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BDD9D527-D35A-8246-53A8-CB4A8BDFC6CD}"/>
                </a:ext>
              </a:extLst>
            </p:cNvPr>
            <p:cNvSpPr/>
            <p:nvPr/>
          </p:nvSpPr>
          <p:spPr>
            <a:xfrm>
              <a:off x="7535850" y="5778082"/>
              <a:ext cx="603809" cy="1079919"/>
            </a:xfrm>
            <a:custGeom>
              <a:avLst/>
              <a:gdLst>
                <a:gd name="connsiteX0" fmla="*/ 127729 w 603809"/>
                <a:gd name="connsiteY0" fmla="*/ 338979 h 1079919"/>
                <a:gd name="connsiteX1" fmla="*/ 255457 w 603809"/>
                <a:gd name="connsiteY1" fmla="*/ 465378 h 1079919"/>
                <a:gd name="connsiteX2" fmla="*/ 255457 w 603809"/>
                <a:gd name="connsiteY2" fmla="*/ 1079919 h 1079919"/>
                <a:gd name="connsiteX3" fmla="*/ 0 w 603809"/>
                <a:gd name="connsiteY3" fmla="*/ 1079919 h 1079919"/>
                <a:gd name="connsiteX4" fmla="*/ 0 w 603809"/>
                <a:gd name="connsiteY4" fmla="*/ 465378 h 1079919"/>
                <a:gd name="connsiteX5" fmla="*/ 127729 w 603809"/>
                <a:gd name="connsiteY5" fmla="*/ 338979 h 1079919"/>
                <a:gd name="connsiteX6" fmla="*/ 476080 w 603809"/>
                <a:gd name="connsiteY6" fmla="*/ 0 h 1079919"/>
                <a:gd name="connsiteX7" fmla="*/ 603809 w 603809"/>
                <a:gd name="connsiteY7" fmla="*/ 126399 h 1079919"/>
                <a:gd name="connsiteX8" fmla="*/ 603809 w 603809"/>
                <a:gd name="connsiteY8" fmla="*/ 1079919 h 1079919"/>
                <a:gd name="connsiteX9" fmla="*/ 348351 w 603809"/>
                <a:gd name="connsiteY9" fmla="*/ 1079919 h 1079919"/>
                <a:gd name="connsiteX10" fmla="*/ 348351 w 603809"/>
                <a:gd name="connsiteY10" fmla="*/ 126399 h 1079919"/>
                <a:gd name="connsiteX11" fmla="*/ 476080 w 603809"/>
                <a:gd name="connsiteY11" fmla="*/ 0 h 1079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1079919">
                  <a:moveTo>
                    <a:pt x="127729" y="338979"/>
                  </a:moveTo>
                  <a:cubicBezTo>
                    <a:pt x="197399" y="338979"/>
                    <a:pt x="255457" y="396433"/>
                    <a:pt x="255457" y="465378"/>
                  </a:cubicBezTo>
                  <a:lnTo>
                    <a:pt x="255457" y="1079919"/>
                  </a:lnTo>
                  <a:lnTo>
                    <a:pt x="0" y="1079919"/>
                  </a:lnTo>
                  <a:lnTo>
                    <a:pt x="0" y="465378"/>
                  </a:lnTo>
                  <a:cubicBezTo>
                    <a:pt x="0" y="390688"/>
                    <a:pt x="58059" y="333234"/>
                    <a:pt x="127729" y="338979"/>
                  </a:cubicBezTo>
                  <a:close/>
                  <a:moveTo>
                    <a:pt x="476080" y="0"/>
                  </a:moveTo>
                  <a:cubicBezTo>
                    <a:pt x="545750" y="0"/>
                    <a:pt x="603809" y="57454"/>
                    <a:pt x="603809" y="126399"/>
                  </a:cubicBezTo>
                  <a:lnTo>
                    <a:pt x="603809" y="1079919"/>
                  </a:lnTo>
                  <a:lnTo>
                    <a:pt x="348351" y="1079919"/>
                  </a:lnTo>
                  <a:lnTo>
                    <a:pt x="348351" y="126399"/>
                  </a:lnTo>
                  <a:cubicBezTo>
                    <a:pt x="348351" y="57454"/>
                    <a:pt x="406410" y="0"/>
                    <a:pt x="476080" y="0"/>
                  </a:cubicBezTo>
                  <a:close/>
                </a:path>
              </a:pathLst>
            </a:custGeom>
            <a:solidFill>
              <a:srgbClr val="A555A1"/>
            </a:solidFill>
            <a:ln w="58005"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88F5D7E8-D830-679B-FEDB-D96EDF212564}"/>
                </a:ext>
              </a:extLst>
            </p:cNvPr>
            <p:cNvSpPr/>
            <p:nvPr/>
          </p:nvSpPr>
          <p:spPr>
            <a:xfrm>
              <a:off x="8592515" y="6059606"/>
              <a:ext cx="603809" cy="798394"/>
            </a:xfrm>
            <a:custGeom>
              <a:avLst/>
              <a:gdLst>
                <a:gd name="connsiteX0" fmla="*/ 476080 w 603809"/>
                <a:gd name="connsiteY0" fmla="*/ 338979 h 798394"/>
                <a:gd name="connsiteX1" fmla="*/ 603809 w 603809"/>
                <a:gd name="connsiteY1" fmla="*/ 465378 h 798394"/>
                <a:gd name="connsiteX2" fmla="*/ 603809 w 603809"/>
                <a:gd name="connsiteY2" fmla="*/ 798394 h 798394"/>
                <a:gd name="connsiteX3" fmla="*/ 348351 w 603809"/>
                <a:gd name="connsiteY3" fmla="*/ 798394 h 798394"/>
                <a:gd name="connsiteX4" fmla="*/ 348351 w 603809"/>
                <a:gd name="connsiteY4" fmla="*/ 465378 h 798394"/>
                <a:gd name="connsiteX5" fmla="*/ 476080 w 603809"/>
                <a:gd name="connsiteY5" fmla="*/ 338979 h 798394"/>
                <a:gd name="connsiteX6" fmla="*/ 127729 w 603809"/>
                <a:gd name="connsiteY6" fmla="*/ 0 h 798394"/>
                <a:gd name="connsiteX7" fmla="*/ 255457 w 603809"/>
                <a:gd name="connsiteY7" fmla="*/ 126399 h 798394"/>
                <a:gd name="connsiteX8" fmla="*/ 255457 w 603809"/>
                <a:gd name="connsiteY8" fmla="*/ 798394 h 798394"/>
                <a:gd name="connsiteX9" fmla="*/ 0 w 603809"/>
                <a:gd name="connsiteY9" fmla="*/ 798394 h 798394"/>
                <a:gd name="connsiteX10" fmla="*/ 0 w 603809"/>
                <a:gd name="connsiteY10" fmla="*/ 126399 h 798394"/>
                <a:gd name="connsiteX11" fmla="*/ 127729 w 603809"/>
                <a:gd name="connsiteY11" fmla="*/ 0 h 79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798394">
                  <a:moveTo>
                    <a:pt x="476080" y="338979"/>
                  </a:moveTo>
                  <a:cubicBezTo>
                    <a:pt x="545750" y="338979"/>
                    <a:pt x="603809" y="396433"/>
                    <a:pt x="603809" y="465378"/>
                  </a:cubicBezTo>
                  <a:lnTo>
                    <a:pt x="603809" y="798394"/>
                  </a:lnTo>
                  <a:lnTo>
                    <a:pt x="348351" y="798394"/>
                  </a:lnTo>
                  <a:lnTo>
                    <a:pt x="348351" y="465378"/>
                  </a:lnTo>
                  <a:cubicBezTo>
                    <a:pt x="348351" y="396433"/>
                    <a:pt x="406410" y="338979"/>
                    <a:pt x="476080" y="338979"/>
                  </a:cubicBezTo>
                  <a:close/>
                  <a:moveTo>
                    <a:pt x="127729" y="0"/>
                  </a:moveTo>
                  <a:cubicBezTo>
                    <a:pt x="197399" y="0"/>
                    <a:pt x="255457" y="57454"/>
                    <a:pt x="255457" y="126399"/>
                  </a:cubicBezTo>
                  <a:lnTo>
                    <a:pt x="255457" y="798394"/>
                  </a:lnTo>
                  <a:lnTo>
                    <a:pt x="0" y="798394"/>
                  </a:lnTo>
                  <a:lnTo>
                    <a:pt x="0" y="126399"/>
                  </a:lnTo>
                  <a:cubicBezTo>
                    <a:pt x="0" y="57454"/>
                    <a:pt x="58059" y="0"/>
                    <a:pt x="127729" y="0"/>
                  </a:cubicBezTo>
                  <a:close/>
                </a:path>
              </a:pathLst>
            </a:custGeom>
            <a:solidFill>
              <a:srgbClr val="2B9B9F"/>
            </a:solidFill>
            <a:ln w="58005" cap="flat">
              <a:noFill/>
              <a:prstDash val="solid"/>
              <a:miter/>
            </a:ln>
          </p:spPr>
          <p:txBody>
            <a:bodyPr rtlCol="0" anchor="ctr"/>
            <a:lstStyle/>
            <a:p>
              <a:endParaRPr lang="en-GB"/>
            </a:p>
          </p:txBody>
        </p:sp>
        <p:sp>
          <p:nvSpPr>
            <p:cNvPr id="18" name="Freeform 17">
              <a:extLst>
                <a:ext uri="{FF2B5EF4-FFF2-40B4-BE49-F238E27FC236}">
                  <a16:creationId xmlns:a16="http://schemas.microsoft.com/office/drawing/2014/main" id="{4E67DDAE-E050-6009-0D3F-6976A79B1770}"/>
                </a:ext>
              </a:extLst>
            </p:cNvPr>
            <p:cNvSpPr/>
            <p:nvPr/>
          </p:nvSpPr>
          <p:spPr>
            <a:xfrm>
              <a:off x="8946672" y="5801062"/>
              <a:ext cx="1426315" cy="1056938"/>
            </a:xfrm>
            <a:custGeom>
              <a:avLst/>
              <a:gdLst>
                <a:gd name="connsiteX0" fmla="*/ 476080 w 1426315"/>
                <a:gd name="connsiteY0" fmla="*/ 0 h 1056938"/>
                <a:gd name="connsiteX1" fmla="*/ 818625 w 1426315"/>
                <a:gd name="connsiteY1" fmla="*/ 137890 h 1056938"/>
                <a:gd name="connsiteX2" fmla="*/ 957965 w 1426315"/>
                <a:gd name="connsiteY2" fmla="*/ 476869 h 1056938"/>
                <a:gd name="connsiteX3" fmla="*/ 957965 w 1426315"/>
                <a:gd name="connsiteY3" fmla="*/ 936502 h 1056938"/>
                <a:gd name="connsiteX4" fmla="*/ 1004412 w 1426315"/>
                <a:gd name="connsiteY4" fmla="*/ 982465 h 1056938"/>
                <a:gd name="connsiteX5" fmla="*/ 1312122 w 1426315"/>
                <a:gd name="connsiteY5" fmla="*/ 982465 h 1056938"/>
                <a:gd name="connsiteX6" fmla="*/ 1406830 w 1426315"/>
                <a:gd name="connsiteY6" fmla="*/ 1022863 h 1056938"/>
                <a:gd name="connsiteX7" fmla="*/ 1426315 w 1426315"/>
                <a:gd name="connsiteY7" fmla="*/ 1056938 h 1056938"/>
                <a:gd name="connsiteX8" fmla="*/ 722522 w 1426315"/>
                <a:gd name="connsiteY8" fmla="*/ 1056938 h 1056938"/>
                <a:gd name="connsiteX9" fmla="*/ 721105 w 1426315"/>
                <a:gd name="connsiteY9" fmla="*/ 1054373 h 1056938"/>
                <a:gd name="connsiteX10" fmla="*/ 696702 w 1426315"/>
                <a:gd name="connsiteY10" fmla="*/ 936502 h 1056938"/>
                <a:gd name="connsiteX11" fmla="*/ 696702 w 1426315"/>
                <a:gd name="connsiteY11" fmla="*/ 476869 h 1056938"/>
                <a:gd name="connsiteX12" fmla="*/ 632838 w 1426315"/>
                <a:gd name="connsiteY12" fmla="*/ 321743 h 1056938"/>
                <a:gd name="connsiteX13" fmla="*/ 476080 w 1426315"/>
                <a:gd name="connsiteY13" fmla="*/ 258544 h 1056938"/>
                <a:gd name="connsiteX14" fmla="*/ 319322 w 1426315"/>
                <a:gd name="connsiteY14" fmla="*/ 321743 h 1056938"/>
                <a:gd name="connsiteX15" fmla="*/ 255457 w 1426315"/>
                <a:gd name="connsiteY15" fmla="*/ 476869 h 1056938"/>
                <a:gd name="connsiteX16" fmla="*/ 255457 w 1426315"/>
                <a:gd name="connsiteY16" fmla="*/ 936502 h 1056938"/>
                <a:gd name="connsiteX17" fmla="*/ 177079 w 1426315"/>
                <a:gd name="connsiteY17" fmla="*/ 1052847 h 1056938"/>
                <a:gd name="connsiteX18" fmla="*/ 156997 w 1426315"/>
                <a:gd name="connsiteY18" fmla="*/ 1056938 h 1056938"/>
                <a:gd name="connsiteX19" fmla="*/ 98461 w 1426315"/>
                <a:gd name="connsiteY19" fmla="*/ 1056938 h 1056938"/>
                <a:gd name="connsiteX20" fmla="*/ 78379 w 1426315"/>
                <a:gd name="connsiteY20" fmla="*/ 1052847 h 1056938"/>
                <a:gd name="connsiteX21" fmla="*/ 0 w 1426315"/>
                <a:gd name="connsiteY21" fmla="*/ 936502 h 1056938"/>
                <a:gd name="connsiteX22" fmla="*/ 0 w 1426315"/>
                <a:gd name="connsiteY22" fmla="*/ 476869 h 1056938"/>
                <a:gd name="connsiteX23" fmla="*/ 133535 w 1426315"/>
                <a:gd name="connsiteY23" fmla="*/ 137890 h 1056938"/>
                <a:gd name="connsiteX24" fmla="*/ 476080 w 1426315"/>
                <a:gd name="connsiteY24"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26315" h="1056938">
                  <a:moveTo>
                    <a:pt x="476080" y="0"/>
                  </a:moveTo>
                  <a:cubicBezTo>
                    <a:pt x="603809" y="0"/>
                    <a:pt x="725731" y="45963"/>
                    <a:pt x="818625" y="137890"/>
                  </a:cubicBezTo>
                  <a:cubicBezTo>
                    <a:pt x="905713" y="229816"/>
                    <a:pt x="957965" y="350470"/>
                    <a:pt x="957965" y="476869"/>
                  </a:cubicBezTo>
                  <a:lnTo>
                    <a:pt x="957965" y="936502"/>
                  </a:lnTo>
                  <a:cubicBezTo>
                    <a:pt x="957965" y="959484"/>
                    <a:pt x="975383" y="982465"/>
                    <a:pt x="1004412" y="982465"/>
                  </a:cubicBezTo>
                  <a:lnTo>
                    <a:pt x="1312122" y="982465"/>
                  </a:lnTo>
                  <a:cubicBezTo>
                    <a:pt x="1354214" y="982465"/>
                    <a:pt x="1385784" y="998624"/>
                    <a:pt x="1406830" y="1022863"/>
                  </a:cubicBezTo>
                  <a:lnTo>
                    <a:pt x="1426315" y="1056938"/>
                  </a:lnTo>
                  <a:lnTo>
                    <a:pt x="722522" y="1056938"/>
                  </a:lnTo>
                  <a:lnTo>
                    <a:pt x="721105" y="1054373"/>
                  </a:lnTo>
                  <a:cubicBezTo>
                    <a:pt x="705411" y="1018015"/>
                    <a:pt x="696702" y="978156"/>
                    <a:pt x="696702" y="936502"/>
                  </a:cubicBezTo>
                  <a:lnTo>
                    <a:pt x="696702" y="476869"/>
                  </a:lnTo>
                  <a:cubicBezTo>
                    <a:pt x="696702" y="419415"/>
                    <a:pt x="673479" y="361961"/>
                    <a:pt x="632838" y="321743"/>
                  </a:cubicBezTo>
                  <a:cubicBezTo>
                    <a:pt x="592197" y="281525"/>
                    <a:pt x="534138" y="258544"/>
                    <a:pt x="476080" y="258544"/>
                  </a:cubicBezTo>
                  <a:cubicBezTo>
                    <a:pt x="418021" y="258544"/>
                    <a:pt x="359963" y="281525"/>
                    <a:pt x="319322" y="321743"/>
                  </a:cubicBezTo>
                  <a:cubicBezTo>
                    <a:pt x="278681" y="361961"/>
                    <a:pt x="255457" y="419415"/>
                    <a:pt x="255457" y="476869"/>
                  </a:cubicBezTo>
                  <a:lnTo>
                    <a:pt x="255457" y="936502"/>
                  </a:lnTo>
                  <a:cubicBezTo>
                    <a:pt x="255457" y="988211"/>
                    <a:pt x="222799" y="1033456"/>
                    <a:pt x="177079" y="1052847"/>
                  </a:cubicBezTo>
                  <a:lnTo>
                    <a:pt x="156997" y="1056938"/>
                  </a:lnTo>
                  <a:lnTo>
                    <a:pt x="98461" y="1056938"/>
                  </a:lnTo>
                  <a:lnTo>
                    <a:pt x="78379" y="1052847"/>
                  </a:lnTo>
                  <a:cubicBezTo>
                    <a:pt x="32658" y="1033456"/>
                    <a:pt x="0" y="988211"/>
                    <a:pt x="0" y="936502"/>
                  </a:cubicBezTo>
                  <a:lnTo>
                    <a:pt x="0" y="476869"/>
                  </a:lnTo>
                  <a:cubicBezTo>
                    <a:pt x="0" y="350470"/>
                    <a:pt x="52253" y="229816"/>
                    <a:pt x="133535" y="137890"/>
                  </a:cubicBezTo>
                  <a:cubicBezTo>
                    <a:pt x="226428" y="51709"/>
                    <a:pt x="348351" y="0"/>
                    <a:pt x="476080" y="0"/>
                  </a:cubicBezTo>
                  <a:close/>
                </a:path>
              </a:pathLst>
            </a:custGeom>
            <a:solidFill>
              <a:srgbClr val="414DA1"/>
            </a:solidFill>
            <a:ln w="58005"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340A2849-4F63-C528-4A4F-BECC98D42C89}"/>
                </a:ext>
              </a:extLst>
            </p:cNvPr>
            <p:cNvSpPr/>
            <p:nvPr/>
          </p:nvSpPr>
          <p:spPr>
            <a:xfrm>
              <a:off x="7890007" y="4663471"/>
              <a:ext cx="963771" cy="1861909"/>
            </a:xfrm>
            <a:custGeom>
              <a:avLst/>
              <a:gdLst>
                <a:gd name="connsiteX0" fmla="*/ 963771 w 963771"/>
                <a:gd name="connsiteY0" fmla="*/ 1735114 h 1861909"/>
                <a:gd name="connsiteX1" fmla="*/ 963771 w 963771"/>
                <a:gd name="connsiteY1" fmla="*/ 1149082 h 1861909"/>
                <a:gd name="connsiteX2" fmla="*/ 824431 w 963771"/>
                <a:gd name="connsiteY2" fmla="*/ 810103 h 1861909"/>
                <a:gd name="connsiteX3" fmla="*/ 481886 w 963771"/>
                <a:gd name="connsiteY3" fmla="*/ 672213 h 1861909"/>
                <a:gd name="connsiteX4" fmla="*/ 139340 w 963771"/>
                <a:gd name="connsiteY4" fmla="*/ 810103 h 1861909"/>
                <a:gd name="connsiteX5" fmla="*/ 0 w 963771"/>
                <a:gd name="connsiteY5" fmla="*/ 1149082 h 1861909"/>
                <a:gd name="connsiteX6" fmla="*/ 0 w 963771"/>
                <a:gd name="connsiteY6" fmla="*/ 1735114 h 1861909"/>
                <a:gd name="connsiteX7" fmla="*/ 127729 w 963771"/>
                <a:gd name="connsiteY7" fmla="*/ 1861513 h 1861909"/>
                <a:gd name="connsiteX8" fmla="*/ 255457 w 963771"/>
                <a:gd name="connsiteY8" fmla="*/ 1735114 h 1861909"/>
                <a:gd name="connsiteX9" fmla="*/ 255457 w 963771"/>
                <a:gd name="connsiteY9" fmla="*/ 1149082 h 1861909"/>
                <a:gd name="connsiteX10" fmla="*/ 319322 w 963771"/>
                <a:gd name="connsiteY10" fmla="*/ 993956 h 1861909"/>
                <a:gd name="connsiteX11" fmla="*/ 476080 w 963771"/>
                <a:gd name="connsiteY11" fmla="*/ 930757 h 1861909"/>
                <a:gd name="connsiteX12" fmla="*/ 632838 w 963771"/>
                <a:gd name="connsiteY12" fmla="*/ 993956 h 1861909"/>
                <a:gd name="connsiteX13" fmla="*/ 696702 w 963771"/>
                <a:gd name="connsiteY13" fmla="*/ 1149082 h 1861909"/>
                <a:gd name="connsiteX14" fmla="*/ 696702 w 963771"/>
                <a:gd name="connsiteY14" fmla="*/ 1735114 h 1861909"/>
                <a:gd name="connsiteX15" fmla="*/ 824431 w 963771"/>
                <a:gd name="connsiteY15" fmla="*/ 1861513 h 1861909"/>
                <a:gd name="connsiteX16" fmla="*/ 963771 w 963771"/>
                <a:gd name="connsiteY16" fmla="*/ 1735114 h 1861909"/>
                <a:gd name="connsiteX17" fmla="*/ 481886 w 963771"/>
                <a:gd name="connsiteY17" fmla="*/ 0 h 1861909"/>
                <a:gd name="connsiteX18" fmla="*/ 226428 w 963771"/>
                <a:gd name="connsiteY18" fmla="*/ 252798 h 1861909"/>
                <a:gd name="connsiteX19" fmla="*/ 481886 w 963771"/>
                <a:gd name="connsiteY19" fmla="*/ 505596 h 1861909"/>
                <a:gd name="connsiteX20" fmla="*/ 737343 w 963771"/>
                <a:gd name="connsiteY20" fmla="*/ 252798 h 1861909"/>
                <a:gd name="connsiteX21" fmla="*/ 481886 w 963771"/>
                <a:gd name="connsiteY21" fmla="*/ 0 h 1861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63771" h="1861909">
                  <a:moveTo>
                    <a:pt x="963771" y="1735114"/>
                  </a:moveTo>
                  <a:lnTo>
                    <a:pt x="963771" y="1149082"/>
                  </a:lnTo>
                  <a:cubicBezTo>
                    <a:pt x="963771" y="1022683"/>
                    <a:pt x="911518" y="902030"/>
                    <a:pt x="824431" y="810103"/>
                  </a:cubicBezTo>
                  <a:cubicBezTo>
                    <a:pt x="731537" y="718176"/>
                    <a:pt x="609614" y="672213"/>
                    <a:pt x="481886" y="672213"/>
                  </a:cubicBezTo>
                  <a:cubicBezTo>
                    <a:pt x="354157" y="672213"/>
                    <a:pt x="232234" y="723922"/>
                    <a:pt x="139340" y="810103"/>
                  </a:cubicBezTo>
                  <a:cubicBezTo>
                    <a:pt x="46447" y="902030"/>
                    <a:pt x="0" y="1022683"/>
                    <a:pt x="0" y="1149082"/>
                  </a:cubicBezTo>
                  <a:lnTo>
                    <a:pt x="0" y="1735114"/>
                  </a:lnTo>
                  <a:cubicBezTo>
                    <a:pt x="0" y="1804059"/>
                    <a:pt x="58059" y="1861513"/>
                    <a:pt x="127729" y="1861513"/>
                  </a:cubicBezTo>
                  <a:cubicBezTo>
                    <a:pt x="197399" y="1861513"/>
                    <a:pt x="255457" y="1804059"/>
                    <a:pt x="255457" y="1735114"/>
                  </a:cubicBezTo>
                  <a:lnTo>
                    <a:pt x="255457" y="1149082"/>
                  </a:lnTo>
                  <a:cubicBezTo>
                    <a:pt x="255457" y="1091628"/>
                    <a:pt x="278681" y="1034174"/>
                    <a:pt x="319322" y="993956"/>
                  </a:cubicBezTo>
                  <a:cubicBezTo>
                    <a:pt x="359963" y="953738"/>
                    <a:pt x="418021" y="930757"/>
                    <a:pt x="476080" y="930757"/>
                  </a:cubicBezTo>
                  <a:cubicBezTo>
                    <a:pt x="534138" y="930757"/>
                    <a:pt x="592197" y="953738"/>
                    <a:pt x="632838" y="993956"/>
                  </a:cubicBezTo>
                  <a:cubicBezTo>
                    <a:pt x="673479" y="1034174"/>
                    <a:pt x="696702" y="1091628"/>
                    <a:pt x="696702" y="1149082"/>
                  </a:cubicBezTo>
                  <a:lnTo>
                    <a:pt x="696702" y="1735114"/>
                  </a:lnTo>
                  <a:cubicBezTo>
                    <a:pt x="696702" y="1804059"/>
                    <a:pt x="754761" y="1861513"/>
                    <a:pt x="824431" y="1861513"/>
                  </a:cubicBezTo>
                  <a:cubicBezTo>
                    <a:pt x="905713" y="1867259"/>
                    <a:pt x="963771" y="1809805"/>
                    <a:pt x="963771" y="1735114"/>
                  </a:cubicBezTo>
                  <a:moveTo>
                    <a:pt x="481886" y="0"/>
                  </a:moveTo>
                  <a:cubicBezTo>
                    <a:pt x="336739" y="0"/>
                    <a:pt x="226428" y="114908"/>
                    <a:pt x="226428" y="252798"/>
                  </a:cubicBezTo>
                  <a:cubicBezTo>
                    <a:pt x="226428" y="396433"/>
                    <a:pt x="342545" y="505596"/>
                    <a:pt x="481886" y="505596"/>
                  </a:cubicBezTo>
                  <a:cubicBezTo>
                    <a:pt x="627032" y="505596"/>
                    <a:pt x="737343" y="390688"/>
                    <a:pt x="737343" y="252798"/>
                  </a:cubicBezTo>
                  <a:cubicBezTo>
                    <a:pt x="737343" y="114908"/>
                    <a:pt x="621226" y="0"/>
                    <a:pt x="481886" y="0"/>
                  </a:cubicBezTo>
                  <a:close/>
                </a:path>
              </a:pathLst>
            </a:custGeom>
            <a:solidFill>
              <a:srgbClr val="4174BA"/>
            </a:solidFill>
            <a:ln w="58005"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A89BCEC6-D9C1-8BDC-02CB-309C7E8A34A8}"/>
                </a:ext>
              </a:extLst>
            </p:cNvPr>
            <p:cNvSpPr/>
            <p:nvPr/>
          </p:nvSpPr>
          <p:spPr>
            <a:xfrm>
              <a:off x="9173100"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414DA1"/>
            </a:solidFill>
            <a:ln w="58005"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3BDAE86E-32B1-C46A-B872-483F8EFC5994}"/>
                </a:ext>
              </a:extLst>
            </p:cNvPr>
            <p:cNvSpPr/>
            <p:nvPr/>
          </p:nvSpPr>
          <p:spPr>
            <a:xfrm>
              <a:off x="7053965"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EE4F27"/>
            </a:solidFill>
            <a:ln w="58005"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C142C0C8-56B8-AE90-241C-9AC9C518B6B2}"/>
                </a:ext>
              </a:extLst>
            </p:cNvPr>
            <p:cNvSpPr/>
            <p:nvPr/>
          </p:nvSpPr>
          <p:spPr>
            <a:xfrm>
              <a:off x="7535850" y="6611165"/>
              <a:ext cx="255857" cy="252797"/>
            </a:xfrm>
            <a:custGeom>
              <a:avLst/>
              <a:gdLst>
                <a:gd name="connsiteX0" fmla="*/ 127729 w 255857"/>
                <a:gd name="connsiteY0" fmla="*/ 0 h 252797"/>
                <a:gd name="connsiteX1" fmla="*/ 0 w 255857"/>
                <a:gd name="connsiteY1" fmla="*/ 126399 h 252797"/>
                <a:gd name="connsiteX2" fmla="*/ 0 w 255857"/>
                <a:gd name="connsiteY2" fmla="*/ 126399 h 252797"/>
                <a:gd name="connsiteX3" fmla="*/ 0 w 255857"/>
                <a:gd name="connsiteY3" fmla="*/ 126399 h 252797"/>
                <a:gd name="connsiteX4" fmla="*/ 0 w 255857"/>
                <a:gd name="connsiteY4" fmla="*/ 126399 h 252797"/>
                <a:gd name="connsiteX5" fmla="*/ 0 w 255857"/>
                <a:gd name="connsiteY5" fmla="*/ 126399 h 252797"/>
                <a:gd name="connsiteX6" fmla="*/ 127729 w 255857"/>
                <a:gd name="connsiteY6" fmla="*/ 252798 h 252797"/>
                <a:gd name="connsiteX7" fmla="*/ 255457 w 255857"/>
                <a:gd name="connsiteY7" fmla="*/ 126399 h 252797"/>
                <a:gd name="connsiteX8" fmla="*/ 127729 w 255857"/>
                <a:gd name="connsiteY8" fmla="*/ 0 h 25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857" h="252797">
                  <a:moveTo>
                    <a:pt x="127729" y="0"/>
                  </a:moveTo>
                  <a:cubicBezTo>
                    <a:pt x="58059" y="0"/>
                    <a:pt x="0" y="57454"/>
                    <a:pt x="0" y="126399"/>
                  </a:cubicBezTo>
                  <a:lnTo>
                    <a:pt x="0" y="126399"/>
                  </a:lnTo>
                  <a:cubicBezTo>
                    <a:pt x="0" y="126399"/>
                    <a:pt x="0" y="126399"/>
                    <a:pt x="0" y="126399"/>
                  </a:cubicBezTo>
                  <a:cubicBezTo>
                    <a:pt x="0" y="126399"/>
                    <a:pt x="0" y="126399"/>
                    <a:pt x="0" y="126399"/>
                  </a:cubicBezTo>
                  <a:cubicBezTo>
                    <a:pt x="0" y="126399"/>
                    <a:pt x="0" y="126399"/>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993F59"/>
            </a:solidFill>
            <a:ln w="58005"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266E4ACE-7F60-584E-E5FF-6FD5DBC0159D}"/>
                </a:ext>
              </a:extLst>
            </p:cNvPr>
            <p:cNvSpPr/>
            <p:nvPr/>
          </p:nvSpPr>
          <p:spPr>
            <a:xfrm>
              <a:off x="7890007"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414DA1"/>
            </a:solidFill>
            <a:ln w="58005"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D5320DCC-22A8-E166-FA57-E6379C6BC8DD}"/>
                </a:ext>
              </a:extLst>
            </p:cNvPr>
            <p:cNvSpPr/>
            <p:nvPr/>
          </p:nvSpPr>
          <p:spPr>
            <a:xfrm>
              <a:off x="8592515"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3FB5A1"/>
            </a:solidFill>
            <a:ln w="58005"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1F7C4BF1-D1D4-6130-80D5-0C5D7B3A379A}"/>
                </a:ext>
              </a:extLst>
            </p:cNvPr>
            <p:cNvSpPr/>
            <p:nvPr/>
          </p:nvSpPr>
          <p:spPr>
            <a:xfrm>
              <a:off x="8946672" y="6611165"/>
              <a:ext cx="255857" cy="252797"/>
            </a:xfrm>
            <a:custGeom>
              <a:avLst/>
              <a:gdLst>
                <a:gd name="connsiteX0" fmla="*/ 127729 w 255857"/>
                <a:gd name="connsiteY0" fmla="*/ 0 h 252797"/>
                <a:gd name="connsiteX1" fmla="*/ 0 w 255857"/>
                <a:gd name="connsiteY1" fmla="*/ 126399 h 252797"/>
                <a:gd name="connsiteX2" fmla="*/ 127729 w 255857"/>
                <a:gd name="connsiteY2" fmla="*/ 252798 h 252797"/>
                <a:gd name="connsiteX3" fmla="*/ 255457 w 255857"/>
                <a:gd name="connsiteY3" fmla="*/ 126399 h 252797"/>
                <a:gd name="connsiteX4" fmla="*/ 127729 w 255857"/>
                <a:gd name="connsiteY4" fmla="*/ 0 h 2527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857" h="252797">
                  <a:moveTo>
                    <a:pt x="127729" y="0"/>
                  </a:moveTo>
                  <a:cubicBezTo>
                    <a:pt x="58059" y="0"/>
                    <a:pt x="0" y="57454"/>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58B947"/>
            </a:solidFill>
            <a:ln w="58005" cap="flat">
              <a:noFill/>
              <a:prstDash val="solid"/>
              <a:miter/>
            </a:ln>
          </p:spPr>
          <p:txBody>
            <a:bodyPr rtlCol="0" anchor="ctr"/>
            <a:lstStyle/>
            <a:p>
              <a:endParaRPr lang="en-GB"/>
            </a:p>
          </p:txBody>
        </p:sp>
      </p:grpSp>
      <p:pic>
        <p:nvPicPr>
          <p:cNvPr id="6" name="Picture Placeholder 5">
            <a:extLst>
              <a:ext uri="{FF2B5EF4-FFF2-40B4-BE49-F238E27FC236}">
                <a16:creationId xmlns:a16="http://schemas.microsoft.com/office/drawing/2014/main" id="{EDF15398-8E45-75E9-F5B4-E94A399F819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7744" b="7744"/>
          <a:stretch>
            <a:fillRect/>
          </a:stretch>
        </p:blipFill>
        <p:spPr/>
      </p:pic>
    </p:spTree>
    <p:extLst>
      <p:ext uri="{BB962C8B-B14F-4D97-AF65-F5344CB8AC3E}">
        <p14:creationId xmlns:p14="http://schemas.microsoft.com/office/powerpoint/2010/main" val="3445409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21041915-1F4D-5B06-2EA9-F2FC87A6E727}"/>
              </a:ext>
            </a:extLst>
          </p:cNvPr>
          <p:cNvCxnSpPr>
            <a:cxnSpLocks/>
          </p:cNvCxnSpPr>
          <p:nvPr/>
        </p:nvCxnSpPr>
        <p:spPr>
          <a:xfrm>
            <a:off x="480327" y="211037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167A9B2D-AD1E-625D-C1A0-2824CE6B4ACC}"/>
              </a:ext>
            </a:extLst>
          </p:cNvPr>
          <p:cNvGrpSpPr/>
          <p:nvPr/>
        </p:nvGrpSpPr>
        <p:grpSpPr>
          <a:xfrm>
            <a:off x="4369606" y="2305766"/>
            <a:ext cx="722855" cy="722855"/>
            <a:chOff x="4277023" y="2386698"/>
            <a:chExt cx="389288" cy="389288"/>
          </a:xfrm>
        </p:grpSpPr>
        <p:sp>
          <p:nvSpPr>
            <p:cNvPr id="3" name="Graphic 4">
              <a:extLst>
                <a:ext uri="{FF2B5EF4-FFF2-40B4-BE49-F238E27FC236}">
                  <a16:creationId xmlns:a16="http://schemas.microsoft.com/office/drawing/2014/main" id="{ABCF5BD0-4A31-4044-E5A9-129189E674F7}"/>
                </a:ext>
              </a:extLst>
            </p:cNvPr>
            <p:cNvSpPr/>
            <p:nvPr/>
          </p:nvSpPr>
          <p:spPr>
            <a:xfrm rot="10009698">
              <a:off x="4277023" y="2386698"/>
              <a:ext cx="389288" cy="389288"/>
            </a:xfrm>
            <a:custGeom>
              <a:avLst/>
              <a:gdLst>
                <a:gd name="connsiteX0" fmla="*/ 389288 w 389288"/>
                <a:gd name="connsiteY0" fmla="*/ 194644 h 389288"/>
                <a:gd name="connsiteX1" fmla="*/ 194644 w 389288"/>
                <a:gd name="connsiteY1" fmla="*/ 389288 h 389288"/>
                <a:gd name="connsiteX2" fmla="*/ 0 w 389288"/>
                <a:gd name="connsiteY2" fmla="*/ 194644 h 389288"/>
                <a:gd name="connsiteX3" fmla="*/ 194644 w 389288"/>
                <a:gd name="connsiteY3" fmla="*/ 0 h 389288"/>
                <a:gd name="connsiteX4" fmla="*/ 389288 w 389288"/>
                <a:gd name="connsiteY4" fmla="*/ 194644 h 389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88" h="389288">
                  <a:moveTo>
                    <a:pt x="389288" y="194644"/>
                  </a:moveTo>
                  <a:cubicBezTo>
                    <a:pt x="389288" y="302143"/>
                    <a:pt x="302143" y="389288"/>
                    <a:pt x="194644" y="389288"/>
                  </a:cubicBezTo>
                  <a:cubicBezTo>
                    <a:pt x="87145" y="389288"/>
                    <a:pt x="0" y="302143"/>
                    <a:pt x="0" y="194644"/>
                  </a:cubicBezTo>
                  <a:cubicBezTo>
                    <a:pt x="0" y="87145"/>
                    <a:pt x="87145" y="0"/>
                    <a:pt x="194644" y="0"/>
                  </a:cubicBezTo>
                  <a:cubicBezTo>
                    <a:pt x="302143" y="0"/>
                    <a:pt x="389288" y="87145"/>
                    <a:pt x="389288" y="194644"/>
                  </a:cubicBez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4" name="Text Placeholder 5">
              <a:extLst>
                <a:ext uri="{FF2B5EF4-FFF2-40B4-BE49-F238E27FC236}">
                  <a16:creationId xmlns:a16="http://schemas.microsoft.com/office/drawing/2014/main" id="{EDC679A3-547C-336E-D584-C6DDF844DF31}"/>
                </a:ext>
              </a:extLst>
            </p:cNvPr>
            <p:cNvSpPr txBox="1">
              <a:spLocks/>
            </p:cNvSpPr>
            <p:nvPr/>
          </p:nvSpPr>
          <p:spPr>
            <a:xfrm>
              <a:off x="4292422" y="2393883"/>
              <a:ext cx="366757" cy="3749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400" b="1" dirty="0">
                  <a:latin typeface="Calibri" panose="020F0502020204030204" pitchFamily="34" charset="0"/>
                  <a:cs typeface="Calibri" panose="020F0502020204030204" pitchFamily="34" charset="0"/>
                </a:rPr>
                <a:t>1</a:t>
              </a:r>
            </a:p>
          </p:txBody>
        </p:sp>
      </p:grpSp>
      <p:grpSp>
        <p:nvGrpSpPr>
          <p:cNvPr id="5" name="Group 4">
            <a:extLst>
              <a:ext uri="{FF2B5EF4-FFF2-40B4-BE49-F238E27FC236}">
                <a16:creationId xmlns:a16="http://schemas.microsoft.com/office/drawing/2014/main" id="{7FC2B49E-CA2E-378E-54F9-F953500784E0}"/>
              </a:ext>
            </a:extLst>
          </p:cNvPr>
          <p:cNvGrpSpPr/>
          <p:nvPr/>
        </p:nvGrpSpPr>
        <p:grpSpPr>
          <a:xfrm>
            <a:off x="4369606" y="3637747"/>
            <a:ext cx="722855" cy="722855"/>
            <a:chOff x="4277023" y="2386698"/>
            <a:chExt cx="389288" cy="389288"/>
          </a:xfrm>
        </p:grpSpPr>
        <p:sp>
          <p:nvSpPr>
            <p:cNvPr id="6" name="Graphic 4">
              <a:extLst>
                <a:ext uri="{FF2B5EF4-FFF2-40B4-BE49-F238E27FC236}">
                  <a16:creationId xmlns:a16="http://schemas.microsoft.com/office/drawing/2014/main" id="{5E37481B-DC1A-59A2-9C2F-051E957C2E12}"/>
                </a:ext>
              </a:extLst>
            </p:cNvPr>
            <p:cNvSpPr/>
            <p:nvPr/>
          </p:nvSpPr>
          <p:spPr>
            <a:xfrm rot="10009698">
              <a:off x="4277023" y="2386698"/>
              <a:ext cx="389288" cy="389288"/>
            </a:xfrm>
            <a:custGeom>
              <a:avLst/>
              <a:gdLst>
                <a:gd name="connsiteX0" fmla="*/ 389288 w 389288"/>
                <a:gd name="connsiteY0" fmla="*/ 194644 h 389288"/>
                <a:gd name="connsiteX1" fmla="*/ 194644 w 389288"/>
                <a:gd name="connsiteY1" fmla="*/ 389288 h 389288"/>
                <a:gd name="connsiteX2" fmla="*/ 0 w 389288"/>
                <a:gd name="connsiteY2" fmla="*/ 194644 h 389288"/>
                <a:gd name="connsiteX3" fmla="*/ 194644 w 389288"/>
                <a:gd name="connsiteY3" fmla="*/ 0 h 389288"/>
                <a:gd name="connsiteX4" fmla="*/ 389288 w 389288"/>
                <a:gd name="connsiteY4" fmla="*/ 194644 h 389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88" h="389288">
                  <a:moveTo>
                    <a:pt x="389288" y="194644"/>
                  </a:moveTo>
                  <a:cubicBezTo>
                    <a:pt x="389288" y="302143"/>
                    <a:pt x="302143" y="389288"/>
                    <a:pt x="194644" y="389288"/>
                  </a:cubicBezTo>
                  <a:cubicBezTo>
                    <a:pt x="87145" y="389288"/>
                    <a:pt x="0" y="302143"/>
                    <a:pt x="0" y="194644"/>
                  </a:cubicBezTo>
                  <a:cubicBezTo>
                    <a:pt x="0" y="87145"/>
                    <a:pt x="87145" y="0"/>
                    <a:pt x="194644" y="0"/>
                  </a:cubicBezTo>
                  <a:cubicBezTo>
                    <a:pt x="302143" y="0"/>
                    <a:pt x="389288" y="87145"/>
                    <a:pt x="389288" y="194644"/>
                  </a:cubicBez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7" name="Text Placeholder 5">
              <a:extLst>
                <a:ext uri="{FF2B5EF4-FFF2-40B4-BE49-F238E27FC236}">
                  <a16:creationId xmlns:a16="http://schemas.microsoft.com/office/drawing/2014/main" id="{24F09F0A-CB8A-0251-C58E-7FDC8296D741}"/>
                </a:ext>
              </a:extLst>
            </p:cNvPr>
            <p:cNvSpPr txBox="1">
              <a:spLocks/>
            </p:cNvSpPr>
            <p:nvPr/>
          </p:nvSpPr>
          <p:spPr>
            <a:xfrm>
              <a:off x="4292422" y="2393883"/>
              <a:ext cx="366757" cy="3749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400" b="1" dirty="0">
                  <a:latin typeface="Calibri" panose="020F0502020204030204" pitchFamily="34" charset="0"/>
                  <a:cs typeface="Calibri" panose="020F0502020204030204" pitchFamily="34" charset="0"/>
                </a:rPr>
                <a:t>2</a:t>
              </a:r>
            </a:p>
          </p:txBody>
        </p:sp>
      </p:grpSp>
      <p:sp>
        <p:nvSpPr>
          <p:cNvPr id="27" name="Text Placeholder 3">
            <a:extLst>
              <a:ext uri="{FF2B5EF4-FFF2-40B4-BE49-F238E27FC236}">
                <a16:creationId xmlns:a16="http://schemas.microsoft.com/office/drawing/2014/main" id="{4FCA4C06-DBEC-7A7B-B76C-2828323EA0B0}"/>
              </a:ext>
            </a:extLst>
          </p:cNvPr>
          <p:cNvSpPr txBox="1">
            <a:spLocks/>
          </p:cNvSpPr>
          <p:nvPr/>
        </p:nvSpPr>
        <p:spPr>
          <a:xfrm>
            <a:off x="5259611" y="828675"/>
            <a:ext cx="6627589" cy="48672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lvl="1" indent="0" algn="l">
              <a:lnSpc>
                <a:spcPct val="100000"/>
              </a:lnSpc>
            </a:pPr>
            <a:r>
              <a:rPr lang="en-US" sz="2400" b="1" spc="0" dirty="0">
                <a:solidFill>
                  <a:srgbClr val="0C4659"/>
                </a:solidFill>
                <a:latin typeface="Calibri" panose="020F0502020204030204" pitchFamily="34" charset="0"/>
                <a:ea typeface="Calibri (MS)"/>
                <a:cs typeface="Calibri" panose="020F0502020204030204" pitchFamily="34" charset="0"/>
                <a:sym typeface="Calibri (MS)"/>
              </a:rPr>
              <a:t>Prüfen Sie vor dem Vertrauen in eine Information, woher sie stammt.</a:t>
            </a:r>
          </a:p>
          <a:p>
            <a:pPr marL="14288" lvl="1" indent="0" algn="l">
              <a:lnSpc>
                <a:spcPct val="100000"/>
              </a:lnSpc>
            </a:pPr>
            <a:endParaRPr lang="en-US" sz="2400" b="1" spc="0" dirty="0">
              <a:solidFill>
                <a:srgbClr val="0C4659"/>
              </a:solidFill>
              <a:latin typeface="Calibri" panose="020F0502020204030204" pitchFamily="34" charset="0"/>
              <a:ea typeface="Calibri (MS)"/>
              <a:cs typeface="Calibri" panose="020F0502020204030204" pitchFamily="34" charset="0"/>
              <a:sym typeface="Calibri (MS)"/>
            </a:endParaRPr>
          </a:p>
          <a:p>
            <a:pPr marL="14288" lvl="1" indent="0" algn="l">
              <a:lnSpc>
                <a:spcPct val="100000"/>
              </a:lnSpc>
            </a:pPr>
            <a:r>
              <a:rPr lang="en-US" sz="2400" b="1" spc="0" dirty="0">
                <a:solidFill>
                  <a:srgbClr val="0C4659"/>
                </a:solidFill>
                <a:latin typeface="Calibri" panose="020F0502020204030204" pitchFamily="34" charset="0"/>
                <a:ea typeface="Calibri (MS)"/>
                <a:cs typeface="Calibri" panose="020F0502020204030204" pitchFamily="34" charset="0"/>
                <a:sym typeface="Calibri (MS)"/>
              </a:rPr>
              <a:t>Prüfen Sie die Transparenz: </a:t>
            </a:r>
            <a:r>
              <a:rPr lang="en-US" sz="2400" spc="0" dirty="0">
                <a:solidFill>
                  <a:srgbClr val="0C4659"/>
                </a:solidFill>
                <a:latin typeface="Calibri" panose="020F0502020204030204" pitchFamily="34" charset="0"/>
                <a:ea typeface="Calibri (MS)"/>
                <a:cs typeface="Calibri" panose="020F0502020204030204" pitchFamily="34" charset="0"/>
                <a:sym typeface="Calibri (MS)"/>
              </a:rPr>
              <a:t>Fordern Sie klare Angaben zu Identität, Auftrag und Finanzierung der Quelle.</a:t>
            </a:r>
          </a:p>
          <a:p>
            <a:pPr marL="14288" lvl="1" indent="0" algn="l">
              <a:lnSpc>
                <a:spcPct val="100000"/>
              </a:lnSpc>
            </a:pPr>
            <a:r>
              <a:rPr lang="en-US" sz="2400" b="1" spc="0" dirty="0">
                <a:solidFill>
                  <a:srgbClr val="0C4659"/>
                </a:solidFill>
                <a:latin typeface="Calibri" panose="020F0502020204030204" pitchFamily="34" charset="0"/>
                <a:ea typeface="Calibri (MS)"/>
                <a:cs typeface="Calibri" panose="020F0502020204030204" pitchFamily="34" charset="0"/>
                <a:sym typeface="Calibri (MS)"/>
              </a:rPr>
              <a:t>Seien Sie vorsichtig bei Identitätsbetrug. </a:t>
            </a:r>
            <a:r>
              <a:rPr lang="en-US" sz="2400" spc="0" dirty="0">
                <a:solidFill>
                  <a:srgbClr val="0C4659"/>
                </a:solidFill>
                <a:latin typeface="Calibri" panose="020F0502020204030204" pitchFamily="34" charset="0"/>
                <a:ea typeface="Calibri (MS)"/>
                <a:cs typeface="Calibri" panose="020F0502020204030204" pitchFamily="34" charset="0"/>
                <a:sym typeface="Calibri (MS)"/>
              </a:rPr>
              <a:t>Akteure, die Desinformation verbreiten, erstellen oft geklonte Websites – sogenannte „Doppelgänger-Operationen“ –, die echte Nachrichtenportale imitieren, um falsche Behauptungen zu verbreiten.</a:t>
            </a:r>
          </a:p>
          <a:p>
            <a:pPr marL="14288" lvl="1" indent="0" algn="l">
              <a:lnSpc>
                <a:spcPct val="100000"/>
              </a:lnSpc>
            </a:pPr>
            <a:r>
              <a:rPr lang="en-US" sz="2400" b="1" spc="0" dirty="0">
                <a:solidFill>
                  <a:srgbClr val="0C4659"/>
                </a:solidFill>
                <a:latin typeface="Calibri" panose="020F0502020204030204" pitchFamily="34" charset="0"/>
                <a:ea typeface="Calibri (MS)"/>
                <a:cs typeface="Calibri" panose="020F0502020204030204" pitchFamily="34" charset="0"/>
                <a:sym typeface="Calibri (MS)"/>
              </a:rPr>
              <a:t>Achten Sie auf die Webdomain. </a:t>
            </a:r>
            <a:r>
              <a:rPr lang="en-US" sz="2400" spc="0" dirty="0">
                <a:solidFill>
                  <a:srgbClr val="0C4659"/>
                </a:solidFill>
                <a:latin typeface="Calibri" panose="020F0502020204030204" pitchFamily="34" charset="0"/>
                <a:ea typeface="Calibri (MS)"/>
                <a:cs typeface="Calibri" panose="020F0502020204030204" pitchFamily="34" charset="0"/>
                <a:sym typeface="Calibri (MS)"/>
              </a:rPr>
              <a:t>Ungewöhnliche Domain-Endungen wie „.ltd“, „.online“ oder „.xyz“ können auf gefälschte oder irreführende Quellen hindeuten. </a:t>
            </a:r>
          </a:p>
          <a:p>
            <a:pPr marL="14288" lvl="1" indent="0" algn="l">
              <a:lnSpc>
                <a:spcPct val="100000"/>
              </a:lnSpc>
            </a:pPr>
            <a:endParaRPr lang="en-US" sz="2400" b="1" spc="0" dirty="0">
              <a:solidFill>
                <a:srgbClr val="0C4659"/>
              </a:solidFill>
              <a:latin typeface="Calibri" panose="020F0502020204030204" pitchFamily="34" charset="0"/>
              <a:ea typeface="Calibri (MS)"/>
              <a:cs typeface="Calibri" panose="020F0502020204030204" pitchFamily="34" charset="0"/>
              <a:sym typeface="Calibri (MS)"/>
            </a:endParaRPr>
          </a:p>
        </p:txBody>
      </p:sp>
      <p:sp>
        <p:nvSpPr>
          <p:cNvPr id="28" name="Text Placeholder 2">
            <a:extLst>
              <a:ext uri="{FF2B5EF4-FFF2-40B4-BE49-F238E27FC236}">
                <a16:creationId xmlns:a16="http://schemas.microsoft.com/office/drawing/2014/main" id="{FEABDCFF-2B72-762E-8F77-95313E69F754}"/>
              </a:ext>
            </a:extLst>
          </p:cNvPr>
          <p:cNvSpPr>
            <a:spLocks noGrp="1"/>
          </p:cNvSpPr>
          <p:nvPr>
            <p:ph type="body" sz="quarter" idx="18"/>
          </p:nvPr>
        </p:nvSpPr>
        <p:spPr>
          <a:xfrm>
            <a:off x="599571" y="2338447"/>
            <a:ext cx="2866960" cy="1049221"/>
          </a:xfrm>
        </p:spPr>
        <p:txBody>
          <a:bodyPr/>
          <a:lstStyle/>
          <a:p>
            <a:pPr>
              <a:lnSpc>
                <a:spcPct val="100000"/>
              </a:lnSpc>
            </a:pPr>
            <a:r>
              <a:rPr lang="en-US" sz="2000" dirty="0">
                <a:sym typeface="Calibri (MS) Bold"/>
              </a:rPr>
              <a:t>Überprüfen Sie die Glaubwürdigkeit der Quelle.</a:t>
            </a:r>
          </a:p>
        </p:txBody>
      </p:sp>
      <p:sp>
        <p:nvSpPr>
          <p:cNvPr id="29" name="Text Placeholder 3">
            <a:extLst>
              <a:ext uri="{FF2B5EF4-FFF2-40B4-BE49-F238E27FC236}">
                <a16:creationId xmlns:a16="http://schemas.microsoft.com/office/drawing/2014/main" id="{D8914E13-3BDC-2316-9B6C-CF0815676834}"/>
              </a:ext>
            </a:extLst>
          </p:cNvPr>
          <p:cNvSpPr>
            <a:spLocks noGrp="1"/>
          </p:cNvSpPr>
          <p:nvPr>
            <p:ph type="body" sz="quarter" idx="19"/>
          </p:nvPr>
        </p:nvSpPr>
        <p:spPr>
          <a:xfrm>
            <a:off x="616370" y="959161"/>
            <a:ext cx="3177708" cy="385564"/>
          </a:xfrm>
        </p:spPr>
        <p:txBody>
          <a:bodyPr/>
          <a:lstStyle/>
          <a:p>
            <a:r>
              <a:rPr lang="en-GB"/>
              <a:t>01</a:t>
            </a:r>
          </a:p>
        </p:txBody>
      </p:sp>
      <p:grpSp>
        <p:nvGrpSpPr>
          <p:cNvPr id="10" name="Group 9">
            <a:extLst>
              <a:ext uri="{FF2B5EF4-FFF2-40B4-BE49-F238E27FC236}">
                <a16:creationId xmlns:a16="http://schemas.microsoft.com/office/drawing/2014/main" id="{576B766E-C656-AE51-2A6D-56987C152B05}"/>
              </a:ext>
            </a:extLst>
          </p:cNvPr>
          <p:cNvGrpSpPr/>
          <p:nvPr/>
        </p:nvGrpSpPr>
        <p:grpSpPr>
          <a:xfrm>
            <a:off x="4369606" y="4978867"/>
            <a:ext cx="722855" cy="722855"/>
            <a:chOff x="4277023" y="2386698"/>
            <a:chExt cx="389288" cy="389288"/>
          </a:xfrm>
        </p:grpSpPr>
        <p:sp>
          <p:nvSpPr>
            <p:cNvPr id="11" name="Graphic 4">
              <a:extLst>
                <a:ext uri="{FF2B5EF4-FFF2-40B4-BE49-F238E27FC236}">
                  <a16:creationId xmlns:a16="http://schemas.microsoft.com/office/drawing/2014/main" id="{E4520ACD-069B-CE02-CC90-CDFF3DC5D1D5}"/>
                </a:ext>
              </a:extLst>
            </p:cNvPr>
            <p:cNvSpPr/>
            <p:nvPr/>
          </p:nvSpPr>
          <p:spPr>
            <a:xfrm rot="10009698">
              <a:off x="4277023" y="2386698"/>
              <a:ext cx="389288" cy="389288"/>
            </a:xfrm>
            <a:custGeom>
              <a:avLst/>
              <a:gdLst>
                <a:gd name="connsiteX0" fmla="*/ 389288 w 389288"/>
                <a:gd name="connsiteY0" fmla="*/ 194644 h 389288"/>
                <a:gd name="connsiteX1" fmla="*/ 194644 w 389288"/>
                <a:gd name="connsiteY1" fmla="*/ 389288 h 389288"/>
                <a:gd name="connsiteX2" fmla="*/ 0 w 389288"/>
                <a:gd name="connsiteY2" fmla="*/ 194644 h 389288"/>
                <a:gd name="connsiteX3" fmla="*/ 194644 w 389288"/>
                <a:gd name="connsiteY3" fmla="*/ 0 h 389288"/>
                <a:gd name="connsiteX4" fmla="*/ 389288 w 389288"/>
                <a:gd name="connsiteY4" fmla="*/ 194644 h 389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88" h="389288">
                  <a:moveTo>
                    <a:pt x="389288" y="194644"/>
                  </a:moveTo>
                  <a:cubicBezTo>
                    <a:pt x="389288" y="302143"/>
                    <a:pt x="302143" y="389288"/>
                    <a:pt x="194644" y="389288"/>
                  </a:cubicBezTo>
                  <a:cubicBezTo>
                    <a:pt x="87145" y="389288"/>
                    <a:pt x="0" y="302143"/>
                    <a:pt x="0" y="194644"/>
                  </a:cubicBezTo>
                  <a:cubicBezTo>
                    <a:pt x="0" y="87145"/>
                    <a:pt x="87145" y="0"/>
                    <a:pt x="194644" y="0"/>
                  </a:cubicBezTo>
                  <a:cubicBezTo>
                    <a:pt x="302143" y="0"/>
                    <a:pt x="389288" y="87145"/>
                    <a:pt x="389288" y="194644"/>
                  </a:cubicBez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12" name="Text Placeholder 5">
              <a:extLst>
                <a:ext uri="{FF2B5EF4-FFF2-40B4-BE49-F238E27FC236}">
                  <a16:creationId xmlns:a16="http://schemas.microsoft.com/office/drawing/2014/main" id="{11BFD3D2-5FF3-C63D-46F8-8149B5BE8146}"/>
                </a:ext>
              </a:extLst>
            </p:cNvPr>
            <p:cNvSpPr txBox="1">
              <a:spLocks/>
            </p:cNvSpPr>
            <p:nvPr/>
          </p:nvSpPr>
          <p:spPr>
            <a:xfrm>
              <a:off x="4292422" y="2393883"/>
              <a:ext cx="366757" cy="3749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400" b="1" dirty="0">
                  <a:latin typeface="Calibri" panose="020F0502020204030204" pitchFamily="34" charset="0"/>
                  <a:cs typeface="Calibri" panose="020F0502020204030204" pitchFamily="34" charset="0"/>
                </a:rPr>
                <a:t>3</a:t>
              </a:r>
            </a:p>
          </p:txBody>
        </p:sp>
      </p:grpSp>
    </p:spTree>
    <p:extLst>
      <p:ext uri="{BB962C8B-B14F-4D97-AF65-F5344CB8AC3E}">
        <p14:creationId xmlns:p14="http://schemas.microsoft.com/office/powerpoint/2010/main" val="2425459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1" y="1695019"/>
            <a:ext cx="10614687" cy="1120207"/>
          </a:xfrm>
        </p:spPr>
        <p:txBody>
          <a:bodyPr/>
          <a:lstStyle/>
          <a:p>
            <a:pPr marL="0" marR="0" lvl="0" indent="0" algn="l" defTabSz="777514" rtl="0" eaLnBrk="1" fontAlgn="auto" latinLnBrk="0" hangingPunct="1">
              <a:lnSpc>
                <a:spcPct val="100000"/>
              </a:lnSpc>
              <a:buClrTx/>
              <a:buSzTx/>
              <a:buFont typeface="+mj-lt"/>
              <a:buNone/>
              <a:tabLst/>
              <a:defRPr/>
            </a:pPr>
            <a:r>
              <a:rPr lang="en-IE" sz="1600" b="1" dirty="0">
                <a:solidFill>
                  <a:srgbClr val="2B9B9F"/>
                </a:solidFill>
              </a:rPr>
              <a:t>Thema</a:t>
            </a:r>
            <a:r>
              <a:rPr lang="en-IE" sz="1600" b="1" kern="1200" dirty="0">
                <a:solidFill>
                  <a:srgbClr val="2B9B9F"/>
                </a:solidFill>
                <a:effectLst/>
                <a:latin typeface="+mn-lt"/>
                <a:ea typeface="+mn-ea"/>
                <a:cs typeface="+mn-cs"/>
              </a:rPr>
              <a:t> 1: </a:t>
            </a:r>
            <a:r>
              <a:rPr lang="en-US" sz="1600" b="1" kern="1200" dirty="0">
                <a:solidFill>
                  <a:srgbClr val="EE4F27"/>
                </a:solidFill>
                <a:effectLst/>
                <a:latin typeface="+mn-lt"/>
                <a:ea typeface="+mn-ea"/>
                <a:cs typeface="+mn-cs"/>
              </a:rPr>
              <a:t>Darstellung in digitalen Medien: Die europäische Landschaft der Vielfalt und Inklusion</a:t>
            </a:r>
          </a:p>
          <a:p>
            <a:pPr marL="342900" marR="0" lvl="0" indent="-342900" algn="l" defTabSz="777514" rtl="0" eaLnBrk="1" fontAlgn="auto" latinLnBrk="0" hangingPunct="1">
              <a:lnSpc>
                <a:spcPct val="100000"/>
              </a:lnSpc>
              <a:buClrTx/>
              <a:buSzTx/>
              <a:buFont typeface="System Font Regular"/>
              <a:buChar char="→"/>
              <a:tabLst/>
              <a:defRPr/>
            </a:pPr>
            <a:r>
              <a:rPr lang="en-US" sz="1600" kern="1200" dirty="0">
                <a:solidFill>
                  <a:srgbClr val="0C4659"/>
                </a:solidFill>
                <a:effectLst/>
                <a:latin typeface="+mn-lt"/>
                <a:ea typeface="+mn-ea"/>
                <a:cs typeface="+mn-cs"/>
              </a:rPr>
              <a:t>Analysieren Sie den aktuellen Stand von Vielfalt, Gerechtigkeit und Inklusion in </a:t>
            </a:r>
            <a:r>
              <a:rPr lang="en-US" sz="1600" b="1" kern="1200" dirty="0">
                <a:solidFill>
                  <a:srgbClr val="0C4659"/>
                </a:solidFill>
                <a:effectLst/>
                <a:latin typeface="+mn-lt"/>
                <a:ea typeface="+mn-ea"/>
                <a:cs typeface="+mn-cs"/>
              </a:rPr>
              <a:t>den europäischen digitalen Medien.</a:t>
            </a:r>
          </a:p>
          <a:p>
            <a:pPr marL="342900" marR="0" lvl="0" indent="-342900" algn="l" defTabSz="777514" rtl="0" eaLnBrk="1" fontAlgn="auto" latinLnBrk="0" hangingPunct="1">
              <a:lnSpc>
                <a:spcPct val="100000"/>
              </a:lnSpc>
              <a:buClrTx/>
              <a:buSzTx/>
              <a:buFont typeface="System Font Regular"/>
              <a:buChar char="→"/>
              <a:tabLst/>
              <a:defRPr/>
            </a:pPr>
            <a:r>
              <a:rPr lang="en-US" sz="1600" kern="1200" dirty="0">
                <a:solidFill>
                  <a:srgbClr val="0C4659"/>
                </a:solidFill>
                <a:effectLst/>
                <a:latin typeface="+mn-lt"/>
                <a:ea typeface="+mn-ea"/>
                <a:cs typeface="+mn-cs"/>
              </a:rPr>
              <a:t>Identifizieren Sie </a:t>
            </a:r>
            <a:r>
              <a:rPr lang="en-US" sz="1600" b="1" kern="1200" dirty="0">
                <a:solidFill>
                  <a:srgbClr val="0C4659"/>
                </a:solidFill>
                <a:effectLst/>
                <a:latin typeface="+mn-lt"/>
                <a:ea typeface="+mn-ea"/>
                <a:cs typeface="+mn-cs"/>
              </a:rPr>
              <a:t>Lücken und Verzerrungen in der Darstellung in den Medien </a:t>
            </a:r>
            <a:r>
              <a:rPr lang="en-US" sz="1600" kern="1200" dirty="0">
                <a:solidFill>
                  <a:srgbClr val="0C4659"/>
                </a:solidFill>
                <a:effectLst/>
                <a:latin typeface="+mn-lt"/>
                <a:ea typeface="+mn-ea"/>
                <a:cs typeface="+mn-cs"/>
              </a:rPr>
              <a:t>und deren </a:t>
            </a:r>
            <a:r>
              <a:rPr lang="en-US" sz="1600" b="1" kern="1200" dirty="0">
                <a:solidFill>
                  <a:srgbClr val="0C4659"/>
                </a:solidFill>
                <a:effectLst/>
                <a:latin typeface="+mn-lt"/>
                <a:ea typeface="+mn-ea"/>
                <a:cs typeface="+mn-cs"/>
              </a:rPr>
              <a:t>Auswirkungen </a:t>
            </a:r>
            <a:r>
              <a:rPr lang="en-US" sz="1600" kern="1200" dirty="0">
                <a:solidFill>
                  <a:srgbClr val="0C4659"/>
                </a:solidFill>
                <a:effectLst/>
                <a:latin typeface="+mn-lt"/>
                <a:ea typeface="+mn-ea"/>
                <a:cs typeface="+mn-cs"/>
              </a:rPr>
              <a:t>auf marginalisierte Gemeinschaften.</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p:txBody>
          <a:bodyPr/>
          <a:lstStyle/>
          <a:p>
            <a:r>
              <a:rPr lang="en-US" sz="3400" dirty="0"/>
              <a:t>Lernziele</a:t>
            </a:r>
          </a:p>
        </p:txBody>
      </p:sp>
      <p:cxnSp>
        <p:nvCxnSpPr>
          <p:cNvPr id="2" name="Straight Connector 1">
            <a:extLst>
              <a:ext uri="{FF2B5EF4-FFF2-40B4-BE49-F238E27FC236}">
                <a16:creationId xmlns:a16="http://schemas.microsoft.com/office/drawing/2014/main" id="{1432EB74-B855-66C4-CF5E-5353972D218C}"/>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3" name="Text Placeholder 4">
            <a:extLst>
              <a:ext uri="{FF2B5EF4-FFF2-40B4-BE49-F238E27FC236}">
                <a16:creationId xmlns:a16="http://schemas.microsoft.com/office/drawing/2014/main" id="{1F63A786-A08E-0FDD-AE8E-12A22E4E1293}"/>
              </a:ext>
            </a:extLst>
          </p:cNvPr>
          <p:cNvSpPr txBox="1">
            <a:spLocks/>
          </p:cNvSpPr>
          <p:nvPr/>
        </p:nvSpPr>
        <p:spPr>
          <a:xfrm>
            <a:off x="778933" y="4453028"/>
            <a:ext cx="10614687" cy="35891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mj-lt"/>
              <a:buNone/>
            </a:pPr>
            <a:endParaRPr lang="en-IE" b="1" dirty="0"/>
          </a:p>
        </p:txBody>
      </p:sp>
      <p:sp>
        <p:nvSpPr>
          <p:cNvPr id="6" name="Text Placeholder 4">
            <a:extLst>
              <a:ext uri="{FF2B5EF4-FFF2-40B4-BE49-F238E27FC236}">
                <a16:creationId xmlns:a16="http://schemas.microsoft.com/office/drawing/2014/main" id="{C878EE2B-C393-BF0C-0C90-8B40CEB3851B}"/>
              </a:ext>
            </a:extLst>
          </p:cNvPr>
          <p:cNvSpPr txBox="1">
            <a:spLocks/>
          </p:cNvSpPr>
          <p:nvPr/>
        </p:nvSpPr>
        <p:spPr>
          <a:xfrm>
            <a:off x="798381" y="2891498"/>
            <a:ext cx="10614687" cy="12300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mj-lt"/>
              <a:buNone/>
            </a:pPr>
            <a:r>
              <a:rPr lang="en-IE" sz="1600" b="1" dirty="0">
                <a:solidFill>
                  <a:srgbClr val="2B9B9F"/>
                </a:solidFill>
              </a:rPr>
              <a:t>Thema 2: </a:t>
            </a:r>
            <a:r>
              <a:rPr lang="en-US" sz="1600" b="1" dirty="0">
                <a:solidFill>
                  <a:srgbClr val="EE4F27"/>
                </a:solidFill>
              </a:rPr>
              <a:t>Die Kraft des digitalen Erzählens: Stereotypen hinterfragen und Gerechtigkeit fördern</a:t>
            </a:r>
          </a:p>
          <a:p>
            <a:pPr marL="342900" indent="-342900">
              <a:lnSpc>
                <a:spcPct val="100000"/>
              </a:lnSpc>
              <a:buFont typeface="System Font Regular"/>
              <a:buChar char="→"/>
            </a:pPr>
            <a:r>
              <a:rPr lang="en-IE" sz="1600" dirty="0"/>
              <a:t>Untersuchen Sie, wie digitales Storytelling </a:t>
            </a:r>
            <a:r>
              <a:rPr lang="en-IE" sz="1600" b="1" dirty="0"/>
              <a:t>Stereotypen aufbrechen und gesellschaftliche Wahrnehmungen neu gestalten </a:t>
            </a:r>
            <a:r>
              <a:rPr lang="en-IE" sz="1600" dirty="0"/>
              <a:t>kann</a:t>
            </a:r>
            <a:r>
              <a:rPr lang="en-IE" sz="1600" b="1" dirty="0"/>
              <a:t>.</a:t>
            </a:r>
          </a:p>
          <a:p>
            <a:pPr marL="342900" indent="-342900">
              <a:lnSpc>
                <a:spcPct val="100000"/>
              </a:lnSpc>
              <a:buFont typeface="System Font Regular"/>
              <a:buChar char="→"/>
            </a:pPr>
            <a:r>
              <a:rPr lang="en-IE" sz="1600" dirty="0"/>
              <a:t>Verstehen Sie die Auswirkungen der Darstellung in den Medien </a:t>
            </a:r>
            <a:r>
              <a:rPr lang="en-IE" sz="1600" b="1" dirty="0"/>
              <a:t>auf soziale Gerechtigkeit und Gleichberechtigung.</a:t>
            </a:r>
          </a:p>
        </p:txBody>
      </p:sp>
      <p:sp>
        <p:nvSpPr>
          <p:cNvPr id="7" name="Text Placeholder 4">
            <a:extLst>
              <a:ext uri="{FF2B5EF4-FFF2-40B4-BE49-F238E27FC236}">
                <a16:creationId xmlns:a16="http://schemas.microsoft.com/office/drawing/2014/main" id="{23EAA8AB-9674-93FA-C01A-0786F418B0B5}"/>
              </a:ext>
            </a:extLst>
          </p:cNvPr>
          <p:cNvSpPr txBox="1">
            <a:spLocks/>
          </p:cNvSpPr>
          <p:nvPr/>
        </p:nvSpPr>
        <p:spPr>
          <a:xfrm>
            <a:off x="798381" y="4112886"/>
            <a:ext cx="10614687" cy="12780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777514">
              <a:lnSpc>
                <a:spcPct val="100000"/>
              </a:lnSpc>
              <a:buFont typeface="+mj-lt"/>
              <a:buNone/>
              <a:defRPr/>
            </a:pPr>
            <a:r>
              <a:rPr lang="en-IE" sz="1600" b="1" dirty="0">
                <a:solidFill>
                  <a:srgbClr val="2B9B9F"/>
                </a:solidFill>
              </a:rPr>
              <a:t>Thema 3: </a:t>
            </a:r>
            <a:r>
              <a:rPr lang="en-US" sz="1600" b="1" dirty="0">
                <a:solidFill>
                  <a:srgbClr val="EE4F27"/>
                </a:solidFill>
              </a:rPr>
              <a:t>Digitales Storytelling für sozialen Wandel: Europäische Initiativen und Fallstudien</a:t>
            </a:r>
          </a:p>
          <a:p>
            <a:pPr marL="342900" indent="-342900" defTabSz="777514">
              <a:lnSpc>
                <a:spcPct val="100000"/>
              </a:lnSpc>
              <a:buFont typeface="System Font Regular"/>
              <a:buChar char="→"/>
              <a:defRPr/>
            </a:pPr>
            <a:r>
              <a:rPr lang="en-GB" sz="1600" dirty="0"/>
              <a:t>Bewerten Sie die Wirksamkeit von Initiativen zum digitalen Storytelling bei </a:t>
            </a:r>
            <a:r>
              <a:rPr lang="en-GB" sz="1600" b="1" dirty="0"/>
              <a:t>der Förderung des sozialen Bewusstseins und des gesellschaftlichen Engagements.</a:t>
            </a:r>
          </a:p>
          <a:p>
            <a:pPr marL="342900" indent="-342900" defTabSz="777514">
              <a:lnSpc>
                <a:spcPct val="100000"/>
              </a:lnSpc>
              <a:buFont typeface="System Font Regular"/>
              <a:buChar char="→"/>
              <a:defRPr/>
            </a:pPr>
            <a:r>
              <a:rPr lang="en-GB" sz="1600" dirty="0"/>
              <a:t>Erkunden Sie die Rolle des </a:t>
            </a:r>
            <a:r>
              <a:rPr lang="en-GB" sz="1600" b="1" dirty="0"/>
              <a:t>partizipativen Storytelling </a:t>
            </a:r>
            <a:r>
              <a:rPr lang="en-GB" sz="1600" dirty="0"/>
              <a:t>bei der Stärkung marginalisierter Gemeinschaften.</a:t>
            </a:r>
          </a:p>
        </p:txBody>
      </p:sp>
      <p:sp>
        <p:nvSpPr>
          <p:cNvPr id="8" name="Text Placeholder 4">
            <a:extLst>
              <a:ext uri="{FF2B5EF4-FFF2-40B4-BE49-F238E27FC236}">
                <a16:creationId xmlns:a16="http://schemas.microsoft.com/office/drawing/2014/main" id="{9C59B90D-6C83-028F-C17F-FF0EB04A4D45}"/>
              </a:ext>
            </a:extLst>
          </p:cNvPr>
          <p:cNvSpPr txBox="1">
            <a:spLocks/>
          </p:cNvSpPr>
          <p:nvPr/>
        </p:nvSpPr>
        <p:spPr>
          <a:xfrm>
            <a:off x="778933" y="5292743"/>
            <a:ext cx="10614687" cy="11929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777514">
              <a:lnSpc>
                <a:spcPct val="100000"/>
              </a:lnSpc>
              <a:buFont typeface="+mj-lt"/>
              <a:buNone/>
              <a:defRPr/>
            </a:pPr>
            <a:r>
              <a:rPr lang="en-IE" sz="1600" b="1" dirty="0">
                <a:solidFill>
                  <a:srgbClr val="2B9B9F"/>
                </a:solidFill>
              </a:rPr>
              <a:t>Thema 4: </a:t>
            </a:r>
            <a:r>
              <a:rPr lang="en-US" sz="1600" b="1" dirty="0">
                <a:solidFill>
                  <a:srgbClr val="EE4F27"/>
                </a:solidFill>
              </a:rPr>
              <a:t>Kulturerhalt im digitalen Zeitalter: Schutz des Kulturerbes und der Stimmen indigener Völker</a:t>
            </a:r>
          </a:p>
          <a:p>
            <a:pPr marL="342900" indent="-342900">
              <a:lnSpc>
                <a:spcPct val="100000"/>
              </a:lnSpc>
              <a:buFont typeface="System Font Regular"/>
              <a:buChar char="→"/>
            </a:pPr>
            <a:r>
              <a:rPr lang="en-GB" sz="1600" dirty="0"/>
              <a:t>Erkläre die Rolle digitaler Medien bei </a:t>
            </a:r>
            <a:r>
              <a:rPr lang="en-GB" sz="1600" b="1" dirty="0"/>
              <a:t>der Dokumentation und Bewahrung des kulturellen Erbes</a:t>
            </a:r>
            <a:r>
              <a:rPr lang="en-GB" sz="1600" dirty="0"/>
              <a:t>.</a:t>
            </a:r>
          </a:p>
          <a:p>
            <a:pPr marL="342900" indent="-342900">
              <a:lnSpc>
                <a:spcPct val="100000"/>
              </a:lnSpc>
              <a:buFont typeface="System Font Regular"/>
              <a:buChar char="→"/>
            </a:pPr>
            <a:r>
              <a:rPr lang="en-GB" sz="1600" dirty="0"/>
              <a:t>Bewerte die ethischen Fragen beim </a:t>
            </a:r>
            <a:r>
              <a:rPr lang="en-GB" sz="1600" b="1" dirty="0"/>
              <a:t>kulturellen Storytelling und bei der Darstellung indigener Gemeinschaften.</a:t>
            </a:r>
          </a:p>
        </p:txBody>
      </p:sp>
    </p:spTree>
    <p:extLst>
      <p:ext uri="{BB962C8B-B14F-4D97-AF65-F5344CB8AC3E}">
        <p14:creationId xmlns:p14="http://schemas.microsoft.com/office/powerpoint/2010/main" val="2439721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21041915-1F4D-5B06-2EA9-F2FC87A6E727}"/>
              </a:ext>
            </a:extLst>
          </p:cNvPr>
          <p:cNvCxnSpPr>
            <a:cxnSpLocks/>
          </p:cNvCxnSpPr>
          <p:nvPr/>
        </p:nvCxnSpPr>
        <p:spPr>
          <a:xfrm>
            <a:off x="480327" y="211037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167A9B2D-AD1E-625D-C1A0-2824CE6B4ACC}"/>
              </a:ext>
            </a:extLst>
          </p:cNvPr>
          <p:cNvGrpSpPr/>
          <p:nvPr/>
        </p:nvGrpSpPr>
        <p:grpSpPr>
          <a:xfrm>
            <a:off x="4369606" y="1744934"/>
            <a:ext cx="722855" cy="722855"/>
            <a:chOff x="4277023" y="2386698"/>
            <a:chExt cx="389288" cy="389288"/>
          </a:xfrm>
        </p:grpSpPr>
        <p:sp>
          <p:nvSpPr>
            <p:cNvPr id="3" name="Graphic 4">
              <a:extLst>
                <a:ext uri="{FF2B5EF4-FFF2-40B4-BE49-F238E27FC236}">
                  <a16:creationId xmlns:a16="http://schemas.microsoft.com/office/drawing/2014/main" id="{ABCF5BD0-4A31-4044-E5A9-129189E674F7}"/>
                </a:ext>
              </a:extLst>
            </p:cNvPr>
            <p:cNvSpPr/>
            <p:nvPr/>
          </p:nvSpPr>
          <p:spPr>
            <a:xfrm rot="10009698">
              <a:off x="4277023" y="2386698"/>
              <a:ext cx="389288" cy="389288"/>
            </a:xfrm>
            <a:custGeom>
              <a:avLst/>
              <a:gdLst>
                <a:gd name="connsiteX0" fmla="*/ 389288 w 389288"/>
                <a:gd name="connsiteY0" fmla="*/ 194644 h 389288"/>
                <a:gd name="connsiteX1" fmla="*/ 194644 w 389288"/>
                <a:gd name="connsiteY1" fmla="*/ 389288 h 389288"/>
                <a:gd name="connsiteX2" fmla="*/ 0 w 389288"/>
                <a:gd name="connsiteY2" fmla="*/ 194644 h 389288"/>
                <a:gd name="connsiteX3" fmla="*/ 194644 w 389288"/>
                <a:gd name="connsiteY3" fmla="*/ 0 h 389288"/>
                <a:gd name="connsiteX4" fmla="*/ 389288 w 389288"/>
                <a:gd name="connsiteY4" fmla="*/ 194644 h 389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88" h="389288">
                  <a:moveTo>
                    <a:pt x="389288" y="194644"/>
                  </a:moveTo>
                  <a:cubicBezTo>
                    <a:pt x="389288" y="302143"/>
                    <a:pt x="302143" y="389288"/>
                    <a:pt x="194644" y="389288"/>
                  </a:cubicBezTo>
                  <a:cubicBezTo>
                    <a:pt x="87145" y="389288"/>
                    <a:pt x="0" y="302143"/>
                    <a:pt x="0" y="194644"/>
                  </a:cubicBezTo>
                  <a:cubicBezTo>
                    <a:pt x="0" y="87145"/>
                    <a:pt x="87145" y="0"/>
                    <a:pt x="194644" y="0"/>
                  </a:cubicBezTo>
                  <a:cubicBezTo>
                    <a:pt x="302143" y="0"/>
                    <a:pt x="389288" y="87145"/>
                    <a:pt x="389288" y="194644"/>
                  </a:cubicBez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4" name="Text Placeholder 5">
              <a:extLst>
                <a:ext uri="{FF2B5EF4-FFF2-40B4-BE49-F238E27FC236}">
                  <a16:creationId xmlns:a16="http://schemas.microsoft.com/office/drawing/2014/main" id="{EDC679A3-547C-336E-D584-C6DDF844DF31}"/>
                </a:ext>
              </a:extLst>
            </p:cNvPr>
            <p:cNvSpPr txBox="1">
              <a:spLocks/>
            </p:cNvSpPr>
            <p:nvPr/>
          </p:nvSpPr>
          <p:spPr>
            <a:xfrm>
              <a:off x="4292422" y="2393883"/>
              <a:ext cx="366757" cy="3749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400" b="1" dirty="0">
                  <a:latin typeface="Calibri" panose="020F0502020204030204" pitchFamily="34" charset="0"/>
                  <a:cs typeface="Calibri" panose="020F0502020204030204" pitchFamily="34" charset="0"/>
                </a:rPr>
                <a:t>1</a:t>
              </a:r>
            </a:p>
          </p:txBody>
        </p:sp>
      </p:grpSp>
      <p:grpSp>
        <p:nvGrpSpPr>
          <p:cNvPr id="5" name="Group 4">
            <a:extLst>
              <a:ext uri="{FF2B5EF4-FFF2-40B4-BE49-F238E27FC236}">
                <a16:creationId xmlns:a16="http://schemas.microsoft.com/office/drawing/2014/main" id="{7FC2B49E-CA2E-378E-54F9-F953500784E0}"/>
              </a:ext>
            </a:extLst>
          </p:cNvPr>
          <p:cNvGrpSpPr/>
          <p:nvPr/>
        </p:nvGrpSpPr>
        <p:grpSpPr>
          <a:xfrm>
            <a:off x="4369606" y="3759667"/>
            <a:ext cx="722855" cy="722855"/>
            <a:chOff x="4277023" y="2386698"/>
            <a:chExt cx="389288" cy="389288"/>
          </a:xfrm>
        </p:grpSpPr>
        <p:sp>
          <p:nvSpPr>
            <p:cNvPr id="6" name="Graphic 4">
              <a:extLst>
                <a:ext uri="{FF2B5EF4-FFF2-40B4-BE49-F238E27FC236}">
                  <a16:creationId xmlns:a16="http://schemas.microsoft.com/office/drawing/2014/main" id="{5E37481B-DC1A-59A2-9C2F-051E957C2E12}"/>
                </a:ext>
              </a:extLst>
            </p:cNvPr>
            <p:cNvSpPr/>
            <p:nvPr/>
          </p:nvSpPr>
          <p:spPr>
            <a:xfrm rot="10009698">
              <a:off x="4277023" y="2386698"/>
              <a:ext cx="389288" cy="389288"/>
            </a:xfrm>
            <a:custGeom>
              <a:avLst/>
              <a:gdLst>
                <a:gd name="connsiteX0" fmla="*/ 389288 w 389288"/>
                <a:gd name="connsiteY0" fmla="*/ 194644 h 389288"/>
                <a:gd name="connsiteX1" fmla="*/ 194644 w 389288"/>
                <a:gd name="connsiteY1" fmla="*/ 389288 h 389288"/>
                <a:gd name="connsiteX2" fmla="*/ 0 w 389288"/>
                <a:gd name="connsiteY2" fmla="*/ 194644 h 389288"/>
                <a:gd name="connsiteX3" fmla="*/ 194644 w 389288"/>
                <a:gd name="connsiteY3" fmla="*/ 0 h 389288"/>
                <a:gd name="connsiteX4" fmla="*/ 389288 w 389288"/>
                <a:gd name="connsiteY4" fmla="*/ 194644 h 389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88" h="389288">
                  <a:moveTo>
                    <a:pt x="389288" y="194644"/>
                  </a:moveTo>
                  <a:cubicBezTo>
                    <a:pt x="389288" y="302143"/>
                    <a:pt x="302143" y="389288"/>
                    <a:pt x="194644" y="389288"/>
                  </a:cubicBezTo>
                  <a:cubicBezTo>
                    <a:pt x="87145" y="389288"/>
                    <a:pt x="0" y="302143"/>
                    <a:pt x="0" y="194644"/>
                  </a:cubicBezTo>
                  <a:cubicBezTo>
                    <a:pt x="0" y="87145"/>
                    <a:pt x="87145" y="0"/>
                    <a:pt x="194644" y="0"/>
                  </a:cubicBezTo>
                  <a:cubicBezTo>
                    <a:pt x="302143" y="0"/>
                    <a:pt x="389288" y="87145"/>
                    <a:pt x="389288" y="194644"/>
                  </a:cubicBez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7" name="Text Placeholder 5">
              <a:extLst>
                <a:ext uri="{FF2B5EF4-FFF2-40B4-BE49-F238E27FC236}">
                  <a16:creationId xmlns:a16="http://schemas.microsoft.com/office/drawing/2014/main" id="{24F09F0A-CB8A-0251-C58E-7FDC8296D741}"/>
                </a:ext>
              </a:extLst>
            </p:cNvPr>
            <p:cNvSpPr txBox="1">
              <a:spLocks/>
            </p:cNvSpPr>
            <p:nvPr/>
          </p:nvSpPr>
          <p:spPr>
            <a:xfrm>
              <a:off x="4292422" y="2393883"/>
              <a:ext cx="366757" cy="3749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400" b="1" dirty="0">
                  <a:latin typeface="Calibri" panose="020F0502020204030204" pitchFamily="34" charset="0"/>
                  <a:cs typeface="Calibri" panose="020F0502020204030204" pitchFamily="34" charset="0"/>
                </a:rPr>
                <a:t>2</a:t>
              </a:r>
            </a:p>
          </p:txBody>
        </p:sp>
      </p:grpSp>
      <p:grpSp>
        <p:nvGrpSpPr>
          <p:cNvPr id="10" name="Group 9">
            <a:extLst>
              <a:ext uri="{FF2B5EF4-FFF2-40B4-BE49-F238E27FC236}">
                <a16:creationId xmlns:a16="http://schemas.microsoft.com/office/drawing/2014/main" id="{576B766E-C656-AE51-2A6D-56987C152B05}"/>
              </a:ext>
            </a:extLst>
          </p:cNvPr>
          <p:cNvGrpSpPr/>
          <p:nvPr/>
        </p:nvGrpSpPr>
        <p:grpSpPr>
          <a:xfrm>
            <a:off x="4369606" y="5637235"/>
            <a:ext cx="722855" cy="722855"/>
            <a:chOff x="4277023" y="2386698"/>
            <a:chExt cx="389288" cy="389288"/>
          </a:xfrm>
        </p:grpSpPr>
        <p:sp>
          <p:nvSpPr>
            <p:cNvPr id="11" name="Graphic 4">
              <a:extLst>
                <a:ext uri="{FF2B5EF4-FFF2-40B4-BE49-F238E27FC236}">
                  <a16:creationId xmlns:a16="http://schemas.microsoft.com/office/drawing/2014/main" id="{E4520ACD-069B-CE02-CC90-CDFF3DC5D1D5}"/>
                </a:ext>
              </a:extLst>
            </p:cNvPr>
            <p:cNvSpPr/>
            <p:nvPr/>
          </p:nvSpPr>
          <p:spPr>
            <a:xfrm rot="10009698">
              <a:off x="4277023" y="2386698"/>
              <a:ext cx="389288" cy="389288"/>
            </a:xfrm>
            <a:custGeom>
              <a:avLst/>
              <a:gdLst>
                <a:gd name="connsiteX0" fmla="*/ 389288 w 389288"/>
                <a:gd name="connsiteY0" fmla="*/ 194644 h 389288"/>
                <a:gd name="connsiteX1" fmla="*/ 194644 w 389288"/>
                <a:gd name="connsiteY1" fmla="*/ 389288 h 389288"/>
                <a:gd name="connsiteX2" fmla="*/ 0 w 389288"/>
                <a:gd name="connsiteY2" fmla="*/ 194644 h 389288"/>
                <a:gd name="connsiteX3" fmla="*/ 194644 w 389288"/>
                <a:gd name="connsiteY3" fmla="*/ 0 h 389288"/>
                <a:gd name="connsiteX4" fmla="*/ 389288 w 389288"/>
                <a:gd name="connsiteY4" fmla="*/ 194644 h 389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88" h="389288">
                  <a:moveTo>
                    <a:pt x="389288" y="194644"/>
                  </a:moveTo>
                  <a:cubicBezTo>
                    <a:pt x="389288" y="302143"/>
                    <a:pt x="302143" y="389288"/>
                    <a:pt x="194644" y="389288"/>
                  </a:cubicBezTo>
                  <a:cubicBezTo>
                    <a:pt x="87145" y="389288"/>
                    <a:pt x="0" y="302143"/>
                    <a:pt x="0" y="194644"/>
                  </a:cubicBezTo>
                  <a:cubicBezTo>
                    <a:pt x="0" y="87145"/>
                    <a:pt x="87145" y="0"/>
                    <a:pt x="194644" y="0"/>
                  </a:cubicBezTo>
                  <a:cubicBezTo>
                    <a:pt x="302143" y="0"/>
                    <a:pt x="389288" y="87145"/>
                    <a:pt x="389288" y="194644"/>
                  </a:cubicBez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12" name="Text Placeholder 5">
              <a:extLst>
                <a:ext uri="{FF2B5EF4-FFF2-40B4-BE49-F238E27FC236}">
                  <a16:creationId xmlns:a16="http://schemas.microsoft.com/office/drawing/2014/main" id="{11BFD3D2-5FF3-C63D-46F8-8149B5BE8146}"/>
                </a:ext>
              </a:extLst>
            </p:cNvPr>
            <p:cNvSpPr txBox="1">
              <a:spLocks/>
            </p:cNvSpPr>
            <p:nvPr/>
          </p:nvSpPr>
          <p:spPr>
            <a:xfrm>
              <a:off x="4292422" y="2393883"/>
              <a:ext cx="366757" cy="3749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400" b="1" dirty="0">
                  <a:latin typeface="Calibri" panose="020F0502020204030204" pitchFamily="34" charset="0"/>
                  <a:cs typeface="Calibri" panose="020F0502020204030204" pitchFamily="34" charset="0"/>
                </a:rPr>
                <a:t>3</a:t>
              </a:r>
            </a:p>
          </p:txBody>
        </p:sp>
      </p:grpSp>
      <p:sp>
        <p:nvSpPr>
          <p:cNvPr id="18" name="Text Placeholder 3">
            <a:extLst>
              <a:ext uri="{FF2B5EF4-FFF2-40B4-BE49-F238E27FC236}">
                <a16:creationId xmlns:a16="http://schemas.microsoft.com/office/drawing/2014/main" id="{7CD82D84-A880-FE63-EBB6-54E6CF760DCA}"/>
              </a:ext>
            </a:extLst>
          </p:cNvPr>
          <p:cNvSpPr txBox="1">
            <a:spLocks/>
          </p:cNvSpPr>
          <p:nvPr/>
        </p:nvSpPr>
        <p:spPr>
          <a:xfrm>
            <a:off x="5266755" y="927346"/>
            <a:ext cx="6615397" cy="551304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l">
              <a:lnSpc>
                <a:spcPct val="100000"/>
              </a:lnSpc>
              <a:spcBef>
                <a:spcPts val="1000"/>
              </a:spcBef>
            </a:pPr>
            <a:r>
              <a:rPr lang="en-US" b="1" spc="0" dirty="0">
                <a:solidFill>
                  <a:srgbClr val="0C4659"/>
                </a:solidFill>
                <a:latin typeface="Calibri" panose="020F0502020204030204" pitchFamily="34" charset="0"/>
                <a:ea typeface="Calibri (MS)"/>
                <a:cs typeface="Calibri" panose="020F0502020204030204" pitchFamily="34" charset="0"/>
                <a:sym typeface="Calibri (MS)"/>
              </a:rPr>
              <a:t>Glaubwürdigkeit zeigt sich über die Zeit. Achten Sie auf Konsistenz und Transparenz:</a:t>
            </a:r>
          </a:p>
          <a:p>
            <a:pPr marL="0" lvl="1" indent="0" algn="l">
              <a:lnSpc>
                <a:spcPct val="100000"/>
              </a:lnSpc>
              <a:spcBef>
                <a:spcPts val="1000"/>
              </a:spcBef>
            </a:pPr>
            <a:r>
              <a:rPr lang="en-US" b="1" spc="0" dirty="0">
                <a:solidFill>
                  <a:srgbClr val="0C4659"/>
                </a:solidFill>
                <a:latin typeface="Calibri" panose="020F0502020204030204" pitchFamily="34" charset="0"/>
                <a:ea typeface="Calibri (MS)"/>
                <a:cs typeface="Calibri" panose="020F0502020204030204" pitchFamily="34" charset="0"/>
                <a:sym typeface="Calibri (MS)"/>
              </a:rPr>
              <a:t>Recherchieren Sie die Geschichte des Mediums. </a:t>
            </a:r>
            <a:r>
              <a:rPr lang="en-US" spc="0" dirty="0">
                <a:solidFill>
                  <a:srgbClr val="0C4659"/>
                </a:solidFill>
                <a:latin typeface="Calibri" panose="020F0502020204030204" pitchFamily="34" charset="0"/>
                <a:ea typeface="Calibri (MS)"/>
                <a:cs typeface="Calibri" panose="020F0502020204030204" pitchFamily="34" charset="0"/>
                <a:sym typeface="Calibri (MS)"/>
              </a:rPr>
              <a:t>Hat es in der Vergangenheit korrekt berichtet? Veröffentlicht es Korrekturen, wenn Fehler auftreten? Zuverlässige Medien veröffentlichen routinemäßig Korrekturen, wenn Fehler auftreten, und legen ihre redaktionellen Richtlinien und Finanzierungsquellen offen dar.</a:t>
            </a:r>
          </a:p>
          <a:p>
            <a:pPr marL="0" lvl="1" indent="0" algn="l">
              <a:lnSpc>
                <a:spcPct val="100000"/>
              </a:lnSpc>
              <a:spcBef>
                <a:spcPts val="1000"/>
              </a:spcBef>
            </a:pPr>
            <a:r>
              <a:rPr lang="en-US" b="1" spc="0" dirty="0">
                <a:solidFill>
                  <a:srgbClr val="0C4659"/>
                </a:solidFill>
                <a:latin typeface="Calibri" panose="020F0502020204030204" pitchFamily="34" charset="0"/>
                <a:ea typeface="Calibri (MS)"/>
                <a:cs typeface="Calibri" panose="020F0502020204030204" pitchFamily="34" charset="0"/>
                <a:sym typeface="Calibri (MS)"/>
              </a:rPr>
              <a:t>Prüfen Sie die Verbindungen </a:t>
            </a:r>
            <a:r>
              <a:rPr lang="en-US" spc="0" dirty="0">
                <a:solidFill>
                  <a:srgbClr val="0C4659"/>
                </a:solidFill>
                <a:latin typeface="Calibri" panose="020F0502020204030204" pitchFamily="34" charset="0"/>
                <a:ea typeface="Calibri (MS)"/>
                <a:cs typeface="Calibri" panose="020F0502020204030204" pitchFamily="34" charset="0"/>
                <a:sym typeface="Calibri (MS)"/>
              </a:rPr>
              <a:t>des Mediums</a:t>
            </a:r>
            <a:r>
              <a:rPr lang="en-US" b="1" spc="0" dirty="0">
                <a:solidFill>
                  <a:srgbClr val="0C4659"/>
                </a:solidFill>
                <a:latin typeface="Calibri" panose="020F0502020204030204" pitchFamily="34" charset="0"/>
                <a:ea typeface="Calibri (MS)"/>
                <a:cs typeface="Calibri" panose="020F0502020204030204" pitchFamily="34" charset="0"/>
                <a:sym typeface="Calibri (MS)"/>
              </a:rPr>
              <a:t>. </a:t>
            </a:r>
            <a:r>
              <a:rPr lang="en-US" spc="0" dirty="0">
                <a:solidFill>
                  <a:srgbClr val="0C4659"/>
                </a:solidFill>
                <a:latin typeface="Calibri" panose="020F0502020204030204" pitchFamily="34" charset="0"/>
                <a:ea typeface="Calibri (MS)"/>
                <a:cs typeface="Calibri" panose="020F0502020204030204" pitchFamily="34" charset="0"/>
                <a:sym typeface="Calibri (MS)"/>
              </a:rPr>
              <a:t>Bestehen Verbindungen zu politischen oder kommerziellen Interessen, die die Inhalte beeinflussen könnten? Sehen Sie sich den Abschnitt „Über uns“ oder die Richtlinien an. Informieren Sie sich über die Autor*innen, Redakteur*innen und weiteren Mitwirkenden. </a:t>
            </a:r>
          </a:p>
          <a:p>
            <a:pPr marL="0" lvl="1" indent="0" algn="l">
              <a:lnSpc>
                <a:spcPct val="100000"/>
              </a:lnSpc>
              <a:spcBef>
                <a:spcPts val="1000"/>
              </a:spcBef>
            </a:pPr>
            <a:r>
              <a:rPr lang="en-US" spc="0" dirty="0">
                <a:solidFill>
                  <a:srgbClr val="0C4659"/>
                </a:solidFill>
                <a:latin typeface="Calibri" panose="020F0502020204030204" pitchFamily="34" charset="0"/>
                <a:ea typeface="Calibri (MS)"/>
                <a:cs typeface="Calibri" panose="020F0502020204030204" pitchFamily="34" charset="0"/>
                <a:sym typeface="Calibri (MS)"/>
              </a:rPr>
              <a:t>Seriöse Medien zeigen ihre redaktionellen Regeln, ihre Geldquellen und die Namen der Mitarbeitenden. Finden Sie diese Angaben nicht, seien Sie vorsichtig. </a:t>
            </a:r>
          </a:p>
          <a:p>
            <a:pPr marL="0" lvl="1" indent="0" algn="l">
              <a:lnSpc>
                <a:spcPct val="100000"/>
              </a:lnSpc>
              <a:spcBef>
                <a:spcPts val="1000"/>
              </a:spcBef>
            </a:pPr>
            <a:endParaRPr lang="en-US" b="1" spc="0" dirty="0">
              <a:solidFill>
                <a:srgbClr val="0C4659"/>
              </a:solidFill>
              <a:latin typeface="Calibri" panose="020F0502020204030204" pitchFamily="34" charset="0"/>
              <a:ea typeface="Calibri (MS)"/>
              <a:cs typeface="Calibri" panose="020F0502020204030204" pitchFamily="34" charset="0"/>
              <a:sym typeface="Calibri (MS)"/>
            </a:endParaRPr>
          </a:p>
          <a:p>
            <a:pPr marL="0" lvl="1" indent="0" algn="l">
              <a:lnSpc>
                <a:spcPct val="100000"/>
              </a:lnSpc>
              <a:spcBef>
                <a:spcPts val="1000"/>
              </a:spcBef>
            </a:pPr>
            <a:endParaRPr lang="en-US" b="1" spc="0" dirty="0">
              <a:solidFill>
                <a:srgbClr val="0C4659"/>
              </a:solidFill>
              <a:latin typeface="Calibri" panose="020F0502020204030204" pitchFamily="34" charset="0"/>
              <a:ea typeface="Calibri (MS)"/>
              <a:cs typeface="Calibri" panose="020F0502020204030204" pitchFamily="34" charset="0"/>
              <a:sym typeface="Calibri (MS)"/>
            </a:endParaRPr>
          </a:p>
          <a:p>
            <a:pPr marL="0" lvl="1" indent="0" algn="l">
              <a:lnSpc>
                <a:spcPct val="100000"/>
              </a:lnSpc>
              <a:spcBef>
                <a:spcPts val="1000"/>
              </a:spcBef>
            </a:pPr>
            <a:endParaRPr lang="en-US" b="1" spc="0" dirty="0">
              <a:solidFill>
                <a:srgbClr val="0C4659"/>
              </a:solidFill>
              <a:latin typeface="Calibri" panose="020F0502020204030204" pitchFamily="34" charset="0"/>
              <a:ea typeface="Calibri (MS)"/>
              <a:cs typeface="Calibri" panose="020F0502020204030204" pitchFamily="34" charset="0"/>
              <a:sym typeface="Calibri (MS)"/>
            </a:endParaRPr>
          </a:p>
        </p:txBody>
      </p:sp>
      <p:sp>
        <p:nvSpPr>
          <p:cNvPr id="19" name="Text Placeholder 2">
            <a:extLst>
              <a:ext uri="{FF2B5EF4-FFF2-40B4-BE49-F238E27FC236}">
                <a16:creationId xmlns:a16="http://schemas.microsoft.com/office/drawing/2014/main" id="{5ED0FF17-3AC8-52B5-F465-528FB2BF36EB}"/>
              </a:ext>
            </a:extLst>
          </p:cNvPr>
          <p:cNvSpPr>
            <a:spLocks noGrp="1"/>
          </p:cNvSpPr>
          <p:nvPr>
            <p:ph type="body" sz="quarter" idx="18"/>
          </p:nvPr>
        </p:nvSpPr>
        <p:spPr>
          <a:xfrm>
            <a:off x="599571" y="2338447"/>
            <a:ext cx="3177708" cy="1049221"/>
          </a:xfrm>
        </p:spPr>
        <p:txBody>
          <a:bodyPr/>
          <a:lstStyle/>
          <a:p>
            <a:pPr>
              <a:lnSpc>
                <a:spcPct val="100000"/>
              </a:lnSpc>
            </a:pPr>
            <a:r>
              <a:rPr lang="en-US" dirty="0">
                <a:sym typeface="Calibri (MS) Bold"/>
              </a:rPr>
              <a:t>Prüfen Sie die Erfolgsbilanz der Quelle.</a:t>
            </a:r>
          </a:p>
        </p:txBody>
      </p:sp>
      <p:sp>
        <p:nvSpPr>
          <p:cNvPr id="20" name="Text Placeholder 3">
            <a:extLst>
              <a:ext uri="{FF2B5EF4-FFF2-40B4-BE49-F238E27FC236}">
                <a16:creationId xmlns:a16="http://schemas.microsoft.com/office/drawing/2014/main" id="{27B3DB00-A36B-2060-8260-2531F485C1F3}"/>
              </a:ext>
            </a:extLst>
          </p:cNvPr>
          <p:cNvSpPr>
            <a:spLocks noGrp="1"/>
          </p:cNvSpPr>
          <p:nvPr>
            <p:ph type="body" sz="quarter" idx="19"/>
          </p:nvPr>
        </p:nvSpPr>
        <p:spPr>
          <a:xfrm>
            <a:off x="616370" y="959161"/>
            <a:ext cx="3177708" cy="385564"/>
          </a:xfrm>
        </p:spPr>
        <p:txBody>
          <a:bodyPr/>
          <a:lstStyle/>
          <a:p>
            <a:r>
              <a:rPr lang="en-GB"/>
              <a:t>02</a:t>
            </a:r>
          </a:p>
        </p:txBody>
      </p:sp>
    </p:spTree>
    <p:extLst>
      <p:ext uri="{BB962C8B-B14F-4D97-AF65-F5344CB8AC3E}">
        <p14:creationId xmlns:p14="http://schemas.microsoft.com/office/powerpoint/2010/main" val="15291025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21041915-1F4D-5B06-2EA9-F2FC87A6E727}"/>
              </a:ext>
            </a:extLst>
          </p:cNvPr>
          <p:cNvCxnSpPr>
            <a:cxnSpLocks/>
          </p:cNvCxnSpPr>
          <p:nvPr/>
        </p:nvCxnSpPr>
        <p:spPr>
          <a:xfrm>
            <a:off x="480327" y="195976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167A9B2D-AD1E-625D-C1A0-2824CE6B4ACC}"/>
              </a:ext>
            </a:extLst>
          </p:cNvPr>
          <p:cNvGrpSpPr/>
          <p:nvPr/>
        </p:nvGrpSpPr>
        <p:grpSpPr>
          <a:xfrm>
            <a:off x="4369606" y="1250081"/>
            <a:ext cx="722855" cy="722855"/>
            <a:chOff x="4277023" y="2386698"/>
            <a:chExt cx="389288" cy="389288"/>
          </a:xfrm>
        </p:grpSpPr>
        <p:sp>
          <p:nvSpPr>
            <p:cNvPr id="3" name="Graphic 4">
              <a:extLst>
                <a:ext uri="{FF2B5EF4-FFF2-40B4-BE49-F238E27FC236}">
                  <a16:creationId xmlns:a16="http://schemas.microsoft.com/office/drawing/2014/main" id="{ABCF5BD0-4A31-4044-E5A9-129189E674F7}"/>
                </a:ext>
              </a:extLst>
            </p:cNvPr>
            <p:cNvSpPr/>
            <p:nvPr/>
          </p:nvSpPr>
          <p:spPr>
            <a:xfrm rot="10009698">
              <a:off x="4277023" y="2386698"/>
              <a:ext cx="389288" cy="389288"/>
            </a:xfrm>
            <a:custGeom>
              <a:avLst/>
              <a:gdLst>
                <a:gd name="connsiteX0" fmla="*/ 389288 w 389288"/>
                <a:gd name="connsiteY0" fmla="*/ 194644 h 389288"/>
                <a:gd name="connsiteX1" fmla="*/ 194644 w 389288"/>
                <a:gd name="connsiteY1" fmla="*/ 389288 h 389288"/>
                <a:gd name="connsiteX2" fmla="*/ 0 w 389288"/>
                <a:gd name="connsiteY2" fmla="*/ 194644 h 389288"/>
                <a:gd name="connsiteX3" fmla="*/ 194644 w 389288"/>
                <a:gd name="connsiteY3" fmla="*/ 0 h 389288"/>
                <a:gd name="connsiteX4" fmla="*/ 389288 w 389288"/>
                <a:gd name="connsiteY4" fmla="*/ 194644 h 389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88" h="389288">
                  <a:moveTo>
                    <a:pt x="389288" y="194644"/>
                  </a:moveTo>
                  <a:cubicBezTo>
                    <a:pt x="389288" y="302143"/>
                    <a:pt x="302143" y="389288"/>
                    <a:pt x="194644" y="389288"/>
                  </a:cubicBezTo>
                  <a:cubicBezTo>
                    <a:pt x="87145" y="389288"/>
                    <a:pt x="0" y="302143"/>
                    <a:pt x="0" y="194644"/>
                  </a:cubicBezTo>
                  <a:cubicBezTo>
                    <a:pt x="0" y="87145"/>
                    <a:pt x="87145" y="0"/>
                    <a:pt x="194644" y="0"/>
                  </a:cubicBezTo>
                  <a:cubicBezTo>
                    <a:pt x="302143" y="0"/>
                    <a:pt x="389288" y="87145"/>
                    <a:pt x="389288" y="194644"/>
                  </a:cubicBez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4" name="Text Placeholder 5">
              <a:extLst>
                <a:ext uri="{FF2B5EF4-FFF2-40B4-BE49-F238E27FC236}">
                  <a16:creationId xmlns:a16="http://schemas.microsoft.com/office/drawing/2014/main" id="{EDC679A3-547C-336E-D584-C6DDF844DF31}"/>
                </a:ext>
              </a:extLst>
            </p:cNvPr>
            <p:cNvSpPr txBox="1">
              <a:spLocks/>
            </p:cNvSpPr>
            <p:nvPr/>
          </p:nvSpPr>
          <p:spPr>
            <a:xfrm>
              <a:off x="4292422" y="2393883"/>
              <a:ext cx="366757" cy="3749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400" b="1" dirty="0">
                  <a:latin typeface="Calibri" panose="020F0502020204030204" pitchFamily="34" charset="0"/>
                  <a:cs typeface="Calibri" panose="020F0502020204030204" pitchFamily="34" charset="0"/>
                </a:rPr>
                <a:t>1</a:t>
              </a:r>
            </a:p>
          </p:txBody>
        </p:sp>
      </p:grpSp>
      <p:grpSp>
        <p:nvGrpSpPr>
          <p:cNvPr id="5" name="Group 4">
            <a:extLst>
              <a:ext uri="{FF2B5EF4-FFF2-40B4-BE49-F238E27FC236}">
                <a16:creationId xmlns:a16="http://schemas.microsoft.com/office/drawing/2014/main" id="{7FC2B49E-CA2E-378E-54F9-F953500784E0}"/>
              </a:ext>
            </a:extLst>
          </p:cNvPr>
          <p:cNvGrpSpPr/>
          <p:nvPr/>
        </p:nvGrpSpPr>
        <p:grpSpPr>
          <a:xfrm>
            <a:off x="4369606" y="2655091"/>
            <a:ext cx="722855" cy="722855"/>
            <a:chOff x="4277023" y="2386698"/>
            <a:chExt cx="389288" cy="389288"/>
          </a:xfrm>
        </p:grpSpPr>
        <p:sp>
          <p:nvSpPr>
            <p:cNvPr id="6" name="Graphic 4">
              <a:extLst>
                <a:ext uri="{FF2B5EF4-FFF2-40B4-BE49-F238E27FC236}">
                  <a16:creationId xmlns:a16="http://schemas.microsoft.com/office/drawing/2014/main" id="{5E37481B-DC1A-59A2-9C2F-051E957C2E12}"/>
                </a:ext>
              </a:extLst>
            </p:cNvPr>
            <p:cNvSpPr/>
            <p:nvPr/>
          </p:nvSpPr>
          <p:spPr>
            <a:xfrm rot="10009698">
              <a:off x="4277023" y="2386698"/>
              <a:ext cx="389288" cy="389288"/>
            </a:xfrm>
            <a:custGeom>
              <a:avLst/>
              <a:gdLst>
                <a:gd name="connsiteX0" fmla="*/ 389288 w 389288"/>
                <a:gd name="connsiteY0" fmla="*/ 194644 h 389288"/>
                <a:gd name="connsiteX1" fmla="*/ 194644 w 389288"/>
                <a:gd name="connsiteY1" fmla="*/ 389288 h 389288"/>
                <a:gd name="connsiteX2" fmla="*/ 0 w 389288"/>
                <a:gd name="connsiteY2" fmla="*/ 194644 h 389288"/>
                <a:gd name="connsiteX3" fmla="*/ 194644 w 389288"/>
                <a:gd name="connsiteY3" fmla="*/ 0 h 389288"/>
                <a:gd name="connsiteX4" fmla="*/ 389288 w 389288"/>
                <a:gd name="connsiteY4" fmla="*/ 194644 h 389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88" h="389288">
                  <a:moveTo>
                    <a:pt x="389288" y="194644"/>
                  </a:moveTo>
                  <a:cubicBezTo>
                    <a:pt x="389288" y="302143"/>
                    <a:pt x="302143" y="389288"/>
                    <a:pt x="194644" y="389288"/>
                  </a:cubicBezTo>
                  <a:cubicBezTo>
                    <a:pt x="87145" y="389288"/>
                    <a:pt x="0" y="302143"/>
                    <a:pt x="0" y="194644"/>
                  </a:cubicBezTo>
                  <a:cubicBezTo>
                    <a:pt x="0" y="87145"/>
                    <a:pt x="87145" y="0"/>
                    <a:pt x="194644" y="0"/>
                  </a:cubicBezTo>
                  <a:cubicBezTo>
                    <a:pt x="302143" y="0"/>
                    <a:pt x="389288" y="87145"/>
                    <a:pt x="389288" y="194644"/>
                  </a:cubicBez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7" name="Text Placeholder 5">
              <a:extLst>
                <a:ext uri="{FF2B5EF4-FFF2-40B4-BE49-F238E27FC236}">
                  <a16:creationId xmlns:a16="http://schemas.microsoft.com/office/drawing/2014/main" id="{24F09F0A-CB8A-0251-C58E-7FDC8296D741}"/>
                </a:ext>
              </a:extLst>
            </p:cNvPr>
            <p:cNvSpPr txBox="1">
              <a:spLocks/>
            </p:cNvSpPr>
            <p:nvPr/>
          </p:nvSpPr>
          <p:spPr>
            <a:xfrm>
              <a:off x="4292422" y="2393883"/>
              <a:ext cx="366757" cy="3749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400" b="1" dirty="0">
                  <a:latin typeface="Calibri" panose="020F0502020204030204" pitchFamily="34" charset="0"/>
                  <a:cs typeface="Calibri" panose="020F0502020204030204" pitchFamily="34" charset="0"/>
                </a:rPr>
                <a:t>2</a:t>
              </a:r>
            </a:p>
          </p:txBody>
        </p:sp>
      </p:grpSp>
      <p:grpSp>
        <p:nvGrpSpPr>
          <p:cNvPr id="10" name="Group 9">
            <a:extLst>
              <a:ext uri="{FF2B5EF4-FFF2-40B4-BE49-F238E27FC236}">
                <a16:creationId xmlns:a16="http://schemas.microsoft.com/office/drawing/2014/main" id="{576B766E-C656-AE51-2A6D-56987C152B05}"/>
              </a:ext>
            </a:extLst>
          </p:cNvPr>
          <p:cNvGrpSpPr/>
          <p:nvPr/>
        </p:nvGrpSpPr>
        <p:grpSpPr>
          <a:xfrm>
            <a:off x="4369606" y="4060101"/>
            <a:ext cx="722855" cy="722855"/>
            <a:chOff x="4277023" y="2386698"/>
            <a:chExt cx="389288" cy="389288"/>
          </a:xfrm>
        </p:grpSpPr>
        <p:sp>
          <p:nvSpPr>
            <p:cNvPr id="11" name="Graphic 4">
              <a:extLst>
                <a:ext uri="{FF2B5EF4-FFF2-40B4-BE49-F238E27FC236}">
                  <a16:creationId xmlns:a16="http://schemas.microsoft.com/office/drawing/2014/main" id="{E4520ACD-069B-CE02-CC90-CDFF3DC5D1D5}"/>
                </a:ext>
              </a:extLst>
            </p:cNvPr>
            <p:cNvSpPr/>
            <p:nvPr/>
          </p:nvSpPr>
          <p:spPr>
            <a:xfrm rot="10009698">
              <a:off x="4277023" y="2386698"/>
              <a:ext cx="389288" cy="389288"/>
            </a:xfrm>
            <a:custGeom>
              <a:avLst/>
              <a:gdLst>
                <a:gd name="connsiteX0" fmla="*/ 389288 w 389288"/>
                <a:gd name="connsiteY0" fmla="*/ 194644 h 389288"/>
                <a:gd name="connsiteX1" fmla="*/ 194644 w 389288"/>
                <a:gd name="connsiteY1" fmla="*/ 389288 h 389288"/>
                <a:gd name="connsiteX2" fmla="*/ 0 w 389288"/>
                <a:gd name="connsiteY2" fmla="*/ 194644 h 389288"/>
                <a:gd name="connsiteX3" fmla="*/ 194644 w 389288"/>
                <a:gd name="connsiteY3" fmla="*/ 0 h 389288"/>
                <a:gd name="connsiteX4" fmla="*/ 389288 w 389288"/>
                <a:gd name="connsiteY4" fmla="*/ 194644 h 389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88" h="389288">
                  <a:moveTo>
                    <a:pt x="389288" y="194644"/>
                  </a:moveTo>
                  <a:cubicBezTo>
                    <a:pt x="389288" y="302143"/>
                    <a:pt x="302143" y="389288"/>
                    <a:pt x="194644" y="389288"/>
                  </a:cubicBezTo>
                  <a:cubicBezTo>
                    <a:pt x="87145" y="389288"/>
                    <a:pt x="0" y="302143"/>
                    <a:pt x="0" y="194644"/>
                  </a:cubicBezTo>
                  <a:cubicBezTo>
                    <a:pt x="0" y="87145"/>
                    <a:pt x="87145" y="0"/>
                    <a:pt x="194644" y="0"/>
                  </a:cubicBezTo>
                  <a:cubicBezTo>
                    <a:pt x="302143" y="0"/>
                    <a:pt x="389288" y="87145"/>
                    <a:pt x="389288" y="194644"/>
                  </a:cubicBez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12" name="Text Placeholder 5">
              <a:extLst>
                <a:ext uri="{FF2B5EF4-FFF2-40B4-BE49-F238E27FC236}">
                  <a16:creationId xmlns:a16="http://schemas.microsoft.com/office/drawing/2014/main" id="{11BFD3D2-5FF3-C63D-46F8-8149B5BE8146}"/>
                </a:ext>
              </a:extLst>
            </p:cNvPr>
            <p:cNvSpPr txBox="1">
              <a:spLocks/>
            </p:cNvSpPr>
            <p:nvPr/>
          </p:nvSpPr>
          <p:spPr>
            <a:xfrm>
              <a:off x="4292422" y="2393883"/>
              <a:ext cx="366757" cy="3749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400" b="1" dirty="0">
                  <a:latin typeface="Calibri" panose="020F0502020204030204" pitchFamily="34" charset="0"/>
                  <a:cs typeface="Calibri" panose="020F0502020204030204" pitchFamily="34" charset="0"/>
                </a:rPr>
                <a:t>3</a:t>
              </a:r>
            </a:p>
          </p:txBody>
        </p:sp>
      </p:grpSp>
      <p:sp>
        <p:nvSpPr>
          <p:cNvPr id="21" name="Text Placeholder 3">
            <a:extLst>
              <a:ext uri="{FF2B5EF4-FFF2-40B4-BE49-F238E27FC236}">
                <a16:creationId xmlns:a16="http://schemas.microsoft.com/office/drawing/2014/main" id="{55EC58A3-8187-9F0A-B39F-8E15DE69B679}"/>
              </a:ext>
            </a:extLst>
          </p:cNvPr>
          <p:cNvSpPr txBox="1">
            <a:spLocks/>
          </p:cNvSpPr>
          <p:nvPr/>
        </p:nvSpPr>
        <p:spPr>
          <a:xfrm>
            <a:off x="5266755" y="817385"/>
            <a:ext cx="6615397" cy="551304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l">
              <a:lnSpc>
                <a:spcPct val="100000"/>
              </a:lnSpc>
              <a:spcBef>
                <a:spcPts val="1000"/>
              </a:spcBef>
            </a:pPr>
            <a:r>
              <a:rPr lang="en-US" b="1" spc="0" dirty="0">
                <a:solidFill>
                  <a:srgbClr val="0C4659"/>
                </a:solidFill>
                <a:latin typeface="Calibri" panose="020F0502020204030204" pitchFamily="34" charset="0"/>
                <a:ea typeface="Calibri (MS)"/>
                <a:cs typeface="Calibri" panose="020F0502020204030204" pitchFamily="34" charset="0"/>
                <a:sym typeface="Calibri (MS)"/>
              </a:rPr>
              <a:t>Verlassen Sie sich niemals auf eine einzige Quelle – die Bestätigung durch unabhängige Stimmen ist unerlässlich:</a:t>
            </a:r>
          </a:p>
          <a:p>
            <a:pPr marL="0" lvl="1" indent="0" algn="l">
              <a:lnSpc>
                <a:spcPct val="100000"/>
              </a:lnSpc>
              <a:spcBef>
                <a:spcPts val="1000"/>
              </a:spcBef>
            </a:pPr>
            <a:r>
              <a:rPr lang="en-US" b="1" spc="0" dirty="0">
                <a:solidFill>
                  <a:srgbClr val="0C4659"/>
                </a:solidFill>
                <a:latin typeface="Calibri" panose="020F0502020204030204" pitchFamily="34" charset="0"/>
                <a:ea typeface="Calibri (MS)"/>
                <a:cs typeface="Calibri" panose="020F0502020204030204" pitchFamily="34" charset="0"/>
                <a:sym typeface="Calibri (MS)"/>
              </a:rPr>
              <a:t>Triangulieren: </a:t>
            </a:r>
            <a:r>
              <a:rPr lang="en-US" spc="0" dirty="0">
                <a:solidFill>
                  <a:srgbClr val="0C4659"/>
                </a:solidFill>
                <a:latin typeface="Calibri" panose="020F0502020204030204" pitchFamily="34" charset="0"/>
                <a:ea typeface="Calibri (MS)"/>
                <a:cs typeface="Calibri" panose="020F0502020204030204" pitchFamily="34" charset="0"/>
                <a:sym typeface="Calibri (MS)"/>
              </a:rPr>
              <a:t>Suchen Sie immer nach mindestens zwei oder drei verschiedenen Quellen, die dieselben Informationen bestätigen.</a:t>
            </a:r>
          </a:p>
          <a:p>
            <a:pPr marL="0" lvl="1" indent="0" algn="l">
              <a:lnSpc>
                <a:spcPct val="100000"/>
              </a:lnSpc>
              <a:spcBef>
                <a:spcPts val="1000"/>
              </a:spcBef>
            </a:pPr>
            <a:r>
              <a:rPr lang="en-US" b="1" spc="0" dirty="0">
                <a:solidFill>
                  <a:srgbClr val="0C4659"/>
                </a:solidFill>
                <a:latin typeface="Calibri" panose="020F0502020204030204" pitchFamily="34" charset="0"/>
                <a:ea typeface="Calibri (MS)"/>
                <a:cs typeface="Calibri" panose="020F0502020204030204" pitchFamily="34" charset="0"/>
                <a:sym typeface="Calibri (MS)"/>
              </a:rPr>
              <a:t>Verlassen Sie sich auf seriöse Belege: </a:t>
            </a:r>
            <a:r>
              <a:rPr lang="en-US" spc="0" dirty="0">
                <a:solidFill>
                  <a:srgbClr val="0C4659"/>
                </a:solidFill>
                <a:latin typeface="Calibri" panose="020F0502020204030204" pitchFamily="34" charset="0"/>
                <a:ea typeface="Calibri (MS)"/>
                <a:cs typeface="Calibri" panose="020F0502020204030204" pitchFamily="34" charset="0"/>
                <a:sym typeface="Calibri (MS)"/>
              </a:rPr>
              <a:t>Dazu gehören etablierte Nachrichtenorganisationen, von Fachkolleg*innen begutachtete wissenschaftliche Studien und offizielle Regierungsdaten.</a:t>
            </a:r>
          </a:p>
          <a:p>
            <a:pPr marL="0" lvl="1" indent="0" algn="l">
              <a:lnSpc>
                <a:spcPct val="100000"/>
              </a:lnSpc>
              <a:spcBef>
                <a:spcPts val="1000"/>
              </a:spcBef>
            </a:pPr>
            <a:r>
              <a:rPr lang="en-US" b="1" spc="0" dirty="0">
                <a:solidFill>
                  <a:srgbClr val="0C4659"/>
                </a:solidFill>
                <a:latin typeface="Calibri" panose="020F0502020204030204" pitchFamily="34" charset="0"/>
                <a:ea typeface="Calibri (MS)"/>
                <a:cs typeface="Calibri" panose="020F0502020204030204" pitchFamily="34" charset="0"/>
                <a:sym typeface="Calibri (MS)"/>
              </a:rPr>
              <a:t>Achten Sie auf Manipulation. </a:t>
            </a:r>
            <a:r>
              <a:rPr lang="en-US" spc="0" dirty="0">
                <a:solidFill>
                  <a:srgbClr val="0C4659"/>
                </a:solidFill>
                <a:latin typeface="Calibri" panose="020F0502020204030204" pitchFamily="34" charset="0"/>
                <a:ea typeface="Calibri (MS)"/>
                <a:cs typeface="Calibri" panose="020F0502020204030204" pitchFamily="34" charset="0"/>
                <a:sym typeface="Calibri (MS)"/>
              </a:rPr>
              <a:t>Desinformationskampagnen greifen oft einzelne Fakten auf oder mischen Wahrheit mit Unwahrheit, um überzeugende, aber irreführende Geschichten zu erzeugen. </a:t>
            </a:r>
          </a:p>
          <a:p>
            <a:pPr marL="0" lvl="1" indent="0" algn="l">
              <a:lnSpc>
                <a:spcPct val="100000"/>
              </a:lnSpc>
              <a:spcBef>
                <a:spcPts val="1000"/>
              </a:spcBef>
            </a:pPr>
            <a:r>
              <a:rPr lang="en-US" b="1" spc="0" dirty="0">
                <a:solidFill>
                  <a:srgbClr val="0C4659"/>
                </a:solidFill>
                <a:latin typeface="Calibri" panose="020F0502020204030204" pitchFamily="34" charset="0"/>
                <a:ea typeface="Calibri (MS)"/>
                <a:cs typeface="Calibri" panose="020F0502020204030204" pitchFamily="34" charset="0"/>
                <a:sym typeface="Calibri (MS)"/>
              </a:rPr>
              <a:t>Nutzen Sie Primärquellen: </a:t>
            </a:r>
            <a:r>
              <a:rPr lang="en-US" spc="0" dirty="0">
                <a:solidFill>
                  <a:srgbClr val="0C4659"/>
                </a:solidFill>
                <a:latin typeface="Calibri" panose="020F0502020204030204" pitchFamily="34" charset="0"/>
                <a:ea typeface="Calibri (MS)"/>
                <a:cs typeface="Calibri" panose="020F0502020204030204" pitchFamily="34" charset="0"/>
                <a:sym typeface="Calibri (MS)"/>
              </a:rPr>
              <a:t>offizielle Datensätze, begutachtete Studien oder direkte Interviews. Verlassen Sie sich nicht auf Zusammenfassungen Dritter, die den Kontext verzerren oder auslassen können.</a:t>
            </a:r>
          </a:p>
          <a:p>
            <a:pPr marL="0" lvl="1" indent="0" algn="l">
              <a:lnSpc>
                <a:spcPct val="100000"/>
              </a:lnSpc>
              <a:spcBef>
                <a:spcPts val="1000"/>
              </a:spcBef>
            </a:pPr>
            <a:endParaRPr lang="en-US" b="1" spc="0" dirty="0">
              <a:solidFill>
                <a:srgbClr val="0C4659"/>
              </a:solidFill>
              <a:latin typeface="Calibri" panose="020F0502020204030204" pitchFamily="34" charset="0"/>
              <a:ea typeface="Calibri (MS)"/>
              <a:cs typeface="Calibri" panose="020F0502020204030204" pitchFamily="34" charset="0"/>
              <a:sym typeface="Calibri (MS)"/>
            </a:endParaRPr>
          </a:p>
          <a:p>
            <a:pPr marL="0" lvl="1" indent="0" algn="l">
              <a:lnSpc>
                <a:spcPct val="100000"/>
              </a:lnSpc>
              <a:spcBef>
                <a:spcPts val="1000"/>
              </a:spcBef>
            </a:pPr>
            <a:endParaRPr lang="en-US" b="1" spc="0" dirty="0">
              <a:solidFill>
                <a:srgbClr val="0C4659"/>
              </a:solidFill>
              <a:latin typeface="Calibri" panose="020F0502020204030204" pitchFamily="34" charset="0"/>
              <a:ea typeface="Calibri (MS)"/>
              <a:cs typeface="Calibri" panose="020F0502020204030204" pitchFamily="34" charset="0"/>
              <a:sym typeface="Calibri (MS)"/>
            </a:endParaRPr>
          </a:p>
        </p:txBody>
      </p:sp>
      <p:sp>
        <p:nvSpPr>
          <p:cNvPr id="22" name="Text Placeholder 2">
            <a:extLst>
              <a:ext uri="{FF2B5EF4-FFF2-40B4-BE49-F238E27FC236}">
                <a16:creationId xmlns:a16="http://schemas.microsoft.com/office/drawing/2014/main" id="{895AE937-DB6D-4B33-C12E-AC35C2D67536}"/>
              </a:ext>
            </a:extLst>
          </p:cNvPr>
          <p:cNvSpPr>
            <a:spLocks noGrp="1"/>
          </p:cNvSpPr>
          <p:nvPr>
            <p:ph type="body" sz="quarter" idx="18"/>
          </p:nvPr>
        </p:nvSpPr>
        <p:spPr>
          <a:xfrm>
            <a:off x="599570" y="2011679"/>
            <a:ext cx="3697185" cy="1375989"/>
          </a:xfrm>
        </p:spPr>
        <p:txBody>
          <a:bodyPr/>
          <a:lstStyle/>
          <a:p>
            <a:pPr>
              <a:lnSpc>
                <a:spcPct val="100000"/>
              </a:lnSpc>
            </a:pPr>
            <a:r>
              <a:rPr lang="en-US" sz="2400" dirty="0">
                <a:sym typeface="Calibri (MS) Bold"/>
              </a:rPr>
              <a:t>Überprüfen Sie Informationen mit mehreren seriösen Quellen.</a:t>
            </a:r>
          </a:p>
          <a:p>
            <a:pPr>
              <a:lnSpc>
                <a:spcPct val="100000"/>
              </a:lnSpc>
            </a:pPr>
            <a:endParaRPr lang="en-US" sz="2400" dirty="0">
              <a:sym typeface="Calibri (MS) Bold"/>
            </a:endParaRPr>
          </a:p>
        </p:txBody>
      </p:sp>
      <p:sp>
        <p:nvSpPr>
          <p:cNvPr id="23" name="Text Placeholder 3">
            <a:extLst>
              <a:ext uri="{FF2B5EF4-FFF2-40B4-BE49-F238E27FC236}">
                <a16:creationId xmlns:a16="http://schemas.microsoft.com/office/drawing/2014/main" id="{C30B8B28-4042-1B2C-5E36-9B82E839373E}"/>
              </a:ext>
            </a:extLst>
          </p:cNvPr>
          <p:cNvSpPr>
            <a:spLocks noGrp="1"/>
          </p:cNvSpPr>
          <p:nvPr>
            <p:ph type="body" sz="quarter" idx="19"/>
          </p:nvPr>
        </p:nvSpPr>
        <p:spPr>
          <a:xfrm>
            <a:off x="616370" y="959161"/>
            <a:ext cx="3177708" cy="385564"/>
          </a:xfrm>
        </p:spPr>
        <p:txBody>
          <a:bodyPr/>
          <a:lstStyle/>
          <a:p>
            <a:r>
              <a:rPr lang="en-GB"/>
              <a:t>03</a:t>
            </a:r>
          </a:p>
        </p:txBody>
      </p:sp>
      <p:grpSp>
        <p:nvGrpSpPr>
          <p:cNvPr id="24" name="Group 23">
            <a:extLst>
              <a:ext uri="{FF2B5EF4-FFF2-40B4-BE49-F238E27FC236}">
                <a16:creationId xmlns:a16="http://schemas.microsoft.com/office/drawing/2014/main" id="{D3B44A5D-6C63-96A5-78BD-C0AAB6D145A5}"/>
              </a:ext>
            </a:extLst>
          </p:cNvPr>
          <p:cNvGrpSpPr/>
          <p:nvPr/>
        </p:nvGrpSpPr>
        <p:grpSpPr>
          <a:xfrm>
            <a:off x="4369606" y="5465112"/>
            <a:ext cx="722855" cy="722855"/>
            <a:chOff x="4277023" y="2386698"/>
            <a:chExt cx="389288" cy="389288"/>
          </a:xfrm>
        </p:grpSpPr>
        <p:sp>
          <p:nvSpPr>
            <p:cNvPr id="25" name="Graphic 4">
              <a:extLst>
                <a:ext uri="{FF2B5EF4-FFF2-40B4-BE49-F238E27FC236}">
                  <a16:creationId xmlns:a16="http://schemas.microsoft.com/office/drawing/2014/main" id="{0FDEB089-D52C-183C-5EEE-A4D77044D09B}"/>
                </a:ext>
              </a:extLst>
            </p:cNvPr>
            <p:cNvSpPr/>
            <p:nvPr/>
          </p:nvSpPr>
          <p:spPr>
            <a:xfrm rot="10009698">
              <a:off x="4277023" y="2386698"/>
              <a:ext cx="389288" cy="389288"/>
            </a:xfrm>
            <a:custGeom>
              <a:avLst/>
              <a:gdLst>
                <a:gd name="connsiteX0" fmla="*/ 389288 w 389288"/>
                <a:gd name="connsiteY0" fmla="*/ 194644 h 389288"/>
                <a:gd name="connsiteX1" fmla="*/ 194644 w 389288"/>
                <a:gd name="connsiteY1" fmla="*/ 389288 h 389288"/>
                <a:gd name="connsiteX2" fmla="*/ 0 w 389288"/>
                <a:gd name="connsiteY2" fmla="*/ 194644 h 389288"/>
                <a:gd name="connsiteX3" fmla="*/ 194644 w 389288"/>
                <a:gd name="connsiteY3" fmla="*/ 0 h 389288"/>
                <a:gd name="connsiteX4" fmla="*/ 389288 w 389288"/>
                <a:gd name="connsiteY4" fmla="*/ 194644 h 389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88" h="389288">
                  <a:moveTo>
                    <a:pt x="389288" y="194644"/>
                  </a:moveTo>
                  <a:cubicBezTo>
                    <a:pt x="389288" y="302143"/>
                    <a:pt x="302143" y="389288"/>
                    <a:pt x="194644" y="389288"/>
                  </a:cubicBezTo>
                  <a:cubicBezTo>
                    <a:pt x="87145" y="389288"/>
                    <a:pt x="0" y="302143"/>
                    <a:pt x="0" y="194644"/>
                  </a:cubicBezTo>
                  <a:cubicBezTo>
                    <a:pt x="0" y="87145"/>
                    <a:pt x="87145" y="0"/>
                    <a:pt x="194644" y="0"/>
                  </a:cubicBezTo>
                  <a:cubicBezTo>
                    <a:pt x="302143" y="0"/>
                    <a:pt x="389288" y="87145"/>
                    <a:pt x="389288" y="194644"/>
                  </a:cubicBez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26" name="Text Placeholder 5">
              <a:extLst>
                <a:ext uri="{FF2B5EF4-FFF2-40B4-BE49-F238E27FC236}">
                  <a16:creationId xmlns:a16="http://schemas.microsoft.com/office/drawing/2014/main" id="{54565A91-1A5D-D732-D396-72F7475929BE}"/>
                </a:ext>
              </a:extLst>
            </p:cNvPr>
            <p:cNvSpPr txBox="1">
              <a:spLocks/>
            </p:cNvSpPr>
            <p:nvPr/>
          </p:nvSpPr>
          <p:spPr>
            <a:xfrm>
              <a:off x="4292422" y="2393883"/>
              <a:ext cx="366757" cy="3749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400" b="1" dirty="0">
                  <a:latin typeface="Calibri" panose="020F0502020204030204" pitchFamily="34" charset="0"/>
                  <a:cs typeface="Calibri" panose="020F0502020204030204" pitchFamily="34" charset="0"/>
                </a:rPr>
                <a:t>4</a:t>
              </a:r>
            </a:p>
          </p:txBody>
        </p:sp>
      </p:grpSp>
    </p:spTree>
    <p:extLst>
      <p:ext uri="{BB962C8B-B14F-4D97-AF65-F5344CB8AC3E}">
        <p14:creationId xmlns:p14="http://schemas.microsoft.com/office/powerpoint/2010/main" val="3267025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6D01B91E-1520-2731-4D59-038A82F27AC5}"/>
              </a:ext>
            </a:extLst>
          </p:cNvPr>
          <p:cNvSpPr/>
          <p:nvPr/>
        </p:nvSpPr>
        <p:spPr>
          <a:xfrm>
            <a:off x="11489167" y="4615031"/>
            <a:ext cx="702833" cy="21622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21041915-1F4D-5B06-2EA9-F2FC87A6E727}"/>
              </a:ext>
            </a:extLst>
          </p:cNvPr>
          <p:cNvCxnSpPr>
            <a:cxnSpLocks/>
          </p:cNvCxnSpPr>
          <p:nvPr/>
        </p:nvCxnSpPr>
        <p:spPr>
          <a:xfrm>
            <a:off x="480327" y="195976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167A9B2D-AD1E-625D-C1A0-2824CE6B4ACC}"/>
              </a:ext>
            </a:extLst>
          </p:cNvPr>
          <p:cNvGrpSpPr/>
          <p:nvPr/>
        </p:nvGrpSpPr>
        <p:grpSpPr>
          <a:xfrm>
            <a:off x="4369606" y="1250081"/>
            <a:ext cx="722855" cy="722855"/>
            <a:chOff x="4277023" y="2386698"/>
            <a:chExt cx="389288" cy="389288"/>
          </a:xfrm>
        </p:grpSpPr>
        <p:sp>
          <p:nvSpPr>
            <p:cNvPr id="3" name="Graphic 4">
              <a:extLst>
                <a:ext uri="{FF2B5EF4-FFF2-40B4-BE49-F238E27FC236}">
                  <a16:creationId xmlns:a16="http://schemas.microsoft.com/office/drawing/2014/main" id="{ABCF5BD0-4A31-4044-E5A9-129189E674F7}"/>
                </a:ext>
              </a:extLst>
            </p:cNvPr>
            <p:cNvSpPr/>
            <p:nvPr/>
          </p:nvSpPr>
          <p:spPr>
            <a:xfrm rot="10009698">
              <a:off x="4277023" y="2386698"/>
              <a:ext cx="389288" cy="389288"/>
            </a:xfrm>
            <a:custGeom>
              <a:avLst/>
              <a:gdLst>
                <a:gd name="connsiteX0" fmla="*/ 389288 w 389288"/>
                <a:gd name="connsiteY0" fmla="*/ 194644 h 389288"/>
                <a:gd name="connsiteX1" fmla="*/ 194644 w 389288"/>
                <a:gd name="connsiteY1" fmla="*/ 389288 h 389288"/>
                <a:gd name="connsiteX2" fmla="*/ 0 w 389288"/>
                <a:gd name="connsiteY2" fmla="*/ 194644 h 389288"/>
                <a:gd name="connsiteX3" fmla="*/ 194644 w 389288"/>
                <a:gd name="connsiteY3" fmla="*/ 0 h 389288"/>
                <a:gd name="connsiteX4" fmla="*/ 389288 w 389288"/>
                <a:gd name="connsiteY4" fmla="*/ 194644 h 389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88" h="389288">
                  <a:moveTo>
                    <a:pt x="389288" y="194644"/>
                  </a:moveTo>
                  <a:cubicBezTo>
                    <a:pt x="389288" y="302143"/>
                    <a:pt x="302143" y="389288"/>
                    <a:pt x="194644" y="389288"/>
                  </a:cubicBezTo>
                  <a:cubicBezTo>
                    <a:pt x="87145" y="389288"/>
                    <a:pt x="0" y="302143"/>
                    <a:pt x="0" y="194644"/>
                  </a:cubicBezTo>
                  <a:cubicBezTo>
                    <a:pt x="0" y="87145"/>
                    <a:pt x="87145" y="0"/>
                    <a:pt x="194644" y="0"/>
                  </a:cubicBezTo>
                  <a:cubicBezTo>
                    <a:pt x="302143" y="0"/>
                    <a:pt x="389288" y="87145"/>
                    <a:pt x="389288" y="194644"/>
                  </a:cubicBez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4" name="Text Placeholder 5">
              <a:extLst>
                <a:ext uri="{FF2B5EF4-FFF2-40B4-BE49-F238E27FC236}">
                  <a16:creationId xmlns:a16="http://schemas.microsoft.com/office/drawing/2014/main" id="{EDC679A3-547C-336E-D584-C6DDF844DF31}"/>
                </a:ext>
              </a:extLst>
            </p:cNvPr>
            <p:cNvSpPr txBox="1">
              <a:spLocks/>
            </p:cNvSpPr>
            <p:nvPr/>
          </p:nvSpPr>
          <p:spPr>
            <a:xfrm>
              <a:off x="4292422" y="2393883"/>
              <a:ext cx="366757" cy="3749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400" b="1" dirty="0">
                  <a:latin typeface="Calibri" panose="020F0502020204030204" pitchFamily="34" charset="0"/>
                  <a:cs typeface="Calibri" panose="020F0502020204030204" pitchFamily="34" charset="0"/>
                </a:rPr>
                <a:t>1</a:t>
              </a:r>
            </a:p>
          </p:txBody>
        </p:sp>
      </p:grpSp>
      <p:grpSp>
        <p:nvGrpSpPr>
          <p:cNvPr id="5" name="Group 4">
            <a:extLst>
              <a:ext uri="{FF2B5EF4-FFF2-40B4-BE49-F238E27FC236}">
                <a16:creationId xmlns:a16="http://schemas.microsoft.com/office/drawing/2014/main" id="{7FC2B49E-CA2E-378E-54F9-F953500784E0}"/>
              </a:ext>
            </a:extLst>
          </p:cNvPr>
          <p:cNvGrpSpPr/>
          <p:nvPr/>
        </p:nvGrpSpPr>
        <p:grpSpPr>
          <a:xfrm>
            <a:off x="4369606" y="2820042"/>
            <a:ext cx="722855" cy="722855"/>
            <a:chOff x="4277023" y="2386698"/>
            <a:chExt cx="389288" cy="389288"/>
          </a:xfrm>
        </p:grpSpPr>
        <p:sp>
          <p:nvSpPr>
            <p:cNvPr id="6" name="Graphic 4">
              <a:extLst>
                <a:ext uri="{FF2B5EF4-FFF2-40B4-BE49-F238E27FC236}">
                  <a16:creationId xmlns:a16="http://schemas.microsoft.com/office/drawing/2014/main" id="{5E37481B-DC1A-59A2-9C2F-051E957C2E12}"/>
                </a:ext>
              </a:extLst>
            </p:cNvPr>
            <p:cNvSpPr/>
            <p:nvPr/>
          </p:nvSpPr>
          <p:spPr>
            <a:xfrm rot="10009698">
              <a:off x="4277023" y="2386698"/>
              <a:ext cx="389288" cy="389288"/>
            </a:xfrm>
            <a:custGeom>
              <a:avLst/>
              <a:gdLst>
                <a:gd name="connsiteX0" fmla="*/ 389288 w 389288"/>
                <a:gd name="connsiteY0" fmla="*/ 194644 h 389288"/>
                <a:gd name="connsiteX1" fmla="*/ 194644 w 389288"/>
                <a:gd name="connsiteY1" fmla="*/ 389288 h 389288"/>
                <a:gd name="connsiteX2" fmla="*/ 0 w 389288"/>
                <a:gd name="connsiteY2" fmla="*/ 194644 h 389288"/>
                <a:gd name="connsiteX3" fmla="*/ 194644 w 389288"/>
                <a:gd name="connsiteY3" fmla="*/ 0 h 389288"/>
                <a:gd name="connsiteX4" fmla="*/ 389288 w 389288"/>
                <a:gd name="connsiteY4" fmla="*/ 194644 h 389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88" h="389288">
                  <a:moveTo>
                    <a:pt x="389288" y="194644"/>
                  </a:moveTo>
                  <a:cubicBezTo>
                    <a:pt x="389288" y="302143"/>
                    <a:pt x="302143" y="389288"/>
                    <a:pt x="194644" y="389288"/>
                  </a:cubicBezTo>
                  <a:cubicBezTo>
                    <a:pt x="87145" y="389288"/>
                    <a:pt x="0" y="302143"/>
                    <a:pt x="0" y="194644"/>
                  </a:cubicBezTo>
                  <a:cubicBezTo>
                    <a:pt x="0" y="87145"/>
                    <a:pt x="87145" y="0"/>
                    <a:pt x="194644" y="0"/>
                  </a:cubicBezTo>
                  <a:cubicBezTo>
                    <a:pt x="302143" y="0"/>
                    <a:pt x="389288" y="87145"/>
                    <a:pt x="389288" y="194644"/>
                  </a:cubicBez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7" name="Text Placeholder 5">
              <a:extLst>
                <a:ext uri="{FF2B5EF4-FFF2-40B4-BE49-F238E27FC236}">
                  <a16:creationId xmlns:a16="http://schemas.microsoft.com/office/drawing/2014/main" id="{24F09F0A-CB8A-0251-C58E-7FDC8296D741}"/>
                </a:ext>
              </a:extLst>
            </p:cNvPr>
            <p:cNvSpPr txBox="1">
              <a:spLocks/>
            </p:cNvSpPr>
            <p:nvPr/>
          </p:nvSpPr>
          <p:spPr>
            <a:xfrm>
              <a:off x="4292422" y="2393883"/>
              <a:ext cx="366757" cy="3749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400" b="1" dirty="0">
                  <a:latin typeface="Calibri" panose="020F0502020204030204" pitchFamily="34" charset="0"/>
                  <a:cs typeface="Calibri" panose="020F0502020204030204" pitchFamily="34" charset="0"/>
                </a:rPr>
                <a:t>2</a:t>
              </a:r>
            </a:p>
          </p:txBody>
        </p:sp>
      </p:grpSp>
      <p:grpSp>
        <p:nvGrpSpPr>
          <p:cNvPr id="10" name="Group 9">
            <a:extLst>
              <a:ext uri="{FF2B5EF4-FFF2-40B4-BE49-F238E27FC236}">
                <a16:creationId xmlns:a16="http://schemas.microsoft.com/office/drawing/2014/main" id="{576B766E-C656-AE51-2A6D-56987C152B05}"/>
              </a:ext>
            </a:extLst>
          </p:cNvPr>
          <p:cNvGrpSpPr/>
          <p:nvPr/>
        </p:nvGrpSpPr>
        <p:grpSpPr>
          <a:xfrm>
            <a:off x="4369606" y="4390003"/>
            <a:ext cx="722855" cy="722855"/>
            <a:chOff x="4277023" y="2386698"/>
            <a:chExt cx="389288" cy="389288"/>
          </a:xfrm>
        </p:grpSpPr>
        <p:sp>
          <p:nvSpPr>
            <p:cNvPr id="11" name="Graphic 4">
              <a:extLst>
                <a:ext uri="{FF2B5EF4-FFF2-40B4-BE49-F238E27FC236}">
                  <a16:creationId xmlns:a16="http://schemas.microsoft.com/office/drawing/2014/main" id="{E4520ACD-069B-CE02-CC90-CDFF3DC5D1D5}"/>
                </a:ext>
              </a:extLst>
            </p:cNvPr>
            <p:cNvSpPr/>
            <p:nvPr/>
          </p:nvSpPr>
          <p:spPr>
            <a:xfrm rot="10009698">
              <a:off x="4277023" y="2386698"/>
              <a:ext cx="389288" cy="389288"/>
            </a:xfrm>
            <a:custGeom>
              <a:avLst/>
              <a:gdLst>
                <a:gd name="connsiteX0" fmla="*/ 389288 w 389288"/>
                <a:gd name="connsiteY0" fmla="*/ 194644 h 389288"/>
                <a:gd name="connsiteX1" fmla="*/ 194644 w 389288"/>
                <a:gd name="connsiteY1" fmla="*/ 389288 h 389288"/>
                <a:gd name="connsiteX2" fmla="*/ 0 w 389288"/>
                <a:gd name="connsiteY2" fmla="*/ 194644 h 389288"/>
                <a:gd name="connsiteX3" fmla="*/ 194644 w 389288"/>
                <a:gd name="connsiteY3" fmla="*/ 0 h 389288"/>
                <a:gd name="connsiteX4" fmla="*/ 389288 w 389288"/>
                <a:gd name="connsiteY4" fmla="*/ 194644 h 389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88" h="389288">
                  <a:moveTo>
                    <a:pt x="389288" y="194644"/>
                  </a:moveTo>
                  <a:cubicBezTo>
                    <a:pt x="389288" y="302143"/>
                    <a:pt x="302143" y="389288"/>
                    <a:pt x="194644" y="389288"/>
                  </a:cubicBezTo>
                  <a:cubicBezTo>
                    <a:pt x="87145" y="389288"/>
                    <a:pt x="0" y="302143"/>
                    <a:pt x="0" y="194644"/>
                  </a:cubicBezTo>
                  <a:cubicBezTo>
                    <a:pt x="0" y="87145"/>
                    <a:pt x="87145" y="0"/>
                    <a:pt x="194644" y="0"/>
                  </a:cubicBezTo>
                  <a:cubicBezTo>
                    <a:pt x="302143" y="0"/>
                    <a:pt x="389288" y="87145"/>
                    <a:pt x="389288" y="194644"/>
                  </a:cubicBez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12" name="Text Placeholder 5">
              <a:extLst>
                <a:ext uri="{FF2B5EF4-FFF2-40B4-BE49-F238E27FC236}">
                  <a16:creationId xmlns:a16="http://schemas.microsoft.com/office/drawing/2014/main" id="{11BFD3D2-5FF3-C63D-46F8-8149B5BE8146}"/>
                </a:ext>
              </a:extLst>
            </p:cNvPr>
            <p:cNvSpPr txBox="1">
              <a:spLocks/>
            </p:cNvSpPr>
            <p:nvPr/>
          </p:nvSpPr>
          <p:spPr>
            <a:xfrm>
              <a:off x="4292422" y="2393883"/>
              <a:ext cx="366757" cy="3749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400" b="1" dirty="0">
                  <a:latin typeface="Calibri" panose="020F0502020204030204" pitchFamily="34" charset="0"/>
                  <a:cs typeface="Calibri" panose="020F0502020204030204" pitchFamily="34" charset="0"/>
                </a:rPr>
                <a:t>3</a:t>
              </a:r>
            </a:p>
          </p:txBody>
        </p:sp>
      </p:grpSp>
      <p:grpSp>
        <p:nvGrpSpPr>
          <p:cNvPr id="24" name="Group 23">
            <a:extLst>
              <a:ext uri="{FF2B5EF4-FFF2-40B4-BE49-F238E27FC236}">
                <a16:creationId xmlns:a16="http://schemas.microsoft.com/office/drawing/2014/main" id="{D3B44A5D-6C63-96A5-78BD-C0AAB6D145A5}"/>
              </a:ext>
            </a:extLst>
          </p:cNvPr>
          <p:cNvGrpSpPr/>
          <p:nvPr/>
        </p:nvGrpSpPr>
        <p:grpSpPr>
          <a:xfrm>
            <a:off x="4369606" y="5959965"/>
            <a:ext cx="722855" cy="722855"/>
            <a:chOff x="4277023" y="2386698"/>
            <a:chExt cx="389288" cy="389288"/>
          </a:xfrm>
        </p:grpSpPr>
        <p:sp>
          <p:nvSpPr>
            <p:cNvPr id="25" name="Graphic 4">
              <a:extLst>
                <a:ext uri="{FF2B5EF4-FFF2-40B4-BE49-F238E27FC236}">
                  <a16:creationId xmlns:a16="http://schemas.microsoft.com/office/drawing/2014/main" id="{0FDEB089-D52C-183C-5EEE-A4D77044D09B}"/>
                </a:ext>
              </a:extLst>
            </p:cNvPr>
            <p:cNvSpPr/>
            <p:nvPr/>
          </p:nvSpPr>
          <p:spPr>
            <a:xfrm rot="10009698">
              <a:off x="4277023" y="2386698"/>
              <a:ext cx="389288" cy="389288"/>
            </a:xfrm>
            <a:custGeom>
              <a:avLst/>
              <a:gdLst>
                <a:gd name="connsiteX0" fmla="*/ 389288 w 389288"/>
                <a:gd name="connsiteY0" fmla="*/ 194644 h 389288"/>
                <a:gd name="connsiteX1" fmla="*/ 194644 w 389288"/>
                <a:gd name="connsiteY1" fmla="*/ 389288 h 389288"/>
                <a:gd name="connsiteX2" fmla="*/ 0 w 389288"/>
                <a:gd name="connsiteY2" fmla="*/ 194644 h 389288"/>
                <a:gd name="connsiteX3" fmla="*/ 194644 w 389288"/>
                <a:gd name="connsiteY3" fmla="*/ 0 h 389288"/>
                <a:gd name="connsiteX4" fmla="*/ 389288 w 389288"/>
                <a:gd name="connsiteY4" fmla="*/ 194644 h 389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88" h="389288">
                  <a:moveTo>
                    <a:pt x="389288" y="194644"/>
                  </a:moveTo>
                  <a:cubicBezTo>
                    <a:pt x="389288" y="302143"/>
                    <a:pt x="302143" y="389288"/>
                    <a:pt x="194644" y="389288"/>
                  </a:cubicBezTo>
                  <a:cubicBezTo>
                    <a:pt x="87145" y="389288"/>
                    <a:pt x="0" y="302143"/>
                    <a:pt x="0" y="194644"/>
                  </a:cubicBezTo>
                  <a:cubicBezTo>
                    <a:pt x="0" y="87145"/>
                    <a:pt x="87145" y="0"/>
                    <a:pt x="194644" y="0"/>
                  </a:cubicBezTo>
                  <a:cubicBezTo>
                    <a:pt x="302143" y="0"/>
                    <a:pt x="389288" y="87145"/>
                    <a:pt x="389288" y="194644"/>
                  </a:cubicBez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26" name="Text Placeholder 5">
              <a:extLst>
                <a:ext uri="{FF2B5EF4-FFF2-40B4-BE49-F238E27FC236}">
                  <a16:creationId xmlns:a16="http://schemas.microsoft.com/office/drawing/2014/main" id="{54565A91-1A5D-D732-D396-72F7475929BE}"/>
                </a:ext>
              </a:extLst>
            </p:cNvPr>
            <p:cNvSpPr txBox="1">
              <a:spLocks/>
            </p:cNvSpPr>
            <p:nvPr/>
          </p:nvSpPr>
          <p:spPr>
            <a:xfrm>
              <a:off x="4292422" y="2393883"/>
              <a:ext cx="366757" cy="3749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400" b="1" dirty="0">
                  <a:latin typeface="Calibri" panose="020F0502020204030204" pitchFamily="34" charset="0"/>
                  <a:cs typeface="Calibri" panose="020F0502020204030204" pitchFamily="34" charset="0"/>
                </a:rPr>
                <a:t>4</a:t>
              </a:r>
            </a:p>
          </p:txBody>
        </p:sp>
      </p:grpSp>
      <p:sp>
        <p:nvSpPr>
          <p:cNvPr id="20" name="Text Placeholder 3">
            <a:extLst>
              <a:ext uri="{FF2B5EF4-FFF2-40B4-BE49-F238E27FC236}">
                <a16:creationId xmlns:a16="http://schemas.microsoft.com/office/drawing/2014/main" id="{43C63898-C57D-6F6A-80BF-C505952B1448}"/>
              </a:ext>
            </a:extLst>
          </p:cNvPr>
          <p:cNvSpPr txBox="1">
            <a:spLocks/>
          </p:cNvSpPr>
          <p:nvPr/>
        </p:nvSpPr>
        <p:spPr>
          <a:xfrm>
            <a:off x="5266755" y="808345"/>
            <a:ext cx="6932389" cy="551304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l">
              <a:lnSpc>
                <a:spcPct val="100000"/>
              </a:lnSpc>
              <a:spcBef>
                <a:spcPts val="1000"/>
              </a:spcBef>
            </a:pPr>
            <a:r>
              <a:rPr lang="en-US" b="1" spc="0" dirty="0">
                <a:solidFill>
                  <a:srgbClr val="0C4659"/>
                </a:solidFill>
                <a:latin typeface="Calibri" panose="020F0502020204030204" pitchFamily="34" charset="0"/>
                <a:ea typeface="Calibri (MS)"/>
                <a:cs typeface="Calibri" panose="020F0502020204030204" pitchFamily="34" charset="0"/>
                <a:sym typeface="Calibri (MS)"/>
              </a:rPr>
              <a:t>Fehlinformationen leben von starken emotionalen Reaktionen:</a:t>
            </a:r>
          </a:p>
          <a:p>
            <a:pPr marL="0" lvl="1" indent="0" algn="l">
              <a:lnSpc>
                <a:spcPct val="100000"/>
              </a:lnSpc>
              <a:spcBef>
                <a:spcPts val="1000"/>
              </a:spcBef>
            </a:pPr>
            <a:r>
              <a:rPr lang="en-US" b="1" spc="0" dirty="0">
                <a:solidFill>
                  <a:srgbClr val="0C4659"/>
                </a:solidFill>
                <a:latin typeface="Calibri" panose="020F0502020204030204" pitchFamily="34" charset="0"/>
                <a:ea typeface="Calibri (MS)"/>
                <a:cs typeface="Calibri" panose="020F0502020204030204" pitchFamily="34" charset="0"/>
                <a:sym typeface="Calibri (MS)"/>
              </a:rPr>
              <a:t>Halten Sie inne und denken Sie nach. </a:t>
            </a:r>
            <a:r>
              <a:rPr lang="en-US" spc="0" dirty="0">
                <a:solidFill>
                  <a:srgbClr val="0C4659"/>
                </a:solidFill>
                <a:latin typeface="Calibri" panose="020F0502020204030204" pitchFamily="34" charset="0"/>
                <a:ea typeface="Calibri (MS)"/>
                <a:cs typeface="Calibri" panose="020F0502020204030204" pitchFamily="34" charset="0"/>
                <a:sym typeface="Calibri (MS)"/>
              </a:rPr>
              <a:t>Ruft der Inhalt Wut, Angst oder moralische Empörung hervor? Teilen Sie ihn nicht sofort. Falsche Darstellungen nutzen oft Emotionen aus. </a:t>
            </a:r>
          </a:p>
          <a:p>
            <a:pPr marL="0" lvl="1" indent="0" algn="l">
              <a:lnSpc>
                <a:spcPct val="100000"/>
              </a:lnSpc>
              <a:spcBef>
                <a:spcPts val="1000"/>
              </a:spcBef>
            </a:pPr>
            <a:r>
              <a:rPr lang="en-US" b="1" spc="0" dirty="0">
                <a:solidFill>
                  <a:srgbClr val="0C4659"/>
                </a:solidFill>
                <a:latin typeface="Calibri" panose="020F0502020204030204" pitchFamily="34" charset="0"/>
                <a:ea typeface="Calibri (MS)"/>
                <a:cs typeface="Calibri" panose="020F0502020204030204" pitchFamily="34" charset="0"/>
                <a:sym typeface="Calibri (MS)"/>
              </a:rPr>
              <a:t>Beurteilen Sie die Sprache. </a:t>
            </a:r>
            <a:r>
              <a:rPr lang="en-US" spc="0" dirty="0">
                <a:solidFill>
                  <a:srgbClr val="0C4659"/>
                </a:solidFill>
                <a:latin typeface="Calibri" panose="020F0502020204030204" pitchFamily="34" charset="0"/>
                <a:ea typeface="Calibri (MS)"/>
                <a:cs typeface="Calibri" panose="020F0502020204030204" pitchFamily="34" charset="0"/>
                <a:sym typeface="Calibri (MS)"/>
              </a:rPr>
              <a:t>Suchen Sie nach Übertreibungen oder aufrührerischer Rhetorik. Prüfen Sie, ob der Text unvoreingenommen ist. Fragen Sie sich, ob eine bestimmte Gruppe ohne Beweise beschuldigt wird.</a:t>
            </a:r>
          </a:p>
          <a:p>
            <a:pPr marL="0" lvl="1" indent="0" algn="l">
              <a:lnSpc>
                <a:spcPct val="100000"/>
              </a:lnSpc>
              <a:spcBef>
                <a:spcPts val="1000"/>
              </a:spcBef>
            </a:pPr>
            <a:r>
              <a:rPr lang="en-US" b="1" spc="0" dirty="0">
                <a:solidFill>
                  <a:srgbClr val="0C4659"/>
                </a:solidFill>
                <a:latin typeface="Calibri" panose="020F0502020204030204" pitchFamily="34" charset="0"/>
                <a:ea typeface="Calibri (MS)"/>
                <a:cs typeface="Calibri" panose="020F0502020204030204" pitchFamily="34" charset="0"/>
                <a:sym typeface="Calibri (MS)"/>
              </a:rPr>
              <a:t>Vermeiden Sie Clickbait. </a:t>
            </a:r>
            <a:r>
              <a:rPr lang="en-US" spc="0" dirty="0">
                <a:solidFill>
                  <a:srgbClr val="0C4659"/>
                </a:solidFill>
                <a:latin typeface="Calibri" panose="020F0502020204030204" pitchFamily="34" charset="0"/>
                <a:ea typeface="Calibri (MS)"/>
                <a:cs typeface="Calibri" panose="020F0502020204030204" pitchFamily="34" charset="0"/>
                <a:sym typeface="Calibri (MS)"/>
              </a:rPr>
              <a:t>Sensationsschreiende Schlagzeilen opfern oft Nuancen und Genauigkeit zugunsten des Schockeffekts. </a:t>
            </a:r>
            <a:r>
              <a:rPr lang="en-US" spc="0" dirty="0">
                <a:solidFill>
                  <a:srgbClr val="3EB6A1"/>
                </a:solidFill>
                <a:latin typeface="Calibri" panose="020F0502020204030204" pitchFamily="34" charset="0"/>
                <a:ea typeface="Calibri (MS)"/>
                <a:cs typeface="Calibri" panose="020F0502020204030204" pitchFamily="34" charset="0"/>
                <a:sym typeface="Calibri (MS)"/>
                <a:hlinkClick r:id="rId2">
                  <a:extLst>
                    <a:ext uri="{A12FA001-AC4F-418D-AE19-62706E023703}">
                      <ahyp:hlinkClr xmlns:ahyp="http://schemas.microsoft.com/office/drawing/2018/hyperlinkcolor" val="tx"/>
                    </a:ext>
                  </a:extLst>
                </a:hlinkClick>
              </a:rPr>
              <a:t>Die UNESCO </a:t>
            </a:r>
            <a:r>
              <a:rPr lang="en-US" spc="0" dirty="0">
                <a:solidFill>
                  <a:srgbClr val="0C4659"/>
                </a:solidFill>
                <a:latin typeface="Calibri" panose="020F0502020204030204" pitchFamily="34" charset="0"/>
                <a:ea typeface="Calibri (MS)"/>
                <a:cs typeface="Calibri" panose="020F0502020204030204" pitchFamily="34" charset="0"/>
                <a:sym typeface="Calibri (MS)"/>
              </a:rPr>
              <a:t>warnt davor, dass Influencer häufig Popularität über Genauigkeit stellen. Dadurch überspringen zwei Drittel von ihnen grundlegende Faktenprüfungen und verstärken sensationelle Behauptungen.</a:t>
            </a:r>
          </a:p>
          <a:p>
            <a:pPr marL="0" lvl="1" indent="0" algn="l">
              <a:lnSpc>
                <a:spcPct val="100000"/>
              </a:lnSpc>
              <a:spcBef>
                <a:spcPts val="1000"/>
              </a:spcBef>
            </a:pPr>
            <a:r>
              <a:rPr lang="en-US" b="1" spc="0" dirty="0">
                <a:solidFill>
                  <a:srgbClr val="0C4659"/>
                </a:solidFill>
                <a:latin typeface="Calibri" panose="020F0502020204030204" pitchFamily="34" charset="0"/>
                <a:ea typeface="Calibri (MS)"/>
                <a:cs typeface="Calibri" panose="020F0502020204030204" pitchFamily="34" charset="0"/>
                <a:sym typeface="Calibri (MS)"/>
              </a:rPr>
              <a:t>Bevorzugen Sie kontextreiche Berichterstattung. </a:t>
            </a:r>
            <a:r>
              <a:rPr lang="en-US" spc="0" dirty="0">
                <a:solidFill>
                  <a:srgbClr val="0C4659"/>
                </a:solidFill>
                <a:latin typeface="Calibri" panose="020F0502020204030204" pitchFamily="34" charset="0"/>
                <a:ea typeface="Calibri (MS)"/>
                <a:cs typeface="Calibri" panose="020F0502020204030204" pitchFamily="34" charset="0"/>
                <a:sym typeface="Calibri (MS)"/>
              </a:rPr>
              <a:t>Guter Journalismus erklärt komplexe Zusammenhänge, zeigt verschiedene Standpunkte und vermeidet Schwarz-Weiß-Darstellungen. </a:t>
            </a:r>
          </a:p>
          <a:p>
            <a:pPr marL="0" lvl="1" indent="0" algn="l">
              <a:lnSpc>
                <a:spcPct val="100000"/>
              </a:lnSpc>
              <a:spcBef>
                <a:spcPts val="1000"/>
              </a:spcBef>
            </a:pPr>
            <a:endParaRPr lang="en-US" b="1" spc="0" dirty="0">
              <a:solidFill>
                <a:srgbClr val="0C4659"/>
              </a:solidFill>
              <a:latin typeface="Calibri" panose="020F0502020204030204" pitchFamily="34" charset="0"/>
              <a:ea typeface="Calibri (MS)"/>
              <a:cs typeface="Calibri" panose="020F0502020204030204" pitchFamily="34" charset="0"/>
              <a:sym typeface="Calibri (MS)"/>
            </a:endParaRPr>
          </a:p>
        </p:txBody>
      </p:sp>
      <p:sp>
        <p:nvSpPr>
          <p:cNvPr id="27" name="Text Placeholder 2">
            <a:extLst>
              <a:ext uri="{FF2B5EF4-FFF2-40B4-BE49-F238E27FC236}">
                <a16:creationId xmlns:a16="http://schemas.microsoft.com/office/drawing/2014/main" id="{673631BE-39DE-CC54-F1CC-9EE079A60D94}"/>
              </a:ext>
            </a:extLst>
          </p:cNvPr>
          <p:cNvSpPr>
            <a:spLocks noGrp="1"/>
          </p:cNvSpPr>
          <p:nvPr>
            <p:ph type="body" sz="quarter" idx="18"/>
          </p:nvPr>
        </p:nvSpPr>
        <p:spPr>
          <a:xfrm>
            <a:off x="599570" y="2011679"/>
            <a:ext cx="3697185" cy="1375989"/>
          </a:xfrm>
        </p:spPr>
        <p:txBody>
          <a:bodyPr/>
          <a:lstStyle/>
          <a:p>
            <a:pPr>
              <a:lnSpc>
                <a:spcPct val="100000"/>
              </a:lnSpc>
            </a:pPr>
            <a:r>
              <a:rPr lang="en-US" sz="2400" dirty="0">
                <a:sym typeface="Calibri (MS) Bold"/>
              </a:rPr>
              <a:t>Achten Sie auf emotionale Manipulation und Sensationsgier</a:t>
            </a:r>
          </a:p>
        </p:txBody>
      </p:sp>
      <p:sp>
        <p:nvSpPr>
          <p:cNvPr id="28" name="Text Placeholder 3">
            <a:extLst>
              <a:ext uri="{FF2B5EF4-FFF2-40B4-BE49-F238E27FC236}">
                <a16:creationId xmlns:a16="http://schemas.microsoft.com/office/drawing/2014/main" id="{43AE4052-EBB2-CE99-511E-6548C1F7D31D}"/>
              </a:ext>
            </a:extLst>
          </p:cNvPr>
          <p:cNvSpPr>
            <a:spLocks noGrp="1"/>
          </p:cNvSpPr>
          <p:nvPr>
            <p:ph type="body" sz="quarter" idx="19"/>
          </p:nvPr>
        </p:nvSpPr>
        <p:spPr>
          <a:xfrm>
            <a:off x="616370" y="959161"/>
            <a:ext cx="3177708" cy="385564"/>
          </a:xfrm>
        </p:spPr>
        <p:txBody>
          <a:bodyPr/>
          <a:lstStyle/>
          <a:p>
            <a:r>
              <a:rPr lang="en-GB"/>
              <a:t>04</a:t>
            </a:r>
          </a:p>
        </p:txBody>
      </p:sp>
    </p:spTree>
    <p:extLst>
      <p:ext uri="{BB962C8B-B14F-4D97-AF65-F5344CB8AC3E}">
        <p14:creationId xmlns:p14="http://schemas.microsoft.com/office/powerpoint/2010/main" val="3118282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21041915-1F4D-5B06-2EA9-F2FC87A6E727}"/>
              </a:ext>
            </a:extLst>
          </p:cNvPr>
          <p:cNvCxnSpPr>
            <a:cxnSpLocks/>
          </p:cNvCxnSpPr>
          <p:nvPr/>
        </p:nvCxnSpPr>
        <p:spPr>
          <a:xfrm>
            <a:off x="480327" y="2110375"/>
            <a:ext cx="3094808" cy="0"/>
          </a:xfrm>
          <a:prstGeom prst="line">
            <a:avLst/>
          </a:prstGeom>
          <a:ln w="22225">
            <a:solidFill>
              <a:srgbClr val="0C4659"/>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167A9B2D-AD1E-625D-C1A0-2824CE6B4ACC}"/>
              </a:ext>
            </a:extLst>
          </p:cNvPr>
          <p:cNvGrpSpPr/>
          <p:nvPr/>
        </p:nvGrpSpPr>
        <p:grpSpPr>
          <a:xfrm>
            <a:off x="4369606" y="1422206"/>
            <a:ext cx="722855" cy="722855"/>
            <a:chOff x="4277023" y="2386698"/>
            <a:chExt cx="389288" cy="389288"/>
          </a:xfrm>
        </p:grpSpPr>
        <p:sp>
          <p:nvSpPr>
            <p:cNvPr id="3" name="Graphic 4">
              <a:extLst>
                <a:ext uri="{FF2B5EF4-FFF2-40B4-BE49-F238E27FC236}">
                  <a16:creationId xmlns:a16="http://schemas.microsoft.com/office/drawing/2014/main" id="{ABCF5BD0-4A31-4044-E5A9-129189E674F7}"/>
                </a:ext>
              </a:extLst>
            </p:cNvPr>
            <p:cNvSpPr/>
            <p:nvPr/>
          </p:nvSpPr>
          <p:spPr>
            <a:xfrm rot="10009698">
              <a:off x="4277023" y="2386698"/>
              <a:ext cx="389288" cy="389288"/>
            </a:xfrm>
            <a:custGeom>
              <a:avLst/>
              <a:gdLst>
                <a:gd name="connsiteX0" fmla="*/ 389288 w 389288"/>
                <a:gd name="connsiteY0" fmla="*/ 194644 h 389288"/>
                <a:gd name="connsiteX1" fmla="*/ 194644 w 389288"/>
                <a:gd name="connsiteY1" fmla="*/ 389288 h 389288"/>
                <a:gd name="connsiteX2" fmla="*/ 0 w 389288"/>
                <a:gd name="connsiteY2" fmla="*/ 194644 h 389288"/>
                <a:gd name="connsiteX3" fmla="*/ 194644 w 389288"/>
                <a:gd name="connsiteY3" fmla="*/ 0 h 389288"/>
                <a:gd name="connsiteX4" fmla="*/ 389288 w 389288"/>
                <a:gd name="connsiteY4" fmla="*/ 194644 h 389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88" h="389288">
                  <a:moveTo>
                    <a:pt x="389288" y="194644"/>
                  </a:moveTo>
                  <a:cubicBezTo>
                    <a:pt x="389288" y="302143"/>
                    <a:pt x="302143" y="389288"/>
                    <a:pt x="194644" y="389288"/>
                  </a:cubicBezTo>
                  <a:cubicBezTo>
                    <a:pt x="87145" y="389288"/>
                    <a:pt x="0" y="302143"/>
                    <a:pt x="0" y="194644"/>
                  </a:cubicBezTo>
                  <a:cubicBezTo>
                    <a:pt x="0" y="87145"/>
                    <a:pt x="87145" y="0"/>
                    <a:pt x="194644" y="0"/>
                  </a:cubicBezTo>
                  <a:cubicBezTo>
                    <a:pt x="302143" y="0"/>
                    <a:pt x="389288" y="87145"/>
                    <a:pt x="389288" y="194644"/>
                  </a:cubicBez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4" name="Text Placeholder 5">
              <a:extLst>
                <a:ext uri="{FF2B5EF4-FFF2-40B4-BE49-F238E27FC236}">
                  <a16:creationId xmlns:a16="http://schemas.microsoft.com/office/drawing/2014/main" id="{EDC679A3-547C-336E-D584-C6DDF844DF31}"/>
                </a:ext>
              </a:extLst>
            </p:cNvPr>
            <p:cNvSpPr txBox="1">
              <a:spLocks/>
            </p:cNvSpPr>
            <p:nvPr/>
          </p:nvSpPr>
          <p:spPr>
            <a:xfrm>
              <a:off x="4292422" y="2393883"/>
              <a:ext cx="366757" cy="3749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400" b="1" dirty="0">
                  <a:latin typeface="Calibri" panose="020F0502020204030204" pitchFamily="34" charset="0"/>
                  <a:cs typeface="Calibri" panose="020F0502020204030204" pitchFamily="34" charset="0"/>
                </a:rPr>
                <a:t>1</a:t>
              </a:r>
            </a:p>
          </p:txBody>
        </p:sp>
      </p:grpSp>
      <p:grpSp>
        <p:nvGrpSpPr>
          <p:cNvPr id="5" name="Group 4">
            <a:extLst>
              <a:ext uri="{FF2B5EF4-FFF2-40B4-BE49-F238E27FC236}">
                <a16:creationId xmlns:a16="http://schemas.microsoft.com/office/drawing/2014/main" id="{7FC2B49E-CA2E-378E-54F9-F953500784E0}"/>
              </a:ext>
            </a:extLst>
          </p:cNvPr>
          <p:cNvGrpSpPr/>
          <p:nvPr/>
        </p:nvGrpSpPr>
        <p:grpSpPr>
          <a:xfrm>
            <a:off x="4369606" y="2820042"/>
            <a:ext cx="722855" cy="722855"/>
            <a:chOff x="4277023" y="2386698"/>
            <a:chExt cx="389288" cy="389288"/>
          </a:xfrm>
        </p:grpSpPr>
        <p:sp>
          <p:nvSpPr>
            <p:cNvPr id="6" name="Graphic 4">
              <a:extLst>
                <a:ext uri="{FF2B5EF4-FFF2-40B4-BE49-F238E27FC236}">
                  <a16:creationId xmlns:a16="http://schemas.microsoft.com/office/drawing/2014/main" id="{5E37481B-DC1A-59A2-9C2F-051E957C2E12}"/>
                </a:ext>
              </a:extLst>
            </p:cNvPr>
            <p:cNvSpPr/>
            <p:nvPr/>
          </p:nvSpPr>
          <p:spPr>
            <a:xfrm rot="10009698">
              <a:off x="4277023" y="2386698"/>
              <a:ext cx="389288" cy="389288"/>
            </a:xfrm>
            <a:custGeom>
              <a:avLst/>
              <a:gdLst>
                <a:gd name="connsiteX0" fmla="*/ 389288 w 389288"/>
                <a:gd name="connsiteY0" fmla="*/ 194644 h 389288"/>
                <a:gd name="connsiteX1" fmla="*/ 194644 w 389288"/>
                <a:gd name="connsiteY1" fmla="*/ 389288 h 389288"/>
                <a:gd name="connsiteX2" fmla="*/ 0 w 389288"/>
                <a:gd name="connsiteY2" fmla="*/ 194644 h 389288"/>
                <a:gd name="connsiteX3" fmla="*/ 194644 w 389288"/>
                <a:gd name="connsiteY3" fmla="*/ 0 h 389288"/>
                <a:gd name="connsiteX4" fmla="*/ 389288 w 389288"/>
                <a:gd name="connsiteY4" fmla="*/ 194644 h 389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88" h="389288">
                  <a:moveTo>
                    <a:pt x="389288" y="194644"/>
                  </a:moveTo>
                  <a:cubicBezTo>
                    <a:pt x="389288" y="302143"/>
                    <a:pt x="302143" y="389288"/>
                    <a:pt x="194644" y="389288"/>
                  </a:cubicBezTo>
                  <a:cubicBezTo>
                    <a:pt x="87145" y="389288"/>
                    <a:pt x="0" y="302143"/>
                    <a:pt x="0" y="194644"/>
                  </a:cubicBezTo>
                  <a:cubicBezTo>
                    <a:pt x="0" y="87145"/>
                    <a:pt x="87145" y="0"/>
                    <a:pt x="194644" y="0"/>
                  </a:cubicBezTo>
                  <a:cubicBezTo>
                    <a:pt x="302143" y="0"/>
                    <a:pt x="389288" y="87145"/>
                    <a:pt x="389288" y="194644"/>
                  </a:cubicBez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7" name="Text Placeholder 5">
              <a:extLst>
                <a:ext uri="{FF2B5EF4-FFF2-40B4-BE49-F238E27FC236}">
                  <a16:creationId xmlns:a16="http://schemas.microsoft.com/office/drawing/2014/main" id="{24F09F0A-CB8A-0251-C58E-7FDC8296D741}"/>
                </a:ext>
              </a:extLst>
            </p:cNvPr>
            <p:cNvSpPr txBox="1">
              <a:spLocks/>
            </p:cNvSpPr>
            <p:nvPr/>
          </p:nvSpPr>
          <p:spPr>
            <a:xfrm>
              <a:off x="4292422" y="2393883"/>
              <a:ext cx="366757" cy="3749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400" b="1" dirty="0">
                  <a:latin typeface="Calibri" panose="020F0502020204030204" pitchFamily="34" charset="0"/>
                  <a:cs typeface="Calibri" panose="020F0502020204030204" pitchFamily="34" charset="0"/>
                </a:rPr>
                <a:t>2</a:t>
              </a:r>
            </a:p>
          </p:txBody>
        </p:sp>
      </p:grpSp>
      <p:grpSp>
        <p:nvGrpSpPr>
          <p:cNvPr id="10" name="Group 9">
            <a:extLst>
              <a:ext uri="{FF2B5EF4-FFF2-40B4-BE49-F238E27FC236}">
                <a16:creationId xmlns:a16="http://schemas.microsoft.com/office/drawing/2014/main" id="{576B766E-C656-AE51-2A6D-56987C152B05}"/>
              </a:ext>
            </a:extLst>
          </p:cNvPr>
          <p:cNvGrpSpPr/>
          <p:nvPr/>
        </p:nvGrpSpPr>
        <p:grpSpPr>
          <a:xfrm>
            <a:off x="4369606" y="4282426"/>
            <a:ext cx="722855" cy="722855"/>
            <a:chOff x="4277023" y="2386698"/>
            <a:chExt cx="389288" cy="389288"/>
          </a:xfrm>
        </p:grpSpPr>
        <p:sp>
          <p:nvSpPr>
            <p:cNvPr id="11" name="Graphic 4">
              <a:extLst>
                <a:ext uri="{FF2B5EF4-FFF2-40B4-BE49-F238E27FC236}">
                  <a16:creationId xmlns:a16="http://schemas.microsoft.com/office/drawing/2014/main" id="{E4520ACD-069B-CE02-CC90-CDFF3DC5D1D5}"/>
                </a:ext>
              </a:extLst>
            </p:cNvPr>
            <p:cNvSpPr/>
            <p:nvPr/>
          </p:nvSpPr>
          <p:spPr>
            <a:xfrm rot="10009698">
              <a:off x="4277023" y="2386698"/>
              <a:ext cx="389288" cy="389288"/>
            </a:xfrm>
            <a:custGeom>
              <a:avLst/>
              <a:gdLst>
                <a:gd name="connsiteX0" fmla="*/ 389288 w 389288"/>
                <a:gd name="connsiteY0" fmla="*/ 194644 h 389288"/>
                <a:gd name="connsiteX1" fmla="*/ 194644 w 389288"/>
                <a:gd name="connsiteY1" fmla="*/ 389288 h 389288"/>
                <a:gd name="connsiteX2" fmla="*/ 0 w 389288"/>
                <a:gd name="connsiteY2" fmla="*/ 194644 h 389288"/>
                <a:gd name="connsiteX3" fmla="*/ 194644 w 389288"/>
                <a:gd name="connsiteY3" fmla="*/ 0 h 389288"/>
                <a:gd name="connsiteX4" fmla="*/ 389288 w 389288"/>
                <a:gd name="connsiteY4" fmla="*/ 194644 h 389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88" h="389288">
                  <a:moveTo>
                    <a:pt x="389288" y="194644"/>
                  </a:moveTo>
                  <a:cubicBezTo>
                    <a:pt x="389288" y="302143"/>
                    <a:pt x="302143" y="389288"/>
                    <a:pt x="194644" y="389288"/>
                  </a:cubicBezTo>
                  <a:cubicBezTo>
                    <a:pt x="87145" y="389288"/>
                    <a:pt x="0" y="302143"/>
                    <a:pt x="0" y="194644"/>
                  </a:cubicBezTo>
                  <a:cubicBezTo>
                    <a:pt x="0" y="87145"/>
                    <a:pt x="87145" y="0"/>
                    <a:pt x="194644" y="0"/>
                  </a:cubicBezTo>
                  <a:cubicBezTo>
                    <a:pt x="302143" y="0"/>
                    <a:pt x="389288" y="87145"/>
                    <a:pt x="389288" y="194644"/>
                  </a:cubicBez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12" name="Text Placeholder 5">
              <a:extLst>
                <a:ext uri="{FF2B5EF4-FFF2-40B4-BE49-F238E27FC236}">
                  <a16:creationId xmlns:a16="http://schemas.microsoft.com/office/drawing/2014/main" id="{11BFD3D2-5FF3-C63D-46F8-8149B5BE8146}"/>
                </a:ext>
              </a:extLst>
            </p:cNvPr>
            <p:cNvSpPr txBox="1">
              <a:spLocks/>
            </p:cNvSpPr>
            <p:nvPr/>
          </p:nvSpPr>
          <p:spPr>
            <a:xfrm>
              <a:off x="4292422" y="2393883"/>
              <a:ext cx="366757" cy="3749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400" b="1" dirty="0">
                  <a:latin typeface="Calibri" panose="020F0502020204030204" pitchFamily="34" charset="0"/>
                  <a:cs typeface="Calibri" panose="020F0502020204030204" pitchFamily="34" charset="0"/>
                </a:rPr>
                <a:t>3</a:t>
              </a:r>
            </a:p>
          </p:txBody>
        </p:sp>
      </p:grpSp>
      <p:grpSp>
        <p:nvGrpSpPr>
          <p:cNvPr id="24" name="Group 23">
            <a:extLst>
              <a:ext uri="{FF2B5EF4-FFF2-40B4-BE49-F238E27FC236}">
                <a16:creationId xmlns:a16="http://schemas.microsoft.com/office/drawing/2014/main" id="{D3B44A5D-6C63-96A5-78BD-C0AAB6D145A5}"/>
              </a:ext>
            </a:extLst>
          </p:cNvPr>
          <p:cNvGrpSpPr/>
          <p:nvPr/>
        </p:nvGrpSpPr>
        <p:grpSpPr>
          <a:xfrm>
            <a:off x="4369606" y="5691023"/>
            <a:ext cx="722855" cy="722855"/>
            <a:chOff x="4277023" y="2386698"/>
            <a:chExt cx="389288" cy="389288"/>
          </a:xfrm>
        </p:grpSpPr>
        <p:sp>
          <p:nvSpPr>
            <p:cNvPr id="25" name="Graphic 4">
              <a:extLst>
                <a:ext uri="{FF2B5EF4-FFF2-40B4-BE49-F238E27FC236}">
                  <a16:creationId xmlns:a16="http://schemas.microsoft.com/office/drawing/2014/main" id="{0FDEB089-D52C-183C-5EEE-A4D77044D09B}"/>
                </a:ext>
              </a:extLst>
            </p:cNvPr>
            <p:cNvSpPr/>
            <p:nvPr/>
          </p:nvSpPr>
          <p:spPr>
            <a:xfrm rot="10009698">
              <a:off x="4277023" y="2386698"/>
              <a:ext cx="389288" cy="389288"/>
            </a:xfrm>
            <a:custGeom>
              <a:avLst/>
              <a:gdLst>
                <a:gd name="connsiteX0" fmla="*/ 389288 w 389288"/>
                <a:gd name="connsiteY0" fmla="*/ 194644 h 389288"/>
                <a:gd name="connsiteX1" fmla="*/ 194644 w 389288"/>
                <a:gd name="connsiteY1" fmla="*/ 389288 h 389288"/>
                <a:gd name="connsiteX2" fmla="*/ 0 w 389288"/>
                <a:gd name="connsiteY2" fmla="*/ 194644 h 389288"/>
                <a:gd name="connsiteX3" fmla="*/ 194644 w 389288"/>
                <a:gd name="connsiteY3" fmla="*/ 0 h 389288"/>
                <a:gd name="connsiteX4" fmla="*/ 389288 w 389288"/>
                <a:gd name="connsiteY4" fmla="*/ 194644 h 389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288" h="389288">
                  <a:moveTo>
                    <a:pt x="389288" y="194644"/>
                  </a:moveTo>
                  <a:cubicBezTo>
                    <a:pt x="389288" y="302143"/>
                    <a:pt x="302143" y="389288"/>
                    <a:pt x="194644" y="389288"/>
                  </a:cubicBezTo>
                  <a:cubicBezTo>
                    <a:pt x="87145" y="389288"/>
                    <a:pt x="0" y="302143"/>
                    <a:pt x="0" y="194644"/>
                  </a:cubicBezTo>
                  <a:cubicBezTo>
                    <a:pt x="0" y="87145"/>
                    <a:pt x="87145" y="0"/>
                    <a:pt x="194644" y="0"/>
                  </a:cubicBezTo>
                  <a:cubicBezTo>
                    <a:pt x="302143" y="0"/>
                    <a:pt x="389288" y="87145"/>
                    <a:pt x="389288" y="194644"/>
                  </a:cubicBez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26" name="Text Placeholder 5">
              <a:extLst>
                <a:ext uri="{FF2B5EF4-FFF2-40B4-BE49-F238E27FC236}">
                  <a16:creationId xmlns:a16="http://schemas.microsoft.com/office/drawing/2014/main" id="{54565A91-1A5D-D732-D396-72F7475929BE}"/>
                </a:ext>
              </a:extLst>
            </p:cNvPr>
            <p:cNvSpPr txBox="1">
              <a:spLocks/>
            </p:cNvSpPr>
            <p:nvPr/>
          </p:nvSpPr>
          <p:spPr>
            <a:xfrm>
              <a:off x="4292422" y="2393883"/>
              <a:ext cx="366757" cy="3749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400" b="1" dirty="0">
                  <a:latin typeface="Calibri" panose="020F0502020204030204" pitchFamily="34" charset="0"/>
                  <a:cs typeface="Calibri" panose="020F0502020204030204" pitchFamily="34" charset="0"/>
                </a:rPr>
                <a:t>4</a:t>
              </a:r>
            </a:p>
          </p:txBody>
        </p:sp>
      </p:grpSp>
      <p:sp>
        <p:nvSpPr>
          <p:cNvPr id="21" name="Text Placeholder 3">
            <a:extLst>
              <a:ext uri="{FF2B5EF4-FFF2-40B4-BE49-F238E27FC236}">
                <a16:creationId xmlns:a16="http://schemas.microsoft.com/office/drawing/2014/main" id="{1537EDF0-B127-3A62-947E-19F44D4E00FE}"/>
              </a:ext>
            </a:extLst>
          </p:cNvPr>
          <p:cNvSpPr txBox="1">
            <a:spLocks/>
          </p:cNvSpPr>
          <p:nvPr/>
        </p:nvSpPr>
        <p:spPr>
          <a:xfrm>
            <a:off x="5259612" y="1349356"/>
            <a:ext cx="6595316" cy="51049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l">
              <a:lnSpc>
                <a:spcPct val="100000"/>
              </a:lnSpc>
              <a:spcBef>
                <a:spcPts val="1000"/>
              </a:spcBef>
            </a:pPr>
            <a:r>
              <a:rPr lang="en-US" b="1" spc="0" dirty="0">
                <a:solidFill>
                  <a:srgbClr val="0C4659"/>
                </a:solidFill>
                <a:latin typeface="Calibri" panose="020F0502020204030204" pitchFamily="34" charset="0"/>
                <a:ea typeface="Calibri (MS)"/>
                <a:cs typeface="Calibri" panose="020F0502020204030204" pitchFamily="34" charset="0"/>
                <a:sym typeface="Calibri (MS)"/>
              </a:rPr>
              <a:t>Nutze digitale Werkzeuge, um Inhalte in Sekunden zu prüfen:</a:t>
            </a:r>
          </a:p>
          <a:p>
            <a:pPr marL="0" indent="0">
              <a:lnSpc>
                <a:spcPct val="100000"/>
              </a:lnSpc>
            </a:pPr>
            <a:r>
              <a:rPr lang="en-GB" sz="2000" noProof="0" dirty="0"/>
              <a:t>Nutzen Sie </a:t>
            </a:r>
            <a:r>
              <a:rPr lang="en-GB" sz="2000" b="1" dirty="0"/>
              <a:t>die umgekehrte Bild- und Videosuche </a:t>
            </a:r>
            <a:r>
              <a:rPr lang="en-GB" sz="2000" noProof="0" dirty="0"/>
              <a:t>mit Tools wie </a:t>
            </a:r>
            <a:r>
              <a:rPr lang="en-GB" sz="2000" noProof="0" dirty="0">
                <a:solidFill>
                  <a:srgbClr val="3EB6A1"/>
                </a:solidFill>
                <a:hlinkClick r:id="rId2">
                  <a:extLst>
                    <a:ext uri="{A12FA001-AC4F-418D-AE19-62706E023703}">
                      <ahyp:hlinkClr xmlns:ahyp="http://schemas.microsoft.com/office/drawing/2018/hyperlinkcolor" val="tx"/>
                    </a:ext>
                  </a:extLst>
                </a:hlinkClick>
              </a:rPr>
              <a:t>„Google Reverse Image“ </a:t>
            </a:r>
            <a:r>
              <a:rPr lang="en-GB" sz="2000" noProof="0" dirty="0"/>
              <a:t>oder </a:t>
            </a:r>
            <a:r>
              <a:rPr lang="en-GB" sz="2000" noProof="0" dirty="0">
                <a:solidFill>
                  <a:srgbClr val="3EB6A1"/>
                </a:solidFill>
                <a:hlinkClick r:id="rId3">
                  <a:extLst>
                    <a:ext uri="{A12FA001-AC4F-418D-AE19-62706E023703}">
                      <ahyp:hlinkClr xmlns:ahyp="http://schemas.microsoft.com/office/drawing/2018/hyperlinkcolor" val="tx"/>
                    </a:ext>
                  </a:extLst>
                </a:hlinkClick>
              </a:rPr>
              <a:t>„InVid</a:t>
            </a:r>
            <a:r>
              <a:rPr lang="en-GB" sz="2000" noProof="0" dirty="0"/>
              <a:t>“. Verfolgen Sie damit Fotos und Videos bis zur ursprünglichen Quelle. So erkennen Sie wiederverwendete oder manipulierte Medien. </a:t>
            </a:r>
            <a:endParaRPr lang="en-GB" sz="2000" dirty="0"/>
          </a:p>
          <a:p>
            <a:pPr marL="0" indent="0">
              <a:lnSpc>
                <a:spcPct val="100000"/>
              </a:lnSpc>
            </a:pPr>
            <a:r>
              <a:rPr lang="en-GB" sz="2000" b="1" noProof="0" dirty="0"/>
              <a:t>Nutze Faktenprüf-Websites </a:t>
            </a:r>
            <a:r>
              <a:rPr lang="en-GB" sz="2000" noProof="0" dirty="0"/>
              <a:t>wie </a:t>
            </a:r>
            <a:r>
              <a:rPr lang="en-GB" sz="2000" noProof="0" dirty="0">
                <a:solidFill>
                  <a:srgbClr val="3EB6A1"/>
                </a:solidFill>
                <a:hlinkClick r:id="rId4">
                  <a:extLst>
                    <a:ext uri="{A12FA001-AC4F-418D-AE19-62706E023703}">
                      <ahyp:hlinkClr xmlns:ahyp="http://schemas.microsoft.com/office/drawing/2018/hyperlinkcolor" val="tx"/>
                    </a:ext>
                  </a:extLst>
                </a:hlinkClick>
              </a:rPr>
              <a:t>Snopes</a:t>
            </a:r>
            <a:r>
              <a:rPr lang="en-GB" sz="2000" noProof="0" dirty="0"/>
              <a:t>, </a:t>
            </a:r>
            <a:r>
              <a:rPr lang="en-GB" sz="2000" noProof="0" dirty="0">
                <a:solidFill>
                  <a:srgbClr val="3EB6A1"/>
                </a:solidFill>
                <a:hlinkClick r:id="rId5">
                  <a:extLst>
                    <a:ext uri="{A12FA001-AC4F-418D-AE19-62706E023703}">
                      <ahyp:hlinkClr xmlns:ahyp="http://schemas.microsoft.com/office/drawing/2018/hyperlinkcolor" val="tx"/>
                    </a:ext>
                  </a:extLst>
                </a:hlinkClick>
              </a:rPr>
              <a:t>FactCheck.org </a:t>
            </a:r>
            <a:r>
              <a:rPr lang="en-GB" sz="2000" noProof="0" dirty="0"/>
              <a:t>und </a:t>
            </a:r>
            <a:r>
              <a:rPr lang="en-GB" sz="2000" noProof="0" dirty="0">
                <a:solidFill>
                  <a:srgbClr val="3EB6A1"/>
                </a:solidFill>
                <a:hlinkClick r:id="rId6">
                  <a:extLst>
                    <a:ext uri="{A12FA001-AC4F-418D-AE19-62706E023703}">
                      <ahyp:hlinkClr xmlns:ahyp="http://schemas.microsoft.com/office/drawing/2018/hyperlinkcolor" val="tx"/>
                    </a:ext>
                  </a:extLst>
                </a:hlinkClick>
              </a:rPr>
              <a:t>PolitiFact</a:t>
            </a:r>
            <a:r>
              <a:rPr lang="en-GB" sz="2000" noProof="0" dirty="0"/>
              <a:t>. Diese Seiten prüfen regelmäßig virale Falschinformationen und entlarven sie. </a:t>
            </a:r>
            <a:endParaRPr lang="en-GB" sz="2000" noProof="0" dirty="0">
              <a:ea typeface="Calibri"/>
              <a:cs typeface="Calibri"/>
            </a:endParaRPr>
          </a:p>
          <a:p>
            <a:pPr marL="0" indent="0">
              <a:lnSpc>
                <a:spcPct val="100000"/>
              </a:lnSpc>
            </a:pPr>
            <a:r>
              <a:rPr lang="en-GB" sz="2000" b="1" dirty="0"/>
              <a:t>Verfolgen Sie Desinformationstrends auf </a:t>
            </a:r>
            <a:r>
              <a:rPr lang="en-GB" sz="2000" dirty="0">
                <a:solidFill>
                  <a:srgbClr val="3EB6A1"/>
                </a:solidFill>
                <a:hlinkClick r:id="rId7">
                  <a:extLst>
                    <a:ext uri="{A12FA001-AC4F-418D-AE19-62706E023703}">
                      <ahyp:hlinkClr xmlns:ahyp="http://schemas.microsoft.com/office/drawing/2018/hyperlinkcolor" val="tx"/>
                    </a:ext>
                  </a:extLst>
                </a:hlinkClick>
              </a:rPr>
              <a:t>EUvsDisinfo </a:t>
            </a:r>
            <a:r>
              <a:rPr lang="en-GB" sz="2000" dirty="0"/>
              <a:t>und ähnlichen Plattformen</a:t>
            </a:r>
            <a:r>
              <a:rPr lang="en-GB" sz="2000" b="1" dirty="0"/>
              <a:t>. Diese Seiten </a:t>
            </a:r>
            <a:r>
              <a:rPr lang="en-GB" sz="2000" dirty="0"/>
              <a:t>zeigen koordinierte Kampagnen und geben Beispiele für aktuelle Taktiken. </a:t>
            </a:r>
          </a:p>
          <a:p>
            <a:pPr marL="0" indent="0">
              <a:lnSpc>
                <a:spcPct val="100000"/>
              </a:lnSpc>
            </a:pPr>
            <a:r>
              <a:rPr lang="en-GB" sz="2000" b="1" dirty="0"/>
              <a:t>Nutzen Sie Browser-Erweiterungen</a:t>
            </a:r>
            <a:r>
              <a:rPr lang="en-GB" sz="2000" dirty="0"/>
              <a:t>. Einige Tools warnen Sie vor unseriösen Websites oder liefern Ihnen beim Surfen Kontextinformationen in Echtzeit. </a:t>
            </a:r>
            <a:endParaRPr lang="en-GB" sz="2000" dirty="0">
              <a:ea typeface="Calibri"/>
              <a:cs typeface="Calibri"/>
            </a:endParaRPr>
          </a:p>
        </p:txBody>
      </p:sp>
      <p:sp>
        <p:nvSpPr>
          <p:cNvPr id="22" name="Text Placeholder 2">
            <a:extLst>
              <a:ext uri="{FF2B5EF4-FFF2-40B4-BE49-F238E27FC236}">
                <a16:creationId xmlns:a16="http://schemas.microsoft.com/office/drawing/2014/main" id="{19E1CABD-B8AE-B71D-7D25-FC51289659E9}"/>
              </a:ext>
            </a:extLst>
          </p:cNvPr>
          <p:cNvSpPr>
            <a:spLocks noGrp="1"/>
          </p:cNvSpPr>
          <p:nvPr>
            <p:ph type="body" sz="quarter" idx="18"/>
          </p:nvPr>
        </p:nvSpPr>
        <p:spPr>
          <a:xfrm>
            <a:off x="599570" y="2338447"/>
            <a:ext cx="3697185" cy="1049221"/>
          </a:xfrm>
        </p:spPr>
        <p:txBody>
          <a:bodyPr/>
          <a:lstStyle/>
          <a:p>
            <a:pPr>
              <a:lnSpc>
                <a:spcPct val="100000"/>
              </a:lnSpc>
            </a:pPr>
            <a:r>
              <a:rPr lang="en-US" sz="2400" dirty="0">
                <a:sym typeface="Calibri (MS) Bold"/>
              </a:rPr>
              <a:t>Nutzen Sie Medien- und Faktenprüfungstools.</a:t>
            </a:r>
          </a:p>
        </p:txBody>
      </p:sp>
      <p:sp>
        <p:nvSpPr>
          <p:cNvPr id="23" name="Text Placeholder 3">
            <a:extLst>
              <a:ext uri="{FF2B5EF4-FFF2-40B4-BE49-F238E27FC236}">
                <a16:creationId xmlns:a16="http://schemas.microsoft.com/office/drawing/2014/main" id="{46FE1B7A-4DFB-7FE1-A880-E1A423BF03D0}"/>
              </a:ext>
            </a:extLst>
          </p:cNvPr>
          <p:cNvSpPr>
            <a:spLocks noGrp="1"/>
          </p:cNvSpPr>
          <p:nvPr>
            <p:ph type="body" sz="quarter" idx="19"/>
          </p:nvPr>
        </p:nvSpPr>
        <p:spPr>
          <a:xfrm>
            <a:off x="616370" y="959161"/>
            <a:ext cx="3177708" cy="385564"/>
          </a:xfrm>
        </p:spPr>
        <p:txBody>
          <a:bodyPr/>
          <a:lstStyle/>
          <a:p>
            <a:r>
              <a:rPr lang="en-GB"/>
              <a:t>05</a:t>
            </a:r>
          </a:p>
        </p:txBody>
      </p:sp>
    </p:spTree>
    <p:extLst>
      <p:ext uri="{BB962C8B-B14F-4D97-AF65-F5344CB8AC3E}">
        <p14:creationId xmlns:p14="http://schemas.microsoft.com/office/powerpoint/2010/main" val="32073425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C0647D0F-7780-2E10-4721-9FB685C0A99A}"/>
              </a:ext>
            </a:extLst>
          </p:cNvPr>
          <p:cNvSpPr>
            <a:spLocks noGrp="1"/>
          </p:cNvSpPr>
          <p:nvPr>
            <p:ph type="body" sz="quarter" idx="18"/>
          </p:nvPr>
        </p:nvSpPr>
        <p:spPr>
          <a:xfrm>
            <a:off x="391600" y="3392026"/>
            <a:ext cx="3423163" cy="1049221"/>
          </a:xfrm>
        </p:spPr>
        <p:txBody>
          <a:bodyPr/>
          <a:lstStyle/>
          <a:p>
            <a:pPr algn="ctr"/>
            <a:r>
              <a:rPr lang="en-US" dirty="0">
                <a:solidFill>
                  <a:srgbClr val="FFFFFF"/>
                </a:solidFill>
              </a:rPr>
              <a:t>Ethisches Geschichtenerzählen</a:t>
            </a:r>
          </a:p>
        </p:txBody>
      </p:sp>
      <p:sp>
        <p:nvSpPr>
          <p:cNvPr id="10" name="Text Placeholder 2">
            <a:extLst>
              <a:ext uri="{FF2B5EF4-FFF2-40B4-BE49-F238E27FC236}">
                <a16:creationId xmlns:a16="http://schemas.microsoft.com/office/drawing/2014/main" id="{7FA58B7B-2F69-927D-A207-DF74AA4307B8}"/>
              </a:ext>
            </a:extLst>
          </p:cNvPr>
          <p:cNvSpPr>
            <a:spLocks noGrp="1"/>
          </p:cNvSpPr>
          <p:nvPr>
            <p:ph type="body" sz="quarter" idx="19"/>
          </p:nvPr>
        </p:nvSpPr>
        <p:spPr>
          <a:xfrm>
            <a:off x="391599" y="2457107"/>
            <a:ext cx="3423163" cy="385564"/>
          </a:xfrm>
        </p:spPr>
        <p:txBody>
          <a:bodyPr/>
          <a:lstStyle/>
          <a:p>
            <a:pPr algn="ctr"/>
            <a:r>
              <a:rPr lang="en-GB" sz="2400" dirty="0" err="1"/>
              <a:t>Schwerpunktbereich</a:t>
            </a:r>
            <a:r>
              <a:rPr lang="en-GB" sz="2400" dirty="0"/>
              <a:t> 3</a:t>
            </a:r>
          </a:p>
        </p:txBody>
      </p:sp>
      <p:sp>
        <p:nvSpPr>
          <p:cNvPr id="11" name="Text Placeholder 4">
            <a:extLst>
              <a:ext uri="{FF2B5EF4-FFF2-40B4-BE49-F238E27FC236}">
                <a16:creationId xmlns:a16="http://schemas.microsoft.com/office/drawing/2014/main" id="{C58787D8-F839-DF99-9FA2-DF0254309851}"/>
              </a:ext>
            </a:extLst>
          </p:cNvPr>
          <p:cNvSpPr>
            <a:spLocks noGrp="1"/>
          </p:cNvSpPr>
          <p:nvPr>
            <p:ph type="body" sz="quarter" idx="20"/>
          </p:nvPr>
        </p:nvSpPr>
        <p:spPr>
          <a:xfrm>
            <a:off x="4082901" y="1520826"/>
            <a:ext cx="7473043" cy="3155712"/>
          </a:xfrm>
        </p:spPr>
        <p:txBody>
          <a:bodyPr/>
          <a:lstStyle/>
          <a:p>
            <a:pPr marL="0" marR="0" lvl="0" indent="0" algn="l" defTabSz="777514" rtl="0" eaLnBrk="1" fontAlgn="auto" latinLnBrk="0" hangingPunct="1">
              <a:lnSpc>
                <a:spcPct val="100000"/>
              </a:lnSpc>
              <a:buClrTx/>
              <a:buSzTx/>
              <a:tabLst/>
              <a:defRPr/>
            </a:pPr>
            <a:r>
              <a:rPr lang="en-US" sz="2400" b="1" dirty="0">
                <a:solidFill>
                  <a:srgbClr val="0C4659"/>
                </a:solidFill>
              </a:rPr>
              <a:t>Digitales Storytelling soll immer ethisch sein</a:t>
            </a:r>
            <a:r>
              <a:rPr lang="en-US" sz="2400" dirty="0">
                <a:solidFill>
                  <a:srgbClr val="0C4659"/>
                </a:solidFill>
              </a:rPr>
              <a:t>. So verbreiten Sie korrekte und respektvolle Darstellungen von marginalisierten Menschen. Holen Sie eine informierte Einwilligung ein. Vermeiden Sie Sensationsmache. Stellen Sie Erzählungen in den Vordergrund, die aus der Gemeinschaft selbst kommen. </a:t>
            </a:r>
          </a:p>
          <a:p>
            <a:pPr marL="0" marR="0" lvl="0" indent="0" algn="l" defTabSz="777514" rtl="0" eaLnBrk="1" fontAlgn="auto" latinLnBrk="0" hangingPunct="1">
              <a:lnSpc>
                <a:spcPct val="100000"/>
              </a:lnSpc>
              <a:buClrTx/>
              <a:buSzTx/>
              <a:tabLst/>
              <a:defRPr/>
            </a:pPr>
            <a:endParaRPr lang="en-US" sz="2400" dirty="0">
              <a:solidFill>
                <a:srgbClr val="0C4659"/>
              </a:solidFill>
            </a:endParaRPr>
          </a:p>
          <a:p>
            <a:pPr marL="0" marR="0" lvl="0" indent="0" algn="l" defTabSz="777514" rtl="0" eaLnBrk="1" fontAlgn="auto" latinLnBrk="0" hangingPunct="1">
              <a:lnSpc>
                <a:spcPct val="100000"/>
              </a:lnSpc>
              <a:buClrTx/>
              <a:buSzTx/>
              <a:tabLst/>
              <a:defRPr/>
            </a:pPr>
            <a:r>
              <a:rPr lang="en-US" sz="2400" b="1" dirty="0">
                <a:solidFill>
                  <a:srgbClr val="0C4659"/>
                </a:solidFill>
              </a:rPr>
              <a:t>Berücksichtigen Sie die Intersektionalität. </a:t>
            </a:r>
            <a:r>
              <a:rPr lang="en-US" sz="2400" dirty="0">
                <a:solidFill>
                  <a:srgbClr val="0C4659"/>
                </a:solidFill>
              </a:rPr>
              <a:t>Intersektionalität zeigt, wie Merkmale wie ethnische Zugehörigkeit, Geschlecht, Behinderung und Einkommen zusammenwirken und die Erfahrungen eines Menschen prägen. Hervorheben Sie diese Vielfalt und reduzieren Sie Menschen nicht auf nur ein Merkmal.</a:t>
            </a:r>
          </a:p>
        </p:txBody>
      </p:sp>
      <p:sp>
        <p:nvSpPr>
          <p:cNvPr id="7" name="Text Placeholder 5">
            <a:extLst>
              <a:ext uri="{FF2B5EF4-FFF2-40B4-BE49-F238E27FC236}">
                <a16:creationId xmlns:a16="http://schemas.microsoft.com/office/drawing/2014/main" id="{82C5D9E8-223F-80CB-30FC-89F4132D702D}"/>
              </a:ext>
            </a:extLst>
          </p:cNvPr>
          <p:cNvSpPr txBox="1">
            <a:spLocks/>
          </p:cNvSpPr>
          <p:nvPr/>
        </p:nvSpPr>
        <p:spPr>
          <a:xfrm>
            <a:off x="4082902" y="1"/>
            <a:ext cx="7947989" cy="1128694"/>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3400" b="1" dirty="0">
                <a:solidFill>
                  <a:srgbClr val="0C4659"/>
                </a:solidFill>
                <a:latin typeface="Calibri (MS) Bold"/>
                <a:ea typeface="Calibri (MS) Bold"/>
                <a:cs typeface="Calibri (MS) Bold"/>
                <a:sym typeface="Calibri (MS) Bold"/>
              </a:rPr>
              <a:t>Gewährleistung einer verantwortungsvollen Nutzung</a:t>
            </a:r>
          </a:p>
        </p:txBody>
      </p:sp>
      <p:cxnSp>
        <p:nvCxnSpPr>
          <p:cNvPr id="8" name="Straight Connector 7">
            <a:extLst>
              <a:ext uri="{FF2B5EF4-FFF2-40B4-BE49-F238E27FC236}">
                <a16:creationId xmlns:a16="http://schemas.microsoft.com/office/drawing/2014/main" id="{66442253-419D-1B20-6256-A530A2F790AB}"/>
              </a:ext>
            </a:extLst>
          </p:cNvPr>
          <p:cNvCxnSpPr>
            <a:cxnSpLocks/>
          </p:cNvCxnSpPr>
          <p:nvPr/>
        </p:nvCxnSpPr>
        <p:spPr>
          <a:xfrm flipV="1">
            <a:off x="4082903" y="1128695"/>
            <a:ext cx="8109097" cy="3"/>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pic>
        <p:nvPicPr>
          <p:cNvPr id="5" name="Picture Placeholder 4">
            <a:extLst>
              <a:ext uri="{FF2B5EF4-FFF2-40B4-BE49-F238E27FC236}">
                <a16:creationId xmlns:a16="http://schemas.microsoft.com/office/drawing/2014/main" id="{620FB5BA-C2A8-6A8C-22E8-186FC005C54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7712731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21041915-1F4D-5B06-2EA9-F2FC87A6E727}"/>
              </a:ext>
            </a:extLst>
          </p:cNvPr>
          <p:cNvCxnSpPr>
            <a:cxnSpLocks/>
          </p:cNvCxnSpPr>
          <p:nvPr/>
        </p:nvCxnSpPr>
        <p:spPr>
          <a:xfrm>
            <a:off x="480327" y="211037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 Placeholder 3">
            <a:extLst>
              <a:ext uri="{FF2B5EF4-FFF2-40B4-BE49-F238E27FC236}">
                <a16:creationId xmlns:a16="http://schemas.microsoft.com/office/drawing/2014/main" id="{CBF7BAD0-84F7-EDFB-5BB7-B022CA3F2469}"/>
              </a:ext>
            </a:extLst>
          </p:cNvPr>
          <p:cNvSpPr txBox="1">
            <a:spLocks/>
          </p:cNvSpPr>
          <p:nvPr/>
        </p:nvSpPr>
        <p:spPr>
          <a:xfrm>
            <a:off x="4494179" y="341378"/>
            <a:ext cx="7217494" cy="53545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lvl="1" indent="0" algn="l">
              <a:lnSpc>
                <a:spcPct val="100000"/>
              </a:lnSpc>
              <a:spcBef>
                <a:spcPts val="1000"/>
              </a:spcBef>
            </a:pPr>
            <a:r>
              <a:rPr lang="en-US" sz="2400" spc="0" dirty="0">
                <a:solidFill>
                  <a:srgbClr val="0C4659"/>
                </a:solidFill>
                <a:latin typeface="Calibri" panose="020F0502020204030204" pitchFamily="34" charset="0"/>
                <a:ea typeface="Calibri (MS)"/>
                <a:cs typeface="Calibri" panose="020F0502020204030204" pitchFamily="34" charset="0"/>
                <a:sym typeface="Calibri (MS)"/>
              </a:rPr>
              <a:t>Digitales Storytelling muss mehr tun, als nur Fakten zu zeigen. Es muss ethische Regeln achten, die Würde und Selbstbestimmung benachteiligter Menschen schützen. Zeige die Wahrheit und behandle alle mit Respekt. Hol dir eine freiwillige Einwilligung. Vermeide Sensationslust. Stelle Geschichten aus der Gemeinschaft in den Mittelpunkt. Nutze eine Perspektive, die die Vielfalt der Lebenswirklichkeit anerkennt. Diese Regeln machen digitale Geschichten zu starken Werkzeugen für Selbstbestimmung, Gerechtigkeit und Teilhabe. Betrachten Sie auf den nächsten Folien die</a:t>
            </a:r>
            <a:r>
              <a:rPr lang="en-US" sz="2400" b="1" spc="0" dirty="0">
                <a:solidFill>
                  <a:srgbClr val="0C4659"/>
                </a:solidFill>
                <a:latin typeface="Calibri" panose="020F0502020204030204" pitchFamily="34" charset="0"/>
                <a:ea typeface="Calibri (MS)"/>
                <a:cs typeface="Calibri" panose="020F0502020204030204" pitchFamily="34" charset="0"/>
                <a:sym typeface="Calibri (MS)"/>
              </a:rPr>
              <a:t> 8 Prinzipien des Storytelling.</a:t>
            </a:r>
            <a:r>
              <a:rPr lang="en-US" sz="2400" spc="0" dirty="0">
                <a:solidFill>
                  <a:srgbClr val="0C4659"/>
                </a:solidFill>
                <a:latin typeface="Calibri" panose="020F0502020204030204" pitchFamily="34" charset="0"/>
                <a:ea typeface="Calibri (MS)"/>
                <a:cs typeface="Calibri" panose="020F0502020204030204" pitchFamily="34" charset="0"/>
                <a:sym typeface="Calibri (MS)"/>
              </a:rPr>
              <a:t> </a:t>
            </a:r>
          </a:p>
          <a:p>
            <a:pPr marL="14288" lvl="1" indent="0" algn="l">
              <a:lnSpc>
                <a:spcPct val="100000"/>
              </a:lnSpc>
              <a:spcBef>
                <a:spcPts val="1000"/>
              </a:spcBef>
            </a:pPr>
            <a:endParaRPr lang="en-US" sz="2400" spc="0" dirty="0">
              <a:solidFill>
                <a:srgbClr val="0C4659"/>
              </a:solidFill>
              <a:latin typeface="Calibri" panose="020F0502020204030204" pitchFamily="34" charset="0"/>
              <a:ea typeface="Calibri (MS)"/>
              <a:cs typeface="Calibri" panose="020F0502020204030204" pitchFamily="34" charset="0"/>
              <a:sym typeface="Calibri (MS)"/>
            </a:endParaRPr>
          </a:p>
          <a:p>
            <a:pPr marL="12700" lvl="1" indent="0" algn="l">
              <a:lnSpc>
                <a:spcPct val="100000"/>
              </a:lnSpc>
              <a:spcBef>
                <a:spcPts val="1000"/>
              </a:spcBef>
            </a:pPr>
            <a:endParaRPr lang="en-US" sz="2400" spc="0" dirty="0">
              <a:solidFill>
                <a:srgbClr val="0C4659"/>
              </a:solidFill>
              <a:latin typeface="Calibri" panose="020F0502020204030204" pitchFamily="34" charset="0"/>
              <a:ea typeface="Calibri (MS)"/>
              <a:cs typeface="Calibri" panose="020F0502020204030204" pitchFamily="34" charset="0"/>
              <a:sym typeface="Calibri (MS)"/>
            </a:endParaRPr>
          </a:p>
          <a:p>
            <a:pPr marL="0" indent="0">
              <a:lnSpc>
                <a:spcPct val="100000"/>
              </a:lnSpc>
            </a:pPr>
            <a:endParaRPr lang="en-GB" dirty="0">
              <a:latin typeface="Calibri" panose="020F0502020204030204" pitchFamily="34" charset="0"/>
              <a:cs typeface="Calibri" panose="020F0502020204030204" pitchFamily="34" charset="0"/>
            </a:endParaRPr>
          </a:p>
        </p:txBody>
      </p:sp>
      <p:sp>
        <p:nvSpPr>
          <p:cNvPr id="16" name="Text Placeholder 2">
            <a:extLst>
              <a:ext uri="{FF2B5EF4-FFF2-40B4-BE49-F238E27FC236}">
                <a16:creationId xmlns:a16="http://schemas.microsoft.com/office/drawing/2014/main" id="{A7B3950A-EA6A-BFA7-6FE0-02E8B80EA5FC}"/>
              </a:ext>
            </a:extLst>
          </p:cNvPr>
          <p:cNvSpPr>
            <a:spLocks noGrp="1"/>
          </p:cNvSpPr>
          <p:nvPr>
            <p:ph type="body" sz="quarter" idx="18"/>
          </p:nvPr>
        </p:nvSpPr>
        <p:spPr>
          <a:xfrm>
            <a:off x="599571" y="2338447"/>
            <a:ext cx="2866960" cy="1049221"/>
          </a:xfrm>
        </p:spPr>
        <p:txBody>
          <a:bodyPr/>
          <a:lstStyle/>
          <a:p>
            <a:pPr>
              <a:lnSpc>
                <a:spcPct val="100000"/>
              </a:lnSpc>
            </a:pPr>
            <a:r>
              <a:rPr lang="en-US" dirty="0">
                <a:sym typeface="Calibri (MS) Bold"/>
              </a:rPr>
              <a:t>für das Storytelling</a:t>
            </a:r>
            <a:endParaRPr lang="en-GB"/>
          </a:p>
        </p:txBody>
      </p:sp>
      <p:sp>
        <p:nvSpPr>
          <p:cNvPr id="17" name="Text Placeholder 3">
            <a:extLst>
              <a:ext uri="{FF2B5EF4-FFF2-40B4-BE49-F238E27FC236}">
                <a16:creationId xmlns:a16="http://schemas.microsoft.com/office/drawing/2014/main" id="{3607B175-472F-00B3-AE98-0B877F37CDFF}"/>
              </a:ext>
            </a:extLst>
          </p:cNvPr>
          <p:cNvSpPr>
            <a:spLocks noGrp="1"/>
          </p:cNvSpPr>
          <p:nvPr>
            <p:ph type="body" sz="quarter" idx="19"/>
          </p:nvPr>
        </p:nvSpPr>
        <p:spPr>
          <a:xfrm>
            <a:off x="616370" y="743718"/>
            <a:ext cx="2610924" cy="601007"/>
          </a:xfrm>
        </p:spPr>
        <p:txBody>
          <a:bodyPr/>
          <a:lstStyle/>
          <a:p>
            <a:r>
              <a:rPr lang="en-GB" dirty="0"/>
              <a:t>9 Prinzipien</a:t>
            </a:r>
          </a:p>
        </p:txBody>
      </p:sp>
      <p:grpSp>
        <p:nvGrpSpPr>
          <p:cNvPr id="2" name="Group 1">
            <a:extLst>
              <a:ext uri="{FF2B5EF4-FFF2-40B4-BE49-F238E27FC236}">
                <a16:creationId xmlns:a16="http://schemas.microsoft.com/office/drawing/2014/main" id="{0AAFAB0A-61A2-6BB6-80CB-F1E84406C98C}"/>
              </a:ext>
            </a:extLst>
          </p:cNvPr>
          <p:cNvGrpSpPr/>
          <p:nvPr/>
        </p:nvGrpSpPr>
        <p:grpSpPr>
          <a:xfrm>
            <a:off x="6826024" y="4663471"/>
            <a:ext cx="3546963" cy="2200491"/>
            <a:chOff x="6826024" y="4663471"/>
            <a:chExt cx="3546963" cy="2200491"/>
          </a:xfrm>
        </p:grpSpPr>
        <p:sp>
          <p:nvSpPr>
            <p:cNvPr id="3" name="Freeform 2">
              <a:extLst>
                <a:ext uri="{FF2B5EF4-FFF2-40B4-BE49-F238E27FC236}">
                  <a16:creationId xmlns:a16="http://schemas.microsoft.com/office/drawing/2014/main" id="{4DDD37F4-590E-4F15-32CF-D53603091696}"/>
                </a:ext>
              </a:extLst>
            </p:cNvPr>
            <p:cNvSpPr/>
            <p:nvPr/>
          </p:nvSpPr>
          <p:spPr>
            <a:xfrm>
              <a:off x="6826024" y="5801062"/>
              <a:ext cx="971089" cy="1056938"/>
            </a:xfrm>
            <a:custGeom>
              <a:avLst/>
              <a:gdLst>
                <a:gd name="connsiteX0" fmla="*/ 489204 w 971089"/>
                <a:gd name="connsiteY0" fmla="*/ 0 h 1056938"/>
                <a:gd name="connsiteX1" fmla="*/ 831749 w 971089"/>
                <a:gd name="connsiteY1" fmla="*/ 137890 h 1056938"/>
                <a:gd name="connsiteX2" fmla="*/ 971089 w 971089"/>
                <a:gd name="connsiteY2" fmla="*/ 476869 h 1056938"/>
                <a:gd name="connsiteX3" fmla="*/ 965284 w 971089"/>
                <a:gd name="connsiteY3" fmla="*/ 476869 h 1056938"/>
                <a:gd name="connsiteX4" fmla="*/ 965284 w 971089"/>
                <a:gd name="connsiteY4" fmla="*/ 936502 h 1056938"/>
                <a:gd name="connsiteX5" fmla="*/ 886905 w 971089"/>
                <a:gd name="connsiteY5" fmla="*/ 1052847 h 1056938"/>
                <a:gd name="connsiteX6" fmla="*/ 866823 w 971089"/>
                <a:gd name="connsiteY6" fmla="*/ 1056938 h 1056938"/>
                <a:gd name="connsiteX7" fmla="*/ 810686 w 971089"/>
                <a:gd name="connsiteY7" fmla="*/ 1056938 h 1056938"/>
                <a:gd name="connsiteX8" fmla="*/ 788206 w 971089"/>
                <a:gd name="connsiteY8" fmla="*/ 1051949 h 1056938"/>
                <a:gd name="connsiteX9" fmla="*/ 709826 w 971089"/>
                <a:gd name="connsiteY9" fmla="*/ 930757 h 1056938"/>
                <a:gd name="connsiteX10" fmla="*/ 709826 w 971089"/>
                <a:gd name="connsiteY10" fmla="*/ 471124 h 1056938"/>
                <a:gd name="connsiteX11" fmla="*/ 645962 w 971089"/>
                <a:gd name="connsiteY11" fmla="*/ 315998 h 1056938"/>
                <a:gd name="connsiteX12" fmla="*/ 489204 w 971089"/>
                <a:gd name="connsiteY12" fmla="*/ 252798 h 1056938"/>
                <a:gd name="connsiteX13" fmla="*/ 332446 w 971089"/>
                <a:gd name="connsiteY13" fmla="*/ 315998 h 1056938"/>
                <a:gd name="connsiteX14" fmla="*/ 268581 w 971089"/>
                <a:gd name="connsiteY14" fmla="*/ 471124 h 1056938"/>
                <a:gd name="connsiteX15" fmla="*/ 268581 w 971089"/>
                <a:gd name="connsiteY15" fmla="*/ 1034174 h 1056938"/>
                <a:gd name="connsiteX16" fmla="*/ 263869 w 971089"/>
                <a:gd name="connsiteY16" fmla="*/ 1056938 h 1056938"/>
                <a:gd name="connsiteX17" fmla="*/ 0 w 971089"/>
                <a:gd name="connsiteY17" fmla="*/ 1056938 h 1056938"/>
                <a:gd name="connsiteX18" fmla="*/ 7318 w 971089"/>
                <a:gd name="connsiteY18" fmla="*/ 1039920 h 1056938"/>
                <a:gd name="connsiteX19" fmla="*/ 7318 w 971089"/>
                <a:gd name="connsiteY19" fmla="*/ 476869 h 1056938"/>
                <a:gd name="connsiteX20" fmla="*/ 146659 w 971089"/>
                <a:gd name="connsiteY20" fmla="*/ 137890 h 1056938"/>
                <a:gd name="connsiteX21" fmla="*/ 489204 w 971089"/>
                <a:gd name="connsiteY21"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1089" h="1056938">
                  <a:moveTo>
                    <a:pt x="489204" y="0"/>
                  </a:moveTo>
                  <a:cubicBezTo>
                    <a:pt x="616933" y="0"/>
                    <a:pt x="738855" y="45963"/>
                    <a:pt x="831749" y="137890"/>
                  </a:cubicBezTo>
                  <a:cubicBezTo>
                    <a:pt x="918837" y="229816"/>
                    <a:pt x="971089" y="350470"/>
                    <a:pt x="971089" y="476869"/>
                  </a:cubicBezTo>
                  <a:lnTo>
                    <a:pt x="965284" y="476869"/>
                  </a:lnTo>
                  <a:lnTo>
                    <a:pt x="965284" y="936502"/>
                  </a:lnTo>
                  <a:cubicBezTo>
                    <a:pt x="965284" y="988211"/>
                    <a:pt x="932626" y="1033456"/>
                    <a:pt x="886905" y="1052847"/>
                  </a:cubicBezTo>
                  <a:lnTo>
                    <a:pt x="866823" y="1056938"/>
                  </a:lnTo>
                  <a:lnTo>
                    <a:pt x="810686" y="1056938"/>
                  </a:lnTo>
                  <a:lnTo>
                    <a:pt x="788206" y="1051949"/>
                  </a:lnTo>
                  <a:cubicBezTo>
                    <a:pt x="742485" y="1030943"/>
                    <a:pt x="709826" y="982466"/>
                    <a:pt x="709826" y="930757"/>
                  </a:cubicBezTo>
                  <a:lnTo>
                    <a:pt x="709826" y="471124"/>
                  </a:lnTo>
                  <a:cubicBezTo>
                    <a:pt x="709826" y="413670"/>
                    <a:pt x="686603" y="356215"/>
                    <a:pt x="645962" y="315998"/>
                  </a:cubicBezTo>
                  <a:cubicBezTo>
                    <a:pt x="605321" y="275780"/>
                    <a:pt x="547262" y="252798"/>
                    <a:pt x="489204" y="252798"/>
                  </a:cubicBezTo>
                  <a:cubicBezTo>
                    <a:pt x="431145" y="252798"/>
                    <a:pt x="373087" y="275780"/>
                    <a:pt x="332446" y="315998"/>
                  </a:cubicBezTo>
                  <a:cubicBezTo>
                    <a:pt x="291805" y="356215"/>
                    <a:pt x="268581" y="413670"/>
                    <a:pt x="268581" y="471124"/>
                  </a:cubicBezTo>
                  <a:lnTo>
                    <a:pt x="268581" y="1034174"/>
                  </a:lnTo>
                  <a:lnTo>
                    <a:pt x="263869" y="1056938"/>
                  </a:lnTo>
                  <a:lnTo>
                    <a:pt x="0" y="1056938"/>
                  </a:lnTo>
                  <a:lnTo>
                    <a:pt x="7318" y="1039920"/>
                  </a:lnTo>
                  <a:lnTo>
                    <a:pt x="7318" y="476869"/>
                  </a:lnTo>
                  <a:cubicBezTo>
                    <a:pt x="7318" y="350470"/>
                    <a:pt x="53765" y="229816"/>
                    <a:pt x="146659" y="137890"/>
                  </a:cubicBezTo>
                  <a:cubicBezTo>
                    <a:pt x="239552" y="51709"/>
                    <a:pt x="361475" y="0"/>
                    <a:pt x="489204" y="0"/>
                  </a:cubicBezTo>
                  <a:close/>
                </a:path>
              </a:pathLst>
            </a:custGeom>
            <a:solidFill>
              <a:srgbClr val="EE4F27"/>
            </a:solidFill>
            <a:ln w="58005" cap="flat">
              <a:noFill/>
              <a:prstDash val="solid"/>
              <a:miter/>
            </a:ln>
          </p:spPr>
          <p:txBody>
            <a:bodyPr rtlCol="0" anchor="ctr"/>
            <a:lstStyle/>
            <a:p>
              <a:endParaRPr lang="en-GB"/>
            </a:p>
          </p:txBody>
        </p:sp>
        <p:sp>
          <p:nvSpPr>
            <p:cNvPr id="4" name="Freeform 3">
              <a:extLst>
                <a:ext uri="{FF2B5EF4-FFF2-40B4-BE49-F238E27FC236}">
                  <a16:creationId xmlns:a16="http://schemas.microsoft.com/office/drawing/2014/main" id="{7DD2708E-73C5-1DC3-7FC2-8B355630B01F}"/>
                </a:ext>
              </a:extLst>
            </p:cNvPr>
            <p:cNvSpPr/>
            <p:nvPr/>
          </p:nvSpPr>
          <p:spPr>
            <a:xfrm>
              <a:off x="7535850" y="5778082"/>
              <a:ext cx="603809" cy="1079919"/>
            </a:xfrm>
            <a:custGeom>
              <a:avLst/>
              <a:gdLst>
                <a:gd name="connsiteX0" fmla="*/ 127729 w 603809"/>
                <a:gd name="connsiteY0" fmla="*/ 338979 h 1079919"/>
                <a:gd name="connsiteX1" fmla="*/ 255457 w 603809"/>
                <a:gd name="connsiteY1" fmla="*/ 465378 h 1079919"/>
                <a:gd name="connsiteX2" fmla="*/ 255457 w 603809"/>
                <a:gd name="connsiteY2" fmla="*/ 1079919 h 1079919"/>
                <a:gd name="connsiteX3" fmla="*/ 0 w 603809"/>
                <a:gd name="connsiteY3" fmla="*/ 1079919 h 1079919"/>
                <a:gd name="connsiteX4" fmla="*/ 0 w 603809"/>
                <a:gd name="connsiteY4" fmla="*/ 465378 h 1079919"/>
                <a:gd name="connsiteX5" fmla="*/ 127729 w 603809"/>
                <a:gd name="connsiteY5" fmla="*/ 338979 h 1079919"/>
                <a:gd name="connsiteX6" fmla="*/ 476080 w 603809"/>
                <a:gd name="connsiteY6" fmla="*/ 0 h 1079919"/>
                <a:gd name="connsiteX7" fmla="*/ 603809 w 603809"/>
                <a:gd name="connsiteY7" fmla="*/ 126399 h 1079919"/>
                <a:gd name="connsiteX8" fmla="*/ 603809 w 603809"/>
                <a:gd name="connsiteY8" fmla="*/ 1079919 h 1079919"/>
                <a:gd name="connsiteX9" fmla="*/ 348351 w 603809"/>
                <a:gd name="connsiteY9" fmla="*/ 1079919 h 1079919"/>
                <a:gd name="connsiteX10" fmla="*/ 348351 w 603809"/>
                <a:gd name="connsiteY10" fmla="*/ 126399 h 1079919"/>
                <a:gd name="connsiteX11" fmla="*/ 476080 w 603809"/>
                <a:gd name="connsiteY11" fmla="*/ 0 h 1079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1079919">
                  <a:moveTo>
                    <a:pt x="127729" y="338979"/>
                  </a:moveTo>
                  <a:cubicBezTo>
                    <a:pt x="197399" y="338979"/>
                    <a:pt x="255457" y="396433"/>
                    <a:pt x="255457" y="465378"/>
                  </a:cubicBezTo>
                  <a:lnTo>
                    <a:pt x="255457" y="1079919"/>
                  </a:lnTo>
                  <a:lnTo>
                    <a:pt x="0" y="1079919"/>
                  </a:lnTo>
                  <a:lnTo>
                    <a:pt x="0" y="465378"/>
                  </a:lnTo>
                  <a:cubicBezTo>
                    <a:pt x="0" y="390688"/>
                    <a:pt x="58059" y="333234"/>
                    <a:pt x="127729" y="338979"/>
                  </a:cubicBezTo>
                  <a:close/>
                  <a:moveTo>
                    <a:pt x="476080" y="0"/>
                  </a:moveTo>
                  <a:cubicBezTo>
                    <a:pt x="545750" y="0"/>
                    <a:pt x="603809" y="57454"/>
                    <a:pt x="603809" y="126399"/>
                  </a:cubicBezTo>
                  <a:lnTo>
                    <a:pt x="603809" y="1079919"/>
                  </a:lnTo>
                  <a:lnTo>
                    <a:pt x="348351" y="1079919"/>
                  </a:lnTo>
                  <a:lnTo>
                    <a:pt x="348351" y="126399"/>
                  </a:lnTo>
                  <a:cubicBezTo>
                    <a:pt x="348351" y="57454"/>
                    <a:pt x="406410" y="0"/>
                    <a:pt x="476080" y="0"/>
                  </a:cubicBezTo>
                  <a:close/>
                </a:path>
              </a:pathLst>
            </a:custGeom>
            <a:solidFill>
              <a:srgbClr val="A555A1"/>
            </a:solidFill>
            <a:ln w="58005" cap="flat">
              <a:noFill/>
              <a:prstDash val="solid"/>
              <a:miter/>
            </a:ln>
          </p:spPr>
          <p:txBody>
            <a:bodyPr rtlCol="0" anchor="ctr"/>
            <a:lstStyle/>
            <a:p>
              <a:endParaRPr lang="en-GB"/>
            </a:p>
          </p:txBody>
        </p:sp>
        <p:sp>
          <p:nvSpPr>
            <p:cNvPr id="5" name="Freeform 4">
              <a:extLst>
                <a:ext uri="{FF2B5EF4-FFF2-40B4-BE49-F238E27FC236}">
                  <a16:creationId xmlns:a16="http://schemas.microsoft.com/office/drawing/2014/main" id="{442FC49F-35C9-A449-47EE-17B0324DBB4D}"/>
                </a:ext>
              </a:extLst>
            </p:cNvPr>
            <p:cNvSpPr/>
            <p:nvPr/>
          </p:nvSpPr>
          <p:spPr>
            <a:xfrm>
              <a:off x="8592515" y="6059606"/>
              <a:ext cx="603809" cy="798394"/>
            </a:xfrm>
            <a:custGeom>
              <a:avLst/>
              <a:gdLst>
                <a:gd name="connsiteX0" fmla="*/ 476080 w 603809"/>
                <a:gd name="connsiteY0" fmla="*/ 338979 h 798394"/>
                <a:gd name="connsiteX1" fmla="*/ 603809 w 603809"/>
                <a:gd name="connsiteY1" fmla="*/ 465378 h 798394"/>
                <a:gd name="connsiteX2" fmla="*/ 603809 w 603809"/>
                <a:gd name="connsiteY2" fmla="*/ 798394 h 798394"/>
                <a:gd name="connsiteX3" fmla="*/ 348351 w 603809"/>
                <a:gd name="connsiteY3" fmla="*/ 798394 h 798394"/>
                <a:gd name="connsiteX4" fmla="*/ 348351 w 603809"/>
                <a:gd name="connsiteY4" fmla="*/ 465378 h 798394"/>
                <a:gd name="connsiteX5" fmla="*/ 476080 w 603809"/>
                <a:gd name="connsiteY5" fmla="*/ 338979 h 798394"/>
                <a:gd name="connsiteX6" fmla="*/ 127729 w 603809"/>
                <a:gd name="connsiteY6" fmla="*/ 0 h 798394"/>
                <a:gd name="connsiteX7" fmla="*/ 255457 w 603809"/>
                <a:gd name="connsiteY7" fmla="*/ 126399 h 798394"/>
                <a:gd name="connsiteX8" fmla="*/ 255457 w 603809"/>
                <a:gd name="connsiteY8" fmla="*/ 798394 h 798394"/>
                <a:gd name="connsiteX9" fmla="*/ 0 w 603809"/>
                <a:gd name="connsiteY9" fmla="*/ 798394 h 798394"/>
                <a:gd name="connsiteX10" fmla="*/ 0 w 603809"/>
                <a:gd name="connsiteY10" fmla="*/ 126399 h 798394"/>
                <a:gd name="connsiteX11" fmla="*/ 127729 w 603809"/>
                <a:gd name="connsiteY11" fmla="*/ 0 h 79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798394">
                  <a:moveTo>
                    <a:pt x="476080" y="338979"/>
                  </a:moveTo>
                  <a:cubicBezTo>
                    <a:pt x="545750" y="338979"/>
                    <a:pt x="603809" y="396433"/>
                    <a:pt x="603809" y="465378"/>
                  </a:cubicBezTo>
                  <a:lnTo>
                    <a:pt x="603809" y="798394"/>
                  </a:lnTo>
                  <a:lnTo>
                    <a:pt x="348351" y="798394"/>
                  </a:lnTo>
                  <a:lnTo>
                    <a:pt x="348351" y="465378"/>
                  </a:lnTo>
                  <a:cubicBezTo>
                    <a:pt x="348351" y="396433"/>
                    <a:pt x="406410" y="338979"/>
                    <a:pt x="476080" y="338979"/>
                  </a:cubicBezTo>
                  <a:close/>
                  <a:moveTo>
                    <a:pt x="127729" y="0"/>
                  </a:moveTo>
                  <a:cubicBezTo>
                    <a:pt x="197399" y="0"/>
                    <a:pt x="255457" y="57454"/>
                    <a:pt x="255457" y="126399"/>
                  </a:cubicBezTo>
                  <a:lnTo>
                    <a:pt x="255457" y="798394"/>
                  </a:lnTo>
                  <a:lnTo>
                    <a:pt x="0" y="798394"/>
                  </a:lnTo>
                  <a:lnTo>
                    <a:pt x="0" y="126399"/>
                  </a:lnTo>
                  <a:cubicBezTo>
                    <a:pt x="0" y="57454"/>
                    <a:pt x="58059" y="0"/>
                    <a:pt x="127729" y="0"/>
                  </a:cubicBezTo>
                  <a:close/>
                </a:path>
              </a:pathLst>
            </a:custGeom>
            <a:solidFill>
              <a:srgbClr val="2B9B9F"/>
            </a:solidFill>
            <a:ln w="58005" cap="flat">
              <a:noFill/>
              <a:prstDash val="solid"/>
              <a:miter/>
            </a:ln>
          </p:spPr>
          <p:txBody>
            <a:bodyPr rtlCol="0" anchor="ctr"/>
            <a:lstStyle/>
            <a:p>
              <a:endParaRPr lang="en-GB"/>
            </a:p>
          </p:txBody>
        </p:sp>
        <p:sp>
          <p:nvSpPr>
            <p:cNvPr id="6" name="Freeform 5">
              <a:extLst>
                <a:ext uri="{FF2B5EF4-FFF2-40B4-BE49-F238E27FC236}">
                  <a16:creationId xmlns:a16="http://schemas.microsoft.com/office/drawing/2014/main" id="{46ADCE76-0270-3E6D-9857-DD61C471D126}"/>
                </a:ext>
              </a:extLst>
            </p:cNvPr>
            <p:cNvSpPr/>
            <p:nvPr/>
          </p:nvSpPr>
          <p:spPr>
            <a:xfrm>
              <a:off x="8946672" y="5801062"/>
              <a:ext cx="1426315" cy="1056938"/>
            </a:xfrm>
            <a:custGeom>
              <a:avLst/>
              <a:gdLst>
                <a:gd name="connsiteX0" fmla="*/ 476080 w 1426315"/>
                <a:gd name="connsiteY0" fmla="*/ 0 h 1056938"/>
                <a:gd name="connsiteX1" fmla="*/ 818625 w 1426315"/>
                <a:gd name="connsiteY1" fmla="*/ 137890 h 1056938"/>
                <a:gd name="connsiteX2" fmla="*/ 957965 w 1426315"/>
                <a:gd name="connsiteY2" fmla="*/ 476869 h 1056938"/>
                <a:gd name="connsiteX3" fmla="*/ 957965 w 1426315"/>
                <a:gd name="connsiteY3" fmla="*/ 936502 h 1056938"/>
                <a:gd name="connsiteX4" fmla="*/ 1004412 w 1426315"/>
                <a:gd name="connsiteY4" fmla="*/ 982465 h 1056938"/>
                <a:gd name="connsiteX5" fmla="*/ 1312122 w 1426315"/>
                <a:gd name="connsiteY5" fmla="*/ 982465 h 1056938"/>
                <a:gd name="connsiteX6" fmla="*/ 1406830 w 1426315"/>
                <a:gd name="connsiteY6" fmla="*/ 1022863 h 1056938"/>
                <a:gd name="connsiteX7" fmla="*/ 1426315 w 1426315"/>
                <a:gd name="connsiteY7" fmla="*/ 1056938 h 1056938"/>
                <a:gd name="connsiteX8" fmla="*/ 722522 w 1426315"/>
                <a:gd name="connsiteY8" fmla="*/ 1056938 h 1056938"/>
                <a:gd name="connsiteX9" fmla="*/ 721105 w 1426315"/>
                <a:gd name="connsiteY9" fmla="*/ 1054373 h 1056938"/>
                <a:gd name="connsiteX10" fmla="*/ 696702 w 1426315"/>
                <a:gd name="connsiteY10" fmla="*/ 936502 h 1056938"/>
                <a:gd name="connsiteX11" fmla="*/ 696702 w 1426315"/>
                <a:gd name="connsiteY11" fmla="*/ 476869 h 1056938"/>
                <a:gd name="connsiteX12" fmla="*/ 632838 w 1426315"/>
                <a:gd name="connsiteY12" fmla="*/ 321743 h 1056938"/>
                <a:gd name="connsiteX13" fmla="*/ 476080 w 1426315"/>
                <a:gd name="connsiteY13" fmla="*/ 258544 h 1056938"/>
                <a:gd name="connsiteX14" fmla="*/ 319322 w 1426315"/>
                <a:gd name="connsiteY14" fmla="*/ 321743 h 1056938"/>
                <a:gd name="connsiteX15" fmla="*/ 255457 w 1426315"/>
                <a:gd name="connsiteY15" fmla="*/ 476869 h 1056938"/>
                <a:gd name="connsiteX16" fmla="*/ 255457 w 1426315"/>
                <a:gd name="connsiteY16" fmla="*/ 936502 h 1056938"/>
                <a:gd name="connsiteX17" fmla="*/ 177079 w 1426315"/>
                <a:gd name="connsiteY17" fmla="*/ 1052847 h 1056938"/>
                <a:gd name="connsiteX18" fmla="*/ 156997 w 1426315"/>
                <a:gd name="connsiteY18" fmla="*/ 1056938 h 1056938"/>
                <a:gd name="connsiteX19" fmla="*/ 98461 w 1426315"/>
                <a:gd name="connsiteY19" fmla="*/ 1056938 h 1056938"/>
                <a:gd name="connsiteX20" fmla="*/ 78379 w 1426315"/>
                <a:gd name="connsiteY20" fmla="*/ 1052847 h 1056938"/>
                <a:gd name="connsiteX21" fmla="*/ 0 w 1426315"/>
                <a:gd name="connsiteY21" fmla="*/ 936502 h 1056938"/>
                <a:gd name="connsiteX22" fmla="*/ 0 w 1426315"/>
                <a:gd name="connsiteY22" fmla="*/ 476869 h 1056938"/>
                <a:gd name="connsiteX23" fmla="*/ 133535 w 1426315"/>
                <a:gd name="connsiteY23" fmla="*/ 137890 h 1056938"/>
                <a:gd name="connsiteX24" fmla="*/ 476080 w 1426315"/>
                <a:gd name="connsiteY24"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26315" h="1056938">
                  <a:moveTo>
                    <a:pt x="476080" y="0"/>
                  </a:moveTo>
                  <a:cubicBezTo>
                    <a:pt x="603809" y="0"/>
                    <a:pt x="725731" y="45963"/>
                    <a:pt x="818625" y="137890"/>
                  </a:cubicBezTo>
                  <a:cubicBezTo>
                    <a:pt x="905713" y="229816"/>
                    <a:pt x="957965" y="350470"/>
                    <a:pt x="957965" y="476869"/>
                  </a:cubicBezTo>
                  <a:lnTo>
                    <a:pt x="957965" y="936502"/>
                  </a:lnTo>
                  <a:cubicBezTo>
                    <a:pt x="957965" y="959484"/>
                    <a:pt x="975383" y="982465"/>
                    <a:pt x="1004412" y="982465"/>
                  </a:cubicBezTo>
                  <a:lnTo>
                    <a:pt x="1312122" y="982465"/>
                  </a:lnTo>
                  <a:cubicBezTo>
                    <a:pt x="1354214" y="982465"/>
                    <a:pt x="1385784" y="998624"/>
                    <a:pt x="1406830" y="1022863"/>
                  </a:cubicBezTo>
                  <a:lnTo>
                    <a:pt x="1426315" y="1056938"/>
                  </a:lnTo>
                  <a:lnTo>
                    <a:pt x="722522" y="1056938"/>
                  </a:lnTo>
                  <a:lnTo>
                    <a:pt x="721105" y="1054373"/>
                  </a:lnTo>
                  <a:cubicBezTo>
                    <a:pt x="705411" y="1018015"/>
                    <a:pt x="696702" y="978156"/>
                    <a:pt x="696702" y="936502"/>
                  </a:cubicBezTo>
                  <a:lnTo>
                    <a:pt x="696702" y="476869"/>
                  </a:lnTo>
                  <a:cubicBezTo>
                    <a:pt x="696702" y="419415"/>
                    <a:pt x="673479" y="361961"/>
                    <a:pt x="632838" y="321743"/>
                  </a:cubicBezTo>
                  <a:cubicBezTo>
                    <a:pt x="592197" y="281525"/>
                    <a:pt x="534138" y="258544"/>
                    <a:pt x="476080" y="258544"/>
                  </a:cubicBezTo>
                  <a:cubicBezTo>
                    <a:pt x="418021" y="258544"/>
                    <a:pt x="359963" y="281525"/>
                    <a:pt x="319322" y="321743"/>
                  </a:cubicBezTo>
                  <a:cubicBezTo>
                    <a:pt x="278681" y="361961"/>
                    <a:pt x="255457" y="419415"/>
                    <a:pt x="255457" y="476869"/>
                  </a:cubicBezTo>
                  <a:lnTo>
                    <a:pt x="255457" y="936502"/>
                  </a:lnTo>
                  <a:cubicBezTo>
                    <a:pt x="255457" y="988211"/>
                    <a:pt x="222799" y="1033456"/>
                    <a:pt x="177079" y="1052847"/>
                  </a:cubicBezTo>
                  <a:lnTo>
                    <a:pt x="156997" y="1056938"/>
                  </a:lnTo>
                  <a:lnTo>
                    <a:pt x="98461" y="1056938"/>
                  </a:lnTo>
                  <a:lnTo>
                    <a:pt x="78379" y="1052847"/>
                  </a:lnTo>
                  <a:cubicBezTo>
                    <a:pt x="32658" y="1033456"/>
                    <a:pt x="0" y="988211"/>
                    <a:pt x="0" y="936502"/>
                  </a:cubicBezTo>
                  <a:lnTo>
                    <a:pt x="0" y="476869"/>
                  </a:lnTo>
                  <a:cubicBezTo>
                    <a:pt x="0" y="350470"/>
                    <a:pt x="52253" y="229816"/>
                    <a:pt x="133535" y="137890"/>
                  </a:cubicBezTo>
                  <a:cubicBezTo>
                    <a:pt x="226428" y="51709"/>
                    <a:pt x="348351" y="0"/>
                    <a:pt x="476080" y="0"/>
                  </a:cubicBezTo>
                  <a:close/>
                </a:path>
              </a:pathLst>
            </a:custGeom>
            <a:solidFill>
              <a:srgbClr val="414DA1"/>
            </a:solidFill>
            <a:ln w="58005" cap="flat">
              <a:noFill/>
              <a:prstDash val="solid"/>
              <a:miter/>
            </a:ln>
          </p:spPr>
          <p:txBody>
            <a:bodyPr rtlCol="0" anchor="ctr"/>
            <a:lstStyle/>
            <a:p>
              <a:endParaRPr lang="en-GB"/>
            </a:p>
          </p:txBody>
        </p:sp>
        <p:sp>
          <p:nvSpPr>
            <p:cNvPr id="7" name="Freeform 6">
              <a:extLst>
                <a:ext uri="{FF2B5EF4-FFF2-40B4-BE49-F238E27FC236}">
                  <a16:creationId xmlns:a16="http://schemas.microsoft.com/office/drawing/2014/main" id="{BA34E3B0-FE9C-DBAF-9403-18E64E81E0B2}"/>
                </a:ext>
              </a:extLst>
            </p:cNvPr>
            <p:cNvSpPr/>
            <p:nvPr/>
          </p:nvSpPr>
          <p:spPr>
            <a:xfrm>
              <a:off x="7890007" y="4663471"/>
              <a:ext cx="963771" cy="1861909"/>
            </a:xfrm>
            <a:custGeom>
              <a:avLst/>
              <a:gdLst>
                <a:gd name="connsiteX0" fmla="*/ 963771 w 963771"/>
                <a:gd name="connsiteY0" fmla="*/ 1735114 h 1861909"/>
                <a:gd name="connsiteX1" fmla="*/ 963771 w 963771"/>
                <a:gd name="connsiteY1" fmla="*/ 1149082 h 1861909"/>
                <a:gd name="connsiteX2" fmla="*/ 824431 w 963771"/>
                <a:gd name="connsiteY2" fmla="*/ 810103 h 1861909"/>
                <a:gd name="connsiteX3" fmla="*/ 481886 w 963771"/>
                <a:gd name="connsiteY3" fmla="*/ 672213 h 1861909"/>
                <a:gd name="connsiteX4" fmla="*/ 139340 w 963771"/>
                <a:gd name="connsiteY4" fmla="*/ 810103 h 1861909"/>
                <a:gd name="connsiteX5" fmla="*/ 0 w 963771"/>
                <a:gd name="connsiteY5" fmla="*/ 1149082 h 1861909"/>
                <a:gd name="connsiteX6" fmla="*/ 0 w 963771"/>
                <a:gd name="connsiteY6" fmla="*/ 1735114 h 1861909"/>
                <a:gd name="connsiteX7" fmla="*/ 127729 w 963771"/>
                <a:gd name="connsiteY7" fmla="*/ 1861513 h 1861909"/>
                <a:gd name="connsiteX8" fmla="*/ 255457 w 963771"/>
                <a:gd name="connsiteY8" fmla="*/ 1735114 h 1861909"/>
                <a:gd name="connsiteX9" fmla="*/ 255457 w 963771"/>
                <a:gd name="connsiteY9" fmla="*/ 1149082 h 1861909"/>
                <a:gd name="connsiteX10" fmla="*/ 319322 w 963771"/>
                <a:gd name="connsiteY10" fmla="*/ 993956 h 1861909"/>
                <a:gd name="connsiteX11" fmla="*/ 476080 w 963771"/>
                <a:gd name="connsiteY11" fmla="*/ 930757 h 1861909"/>
                <a:gd name="connsiteX12" fmla="*/ 632838 w 963771"/>
                <a:gd name="connsiteY12" fmla="*/ 993956 h 1861909"/>
                <a:gd name="connsiteX13" fmla="*/ 696702 w 963771"/>
                <a:gd name="connsiteY13" fmla="*/ 1149082 h 1861909"/>
                <a:gd name="connsiteX14" fmla="*/ 696702 w 963771"/>
                <a:gd name="connsiteY14" fmla="*/ 1735114 h 1861909"/>
                <a:gd name="connsiteX15" fmla="*/ 824431 w 963771"/>
                <a:gd name="connsiteY15" fmla="*/ 1861513 h 1861909"/>
                <a:gd name="connsiteX16" fmla="*/ 963771 w 963771"/>
                <a:gd name="connsiteY16" fmla="*/ 1735114 h 1861909"/>
                <a:gd name="connsiteX17" fmla="*/ 481886 w 963771"/>
                <a:gd name="connsiteY17" fmla="*/ 0 h 1861909"/>
                <a:gd name="connsiteX18" fmla="*/ 226428 w 963771"/>
                <a:gd name="connsiteY18" fmla="*/ 252798 h 1861909"/>
                <a:gd name="connsiteX19" fmla="*/ 481886 w 963771"/>
                <a:gd name="connsiteY19" fmla="*/ 505596 h 1861909"/>
                <a:gd name="connsiteX20" fmla="*/ 737343 w 963771"/>
                <a:gd name="connsiteY20" fmla="*/ 252798 h 1861909"/>
                <a:gd name="connsiteX21" fmla="*/ 481886 w 963771"/>
                <a:gd name="connsiteY21" fmla="*/ 0 h 1861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63771" h="1861909">
                  <a:moveTo>
                    <a:pt x="963771" y="1735114"/>
                  </a:moveTo>
                  <a:lnTo>
                    <a:pt x="963771" y="1149082"/>
                  </a:lnTo>
                  <a:cubicBezTo>
                    <a:pt x="963771" y="1022683"/>
                    <a:pt x="911518" y="902030"/>
                    <a:pt x="824431" y="810103"/>
                  </a:cubicBezTo>
                  <a:cubicBezTo>
                    <a:pt x="731537" y="718176"/>
                    <a:pt x="609614" y="672213"/>
                    <a:pt x="481886" y="672213"/>
                  </a:cubicBezTo>
                  <a:cubicBezTo>
                    <a:pt x="354157" y="672213"/>
                    <a:pt x="232234" y="723922"/>
                    <a:pt x="139340" y="810103"/>
                  </a:cubicBezTo>
                  <a:cubicBezTo>
                    <a:pt x="46447" y="902030"/>
                    <a:pt x="0" y="1022683"/>
                    <a:pt x="0" y="1149082"/>
                  </a:cubicBezTo>
                  <a:lnTo>
                    <a:pt x="0" y="1735114"/>
                  </a:lnTo>
                  <a:cubicBezTo>
                    <a:pt x="0" y="1804059"/>
                    <a:pt x="58059" y="1861513"/>
                    <a:pt x="127729" y="1861513"/>
                  </a:cubicBezTo>
                  <a:cubicBezTo>
                    <a:pt x="197399" y="1861513"/>
                    <a:pt x="255457" y="1804059"/>
                    <a:pt x="255457" y="1735114"/>
                  </a:cubicBezTo>
                  <a:lnTo>
                    <a:pt x="255457" y="1149082"/>
                  </a:lnTo>
                  <a:cubicBezTo>
                    <a:pt x="255457" y="1091628"/>
                    <a:pt x="278681" y="1034174"/>
                    <a:pt x="319322" y="993956"/>
                  </a:cubicBezTo>
                  <a:cubicBezTo>
                    <a:pt x="359963" y="953738"/>
                    <a:pt x="418021" y="930757"/>
                    <a:pt x="476080" y="930757"/>
                  </a:cubicBezTo>
                  <a:cubicBezTo>
                    <a:pt x="534138" y="930757"/>
                    <a:pt x="592197" y="953738"/>
                    <a:pt x="632838" y="993956"/>
                  </a:cubicBezTo>
                  <a:cubicBezTo>
                    <a:pt x="673479" y="1034174"/>
                    <a:pt x="696702" y="1091628"/>
                    <a:pt x="696702" y="1149082"/>
                  </a:cubicBezTo>
                  <a:lnTo>
                    <a:pt x="696702" y="1735114"/>
                  </a:lnTo>
                  <a:cubicBezTo>
                    <a:pt x="696702" y="1804059"/>
                    <a:pt x="754761" y="1861513"/>
                    <a:pt x="824431" y="1861513"/>
                  </a:cubicBezTo>
                  <a:cubicBezTo>
                    <a:pt x="905713" y="1867259"/>
                    <a:pt x="963771" y="1809805"/>
                    <a:pt x="963771" y="1735114"/>
                  </a:cubicBezTo>
                  <a:moveTo>
                    <a:pt x="481886" y="0"/>
                  </a:moveTo>
                  <a:cubicBezTo>
                    <a:pt x="336739" y="0"/>
                    <a:pt x="226428" y="114908"/>
                    <a:pt x="226428" y="252798"/>
                  </a:cubicBezTo>
                  <a:cubicBezTo>
                    <a:pt x="226428" y="396433"/>
                    <a:pt x="342545" y="505596"/>
                    <a:pt x="481886" y="505596"/>
                  </a:cubicBezTo>
                  <a:cubicBezTo>
                    <a:pt x="627032" y="505596"/>
                    <a:pt x="737343" y="390688"/>
                    <a:pt x="737343" y="252798"/>
                  </a:cubicBezTo>
                  <a:cubicBezTo>
                    <a:pt x="737343" y="114908"/>
                    <a:pt x="621226" y="0"/>
                    <a:pt x="481886" y="0"/>
                  </a:cubicBezTo>
                  <a:close/>
                </a:path>
              </a:pathLst>
            </a:custGeom>
            <a:solidFill>
              <a:srgbClr val="4174BA"/>
            </a:solidFill>
            <a:ln w="58005"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B1946E0B-189D-E09F-69F1-4D98F1AB70D5}"/>
                </a:ext>
              </a:extLst>
            </p:cNvPr>
            <p:cNvSpPr/>
            <p:nvPr/>
          </p:nvSpPr>
          <p:spPr>
            <a:xfrm>
              <a:off x="9173100"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414DA1"/>
            </a:solidFill>
            <a:ln w="58005" cap="flat">
              <a:noFill/>
              <a:prstDash val="solid"/>
              <a:miter/>
            </a:ln>
          </p:spPr>
          <p:txBody>
            <a:bodyPr rtlCol="0" anchor="ctr"/>
            <a:lstStyle/>
            <a:p>
              <a:endParaRPr lang="en-GB"/>
            </a:p>
          </p:txBody>
        </p:sp>
        <p:sp>
          <p:nvSpPr>
            <p:cNvPr id="10" name="Freeform 9">
              <a:extLst>
                <a:ext uri="{FF2B5EF4-FFF2-40B4-BE49-F238E27FC236}">
                  <a16:creationId xmlns:a16="http://schemas.microsoft.com/office/drawing/2014/main" id="{7E83D7A4-177E-757B-9E1F-02C52DC0E5CF}"/>
                </a:ext>
              </a:extLst>
            </p:cNvPr>
            <p:cNvSpPr/>
            <p:nvPr/>
          </p:nvSpPr>
          <p:spPr>
            <a:xfrm>
              <a:off x="7053965"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EE4F27"/>
            </a:solidFill>
            <a:ln w="58005" cap="flat">
              <a:noFill/>
              <a:prstDash val="solid"/>
              <a:miter/>
            </a:ln>
          </p:spPr>
          <p:txBody>
            <a:bodyPr rtlCol="0" anchor="ctr"/>
            <a:lstStyle/>
            <a:p>
              <a:endParaRPr lang="en-GB"/>
            </a:p>
          </p:txBody>
        </p:sp>
        <p:sp>
          <p:nvSpPr>
            <p:cNvPr id="11" name="Freeform 10">
              <a:extLst>
                <a:ext uri="{FF2B5EF4-FFF2-40B4-BE49-F238E27FC236}">
                  <a16:creationId xmlns:a16="http://schemas.microsoft.com/office/drawing/2014/main" id="{9F1F7AA0-A3FB-F856-9B61-29BD7036F84E}"/>
                </a:ext>
              </a:extLst>
            </p:cNvPr>
            <p:cNvSpPr/>
            <p:nvPr/>
          </p:nvSpPr>
          <p:spPr>
            <a:xfrm>
              <a:off x="7535850" y="6611165"/>
              <a:ext cx="255857" cy="252797"/>
            </a:xfrm>
            <a:custGeom>
              <a:avLst/>
              <a:gdLst>
                <a:gd name="connsiteX0" fmla="*/ 127729 w 255857"/>
                <a:gd name="connsiteY0" fmla="*/ 0 h 252797"/>
                <a:gd name="connsiteX1" fmla="*/ 0 w 255857"/>
                <a:gd name="connsiteY1" fmla="*/ 126399 h 252797"/>
                <a:gd name="connsiteX2" fmla="*/ 0 w 255857"/>
                <a:gd name="connsiteY2" fmla="*/ 126399 h 252797"/>
                <a:gd name="connsiteX3" fmla="*/ 0 w 255857"/>
                <a:gd name="connsiteY3" fmla="*/ 126399 h 252797"/>
                <a:gd name="connsiteX4" fmla="*/ 0 w 255857"/>
                <a:gd name="connsiteY4" fmla="*/ 126399 h 252797"/>
                <a:gd name="connsiteX5" fmla="*/ 0 w 255857"/>
                <a:gd name="connsiteY5" fmla="*/ 126399 h 252797"/>
                <a:gd name="connsiteX6" fmla="*/ 127729 w 255857"/>
                <a:gd name="connsiteY6" fmla="*/ 252798 h 252797"/>
                <a:gd name="connsiteX7" fmla="*/ 255457 w 255857"/>
                <a:gd name="connsiteY7" fmla="*/ 126399 h 252797"/>
                <a:gd name="connsiteX8" fmla="*/ 127729 w 255857"/>
                <a:gd name="connsiteY8" fmla="*/ 0 h 25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857" h="252797">
                  <a:moveTo>
                    <a:pt x="127729" y="0"/>
                  </a:moveTo>
                  <a:cubicBezTo>
                    <a:pt x="58059" y="0"/>
                    <a:pt x="0" y="57454"/>
                    <a:pt x="0" y="126399"/>
                  </a:cubicBezTo>
                  <a:lnTo>
                    <a:pt x="0" y="126399"/>
                  </a:lnTo>
                  <a:cubicBezTo>
                    <a:pt x="0" y="126399"/>
                    <a:pt x="0" y="126399"/>
                    <a:pt x="0" y="126399"/>
                  </a:cubicBezTo>
                  <a:cubicBezTo>
                    <a:pt x="0" y="126399"/>
                    <a:pt x="0" y="126399"/>
                    <a:pt x="0" y="126399"/>
                  </a:cubicBezTo>
                  <a:cubicBezTo>
                    <a:pt x="0" y="126399"/>
                    <a:pt x="0" y="126399"/>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993F59"/>
            </a:solidFill>
            <a:ln w="58005" cap="flat">
              <a:noFill/>
              <a:prstDash val="solid"/>
              <a:miter/>
            </a:ln>
          </p:spPr>
          <p:txBody>
            <a:bodyPr rtlCol="0" anchor="ctr"/>
            <a:lstStyle/>
            <a:p>
              <a:endParaRPr lang="en-GB"/>
            </a:p>
          </p:txBody>
        </p:sp>
        <p:sp>
          <p:nvSpPr>
            <p:cNvPr id="12" name="Freeform 11">
              <a:extLst>
                <a:ext uri="{FF2B5EF4-FFF2-40B4-BE49-F238E27FC236}">
                  <a16:creationId xmlns:a16="http://schemas.microsoft.com/office/drawing/2014/main" id="{515BEC4C-9F0C-DF95-3846-CF21F6189B66}"/>
                </a:ext>
              </a:extLst>
            </p:cNvPr>
            <p:cNvSpPr/>
            <p:nvPr/>
          </p:nvSpPr>
          <p:spPr>
            <a:xfrm>
              <a:off x="7890007"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414DA1"/>
            </a:solidFill>
            <a:ln w="58005"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B0AA1FEF-0F14-1026-94FB-B32487F5D72C}"/>
                </a:ext>
              </a:extLst>
            </p:cNvPr>
            <p:cNvSpPr/>
            <p:nvPr/>
          </p:nvSpPr>
          <p:spPr>
            <a:xfrm>
              <a:off x="8592515"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3FB5A1"/>
            </a:solidFill>
            <a:ln w="58005"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7BD904E8-52E5-983E-4619-08C8730E27F9}"/>
                </a:ext>
              </a:extLst>
            </p:cNvPr>
            <p:cNvSpPr/>
            <p:nvPr/>
          </p:nvSpPr>
          <p:spPr>
            <a:xfrm>
              <a:off x="8946672" y="6611165"/>
              <a:ext cx="255857" cy="252797"/>
            </a:xfrm>
            <a:custGeom>
              <a:avLst/>
              <a:gdLst>
                <a:gd name="connsiteX0" fmla="*/ 127729 w 255857"/>
                <a:gd name="connsiteY0" fmla="*/ 0 h 252797"/>
                <a:gd name="connsiteX1" fmla="*/ 0 w 255857"/>
                <a:gd name="connsiteY1" fmla="*/ 126399 h 252797"/>
                <a:gd name="connsiteX2" fmla="*/ 127729 w 255857"/>
                <a:gd name="connsiteY2" fmla="*/ 252798 h 252797"/>
                <a:gd name="connsiteX3" fmla="*/ 255457 w 255857"/>
                <a:gd name="connsiteY3" fmla="*/ 126399 h 252797"/>
                <a:gd name="connsiteX4" fmla="*/ 127729 w 255857"/>
                <a:gd name="connsiteY4" fmla="*/ 0 h 2527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857" h="252797">
                  <a:moveTo>
                    <a:pt x="127729" y="0"/>
                  </a:moveTo>
                  <a:cubicBezTo>
                    <a:pt x="58059" y="0"/>
                    <a:pt x="0" y="57454"/>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58B947"/>
            </a:solidFill>
            <a:ln w="58005" cap="flat">
              <a:noFill/>
              <a:prstDash val="solid"/>
              <a:miter/>
            </a:ln>
          </p:spPr>
          <p:txBody>
            <a:bodyPr rtlCol="0" anchor="ctr"/>
            <a:lstStyle/>
            <a:p>
              <a:endParaRPr lang="en-GB"/>
            </a:p>
          </p:txBody>
        </p:sp>
      </p:grpSp>
    </p:spTree>
    <p:extLst>
      <p:ext uri="{BB962C8B-B14F-4D97-AF65-F5344CB8AC3E}">
        <p14:creationId xmlns:p14="http://schemas.microsoft.com/office/powerpoint/2010/main" val="18851757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134B0E4-001F-1258-82C5-A914D2D7FF74}"/>
              </a:ext>
            </a:extLst>
          </p:cNvPr>
          <p:cNvSpPr/>
          <p:nvPr/>
        </p:nvSpPr>
        <p:spPr>
          <a:xfrm>
            <a:off x="1" y="257319"/>
            <a:ext cx="9184709" cy="935746"/>
          </a:xfrm>
          <a:custGeom>
            <a:avLst/>
            <a:gdLst>
              <a:gd name="connsiteX0" fmla="*/ 0 w 9184709"/>
              <a:gd name="connsiteY0" fmla="*/ 0 h 935746"/>
              <a:gd name="connsiteX1" fmla="*/ 8649853 w 9184709"/>
              <a:gd name="connsiteY1" fmla="*/ 17882 h 935746"/>
              <a:gd name="connsiteX2" fmla="*/ 9184709 w 9184709"/>
              <a:gd name="connsiteY2" fmla="*/ 506303 h 935746"/>
              <a:gd name="connsiteX3" fmla="*/ 9184709 w 9184709"/>
              <a:gd name="connsiteY3" fmla="*/ 935746 h 935746"/>
              <a:gd name="connsiteX4" fmla="*/ 3650 w 9184709"/>
              <a:gd name="connsiteY4" fmla="*/ 935746 h 935746"/>
              <a:gd name="connsiteX5" fmla="*/ 3650 w 9184709"/>
              <a:gd name="connsiteY5" fmla="*/ 186119 h 935746"/>
              <a:gd name="connsiteX6" fmla="*/ 0 w 9184709"/>
              <a:gd name="connsiteY6" fmla="*/ 144442 h 935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84709" h="935746">
                <a:moveTo>
                  <a:pt x="0" y="0"/>
                </a:moveTo>
                <a:lnTo>
                  <a:pt x="8649853" y="17882"/>
                </a:lnTo>
                <a:cubicBezTo>
                  <a:pt x="9133754" y="17882"/>
                  <a:pt x="9184709" y="227488"/>
                  <a:pt x="9184709" y="506303"/>
                </a:cubicBezTo>
                <a:lnTo>
                  <a:pt x="9184709" y="935746"/>
                </a:lnTo>
                <a:lnTo>
                  <a:pt x="3650" y="935746"/>
                </a:lnTo>
                <a:lnTo>
                  <a:pt x="3650" y="186119"/>
                </a:lnTo>
                <a:lnTo>
                  <a:pt x="0" y="144442"/>
                </a:lnTo>
                <a:close/>
              </a:path>
            </a:pathLst>
          </a:custGeom>
          <a:solidFill>
            <a:srgbClr val="3EB6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310F84B7-860D-C84C-28DC-7399B9D98DCA}"/>
              </a:ext>
            </a:extLst>
          </p:cNvPr>
          <p:cNvSpPr>
            <a:spLocks noGrp="1"/>
          </p:cNvSpPr>
          <p:nvPr>
            <p:ph type="body" sz="quarter" idx="27"/>
          </p:nvPr>
        </p:nvSpPr>
        <p:spPr>
          <a:xfrm>
            <a:off x="849242" y="383586"/>
            <a:ext cx="6850272" cy="720752"/>
          </a:xfrm>
        </p:spPr>
        <p:txBody>
          <a:bodyPr/>
          <a:lstStyle/>
          <a:p>
            <a:r>
              <a:rPr lang="en-IE" sz="3400" dirty="0"/>
              <a:t>01 Keinen Schaden anrichten</a:t>
            </a:r>
          </a:p>
        </p:txBody>
      </p:sp>
      <p:pic>
        <p:nvPicPr>
          <p:cNvPr id="7" name="Graphic 6">
            <a:extLst>
              <a:ext uri="{FF2B5EF4-FFF2-40B4-BE49-F238E27FC236}">
                <a16:creationId xmlns:a16="http://schemas.microsoft.com/office/drawing/2014/main" id="{68C8DF3C-EA10-52A6-9333-D19A36144C5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8741310" y="0"/>
            <a:ext cx="3244501" cy="2181647"/>
          </a:xfrm>
          <a:prstGeom prst="rect">
            <a:avLst/>
          </a:prstGeom>
        </p:spPr>
      </p:pic>
      <p:grpSp>
        <p:nvGrpSpPr>
          <p:cNvPr id="15" name="Group 14">
            <a:extLst>
              <a:ext uri="{FF2B5EF4-FFF2-40B4-BE49-F238E27FC236}">
                <a16:creationId xmlns:a16="http://schemas.microsoft.com/office/drawing/2014/main" id="{4EE7620D-0CE3-46C7-EDCA-1803DC640682}"/>
              </a:ext>
            </a:extLst>
          </p:cNvPr>
          <p:cNvGrpSpPr/>
          <p:nvPr/>
        </p:nvGrpSpPr>
        <p:grpSpPr>
          <a:xfrm rot="10800000">
            <a:off x="268528" y="1963833"/>
            <a:ext cx="744123" cy="527392"/>
            <a:chOff x="1410990" y="64984"/>
            <a:chExt cx="7606227" cy="5390858"/>
          </a:xfrm>
        </p:grpSpPr>
        <p:sp>
          <p:nvSpPr>
            <p:cNvPr id="13" name="Freeform 12">
              <a:extLst>
                <a:ext uri="{FF2B5EF4-FFF2-40B4-BE49-F238E27FC236}">
                  <a16:creationId xmlns:a16="http://schemas.microsoft.com/office/drawing/2014/main" id="{38043AAD-000A-BABE-A21A-D07DF4550823}"/>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Freeform 13">
              <a:extLst>
                <a:ext uri="{FF2B5EF4-FFF2-40B4-BE49-F238E27FC236}">
                  <a16:creationId xmlns:a16="http://schemas.microsoft.com/office/drawing/2014/main" id="{DBBBF3D6-8221-2021-73A8-6C90DEAD3597}"/>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8" name="Text Placeholder 3">
            <a:extLst>
              <a:ext uri="{FF2B5EF4-FFF2-40B4-BE49-F238E27FC236}">
                <a16:creationId xmlns:a16="http://schemas.microsoft.com/office/drawing/2014/main" id="{DBB751C3-9F0C-A701-10F6-FD5A66A8B086}"/>
              </a:ext>
            </a:extLst>
          </p:cNvPr>
          <p:cNvSpPr txBox="1">
            <a:spLocks/>
          </p:cNvSpPr>
          <p:nvPr/>
        </p:nvSpPr>
        <p:spPr>
          <a:xfrm>
            <a:off x="1127125" y="1963833"/>
            <a:ext cx="10275981" cy="420352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2000" b="1" dirty="0">
                <a:solidFill>
                  <a:schemeClr val="bg1"/>
                </a:solidFill>
                <a:latin typeface="Calibri" panose="020F0502020204030204" pitchFamily="34" charset="0"/>
                <a:cs typeface="Calibri" panose="020F0502020204030204" pitchFamily="34" charset="0"/>
              </a:rPr>
              <a:t>Ethisches Storytelling beginnt mit einer einfachen, aber grundlegenden Verpflichtung: Schützen Sie die Menschen in Ihren Geschichten. </a:t>
            </a:r>
            <a:r>
              <a:rPr lang="en-GB" sz="2000" dirty="0">
                <a:solidFill>
                  <a:schemeClr val="bg1"/>
                </a:solidFill>
                <a:latin typeface="Calibri" panose="020F0502020204030204" pitchFamily="34" charset="0"/>
                <a:cs typeface="Calibri" panose="020F0502020204030204" pitchFamily="34" charset="0"/>
              </a:rPr>
              <a:t>Die Sicherheit, Würde und das emotionale Wohlbefinden der Beteiligten müssen stets Vorrang vor jeglichen Advocacy-Zielen oder medialen Zielen haben. Dies erfordert kontinuierliche Reflexion – vor, während und nach dem Storytelling-Prozess.</a:t>
            </a:r>
            <a:endParaRPr lang="en-GB" sz="2000" dirty="0">
              <a:solidFill>
                <a:schemeClr val="bg1"/>
              </a:solidFill>
              <a:latin typeface="Calibri" panose="020F0502020204030204" pitchFamily="34" charset="0"/>
              <a:ea typeface="Calibri"/>
              <a:cs typeface="Calibri" panose="020F0502020204030204" pitchFamily="34" charset="0"/>
            </a:endParaRPr>
          </a:p>
          <a:p>
            <a:pPr marL="0" indent="0">
              <a:lnSpc>
                <a:spcPct val="100000"/>
              </a:lnSpc>
              <a:buNone/>
            </a:pPr>
            <a:r>
              <a:rPr lang="en-GB" sz="2000" dirty="0">
                <a:solidFill>
                  <a:schemeClr val="bg1"/>
                </a:solidFill>
                <a:latin typeface="Calibri" panose="020F0502020204030204" pitchFamily="34" charset="0"/>
                <a:cs typeface="Calibri" panose="020F0502020204030204" pitchFamily="34" charset="0"/>
              </a:rPr>
              <a:t>Wägen Sie ab, ob die Veröffentlichung einer Geschichte jemanden emotionalem Stress, gesellschaftlicher Ablehnung, rechtlichen Risiken oder weiterer Marginalisierung aussetzen könnte. </a:t>
            </a:r>
          </a:p>
          <a:p>
            <a:pPr marL="0" indent="0">
              <a:lnSpc>
                <a:spcPct val="100000"/>
              </a:lnSpc>
              <a:buNone/>
            </a:pPr>
            <a:r>
              <a:rPr lang="en-GB" sz="2000" dirty="0">
                <a:solidFill>
                  <a:schemeClr val="bg1"/>
                </a:solidFill>
                <a:latin typeface="Calibri" panose="020F0502020204030204" pitchFamily="34" charset="0"/>
                <a:ea typeface="Calibri"/>
                <a:cs typeface="Calibri" panose="020F0502020204030204" pitchFamily="34" charset="0"/>
              </a:rPr>
              <a:t>Fragen Sie sich: </a:t>
            </a:r>
            <a:r>
              <a:rPr lang="en-GB" sz="2000" i="1" dirty="0">
                <a:solidFill>
                  <a:schemeClr val="bg1"/>
                </a:solidFill>
                <a:latin typeface="Calibri" panose="020F0502020204030204" pitchFamily="34" charset="0"/>
                <a:ea typeface="Calibri"/>
                <a:cs typeface="Calibri" panose="020F0502020204030204" pitchFamily="34" charset="0"/>
              </a:rPr>
              <a:t>Wenn dies meine Geschichte wäre, würde ich mich sicher fühlen? </a:t>
            </a:r>
            <a:r>
              <a:rPr lang="en-GB" sz="2000" dirty="0">
                <a:solidFill>
                  <a:schemeClr val="bg1"/>
                </a:solidFill>
                <a:latin typeface="Calibri" panose="020F0502020204030204" pitchFamily="34" charset="0"/>
                <a:ea typeface="Calibri"/>
                <a:cs typeface="Calibri" panose="020F0502020204030204" pitchFamily="34" charset="0"/>
              </a:rPr>
              <a:t>Führen Sie regelmäßig Empathie-Checks durch, vor allem vor der Veröffentlichung. Passen Sie den Prozess bei Bedarf an, um Schaden zu verhindern.</a:t>
            </a:r>
          </a:p>
          <a:p>
            <a:pPr marL="0" indent="0">
              <a:lnSpc>
                <a:spcPct val="100000"/>
              </a:lnSpc>
              <a:buNone/>
            </a:pPr>
            <a:r>
              <a:rPr lang="en-GB" sz="2000" dirty="0">
                <a:solidFill>
                  <a:schemeClr val="bg1"/>
                </a:solidFill>
                <a:latin typeface="Calibri" panose="020F0502020204030204" pitchFamily="34" charset="0"/>
                <a:ea typeface="Calibri"/>
                <a:cs typeface="Calibri" panose="020F0502020204030204" pitchFamily="34" charset="0"/>
              </a:rPr>
              <a:t>Im Zweifelsfall stellen Sie die Menschlichkeit der Mitwirkenden über die Neugier des Publikums. Nutzen Sie Geschichtenerzählen als Mittel der Fürsorge, nicht nur der Kommunikation.</a:t>
            </a:r>
          </a:p>
          <a:p>
            <a:pPr marL="0" indent="0">
              <a:lnSpc>
                <a:spcPct val="100000"/>
              </a:lnSpc>
              <a:buNone/>
            </a:pPr>
            <a:endParaRPr lang="en-GB" sz="2000" dirty="0">
              <a:solidFill>
                <a:schemeClr val="bg1"/>
              </a:solidFill>
              <a:latin typeface="Calibri" panose="020F0502020204030204" pitchFamily="34" charset="0"/>
              <a:ea typeface="Calibri"/>
              <a:cs typeface="Calibri" panose="020F0502020204030204" pitchFamily="34" charset="0"/>
            </a:endParaRPr>
          </a:p>
          <a:p>
            <a:pPr marL="0" indent="0">
              <a:lnSpc>
                <a:spcPct val="100000"/>
              </a:lnSpc>
              <a:buNone/>
            </a:pPr>
            <a:endParaRPr lang="en-GB" sz="2000" dirty="0">
              <a:solidFill>
                <a:schemeClr val="bg1"/>
              </a:solidFill>
              <a:latin typeface="Calibri" panose="020F0502020204030204" pitchFamily="34" charset="0"/>
              <a:ea typeface="Calibri"/>
              <a:cs typeface="Calibri" panose="020F0502020204030204" pitchFamily="34" charset="0"/>
            </a:endParaRPr>
          </a:p>
          <a:p>
            <a:pPr marL="0" indent="0">
              <a:lnSpc>
                <a:spcPct val="100000"/>
              </a:lnSpc>
              <a:buNone/>
            </a:pPr>
            <a:endParaRPr lang="en-IE" sz="2000" b="0" i="0" u="none" strike="noStrike" dirty="0">
              <a:solidFill>
                <a:schemeClr val="bg1"/>
              </a:solidFill>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endParaRPr>
          </a:p>
          <a:p>
            <a:pPr marL="0" indent="0">
              <a:lnSpc>
                <a:spcPct val="100000"/>
              </a:lnSpc>
              <a:buNone/>
            </a:pPr>
            <a:endParaRPr lang="en-US" sz="2000" b="0" i="0" u="none" strike="noStrike"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endParaRPr>
          </a:p>
          <a:p>
            <a:pPr marL="0" indent="0">
              <a:lnSpc>
                <a:spcPct val="100000"/>
              </a:lnSpc>
              <a:buNone/>
            </a:pPr>
            <a:endParaRPr lang="en-US" sz="2000" b="0" i="0" u="none" strike="noStrike" dirty="0">
              <a:solidFill>
                <a:schemeClr val="bg1"/>
              </a:solidFill>
              <a:effectLst/>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endParaRPr>
          </a:p>
          <a:p>
            <a:pPr>
              <a:lnSpc>
                <a:spcPct val="100000"/>
              </a:lnSpc>
              <a:buFont typeface="System Font Regular"/>
              <a:buChar char="→"/>
            </a:pPr>
            <a:endParaRPr lang="en-US" sz="2000" i="0" dirty="0">
              <a:solidFill>
                <a:schemeClr val="bg1"/>
              </a:solidFill>
              <a:latin typeface="Calibri" panose="020F0502020204030204" pitchFamily="34" charset="0"/>
              <a:ea typeface="Calibri (MS) Bold"/>
              <a:cs typeface="Calibri" panose="020F0502020204030204" pitchFamily="34" charset="0"/>
              <a:sym typeface="Calibri (MS) Bold"/>
            </a:endParaRPr>
          </a:p>
        </p:txBody>
      </p:sp>
      <p:grpSp>
        <p:nvGrpSpPr>
          <p:cNvPr id="10" name="Graphic 8">
            <a:extLst>
              <a:ext uri="{FF2B5EF4-FFF2-40B4-BE49-F238E27FC236}">
                <a16:creationId xmlns:a16="http://schemas.microsoft.com/office/drawing/2014/main" id="{D3140333-4D03-19A5-B22F-A012F6A27EEE}"/>
              </a:ext>
            </a:extLst>
          </p:cNvPr>
          <p:cNvGrpSpPr/>
          <p:nvPr/>
        </p:nvGrpSpPr>
        <p:grpSpPr>
          <a:xfrm>
            <a:off x="206189" y="392445"/>
            <a:ext cx="622920" cy="622876"/>
            <a:chOff x="3657600" y="990771"/>
            <a:chExt cx="4876800" cy="4876457"/>
          </a:xfrm>
          <a:solidFill>
            <a:schemeClr val="bg1"/>
          </a:solidFill>
        </p:grpSpPr>
        <p:sp>
          <p:nvSpPr>
            <p:cNvPr id="11" name="Freeform 10">
              <a:extLst>
                <a:ext uri="{FF2B5EF4-FFF2-40B4-BE49-F238E27FC236}">
                  <a16:creationId xmlns:a16="http://schemas.microsoft.com/office/drawing/2014/main" id="{3A3DB2A3-9135-8D33-A588-747264A970DB}"/>
                </a:ext>
              </a:extLst>
            </p:cNvPr>
            <p:cNvSpPr/>
            <p:nvPr/>
          </p:nvSpPr>
          <p:spPr>
            <a:xfrm>
              <a:off x="5953125" y="4143203"/>
              <a:ext cx="285750" cy="285750"/>
            </a:xfrm>
            <a:custGeom>
              <a:avLst/>
              <a:gdLst>
                <a:gd name="connsiteX0" fmla="*/ 0 w 285750"/>
                <a:gd name="connsiteY0" fmla="*/ 0 h 285750"/>
                <a:gd name="connsiteX1" fmla="*/ 285750 w 285750"/>
                <a:gd name="connsiteY1" fmla="*/ 0 h 285750"/>
                <a:gd name="connsiteX2" fmla="*/ 285750 w 285750"/>
                <a:gd name="connsiteY2" fmla="*/ 285750 h 285750"/>
                <a:gd name="connsiteX3" fmla="*/ 0 w 285750"/>
                <a:gd name="connsiteY3" fmla="*/ 285750 h 285750"/>
              </a:gdLst>
              <a:ahLst/>
              <a:cxnLst>
                <a:cxn ang="0">
                  <a:pos x="connsiteX0" y="connsiteY0"/>
                </a:cxn>
                <a:cxn ang="0">
                  <a:pos x="connsiteX1" y="connsiteY1"/>
                </a:cxn>
                <a:cxn ang="0">
                  <a:pos x="connsiteX2" y="connsiteY2"/>
                </a:cxn>
                <a:cxn ang="0">
                  <a:pos x="connsiteX3" y="connsiteY3"/>
                </a:cxn>
              </a:cxnLst>
              <a:rect l="l" t="t" r="r" b="b"/>
              <a:pathLst>
                <a:path w="285750" h="285750">
                  <a:moveTo>
                    <a:pt x="0" y="0"/>
                  </a:moveTo>
                  <a:lnTo>
                    <a:pt x="285750" y="0"/>
                  </a:lnTo>
                  <a:lnTo>
                    <a:pt x="285750" y="285750"/>
                  </a:lnTo>
                  <a:lnTo>
                    <a:pt x="0" y="285750"/>
                  </a:lnTo>
                  <a:close/>
                </a:path>
              </a:pathLst>
            </a:custGeom>
            <a:grpFill/>
            <a:ln w="9525" cap="flat">
              <a:noFill/>
              <a:prstDash val="solid"/>
              <a:miter/>
            </a:ln>
          </p:spPr>
          <p:txBody>
            <a:bodyPr rtlCol="0" anchor="ctr"/>
            <a:lstStyle/>
            <a:p>
              <a:endParaRPr lang="en-GB"/>
            </a:p>
          </p:txBody>
        </p:sp>
        <p:sp>
          <p:nvSpPr>
            <p:cNvPr id="12" name="Freeform 11">
              <a:extLst>
                <a:ext uri="{FF2B5EF4-FFF2-40B4-BE49-F238E27FC236}">
                  <a16:creationId xmlns:a16="http://schemas.microsoft.com/office/drawing/2014/main" id="{6E3F3D16-944F-9603-107E-A02C75DF1AD6}"/>
                </a:ext>
              </a:extLst>
            </p:cNvPr>
            <p:cNvSpPr/>
            <p:nvPr/>
          </p:nvSpPr>
          <p:spPr>
            <a:xfrm>
              <a:off x="5953125" y="3285953"/>
              <a:ext cx="285750" cy="571500"/>
            </a:xfrm>
            <a:custGeom>
              <a:avLst/>
              <a:gdLst>
                <a:gd name="connsiteX0" fmla="*/ 0 w 285750"/>
                <a:gd name="connsiteY0" fmla="*/ 0 h 571500"/>
                <a:gd name="connsiteX1" fmla="*/ 285750 w 285750"/>
                <a:gd name="connsiteY1" fmla="*/ 0 h 571500"/>
                <a:gd name="connsiteX2" fmla="*/ 285750 w 285750"/>
                <a:gd name="connsiteY2" fmla="*/ 571500 h 571500"/>
                <a:gd name="connsiteX3" fmla="*/ 0 w 285750"/>
                <a:gd name="connsiteY3" fmla="*/ 571500 h 571500"/>
              </a:gdLst>
              <a:ahLst/>
              <a:cxnLst>
                <a:cxn ang="0">
                  <a:pos x="connsiteX0" y="connsiteY0"/>
                </a:cxn>
                <a:cxn ang="0">
                  <a:pos x="connsiteX1" y="connsiteY1"/>
                </a:cxn>
                <a:cxn ang="0">
                  <a:pos x="connsiteX2" y="connsiteY2"/>
                </a:cxn>
                <a:cxn ang="0">
                  <a:pos x="connsiteX3" y="connsiteY3"/>
                </a:cxn>
              </a:cxnLst>
              <a:rect l="l" t="t" r="r" b="b"/>
              <a:pathLst>
                <a:path w="285750" h="571500">
                  <a:moveTo>
                    <a:pt x="0" y="0"/>
                  </a:moveTo>
                  <a:lnTo>
                    <a:pt x="285750" y="0"/>
                  </a:lnTo>
                  <a:lnTo>
                    <a:pt x="285750" y="571500"/>
                  </a:lnTo>
                  <a:lnTo>
                    <a:pt x="0" y="571500"/>
                  </a:lnTo>
                  <a:close/>
                </a:path>
              </a:pathLst>
            </a:custGeom>
            <a:grpFill/>
            <a:ln w="9525"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0C3ECBE7-0B4D-43FB-EDF5-8FAB3033E410}"/>
                </a:ext>
              </a:extLst>
            </p:cNvPr>
            <p:cNvSpPr/>
            <p:nvPr/>
          </p:nvSpPr>
          <p:spPr>
            <a:xfrm>
              <a:off x="3657600" y="990771"/>
              <a:ext cx="4876800" cy="4876457"/>
            </a:xfrm>
            <a:custGeom>
              <a:avLst/>
              <a:gdLst>
                <a:gd name="connsiteX0" fmla="*/ 4591050 w 4876800"/>
                <a:gd name="connsiteY0" fmla="*/ 4019207 h 4876457"/>
                <a:gd name="connsiteX1" fmla="*/ 4591050 w 4876800"/>
                <a:gd name="connsiteY1" fmla="*/ 4388654 h 4876457"/>
                <a:gd name="connsiteX2" fmla="*/ 3968134 w 4876800"/>
                <a:gd name="connsiteY2" fmla="*/ 3765737 h 4876457"/>
                <a:gd name="connsiteX3" fmla="*/ 3938207 w 4876800"/>
                <a:gd name="connsiteY3" fmla="*/ 3343504 h 4876457"/>
                <a:gd name="connsiteX4" fmla="*/ 2795207 w 4876800"/>
                <a:gd name="connsiteY4" fmla="*/ 1629004 h 4876457"/>
                <a:gd name="connsiteX5" fmla="*/ 2581275 w 4876800"/>
                <a:gd name="connsiteY5" fmla="*/ 1462573 h 4876457"/>
                <a:gd name="connsiteX6" fmla="*/ 2581275 w 4876800"/>
                <a:gd name="connsiteY6" fmla="*/ 546992 h 4876457"/>
                <a:gd name="connsiteX7" fmla="*/ 2908878 w 4876800"/>
                <a:gd name="connsiteY7" fmla="*/ 874586 h 4876457"/>
                <a:gd name="connsiteX8" fmla="*/ 3110932 w 4876800"/>
                <a:gd name="connsiteY8" fmla="*/ 672532 h 4876457"/>
                <a:gd name="connsiteX9" fmla="*/ 2438400 w 4876800"/>
                <a:gd name="connsiteY9" fmla="*/ 0 h 4876457"/>
                <a:gd name="connsiteX10" fmla="*/ 1765878 w 4876800"/>
                <a:gd name="connsiteY10" fmla="*/ 672532 h 4876457"/>
                <a:gd name="connsiteX11" fmla="*/ 1967932 w 4876800"/>
                <a:gd name="connsiteY11" fmla="*/ 874586 h 4876457"/>
                <a:gd name="connsiteX12" fmla="*/ 2295525 w 4876800"/>
                <a:gd name="connsiteY12" fmla="*/ 546992 h 4876457"/>
                <a:gd name="connsiteX13" fmla="*/ 2295525 w 4876800"/>
                <a:gd name="connsiteY13" fmla="*/ 1462564 h 4876457"/>
                <a:gd name="connsiteX14" fmla="*/ 2081593 w 4876800"/>
                <a:gd name="connsiteY14" fmla="*/ 1628994 h 4876457"/>
                <a:gd name="connsiteX15" fmla="*/ 938594 w 4876800"/>
                <a:gd name="connsiteY15" fmla="*/ 3343494 h 4876457"/>
                <a:gd name="connsiteX16" fmla="*/ 908666 w 4876800"/>
                <a:gd name="connsiteY16" fmla="*/ 3765737 h 4876457"/>
                <a:gd name="connsiteX17" fmla="*/ 285750 w 4876800"/>
                <a:gd name="connsiteY17" fmla="*/ 4388654 h 4876457"/>
                <a:gd name="connsiteX18" fmla="*/ 285750 w 4876800"/>
                <a:gd name="connsiteY18" fmla="*/ 4019207 h 4876457"/>
                <a:gd name="connsiteX19" fmla="*/ 0 w 4876800"/>
                <a:gd name="connsiteY19" fmla="*/ 4019207 h 4876457"/>
                <a:gd name="connsiteX20" fmla="*/ 0 w 4876800"/>
                <a:gd name="connsiteY20" fmla="*/ 4876457 h 4876457"/>
                <a:gd name="connsiteX21" fmla="*/ 857250 w 4876800"/>
                <a:gd name="connsiteY21" fmla="*/ 4876457 h 4876457"/>
                <a:gd name="connsiteX22" fmla="*/ 857250 w 4876800"/>
                <a:gd name="connsiteY22" fmla="*/ 4590707 h 4876457"/>
                <a:gd name="connsiteX23" fmla="*/ 487804 w 4876800"/>
                <a:gd name="connsiteY23" fmla="*/ 4590707 h 4876457"/>
                <a:gd name="connsiteX24" fmla="*/ 1110720 w 4876800"/>
                <a:gd name="connsiteY24" fmla="*/ 3967801 h 4876457"/>
                <a:gd name="connsiteX25" fmla="*/ 1295400 w 4876800"/>
                <a:gd name="connsiteY25" fmla="*/ 4009682 h 4876457"/>
                <a:gd name="connsiteX26" fmla="*/ 3581400 w 4876800"/>
                <a:gd name="connsiteY26" fmla="*/ 4009682 h 4876457"/>
                <a:gd name="connsiteX27" fmla="*/ 3766080 w 4876800"/>
                <a:gd name="connsiteY27" fmla="*/ 3967801 h 4876457"/>
                <a:gd name="connsiteX28" fmla="*/ 4388996 w 4876800"/>
                <a:gd name="connsiteY28" fmla="*/ 4590707 h 4876457"/>
                <a:gd name="connsiteX29" fmla="*/ 4019550 w 4876800"/>
                <a:gd name="connsiteY29" fmla="*/ 4590707 h 4876457"/>
                <a:gd name="connsiteX30" fmla="*/ 4019550 w 4876800"/>
                <a:gd name="connsiteY30" fmla="*/ 4876457 h 4876457"/>
                <a:gd name="connsiteX31" fmla="*/ 4876800 w 4876800"/>
                <a:gd name="connsiteY31" fmla="*/ 4876457 h 4876457"/>
                <a:gd name="connsiteX32" fmla="*/ 4876800 w 4876800"/>
                <a:gd name="connsiteY32" fmla="*/ 4019207 h 4876457"/>
                <a:gd name="connsiteX33" fmla="*/ 1295400 w 4876800"/>
                <a:gd name="connsiteY33" fmla="*/ 3723932 h 4876457"/>
                <a:gd name="connsiteX34" fmla="*/ 1176347 w 4876800"/>
                <a:gd name="connsiteY34" fmla="*/ 3502009 h 4876457"/>
                <a:gd name="connsiteX35" fmla="*/ 2319347 w 4876800"/>
                <a:gd name="connsiteY35" fmla="*/ 1787509 h 4876457"/>
                <a:gd name="connsiteX36" fmla="*/ 2438400 w 4876800"/>
                <a:gd name="connsiteY36" fmla="*/ 1723682 h 4876457"/>
                <a:gd name="connsiteX37" fmla="*/ 2557453 w 4876800"/>
                <a:gd name="connsiteY37" fmla="*/ 1787509 h 4876457"/>
                <a:gd name="connsiteX38" fmla="*/ 3700453 w 4876800"/>
                <a:gd name="connsiteY38" fmla="*/ 3502019 h 4876457"/>
                <a:gd name="connsiteX39" fmla="*/ 3581400 w 4876800"/>
                <a:gd name="connsiteY39" fmla="*/ 3723932 h 4876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876800" h="4876457">
                  <a:moveTo>
                    <a:pt x="4591050" y="4019207"/>
                  </a:moveTo>
                  <a:lnTo>
                    <a:pt x="4591050" y="4388654"/>
                  </a:lnTo>
                  <a:lnTo>
                    <a:pt x="3968134" y="3765737"/>
                  </a:lnTo>
                  <a:cubicBezTo>
                    <a:pt x="4032609" y="3631273"/>
                    <a:pt x="4022751" y="3470301"/>
                    <a:pt x="3938207" y="3343504"/>
                  </a:cubicBezTo>
                  <a:lnTo>
                    <a:pt x="2795207" y="1629004"/>
                  </a:lnTo>
                  <a:cubicBezTo>
                    <a:pt x="2742905" y="1550556"/>
                    <a:pt x="2667467" y="1493015"/>
                    <a:pt x="2581275" y="1462573"/>
                  </a:cubicBezTo>
                  <a:lnTo>
                    <a:pt x="2581275" y="546992"/>
                  </a:lnTo>
                  <a:lnTo>
                    <a:pt x="2908878" y="874586"/>
                  </a:lnTo>
                  <a:lnTo>
                    <a:pt x="3110932" y="672532"/>
                  </a:lnTo>
                  <a:lnTo>
                    <a:pt x="2438400" y="0"/>
                  </a:lnTo>
                  <a:lnTo>
                    <a:pt x="1765878" y="672532"/>
                  </a:lnTo>
                  <a:lnTo>
                    <a:pt x="1967932" y="874586"/>
                  </a:lnTo>
                  <a:lnTo>
                    <a:pt x="2295525" y="546992"/>
                  </a:lnTo>
                  <a:lnTo>
                    <a:pt x="2295525" y="1462564"/>
                  </a:lnTo>
                  <a:cubicBezTo>
                    <a:pt x="2209333" y="1493006"/>
                    <a:pt x="2133895" y="1550546"/>
                    <a:pt x="2081593" y="1628994"/>
                  </a:cubicBezTo>
                  <a:lnTo>
                    <a:pt x="938594" y="3343494"/>
                  </a:lnTo>
                  <a:cubicBezTo>
                    <a:pt x="854193" y="3470091"/>
                    <a:pt x="844077" y="3631054"/>
                    <a:pt x="908666" y="3765737"/>
                  </a:cubicBezTo>
                  <a:lnTo>
                    <a:pt x="285750" y="4388654"/>
                  </a:lnTo>
                  <a:lnTo>
                    <a:pt x="285750" y="4019207"/>
                  </a:lnTo>
                  <a:lnTo>
                    <a:pt x="0" y="4019207"/>
                  </a:lnTo>
                  <a:lnTo>
                    <a:pt x="0" y="4876457"/>
                  </a:lnTo>
                  <a:lnTo>
                    <a:pt x="857250" y="4876457"/>
                  </a:lnTo>
                  <a:lnTo>
                    <a:pt x="857250" y="4590707"/>
                  </a:lnTo>
                  <a:lnTo>
                    <a:pt x="487804" y="4590707"/>
                  </a:lnTo>
                  <a:lnTo>
                    <a:pt x="1110720" y="3967801"/>
                  </a:lnTo>
                  <a:cubicBezTo>
                    <a:pt x="1166679" y="3994623"/>
                    <a:pt x="1229316" y="4009682"/>
                    <a:pt x="1295400" y="4009682"/>
                  </a:cubicBezTo>
                  <a:lnTo>
                    <a:pt x="3581400" y="4009682"/>
                  </a:lnTo>
                  <a:cubicBezTo>
                    <a:pt x="3647494" y="4009682"/>
                    <a:pt x="3710121" y="3994623"/>
                    <a:pt x="3766080" y="3967801"/>
                  </a:cubicBezTo>
                  <a:lnTo>
                    <a:pt x="4388996" y="4590707"/>
                  </a:lnTo>
                  <a:lnTo>
                    <a:pt x="4019550" y="4590707"/>
                  </a:lnTo>
                  <a:lnTo>
                    <a:pt x="4019550" y="4876457"/>
                  </a:lnTo>
                  <a:lnTo>
                    <a:pt x="4876800" y="4876457"/>
                  </a:lnTo>
                  <a:lnTo>
                    <a:pt x="4876800" y="4019207"/>
                  </a:lnTo>
                  <a:close/>
                  <a:moveTo>
                    <a:pt x="1295400" y="3723932"/>
                  </a:moveTo>
                  <a:cubicBezTo>
                    <a:pt x="1180633" y="3723932"/>
                    <a:pt x="1114054" y="3595488"/>
                    <a:pt x="1176347" y="3502009"/>
                  </a:cubicBezTo>
                  <a:lnTo>
                    <a:pt x="2319347" y="1787509"/>
                  </a:lnTo>
                  <a:cubicBezTo>
                    <a:pt x="2345998" y="1747542"/>
                    <a:pt x="2390499" y="1723682"/>
                    <a:pt x="2438400" y="1723682"/>
                  </a:cubicBezTo>
                  <a:cubicBezTo>
                    <a:pt x="2486301" y="1723682"/>
                    <a:pt x="2530802" y="1747542"/>
                    <a:pt x="2557453" y="1787509"/>
                  </a:cubicBezTo>
                  <a:lnTo>
                    <a:pt x="3700453" y="3502019"/>
                  </a:lnTo>
                  <a:cubicBezTo>
                    <a:pt x="3762747" y="3595459"/>
                    <a:pt x="3696186" y="3723932"/>
                    <a:pt x="3581400" y="3723932"/>
                  </a:cubicBezTo>
                  <a:close/>
                </a:path>
              </a:pathLst>
            </a:custGeom>
            <a:grp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5159684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134B0E4-001F-1258-82C5-A914D2D7FF74}"/>
              </a:ext>
            </a:extLst>
          </p:cNvPr>
          <p:cNvSpPr/>
          <p:nvPr/>
        </p:nvSpPr>
        <p:spPr>
          <a:xfrm>
            <a:off x="1" y="257319"/>
            <a:ext cx="9184709" cy="935746"/>
          </a:xfrm>
          <a:custGeom>
            <a:avLst/>
            <a:gdLst>
              <a:gd name="connsiteX0" fmla="*/ 0 w 9184709"/>
              <a:gd name="connsiteY0" fmla="*/ 0 h 935746"/>
              <a:gd name="connsiteX1" fmla="*/ 8649853 w 9184709"/>
              <a:gd name="connsiteY1" fmla="*/ 17882 h 935746"/>
              <a:gd name="connsiteX2" fmla="*/ 9184709 w 9184709"/>
              <a:gd name="connsiteY2" fmla="*/ 506303 h 935746"/>
              <a:gd name="connsiteX3" fmla="*/ 9184709 w 9184709"/>
              <a:gd name="connsiteY3" fmla="*/ 935746 h 935746"/>
              <a:gd name="connsiteX4" fmla="*/ 3650 w 9184709"/>
              <a:gd name="connsiteY4" fmla="*/ 935746 h 935746"/>
              <a:gd name="connsiteX5" fmla="*/ 3650 w 9184709"/>
              <a:gd name="connsiteY5" fmla="*/ 186119 h 935746"/>
              <a:gd name="connsiteX6" fmla="*/ 0 w 9184709"/>
              <a:gd name="connsiteY6" fmla="*/ 144442 h 935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84709" h="935746">
                <a:moveTo>
                  <a:pt x="0" y="0"/>
                </a:moveTo>
                <a:lnTo>
                  <a:pt x="8649853" y="17882"/>
                </a:lnTo>
                <a:cubicBezTo>
                  <a:pt x="9133754" y="17882"/>
                  <a:pt x="9184709" y="227488"/>
                  <a:pt x="9184709" y="506303"/>
                </a:cubicBezTo>
                <a:lnTo>
                  <a:pt x="9184709" y="935746"/>
                </a:lnTo>
                <a:lnTo>
                  <a:pt x="3650" y="935746"/>
                </a:lnTo>
                <a:lnTo>
                  <a:pt x="3650" y="186119"/>
                </a:lnTo>
                <a:lnTo>
                  <a:pt x="0" y="144442"/>
                </a:lnTo>
                <a:close/>
              </a:path>
            </a:pathLst>
          </a:custGeom>
          <a:solidFill>
            <a:srgbClr val="3EB6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310F84B7-860D-C84C-28DC-7399B9D98DCA}"/>
              </a:ext>
            </a:extLst>
          </p:cNvPr>
          <p:cNvSpPr>
            <a:spLocks noGrp="1"/>
          </p:cNvSpPr>
          <p:nvPr>
            <p:ph type="body" sz="quarter" idx="27"/>
          </p:nvPr>
        </p:nvSpPr>
        <p:spPr>
          <a:xfrm>
            <a:off x="849242" y="383586"/>
            <a:ext cx="6850272" cy="720752"/>
          </a:xfrm>
        </p:spPr>
        <p:txBody>
          <a:bodyPr/>
          <a:lstStyle/>
          <a:p>
            <a:r>
              <a:rPr lang="en-IE" sz="3400" dirty="0"/>
              <a:t>02 Die Wahrheit statt Schlagzeilen</a:t>
            </a:r>
          </a:p>
        </p:txBody>
      </p:sp>
      <p:pic>
        <p:nvPicPr>
          <p:cNvPr id="7" name="Graphic 6">
            <a:extLst>
              <a:ext uri="{FF2B5EF4-FFF2-40B4-BE49-F238E27FC236}">
                <a16:creationId xmlns:a16="http://schemas.microsoft.com/office/drawing/2014/main" id="{68C8DF3C-EA10-52A6-9333-D19A36144C5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8741310" y="0"/>
            <a:ext cx="3244501" cy="2181647"/>
          </a:xfrm>
          <a:prstGeom prst="rect">
            <a:avLst/>
          </a:prstGeom>
        </p:spPr>
      </p:pic>
      <p:grpSp>
        <p:nvGrpSpPr>
          <p:cNvPr id="15" name="Group 14">
            <a:extLst>
              <a:ext uri="{FF2B5EF4-FFF2-40B4-BE49-F238E27FC236}">
                <a16:creationId xmlns:a16="http://schemas.microsoft.com/office/drawing/2014/main" id="{4EE7620D-0CE3-46C7-EDCA-1803DC640682}"/>
              </a:ext>
            </a:extLst>
          </p:cNvPr>
          <p:cNvGrpSpPr/>
          <p:nvPr/>
        </p:nvGrpSpPr>
        <p:grpSpPr>
          <a:xfrm rot="10800000">
            <a:off x="268528" y="2383384"/>
            <a:ext cx="744123" cy="527392"/>
            <a:chOff x="1410990" y="64984"/>
            <a:chExt cx="7606227" cy="5390858"/>
          </a:xfrm>
        </p:grpSpPr>
        <p:sp>
          <p:nvSpPr>
            <p:cNvPr id="13" name="Freeform 12">
              <a:extLst>
                <a:ext uri="{FF2B5EF4-FFF2-40B4-BE49-F238E27FC236}">
                  <a16:creationId xmlns:a16="http://schemas.microsoft.com/office/drawing/2014/main" id="{38043AAD-000A-BABE-A21A-D07DF4550823}"/>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Freeform 13">
              <a:extLst>
                <a:ext uri="{FF2B5EF4-FFF2-40B4-BE49-F238E27FC236}">
                  <a16:creationId xmlns:a16="http://schemas.microsoft.com/office/drawing/2014/main" id="{DBBBF3D6-8221-2021-73A8-6C90DEAD3597}"/>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8" name="Text Placeholder 3">
            <a:extLst>
              <a:ext uri="{FF2B5EF4-FFF2-40B4-BE49-F238E27FC236}">
                <a16:creationId xmlns:a16="http://schemas.microsoft.com/office/drawing/2014/main" id="{DBB751C3-9F0C-A701-10F6-FD5A66A8B086}"/>
              </a:ext>
            </a:extLst>
          </p:cNvPr>
          <p:cNvSpPr txBox="1">
            <a:spLocks/>
          </p:cNvSpPr>
          <p:nvPr/>
        </p:nvSpPr>
        <p:spPr>
          <a:xfrm>
            <a:off x="1127125" y="2181647"/>
            <a:ext cx="10275981" cy="383002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2400" b="1" dirty="0">
                <a:solidFill>
                  <a:schemeClr val="bg1"/>
                </a:solidFill>
                <a:latin typeface="Calibri" panose="020F0502020204030204" pitchFamily="34" charset="0"/>
                <a:cs typeface="Calibri" panose="020F0502020204030204" pitchFamily="34" charset="0"/>
              </a:rPr>
              <a:t>In einer Welt, die von Algorithmen und viralen Inhalten bestimmt wird, ist es verlockend, Geschichten so zu gestalten, dass sie maximale Wirkung erzielen. </a:t>
            </a:r>
            <a:r>
              <a:rPr lang="en-GB" sz="2400" dirty="0">
                <a:solidFill>
                  <a:schemeClr val="bg1"/>
                </a:solidFill>
                <a:latin typeface="Calibri" panose="020F0502020204030204" pitchFamily="34" charset="0"/>
                <a:cs typeface="Calibri" panose="020F0502020204030204" pitchFamily="34" charset="0"/>
              </a:rPr>
              <a:t>Ethisches Storytelling widersteht jedoch der Sensationslust. Es erzählt die Wahrheit – auch wenn diese unauffällig, komplex oder schwer zu erklären ist.</a:t>
            </a:r>
          </a:p>
          <a:p>
            <a:pPr marL="0" indent="0">
              <a:lnSpc>
                <a:spcPct val="100000"/>
              </a:lnSpc>
              <a:buNone/>
            </a:pPr>
            <a:r>
              <a:rPr lang="en-GB" sz="2400" dirty="0">
                <a:solidFill>
                  <a:schemeClr val="bg1"/>
                </a:solidFill>
                <a:latin typeface="Calibri" panose="020F0502020204030204" pitchFamily="34" charset="0"/>
                <a:cs typeface="Calibri" panose="020F0502020204030204" pitchFamily="34" charset="0"/>
              </a:rPr>
              <a:t>Stellen Sie Genauigkeit durch strenge Faktenprüfung und Kontext sicher. Manipulieren Sie keine Bilder oder Worte, um Not übertrieben darzustellen oder Mitleid zu wecken. Vermeiden Sie Clickbait oder übertrieben dramatische Sprache, die die gelebte Realität der Beteiligten verzerrt.</a:t>
            </a:r>
          </a:p>
          <a:p>
            <a:pPr marL="0" indent="0">
              <a:lnSpc>
                <a:spcPct val="100000"/>
              </a:lnSpc>
              <a:buNone/>
            </a:pPr>
            <a:r>
              <a:rPr lang="en-GB" sz="2400" dirty="0">
                <a:solidFill>
                  <a:schemeClr val="bg1"/>
                </a:solidFill>
                <a:latin typeface="Calibri" panose="020F0502020204030204" pitchFamily="34" charset="0"/>
                <a:ea typeface="Calibri"/>
                <a:cs typeface="Calibri" panose="020F0502020204030204" pitchFamily="34" charset="0"/>
              </a:rPr>
              <a:t>Respektieren Sie die Intelligenz Ihres Publikums und die Würde der Menschen in Ihren Geschichten. Zeigen Sie Geschichten so, wie sie sind – nicht so, wie sie sich online verkaufen würden.</a:t>
            </a:r>
          </a:p>
          <a:p>
            <a:pPr marL="0" indent="0">
              <a:lnSpc>
                <a:spcPct val="100000"/>
              </a:lnSpc>
              <a:buNone/>
            </a:pPr>
            <a:endParaRPr lang="en-GB" sz="2400" dirty="0">
              <a:solidFill>
                <a:schemeClr val="bg1"/>
              </a:solidFill>
              <a:latin typeface="Calibri" panose="020F0502020204030204" pitchFamily="34" charset="0"/>
              <a:ea typeface="Calibri"/>
              <a:cs typeface="Calibri" panose="020F0502020204030204" pitchFamily="34" charset="0"/>
            </a:endParaRPr>
          </a:p>
          <a:p>
            <a:pPr marL="0" indent="0">
              <a:lnSpc>
                <a:spcPct val="100000"/>
              </a:lnSpc>
              <a:buNone/>
            </a:pPr>
            <a:endParaRPr lang="en-GB" sz="2400" dirty="0">
              <a:solidFill>
                <a:schemeClr val="bg1"/>
              </a:solidFill>
              <a:latin typeface="Calibri" panose="020F0502020204030204" pitchFamily="34" charset="0"/>
              <a:ea typeface="Calibri"/>
              <a:cs typeface="Calibri" panose="020F0502020204030204" pitchFamily="34" charset="0"/>
            </a:endParaRPr>
          </a:p>
          <a:p>
            <a:pPr marL="0" indent="0">
              <a:lnSpc>
                <a:spcPct val="100000"/>
              </a:lnSpc>
              <a:buNone/>
            </a:pPr>
            <a:endParaRPr lang="en-GB" sz="2400" dirty="0">
              <a:solidFill>
                <a:schemeClr val="bg1"/>
              </a:solidFill>
              <a:latin typeface="Calibri" panose="020F0502020204030204" pitchFamily="34" charset="0"/>
              <a:ea typeface="Calibri"/>
              <a:cs typeface="Calibri" panose="020F0502020204030204" pitchFamily="34" charset="0"/>
            </a:endParaRPr>
          </a:p>
          <a:p>
            <a:pPr marL="0" indent="0">
              <a:lnSpc>
                <a:spcPct val="100000"/>
              </a:lnSpc>
              <a:buNone/>
            </a:pPr>
            <a:endParaRPr lang="en-IE" sz="2400" b="0" i="0" u="none" strike="noStrike" dirty="0">
              <a:solidFill>
                <a:schemeClr val="bg1"/>
              </a:solidFill>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endParaRPr>
          </a:p>
          <a:p>
            <a:pPr marL="0" indent="0">
              <a:lnSpc>
                <a:spcPct val="100000"/>
              </a:lnSpc>
              <a:buNone/>
            </a:pPr>
            <a:endParaRPr lang="en-US" sz="2400" b="0" i="0" u="none" strike="noStrike"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endParaRPr>
          </a:p>
          <a:p>
            <a:pPr marL="0" indent="0">
              <a:lnSpc>
                <a:spcPct val="100000"/>
              </a:lnSpc>
              <a:buNone/>
            </a:pPr>
            <a:endParaRPr lang="en-US" sz="2400" b="0" i="0" u="none" strike="noStrike" dirty="0">
              <a:solidFill>
                <a:schemeClr val="bg1"/>
              </a:solidFill>
              <a:effectLst/>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endParaRPr>
          </a:p>
          <a:p>
            <a:pPr>
              <a:lnSpc>
                <a:spcPct val="100000"/>
              </a:lnSpc>
              <a:buFont typeface="System Font Regular"/>
              <a:buChar char="→"/>
            </a:pPr>
            <a:endParaRPr lang="en-US" sz="2400" i="0" dirty="0">
              <a:solidFill>
                <a:schemeClr val="bg1"/>
              </a:solidFill>
              <a:latin typeface="Calibri" panose="020F0502020204030204" pitchFamily="34" charset="0"/>
              <a:ea typeface="Calibri (MS) Bold"/>
              <a:cs typeface="Calibri" panose="020F0502020204030204" pitchFamily="34" charset="0"/>
              <a:sym typeface="Calibri (MS) Bold"/>
            </a:endParaRPr>
          </a:p>
        </p:txBody>
      </p:sp>
      <p:grpSp>
        <p:nvGrpSpPr>
          <p:cNvPr id="5" name="Graphic 3">
            <a:extLst>
              <a:ext uri="{FF2B5EF4-FFF2-40B4-BE49-F238E27FC236}">
                <a16:creationId xmlns:a16="http://schemas.microsoft.com/office/drawing/2014/main" id="{B274D6DB-37BF-A401-E679-C384CE402BBF}"/>
              </a:ext>
            </a:extLst>
          </p:cNvPr>
          <p:cNvGrpSpPr/>
          <p:nvPr/>
        </p:nvGrpSpPr>
        <p:grpSpPr>
          <a:xfrm>
            <a:off x="268527" y="449321"/>
            <a:ext cx="530225" cy="530225"/>
            <a:chOff x="3657600" y="990600"/>
            <a:chExt cx="4876800" cy="4876800"/>
          </a:xfrm>
          <a:solidFill>
            <a:schemeClr val="bg1"/>
          </a:solidFill>
        </p:grpSpPr>
        <p:sp>
          <p:nvSpPr>
            <p:cNvPr id="9" name="Freeform 8">
              <a:extLst>
                <a:ext uri="{FF2B5EF4-FFF2-40B4-BE49-F238E27FC236}">
                  <a16:creationId xmlns:a16="http://schemas.microsoft.com/office/drawing/2014/main" id="{02FDF047-D09A-6F38-59ED-774596B95A65}"/>
                </a:ext>
              </a:extLst>
            </p:cNvPr>
            <p:cNvSpPr/>
            <p:nvPr/>
          </p:nvSpPr>
          <p:spPr>
            <a:xfrm>
              <a:off x="6819900" y="4240425"/>
              <a:ext cx="1714500" cy="1626974"/>
            </a:xfrm>
            <a:custGeom>
              <a:avLst/>
              <a:gdLst>
                <a:gd name="connsiteX0" fmla="*/ 691191 w 1714500"/>
                <a:gd name="connsiteY0" fmla="*/ 341100 h 1626974"/>
                <a:gd name="connsiteX1" fmla="*/ 0 w 1714500"/>
                <a:gd name="connsiteY1" fmla="*/ 341100 h 1626974"/>
                <a:gd name="connsiteX2" fmla="*/ 0 w 1714500"/>
                <a:gd name="connsiteY2" fmla="*/ 1198350 h 1626974"/>
                <a:gd name="connsiteX3" fmla="*/ 285750 w 1714500"/>
                <a:gd name="connsiteY3" fmla="*/ 1198350 h 1626974"/>
                <a:gd name="connsiteX4" fmla="*/ 285750 w 1714500"/>
                <a:gd name="connsiteY4" fmla="*/ 1626975 h 1626974"/>
                <a:gd name="connsiteX5" fmla="*/ 571500 w 1714500"/>
                <a:gd name="connsiteY5" fmla="*/ 1626975 h 1626974"/>
                <a:gd name="connsiteX6" fmla="*/ 571500 w 1714500"/>
                <a:gd name="connsiteY6" fmla="*/ 1198350 h 1626974"/>
                <a:gd name="connsiteX7" fmla="*/ 691191 w 1714500"/>
                <a:gd name="connsiteY7" fmla="*/ 1198350 h 1626974"/>
                <a:gd name="connsiteX8" fmla="*/ 1714500 w 1714500"/>
                <a:gd name="connsiteY8" fmla="*/ 1539450 h 1626974"/>
                <a:gd name="connsiteX9" fmla="*/ 1714500 w 1714500"/>
                <a:gd name="connsiteY9" fmla="*/ 0 h 1626974"/>
                <a:gd name="connsiteX10" fmla="*/ 1428750 w 1714500"/>
                <a:gd name="connsiteY10" fmla="*/ 1143000 h 1626974"/>
                <a:gd name="connsiteX11" fmla="*/ 737559 w 1714500"/>
                <a:gd name="connsiteY11" fmla="*/ 912600 h 1626974"/>
                <a:gd name="connsiteX12" fmla="*/ 285750 w 1714500"/>
                <a:gd name="connsiteY12" fmla="*/ 912600 h 1626974"/>
                <a:gd name="connsiteX13" fmla="*/ 285750 w 1714500"/>
                <a:gd name="connsiteY13" fmla="*/ 626850 h 1626974"/>
                <a:gd name="connsiteX14" fmla="*/ 737559 w 1714500"/>
                <a:gd name="connsiteY14" fmla="*/ 626850 h 1626974"/>
                <a:gd name="connsiteX15" fmla="*/ 1428750 w 1714500"/>
                <a:gd name="connsiteY15" fmla="*/ 396450 h 1626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14500" h="1626974">
                  <a:moveTo>
                    <a:pt x="691191" y="341100"/>
                  </a:moveTo>
                  <a:lnTo>
                    <a:pt x="0" y="341100"/>
                  </a:lnTo>
                  <a:lnTo>
                    <a:pt x="0" y="1198350"/>
                  </a:lnTo>
                  <a:lnTo>
                    <a:pt x="285750" y="1198350"/>
                  </a:lnTo>
                  <a:lnTo>
                    <a:pt x="285750" y="1626975"/>
                  </a:lnTo>
                  <a:lnTo>
                    <a:pt x="571500" y="1626975"/>
                  </a:lnTo>
                  <a:lnTo>
                    <a:pt x="571500" y="1198350"/>
                  </a:lnTo>
                  <a:lnTo>
                    <a:pt x="691191" y="1198350"/>
                  </a:lnTo>
                  <a:lnTo>
                    <a:pt x="1714500" y="1539450"/>
                  </a:lnTo>
                  <a:lnTo>
                    <a:pt x="1714500" y="0"/>
                  </a:lnTo>
                  <a:close/>
                  <a:moveTo>
                    <a:pt x="1428750" y="1143000"/>
                  </a:moveTo>
                  <a:lnTo>
                    <a:pt x="737559" y="912600"/>
                  </a:lnTo>
                  <a:lnTo>
                    <a:pt x="285750" y="912600"/>
                  </a:lnTo>
                  <a:lnTo>
                    <a:pt x="285750" y="626850"/>
                  </a:lnTo>
                  <a:lnTo>
                    <a:pt x="737559" y="626850"/>
                  </a:lnTo>
                  <a:lnTo>
                    <a:pt x="1428750" y="396450"/>
                  </a:lnTo>
                  <a:close/>
                </a:path>
              </a:pathLst>
            </a:custGeom>
            <a:grpFill/>
            <a:ln w="9525"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92CAC562-FBAB-C05F-7A86-2F607698C771}"/>
                </a:ext>
              </a:extLst>
            </p:cNvPr>
            <p:cNvSpPr/>
            <p:nvPr/>
          </p:nvSpPr>
          <p:spPr>
            <a:xfrm>
              <a:off x="3657600" y="4240425"/>
              <a:ext cx="1714500" cy="1626974"/>
            </a:xfrm>
            <a:custGeom>
              <a:avLst/>
              <a:gdLst>
                <a:gd name="connsiteX0" fmla="*/ 0 w 1714500"/>
                <a:gd name="connsiteY0" fmla="*/ 0 h 1626974"/>
                <a:gd name="connsiteX1" fmla="*/ 0 w 1714500"/>
                <a:gd name="connsiteY1" fmla="*/ 1539459 h 1626974"/>
                <a:gd name="connsiteX2" fmla="*/ 1023309 w 1714500"/>
                <a:gd name="connsiteY2" fmla="*/ 1198350 h 1626974"/>
                <a:gd name="connsiteX3" fmla="*/ 1143000 w 1714500"/>
                <a:gd name="connsiteY3" fmla="*/ 1198350 h 1626974"/>
                <a:gd name="connsiteX4" fmla="*/ 1143000 w 1714500"/>
                <a:gd name="connsiteY4" fmla="*/ 1626975 h 1626974"/>
                <a:gd name="connsiteX5" fmla="*/ 1428750 w 1714500"/>
                <a:gd name="connsiteY5" fmla="*/ 1626975 h 1626974"/>
                <a:gd name="connsiteX6" fmla="*/ 1428750 w 1714500"/>
                <a:gd name="connsiteY6" fmla="*/ 1198350 h 1626974"/>
                <a:gd name="connsiteX7" fmla="*/ 1714500 w 1714500"/>
                <a:gd name="connsiteY7" fmla="*/ 1198350 h 1626974"/>
                <a:gd name="connsiteX8" fmla="*/ 1714500 w 1714500"/>
                <a:gd name="connsiteY8" fmla="*/ 341100 h 1626974"/>
                <a:gd name="connsiteX9" fmla="*/ 1023309 w 1714500"/>
                <a:gd name="connsiteY9" fmla="*/ 341100 h 1626974"/>
                <a:gd name="connsiteX10" fmla="*/ 1428750 w 1714500"/>
                <a:gd name="connsiteY10" fmla="*/ 912600 h 1626974"/>
                <a:gd name="connsiteX11" fmla="*/ 976941 w 1714500"/>
                <a:gd name="connsiteY11" fmla="*/ 912600 h 1626974"/>
                <a:gd name="connsiteX12" fmla="*/ 285750 w 1714500"/>
                <a:gd name="connsiteY12" fmla="*/ 1143000 h 1626974"/>
                <a:gd name="connsiteX13" fmla="*/ 285750 w 1714500"/>
                <a:gd name="connsiteY13" fmla="*/ 396459 h 1626974"/>
                <a:gd name="connsiteX14" fmla="*/ 976941 w 1714500"/>
                <a:gd name="connsiteY14" fmla="*/ 626850 h 1626974"/>
                <a:gd name="connsiteX15" fmla="*/ 1428750 w 1714500"/>
                <a:gd name="connsiteY15" fmla="*/ 626850 h 1626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14500" h="1626974">
                  <a:moveTo>
                    <a:pt x="0" y="0"/>
                  </a:moveTo>
                  <a:lnTo>
                    <a:pt x="0" y="1539459"/>
                  </a:lnTo>
                  <a:lnTo>
                    <a:pt x="1023309" y="1198350"/>
                  </a:lnTo>
                  <a:lnTo>
                    <a:pt x="1143000" y="1198350"/>
                  </a:lnTo>
                  <a:lnTo>
                    <a:pt x="1143000" y="1626975"/>
                  </a:lnTo>
                  <a:lnTo>
                    <a:pt x="1428750" y="1626975"/>
                  </a:lnTo>
                  <a:lnTo>
                    <a:pt x="1428750" y="1198350"/>
                  </a:lnTo>
                  <a:lnTo>
                    <a:pt x="1714500" y="1198350"/>
                  </a:lnTo>
                  <a:lnTo>
                    <a:pt x="1714500" y="341100"/>
                  </a:lnTo>
                  <a:lnTo>
                    <a:pt x="1023309" y="341100"/>
                  </a:lnTo>
                  <a:close/>
                  <a:moveTo>
                    <a:pt x="1428750" y="912600"/>
                  </a:moveTo>
                  <a:lnTo>
                    <a:pt x="976941" y="912600"/>
                  </a:lnTo>
                  <a:lnTo>
                    <a:pt x="285750" y="1143000"/>
                  </a:lnTo>
                  <a:lnTo>
                    <a:pt x="285750" y="396459"/>
                  </a:lnTo>
                  <a:lnTo>
                    <a:pt x="976941" y="626850"/>
                  </a:lnTo>
                  <a:lnTo>
                    <a:pt x="1428750" y="626850"/>
                  </a:lnTo>
                  <a:close/>
                </a:path>
              </a:pathLst>
            </a:custGeom>
            <a:grpFill/>
            <a:ln w="9525" cap="flat">
              <a:noFill/>
              <a:prstDash val="solid"/>
              <a:miter/>
            </a:ln>
          </p:spPr>
          <p:txBody>
            <a:bodyPr rtlCol="0" anchor="ctr"/>
            <a:lstStyle/>
            <a:p>
              <a:endParaRPr lang="en-GB"/>
            </a:p>
          </p:txBody>
        </p:sp>
        <p:sp>
          <p:nvSpPr>
            <p:cNvPr id="18" name="Freeform 17">
              <a:extLst>
                <a:ext uri="{FF2B5EF4-FFF2-40B4-BE49-F238E27FC236}">
                  <a16:creationId xmlns:a16="http://schemas.microsoft.com/office/drawing/2014/main" id="{0CF050C5-015A-DF7E-6D5D-34AAE6FB4805}"/>
                </a:ext>
              </a:extLst>
            </p:cNvPr>
            <p:cNvSpPr/>
            <p:nvPr/>
          </p:nvSpPr>
          <p:spPr>
            <a:xfrm>
              <a:off x="4524375" y="2286000"/>
              <a:ext cx="3143250" cy="2636977"/>
            </a:xfrm>
            <a:custGeom>
              <a:avLst/>
              <a:gdLst>
                <a:gd name="connsiteX0" fmla="*/ 3143250 w 3143250"/>
                <a:gd name="connsiteY0" fmla="*/ 0 h 2636977"/>
                <a:gd name="connsiteX1" fmla="*/ 0 w 3143250"/>
                <a:gd name="connsiteY1" fmla="*/ 0 h 2636977"/>
                <a:gd name="connsiteX2" fmla="*/ 0 w 3143250"/>
                <a:gd name="connsiteY2" fmla="*/ 2000250 h 2636977"/>
                <a:gd name="connsiteX3" fmla="*/ 1203446 w 3143250"/>
                <a:gd name="connsiteY3" fmla="*/ 2000250 h 2636977"/>
                <a:gd name="connsiteX4" fmla="*/ 1571625 w 3143250"/>
                <a:gd name="connsiteY4" fmla="*/ 2636977 h 2636977"/>
                <a:gd name="connsiteX5" fmla="*/ 1939804 w 3143250"/>
                <a:gd name="connsiteY5" fmla="*/ 2000250 h 2636977"/>
                <a:gd name="connsiteX6" fmla="*/ 3143250 w 3143250"/>
                <a:gd name="connsiteY6" fmla="*/ 2000250 h 2636977"/>
                <a:gd name="connsiteX7" fmla="*/ 2857500 w 3143250"/>
                <a:gd name="connsiteY7" fmla="*/ 1714500 h 2636977"/>
                <a:gd name="connsiteX8" fmla="*/ 1774946 w 3143250"/>
                <a:gd name="connsiteY8" fmla="*/ 1714500 h 2636977"/>
                <a:gd name="connsiteX9" fmla="*/ 1571625 w 3143250"/>
                <a:gd name="connsiteY9" fmla="*/ 2066134 h 2636977"/>
                <a:gd name="connsiteX10" fmla="*/ 1368304 w 3143250"/>
                <a:gd name="connsiteY10" fmla="*/ 1714500 h 2636977"/>
                <a:gd name="connsiteX11" fmla="*/ 285750 w 3143250"/>
                <a:gd name="connsiteY11" fmla="*/ 1714500 h 2636977"/>
                <a:gd name="connsiteX12" fmla="*/ 285750 w 3143250"/>
                <a:gd name="connsiteY12" fmla="*/ 285750 h 2636977"/>
                <a:gd name="connsiteX13" fmla="*/ 2857500 w 3143250"/>
                <a:gd name="connsiteY13" fmla="*/ 285750 h 2636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43250" h="2636977">
                  <a:moveTo>
                    <a:pt x="3143250" y="0"/>
                  </a:moveTo>
                  <a:lnTo>
                    <a:pt x="0" y="0"/>
                  </a:lnTo>
                  <a:lnTo>
                    <a:pt x="0" y="2000250"/>
                  </a:lnTo>
                  <a:lnTo>
                    <a:pt x="1203446" y="2000250"/>
                  </a:lnTo>
                  <a:lnTo>
                    <a:pt x="1571625" y="2636977"/>
                  </a:lnTo>
                  <a:lnTo>
                    <a:pt x="1939804" y="2000250"/>
                  </a:lnTo>
                  <a:lnTo>
                    <a:pt x="3143250" y="2000250"/>
                  </a:lnTo>
                  <a:close/>
                  <a:moveTo>
                    <a:pt x="2857500" y="1714500"/>
                  </a:moveTo>
                  <a:lnTo>
                    <a:pt x="1774946" y="1714500"/>
                  </a:lnTo>
                  <a:lnTo>
                    <a:pt x="1571625" y="2066134"/>
                  </a:lnTo>
                  <a:lnTo>
                    <a:pt x="1368304" y="1714500"/>
                  </a:lnTo>
                  <a:lnTo>
                    <a:pt x="285750" y="1714500"/>
                  </a:lnTo>
                  <a:lnTo>
                    <a:pt x="285750" y="285750"/>
                  </a:lnTo>
                  <a:lnTo>
                    <a:pt x="2857500" y="285750"/>
                  </a:lnTo>
                  <a:close/>
                </a:path>
              </a:pathLst>
            </a:custGeom>
            <a:grpFill/>
            <a:ln w="9525"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D6061557-618F-C2DA-58B0-C402819A0783}"/>
                </a:ext>
              </a:extLst>
            </p:cNvPr>
            <p:cNvSpPr/>
            <p:nvPr/>
          </p:nvSpPr>
          <p:spPr>
            <a:xfrm>
              <a:off x="5953125" y="3143250"/>
              <a:ext cx="285750" cy="285750"/>
            </a:xfrm>
            <a:custGeom>
              <a:avLst/>
              <a:gdLst>
                <a:gd name="connsiteX0" fmla="*/ 0 w 285750"/>
                <a:gd name="connsiteY0" fmla="*/ 0 h 285750"/>
                <a:gd name="connsiteX1" fmla="*/ 285750 w 285750"/>
                <a:gd name="connsiteY1" fmla="*/ 0 h 285750"/>
                <a:gd name="connsiteX2" fmla="*/ 285750 w 285750"/>
                <a:gd name="connsiteY2" fmla="*/ 285750 h 285750"/>
                <a:gd name="connsiteX3" fmla="*/ 0 w 285750"/>
                <a:gd name="connsiteY3" fmla="*/ 285750 h 285750"/>
              </a:gdLst>
              <a:ahLst/>
              <a:cxnLst>
                <a:cxn ang="0">
                  <a:pos x="connsiteX0" y="connsiteY0"/>
                </a:cxn>
                <a:cxn ang="0">
                  <a:pos x="connsiteX1" y="connsiteY1"/>
                </a:cxn>
                <a:cxn ang="0">
                  <a:pos x="connsiteX2" y="connsiteY2"/>
                </a:cxn>
                <a:cxn ang="0">
                  <a:pos x="connsiteX3" y="connsiteY3"/>
                </a:cxn>
              </a:cxnLst>
              <a:rect l="l" t="t" r="r" b="b"/>
              <a:pathLst>
                <a:path w="285750" h="285750">
                  <a:moveTo>
                    <a:pt x="0" y="0"/>
                  </a:moveTo>
                  <a:lnTo>
                    <a:pt x="285750" y="0"/>
                  </a:lnTo>
                  <a:lnTo>
                    <a:pt x="285750" y="285750"/>
                  </a:lnTo>
                  <a:lnTo>
                    <a:pt x="0" y="285750"/>
                  </a:lnTo>
                  <a:close/>
                </a:path>
              </a:pathLst>
            </a:custGeom>
            <a:grpFill/>
            <a:ln w="9525"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ACC58335-A9A3-6649-5AB0-4D33D6C02ADF}"/>
                </a:ext>
              </a:extLst>
            </p:cNvPr>
            <p:cNvSpPr/>
            <p:nvPr/>
          </p:nvSpPr>
          <p:spPr>
            <a:xfrm>
              <a:off x="6524625" y="3143250"/>
              <a:ext cx="285750" cy="285750"/>
            </a:xfrm>
            <a:custGeom>
              <a:avLst/>
              <a:gdLst>
                <a:gd name="connsiteX0" fmla="*/ 0 w 285750"/>
                <a:gd name="connsiteY0" fmla="*/ 0 h 285750"/>
                <a:gd name="connsiteX1" fmla="*/ 285750 w 285750"/>
                <a:gd name="connsiteY1" fmla="*/ 0 h 285750"/>
                <a:gd name="connsiteX2" fmla="*/ 285750 w 285750"/>
                <a:gd name="connsiteY2" fmla="*/ 285750 h 285750"/>
                <a:gd name="connsiteX3" fmla="*/ 0 w 285750"/>
                <a:gd name="connsiteY3" fmla="*/ 285750 h 285750"/>
              </a:gdLst>
              <a:ahLst/>
              <a:cxnLst>
                <a:cxn ang="0">
                  <a:pos x="connsiteX0" y="connsiteY0"/>
                </a:cxn>
                <a:cxn ang="0">
                  <a:pos x="connsiteX1" y="connsiteY1"/>
                </a:cxn>
                <a:cxn ang="0">
                  <a:pos x="connsiteX2" y="connsiteY2"/>
                </a:cxn>
                <a:cxn ang="0">
                  <a:pos x="connsiteX3" y="connsiteY3"/>
                </a:cxn>
              </a:cxnLst>
              <a:rect l="l" t="t" r="r" b="b"/>
              <a:pathLst>
                <a:path w="285750" h="285750">
                  <a:moveTo>
                    <a:pt x="0" y="0"/>
                  </a:moveTo>
                  <a:lnTo>
                    <a:pt x="285750" y="0"/>
                  </a:lnTo>
                  <a:lnTo>
                    <a:pt x="285750" y="285750"/>
                  </a:lnTo>
                  <a:lnTo>
                    <a:pt x="0" y="285750"/>
                  </a:lnTo>
                  <a:close/>
                </a:path>
              </a:pathLst>
            </a:custGeom>
            <a:grpFill/>
            <a:ln w="9525"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4A7D65FC-9401-6CFF-6B92-3E93CBEDC747}"/>
                </a:ext>
              </a:extLst>
            </p:cNvPr>
            <p:cNvSpPr/>
            <p:nvPr/>
          </p:nvSpPr>
          <p:spPr>
            <a:xfrm>
              <a:off x="5381625" y="3143250"/>
              <a:ext cx="285750" cy="285750"/>
            </a:xfrm>
            <a:custGeom>
              <a:avLst/>
              <a:gdLst>
                <a:gd name="connsiteX0" fmla="*/ 0 w 285750"/>
                <a:gd name="connsiteY0" fmla="*/ 0 h 285750"/>
                <a:gd name="connsiteX1" fmla="*/ 285750 w 285750"/>
                <a:gd name="connsiteY1" fmla="*/ 0 h 285750"/>
                <a:gd name="connsiteX2" fmla="*/ 285750 w 285750"/>
                <a:gd name="connsiteY2" fmla="*/ 285750 h 285750"/>
                <a:gd name="connsiteX3" fmla="*/ 0 w 285750"/>
                <a:gd name="connsiteY3" fmla="*/ 285750 h 285750"/>
              </a:gdLst>
              <a:ahLst/>
              <a:cxnLst>
                <a:cxn ang="0">
                  <a:pos x="connsiteX0" y="connsiteY0"/>
                </a:cxn>
                <a:cxn ang="0">
                  <a:pos x="connsiteX1" y="connsiteY1"/>
                </a:cxn>
                <a:cxn ang="0">
                  <a:pos x="connsiteX2" y="connsiteY2"/>
                </a:cxn>
                <a:cxn ang="0">
                  <a:pos x="connsiteX3" y="connsiteY3"/>
                </a:cxn>
              </a:cxnLst>
              <a:rect l="l" t="t" r="r" b="b"/>
              <a:pathLst>
                <a:path w="285750" h="285750">
                  <a:moveTo>
                    <a:pt x="0" y="0"/>
                  </a:moveTo>
                  <a:lnTo>
                    <a:pt x="285750" y="0"/>
                  </a:lnTo>
                  <a:lnTo>
                    <a:pt x="285750" y="285750"/>
                  </a:lnTo>
                  <a:lnTo>
                    <a:pt x="0" y="285750"/>
                  </a:lnTo>
                  <a:close/>
                </a:path>
              </a:pathLst>
            </a:custGeom>
            <a:grpFill/>
            <a:ln w="9525"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B5FF5818-D722-6E5F-6F31-109053B908C2}"/>
                </a:ext>
              </a:extLst>
            </p:cNvPr>
            <p:cNvSpPr/>
            <p:nvPr/>
          </p:nvSpPr>
          <p:spPr>
            <a:xfrm>
              <a:off x="5034610" y="990600"/>
              <a:ext cx="2122779" cy="801176"/>
            </a:xfrm>
            <a:custGeom>
              <a:avLst/>
              <a:gdLst>
                <a:gd name="connsiteX0" fmla="*/ 1061390 w 2122779"/>
                <a:gd name="connsiteY0" fmla="*/ 285750 h 801176"/>
                <a:gd name="connsiteX1" fmla="*/ 1869653 w 2122779"/>
                <a:gd name="connsiteY1" fmla="*/ 801176 h 801176"/>
                <a:gd name="connsiteX2" fmla="*/ 2122780 w 2122779"/>
                <a:gd name="connsiteY2" fmla="*/ 668598 h 801176"/>
                <a:gd name="connsiteX3" fmla="*/ 1061390 w 2122779"/>
                <a:gd name="connsiteY3" fmla="*/ 0 h 801176"/>
                <a:gd name="connsiteX4" fmla="*/ 0 w 2122779"/>
                <a:gd name="connsiteY4" fmla="*/ 668598 h 801176"/>
                <a:gd name="connsiteX5" fmla="*/ 253127 w 2122779"/>
                <a:gd name="connsiteY5" fmla="*/ 801176 h 801176"/>
                <a:gd name="connsiteX6" fmla="*/ 1061390 w 2122779"/>
                <a:gd name="connsiteY6" fmla="*/ 285750 h 801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2779" h="801176">
                  <a:moveTo>
                    <a:pt x="1061390" y="285750"/>
                  </a:moveTo>
                  <a:cubicBezTo>
                    <a:pt x="1458716" y="285750"/>
                    <a:pt x="1745114" y="563404"/>
                    <a:pt x="1869653" y="801176"/>
                  </a:cubicBezTo>
                  <a:lnTo>
                    <a:pt x="2122780" y="668598"/>
                  </a:lnTo>
                  <a:cubicBezTo>
                    <a:pt x="1961245" y="360169"/>
                    <a:pt x="1586332" y="0"/>
                    <a:pt x="1061390" y="0"/>
                  </a:cubicBezTo>
                  <a:cubicBezTo>
                    <a:pt x="536448" y="0"/>
                    <a:pt x="161534" y="360169"/>
                    <a:pt x="0" y="668598"/>
                  </a:cubicBezTo>
                  <a:lnTo>
                    <a:pt x="253127" y="801176"/>
                  </a:lnTo>
                  <a:cubicBezTo>
                    <a:pt x="377666" y="563404"/>
                    <a:pt x="664064" y="285750"/>
                    <a:pt x="1061390" y="285750"/>
                  </a:cubicBezTo>
                  <a:close/>
                </a:path>
              </a:pathLst>
            </a:custGeom>
            <a:grpFill/>
            <a:ln w="9525"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5EB358CC-E0B0-8103-B24A-F2FB192A78D5}"/>
                </a:ext>
              </a:extLst>
            </p:cNvPr>
            <p:cNvSpPr/>
            <p:nvPr/>
          </p:nvSpPr>
          <p:spPr>
            <a:xfrm>
              <a:off x="5540806" y="1562100"/>
              <a:ext cx="1110386" cy="495633"/>
            </a:xfrm>
            <a:custGeom>
              <a:avLst/>
              <a:gdLst>
                <a:gd name="connsiteX0" fmla="*/ 0 w 1110386"/>
                <a:gd name="connsiteY0" fmla="*/ 362341 h 495633"/>
                <a:gd name="connsiteX1" fmla="*/ 252755 w 1110386"/>
                <a:gd name="connsiteY1" fmla="*/ 495633 h 495633"/>
                <a:gd name="connsiteX2" fmla="*/ 555193 w 1110386"/>
                <a:gd name="connsiteY2" fmla="*/ 285750 h 495633"/>
                <a:gd name="connsiteX3" fmla="*/ 857631 w 1110386"/>
                <a:gd name="connsiteY3" fmla="*/ 495633 h 495633"/>
                <a:gd name="connsiteX4" fmla="*/ 1110386 w 1110386"/>
                <a:gd name="connsiteY4" fmla="*/ 362341 h 495633"/>
                <a:gd name="connsiteX5" fmla="*/ 555193 w 1110386"/>
                <a:gd name="connsiteY5" fmla="*/ 0 h 495633"/>
                <a:gd name="connsiteX6" fmla="*/ 0 w 1110386"/>
                <a:gd name="connsiteY6" fmla="*/ 362341 h 495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0386" h="495633">
                  <a:moveTo>
                    <a:pt x="0" y="362341"/>
                  </a:moveTo>
                  <a:lnTo>
                    <a:pt x="252755" y="495633"/>
                  </a:lnTo>
                  <a:cubicBezTo>
                    <a:pt x="253879" y="493538"/>
                    <a:pt x="368046" y="285750"/>
                    <a:pt x="555193" y="285750"/>
                  </a:cubicBezTo>
                  <a:cubicBezTo>
                    <a:pt x="742340" y="285750"/>
                    <a:pt x="856507" y="493538"/>
                    <a:pt x="857631" y="495633"/>
                  </a:cubicBezTo>
                  <a:lnTo>
                    <a:pt x="1110386" y="362341"/>
                  </a:lnTo>
                  <a:cubicBezTo>
                    <a:pt x="1102643" y="347548"/>
                    <a:pt x="916486" y="0"/>
                    <a:pt x="555193" y="0"/>
                  </a:cubicBezTo>
                  <a:cubicBezTo>
                    <a:pt x="193900" y="0"/>
                    <a:pt x="7744" y="347548"/>
                    <a:pt x="0" y="362341"/>
                  </a:cubicBezTo>
                  <a:close/>
                </a:path>
              </a:pathLst>
            </a:custGeom>
            <a:grp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8999615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134B0E4-001F-1258-82C5-A914D2D7FF74}"/>
              </a:ext>
            </a:extLst>
          </p:cNvPr>
          <p:cNvSpPr/>
          <p:nvPr/>
        </p:nvSpPr>
        <p:spPr>
          <a:xfrm>
            <a:off x="1" y="257319"/>
            <a:ext cx="9184709" cy="935746"/>
          </a:xfrm>
          <a:custGeom>
            <a:avLst/>
            <a:gdLst>
              <a:gd name="connsiteX0" fmla="*/ 0 w 9184709"/>
              <a:gd name="connsiteY0" fmla="*/ 0 h 935746"/>
              <a:gd name="connsiteX1" fmla="*/ 8649853 w 9184709"/>
              <a:gd name="connsiteY1" fmla="*/ 17882 h 935746"/>
              <a:gd name="connsiteX2" fmla="*/ 9184709 w 9184709"/>
              <a:gd name="connsiteY2" fmla="*/ 506303 h 935746"/>
              <a:gd name="connsiteX3" fmla="*/ 9184709 w 9184709"/>
              <a:gd name="connsiteY3" fmla="*/ 935746 h 935746"/>
              <a:gd name="connsiteX4" fmla="*/ 3650 w 9184709"/>
              <a:gd name="connsiteY4" fmla="*/ 935746 h 935746"/>
              <a:gd name="connsiteX5" fmla="*/ 3650 w 9184709"/>
              <a:gd name="connsiteY5" fmla="*/ 186119 h 935746"/>
              <a:gd name="connsiteX6" fmla="*/ 0 w 9184709"/>
              <a:gd name="connsiteY6" fmla="*/ 144442 h 935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84709" h="935746">
                <a:moveTo>
                  <a:pt x="0" y="0"/>
                </a:moveTo>
                <a:lnTo>
                  <a:pt x="8649853" y="17882"/>
                </a:lnTo>
                <a:cubicBezTo>
                  <a:pt x="9133754" y="17882"/>
                  <a:pt x="9184709" y="227488"/>
                  <a:pt x="9184709" y="506303"/>
                </a:cubicBezTo>
                <a:lnTo>
                  <a:pt x="9184709" y="935746"/>
                </a:lnTo>
                <a:lnTo>
                  <a:pt x="3650" y="935746"/>
                </a:lnTo>
                <a:lnTo>
                  <a:pt x="3650" y="186119"/>
                </a:lnTo>
                <a:lnTo>
                  <a:pt x="0" y="144442"/>
                </a:lnTo>
                <a:close/>
              </a:path>
            </a:pathLst>
          </a:custGeom>
          <a:solidFill>
            <a:srgbClr val="3EB6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310F84B7-860D-C84C-28DC-7399B9D98DCA}"/>
              </a:ext>
            </a:extLst>
          </p:cNvPr>
          <p:cNvSpPr>
            <a:spLocks noGrp="1"/>
          </p:cNvSpPr>
          <p:nvPr>
            <p:ph type="body" sz="quarter" idx="27"/>
          </p:nvPr>
        </p:nvSpPr>
        <p:spPr>
          <a:xfrm>
            <a:off x="849242" y="383586"/>
            <a:ext cx="6850272" cy="720752"/>
          </a:xfrm>
        </p:spPr>
        <p:txBody>
          <a:bodyPr/>
          <a:lstStyle/>
          <a:p>
            <a:r>
              <a:rPr lang="en-IE" sz="3400" dirty="0"/>
              <a:t>03 Transparenz und Rechenschaftspflicht</a:t>
            </a:r>
          </a:p>
        </p:txBody>
      </p:sp>
      <p:pic>
        <p:nvPicPr>
          <p:cNvPr id="7" name="Graphic 6">
            <a:extLst>
              <a:ext uri="{FF2B5EF4-FFF2-40B4-BE49-F238E27FC236}">
                <a16:creationId xmlns:a16="http://schemas.microsoft.com/office/drawing/2014/main" id="{68C8DF3C-EA10-52A6-9333-D19A36144C5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8741310" y="0"/>
            <a:ext cx="3244501" cy="2181647"/>
          </a:xfrm>
          <a:prstGeom prst="rect">
            <a:avLst/>
          </a:prstGeom>
        </p:spPr>
      </p:pic>
      <p:grpSp>
        <p:nvGrpSpPr>
          <p:cNvPr id="15" name="Group 14">
            <a:extLst>
              <a:ext uri="{FF2B5EF4-FFF2-40B4-BE49-F238E27FC236}">
                <a16:creationId xmlns:a16="http://schemas.microsoft.com/office/drawing/2014/main" id="{4EE7620D-0CE3-46C7-EDCA-1803DC640682}"/>
              </a:ext>
            </a:extLst>
          </p:cNvPr>
          <p:cNvGrpSpPr/>
          <p:nvPr/>
        </p:nvGrpSpPr>
        <p:grpSpPr>
          <a:xfrm rot="10800000">
            <a:off x="268528" y="2383384"/>
            <a:ext cx="744123" cy="527392"/>
            <a:chOff x="1410990" y="64984"/>
            <a:chExt cx="7606227" cy="5390858"/>
          </a:xfrm>
        </p:grpSpPr>
        <p:sp>
          <p:nvSpPr>
            <p:cNvPr id="13" name="Freeform 12">
              <a:extLst>
                <a:ext uri="{FF2B5EF4-FFF2-40B4-BE49-F238E27FC236}">
                  <a16:creationId xmlns:a16="http://schemas.microsoft.com/office/drawing/2014/main" id="{38043AAD-000A-BABE-A21A-D07DF4550823}"/>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Freeform 13">
              <a:extLst>
                <a:ext uri="{FF2B5EF4-FFF2-40B4-BE49-F238E27FC236}">
                  <a16:creationId xmlns:a16="http://schemas.microsoft.com/office/drawing/2014/main" id="{DBBBF3D6-8221-2021-73A8-6C90DEAD3597}"/>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8" name="Text Placeholder 3">
            <a:extLst>
              <a:ext uri="{FF2B5EF4-FFF2-40B4-BE49-F238E27FC236}">
                <a16:creationId xmlns:a16="http://schemas.microsoft.com/office/drawing/2014/main" id="{DBB751C3-9F0C-A701-10F6-FD5A66A8B086}"/>
              </a:ext>
            </a:extLst>
          </p:cNvPr>
          <p:cNvSpPr txBox="1">
            <a:spLocks/>
          </p:cNvSpPr>
          <p:nvPr/>
        </p:nvSpPr>
        <p:spPr>
          <a:xfrm>
            <a:off x="1127125" y="2438966"/>
            <a:ext cx="10275981" cy="383002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2400" b="1" dirty="0">
                <a:solidFill>
                  <a:schemeClr val="bg1"/>
                </a:solidFill>
                <a:latin typeface="Calibri" panose="020F0502020204030204" pitchFamily="34" charset="0"/>
                <a:cs typeface="Calibri" panose="020F0502020204030204" pitchFamily="34" charset="0"/>
              </a:rPr>
              <a:t>Machen Sie Ihre Identität, Ihre Ziele und Ihre Vorgehensweise deutlich</a:t>
            </a:r>
            <a:r>
              <a:rPr lang="en-GB" sz="2400" dirty="0">
                <a:solidFill>
                  <a:schemeClr val="bg1"/>
                </a:solidFill>
                <a:latin typeface="Calibri" panose="020F0502020204030204" pitchFamily="34" charset="0"/>
                <a:cs typeface="Calibri" panose="020F0502020204030204" pitchFamily="34" charset="0"/>
              </a:rPr>
              <a:t>. Teilen Sie Ihrem Publikum mit, wer Sie sind, in welcher Beziehung Sie zu der Geschichte stehen und wie sie entstanden ist. Geben Sie zu, was Sie wissen – und was Sie nicht wissen.</a:t>
            </a:r>
          </a:p>
          <a:p>
            <a:pPr marL="0" indent="0">
              <a:lnSpc>
                <a:spcPct val="100000"/>
              </a:lnSpc>
              <a:buNone/>
            </a:pPr>
            <a:r>
              <a:rPr lang="en-GB" sz="2400" dirty="0">
                <a:solidFill>
                  <a:schemeClr val="bg1"/>
                </a:solidFill>
                <a:latin typeface="Calibri" panose="020F0502020204030204" pitchFamily="34" charset="0"/>
                <a:cs typeface="Calibri" panose="020F0502020204030204" pitchFamily="34" charset="0"/>
              </a:rPr>
              <a:t>Erklären Sie redaktionelle Entscheidungen. Legen Sie Finanzierungen oder Partnerschaften offen. Beschreiben Sie, wie Sie Mitwirkende ausgewählt haben. Korrigieren Sie Fehler offen und sofort, wenn sie auftreten.</a:t>
            </a:r>
          </a:p>
          <a:p>
            <a:pPr marL="0" indent="0">
              <a:lnSpc>
                <a:spcPct val="100000"/>
              </a:lnSpc>
              <a:buNone/>
            </a:pPr>
            <a:r>
              <a:rPr lang="en-GB" sz="2400" dirty="0">
                <a:solidFill>
                  <a:schemeClr val="bg1"/>
                </a:solidFill>
                <a:latin typeface="Calibri" panose="020F0502020204030204" pitchFamily="34" charset="0"/>
                <a:cs typeface="Calibri" panose="020F0502020204030204" pitchFamily="34" charset="0"/>
              </a:rPr>
              <a:t>Stehen Sie zu Ihrer Arbeit. Ethisch handelnde Geschichtenerzähler*innen sind nicht nur für das verantwortlich, was sie schaffen – sondern auch dafür, wie es verstanden, geteilt und in Erinnerung behalten wird.</a:t>
            </a:r>
          </a:p>
          <a:p>
            <a:pPr marL="0" indent="0">
              <a:lnSpc>
                <a:spcPct val="100000"/>
              </a:lnSpc>
              <a:buNone/>
            </a:pPr>
            <a:endParaRPr lang="en-GB" sz="2400" b="1"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400" b="1"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400" b="1"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400" dirty="0">
              <a:solidFill>
                <a:schemeClr val="bg1"/>
              </a:solidFill>
              <a:latin typeface="Calibri" panose="020F0502020204030204" pitchFamily="34" charset="0"/>
              <a:ea typeface="Calibri"/>
              <a:cs typeface="Calibri" panose="020F0502020204030204" pitchFamily="34" charset="0"/>
            </a:endParaRPr>
          </a:p>
          <a:p>
            <a:pPr marL="0" indent="0">
              <a:lnSpc>
                <a:spcPct val="100000"/>
              </a:lnSpc>
              <a:buNone/>
            </a:pPr>
            <a:endParaRPr lang="en-GB" sz="2400" dirty="0">
              <a:solidFill>
                <a:schemeClr val="bg1"/>
              </a:solidFill>
              <a:latin typeface="Calibri" panose="020F0502020204030204" pitchFamily="34" charset="0"/>
              <a:ea typeface="Calibri"/>
              <a:cs typeface="Calibri" panose="020F0502020204030204" pitchFamily="34" charset="0"/>
            </a:endParaRPr>
          </a:p>
          <a:p>
            <a:pPr marL="0" indent="0">
              <a:lnSpc>
                <a:spcPct val="100000"/>
              </a:lnSpc>
              <a:buNone/>
            </a:pPr>
            <a:endParaRPr lang="en-GB" sz="2400" dirty="0">
              <a:solidFill>
                <a:schemeClr val="bg1"/>
              </a:solidFill>
              <a:latin typeface="Calibri" panose="020F0502020204030204" pitchFamily="34" charset="0"/>
              <a:ea typeface="Calibri"/>
              <a:cs typeface="Calibri" panose="020F0502020204030204" pitchFamily="34" charset="0"/>
            </a:endParaRPr>
          </a:p>
          <a:p>
            <a:pPr marL="0" indent="0">
              <a:lnSpc>
                <a:spcPct val="100000"/>
              </a:lnSpc>
              <a:buNone/>
            </a:pPr>
            <a:endParaRPr lang="en-IE" sz="2400" b="0" i="0" u="none" strike="noStrike" dirty="0">
              <a:solidFill>
                <a:schemeClr val="bg1"/>
              </a:solidFill>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endParaRPr>
          </a:p>
          <a:p>
            <a:pPr marL="0" indent="0">
              <a:lnSpc>
                <a:spcPct val="100000"/>
              </a:lnSpc>
              <a:buNone/>
            </a:pPr>
            <a:endParaRPr lang="en-US" sz="2400" b="0" i="0" u="none" strike="noStrike"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endParaRPr>
          </a:p>
          <a:p>
            <a:pPr marL="0" indent="0">
              <a:lnSpc>
                <a:spcPct val="100000"/>
              </a:lnSpc>
              <a:buNone/>
            </a:pPr>
            <a:endParaRPr lang="en-US" sz="2400" b="0" i="0" u="none" strike="noStrike" dirty="0">
              <a:solidFill>
                <a:schemeClr val="bg1"/>
              </a:solidFill>
              <a:effectLst/>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endParaRPr>
          </a:p>
          <a:p>
            <a:pPr>
              <a:lnSpc>
                <a:spcPct val="100000"/>
              </a:lnSpc>
              <a:buFont typeface="System Font Regular"/>
              <a:buChar char="→"/>
            </a:pPr>
            <a:endParaRPr lang="en-US" sz="2400" i="0" dirty="0">
              <a:solidFill>
                <a:schemeClr val="bg1"/>
              </a:solidFill>
              <a:latin typeface="Calibri" panose="020F0502020204030204" pitchFamily="34" charset="0"/>
              <a:ea typeface="Calibri (MS) Bold"/>
              <a:cs typeface="Calibri" panose="020F0502020204030204" pitchFamily="34" charset="0"/>
              <a:sym typeface="Calibri (MS) Bold"/>
            </a:endParaRPr>
          </a:p>
        </p:txBody>
      </p:sp>
      <p:sp>
        <p:nvSpPr>
          <p:cNvPr id="10" name="Graphic 3">
            <a:extLst>
              <a:ext uri="{FF2B5EF4-FFF2-40B4-BE49-F238E27FC236}">
                <a16:creationId xmlns:a16="http://schemas.microsoft.com/office/drawing/2014/main" id="{DCB70B86-10D1-E6FC-0687-65060790F64D}"/>
              </a:ext>
            </a:extLst>
          </p:cNvPr>
          <p:cNvSpPr/>
          <p:nvPr/>
        </p:nvSpPr>
        <p:spPr>
          <a:xfrm>
            <a:off x="378083" y="478849"/>
            <a:ext cx="342554" cy="530225"/>
          </a:xfrm>
          <a:custGeom>
            <a:avLst/>
            <a:gdLst>
              <a:gd name="connsiteX0" fmla="*/ 2722055 w 3150679"/>
              <a:gd name="connsiteY0" fmla="*/ 2728627 h 4876799"/>
              <a:gd name="connsiteX1" fmla="*/ 3150680 w 3150679"/>
              <a:gd name="connsiteY1" fmla="*/ 1986248 h 4876799"/>
              <a:gd name="connsiteX2" fmla="*/ 2836355 w 3150679"/>
              <a:gd name="connsiteY2" fmla="*/ 1804797 h 4876799"/>
              <a:gd name="connsiteX3" fmla="*/ 2861215 w 3150679"/>
              <a:gd name="connsiteY3" fmla="*/ 1571625 h 4876799"/>
              <a:gd name="connsiteX4" fmla="*/ 2836355 w 3150679"/>
              <a:gd name="connsiteY4" fmla="*/ 1338453 h 4876799"/>
              <a:gd name="connsiteX5" fmla="*/ 3150680 w 3150679"/>
              <a:gd name="connsiteY5" fmla="*/ 1157002 h 4876799"/>
              <a:gd name="connsiteX6" fmla="*/ 2722055 w 3150679"/>
              <a:gd name="connsiteY6" fmla="*/ 414623 h 4876799"/>
              <a:gd name="connsiteX7" fmla="*/ 2409920 w 3150679"/>
              <a:gd name="connsiteY7" fmla="*/ 594836 h 4876799"/>
              <a:gd name="connsiteX8" fmla="*/ 2003965 w 3150679"/>
              <a:gd name="connsiteY8" fmla="*/ 363284 h 4876799"/>
              <a:gd name="connsiteX9" fmla="*/ 2003965 w 3150679"/>
              <a:gd name="connsiteY9" fmla="*/ 0 h 4876799"/>
              <a:gd name="connsiteX10" fmla="*/ 1146715 w 3150679"/>
              <a:gd name="connsiteY10" fmla="*/ 0 h 4876799"/>
              <a:gd name="connsiteX11" fmla="*/ 1146715 w 3150679"/>
              <a:gd name="connsiteY11" fmla="*/ 363284 h 4876799"/>
              <a:gd name="connsiteX12" fmla="*/ 740759 w 3150679"/>
              <a:gd name="connsiteY12" fmla="*/ 594836 h 4876799"/>
              <a:gd name="connsiteX13" fmla="*/ 428530 w 3150679"/>
              <a:gd name="connsiteY13" fmla="*/ 414623 h 4876799"/>
              <a:gd name="connsiteX14" fmla="*/ 0 w 3150679"/>
              <a:gd name="connsiteY14" fmla="*/ 1157002 h 4876799"/>
              <a:gd name="connsiteX15" fmla="*/ 314325 w 3150679"/>
              <a:gd name="connsiteY15" fmla="*/ 1338453 h 4876799"/>
              <a:gd name="connsiteX16" fmla="*/ 289465 w 3150679"/>
              <a:gd name="connsiteY16" fmla="*/ 1571625 h 4876799"/>
              <a:gd name="connsiteX17" fmla="*/ 314325 w 3150679"/>
              <a:gd name="connsiteY17" fmla="*/ 1804797 h 4876799"/>
              <a:gd name="connsiteX18" fmla="*/ 0 w 3150679"/>
              <a:gd name="connsiteY18" fmla="*/ 1986248 h 4876799"/>
              <a:gd name="connsiteX19" fmla="*/ 428530 w 3150679"/>
              <a:gd name="connsiteY19" fmla="*/ 2728627 h 4876799"/>
              <a:gd name="connsiteX20" fmla="*/ 740855 w 3150679"/>
              <a:gd name="connsiteY20" fmla="*/ 2548319 h 4876799"/>
              <a:gd name="connsiteX21" fmla="*/ 1065276 w 3150679"/>
              <a:gd name="connsiteY21" fmla="*/ 2748248 h 4876799"/>
              <a:gd name="connsiteX22" fmla="*/ 899827 w 3150679"/>
              <a:gd name="connsiteY22" fmla="*/ 3429000 h 4876799"/>
              <a:gd name="connsiteX23" fmla="*/ 575215 w 3150679"/>
              <a:gd name="connsiteY23" fmla="*/ 3429000 h 4876799"/>
              <a:gd name="connsiteX24" fmla="*/ 575215 w 3150679"/>
              <a:gd name="connsiteY24" fmla="*/ 4019550 h 4876799"/>
              <a:gd name="connsiteX25" fmla="*/ 289465 w 3150679"/>
              <a:gd name="connsiteY25" fmla="*/ 4019550 h 4876799"/>
              <a:gd name="connsiteX26" fmla="*/ 289465 w 3150679"/>
              <a:gd name="connsiteY26" fmla="*/ 4876800 h 4876799"/>
              <a:gd name="connsiteX27" fmla="*/ 2861215 w 3150679"/>
              <a:gd name="connsiteY27" fmla="*/ 4876800 h 4876799"/>
              <a:gd name="connsiteX28" fmla="*/ 2861215 w 3150679"/>
              <a:gd name="connsiteY28" fmla="*/ 4019550 h 4876799"/>
              <a:gd name="connsiteX29" fmla="*/ 2575465 w 3150679"/>
              <a:gd name="connsiteY29" fmla="*/ 4019550 h 4876799"/>
              <a:gd name="connsiteX30" fmla="*/ 2575465 w 3150679"/>
              <a:gd name="connsiteY30" fmla="*/ 3429000 h 4876799"/>
              <a:gd name="connsiteX31" fmla="*/ 2250853 w 3150679"/>
              <a:gd name="connsiteY31" fmla="*/ 3429000 h 4876799"/>
              <a:gd name="connsiteX32" fmla="*/ 2085403 w 3150679"/>
              <a:gd name="connsiteY32" fmla="*/ 2748248 h 4876799"/>
              <a:gd name="connsiteX33" fmla="*/ 2409825 w 3150679"/>
              <a:gd name="connsiteY33" fmla="*/ 2548319 h 4876799"/>
              <a:gd name="connsiteX34" fmla="*/ 2575465 w 3150679"/>
              <a:gd name="connsiteY34" fmla="*/ 4591050 h 4876799"/>
              <a:gd name="connsiteX35" fmla="*/ 575215 w 3150679"/>
              <a:gd name="connsiteY35" fmla="*/ 4591050 h 4876799"/>
              <a:gd name="connsiteX36" fmla="*/ 575215 w 3150679"/>
              <a:gd name="connsiteY36" fmla="*/ 4305300 h 4876799"/>
              <a:gd name="connsiteX37" fmla="*/ 2575465 w 3150679"/>
              <a:gd name="connsiteY37" fmla="*/ 4305300 h 4876799"/>
              <a:gd name="connsiteX38" fmla="*/ 2289715 w 3150679"/>
              <a:gd name="connsiteY38" fmla="*/ 3714750 h 4876799"/>
              <a:gd name="connsiteX39" fmla="*/ 2289715 w 3150679"/>
              <a:gd name="connsiteY39" fmla="*/ 4019550 h 4876799"/>
              <a:gd name="connsiteX40" fmla="*/ 860965 w 3150679"/>
              <a:gd name="connsiteY40" fmla="*/ 4019550 h 4876799"/>
              <a:gd name="connsiteX41" fmla="*/ 860965 w 3150679"/>
              <a:gd name="connsiteY41" fmla="*/ 3714750 h 4876799"/>
              <a:gd name="connsiteX42" fmla="*/ 1198531 w 3150679"/>
              <a:gd name="connsiteY42" fmla="*/ 3429000 h 4876799"/>
              <a:gd name="connsiteX43" fmla="*/ 1429226 w 3150679"/>
              <a:gd name="connsiteY43" fmla="*/ 2000250 h 4876799"/>
              <a:gd name="connsiteX44" fmla="*/ 1721453 w 3150679"/>
              <a:gd name="connsiteY44" fmla="*/ 2000250 h 4876799"/>
              <a:gd name="connsiteX45" fmla="*/ 1952149 w 3150679"/>
              <a:gd name="connsiteY45" fmla="*/ 3429000 h 4876799"/>
              <a:gd name="connsiteX46" fmla="*/ 1289590 w 3150679"/>
              <a:gd name="connsiteY46" fmla="*/ 1428750 h 4876799"/>
              <a:gd name="connsiteX47" fmla="*/ 1575340 w 3150679"/>
              <a:gd name="connsiteY47" fmla="*/ 1143000 h 4876799"/>
              <a:gd name="connsiteX48" fmla="*/ 1861090 w 3150679"/>
              <a:gd name="connsiteY48" fmla="*/ 1428750 h 4876799"/>
              <a:gd name="connsiteX49" fmla="*/ 1575340 w 3150679"/>
              <a:gd name="connsiteY49" fmla="*/ 1714500 h 4876799"/>
              <a:gd name="connsiteX50" fmla="*/ 1289590 w 3150679"/>
              <a:gd name="connsiteY50" fmla="*/ 1428750 h 4876799"/>
              <a:gd name="connsiteX51" fmla="*/ 2041969 w 3150679"/>
              <a:gd name="connsiteY51" fmla="*/ 2452973 h 4876799"/>
              <a:gd name="connsiteX52" fmla="*/ 2007299 w 3150679"/>
              <a:gd name="connsiteY52" fmla="*/ 2000250 h 4876799"/>
              <a:gd name="connsiteX53" fmla="*/ 2289715 w 3150679"/>
              <a:gd name="connsiteY53" fmla="*/ 2000250 h 4876799"/>
              <a:gd name="connsiteX54" fmla="*/ 2289715 w 3150679"/>
              <a:gd name="connsiteY54" fmla="*/ 1714500 h 4876799"/>
              <a:gd name="connsiteX55" fmla="*/ 2070164 w 3150679"/>
              <a:gd name="connsiteY55" fmla="*/ 1714500 h 4876799"/>
              <a:gd name="connsiteX56" fmla="*/ 2146840 w 3150679"/>
              <a:gd name="connsiteY56" fmla="*/ 1428750 h 4876799"/>
              <a:gd name="connsiteX57" fmla="*/ 1575340 w 3150679"/>
              <a:gd name="connsiteY57" fmla="*/ 857250 h 4876799"/>
              <a:gd name="connsiteX58" fmla="*/ 1003840 w 3150679"/>
              <a:gd name="connsiteY58" fmla="*/ 1428750 h 4876799"/>
              <a:gd name="connsiteX59" fmla="*/ 1080516 w 3150679"/>
              <a:gd name="connsiteY59" fmla="*/ 1714500 h 4876799"/>
              <a:gd name="connsiteX60" fmla="*/ 860965 w 3150679"/>
              <a:gd name="connsiteY60" fmla="*/ 1714500 h 4876799"/>
              <a:gd name="connsiteX61" fmla="*/ 860965 w 3150679"/>
              <a:gd name="connsiteY61" fmla="*/ 2000250 h 4876799"/>
              <a:gd name="connsiteX62" fmla="*/ 1143381 w 3150679"/>
              <a:gd name="connsiteY62" fmla="*/ 2000250 h 4876799"/>
              <a:gd name="connsiteX63" fmla="*/ 1108710 w 3150679"/>
              <a:gd name="connsiteY63" fmla="*/ 2452973 h 4876799"/>
              <a:gd name="connsiteX64" fmla="*/ 784955 w 3150679"/>
              <a:gd name="connsiteY64" fmla="*/ 2192941 h 4876799"/>
              <a:gd name="connsiteX65" fmla="*/ 533209 w 3150679"/>
              <a:gd name="connsiteY65" fmla="*/ 2338292 h 4876799"/>
              <a:gd name="connsiteX66" fmla="*/ 390334 w 3150679"/>
              <a:gd name="connsiteY66" fmla="*/ 2090833 h 4876799"/>
              <a:gd name="connsiteX67" fmla="*/ 645414 w 3150679"/>
              <a:gd name="connsiteY67" fmla="*/ 1943576 h 4876799"/>
              <a:gd name="connsiteX68" fmla="*/ 575215 w 3150679"/>
              <a:gd name="connsiteY68" fmla="*/ 1571625 h 4876799"/>
              <a:gd name="connsiteX69" fmla="*/ 645414 w 3150679"/>
              <a:gd name="connsiteY69" fmla="*/ 1199674 h 4876799"/>
              <a:gd name="connsiteX70" fmla="*/ 390334 w 3150679"/>
              <a:gd name="connsiteY70" fmla="*/ 1052417 h 4876799"/>
              <a:gd name="connsiteX71" fmla="*/ 533209 w 3150679"/>
              <a:gd name="connsiteY71" fmla="*/ 804958 h 4876799"/>
              <a:gd name="connsiteX72" fmla="*/ 784955 w 3150679"/>
              <a:gd name="connsiteY72" fmla="*/ 950309 h 4876799"/>
              <a:gd name="connsiteX73" fmla="*/ 1432465 w 3150679"/>
              <a:gd name="connsiteY73" fmla="*/ 579596 h 4876799"/>
              <a:gd name="connsiteX74" fmla="*/ 1432465 w 3150679"/>
              <a:gd name="connsiteY74" fmla="*/ 285750 h 4876799"/>
              <a:gd name="connsiteX75" fmla="*/ 1718215 w 3150679"/>
              <a:gd name="connsiteY75" fmla="*/ 285750 h 4876799"/>
              <a:gd name="connsiteX76" fmla="*/ 1718215 w 3150679"/>
              <a:gd name="connsiteY76" fmla="*/ 579596 h 4876799"/>
              <a:gd name="connsiteX77" fmla="*/ 2365724 w 3150679"/>
              <a:gd name="connsiteY77" fmla="*/ 950309 h 4876799"/>
              <a:gd name="connsiteX78" fmla="*/ 2617470 w 3150679"/>
              <a:gd name="connsiteY78" fmla="*/ 804958 h 4876799"/>
              <a:gd name="connsiteX79" fmla="*/ 2760345 w 3150679"/>
              <a:gd name="connsiteY79" fmla="*/ 1052417 h 4876799"/>
              <a:gd name="connsiteX80" fmla="*/ 2505266 w 3150679"/>
              <a:gd name="connsiteY80" fmla="*/ 1199674 h 4876799"/>
              <a:gd name="connsiteX81" fmla="*/ 2575465 w 3150679"/>
              <a:gd name="connsiteY81" fmla="*/ 1571625 h 4876799"/>
              <a:gd name="connsiteX82" fmla="*/ 2505266 w 3150679"/>
              <a:gd name="connsiteY82" fmla="*/ 1943576 h 4876799"/>
              <a:gd name="connsiteX83" fmla="*/ 2760345 w 3150679"/>
              <a:gd name="connsiteY83" fmla="*/ 2090833 h 4876799"/>
              <a:gd name="connsiteX84" fmla="*/ 2617470 w 3150679"/>
              <a:gd name="connsiteY84" fmla="*/ 2338292 h 4876799"/>
              <a:gd name="connsiteX85" fmla="*/ 2365724 w 3150679"/>
              <a:gd name="connsiteY85" fmla="*/ 2192941 h 4876799"/>
              <a:gd name="connsiteX86" fmla="*/ 2041969 w 3150679"/>
              <a:gd name="connsiteY86" fmla="*/ 2452973 h 487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3150679" h="4876799">
                <a:moveTo>
                  <a:pt x="2722055" y="2728627"/>
                </a:moveTo>
                <a:lnTo>
                  <a:pt x="3150680" y="1986248"/>
                </a:lnTo>
                <a:lnTo>
                  <a:pt x="2836355" y="1804797"/>
                </a:lnTo>
                <a:cubicBezTo>
                  <a:pt x="2853214" y="1722596"/>
                  <a:pt x="2861215" y="1646777"/>
                  <a:pt x="2861215" y="1571625"/>
                </a:cubicBezTo>
                <a:cubicBezTo>
                  <a:pt x="2861215" y="1496473"/>
                  <a:pt x="2853214" y="1420654"/>
                  <a:pt x="2836355" y="1338453"/>
                </a:cubicBezTo>
                <a:lnTo>
                  <a:pt x="3150680" y="1157002"/>
                </a:lnTo>
                <a:lnTo>
                  <a:pt x="2722055" y="414623"/>
                </a:lnTo>
                <a:lnTo>
                  <a:pt x="2409920" y="594836"/>
                </a:lnTo>
                <a:cubicBezTo>
                  <a:pt x="2291429" y="494348"/>
                  <a:pt x="2153793" y="415862"/>
                  <a:pt x="2003965" y="363284"/>
                </a:cubicBezTo>
                <a:lnTo>
                  <a:pt x="2003965" y="0"/>
                </a:lnTo>
                <a:lnTo>
                  <a:pt x="1146715" y="0"/>
                </a:lnTo>
                <a:lnTo>
                  <a:pt x="1146715" y="363284"/>
                </a:lnTo>
                <a:cubicBezTo>
                  <a:pt x="996887" y="415862"/>
                  <a:pt x="859250" y="494348"/>
                  <a:pt x="740759" y="594836"/>
                </a:cubicBezTo>
                <a:lnTo>
                  <a:pt x="428530" y="414623"/>
                </a:lnTo>
                <a:lnTo>
                  <a:pt x="0" y="1157002"/>
                </a:lnTo>
                <a:lnTo>
                  <a:pt x="314325" y="1338453"/>
                </a:lnTo>
                <a:cubicBezTo>
                  <a:pt x="297466" y="1420654"/>
                  <a:pt x="289465" y="1496473"/>
                  <a:pt x="289465" y="1571625"/>
                </a:cubicBezTo>
                <a:cubicBezTo>
                  <a:pt x="289465" y="1646777"/>
                  <a:pt x="297466" y="1722596"/>
                  <a:pt x="314325" y="1804797"/>
                </a:cubicBezTo>
                <a:lnTo>
                  <a:pt x="0" y="1986248"/>
                </a:lnTo>
                <a:lnTo>
                  <a:pt x="428530" y="2728627"/>
                </a:lnTo>
                <a:lnTo>
                  <a:pt x="740855" y="2548319"/>
                </a:lnTo>
                <a:cubicBezTo>
                  <a:pt x="837343" y="2630043"/>
                  <a:pt x="946976" y="2697671"/>
                  <a:pt x="1065276" y="2748248"/>
                </a:cubicBezTo>
                <a:cubicBezTo>
                  <a:pt x="1024985" y="2977991"/>
                  <a:pt x="969835" y="3205258"/>
                  <a:pt x="899827" y="3429000"/>
                </a:cubicBezTo>
                <a:lnTo>
                  <a:pt x="575215" y="3429000"/>
                </a:lnTo>
                <a:lnTo>
                  <a:pt x="575215" y="4019550"/>
                </a:lnTo>
                <a:lnTo>
                  <a:pt x="289465" y="4019550"/>
                </a:lnTo>
                <a:lnTo>
                  <a:pt x="289465" y="4876800"/>
                </a:lnTo>
                <a:lnTo>
                  <a:pt x="2861215" y="4876800"/>
                </a:lnTo>
                <a:lnTo>
                  <a:pt x="2861215" y="4019550"/>
                </a:lnTo>
                <a:lnTo>
                  <a:pt x="2575465" y="4019550"/>
                </a:lnTo>
                <a:lnTo>
                  <a:pt x="2575465" y="3429000"/>
                </a:lnTo>
                <a:lnTo>
                  <a:pt x="2250853" y="3429000"/>
                </a:lnTo>
                <a:cubicBezTo>
                  <a:pt x="2180844" y="3205258"/>
                  <a:pt x="2125694" y="2977991"/>
                  <a:pt x="2085403" y="2748248"/>
                </a:cubicBezTo>
                <a:cubicBezTo>
                  <a:pt x="2203704" y="2697671"/>
                  <a:pt x="2313337" y="2630043"/>
                  <a:pt x="2409825" y="2548319"/>
                </a:cubicBezTo>
                <a:close/>
                <a:moveTo>
                  <a:pt x="2575465" y="4591050"/>
                </a:moveTo>
                <a:lnTo>
                  <a:pt x="575215" y="4591050"/>
                </a:lnTo>
                <a:lnTo>
                  <a:pt x="575215" y="4305300"/>
                </a:lnTo>
                <a:lnTo>
                  <a:pt x="2575465" y="4305300"/>
                </a:lnTo>
                <a:close/>
                <a:moveTo>
                  <a:pt x="2289715" y="3714750"/>
                </a:moveTo>
                <a:lnTo>
                  <a:pt x="2289715" y="4019550"/>
                </a:lnTo>
                <a:lnTo>
                  <a:pt x="860965" y="4019550"/>
                </a:lnTo>
                <a:lnTo>
                  <a:pt x="860965" y="3714750"/>
                </a:lnTo>
                <a:close/>
                <a:moveTo>
                  <a:pt x="1198531" y="3429000"/>
                </a:moveTo>
                <a:cubicBezTo>
                  <a:pt x="1335977" y="2963990"/>
                  <a:pt x="1413320" y="2484978"/>
                  <a:pt x="1429226" y="2000250"/>
                </a:cubicBezTo>
                <a:lnTo>
                  <a:pt x="1721453" y="2000250"/>
                </a:lnTo>
                <a:cubicBezTo>
                  <a:pt x="1737360" y="2484978"/>
                  <a:pt x="1814703" y="2963990"/>
                  <a:pt x="1952149" y="3429000"/>
                </a:cubicBezTo>
                <a:close/>
                <a:moveTo>
                  <a:pt x="1289590" y="1428750"/>
                </a:moveTo>
                <a:cubicBezTo>
                  <a:pt x="1289590" y="1271207"/>
                  <a:pt x="1417796" y="1143000"/>
                  <a:pt x="1575340" y="1143000"/>
                </a:cubicBezTo>
                <a:cubicBezTo>
                  <a:pt x="1732883" y="1143000"/>
                  <a:pt x="1861090" y="1271207"/>
                  <a:pt x="1861090" y="1428750"/>
                </a:cubicBezTo>
                <a:cubicBezTo>
                  <a:pt x="1861090" y="1586293"/>
                  <a:pt x="1732883" y="1714500"/>
                  <a:pt x="1575340" y="1714500"/>
                </a:cubicBezTo>
                <a:cubicBezTo>
                  <a:pt x="1417796" y="1714500"/>
                  <a:pt x="1289590" y="1586293"/>
                  <a:pt x="1289590" y="1428750"/>
                </a:cubicBezTo>
                <a:close/>
                <a:moveTo>
                  <a:pt x="2041969" y="2452973"/>
                </a:moveTo>
                <a:cubicBezTo>
                  <a:pt x="2024062" y="2302859"/>
                  <a:pt x="2012537" y="2151888"/>
                  <a:pt x="2007299" y="2000250"/>
                </a:cubicBezTo>
                <a:lnTo>
                  <a:pt x="2289715" y="2000250"/>
                </a:lnTo>
                <a:lnTo>
                  <a:pt x="2289715" y="1714500"/>
                </a:lnTo>
                <a:lnTo>
                  <a:pt x="2070164" y="1714500"/>
                </a:lnTo>
                <a:cubicBezTo>
                  <a:pt x="2118932" y="1630394"/>
                  <a:pt x="2146840" y="1532763"/>
                  <a:pt x="2146840" y="1428750"/>
                </a:cubicBezTo>
                <a:cubicBezTo>
                  <a:pt x="2146840" y="1113663"/>
                  <a:pt x="1890427" y="857250"/>
                  <a:pt x="1575340" y="857250"/>
                </a:cubicBezTo>
                <a:cubicBezTo>
                  <a:pt x="1260253" y="857250"/>
                  <a:pt x="1003840" y="1113663"/>
                  <a:pt x="1003840" y="1428750"/>
                </a:cubicBezTo>
                <a:cubicBezTo>
                  <a:pt x="1003840" y="1532763"/>
                  <a:pt x="1031748" y="1630394"/>
                  <a:pt x="1080516" y="1714500"/>
                </a:cubicBezTo>
                <a:lnTo>
                  <a:pt x="860965" y="1714500"/>
                </a:lnTo>
                <a:lnTo>
                  <a:pt x="860965" y="2000250"/>
                </a:lnTo>
                <a:lnTo>
                  <a:pt x="1143381" y="2000250"/>
                </a:lnTo>
                <a:cubicBezTo>
                  <a:pt x="1138142" y="2151888"/>
                  <a:pt x="1126617" y="2302859"/>
                  <a:pt x="1108710" y="2452973"/>
                </a:cubicBezTo>
                <a:cubicBezTo>
                  <a:pt x="944747" y="2367753"/>
                  <a:pt x="862565" y="2271789"/>
                  <a:pt x="784955" y="2192941"/>
                </a:cubicBezTo>
                <a:lnTo>
                  <a:pt x="533209" y="2338292"/>
                </a:lnTo>
                <a:lnTo>
                  <a:pt x="390334" y="2090833"/>
                </a:lnTo>
                <a:lnTo>
                  <a:pt x="645414" y="1943576"/>
                </a:lnTo>
                <a:cubicBezTo>
                  <a:pt x="609648" y="1814046"/>
                  <a:pt x="575215" y="1705975"/>
                  <a:pt x="575215" y="1571625"/>
                </a:cubicBezTo>
                <a:cubicBezTo>
                  <a:pt x="575215" y="1437246"/>
                  <a:pt x="609667" y="1329138"/>
                  <a:pt x="645414" y="1199674"/>
                </a:cubicBezTo>
                <a:lnTo>
                  <a:pt x="390334" y="1052417"/>
                </a:lnTo>
                <a:lnTo>
                  <a:pt x="533209" y="804958"/>
                </a:lnTo>
                <a:lnTo>
                  <a:pt x="784955" y="950309"/>
                </a:lnTo>
                <a:cubicBezTo>
                  <a:pt x="1001868" y="729929"/>
                  <a:pt x="1086050" y="669284"/>
                  <a:pt x="1432465" y="579596"/>
                </a:cubicBezTo>
                <a:lnTo>
                  <a:pt x="1432465" y="285750"/>
                </a:lnTo>
                <a:lnTo>
                  <a:pt x="1718215" y="285750"/>
                </a:lnTo>
                <a:lnTo>
                  <a:pt x="1718215" y="579596"/>
                </a:lnTo>
                <a:cubicBezTo>
                  <a:pt x="2060772" y="668284"/>
                  <a:pt x="2146145" y="727224"/>
                  <a:pt x="2365724" y="950309"/>
                </a:cubicBezTo>
                <a:lnTo>
                  <a:pt x="2617470" y="804958"/>
                </a:lnTo>
                <a:lnTo>
                  <a:pt x="2760345" y="1052417"/>
                </a:lnTo>
                <a:lnTo>
                  <a:pt x="2505266" y="1199674"/>
                </a:lnTo>
                <a:cubicBezTo>
                  <a:pt x="2541032" y="1329204"/>
                  <a:pt x="2575465" y="1437275"/>
                  <a:pt x="2575465" y="1571625"/>
                </a:cubicBezTo>
                <a:cubicBezTo>
                  <a:pt x="2575465" y="1706004"/>
                  <a:pt x="2541013" y="1814112"/>
                  <a:pt x="2505266" y="1943576"/>
                </a:cubicBezTo>
                <a:lnTo>
                  <a:pt x="2760345" y="2090833"/>
                </a:lnTo>
                <a:lnTo>
                  <a:pt x="2617470" y="2338292"/>
                </a:lnTo>
                <a:lnTo>
                  <a:pt x="2365724" y="2192941"/>
                </a:lnTo>
                <a:cubicBezTo>
                  <a:pt x="2289839" y="2270036"/>
                  <a:pt x="2206200" y="2367620"/>
                  <a:pt x="2041969" y="2452973"/>
                </a:cubicBezTo>
                <a:close/>
              </a:path>
            </a:pathLst>
          </a:custGeom>
          <a:solidFill>
            <a:schemeClr val="bg1"/>
          </a:solidFill>
          <a:ln w="9525" cap="flat">
            <a:noFill/>
            <a:prstDash val="solid"/>
            <a:miter/>
          </a:ln>
        </p:spPr>
        <p:txBody>
          <a:bodyPr rtlCol="0" anchor="ctr"/>
          <a:lstStyle/>
          <a:p>
            <a:endParaRPr lang="en-GB"/>
          </a:p>
        </p:txBody>
      </p:sp>
    </p:spTree>
    <p:extLst>
      <p:ext uri="{BB962C8B-B14F-4D97-AF65-F5344CB8AC3E}">
        <p14:creationId xmlns:p14="http://schemas.microsoft.com/office/powerpoint/2010/main" val="40188362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134B0E4-001F-1258-82C5-A914D2D7FF74}"/>
              </a:ext>
            </a:extLst>
          </p:cNvPr>
          <p:cNvSpPr/>
          <p:nvPr/>
        </p:nvSpPr>
        <p:spPr>
          <a:xfrm>
            <a:off x="1" y="257319"/>
            <a:ext cx="9184709" cy="935746"/>
          </a:xfrm>
          <a:custGeom>
            <a:avLst/>
            <a:gdLst>
              <a:gd name="connsiteX0" fmla="*/ 0 w 9184709"/>
              <a:gd name="connsiteY0" fmla="*/ 0 h 935746"/>
              <a:gd name="connsiteX1" fmla="*/ 8649853 w 9184709"/>
              <a:gd name="connsiteY1" fmla="*/ 17882 h 935746"/>
              <a:gd name="connsiteX2" fmla="*/ 9184709 w 9184709"/>
              <a:gd name="connsiteY2" fmla="*/ 506303 h 935746"/>
              <a:gd name="connsiteX3" fmla="*/ 9184709 w 9184709"/>
              <a:gd name="connsiteY3" fmla="*/ 935746 h 935746"/>
              <a:gd name="connsiteX4" fmla="*/ 3650 w 9184709"/>
              <a:gd name="connsiteY4" fmla="*/ 935746 h 935746"/>
              <a:gd name="connsiteX5" fmla="*/ 3650 w 9184709"/>
              <a:gd name="connsiteY5" fmla="*/ 186119 h 935746"/>
              <a:gd name="connsiteX6" fmla="*/ 0 w 9184709"/>
              <a:gd name="connsiteY6" fmla="*/ 144442 h 935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84709" h="935746">
                <a:moveTo>
                  <a:pt x="0" y="0"/>
                </a:moveTo>
                <a:lnTo>
                  <a:pt x="8649853" y="17882"/>
                </a:lnTo>
                <a:cubicBezTo>
                  <a:pt x="9133754" y="17882"/>
                  <a:pt x="9184709" y="227488"/>
                  <a:pt x="9184709" y="506303"/>
                </a:cubicBezTo>
                <a:lnTo>
                  <a:pt x="9184709" y="935746"/>
                </a:lnTo>
                <a:lnTo>
                  <a:pt x="3650" y="935746"/>
                </a:lnTo>
                <a:lnTo>
                  <a:pt x="3650" y="186119"/>
                </a:lnTo>
                <a:lnTo>
                  <a:pt x="0" y="144442"/>
                </a:lnTo>
                <a:close/>
              </a:path>
            </a:pathLst>
          </a:custGeom>
          <a:solidFill>
            <a:srgbClr val="3EB6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310F84B7-860D-C84C-28DC-7399B9D98DCA}"/>
              </a:ext>
            </a:extLst>
          </p:cNvPr>
          <p:cNvSpPr>
            <a:spLocks noGrp="1"/>
          </p:cNvSpPr>
          <p:nvPr>
            <p:ph type="body" sz="quarter" idx="27"/>
          </p:nvPr>
        </p:nvSpPr>
        <p:spPr>
          <a:xfrm>
            <a:off x="849242" y="383586"/>
            <a:ext cx="6850272" cy="720752"/>
          </a:xfrm>
        </p:spPr>
        <p:txBody>
          <a:bodyPr/>
          <a:lstStyle/>
          <a:p>
            <a:r>
              <a:rPr lang="en-IE" sz="3400" dirty="0"/>
              <a:t>04 Die Würde respektieren</a:t>
            </a:r>
          </a:p>
        </p:txBody>
      </p:sp>
      <p:pic>
        <p:nvPicPr>
          <p:cNvPr id="7" name="Graphic 6">
            <a:extLst>
              <a:ext uri="{FF2B5EF4-FFF2-40B4-BE49-F238E27FC236}">
                <a16:creationId xmlns:a16="http://schemas.microsoft.com/office/drawing/2014/main" id="{68C8DF3C-EA10-52A6-9333-D19A36144C5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8741310" y="0"/>
            <a:ext cx="3244501" cy="2181647"/>
          </a:xfrm>
          <a:prstGeom prst="rect">
            <a:avLst/>
          </a:prstGeom>
        </p:spPr>
      </p:pic>
      <p:grpSp>
        <p:nvGrpSpPr>
          <p:cNvPr id="15" name="Group 14">
            <a:extLst>
              <a:ext uri="{FF2B5EF4-FFF2-40B4-BE49-F238E27FC236}">
                <a16:creationId xmlns:a16="http://schemas.microsoft.com/office/drawing/2014/main" id="{4EE7620D-0CE3-46C7-EDCA-1803DC640682}"/>
              </a:ext>
            </a:extLst>
          </p:cNvPr>
          <p:cNvGrpSpPr/>
          <p:nvPr/>
        </p:nvGrpSpPr>
        <p:grpSpPr>
          <a:xfrm rot="10800000">
            <a:off x="268528" y="2383384"/>
            <a:ext cx="744123" cy="527392"/>
            <a:chOff x="1410990" y="64984"/>
            <a:chExt cx="7606227" cy="5390858"/>
          </a:xfrm>
        </p:grpSpPr>
        <p:sp>
          <p:nvSpPr>
            <p:cNvPr id="13" name="Freeform 12">
              <a:extLst>
                <a:ext uri="{FF2B5EF4-FFF2-40B4-BE49-F238E27FC236}">
                  <a16:creationId xmlns:a16="http://schemas.microsoft.com/office/drawing/2014/main" id="{38043AAD-000A-BABE-A21A-D07DF4550823}"/>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Freeform 13">
              <a:extLst>
                <a:ext uri="{FF2B5EF4-FFF2-40B4-BE49-F238E27FC236}">
                  <a16:creationId xmlns:a16="http://schemas.microsoft.com/office/drawing/2014/main" id="{DBBBF3D6-8221-2021-73A8-6C90DEAD3597}"/>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8" name="Text Placeholder 3">
            <a:extLst>
              <a:ext uri="{FF2B5EF4-FFF2-40B4-BE49-F238E27FC236}">
                <a16:creationId xmlns:a16="http://schemas.microsoft.com/office/drawing/2014/main" id="{DBB751C3-9F0C-A701-10F6-FD5A66A8B086}"/>
              </a:ext>
            </a:extLst>
          </p:cNvPr>
          <p:cNvSpPr txBox="1">
            <a:spLocks/>
          </p:cNvSpPr>
          <p:nvPr/>
        </p:nvSpPr>
        <p:spPr>
          <a:xfrm>
            <a:off x="1127125" y="2438966"/>
            <a:ext cx="10275981" cy="383002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2400" b="1" dirty="0">
                <a:solidFill>
                  <a:schemeClr val="bg1"/>
                </a:solidFill>
                <a:latin typeface="Calibri" panose="020F0502020204030204" pitchFamily="34" charset="0"/>
                <a:cs typeface="Calibri" panose="020F0502020204030204" pitchFamily="34" charset="0"/>
              </a:rPr>
              <a:t>Die Mitwirkenden sind keine Figuren – sie sind Menschen mit Handlungsfähigkeit, einer Geschichte und einer Stimme. </a:t>
            </a:r>
            <a:r>
              <a:rPr lang="en-GB" sz="2400" dirty="0">
                <a:solidFill>
                  <a:schemeClr val="bg1"/>
                </a:solidFill>
                <a:latin typeface="Calibri" panose="020F0502020204030204" pitchFamily="34" charset="0"/>
                <a:cs typeface="Calibri" panose="020F0502020204030204" pitchFamily="34" charset="0"/>
              </a:rPr>
              <a:t>Ethisches Storytelling behandelt sie als Partner*innen, nicht als Requisiten. Lade sie ein, die Geschichte mitzugestalten. Respektiere ihre Wünsche. Verwende eine Sprache und Bildsprache, die ihre volle Menschlichkeit bekräftigt.</a:t>
            </a:r>
          </a:p>
          <a:p>
            <a:pPr marL="0" indent="0">
              <a:lnSpc>
                <a:spcPct val="100000"/>
              </a:lnSpc>
              <a:buNone/>
            </a:pPr>
            <a:r>
              <a:rPr lang="en-GB" sz="2400" dirty="0">
                <a:solidFill>
                  <a:schemeClr val="bg1"/>
                </a:solidFill>
                <a:latin typeface="Calibri" panose="020F0502020204030204" pitchFamily="34" charset="0"/>
                <a:cs typeface="Calibri" panose="020F0502020204030204" pitchFamily="34" charset="0"/>
              </a:rPr>
              <a:t>Vermeiden Sie Erzählungen, die auf Mitleid oder einer Retterrolle beruhen. Konzentrieren Sie sich stattdessen auf Stärke, Widerstandsfähigkeit und gelebte Erfahrungen. Lassen Sie die Menschen mit ihrer eigenen Stimme, in ihrer eigenen Sprache und zu ihren eigenen Bedingungen sprechen.</a:t>
            </a:r>
          </a:p>
          <a:p>
            <a:pPr marL="0" indent="0">
              <a:lnSpc>
                <a:spcPct val="100000"/>
              </a:lnSpc>
              <a:buNone/>
            </a:pPr>
            <a:r>
              <a:rPr lang="en-GB" sz="2400" dirty="0">
                <a:solidFill>
                  <a:schemeClr val="bg1"/>
                </a:solidFill>
                <a:latin typeface="Calibri" panose="020F0502020204030204" pitchFamily="34" charset="0"/>
                <a:cs typeface="Calibri" panose="020F0502020204030204" pitchFamily="34" charset="0"/>
              </a:rPr>
              <a:t>Denken Sie daran: Sie sind Gast in der Geschichte einer anderen Person. Hören Sie demütig zu. Stellen Sie die Dinge mit Sorgfalt dar.</a:t>
            </a:r>
          </a:p>
          <a:p>
            <a:pPr marL="0" indent="0">
              <a:lnSpc>
                <a:spcPct val="100000"/>
              </a:lnSpc>
              <a:buNone/>
            </a:pPr>
            <a:endParaRPr lang="en-GB" sz="2400" b="1"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400" b="1"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400" b="1"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400" b="1"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400" dirty="0">
              <a:solidFill>
                <a:schemeClr val="bg1"/>
              </a:solidFill>
              <a:latin typeface="Calibri" panose="020F0502020204030204" pitchFamily="34" charset="0"/>
              <a:ea typeface="Calibri"/>
              <a:cs typeface="Calibri" panose="020F0502020204030204" pitchFamily="34" charset="0"/>
            </a:endParaRPr>
          </a:p>
          <a:p>
            <a:pPr marL="0" indent="0">
              <a:lnSpc>
                <a:spcPct val="100000"/>
              </a:lnSpc>
              <a:buNone/>
            </a:pPr>
            <a:endParaRPr lang="en-GB" sz="2400" dirty="0">
              <a:solidFill>
                <a:schemeClr val="bg1"/>
              </a:solidFill>
              <a:latin typeface="Calibri" panose="020F0502020204030204" pitchFamily="34" charset="0"/>
              <a:ea typeface="Calibri"/>
              <a:cs typeface="Calibri" panose="020F0502020204030204" pitchFamily="34" charset="0"/>
            </a:endParaRPr>
          </a:p>
          <a:p>
            <a:pPr marL="0" indent="0">
              <a:lnSpc>
                <a:spcPct val="100000"/>
              </a:lnSpc>
              <a:buNone/>
            </a:pPr>
            <a:endParaRPr lang="en-GB" sz="2400" dirty="0">
              <a:solidFill>
                <a:schemeClr val="bg1"/>
              </a:solidFill>
              <a:latin typeface="Calibri" panose="020F0502020204030204" pitchFamily="34" charset="0"/>
              <a:ea typeface="Calibri"/>
              <a:cs typeface="Calibri" panose="020F0502020204030204" pitchFamily="34" charset="0"/>
            </a:endParaRPr>
          </a:p>
          <a:p>
            <a:pPr marL="0" indent="0">
              <a:lnSpc>
                <a:spcPct val="100000"/>
              </a:lnSpc>
              <a:buNone/>
            </a:pPr>
            <a:endParaRPr lang="en-IE" sz="2400" b="0" i="0" u="none" strike="noStrike" dirty="0">
              <a:solidFill>
                <a:schemeClr val="bg1"/>
              </a:solidFill>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endParaRPr>
          </a:p>
          <a:p>
            <a:pPr marL="0" indent="0">
              <a:lnSpc>
                <a:spcPct val="100000"/>
              </a:lnSpc>
              <a:buNone/>
            </a:pPr>
            <a:endParaRPr lang="en-US" sz="2400" b="0" i="0" u="none" strike="noStrike"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endParaRPr>
          </a:p>
          <a:p>
            <a:pPr marL="0" indent="0">
              <a:lnSpc>
                <a:spcPct val="100000"/>
              </a:lnSpc>
              <a:buNone/>
            </a:pPr>
            <a:endParaRPr lang="en-US" sz="2400" b="0" i="0" u="none" strike="noStrike" dirty="0">
              <a:solidFill>
                <a:schemeClr val="bg1"/>
              </a:solidFill>
              <a:effectLst/>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endParaRPr>
          </a:p>
          <a:p>
            <a:pPr>
              <a:lnSpc>
                <a:spcPct val="100000"/>
              </a:lnSpc>
              <a:buFont typeface="System Font Regular"/>
              <a:buChar char="→"/>
            </a:pPr>
            <a:endParaRPr lang="en-US" sz="2400" i="0" dirty="0">
              <a:solidFill>
                <a:schemeClr val="bg1"/>
              </a:solidFill>
              <a:latin typeface="Calibri" panose="020F0502020204030204" pitchFamily="34" charset="0"/>
              <a:ea typeface="Calibri (MS) Bold"/>
              <a:cs typeface="Calibri" panose="020F0502020204030204" pitchFamily="34" charset="0"/>
              <a:sym typeface="Calibri (MS) Bold"/>
            </a:endParaRPr>
          </a:p>
        </p:txBody>
      </p:sp>
      <p:grpSp>
        <p:nvGrpSpPr>
          <p:cNvPr id="9" name="Graphic 4">
            <a:extLst>
              <a:ext uri="{FF2B5EF4-FFF2-40B4-BE49-F238E27FC236}">
                <a16:creationId xmlns:a16="http://schemas.microsoft.com/office/drawing/2014/main" id="{823CD1E4-8F70-E43B-6DD6-17C1BB5382FD}"/>
              </a:ext>
            </a:extLst>
          </p:cNvPr>
          <p:cNvGrpSpPr/>
          <p:nvPr/>
        </p:nvGrpSpPr>
        <p:grpSpPr>
          <a:xfrm>
            <a:off x="259978" y="466669"/>
            <a:ext cx="468518" cy="533069"/>
            <a:chOff x="3952875" y="990600"/>
            <a:chExt cx="4286250" cy="4876800"/>
          </a:xfrm>
          <a:solidFill>
            <a:schemeClr val="bg1"/>
          </a:solidFill>
        </p:grpSpPr>
        <p:sp>
          <p:nvSpPr>
            <p:cNvPr id="11" name="Freeform 10">
              <a:extLst>
                <a:ext uri="{FF2B5EF4-FFF2-40B4-BE49-F238E27FC236}">
                  <a16:creationId xmlns:a16="http://schemas.microsoft.com/office/drawing/2014/main" id="{44125FDB-07FC-568A-54C5-1FE9E7A4D761}"/>
                </a:ext>
              </a:extLst>
            </p:cNvPr>
            <p:cNvSpPr/>
            <p:nvPr/>
          </p:nvSpPr>
          <p:spPr>
            <a:xfrm>
              <a:off x="3952875" y="4724400"/>
              <a:ext cx="2000250" cy="1143000"/>
            </a:xfrm>
            <a:custGeom>
              <a:avLst/>
              <a:gdLst>
                <a:gd name="connsiteX0" fmla="*/ 1571625 w 2000250"/>
                <a:gd name="connsiteY0" fmla="*/ 0 h 1143000"/>
                <a:gd name="connsiteX1" fmla="*/ 428625 w 2000250"/>
                <a:gd name="connsiteY1" fmla="*/ 0 h 1143000"/>
                <a:gd name="connsiteX2" fmla="*/ 0 w 2000250"/>
                <a:gd name="connsiteY2" fmla="*/ 428625 h 1143000"/>
                <a:gd name="connsiteX3" fmla="*/ 0 w 2000250"/>
                <a:gd name="connsiteY3" fmla="*/ 1143000 h 1143000"/>
                <a:gd name="connsiteX4" fmla="*/ 2000250 w 2000250"/>
                <a:gd name="connsiteY4" fmla="*/ 1143000 h 1143000"/>
                <a:gd name="connsiteX5" fmla="*/ 2000250 w 2000250"/>
                <a:gd name="connsiteY5" fmla="*/ 428625 h 1143000"/>
                <a:gd name="connsiteX6" fmla="*/ 1571625 w 2000250"/>
                <a:gd name="connsiteY6" fmla="*/ 0 h 1143000"/>
                <a:gd name="connsiteX7" fmla="*/ 1714500 w 2000250"/>
                <a:gd name="connsiteY7" fmla="*/ 857250 h 1143000"/>
                <a:gd name="connsiteX8" fmla="*/ 285750 w 2000250"/>
                <a:gd name="connsiteY8" fmla="*/ 857250 h 1143000"/>
                <a:gd name="connsiteX9" fmla="*/ 285750 w 2000250"/>
                <a:gd name="connsiteY9" fmla="*/ 428625 h 1143000"/>
                <a:gd name="connsiteX10" fmla="*/ 428625 w 2000250"/>
                <a:gd name="connsiteY10" fmla="*/ 285750 h 1143000"/>
                <a:gd name="connsiteX11" fmla="*/ 1571625 w 2000250"/>
                <a:gd name="connsiteY11" fmla="*/ 285750 h 1143000"/>
                <a:gd name="connsiteX12" fmla="*/ 1714500 w 2000250"/>
                <a:gd name="connsiteY12" fmla="*/ 428625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0250" h="1143000">
                  <a:moveTo>
                    <a:pt x="1571625" y="0"/>
                  </a:moveTo>
                  <a:lnTo>
                    <a:pt x="428625" y="0"/>
                  </a:lnTo>
                  <a:cubicBezTo>
                    <a:pt x="192281" y="0"/>
                    <a:pt x="0" y="192281"/>
                    <a:pt x="0" y="428625"/>
                  </a:cubicBezTo>
                  <a:lnTo>
                    <a:pt x="0" y="1143000"/>
                  </a:lnTo>
                  <a:lnTo>
                    <a:pt x="2000250" y="1143000"/>
                  </a:lnTo>
                  <a:lnTo>
                    <a:pt x="2000250" y="428625"/>
                  </a:lnTo>
                  <a:cubicBezTo>
                    <a:pt x="2000250" y="192281"/>
                    <a:pt x="1807969" y="0"/>
                    <a:pt x="1571625" y="0"/>
                  </a:cubicBezTo>
                  <a:close/>
                  <a:moveTo>
                    <a:pt x="1714500" y="857250"/>
                  </a:moveTo>
                  <a:lnTo>
                    <a:pt x="285750" y="857250"/>
                  </a:lnTo>
                  <a:lnTo>
                    <a:pt x="285750" y="428625"/>
                  </a:lnTo>
                  <a:cubicBezTo>
                    <a:pt x="285750" y="349844"/>
                    <a:pt x="349844" y="285750"/>
                    <a:pt x="428625" y="285750"/>
                  </a:cubicBezTo>
                  <a:lnTo>
                    <a:pt x="1571625" y="285750"/>
                  </a:lnTo>
                  <a:cubicBezTo>
                    <a:pt x="1650406" y="285750"/>
                    <a:pt x="1714500" y="349844"/>
                    <a:pt x="1714500" y="428625"/>
                  </a:cubicBezTo>
                  <a:close/>
                </a:path>
              </a:pathLst>
            </a:custGeom>
            <a:grpFill/>
            <a:ln w="9525" cap="flat">
              <a:noFill/>
              <a:prstDash val="solid"/>
              <a:miter/>
            </a:ln>
          </p:spPr>
          <p:txBody>
            <a:bodyPr rtlCol="0" anchor="ctr"/>
            <a:lstStyle/>
            <a:p>
              <a:endParaRPr lang="en-GB"/>
            </a:p>
          </p:txBody>
        </p:sp>
        <p:sp>
          <p:nvSpPr>
            <p:cNvPr id="12" name="Freeform 11">
              <a:extLst>
                <a:ext uri="{FF2B5EF4-FFF2-40B4-BE49-F238E27FC236}">
                  <a16:creationId xmlns:a16="http://schemas.microsoft.com/office/drawing/2014/main" id="{1DBC53D4-57AC-2001-1DB7-E28F05AE8652}"/>
                </a:ext>
              </a:extLst>
            </p:cNvPr>
            <p:cNvSpPr/>
            <p:nvPr/>
          </p:nvSpPr>
          <p:spPr>
            <a:xfrm>
              <a:off x="4381500" y="3581400"/>
              <a:ext cx="1143000" cy="1143000"/>
            </a:xfrm>
            <a:custGeom>
              <a:avLst/>
              <a:gdLst>
                <a:gd name="connsiteX0" fmla="*/ 1143000 w 1143000"/>
                <a:gd name="connsiteY0" fmla="*/ 571500 h 1143000"/>
                <a:gd name="connsiteX1" fmla="*/ 571500 w 1143000"/>
                <a:gd name="connsiteY1" fmla="*/ 0 h 1143000"/>
                <a:gd name="connsiteX2" fmla="*/ 0 w 1143000"/>
                <a:gd name="connsiteY2" fmla="*/ 571500 h 1143000"/>
                <a:gd name="connsiteX3" fmla="*/ 571500 w 1143000"/>
                <a:gd name="connsiteY3" fmla="*/ 1143000 h 1143000"/>
                <a:gd name="connsiteX4" fmla="*/ 1143000 w 1143000"/>
                <a:gd name="connsiteY4" fmla="*/ 571500 h 1143000"/>
                <a:gd name="connsiteX5" fmla="*/ 571500 w 1143000"/>
                <a:gd name="connsiteY5" fmla="*/ 857250 h 1143000"/>
                <a:gd name="connsiteX6" fmla="*/ 285750 w 1143000"/>
                <a:gd name="connsiteY6" fmla="*/ 571500 h 1143000"/>
                <a:gd name="connsiteX7" fmla="*/ 571500 w 1143000"/>
                <a:gd name="connsiteY7" fmla="*/ 285750 h 1143000"/>
                <a:gd name="connsiteX8" fmla="*/ 857250 w 1143000"/>
                <a:gd name="connsiteY8" fmla="*/ 571500 h 1143000"/>
                <a:gd name="connsiteX9" fmla="*/ 571500 w 1143000"/>
                <a:gd name="connsiteY9" fmla="*/ 857250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3000" h="1143000">
                  <a:moveTo>
                    <a:pt x="1143000" y="571500"/>
                  </a:moveTo>
                  <a:cubicBezTo>
                    <a:pt x="1143000" y="256375"/>
                    <a:pt x="886625" y="0"/>
                    <a:pt x="571500" y="0"/>
                  </a:cubicBezTo>
                  <a:cubicBezTo>
                    <a:pt x="256375" y="0"/>
                    <a:pt x="0" y="256375"/>
                    <a:pt x="0" y="571500"/>
                  </a:cubicBezTo>
                  <a:cubicBezTo>
                    <a:pt x="0" y="886625"/>
                    <a:pt x="256375" y="1143000"/>
                    <a:pt x="571500" y="1143000"/>
                  </a:cubicBezTo>
                  <a:cubicBezTo>
                    <a:pt x="886625" y="1143000"/>
                    <a:pt x="1143000" y="886625"/>
                    <a:pt x="1143000" y="571500"/>
                  </a:cubicBezTo>
                  <a:close/>
                  <a:moveTo>
                    <a:pt x="571500" y="857250"/>
                  </a:moveTo>
                  <a:cubicBezTo>
                    <a:pt x="413937" y="857250"/>
                    <a:pt x="285750" y="729063"/>
                    <a:pt x="285750" y="571500"/>
                  </a:cubicBezTo>
                  <a:cubicBezTo>
                    <a:pt x="285750" y="413938"/>
                    <a:pt x="413937" y="285750"/>
                    <a:pt x="571500" y="285750"/>
                  </a:cubicBezTo>
                  <a:cubicBezTo>
                    <a:pt x="729063" y="285750"/>
                    <a:pt x="857250" y="413938"/>
                    <a:pt x="857250" y="571500"/>
                  </a:cubicBezTo>
                  <a:cubicBezTo>
                    <a:pt x="857250" y="729063"/>
                    <a:pt x="729063" y="857250"/>
                    <a:pt x="571500" y="857250"/>
                  </a:cubicBezTo>
                  <a:close/>
                </a:path>
              </a:pathLst>
            </a:custGeom>
            <a:grpFill/>
            <a:ln w="9525"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0BEFC1F9-50A3-ABFC-7739-2BC1CF48B5AB}"/>
                </a:ext>
              </a:extLst>
            </p:cNvPr>
            <p:cNvSpPr/>
            <p:nvPr/>
          </p:nvSpPr>
          <p:spPr>
            <a:xfrm>
              <a:off x="6238875" y="4724400"/>
              <a:ext cx="2000250" cy="1143000"/>
            </a:xfrm>
            <a:custGeom>
              <a:avLst/>
              <a:gdLst>
                <a:gd name="connsiteX0" fmla="*/ 1571625 w 2000250"/>
                <a:gd name="connsiteY0" fmla="*/ 0 h 1143000"/>
                <a:gd name="connsiteX1" fmla="*/ 428625 w 2000250"/>
                <a:gd name="connsiteY1" fmla="*/ 0 h 1143000"/>
                <a:gd name="connsiteX2" fmla="*/ 0 w 2000250"/>
                <a:gd name="connsiteY2" fmla="*/ 428625 h 1143000"/>
                <a:gd name="connsiteX3" fmla="*/ 0 w 2000250"/>
                <a:gd name="connsiteY3" fmla="*/ 1143000 h 1143000"/>
                <a:gd name="connsiteX4" fmla="*/ 2000250 w 2000250"/>
                <a:gd name="connsiteY4" fmla="*/ 1143000 h 1143000"/>
                <a:gd name="connsiteX5" fmla="*/ 2000250 w 2000250"/>
                <a:gd name="connsiteY5" fmla="*/ 428625 h 1143000"/>
                <a:gd name="connsiteX6" fmla="*/ 1571625 w 2000250"/>
                <a:gd name="connsiteY6" fmla="*/ 0 h 1143000"/>
                <a:gd name="connsiteX7" fmla="*/ 1714500 w 2000250"/>
                <a:gd name="connsiteY7" fmla="*/ 857250 h 1143000"/>
                <a:gd name="connsiteX8" fmla="*/ 285750 w 2000250"/>
                <a:gd name="connsiteY8" fmla="*/ 857250 h 1143000"/>
                <a:gd name="connsiteX9" fmla="*/ 285750 w 2000250"/>
                <a:gd name="connsiteY9" fmla="*/ 428625 h 1143000"/>
                <a:gd name="connsiteX10" fmla="*/ 428625 w 2000250"/>
                <a:gd name="connsiteY10" fmla="*/ 285750 h 1143000"/>
                <a:gd name="connsiteX11" fmla="*/ 1571625 w 2000250"/>
                <a:gd name="connsiteY11" fmla="*/ 285750 h 1143000"/>
                <a:gd name="connsiteX12" fmla="*/ 1714500 w 2000250"/>
                <a:gd name="connsiteY12" fmla="*/ 428625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0250" h="1143000">
                  <a:moveTo>
                    <a:pt x="1571625" y="0"/>
                  </a:moveTo>
                  <a:lnTo>
                    <a:pt x="428625" y="0"/>
                  </a:lnTo>
                  <a:cubicBezTo>
                    <a:pt x="192281" y="0"/>
                    <a:pt x="0" y="192281"/>
                    <a:pt x="0" y="428625"/>
                  </a:cubicBezTo>
                  <a:lnTo>
                    <a:pt x="0" y="1143000"/>
                  </a:lnTo>
                  <a:lnTo>
                    <a:pt x="2000250" y="1143000"/>
                  </a:lnTo>
                  <a:lnTo>
                    <a:pt x="2000250" y="428625"/>
                  </a:lnTo>
                  <a:cubicBezTo>
                    <a:pt x="2000250" y="192281"/>
                    <a:pt x="1807969" y="0"/>
                    <a:pt x="1571625" y="0"/>
                  </a:cubicBezTo>
                  <a:close/>
                  <a:moveTo>
                    <a:pt x="1714500" y="857250"/>
                  </a:moveTo>
                  <a:lnTo>
                    <a:pt x="285750" y="857250"/>
                  </a:lnTo>
                  <a:lnTo>
                    <a:pt x="285750" y="428625"/>
                  </a:lnTo>
                  <a:cubicBezTo>
                    <a:pt x="285750" y="349844"/>
                    <a:pt x="349844" y="285750"/>
                    <a:pt x="428625" y="285750"/>
                  </a:cubicBezTo>
                  <a:lnTo>
                    <a:pt x="1571625" y="285750"/>
                  </a:lnTo>
                  <a:cubicBezTo>
                    <a:pt x="1650406" y="285750"/>
                    <a:pt x="1714500" y="349844"/>
                    <a:pt x="1714500" y="428625"/>
                  </a:cubicBezTo>
                  <a:close/>
                </a:path>
              </a:pathLst>
            </a:custGeom>
            <a:grpFill/>
            <a:ln w="9525"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B7091783-9357-F53D-4D68-CE0DDB1BFF1B}"/>
                </a:ext>
              </a:extLst>
            </p:cNvPr>
            <p:cNvSpPr/>
            <p:nvPr/>
          </p:nvSpPr>
          <p:spPr>
            <a:xfrm>
              <a:off x="6667500" y="3581400"/>
              <a:ext cx="1143000" cy="1143000"/>
            </a:xfrm>
            <a:custGeom>
              <a:avLst/>
              <a:gdLst>
                <a:gd name="connsiteX0" fmla="*/ 1143000 w 1143000"/>
                <a:gd name="connsiteY0" fmla="*/ 571500 h 1143000"/>
                <a:gd name="connsiteX1" fmla="*/ 571500 w 1143000"/>
                <a:gd name="connsiteY1" fmla="*/ 0 h 1143000"/>
                <a:gd name="connsiteX2" fmla="*/ 0 w 1143000"/>
                <a:gd name="connsiteY2" fmla="*/ 571500 h 1143000"/>
                <a:gd name="connsiteX3" fmla="*/ 571500 w 1143000"/>
                <a:gd name="connsiteY3" fmla="*/ 1143000 h 1143000"/>
                <a:gd name="connsiteX4" fmla="*/ 1143000 w 1143000"/>
                <a:gd name="connsiteY4" fmla="*/ 571500 h 1143000"/>
                <a:gd name="connsiteX5" fmla="*/ 571500 w 1143000"/>
                <a:gd name="connsiteY5" fmla="*/ 857250 h 1143000"/>
                <a:gd name="connsiteX6" fmla="*/ 285750 w 1143000"/>
                <a:gd name="connsiteY6" fmla="*/ 571500 h 1143000"/>
                <a:gd name="connsiteX7" fmla="*/ 571500 w 1143000"/>
                <a:gd name="connsiteY7" fmla="*/ 285750 h 1143000"/>
                <a:gd name="connsiteX8" fmla="*/ 857250 w 1143000"/>
                <a:gd name="connsiteY8" fmla="*/ 571500 h 1143000"/>
                <a:gd name="connsiteX9" fmla="*/ 571500 w 1143000"/>
                <a:gd name="connsiteY9" fmla="*/ 857250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3000" h="1143000">
                  <a:moveTo>
                    <a:pt x="1143000" y="571500"/>
                  </a:moveTo>
                  <a:cubicBezTo>
                    <a:pt x="1143000" y="256375"/>
                    <a:pt x="886625" y="0"/>
                    <a:pt x="571500" y="0"/>
                  </a:cubicBezTo>
                  <a:cubicBezTo>
                    <a:pt x="256375" y="0"/>
                    <a:pt x="0" y="256375"/>
                    <a:pt x="0" y="571500"/>
                  </a:cubicBezTo>
                  <a:cubicBezTo>
                    <a:pt x="0" y="886625"/>
                    <a:pt x="256375" y="1143000"/>
                    <a:pt x="571500" y="1143000"/>
                  </a:cubicBezTo>
                  <a:cubicBezTo>
                    <a:pt x="886625" y="1143000"/>
                    <a:pt x="1143000" y="886625"/>
                    <a:pt x="1143000" y="571500"/>
                  </a:cubicBezTo>
                  <a:close/>
                  <a:moveTo>
                    <a:pt x="571500" y="857250"/>
                  </a:moveTo>
                  <a:cubicBezTo>
                    <a:pt x="413938" y="857250"/>
                    <a:pt x="285750" y="729063"/>
                    <a:pt x="285750" y="571500"/>
                  </a:cubicBezTo>
                  <a:cubicBezTo>
                    <a:pt x="285750" y="413938"/>
                    <a:pt x="413938" y="285750"/>
                    <a:pt x="571500" y="285750"/>
                  </a:cubicBezTo>
                  <a:cubicBezTo>
                    <a:pt x="729063" y="285750"/>
                    <a:pt x="857250" y="413938"/>
                    <a:pt x="857250" y="571500"/>
                  </a:cubicBezTo>
                  <a:cubicBezTo>
                    <a:pt x="857250" y="729063"/>
                    <a:pt x="729063" y="857250"/>
                    <a:pt x="571500" y="857250"/>
                  </a:cubicBezTo>
                  <a:close/>
                </a:path>
              </a:pathLst>
            </a:custGeom>
            <a:grpFill/>
            <a:ln w="9525" cap="flat">
              <a:noFill/>
              <a:prstDash val="solid"/>
              <a:miter/>
            </a:ln>
          </p:spPr>
          <p:txBody>
            <a:bodyPr rtlCol="0" anchor="ctr"/>
            <a:lstStyle/>
            <a:p>
              <a:endParaRPr lang="en-GB"/>
            </a:p>
          </p:txBody>
        </p:sp>
        <p:sp>
          <p:nvSpPr>
            <p:cNvPr id="18" name="Freeform 17">
              <a:extLst>
                <a:ext uri="{FF2B5EF4-FFF2-40B4-BE49-F238E27FC236}">
                  <a16:creationId xmlns:a16="http://schemas.microsoft.com/office/drawing/2014/main" id="{2E533D72-B1A6-072D-6D3F-7999088784EB}"/>
                </a:ext>
              </a:extLst>
            </p:cNvPr>
            <p:cNvSpPr/>
            <p:nvPr/>
          </p:nvSpPr>
          <p:spPr>
            <a:xfrm>
              <a:off x="4238625" y="990600"/>
              <a:ext cx="3714750" cy="2356875"/>
            </a:xfrm>
            <a:custGeom>
              <a:avLst/>
              <a:gdLst>
                <a:gd name="connsiteX0" fmla="*/ 857250 w 3714750"/>
                <a:gd name="connsiteY0" fmla="*/ 1714500 h 2356875"/>
                <a:gd name="connsiteX1" fmla="*/ 857250 w 3714750"/>
                <a:gd name="connsiteY1" fmla="*/ 2356876 h 2356875"/>
                <a:gd name="connsiteX2" fmla="*/ 1623574 w 3714750"/>
                <a:gd name="connsiteY2" fmla="*/ 1714500 h 2356875"/>
                <a:gd name="connsiteX3" fmla="*/ 2091166 w 3714750"/>
                <a:gd name="connsiteY3" fmla="*/ 1714500 h 2356875"/>
                <a:gd name="connsiteX4" fmla="*/ 2857500 w 3714750"/>
                <a:gd name="connsiteY4" fmla="*/ 2356866 h 2356875"/>
                <a:gd name="connsiteX5" fmla="*/ 2857500 w 3714750"/>
                <a:gd name="connsiteY5" fmla="*/ 1714500 h 2356875"/>
                <a:gd name="connsiteX6" fmla="*/ 3714750 w 3714750"/>
                <a:gd name="connsiteY6" fmla="*/ 857250 h 2356875"/>
                <a:gd name="connsiteX7" fmla="*/ 2857500 w 3714750"/>
                <a:gd name="connsiteY7" fmla="*/ 0 h 2356875"/>
                <a:gd name="connsiteX8" fmla="*/ 857250 w 3714750"/>
                <a:gd name="connsiteY8" fmla="*/ 0 h 2356875"/>
                <a:gd name="connsiteX9" fmla="*/ 0 w 3714750"/>
                <a:gd name="connsiteY9" fmla="*/ 857250 h 2356875"/>
                <a:gd name="connsiteX10" fmla="*/ 857250 w 3714750"/>
                <a:gd name="connsiteY10" fmla="*/ 1714500 h 2356875"/>
                <a:gd name="connsiteX11" fmla="*/ 857250 w 3714750"/>
                <a:gd name="connsiteY11" fmla="*/ 285750 h 2356875"/>
                <a:gd name="connsiteX12" fmla="*/ 2857500 w 3714750"/>
                <a:gd name="connsiteY12" fmla="*/ 285750 h 2356875"/>
                <a:gd name="connsiteX13" fmla="*/ 3429000 w 3714750"/>
                <a:gd name="connsiteY13" fmla="*/ 857250 h 2356875"/>
                <a:gd name="connsiteX14" fmla="*/ 2857500 w 3714750"/>
                <a:gd name="connsiteY14" fmla="*/ 1428750 h 2356875"/>
                <a:gd name="connsiteX15" fmla="*/ 2571750 w 3714750"/>
                <a:gd name="connsiteY15" fmla="*/ 1428750 h 2356875"/>
                <a:gd name="connsiteX16" fmla="*/ 2571750 w 3714750"/>
                <a:gd name="connsiteY16" fmla="*/ 1744475 h 2356875"/>
                <a:gd name="connsiteX17" fmla="*/ 2195084 w 3714750"/>
                <a:gd name="connsiteY17" fmla="*/ 1428750 h 2356875"/>
                <a:gd name="connsiteX18" fmla="*/ 1519638 w 3714750"/>
                <a:gd name="connsiteY18" fmla="*/ 1428750 h 2356875"/>
                <a:gd name="connsiteX19" fmla="*/ 1143000 w 3714750"/>
                <a:gd name="connsiteY19" fmla="*/ 1744475 h 2356875"/>
                <a:gd name="connsiteX20" fmla="*/ 1143000 w 3714750"/>
                <a:gd name="connsiteY20" fmla="*/ 1428750 h 2356875"/>
                <a:gd name="connsiteX21" fmla="*/ 857250 w 3714750"/>
                <a:gd name="connsiteY21" fmla="*/ 1428750 h 2356875"/>
                <a:gd name="connsiteX22" fmla="*/ 285750 w 3714750"/>
                <a:gd name="connsiteY22" fmla="*/ 857250 h 2356875"/>
                <a:gd name="connsiteX23" fmla="*/ 857250 w 3714750"/>
                <a:gd name="connsiteY23" fmla="*/ 285750 h 235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714750" h="2356875">
                  <a:moveTo>
                    <a:pt x="857250" y="1714500"/>
                  </a:moveTo>
                  <a:lnTo>
                    <a:pt x="857250" y="2356876"/>
                  </a:lnTo>
                  <a:lnTo>
                    <a:pt x="1623574" y="1714500"/>
                  </a:lnTo>
                  <a:lnTo>
                    <a:pt x="2091166" y="1714500"/>
                  </a:lnTo>
                  <a:lnTo>
                    <a:pt x="2857500" y="2356866"/>
                  </a:lnTo>
                  <a:lnTo>
                    <a:pt x="2857500" y="1714500"/>
                  </a:lnTo>
                  <a:cubicBezTo>
                    <a:pt x="3330188" y="1714500"/>
                    <a:pt x="3714750" y="1329938"/>
                    <a:pt x="3714750" y="857250"/>
                  </a:cubicBezTo>
                  <a:cubicBezTo>
                    <a:pt x="3714750" y="384562"/>
                    <a:pt x="3330188" y="0"/>
                    <a:pt x="2857500" y="0"/>
                  </a:cubicBezTo>
                  <a:lnTo>
                    <a:pt x="857250" y="0"/>
                  </a:lnTo>
                  <a:cubicBezTo>
                    <a:pt x="384562" y="0"/>
                    <a:pt x="0" y="384562"/>
                    <a:pt x="0" y="857250"/>
                  </a:cubicBezTo>
                  <a:cubicBezTo>
                    <a:pt x="0" y="1329938"/>
                    <a:pt x="384562" y="1714500"/>
                    <a:pt x="857250" y="1714500"/>
                  </a:cubicBezTo>
                  <a:close/>
                  <a:moveTo>
                    <a:pt x="857250" y="285750"/>
                  </a:moveTo>
                  <a:lnTo>
                    <a:pt x="2857500" y="285750"/>
                  </a:lnTo>
                  <a:cubicBezTo>
                    <a:pt x="3172625" y="285750"/>
                    <a:pt x="3429000" y="542125"/>
                    <a:pt x="3429000" y="857250"/>
                  </a:cubicBezTo>
                  <a:cubicBezTo>
                    <a:pt x="3429000" y="1172375"/>
                    <a:pt x="3172625" y="1428750"/>
                    <a:pt x="2857500" y="1428750"/>
                  </a:cubicBezTo>
                  <a:lnTo>
                    <a:pt x="2571750" y="1428750"/>
                  </a:lnTo>
                  <a:lnTo>
                    <a:pt x="2571750" y="1744475"/>
                  </a:lnTo>
                  <a:lnTo>
                    <a:pt x="2195084" y="1428750"/>
                  </a:lnTo>
                  <a:lnTo>
                    <a:pt x="1519638" y="1428750"/>
                  </a:lnTo>
                  <a:lnTo>
                    <a:pt x="1143000" y="1744475"/>
                  </a:lnTo>
                  <a:lnTo>
                    <a:pt x="1143000" y="1428750"/>
                  </a:lnTo>
                  <a:lnTo>
                    <a:pt x="857250" y="1428750"/>
                  </a:lnTo>
                  <a:cubicBezTo>
                    <a:pt x="542125" y="1428750"/>
                    <a:pt x="285750" y="1172375"/>
                    <a:pt x="285750" y="857250"/>
                  </a:cubicBezTo>
                  <a:cubicBezTo>
                    <a:pt x="285750" y="542125"/>
                    <a:pt x="542125" y="285750"/>
                    <a:pt x="857250" y="285750"/>
                  </a:cubicBezTo>
                  <a:close/>
                </a:path>
              </a:pathLst>
            </a:custGeom>
            <a:grpFill/>
            <a:ln w="9525"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DA8DD7A1-F959-14D8-D1D9-3261D94EAD15}"/>
                </a:ext>
              </a:extLst>
            </p:cNvPr>
            <p:cNvSpPr/>
            <p:nvPr/>
          </p:nvSpPr>
          <p:spPr>
            <a:xfrm>
              <a:off x="5953125" y="1704975"/>
              <a:ext cx="285750" cy="285750"/>
            </a:xfrm>
            <a:custGeom>
              <a:avLst/>
              <a:gdLst>
                <a:gd name="connsiteX0" fmla="*/ 0 w 285750"/>
                <a:gd name="connsiteY0" fmla="*/ 0 h 285750"/>
                <a:gd name="connsiteX1" fmla="*/ 285750 w 285750"/>
                <a:gd name="connsiteY1" fmla="*/ 0 h 285750"/>
                <a:gd name="connsiteX2" fmla="*/ 285750 w 285750"/>
                <a:gd name="connsiteY2" fmla="*/ 285750 h 285750"/>
                <a:gd name="connsiteX3" fmla="*/ 0 w 285750"/>
                <a:gd name="connsiteY3" fmla="*/ 285750 h 285750"/>
              </a:gdLst>
              <a:ahLst/>
              <a:cxnLst>
                <a:cxn ang="0">
                  <a:pos x="connsiteX0" y="connsiteY0"/>
                </a:cxn>
                <a:cxn ang="0">
                  <a:pos x="connsiteX1" y="connsiteY1"/>
                </a:cxn>
                <a:cxn ang="0">
                  <a:pos x="connsiteX2" y="connsiteY2"/>
                </a:cxn>
                <a:cxn ang="0">
                  <a:pos x="connsiteX3" y="connsiteY3"/>
                </a:cxn>
              </a:cxnLst>
              <a:rect l="l" t="t" r="r" b="b"/>
              <a:pathLst>
                <a:path w="285750" h="285750">
                  <a:moveTo>
                    <a:pt x="0" y="0"/>
                  </a:moveTo>
                  <a:lnTo>
                    <a:pt x="285750" y="0"/>
                  </a:lnTo>
                  <a:lnTo>
                    <a:pt x="285750" y="285750"/>
                  </a:lnTo>
                  <a:lnTo>
                    <a:pt x="0" y="285750"/>
                  </a:lnTo>
                  <a:close/>
                </a:path>
              </a:pathLst>
            </a:custGeom>
            <a:grpFill/>
            <a:ln w="9525"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6FAFE9D0-955F-AF60-9281-3537C6D4C1CF}"/>
                </a:ext>
              </a:extLst>
            </p:cNvPr>
            <p:cNvSpPr/>
            <p:nvPr/>
          </p:nvSpPr>
          <p:spPr>
            <a:xfrm>
              <a:off x="5381625" y="1704975"/>
              <a:ext cx="285750" cy="285750"/>
            </a:xfrm>
            <a:custGeom>
              <a:avLst/>
              <a:gdLst>
                <a:gd name="connsiteX0" fmla="*/ 0 w 285750"/>
                <a:gd name="connsiteY0" fmla="*/ 0 h 285750"/>
                <a:gd name="connsiteX1" fmla="*/ 285750 w 285750"/>
                <a:gd name="connsiteY1" fmla="*/ 0 h 285750"/>
                <a:gd name="connsiteX2" fmla="*/ 285750 w 285750"/>
                <a:gd name="connsiteY2" fmla="*/ 285750 h 285750"/>
                <a:gd name="connsiteX3" fmla="*/ 0 w 285750"/>
                <a:gd name="connsiteY3" fmla="*/ 285750 h 285750"/>
              </a:gdLst>
              <a:ahLst/>
              <a:cxnLst>
                <a:cxn ang="0">
                  <a:pos x="connsiteX0" y="connsiteY0"/>
                </a:cxn>
                <a:cxn ang="0">
                  <a:pos x="connsiteX1" y="connsiteY1"/>
                </a:cxn>
                <a:cxn ang="0">
                  <a:pos x="connsiteX2" y="connsiteY2"/>
                </a:cxn>
                <a:cxn ang="0">
                  <a:pos x="connsiteX3" y="connsiteY3"/>
                </a:cxn>
              </a:cxnLst>
              <a:rect l="l" t="t" r="r" b="b"/>
              <a:pathLst>
                <a:path w="285750" h="285750">
                  <a:moveTo>
                    <a:pt x="0" y="0"/>
                  </a:moveTo>
                  <a:lnTo>
                    <a:pt x="285750" y="0"/>
                  </a:lnTo>
                  <a:lnTo>
                    <a:pt x="285750" y="285750"/>
                  </a:lnTo>
                  <a:lnTo>
                    <a:pt x="0" y="285750"/>
                  </a:lnTo>
                  <a:close/>
                </a:path>
              </a:pathLst>
            </a:custGeom>
            <a:grpFill/>
            <a:ln w="9525"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5BC09FA0-7237-66F2-687E-058419E30F24}"/>
                </a:ext>
              </a:extLst>
            </p:cNvPr>
            <p:cNvSpPr/>
            <p:nvPr/>
          </p:nvSpPr>
          <p:spPr>
            <a:xfrm>
              <a:off x="6524625" y="1704975"/>
              <a:ext cx="285750" cy="285750"/>
            </a:xfrm>
            <a:custGeom>
              <a:avLst/>
              <a:gdLst>
                <a:gd name="connsiteX0" fmla="*/ 0 w 285750"/>
                <a:gd name="connsiteY0" fmla="*/ 0 h 285750"/>
                <a:gd name="connsiteX1" fmla="*/ 285750 w 285750"/>
                <a:gd name="connsiteY1" fmla="*/ 0 h 285750"/>
                <a:gd name="connsiteX2" fmla="*/ 285750 w 285750"/>
                <a:gd name="connsiteY2" fmla="*/ 285750 h 285750"/>
                <a:gd name="connsiteX3" fmla="*/ 0 w 285750"/>
                <a:gd name="connsiteY3" fmla="*/ 285750 h 285750"/>
              </a:gdLst>
              <a:ahLst/>
              <a:cxnLst>
                <a:cxn ang="0">
                  <a:pos x="connsiteX0" y="connsiteY0"/>
                </a:cxn>
                <a:cxn ang="0">
                  <a:pos x="connsiteX1" y="connsiteY1"/>
                </a:cxn>
                <a:cxn ang="0">
                  <a:pos x="connsiteX2" y="connsiteY2"/>
                </a:cxn>
                <a:cxn ang="0">
                  <a:pos x="connsiteX3" y="connsiteY3"/>
                </a:cxn>
              </a:cxnLst>
              <a:rect l="l" t="t" r="r" b="b"/>
              <a:pathLst>
                <a:path w="285750" h="285750">
                  <a:moveTo>
                    <a:pt x="0" y="0"/>
                  </a:moveTo>
                  <a:lnTo>
                    <a:pt x="285750" y="0"/>
                  </a:lnTo>
                  <a:lnTo>
                    <a:pt x="285750" y="285750"/>
                  </a:lnTo>
                  <a:lnTo>
                    <a:pt x="0" y="285750"/>
                  </a:lnTo>
                  <a:close/>
                </a:path>
              </a:pathLst>
            </a:custGeom>
            <a:grp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1180493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8071A5-B674-BCBA-DC35-DC79FDCB381B}"/>
              </a:ext>
            </a:extLst>
          </p:cNvPr>
          <p:cNvSpPr/>
          <p:nvPr/>
        </p:nvSpPr>
        <p:spPr>
          <a:xfrm>
            <a:off x="11641540" y="4954137"/>
            <a:ext cx="550460" cy="16104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495097" y="2746283"/>
            <a:ext cx="4592732" cy="3066422"/>
          </a:xfrm>
        </p:spPr>
        <p:txBody>
          <a:bodyPr>
            <a:normAutofit/>
          </a:bodyPr>
          <a:lstStyle/>
          <a:p>
            <a:r>
              <a:rPr lang="en-US" sz="3200" kern="1200" dirty="0">
                <a:effectLst/>
                <a:latin typeface="+mn-lt"/>
                <a:ea typeface="+mn-ea"/>
                <a:cs typeface="+mn-cs"/>
              </a:rPr>
              <a:t>Repräsentation in digitalen Medien: Die europäische Landschaft der Vielfalt und Inklusion</a:t>
            </a: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a:xfrm>
            <a:off x="1655286" y="1080408"/>
            <a:ext cx="3819019" cy="582221"/>
          </a:xfrm>
        </p:spPr>
        <p:txBody>
          <a:bodyPr/>
          <a:lstStyle/>
          <a:p>
            <a:r>
              <a:rPr lang="en-US" sz="6000" b="1" dirty="0"/>
              <a:t>Thema 1</a:t>
            </a:r>
          </a:p>
        </p:txBody>
      </p:sp>
      <p:pic>
        <p:nvPicPr>
          <p:cNvPr id="9" name="Picture Placeholder 8">
            <a:extLst>
              <a:ext uri="{FF2B5EF4-FFF2-40B4-BE49-F238E27FC236}">
                <a16:creationId xmlns:a16="http://schemas.microsoft.com/office/drawing/2014/main" id="{2DA120FC-D7C2-7FBA-2E82-E96D96640EA9}"/>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pic>
        <p:nvPicPr>
          <p:cNvPr id="7" name="Graphic 6">
            <a:extLst>
              <a:ext uri="{FF2B5EF4-FFF2-40B4-BE49-F238E27FC236}">
                <a16:creationId xmlns:a16="http://schemas.microsoft.com/office/drawing/2014/main" id="{3CCD01D6-E941-2CE6-C726-739A45AE9A9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5957200" y="-128242"/>
            <a:ext cx="4274935" cy="2874525"/>
          </a:xfrm>
          <a:prstGeom prst="rect">
            <a:avLst/>
          </a:prstGeom>
        </p:spPr>
      </p:pic>
    </p:spTree>
    <p:extLst>
      <p:ext uri="{BB962C8B-B14F-4D97-AF65-F5344CB8AC3E}">
        <p14:creationId xmlns:p14="http://schemas.microsoft.com/office/powerpoint/2010/main" val="8752285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134B0E4-001F-1258-82C5-A914D2D7FF74}"/>
              </a:ext>
            </a:extLst>
          </p:cNvPr>
          <p:cNvSpPr/>
          <p:nvPr/>
        </p:nvSpPr>
        <p:spPr>
          <a:xfrm>
            <a:off x="1" y="257319"/>
            <a:ext cx="9184709" cy="935746"/>
          </a:xfrm>
          <a:custGeom>
            <a:avLst/>
            <a:gdLst>
              <a:gd name="connsiteX0" fmla="*/ 0 w 9184709"/>
              <a:gd name="connsiteY0" fmla="*/ 0 h 935746"/>
              <a:gd name="connsiteX1" fmla="*/ 8649853 w 9184709"/>
              <a:gd name="connsiteY1" fmla="*/ 17882 h 935746"/>
              <a:gd name="connsiteX2" fmla="*/ 9184709 w 9184709"/>
              <a:gd name="connsiteY2" fmla="*/ 506303 h 935746"/>
              <a:gd name="connsiteX3" fmla="*/ 9184709 w 9184709"/>
              <a:gd name="connsiteY3" fmla="*/ 935746 h 935746"/>
              <a:gd name="connsiteX4" fmla="*/ 3650 w 9184709"/>
              <a:gd name="connsiteY4" fmla="*/ 935746 h 935746"/>
              <a:gd name="connsiteX5" fmla="*/ 3650 w 9184709"/>
              <a:gd name="connsiteY5" fmla="*/ 186119 h 935746"/>
              <a:gd name="connsiteX6" fmla="*/ 0 w 9184709"/>
              <a:gd name="connsiteY6" fmla="*/ 144442 h 935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84709" h="935746">
                <a:moveTo>
                  <a:pt x="0" y="0"/>
                </a:moveTo>
                <a:lnTo>
                  <a:pt x="8649853" y="17882"/>
                </a:lnTo>
                <a:cubicBezTo>
                  <a:pt x="9133754" y="17882"/>
                  <a:pt x="9184709" y="227488"/>
                  <a:pt x="9184709" y="506303"/>
                </a:cubicBezTo>
                <a:lnTo>
                  <a:pt x="9184709" y="935746"/>
                </a:lnTo>
                <a:lnTo>
                  <a:pt x="3650" y="935746"/>
                </a:lnTo>
                <a:lnTo>
                  <a:pt x="3650" y="186119"/>
                </a:lnTo>
                <a:lnTo>
                  <a:pt x="0" y="144442"/>
                </a:lnTo>
                <a:close/>
              </a:path>
            </a:pathLst>
          </a:custGeom>
          <a:solidFill>
            <a:srgbClr val="3EB6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310F84B7-860D-C84C-28DC-7399B9D98DCA}"/>
              </a:ext>
            </a:extLst>
          </p:cNvPr>
          <p:cNvSpPr>
            <a:spLocks noGrp="1"/>
          </p:cNvSpPr>
          <p:nvPr>
            <p:ph type="body" sz="quarter" idx="27"/>
          </p:nvPr>
        </p:nvSpPr>
        <p:spPr>
          <a:xfrm>
            <a:off x="849242" y="383586"/>
            <a:ext cx="6850272" cy="720752"/>
          </a:xfrm>
        </p:spPr>
        <p:txBody>
          <a:bodyPr/>
          <a:lstStyle/>
          <a:p>
            <a:r>
              <a:rPr lang="en-IE" sz="3400" dirty="0"/>
              <a:t>05 Kulturelle Sensibilität</a:t>
            </a:r>
          </a:p>
        </p:txBody>
      </p:sp>
      <p:pic>
        <p:nvPicPr>
          <p:cNvPr id="7" name="Graphic 6">
            <a:extLst>
              <a:ext uri="{FF2B5EF4-FFF2-40B4-BE49-F238E27FC236}">
                <a16:creationId xmlns:a16="http://schemas.microsoft.com/office/drawing/2014/main" id="{68C8DF3C-EA10-52A6-9333-D19A36144C5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8741310" y="0"/>
            <a:ext cx="3244501" cy="2181647"/>
          </a:xfrm>
          <a:prstGeom prst="rect">
            <a:avLst/>
          </a:prstGeom>
        </p:spPr>
      </p:pic>
      <p:grpSp>
        <p:nvGrpSpPr>
          <p:cNvPr id="15" name="Group 14">
            <a:extLst>
              <a:ext uri="{FF2B5EF4-FFF2-40B4-BE49-F238E27FC236}">
                <a16:creationId xmlns:a16="http://schemas.microsoft.com/office/drawing/2014/main" id="{4EE7620D-0CE3-46C7-EDCA-1803DC640682}"/>
              </a:ext>
            </a:extLst>
          </p:cNvPr>
          <p:cNvGrpSpPr/>
          <p:nvPr/>
        </p:nvGrpSpPr>
        <p:grpSpPr>
          <a:xfrm rot="10800000">
            <a:off x="268528" y="2383384"/>
            <a:ext cx="744123" cy="527392"/>
            <a:chOff x="1410990" y="64984"/>
            <a:chExt cx="7606227" cy="5390858"/>
          </a:xfrm>
        </p:grpSpPr>
        <p:sp>
          <p:nvSpPr>
            <p:cNvPr id="13" name="Freeform 12">
              <a:extLst>
                <a:ext uri="{FF2B5EF4-FFF2-40B4-BE49-F238E27FC236}">
                  <a16:creationId xmlns:a16="http://schemas.microsoft.com/office/drawing/2014/main" id="{38043AAD-000A-BABE-A21A-D07DF4550823}"/>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Freeform 13">
              <a:extLst>
                <a:ext uri="{FF2B5EF4-FFF2-40B4-BE49-F238E27FC236}">
                  <a16:creationId xmlns:a16="http://schemas.microsoft.com/office/drawing/2014/main" id="{DBBBF3D6-8221-2021-73A8-6C90DEAD3597}"/>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8" name="Text Placeholder 3">
            <a:extLst>
              <a:ext uri="{FF2B5EF4-FFF2-40B4-BE49-F238E27FC236}">
                <a16:creationId xmlns:a16="http://schemas.microsoft.com/office/drawing/2014/main" id="{DBB751C3-9F0C-A701-10F6-FD5A66A8B086}"/>
              </a:ext>
            </a:extLst>
          </p:cNvPr>
          <p:cNvSpPr txBox="1">
            <a:spLocks/>
          </p:cNvSpPr>
          <p:nvPr/>
        </p:nvSpPr>
        <p:spPr>
          <a:xfrm>
            <a:off x="1127125" y="2438966"/>
            <a:ext cx="10275981" cy="383002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2400" b="1" dirty="0">
                <a:solidFill>
                  <a:schemeClr val="bg1"/>
                </a:solidFill>
                <a:latin typeface="Calibri" panose="020F0502020204030204" pitchFamily="34" charset="0"/>
                <a:cs typeface="Calibri" panose="020F0502020204030204" pitchFamily="34" charset="0"/>
              </a:rPr>
              <a:t>Kultur ist keine Kulisse – sie prägt, wie Menschen sich selbst sehen und wie sich ihre Geschichten entfalten. </a:t>
            </a:r>
            <a:r>
              <a:rPr lang="en-GB" sz="2400" dirty="0">
                <a:solidFill>
                  <a:schemeClr val="bg1"/>
                </a:solidFill>
                <a:latin typeface="Calibri" panose="020F0502020204030204" pitchFamily="34" charset="0"/>
                <a:cs typeface="Calibri" panose="020F0502020204030204" pitchFamily="34" charset="0"/>
              </a:rPr>
              <a:t>Ethisches Geschichtenerzählen würdigt dies, indem es aus dem kulturellen Kontext der Mitwirkenden lernt und diesen respektiert.</a:t>
            </a:r>
          </a:p>
          <a:p>
            <a:pPr marL="0" indent="0">
              <a:lnSpc>
                <a:spcPct val="100000"/>
              </a:lnSpc>
              <a:buNone/>
            </a:pPr>
            <a:r>
              <a:rPr lang="en-GB" sz="2400" dirty="0">
                <a:solidFill>
                  <a:schemeClr val="bg1"/>
                </a:solidFill>
                <a:latin typeface="Calibri" panose="020F0502020204030204" pitchFamily="34" charset="0"/>
                <a:cs typeface="Calibri" panose="020F0502020204030204" pitchFamily="34" charset="0"/>
              </a:rPr>
              <a:t>Vermeiden Sie Stereotypen, kulturelle Aneignung und übermäßige Verallgemeinerungen. Gemeinschaften sind vielfältig. Nehmen Sie sich Zeit, lokale Dynamiken, Bräuche und Geschichten zu verstehen. Achten Sie auf moralische Normen, Kommunikationsstile und Machtstrukturen.</a:t>
            </a:r>
          </a:p>
          <a:p>
            <a:pPr marL="0" indent="0">
              <a:lnSpc>
                <a:spcPct val="100000"/>
              </a:lnSpc>
              <a:buNone/>
            </a:pPr>
            <a:r>
              <a:rPr lang="en-GB" sz="2400" dirty="0">
                <a:solidFill>
                  <a:schemeClr val="bg1"/>
                </a:solidFill>
                <a:latin typeface="Calibri" panose="020F0502020204030204" pitchFamily="34" charset="0"/>
                <a:cs typeface="Calibri" panose="020F0502020204030204" pitchFamily="34" charset="0"/>
              </a:rPr>
              <a:t>Bauen Sie vor der Sammlung von Inhalten Beziehungen auf und konsultieren Sie lokale Stimmen. Legen Sie Entwürfe zur Rückmeldung vor. Kulturelle Sensibilität trägt dazu bei, dass Geschichten mit Respekt und ohne Vereinfachung erzählt werden.</a:t>
            </a:r>
          </a:p>
          <a:p>
            <a:pPr marL="0" indent="0">
              <a:lnSpc>
                <a:spcPct val="100000"/>
              </a:lnSpc>
              <a:buNone/>
            </a:pPr>
            <a:endParaRPr lang="en-GB" sz="2400" b="1"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400" b="1"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400" b="1"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400" b="1"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400" b="1"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400" dirty="0">
              <a:solidFill>
                <a:schemeClr val="bg1"/>
              </a:solidFill>
              <a:latin typeface="Calibri" panose="020F0502020204030204" pitchFamily="34" charset="0"/>
              <a:ea typeface="Calibri"/>
              <a:cs typeface="Calibri" panose="020F0502020204030204" pitchFamily="34" charset="0"/>
            </a:endParaRPr>
          </a:p>
          <a:p>
            <a:pPr marL="0" indent="0">
              <a:lnSpc>
                <a:spcPct val="100000"/>
              </a:lnSpc>
              <a:buNone/>
            </a:pPr>
            <a:endParaRPr lang="en-GB" sz="2400" dirty="0">
              <a:solidFill>
                <a:schemeClr val="bg1"/>
              </a:solidFill>
              <a:latin typeface="Calibri" panose="020F0502020204030204" pitchFamily="34" charset="0"/>
              <a:ea typeface="Calibri"/>
              <a:cs typeface="Calibri" panose="020F0502020204030204" pitchFamily="34" charset="0"/>
            </a:endParaRPr>
          </a:p>
          <a:p>
            <a:pPr marL="0" indent="0">
              <a:lnSpc>
                <a:spcPct val="100000"/>
              </a:lnSpc>
              <a:buNone/>
            </a:pPr>
            <a:endParaRPr lang="en-GB" sz="2400" dirty="0">
              <a:solidFill>
                <a:schemeClr val="bg1"/>
              </a:solidFill>
              <a:latin typeface="Calibri" panose="020F0502020204030204" pitchFamily="34" charset="0"/>
              <a:ea typeface="Calibri"/>
              <a:cs typeface="Calibri" panose="020F0502020204030204" pitchFamily="34" charset="0"/>
            </a:endParaRPr>
          </a:p>
          <a:p>
            <a:pPr marL="0" indent="0">
              <a:lnSpc>
                <a:spcPct val="100000"/>
              </a:lnSpc>
              <a:buNone/>
            </a:pPr>
            <a:endParaRPr lang="en-IE" sz="2400" b="0" i="0" u="none" strike="noStrike" dirty="0">
              <a:solidFill>
                <a:schemeClr val="bg1"/>
              </a:solidFill>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endParaRPr>
          </a:p>
          <a:p>
            <a:pPr marL="0" indent="0">
              <a:lnSpc>
                <a:spcPct val="100000"/>
              </a:lnSpc>
              <a:buNone/>
            </a:pPr>
            <a:endParaRPr lang="en-US" sz="2400" b="0" i="0" u="none" strike="noStrike"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endParaRPr>
          </a:p>
          <a:p>
            <a:pPr marL="0" indent="0">
              <a:lnSpc>
                <a:spcPct val="100000"/>
              </a:lnSpc>
              <a:buNone/>
            </a:pPr>
            <a:endParaRPr lang="en-US" sz="2400" b="0" i="0" u="none" strike="noStrike" dirty="0">
              <a:solidFill>
                <a:schemeClr val="bg1"/>
              </a:solidFill>
              <a:effectLst/>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endParaRPr>
          </a:p>
          <a:p>
            <a:pPr>
              <a:lnSpc>
                <a:spcPct val="100000"/>
              </a:lnSpc>
              <a:buFont typeface="System Font Regular"/>
              <a:buChar char="→"/>
            </a:pPr>
            <a:endParaRPr lang="en-US" sz="2400" i="0" dirty="0">
              <a:solidFill>
                <a:schemeClr val="bg1"/>
              </a:solidFill>
              <a:latin typeface="Calibri" panose="020F0502020204030204" pitchFamily="34" charset="0"/>
              <a:ea typeface="Calibri (MS) Bold"/>
              <a:cs typeface="Calibri" panose="020F0502020204030204" pitchFamily="34" charset="0"/>
              <a:sym typeface="Calibri (MS) Bold"/>
            </a:endParaRPr>
          </a:p>
        </p:txBody>
      </p:sp>
      <p:grpSp>
        <p:nvGrpSpPr>
          <p:cNvPr id="5" name="Graphic 3">
            <a:extLst>
              <a:ext uri="{FF2B5EF4-FFF2-40B4-BE49-F238E27FC236}">
                <a16:creationId xmlns:a16="http://schemas.microsoft.com/office/drawing/2014/main" id="{5D110E3F-01EA-44ED-394A-5F08C3EB1498}"/>
              </a:ext>
            </a:extLst>
          </p:cNvPr>
          <p:cNvGrpSpPr/>
          <p:nvPr/>
        </p:nvGrpSpPr>
        <p:grpSpPr>
          <a:xfrm>
            <a:off x="206189" y="493405"/>
            <a:ext cx="570155" cy="501113"/>
            <a:chOff x="3657600" y="1285875"/>
            <a:chExt cx="4876800" cy="4286250"/>
          </a:xfrm>
          <a:solidFill>
            <a:schemeClr val="bg1"/>
          </a:solidFill>
        </p:grpSpPr>
        <p:sp>
          <p:nvSpPr>
            <p:cNvPr id="10" name="Freeform 9">
              <a:extLst>
                <a:ext uri="{FF2B5EF4-FFF2-40B4-BE49-F238E27FC236}">
                  <a16:creationId xmlns:a16="http://schemas.microsoft.com/office/drawing/2014/main" id="{D5CCC2AF-7875-3E40-5343-CAF983AC0619}"/>
                </a:ext>
              </a:extLst>
            </p:cNvPr>
            <p:cNvSpPr/>
            <p:nvPr/>
          </p:nvSpPr>
          <p:spPr>
            <a:xfrm>
              <a:off x="3657600" y="3857625"/>
              <a:ext cx="3281019" cy="1714500"/>
            </a:xfrm>
            <a:custGeom>
              <a:avLst/>
              <a:gdLst>
                <a:gd name="connsiteX0" fmla="*/ 2428875 w 3281019"/>
                <a:gd name="connsiteY0" fmla="*/ 1428750 h 1714500"/>
                <a:gd name="connsiteX1" fmla="*/ 1428750 w 3281019"/>
                <a:gd name="connsiteY1" fmla="*/ 1069410 h 1714500"/>
                <a:gd name="connsiteX2" fmla="*/ 1428750 w 3281019"/>
                <a:gd name="connsiteY2" fmla="*/ 0 h 1714500"/>
                <a:gd name="connsiteX3" fmla="*/ 0 w 3281019"/>
                <a:gd name="connsiteY3" fmla="*/ 0 h 1714500"/>
                <a:gd name="connsiteX4" fmla="*/ 0 w 3281019"/>
                <a:gd name="connsiteY4" fmla="*/ 1428750 h 1714500"/>
                <a:gd name="connsiteX5" fmla="*/ 1428750 w 3281019"/>
                <a:gd name="connsiteY5" fmla="*/ 1428750 h 1714500"/>
                <a:gd name="connsiteX6" fmla="*/ 1428750 w 3281019"/>
                <a:gd name="connsiteY6" fmla="*/ 1422416 h 1714500"/>
                <a:gd name="connsiteX7" fmla="*/ 2428875 w 3281019"/>
                <a:gd name="connsiteY7" fmla="*/ 1714500 h 1714500"/>
                <a:gd name="connsiteX8" fmla="*/ 3281020 w 3281019"/>
                <a:gd name="connsiteY8" fmla="*/ 1507893 h 1714500"/>
                <a:gd name="connsiteX9" fmla="*/ 3149756 w 3281019"/>
                <a:gd name="connsiteY9" fmla="*/ 1254080 h 1714500"/>
                <a:gd name="connsiteX10" fmla="*/ 2428875 w 3281019"/>
                <a:gd name="connsiteY10" fmla="*/ 1428750 h 1714500"/>
                <a:gd name="connsiteX11" fmla="*/ 1143000 w 3281019"/>
                <a:gd name="connsiteY11" fmla="*/ 1143000 h 1714500"/>
                <a:gd name="connsiteX12" fmla="*/ 285750 w 3281019"/>
                <a:gd name="connsiteY12" fmla="*/ 1143000 h 1714500"/>
                <a:gd name="connsiteX13" fmla="*/ 285750 w 3281019"/>
                <a:gd name="connsiteY13" fmla="*/ 285750 h 1714500"/>
                <a:gd name="connsiteX14" fmla="*/ 1143000 w 3281019"/>
                <a:gd name="connsiteY14" fmla="*/ 285750 h 171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81019" h="1714500">
                  <a:moveTo>
                    <a:pt x="2428875" y="1428750"/>
                  </a:moveTo>
                  <a:cubicBezTo>
                    <a:pt x="2062515" y="1428750"/>
                    <a:pt x="1709842" y="1301544"/>
                    <a:pt x="1428750" y="1069410"/>
                  </a:cubicBezTo>
                  <a:lnTo>
                    <a:pt x="1428750" y="0"/>
                  </a:lnTo>
                  <a:lnTo>
                    <a:pt x="0" y="0"/>
                  </a:lnTo>
                  <a:lnTo>
                    <a:pt x="0" y="1428750"/>
                  </a:lnTo>
                  <a:lnTo>
                    <a:pt x="1428750" y="1428750"/>
                  </a:lnTo>
                  <a:lnTo>
                    <a:pt x="1428750" y="1422416"/>
                  </a:lnTo>
                  <a:cubicBezTo>
                    <a:pt x="1725530" y="1612230"/>
                    <a:pt x="2071726" y="1714500"/>
                    <a:pt x="2428875" y="1714500"/>
                  </a:cubicBezTo>
                  <a:cubicBezTo>
                    <a:pt x="2724998" y="1714500"/>
                    <a:pt x="3019663" y="1643053"/>
                    <a:pt x="3281020" y="1507893"/>
                  </a:cubicBezTo>
                  <a:lnTo>
                    <a:pt x="3149756" y="1254080"/>
                  </a:lnTo>
                  <a:cubicBezTo>
                    <a:pt x="2925633" y="1369981"/>
                    <a:pt x="2683097" y="1428750"/>
                    <a:pt x="2428875" y="1428750"/>
                  </a:cubicBezTo>
                  <a:close/>
                  <a:moveTo>
                    <a:pt x="1143000" y="1143000"/>
                  </a:moveTo>
                  <a:lnTo>
                    <a:pt x="285750" y="1143000"/>
                  </a:lnTo>
                  <a:lnTo>
                    <a:pt x="285750" y="285750"/>
                  </a:lnTo>
                  <a:lnTo>
                    <a:pt x="1143000" y="285750"/>
                  </a:lnTo>
                  <a:close/>
                </a:path>
              </a:pathLst>
            </a:custGeom>
            <a:grpFill/>
            <a:ln w="9525"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4A948104-11A8-ABF0-08B6-7598957331C0}"/>
                </a:ext>
              </a:extLst>
            </p:cNvPr>
            <p:cNvSpPr/>
            <p:nvPr/>
          </p:nvSpPr>
          <p:spPr>
            <a:xfrm>
              <a:off x="4264304" y="1285875"/>
              <a:ext cx="2803845" cy="2166765"/>
            </a:xfrm>
            <a:custGeom>
              <a:avLst/>
              <a:gdLst>
                <a:gd name="connsiteX0" fmla="*/ 1428055 w 2803845"/>
                <a:gd name="connsiteY0" fmla="*/ 909618 h 2166765"/>
                <a:gd name="connsiteX1" fmla="*/ 1831696 w 2803845"/>
                <a:gd name="connsiteY1" fmla="*/ 1555452 h 2166765"/>
                <a:gd name="connsiteX2" fmla="*/ 2803846 w 2803845"/>
                <a:gd name="connsiteY2" fmla="*/ 0 h 2166765"/>
                <a:gd name="connsiteX3" fmla="*/ 859546 w 2803845"/>
                <a:gd name="connsiteY3" fmla="*/ 0 h 2166765"/>
                <a:gd name="connsiteX4" fmla="*/ 1270626 w 2803845"/>
                <a:gd name="connsiteY4" fmla="*/ 657739 h 2166765"/>
                <a:gd name="connsiteX5" fmla="*/ 499501 w 2803845"/>
                <a:gd name="connsiteY5" fmla="*/ 1134628 h 2166765"/>
                <a:gd name="connsiteX6" fmla="*/ 0 w 2803845"/>
                <a:gd name="connsiteY6" fmla="*/ 2119484 h 2166765"/>
                <a:gd name="connsiteX7" fmla="*/ 281807 w 2803845"/>
                <a:gd name="connsiteY7" fmla="*/ 2166766 h 2166765"/>
                <a:gd name="connsiteX8" fmla="*/ 1428055 w 2803845"/>
                <a:gd name="connsiteY8" fmla="*/ 909618 h 2166765"/>
                <a:gd name="connsiteX9" fmla="*/ 2288296 w 2803845"/>
                <a:gd name="connsiteY9" fmla="*/ 285750 h 2166765"/>
                <a:gd name="connsiteX10" fmla="*/ 1831696 w 2803845"/>
                <a:gd name="connsiteY10" fmla="*/ 1016298 h 2166765"/>
                <a:gd name="connsiteX11" fmla="*/ 1375096 w 2803845"/>
                <a:gd name="connsiteY11" fmla="*/ 285750 h 2166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03845" h="2166765">
                  <a:moveTo>
                    <a:pt x="1428055" y="909618"/>
                  </a:moveTo>
                  <a:lnTo>
                    <a:pt x="1831696" y="1555452"/>
                  </a:lnTo>
                  <a:lnTo>
                    <a:pt x="2803846" y="0"/>
                  </a:lnTo>
                  <a:lnTo>
                    <a:pt x="859546" y="0"/>
                  </a:lnTo>
                  <a:lnTo>
                    <a:pt x="1270626" y="657739"/>
                  </a:lnTo>
                  <a:cubicBezTo>
                    <a:pt x="979303" y="749665"/>
                    <a:pt x="715613" y="912209"/>
                    <a:pt x="499501" y="1134628"/>
                  </a:cubicBezTo>
                  <a:cubicBezTo>
                    <a:pt x="235182" y="1406652"/>
                    <a:pt x="62455" y="1747209"/>
                    <a:pt x="0" y="2119484"/>
                  </a:cubicBezTo>
                  <a:lnTo>
                    <a:pt x="281807" y="2166766"/>
                  </a:lnTo>
                  <a:cubicBezTo>
                    <a:pt x="383562" y="1560252"/>
                    <a:pt x="838505" y="1066162"/>
                    <a:pt x="1428055" y="909618"/>
                  </a:cubicBezTo>
                  <a:close/>
                  <a:moveTo>
                    <a:pt x="2288296" y="285750"/>
                  </a:moveTo>
                  <a:lnTo>
                    <a:pt x="1831696" y="1016298"/>
                  </a:lnTo>
                  <a:lnTo>
                    <a:pt x="1375096" y="285750"/>
                  </a:lnTo>
                  <a:close/>
                </a:path>
              </a:pathLst>
            </a:custGeom>
            <a:grpFill/>
            <a:ln w="9525"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A19CD23F-D780-A352-803F-DF5176DA8305}"/>
                </a:ext>
              </a:extLst>
            </p:cNvPr>
            <p:cNvSpPr/>
            <p:nvPr/>
          </p:nvSpPr>
          <p:spPr>
            <a:xfrm>
              <a:off x="6911673" y="2120160"/>
              <a:ext cx="1622726" cy="3166214"/>
            </a:xfrm>
            <a:custGeom>
              <a:avLst/>
              <a:gdLst>
                <a:gd name="connsiteX0" fmla="*/ 1044730 w 1622726"/>
                <a:gd name="connsiteY0" fmla="*/ 1750676 h 3166214"/>
                <a:gd name="connsiteX1" fmla="*/ 1051227 w 1622726"/>
                <a:gd name="connsiteY1" fmla="*/ 1594590 h 3166214"/>
                <a:gd name="connsiteX2" fmla="*/ 802062 w 1622726"/>
                <a:gd name="connsiteY2" fmla="*/ 664759 h 3166214"/>
                <a:gd name="connsiteX3" fmla="*/ 146799 w 1622726"/>
                <a:gd name="connsiteY3" fmla="*/ 0 h 3166214"/>
                <a:gd name="connsiteX4" fmla="*/ 0 w 1622726"/>
                <a:gd name="connsiteY4" fmla="*/ 245154 h 3166214"/>
                <a:gd name="connsiteX5" fmla="*/ 765477 w 1622726"/>
                <a:gd name="connsiteY5" fmla="*/ 1594590 h 3166214"/>
                <a:gd name="connsiteX6" fmla="*/ 757476 w 1622726"/>
                <a:gd name="connsiteY6" fmla="*/ 1753648 h 3166214"/>
                <a:gd name="connsiteX7" fmla="*/ 193977 w 1622726"/>
                <a:gd name="connsiteY7" fmla="*/ 2451840 h 3166214"/>
                <a:gd name="connsiteX8" fmla="*/ 908352 w 1622726"/>
                <a:gd name="connsiteY8" fmla="*/ 3166215 h 3166214"/>
                <a:gd name="connsiteX9" fmla="*/ 1622727 w 1622726"/>
                <a:gd name="connsiteY9" fmla="*/ 2451840 h 3166214"/>
                <a:gd name="connsiteX10" fmla="*/ 1044730 w 1622726"/>
                <a:gd name="connsiteY10" fmla="*/ 1750676 h 3166214"/>
                <a:gd name="connsiteX11" fmla="*/ 908352 w 1622726"/>
                <a:gd name="connsiteY11" fmla="*/ 2880465 h 3166214"/>
                <a:gd name="connsiteX12" fmla="*/ 479727 w 1622726"/>
                <a:gd name="connsiteY12" fmla="*/ 2451840 h 3166214"/>
                <a:gd name="connsiteX13" fmla="*/ 908352 w 1622726"/>
                <a:gd name="connsiteY13" fmla="*/ 2023215 h 3166214"/>
                <a:gd name="connsiteX14" fmla="*/ 1336977 w 1622726"/>
                <a:gd name="connsiteY14" fmla="*/ 2451840 h 3166214"/>
                <a:gd name="connsiteX15" fmla="*/ 908352 w 1622726"/>
                <a:gd name="connsiteY15" fmla="*/ 2880465 h 3166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22726" h="3166214">
                  <a:moveTo>
                    <a:pt x="1044730" y="1750676"/>
                  </a:moveTo>
                  <a:cubicBezTo>
                    <a:pt x="1049045" y="1698812"/>
                    <a:pt x="1051227" y="1646663"/>
                    <a:pt x="1051227" y="1594590"/>
                  </a:cubicBezTo>
                  <a:cubicBezTo>
                    <a:pt x="1051227" y="1267663"/>
                    <a:pt x="965064" y="946137"/>
                    <a:pt x="802062" y="664759"/>
                  </a:cubicBezTo>
                  <a:cubicBezTo>
                    <a:pt x="643985" y="391906"/>
                    <a:pt x="417404" y="162030"/>
                    <a:pt x="146799" y="0"/>
                  </a:cubicBezTo>
                  <a:lnTo>
                    <a:pt x="0" y="245154"/>
                  </a:lnTo>
                  <a:cubicBezTo>
                    <a:pt x="472164" y="527895"/>
                    <a:pt x="765477" y="1044959"/>
                    <a:pt x="765477" y="1594590"/>
                  </a:cubicBezTo>
                  <a:cubicBezTo>
                    <a:pt x="765477" y="1647711"/>
                    <a:pt x="762762" y="1700908"/>
                    <a:pt x="757476" y="1753648"/>
                  </a:cubicBezTo>
                  <a:cubicBezTo>
                    <a:pt x="435797" y="1823095"/>
                    <a:pt x="193977" y="2109702"/>
                    <a:pt x="193977" y="2451840"/>
                  </a:cubicBezTo>
                  <a:cubicBezTo>
                    <a:pt x="193977" y="2845746"/>
                    <a:pt x="514445" y="3166215"/>
                    <a:pt x="908352" y="3166215"/>
                  </a:cubicBezTo>
                  <a:cubicBezTo>
                    <a:pt x="1302258" y="3166215"/>
                    <a:pt x="1622727" y="2845746"/>
                    <a:pt x="1622727" y="2451840"/>
                  </a:cubicBezTo>
                  <a:cubicBezTo>
                    <a:pt x="1622727" y="2104577"/>
                    <a:pt x="1373610" y="1814532"/>
                    <a:pt x="1044730" y="1750676"/>
                  </a:cubicBezTo>
                  <a:close/>
                  <a:moveTo>
                    <a:pt x="908352" y="2880465"/>
                  </a:moveTo>
                  <a:cubicBezTo>
                    <a:pt x="672008" y="2880465"/>
                    <a:pt x="479727" y="2688184"/>
                    <a:pt x="479727" y="2451840"/>
                  </a:cubicBezTo>
                  <a:cubicBezTo>
                    <a:pt x="479727" y="2215496"/>
                    <a:pt x="672008" y="2023215"/>
                    <a:pt x="908352" y="2023215"/>
                  </a:cubicBezTo>
                  <a:cubicBezTo>
                    <a:pt x="1144695" y="2023215"/>
                    <a:pt x="1336977" y="2215496"/>
                    <a:pt x="1336977" y="2451840"/>
                  </a:cubicBezTo>
                  <a:cubicBezTo>
                    <a:pt x="1336977" y="2688184"/>
                    <a:pt x="1144695" y="2880465"/>
                    <a:pt x="908352" y="2880465"/>
                  </a:cubicBezTo>
                  <a:close/>
                </a:path>
              </a:pathLst>
            </a:custGeom>
            <a:grp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1186071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134B0E4-001F-1258-82C5-A914D2D7FF74}"/>
              </a:ext>
            </a:extLst>
          </p:cNvPr>
          <p:cNvSpPr/>
          <p:nvPr/>
        </p:nvSpPr>
        <p:spPr>
          <a:xfrm>
            <a:off x="1" y="257319"/>
            <a:ext cx="9184709" cy="935746"/>
          </a:xfrm>
          <a:custGeom>
            <a:avLst/>
            <a:gdLst>
              <a:gd name="connsiteX0" fmla="*/ 0 w 9184709"/>
              <a:gd name="connsiteY0" fmla="*/ 0 h 935746"/>
              <a:gd name="connsiteX1" fmla="*/ 8649853 w 9184709"/>
              <a:gd name="connsiteY1" fmla="*/ 17882 h 935746"/>
              <a:gd name="connsiteX2" fmla="*/ 9184709 w 9184709"/>
              <a:gd name="connsiteY2" fmla="*/ 506303 h 935746"/>
              <a:gd name="connsiteX3" fmla="*/ 9184709 w 9184709"/>
              <a:gd name="connsiteY3" fmla="*/ 935746 h 935746"/>
              <a:gd name="connsiteX4" fmla="*/ 3650 w 9184709"/>
              <a:gd name="connsiteY4" fmla="*/ 935746 h 935746"/>
              <a:gd name="connsiteX5" fmla="*/ 3650 w 9184709"/>
              <a:gd name="connsiteY5" fmla="*/ 186119 h 935746"/>
              <a:gd name="connsiteX6" fmla="*/ 0 w 9184709"/>
              <a:gd name="connsiteY6" fmla="*/ 144442 h 935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84709" h="935746">
                <a:moveTo>
                  <a:pt x="0" y="0"/>
                </a:moveTo>
                <a:lnTo>
                  <a:pt x="8649853" y="17882"/>
                </a:lnTo>
                <a:cubicBezTo>
                  <a:pt x="9133754" y="17882"/>
                  <a:pt x="9184709" y="227488"/>
                  <a:pt x="9184709" y="506303"/>
                </a:cubicBezTo>
                <a:lnTo>
                  <a:pt x="9184709" y="935746"/>
                </a:lnTo>
                <a:lnTo>
                  <a:pt x="3650" y="935746"/>
                </a:lnTo>
                <a:lnTo>
                  <a:pt x="3650" y="186119"/>
                </a:lnTo>
                <a:lnTo>
                  <a:pt x="0" y="144442"/>
                </a:lnTo>
                <a:close/>
              </a:path>
            </a:pathLst>
          </a:custGeom>
          <a:solidFill>
            <a:srgbClr val="3EB6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310F84B7-860D-C84C-28DC-7399B9D98DCA}"/>
              </a:ext>
            </a:extLst>
          </p:cNvPr>
          <p:cNvSpPr>
            <a:spLocks noGrp="1"/>
          </p:cNvSpPr>
          <p:nvPr>
            <p:ph type="body" sz="quarter" idx="27"/>
          </p:nvPr>
        </p:nvSpPr>
        <p:spPr>
          <a:xfrm>
            <a:off x="849242" y="383586"/>
            <a:ext cx="6850272" cy="720752"/>
          </a:xfrm>
        </p:spPr>
        <p:txBody>
          <a:bodyPr/>
          <a:lstStyle/>
          <a:p>
            <a:r>
              <a:rPr lang="en-IE" sz="3400" dirty="0"/>
              <a:t>06 Wir alle sind vielschichtig und intersektional</a:t>
            </a:r>
          </a:p>
        </p:txBody>
      </p:sp>
      <p:pic>
        <p:nvPicPr>
          <p:cNvPr id="7" name="Graphic 6">
            <a:extLst>
              <a:ext uri="{FF2B5EF4-FFF2-40B4-BE49-F238E27FC236}">
                <a16:creationId xmlns:a16="http://schemas.microsoft.com/office/drawing/2014/main" id="{68C8DF3C-EA10-52A6-9333-D19A36144C5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8741310" y="0"/>
            <a:ext cx="3244501" cy="2181647"/>
          </a:xfrm>
          <a:prstGeom prst="rect">
            <a:avLst/>
          </a:prstGeom>
        </p:spPr>
      </p:pic>
      <p:grpSp>
        <p:nvGrpSpPr>
          <p:cNvPr id="15" name="Group 14">
            <a:extLst>
              <a:ext uri="{FF2B5EF4-FFF2-40B4-BE49-F238E27FC236}">
                <a16:creationId xmlns:a16="http://schemas.microsoft.com/office/drawing/2014/main" id="{4EE7620D-0CE3-46C7-EDCA-1803DC640682}"/>
              </a:ext>
            </a:extLst>
          </p:cNvPr>
          <p:cNvGrpSpPr/>
          <p:nvPr/>
        </p:nvGrpSpPr>
        <p:grpSpPr>
          <a:xfrm rot="10800000">
            <a:off x="268528" y="2383384"/>
            <a:ext cx="744123" cy="527392"/>
            <a:chOff x="1410990" y="64984"/>
            <a:chExt cx="7606227" cy="5390858"/>
          </a:xfrm>
        </p:grpSpPr>
        <p:sp>
          <p:nvSpPr>
            <p:cNvPr id="13" name="Freeform 12">
              <a:extLst>
                <a:ext uri="{FF2B5EF4-FFF2-40B4-BE49-F238E27FC236}">
                  <a16:creationId xmlns:a16="http://schemas.microsoft.com/office/drawing/2014/main" id="{38043AAD-000A-BABE-A21A-D07DF4550823}"/>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Freeform 13">
              <a:extLst>
                <a:ext uri="{FF2B5EF4-FFF2-40B4-BE49-F238E27FC236}">
                  <a16:creationId xmlns:a16="http://schemas.microsoft.com/office/drawing/2014/main" id="{DBBBF3D6-8221-2021-73A8-6C90DEAD3597}"/>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8" name="Text Placeholder 3">
            <a:extLst>
              <a:ext uri="{FF2B5EF4-FFF2-40B4-BE49-F238E27FC236}">
                <a16:creationId xmlns:a16="http://schemas.microsoft.com/office/drawing/2014/main" id="{DBB751C3-9F0C-A701-10F6-FD5A66A8B086}"/>
              </a:ext>
            </a:extLst>
          </p:cNvPr>
          <p:cNvSpPr txBox="1">
            <a:spLocks/>
          </p:cNvSpPr>
          <p:nvPr/>
        </p:nvSpPr>
        <p:spPr>
          <a:xfrm>
            <a:off x="1127125" y="2438966"/>
            <a:ext cx="10275981" cy="383002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2000" b="1" dirty="0">
                <a:solidFill>
                  <a:schemeClr val="bg1"/>
                </a:solidFill>
                <a:latin typeface="Calibri" panose="020F0502020204030204" pitchFamily="34" charset="0"/>
                <a:cs typeface="Calibri" panose="020F0502020204030204" pitchFamily="34" charset="0"/>
              </a:rPr>
              <a:t>Keine einzelne Identität definiert einen Menschen. Ethnische Zugehörigkeit, Geschlecht, Behinderung, soziale Schicht, Alter, Religion und andere Faktoren überschneiden sich und prägen die Lebenserfahrung. </a:t>
            </a:r>
            <a:r>
              <a:rPr lang="en-GB" sz="2000" dirty="0">
                <a:solidFill>
                  <a:schemeClr val="bg1"/>
                </a:solidFill>
                <a:latin typeface="Calibri" panose="020F0502020204030204" pitchFamily="34" charset="0"/>
                <a:cs typeface="Calibri" panose="020F0502020204030204" pitchFamily="34" charset="0"/>
              </a:rPr>
              <a:t>Ethisches Storytelling spiegelt diese Komplexität wider, anstatt Menschen auf Rollen zu reduzieren, die nur ein einziges Thema betreffen.</a:t>
            </a:r>
          </a:p>
          <a:p>
            <a:pPr marL="0" indent="0">
              <a:lnSpc>
                <a:spcPct val="100000"/>
              </a:lnSpc>
              <a:buNone/>
            </a:pPr>
            <a:r>
              <a:rPr lang="en-GB" sz="2000" dirty="0">
                <a:solidFill>
                  <a:schemeClr val="bg1"/>
                </a:solidFill>
                <a:latin typeface="Calibri" panose="020F0502020204030204" pitchFamily="34" charset="0"/>
                <a:cs typeface="Calibri" panose="020F0502020204030204" pitchFamily="34" charset="0"/>
              </a:rPr>
              <a:t>Zeigen Sie die Protagonist*innen in ihrer ganzen Vielschichtigkeit: ihre Berufe, ihre Träume, ihre Familien, ihre Kämpfe und ihre Freuden. Eine von Armut betroffene Person kann gleichzeitig auch Lehrkraft, Elternteil oder eine führende Persönlichkeit in der Gemeinschaft sein. Fangen Sie die Vielfalt des wirklichen Lebens ein.</a:t>
            </a:r>
          </a:p>
          <a:p>
            <a:pPr marL="0" indent="0">
              <a:lnSpc>
                <a:spcPct val="100000"/>
              </a:lnSpc>
              <a:buNone/>
            </a:pPr>
            <a:r>
              <a:rPr lang="en-GB" sz="2000" dirty="0">
                <a:solidFill>
                  <a:schemeClr val="bg1"/>
                </a:solidFill>
                <a:latin typeface="Calibri" panose="020F0502020204030204" pitchFamily="34" charset="0"/>
                <a:cs typeface="Calibri" panose="020F0502020204030204" pitchFamily="34" charset="0"/>
              </a:rPr>
              <a:t>Erzähle intersektional. So wirkst du ehrlicher und stärker. Intersektionale Geschichten hinterfragen Stereotypen und zeigen dem Publikum die gemeinsame Menschlichkeit trotz aller Unterschiede.</a:t>
            </a:r>
          </a:p>
          <a:p>
            <a:pPr marL="0" indent="0">
              <a:lnSpc>
                <a:spcPct val="100000"/>
              </a:lnSpc>
              <a:buNone/>
            </a:pPr>
            <a:endParaRPr lang="en-GB" sz="2000"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000"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000"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000" b="1"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000" b="1"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000" b="1"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000" b="1"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000" b="1"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000" dirty="0">
              <a:solidFill>
                <a:schemeClr val="bg1"/>
              </a:solidFill>
              <a:latin typeface="Calibri" panose="020F0502020204030204" pitchFamily="34" charset="0"/>
              <a:ea typeface="Calibri"/>
              <a:cs typeface="Calibri" panose="020F0502020204030204" pitchFamily="34" charset="0"/>
            </a:endParaRPr>
          </a:p>
          <a:p>
            <a:pPr marL="0" indent="0">
              <a:lnSpc>
                <a:spcPct val="100000"/>
              </a:lnSpc>
              <a:buNone/>
            </a:pPr>
            <a:endParaRPr lang="en-GB" sz="2000" dirty="0">
              <a:solidFill>
                <a:schemeClr val="bg1"/>
              </a:solidFill>
              <a:latin typeface="Calibri" panose="020F0502020204030204" pitchFamily="34" charset="0"/>
              <a:ea typeface="Calibri"/>
              <a:cs typeface="Calibri" panose="020F0502020204030204" pitchFamily="34" charset="0"/>
            </a:endParaRPr>
          </a:p>
          <a:p>
            <a:pPr marL="0" indent="0">
              <a:lnSpc>
                <a:spcPct val="100000"/>
              </a:lnSpc>
              <a:buNone/>
            </a:pPr>
            <a:endParaRPr lang="en-GB" sz="2000" dirty="0">
              <a:solidFill>
                <a:schemeClr val="bg1"/>
              </a:solidFill>
              <a:latin typeface="Calibri" panose="020F0502020204030204" pitchFamily="34" charset="0"/>
              <a:ea typeface="Calibri"/>
              <a:cs typeface="Calibri" panose="020F0502020204030204" pitchFamily="34" charset="0"/>
            </a:endParaRPr>
          </a:p>
          <a:p>
            <a:pPr marL="0" indent="0">
              <a:lnSpc>
                <a:spcPct val="100000"/>
              </a:lnSpc>
              <a:buNone/>
            </a:pPr>
            <a:endParaRPr lang="en-IE" sz="2000" b="0" i="0" u="none" strike="noStrike" dirty="0">
              <a:solidFill>
                <a:schemeClr val="bg1"/>
              </a:solidFill>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endParaRPr>
          </a:p>
          <a:p>
            <a:pPr marL="0" indent="0">
              <a:lnSpc>
                <a:spcPct val="100000"/>
              </a:lnSpc>
              <a:buNone/>
            </a:pPr>
            <a:endParaRPr lang="en-US" sz="2000" b="0" i="0" u="none" strike="noStrike"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endParaRPr>
          </a:p>
          <a:p>
            <a:pPr marL="0" indent="0">
              <a:lnSpc>
                <a:spcPct val="100000"/>
              </a:lnSpc>
              <a:buNone/>
            </a:pPr>
            <a:endParaRPr lang="en-US" sz="2000" b="0" i="0" u="none" strike="noStrike" dirty="0">
              <a:solidFill>
                <a:schemeClr val="bg1"/>
              </a:solidFill>
              <a:effectLst/>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endParaRPr>
          </a:p>
          <a:p>
            <a:pPr>
              <a:lnSpc>
                <a:spcPct val="100000"/>
              </a:lnSpc>
              <a:buFont typeface="System Font Regular"/>
              <a:buChar char="→"/>
            </a:pPr>
            <a:endParaRPr lang="en-US" sz="2000" i="0" dirty="0">
              <a:solidFill>
                <a:schemeClr val="bg1"/>
              </a:solidFill>
              <a:latin typeface="Calibri" panose="020F0502020204030204" pitchFamily="34" charset="0"/>
              <a:ea typeface="Calibri (MS) Bold"/>
              <a:cs typeface="Calibri" panose="020F0502020204030204" pitchFamily="34" charset="0"/>
              <a:sym typeface="Calibri (MS) Bold"/>
            </a:endParaRPr>
          </a:p>
        </p:txBody>
      </p:sp>
      <p:pic>
        <p:nvPicPr>
          <p:cNvPr id="3" name="Gráfico 3" descr="Átomo con relleno sólido">
            <a:extLst>
              <a:ext uri="{FF2B5EF4-FFF2-40B4-BE49-F238E27FC236}">
                <a16:creationId xmlns:a16="http://schemas.microsoft.com/office/drawing/2014/main" id="{132C8535-319F-8213-AEAB-ED2BE2525CF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70289" y="360216"/>
            <a:ext cx="744124" cy="744124"/>
          </a:xfrm>
          <a:prstGeom prst="rect">
            <a:avLst/>
          </a:prstGeom>
        </p:spPr>
      </p:pic>
    </p:spTree>
    <p:extLst>
      <p:ext uri="{BB962C8B-B14F-4D97-AF65-F5344CB8AC3E}">
        <p14:creationId xmlns:p14="http://schemas.microsoft.com/office/powerpoint/2010/main" val="34910036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134B0E4-001F-1258-82C5-A914D2D7FF74}"/>
              </a:ext>
            </a:extLst>
          </p:cNvPr>
          <p:cNvSpPr/>
          <p:nvPr/>
        </p:nvSpPr>
        <p:spPr>
          <a:xfrm>
            <a:off x="1" y="257319"/>
            <a:ext cx="9184709" cy="935746"/>
          </a:xfrm>
          <a:custGeom>
            <a:avLst/>
            <a:gdLst>
              <a:gd name="connsiteX0" fmla="*/ 0 w 9184709"/>
              <a:gd name="connsiteY0" fmla="*/ 0 h 935746"/>
              <a:gd name="connsiteX1" fmla="*/ 8649853 w 9184709"/>
              <a:gd name="connsiteY1" fmla="*/ 17882 h 935746"/>
              <a:gd name="connsiteX2" fmla="*/ 9184709 w 9184709"/>
              <a:gd name="connsiteY2" fmla="*/ 506303 h 935746"/>
              <a:gd name="connsiteX3" fmla="*/ 9184709 w 9184709"/>
              <a:gd name="connsiteY3" fmla="*/ 935746 h 935746"/>
              <a:gd name="connsiteX4" fmla="*/ 3650 w 9184709"/>
              <a:gd name="connsiteY4" fmla="*/ 935746 h 935746"/>
              <a:gd name="connsiteX5" fmla="*/ 3650 w 9184709"/>
              <a:gd name="connsiteY5" fmla="*/ 186119 h 935746"/>
              <a:gd name="connsiteX6" fmla="*/ 0 w 9184709"/>
              <a:gd name="connsiteY6" fmla="*/ 144442 h 935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84709" h="935746">
                <a:moveTo>
                  <a:pt x="0" y="0"/>
                </a:moveTo>
                <a:lnTo>
                  <a:pt x="8649853" y="17882"/>
                </a:lnTo>
                <a:cubicBezTo>
                  <a:pt x="9133754" y="17882"/>
                  <a:pt x="9184709" y="227488"/>
                  <a:pt x="9184709" y="506303"/>
                </a:cubicBezTo>
                <a:lnTo>
                  <a:pt x="9184709" y="935746"/>
                </a:lnTo>
                <a:lnTo>
                  <a:pt x="3650" y="935746"/>
                </a:lnTo>
                <a:lnTo>
                  <a:pt x="3650" y="186119"/>
                </a:lnTo>
                <a:lnTo>
                  <a:pt x="0" y="144442"/>
                </a:lnTo>
                <a:close/>
              </a:path>
            </a:pathLst>
          </a:custGeom>
          <a:solidFill>
            <a:srgbClr val="3EB6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310F84B7-860D-C84C-28DC-7399B9D98DCA}"/>
              </a:ext>
            </a:extLst>
          </p:cNvPr>
          <p:cNvSpPr>
            <a:spLocks noGrp="1"/>
          </p:cNvSpPr>
          <p:nvPr>
            <p:ph type="body" sz="quarter" idx="27"/>
          </p:nvPr>
        </p:nvSpPr>
        <p:spPr>
          <a:xfrm>
            <a:off x="849242" y="383586"/>
            <a:ext cx="6850272" cy="720752"/>
          </a:xfrm>
        </p:spPr>
        <p:txBody>
          <a:bodyPr/>
          <a:lstStyle/>
          <a:p>
            <a:r>
              <a:rPr lang="en-IE" sz="3400" dirty="0"/>
              <a:t>07 Einverständniserklärung</a:t>
            </a:r>
          </a:p>
        </p:txBody>
      </p:sp>
      <p:pic>
        <p:nvPicPr>
          <p:cNvPr id="7" name="Graphic 6">
            <a:extLst>
              <a:ext uri="{FF2B5EF4-FFF2-40B4-BE49-F238E27FC236}">
                <a16:creationId xmlns:a16="http://schemas.microsoft.com/office/drawing/2014/main" id="{68C8DF3C-EA10-52A6-9333-D19A36144C5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8741310" y="0"/>
            <a:ext cx="3244501" cy="2181647"/>
          </a:xfrm>
          <a:prstGeom prst="rect">
            <a:avLst/>
          </a:prstGeom>
        </p:spPr>
      </p:pic>
      <p:grpSp>
        <p:nvGrpSpPr>
          <p:cNvPr id="15" name="Group 14">
            <a:extLst>
              <a:ext uri="{FF2B5EF4-FFF2-40B4-BE49-F238E27FC236}">
                <a16:creationId xmlns:a16="http://schemas.microsoft.com/office/drawing/2014/main" id="{4EE7620D-0CE3-46C7-EDCA-1803DC640682}"/>
              </a:ext>
            </a:extLst>
          </p:cNvPr>
          <p:cNvGrpSpPr/>
          <p:nvPr/>
        </p:nvGrpSpPr>
        <p:grpSpPr>
          <a:xfrm rot="10800000">
            <a:off x="268528" y="2383384"/>
            <a:ext cx="744123" cy="527392"/>
            <a:chOff x="1410990" y="64984"/>
            <a:chExt cx="7606227" cy="5390858"/>
          </a:xfrm>
        </p:grpSpPr>
        <p:sp>
          <p:nvSpPr>
            <p:cNvPr id="13" name="Freeform 12">
              <a:extLst>
                <a:ext uri="{FF2B5EF4-FFF2-40B4-BE49-F238E27FC236}">
                  <a16:creationId xmlns:a16="http://schemas.microsoft.com/office/drawing/2014/main" id="{38043AAD-000A-BABE-A21A-D07DF4550823}"/>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Freeform 13">
              <a:extLst>
                <a:ext uri="{FF2B5EF4-FFF2-40B4-BE49-F238E27FC236}">
                  <a16:creationId xmlns:a16="http://schemas.microsoft.com/office/drawing/2014/main" id="{DBBBF3D6-8221-2021-73A8-6C90DEAD3597}"/>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8" name="Text Placeholder 3">
            <a:extLst>
              <a:ext uri="{FF2B5EF4-FFF2-40B4-BE49-F238E27FC236}">
                <a16:creationId xmlns:a16="http://schemas.microsoft.com/office/drawing/2014/main" id="{DBB751C3-9F0C-A701-10F6-FD5A66A8B086}"/>
              </a:ext>
            </a:extLst>
          </p:cNvPr>
          <p:cNvSpPr txBox="1">
            <a:spLocks/>
          </p:cNvSpPr>
          <p:nvPr/>
        </p:nvSpPr>
        <p:spPr>
          <a:xfrm>
            <a:off x="1127125" y="2438966"/>
            <a:ext cx="10275981" cy="383002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2000" b="1" dirty="0">
                <a:solidFill>
                  <a:schemeClr val="bg1"/>
                </a:solidFill>
                <a:latin typeface="Calibri" panose="020F0502020204030204" pitchFamily="34" charset="0"/>
                <a:cs typeface="Calibri" panose="020F0502020204030204" pitchFamily="34" charset="0"/>
              </a:rPr>
              <a:t>Bei der Einwilligung geht es nicht nur darum, ein Formular zu unterschreiben – es geht um Kommunikation, Klarheit und Selbstbestimmung. </a:t>
            </a:r>
            <a:r>
              <a:rPr lang="en-GB" sz="2000" dirty="0">
                <a:solidFill>
                  <a:schemeClr val="bg1"/>
                </a:solidFill>
                <a:latin typeface="Calibri" panose="020F0502020204030204" pitchFamily="34" charset="0"/>
                <a:cs typeface="Calibri" panose="020F0502020204030204" pitchFamily="34" charset="0"/>
              </a:rPr>
              <a:t>Die Mitwirkenden sollten verstehen, wie ihre Geschichte verwendet wird, wo sie erscheint und wer sie sehen wird.</a:t>
            </a:r>
          </a:p>
          <a:p>
            <a:pPr marL="0" indent="0">
              <a:lnSpc>
                <a:spcPct val="100000"/>
              </a:lnSpc>
              <a:buNone/>
            </a:pPr>
            <a:r>
              <a:rPr lang="en-GB" sz="2000" dirty="0">
                <a:solidFill>
                  <a:schemeClr val="bg1"/>
                </a:solidFill>
                <a:latin typeface="Calibri" panose="020F0502020204030204" pitchFamily="34" charset="0"/>
                <a:cs typeface="Calibri" panose="020F0502020204030204" pitchFamily="34" charset="0"/>
              </a:rPr>
              <a:t>Geben Sie den Menschen Zeit zum Nachdenken, zum Stellen von Fragen und zum Setzen von Grenzen. Stellen Sie sicher, dass sie wissen, dass sie Nein sagen können – oder ihre Meinung später ändern können. Die Einwilligung sollte informiert, freiwillig und fortlaufend sein.</a:t>
            </a:r>
          </a:p>
          <a:p>
            <a:pPr marL="0" indent="0">
              <a:lnSpc>
                <a:spcPct val="100000"/>
              </a:lnSpc>
              <a:buNone/>
            </a:pPr>
            <a:r>
              <a:rPr lang="en-GB" sz="2000" dirty="0">
                <a:solidFill>
                  <a:schemeClr val="bg1"/>
                </a:solidFill>
                <a:latin typeface="Calibri" panose="020F0502020204030204" pitchFamily="34" charset="0"/>
                <a:cs typeface="Calibri" panose="020F0502020204030204" pitchFamily="34" charset="0"/>
              </a:rPr>
              <a:t>Respektieren Sie das Recht der Mitwirkenden, ihre eigenen Erzählungen zu gestalten. Eine Geschichte mag zwar zu Ihrem Projekt gehören, aber sie beginnt immer bei der Person, die sie erlebt hat.</a:t>
            </a:r>
          </a:p>
          <a:p>
            <a:pPr marL="0" indent="0">
              <a:lnSpc>
                <a:spcPct val="100000"/>
              </a:lnSpc>
              <a:buNone/>
            </a:pPr>
            <a:endParaRPr lang="en-GB" sz="2000"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000"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000"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000"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000" b="1"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000" b="1"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000" b="1"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000" b="1"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000" b="1"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000" dirty="0">
              <a:solidFill>
                <a:schemeClr val="bg1"/>
              </a:solidFill>
              <a:latin typeface="Calibri" panose="020F0502020204030204" pitchFamily="34" charset="0"/>
              <a:ea typeface="Calibri"/>
              <a:cs typeface="Calibri" panose="020F0502020204030204" pitchFamily="34" charset="0"/>
            </a:endParaRPr>
          </a:p>
          <a:p>
            <a:pPr marL="0" indent="0">
              <a:lnSpc>
                <a:spcPct val="100000"/>
              </a:lnSpc>
              <a:buNone/>
            </a:pPr>
            <a:endParaRPr lang="en-GB" sz="2000" dirty="0">
              <a:solidFill>
                <a:schemeClr val="bg1"/>
              </a:solidFill>
              <a:latin typeface="Calibri" panose="020F0502020204030204" pitchFamily="34" charset="0"/>
              <a:ea typeface="Calibri"/>
              <a:cs typeface="Calibri" panose="020F0502020204030204" pitchFamily="34" charset="0"/>
            </a:endParaRPr>
          </a:p>
          <a:p>
            <a:pPr marL="0" indent="0">
              <a:lnSpc>
                <a:spcPct val="100000"/>
              </a:lnSpc>
              <a:buNone/>
            </a:pPr>
            <a:endParaRPr lang="en-GB" sz="2000" dirty="0">
              <a:solidFill>
                <a:schemeClr val="bg1"/>
              </a:solidFill>
              <a:latin typeface="Calibri" panose="020F0502020204030204" pitchFamily="34" charset="0"/>
              <a:ea typeface="Calibri"/>
              <a:cs typeface="Calibri" panose="020F0502020204030204" pitchFamily="34" charset="0"/>
            </a:endParaRPr>
          </a:p>
          <a:p>
            <a:pPr marL="0" indent="0">
              <a:lnSpc>
                <a:spcPct val="100000"/>
              </a:lnSpc>
              <a:buNone/>
            </a:pPr>
            <a:endParaRPr lang="en-IE" sz="2000" b="0" i="0" u="none" strike="noStrike" dirty="0">
              <a:solidFill>
                <a:schemeClr val="bg1"/>
              </a:solidFill>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endParaRPr>
          </a:p>
          <a:p>
            <a:pPr marL="0" indent="0">
              <a:lnSpc>
                <a:spcPct val="100000"/>
              </a:lnSpc>
              <a:buNone/>
            </a:pPr>
            <a:endParaRPr lang="en-US" sz="2000" b="0" i="0" u="none" strike="noStrike"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endParaRPr>
          </a:p>
          <a:p>
            <a:pPr marL="0" indent="0">
              <a:lnSpc>
                <a:spcPct val="100000"/>
              </a:lnSpc>
              <a:buNone/>
            </a:pPr>
            <a:endParaRPr lang="en-US" sz="2000" b="0" i="0" u="none" strike="noStrike" dirty="0">
              <a:solidFill>
                <a:schemeClr val="bg1"/>
              </a:solidFill>
              <a:effectLst/>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endParaRPr>
          </a:p>
          <a:p>
            <a:pPr>
              <a:lnSpc>
                <a:spcPct val="100000"/>
              </a:lnSpc>
              <a:buFont typeface="System Font Regular"/>
              <a:buChar char="→"/>
            </a:pPr>
            <a:endParaRPr lang="en-US" sz="2000" i="0" dirty="0">
              <a:solidFill>
                <a:schemeClr val="bg1"/>
              </a:solidFill>
              <a:latin typeface="Calibri" panose="020F0502020204030204" pitchFamily="34" charset="0"/>
              <a:ea typeface="Calibri (MS) Bold"/>
              <a:cs typeface="Calibri" panose="020F0502020204030204" pitchFamily="34" charset="0"/>
              <a:sym typeface="Calibri (MS) Bold"/>
            </a:endParaRPr>
          </a:p>
        </p:txBody>
      </p:sp>
      <p:grpSp>
        <p:nvGrpSpPr>
          <p:cNvPr id="9" name="Graphic 4">
            <a:extLst>
              <a:ext uri="{FF2B5EF4-FFF2-40B4-BE49-F238E27FC236}">
                <a16:creationId xmlns:a16="http://schemas.microsoft.com/office/drawing/2014/main" id="{1D6CCD46-7F9C-7EAE-C264-E318A63064AD}"/>
              </a:ext>
            </a:extLst>
          </p:cNvPr>
          <p:cNvGrpSpPr/>
          <p:nvPr/>
        </p:nvGrpSpPr>
        <p:grpSpPr>
          <a:xfrm>
            <a:off x="243080" y="372828"/>
            <a:ext cx="541614" cy="711043"/>
            <a:chOff x="4238625" y="990600"/>
            <a:chExt cx="3714750" cy="4876800"/>
          </a:xfrm>
          <a:solidFill>
            <a:schemeClr val="bg1"/>
          </a:solidFill>
        </p:grpSpPr>
        <p:sp>
          <p:nvSpPr>
            <p:cNvPr id="10" name="Freeform 9">
              <a:extLst>
                <a:ext uri="{FF2B5EF4-FFF2-40B4-BE49-F238E27FC236}">
                  <a16:creationId xmlns:a16="http://schemas.microsoft.com/office/drawing/2014/main" id="{8618EF6A-7319-06B6-1904-E3C8AC6DD337}"/>
                </a:ext>
              </a:extLst>
            </p:cNvPr>
            <p:cNvSpPr/>
            <p:nvPr/>
          </p:nvSpPr>
          <p:spPr>
            <a:xfrm>
              <a:off x="5465321" y="3522221"/>
              <a:ext cx="1261357" cy="975607"/>
            </a:xfrm>
            <a:custGeom>
              <a:avLst/>
              <a:gdLst>
                <a:gd name="connsiteX0" fmla="*/ 1261358 w 1261357"/>
                <a:gd name="connsiteY0" fmla="*/ 202054 h 975607"/>
                <a:gd name="connsiteX1" fmla="*/ 1059304 w 1261357"/>
                <a:gd name="connsiteY1" fmla="*/ 0 h 975607"/>
                <a:gd name="connsiteX2" fmla="*/ 487804 w 1261357"/>
                <a:gd name="connsiteY2" fmla="*/ 571500 h 975607"/>
                <a:gd name="connsiteX3" fmla="*/ 202054 w 1261357"/>
                <a:gd name="connsiteY3" fmla="*/ 285750 h 975607"/>
                <a:gd name="connsiteX4" fmla="*/ 0 w 1261357"/>
                <a:gd name="connsiteY4" fmla="*/ 487804 h 975607"/>
                <a:gd name="connsiteX5" fmla="*/ 487804 w 1261357"/>
                <a:gd name="connsiteY5" fmla="*/ 975608 h 975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1357" h="975607">
                  <a:moveTo>
                    <a:pt x="1261358" y="202054"/>
                  </a:moveTo>
                  <a:lnTo>
                    <a:pt x="1059304" y="0"/>
                  </a:lnTo>
                  <a:lnTo>
                    <a:pt x="487804" y="571500"/>
                  </a:lnTo>
                  <a:lnTo>
                    <a:pt x="202054" y="285750"/>
                  </a:lnTo>
                  <a:lnTo>
                    <a:pt x="0" y="487804"/>
                  </a:lnTo>
                  <a:lnTo>
                    <a:pt x="487804" y="975608"/>
                  </a:lnTo>
                  <a:close/>
                </a:path>
              </a:pathLst>
            </a:custGeom>
            <a:grpFill/>
            <a:ln w="9525" cap="flat">
              <a:noFill/>
              <a:prstDash val="solid"/>
              <a:miter/>
            </a:ln>
          </p:spPr>
          <p:txBody>
            <a:bodyPr rtlCol="0" anchor="ctr"/>
            <a:lstStyle/>
            <a:p>
              <a:endParaRPr lang="en-GB"/>
            </a:p>
          </p:txBody>
        </p:sp>
        <p:sp>
          <p:nvSpPr>
            <p:cNvPr id="11" name="Freeform 10">
              <a:extLst>
                <a:ext uri="{FF2B5EF4-FFF2-40B4-BE49-F238E27FC236}">
                  <a16:creationId xmlns:a16="http://schemas.microsoft.com/office/drawing/2014/main" id="{1C25A4C4-B269-97B1-21AE-ADCF7AF47874}"/>
                </a:ext>
              </a:extLst>
            </p:cNvPr>
            <p:cNvSpPr/>
            <p:nvPr/>
          </p:nvSpPr>
          <p:spPr>
            <a:xfrm>
              <a:off x="4238625" y="990600"/>
              <a:ext cx="3714750" cy="4876800"/>
            </a:xfrm>
            <a:custGeom>
              <a:avLst/>
              <a:gdLst>
                <a:gd name="connsiteX0" fmla="*/ 940946 w 3714750"/>
                <a:gd name="connsiteY0" fmla="*/ 0 h 4876800"/>
                <a:gd name="connsiteX1" fmla="*/ 0 w 3714750"/>
                <a:gd name="connsiteY1" fmla="*/ 940946 h 4876800"/>
                <a:gd name="connsiteX2" fmla="*/ 0 w 3714750"/>
                <a:gd name="connsiteY2" fmla="*/ 4876800 h 4876800"/>
                <a:gd name="connsiteX3" fmla="*/ 3714750 w 3714750"/>
                <a:gd name="connsiteY3" fmla="*/ 4876800 h 4876800"/>
                <a:gd name="connsiteX4" fmla="*/ 3714750 w 3714750"/>
                <a:gd name="connsiteY4" fmla="*/ 0 h 4876800"/>
                <a:gd name="connsiteX5" fmla="*/ 857250 w 3714750"/>
                <a:gd name="connsiteY5" fmla="*/ 487804 h 4876800"/>
                <a:gd name="connsiteX6" fmla="*/ 857250 w 3714750"/>
                <a:gd name="connsiteY6" fmla="*/ 857250 h 4876800"/>
                <a:gd name="connsiteX7" fmla="*/ 487804 w 3714750"/>
                <a:gd name="connsiteY7" fmla="*/ 857250 h 4876800"/>
                <a:gd name="connsiteX8" fmla="*/ 3429000 w 3714750"/>
                <a:gd name="connsiteY8" fmla="*/ 4591050 h 4876800"/>
                <a:gd name="connsiteX9" fmla="*/ 487804 w 3714750"/>
                <a:gd name="connsiteY9" fmla="*/ 4591050 h 4876800"/>
                <a:gd name="connsiteX10" fmla="*/ 1055218 w 3714750"/>
                <a:gd name="connsiteY10" fmla="*/ 4023636 h 4876800"/>
                <a:gd name="connsiteX11" fmla="*/ 1857375 w 3714750"/>
                <a:gd name="connsiteY11" fmla="*/ 4305300 h 4876800"/>
                <a:gd name="connsiteX12" fmla="*/ 3143250 w 3714750"/>
                <a:gd name="connsiteY12" fmla="*/ 3019425 h 4876800"/>
                <a:gd name="connsiteX13" fmla="*/ 1857375 w 3714750"/>
                <a:gd name="connsiteY13" fmla="*/ 1733550 h 4876800"/>
                <a:gd name="connsiteX14" fmla="*/ 571500 w 3714750"/>
                <a:gd name="connsiteY14" fmla="*/ 3019425 h 4876800"/>
                <a:gd name="connsiteX15" fmla="*/ 853164 w 3714750"/>
                <a:gd name="connsiteY15" fmla="*/ 3821583 h 4876800"/>
                <a:gd name="connsiteX16" fmla="*/ 285750 w 3714750"/>
                <a:gd name="connsiteY16" fmla="*/ 4388996 h 4876800"/>
                <a:gd name="connsiteX17" fmla="*/ 285750 w 3714750"/>
                <a:gd name="connsiteY17" fmla="*/ 1143000 h 4876800"/>
                <a:gd name="connsiteX18" fmla="*/ 1143000 w 3714750"/>
                <a:gd name="connsiteY18" fmla="*/ 1143000 h 4876800"/>
                <a:gd name="connsiteX19" fmla="*/ 1143000 w 3714750"/>
                <a:gd name="connsiteY19" fmla="*/ 285750 h 4876800"/>
                <a:gd name="connsiteX20" fmla="*/ 3429000 w 3714750"/>
                <a:gd name="connsiteY20" fmla="*/ 285750 h 4876800"/>
                <a:gd name="connsiteX21" fmla="*/ 857250 w 3714750"/>
                <a:gd name="connsiteY21" fmla="*/ 3019425 h 4876800"/>
                <a:gd name="connsiteX22" fmla="*/ 1857375 w 3714750"/>
                <a:gd name="connsiteY22" fmla="*/ 2019300 h 4876800"/>
                <a:gd name="connsiteX23" fmla="*/ 2857500 w 3714750"/>
                <a:gd name="connsiteY23" fmla="*/ 3019425 h 4876800"/>
                <a:gd name="connsiteX24" fmla="*/ 1857375 w 3714750"/>
                <a:gd name="connsiteY24" fmla="*/ 4019550 h 4876800"/>
                <a:gd name="connsiteX25" fmla="*/ 857250 w 3714750"/>
                <a:gd name="connsiteY25" fmla="*/ 3019425 h 487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714750" h="4876800">
                  <a:moveTo>
                    <a:pt x="940946" y="0"/>
                  </a:moveTo>
                  <a:lnTo>
                    <a:pt x="0" y="940946"/>
                  </a:lnTo>
                  <a:lnTo>
                    <a:pt x="0" y="4876800"/>
                  </a:lnTo>
                  <a:lnTo>
                    <a:pt x="3714750" y="4876800"/>
                  </a:lnTo>
                  <a:lnTo>
                    <a:pt x="3714750" y="0"/>
                  </a:lnTo>
                  <a:close/>
                  <a:moveTo>
                    <a:pt x="857250" y="487804"/>
                  </a:moveTo>
                  <a:lnTo>
                    <a:pt x="857250" y="857250"/>
                  </a:lnTo>
                  <a:lnTo>
                    <a:pt x="487804" y="857250"/>
                  </a:lnTo>
                  <a:close/>
                  <a:moveTo>
                    <a:pt x="3429000" y="4591050"/>
                  </a:moveTo>
                  <a:lnTo>
                    <a:pt x="487804" y="4591050"/>
                  </a:lnTo>
                  <a:lnTo>
                    <a:pt x="1055218" y="4023636"/>
                  </a:lnTo>
                  <a:cubicBezTo>
                    <a:pt x="1275283" y="4199782"/>
                    <a:pt x="1554223" y="4305300"/>
                    <a:pt x="1857375" y="4305300"/>
                  </a:cubicBezTo>
                  <a:cubicBezTo>
                    <a:pt x="2566407" y="4305300"/>
                    <a:pt x="3143250" y="3728457"/>
                    <a:pt x="3143250" y="3019425"/>
                  </a:cubicBezTo>
                  <a:cubicBezTo>
                    <a:pt x="3143250" y="2310394"/>
                    <a:pt x="2566407" y="1733550"/>
                    <a:pt x="1857375" y="1733550"/>
                  </a:cubicBezTo>
                  <a:cubicBezTo>
                    <a:pt x="1148344" y="1733550"/>
                    <a:pt x="571500" y="2310394"/>
                    <a:pt x="571500" y="3019425"/>
                  </a:cubicBezTo>
                  <a:cubicBezTo>
                    <a:pt x="571500" y="3322577"/>
                    <a:pt x="677018" y="3601517"/>
                    <a:pt x="853164" y="3821583"/>
                  </a:cubicBezTo>
                  <a:lnTo>
                    <a:pt x="285750" y="4388996"/>
                  </a:lnTo>
                  <a:lnTo>
                    <a:pt x="285750" y="1143000"/>
                  </a:lnTo>
                  <a:lnTo>
                    <a:pt x="1143000" y="1143000"/>
                  </a:lnTo>
                  <a:lnTo>
                    <a:pt x="1143000" y="285750"/>
                  </a:lnTo>
                  <a:lnTo>
                    <a:pt x="3429000" y="285750"/>
                  </a:lnTo>
                  <a:close/>
                  <a:moveTo>
                    <a:pt x="857250" y="3019425"/>
                  </a:moveTo>
                  <a:cubicBezTo>
                    <a:pt x="857250" y="2467956"/>
                    <a:pt x="1305906" y="2019300"/>
                    <a:pt x="1857375" y="2019300"/>
                  </a:cubicBezTo>
                  <a:cubicBezTo>
                    <a:pt x="2408844" y="2019300"/>
                    <a:pt x="2857500" y="2467956"/>
                    <a:pt x="2857500" y="3019425"/>
                  </a:cubicBezTo>
                  <a:cubicBezTo>
                    <a:pt x="2857500" y="3570894"/>
                    <a:pt x="2408844" y="4019550"/>
                    <a:pt x="1857375" y="4019550"/>
                  </a:cubicBezTo>
                  <a:cubicBezTo>
                    <a:pt x="1305906" y="4019550"/>
                    <a:pt x="857250" y="3570894"/>
                    <a:pt x="857250" y="3019425"/>
                  </a:cubicBezTo>
                  <a:close/>
                </a:path>
              </a:pathLst>
            </a:custGeom>
            <a:grpFill/>
            <a:ln w="9525" cap="flat">
              <a:noFill/>
              <a:prstDash val="solid"/>
              <a:miter/>
            </a:ln>
          </p:spPr>
          <p:txBody>
            <a:bodyPr rtlCol="0" anchor="ctr"/>
            <a:lstStyle/>
            <a:p>
              <a:endParaRPr lang="en-GB"/>
            </a:p>
          </p:txBody>
        </p:sp>
        <p:sp>
          <p:nvSpPr>
            <p:cNvPr id="12" name="Freeform 11">
              <a:extLst>
                <a:ext uri="{FF2B5EF4-FFF2-40B4-BE49-F238E27FC236}">
                  <a16:creationId xmlns:a16="http://schemas.microsoft.com/office/drawing/2014/main" id="{3584BB46-B9FA-0212-1B89-21FCF981D5C0}"/>
                </a:ext>
              </a:extLst>
            </p:cNvPr>
            <p:cNvSpPr/>
            <p:nvPr/>
          </p:nvSpPr>
          <p:spPr>
            <a:xfrm>
              <a:off x="5667375" y="1562100"/>
              <a:ext cx="285750" cy="285750"/>
            </a:xfrm>
            <a:custGeom>
              <a:avLst/>
              <a:gdLst>
                <a:gd name="connsiteX0" fmla="*/ 0 w 285750"/>
                <a:gd name="connsiteY0" fmla="*/ 0 h 285750"/>
                <a:gd name="connsiteX1" fmla="*/ 285750 w 285750"/>
                <a:gd name="connsiteY1" fmla="*/ 0 h 285750"/>
                <a:gd name="connsiteX2" fmla="*/ 285750 w 285750"/>
                <a:gd name="connsiteY2" fmla="*/ 285750 h 285750"/>
                <a:gd name="connsiteX3" fmla="*/ 0 w 285750"/>
                <a:gd name="connsiteY3" fmla="*/ 285750 h 285750"/>
              </a:gdLst>
              <a:ahLst/>
              <a:cxnLst>
                <a:cxn ang="0">
                  <a:pos x="connsiteX0" y="connsiteY0"/>
                </a:cxn>
                <a:cxn ang="0">
                  <a:pos x="connsiteX1" y="connsiteY1"/>
                </a:cxn>
                <a:cxn ang="0">
                  <a:pos x="connsiteX2" y="connsiteY2"/>
                </a:cxn>
                <a:cxn ang="0">
                  <a:pos x="connsiteX3" y="connsiteY3"/>
                </a:cxn>
              </a:cxnLst>
              <a:rect l="l" t="t" r="r" b="b"/>
              <a:pathLst>
                <a:path w="285750" h="285750">
                  <a:moveTo>
                    <a:pt x="0" y="0"/>
                  </a:moveTo>
                  <a:lnTo>
                    <a:pt x="285750" y="0"/>
                  </a:lnTo>
                  <a:lnTo>
                    <a:pt x="285750" y="285750"/>
                  </a:lnTo>
                  <a:lnTo>
                    <a:pt x="0" y="285750"/>
                  </a:lnTo>
                  <a:close/>
                </a:path>
              </a:pathLst>
            </a:custGeom>
            <a:grpFill/>
            <a:ln w="9525"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F3990328-259A-61E8-E9C2-C60DF6C45988}"/>
                </a:ext>
              </a:extLst>
            </p:cNvPr>
            <p:cNvSpPr/>
            <p:nvPr/>
          </p:nvSpPr>
          <p:spPr>
            <a:xfrm>
              <a:off x="6238875" y="1562100"/>
              <a:ext cx="1143000" cy="285750"/>
            </a:xfrm>
            <a:custGeom>
              <a:avLst/>
              <a:gdLst>
                <a:gd name="connsiteX0" fmla="*/ 0 w 1143000"/>
                <a:gd name="connsiteY0" fmla="*/ 0 h 285750"/>
                <a:gd name="connsiteX1" fmla="*/ 1143000 w 1143000"/>
                <a:gd name="connsiteY1" fmla="*/ 0 h 285750"/>
                <a:gd name="connsiteX2" fmla="*/ 1143000 w 1143000"/>
                <a:gd name="connsiteY2" fmla="*/ 285750 h 285750"/>
                <a:gd name="connsiteX3" fmla="*/ 0 w 1143000"/>
                <a:gd name="connsiteY3" fmla="*/ 285750 h 285750"/>
              </a:gdLst>
              <a:ahLst/>
              <a:cxnLst>
                <a:cxn ang="0">
                  <a:pos x="connsiteX0" y="connsiteY0"/>
                </a:cxn>
                <a:cxn ang="0">
                  <a:pos x="connsiteX1" y="connsiteY1"/>
                </a:cxn>
                <a:cxn ang="0">
                  <a:pos x="connsiteX2" y="connsiteY2"/>
                </a:cxn>
                <a:cxn ang="0">
                  <a:pos x="connsiteX3" y="connsiteY3"/>
                </a:cxn>
              </a:cxnLst>
              <a:rect l="l" t="t" r="r" b="b"/>
              <a:pathLst>
                <a:path w="1143000" h="285750">
                  <a:moveTo>
                    <a:pt x="0" y="0"/>
                  </a:moveTo>
                  <a:lnTo>
                    <a:pt x="1143000" y="0"/>
                  </a:lnTo>
                  <a:lnTo>
                    <a:pt x="1143000" y="285750"/>
                  </a:lnTo>
                  <a:lnTo>
                    <a:pt x="0" y="285750"/>
                  </a:lnTo>
                  <a:close/>
                </a:path>
              </a:pathLst>
            </a:custGeom>
            <a:grpFill/>
            <a:ln w="9525"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1D9DECA2-7522-83F8-3446-44AD97B8CDCB}"/>
                </a:ext>
              </a:extLst>
            </p:cNvPr>
            <p:cNvSpPr/>
            <p:nvPr/>
          </p:nvSpPr>
          <p:spPr>
            <a:xfrm>
              <a:off x="5667375" y="2133600"/>
              <a:ext cx="285750" cy="285750"/>
            </a:xfrm>
            <a:custGeom>
              <a:avLst/>
              <a:gdLst>
                <a:gd name="connsiteX0" fmla="*/ 0 w 285750"/>
                <a:gd name="connsiteY0" fmla="*/ 0 h 285750"/>
                <a:gd name="connsiteX1" fmla="*/ 285750 w 285750"/>
                <a:gd name="connsiteY1" fmla="*/ 0 h 285750"/>
                <a:gd name="connsiteX2" fmla="*/ 285750 w 285750"/>
                <a:gd name="connsiteY2" fmla="*/ 285750 h 285750"/>
                <a:gd name="connsiteX3" fmla="*/ 0 w 285750"/>
                <a:gd name="connsiteY3" fmla="*/ 285750 h 285750"/>
              </a:gdLst>
              <a:ahLst/>
              <a:cxnLst>
                <a:cxn ang="0">
                  <a:pos x="connsiteX0" y="connsiteY0"/>
                </a:cxn>
                <a:cxn ang="0">
                  <a:pos x="connsiteX1" y="connsiteY1"/>
                </a:cxn>
                <a:cxn ang="0">
                  <a:pos x="connsiteX2" y="connsiteY2"/>
                </a:cxn>
                <a:cxn ang="0">
                  <a:pos x="connsiteX3" y="connsiteY3"/>
                </a:cxn>
              </a:cxnLst>
              <a:rect l="l" t="t" r="r" b="b"/>
              <a:pathLst>
                <a:path w="285750" h="285750">
                  <a:moveTo>
                    <a:pt x="0" y="0"/>
                  </a:moveTo>
                  <a:lnTo>
                    <a:pt x="285750" y="0"/>
                  </a:lnTo>
                  <a:lnTo>
                    <a:pt x="285750" y="285750"/>
                  </a:lnTo>
                  <a:lnTo>
                    <a:pt x="0" y="285750"/>
                  </a:lnTo>
                  <a:close/>
                </a:path>
              </a:pathLst>
            </a:custGeom>
            <a:grpFill/>
            <a:ln w="9525" cap="flat">
              <a:noFill/>
              <a:prstDash val="solid"/>
              <a:miter/>
            </a:ln>
          </p:spPr>
          <p:txBody>
            <a:bodyPr rtlCol="0" anchor="ctr"/>
            <a:lstStyle/>
            <a:p>
              <a:endParaRPr lang="en-GB"/>
            </a:p>
          </p:txBody>
        </p:sp>
        <p:sp>
          <p:nvSpPr>
            <p:cNvPr id="18" name="Freeform 17">
              <a:extLst>
                <a:ext uri="{FF2B5EF4-FFF2-40B4-BE49-F238E27FC236}">
                  <a16:creationId xmlns:a16="http://schemas.microsoft.com/office/drawing/2014/main" id="{F1246AD3-6D1C-52AB-3C75-39D2FA11A941}"/>
                </a:ext>
              </a:extLst>
            </p:cNvPr>
            <p:cNvSpPr/>
            <p:nvPr/>
          </p:nvSpPr>
          <p:spPr>
            <a:xfrm>
              <a:off x="6238875" y="2133600"/>
              <a:ext cx="1143000" cy="285750"/>
            </a:xfrm>
            <a:custGeom>
              <a:avLst/>
              <a:gdLst>
                <a:gd name="connsiteX0" fmla="*/ 0 w 1143000"/>
                <a:gd name="connsiteY0" fmla="*/ 0 h 285750"/>
                <a:gd name="connsiteX1" fmla="*/ 1143000 w 1143000"/>
                <a:gd name="connsiteY1" fmla="*/ 0 h 285750"/>
                <a:gd name="connsiteX2" fmla="*/ 1143000 w 1143000"/>
                <a:gd name="connsiteY2" fmla="*/ 285750 h 285750"/>
                <a:gd name="connsiteX3" fmla="*/ 0 w 1143000"/>
                <a:gd name="connsiteY3" fmla="*/ 285750 h 285750"/>
              </a:gdLst>
              <a:ahLst/>
              <a:cxnLst>
                <a:cxn ang="0">
                  <a:pos x="connsiteX0" y="connsiteY0"/>
                </a:cxn>
                <a:cxn ang="0">
                  <a:pos x="connsiteX1" y="connsiteY1"/>
                </a:cxn>
                <a:cxn ang="0">
                  <a:pos x="connsiteX2" y="connsiteY2"/>
                </a:cxn>
                <a:cxn ang="0">
                  <a:pos x="connsiteX3" y="connsiteY3"/>
                </a:cxn>
              </a:cxnLst>
              <a:rect l="l" t="t" r="r" b="b"/>
              <a:pathLst>
                <a:path w="1143000" h="285750">
                  <a:moveTo>
                    <a:pt x="0" y="0"/>
                  </a:moveTo>
                  <a:lnTo>
                    <a:pt x="1143000" y="0"/>
                  </a:lnTo>
                  <a:lnTo>
                    <a:pt x="1143000" y="285750"/>
                  </a:lnTo>
                  <a:lnTo>
                    <a:pt x="0" y="285750"/>
                  </a:lnTo>
                  <a:close/>
                </a:path>
              </a:pathLst>
            </a:custGeom>
            <a:grp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7926520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134B0E4-001F-1258-82C5-A914D2D7FF74}"/>
              </a:ext>
            </a:extLst>
          </p:cNvPr>
          <p:cNvSpPr/>
          <p:nvPr/>
        </p:nvSpPr>
        <p:spPr>
          <a:xfrm>
            <a:off x="1" y="257319"/>
            <a:ext cx="9184709" cy="935746"/>
          </a:xfrm>
          <a:custGeom>
            <a:avLst/>
            <a:gdLst>
              <a:gd name="connsiteX0" fmla="*/ 0 w 9184709"/>
              <a:gd name="connsiteY0" fmla="*/ 0 h 935746"/>
              <a:gd name="connsiteX1" fmla="*/ 8649853 w 9184709"/>
              <a:gd name="connsiteY1" fmla="*/ 17882 h 935746"/>
              <a:gd name="connsiteX2" fmla="*/ 9184709 w 9184709"/>
              <a:gd name="connsiteY2" fmla="*/ 506303 h 935746"/>
              <a:gd name="connsiteX3" fmla="*/ 9184709 w 9184709"/>
              <a:gd name="connsiteY3" fmla="*/ 935746 h 935746"/>
              <a:gd name="connsiteX4" fmla="*/ 3650 w 9184709"/>
              <a:gd name="connsiteY4" fmla="*/ 935746 h 935746"/>
              <a:gd name="connsiteX5" fmla="*/ 3650 w 9184709"/>
              <a:gd name="connsiteY5" fmla="*/ 186119 h 935746"/>
              <a:gd name="connsiteX6" fmla="*/ 0 w 9184709"/>
              <a:gd name="connsiteY6" fmla="*/ 144442 h 935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84709" h="935746">
                <a:moveTo>
                  <a:pt x="0" y="0"/>
                </a:moveTo>
                <a:lnTo>
                  <a:pt x="8649853" y="17882"/>
                </a:lnTo>
                <a:cubicBezTo>
                  <a:pt x="9133754" y="17882"/>
                  <a:pt x="9184709" y="227488"/>
                  <a:pt x="9184709" y="506303"/>
                </a:cubicBezTo>
                <a:lnTo>
                  <a:pt x="9184709" y="935746"/>
                </a:lnTo>
                <a:lnTo>
                  <a:pt x="3650" y="935746"/>
                </a:lnTo>
                <a:lnTo>
                  <a:pt x="3650" y="186119"/>
                </a:lnTo>
                <a:lnTo>
                  <a:pt x="0" y="144442"/>
                </a:lnTo>
                <a:close/>
              </a:path>
            </a:pathLst>
          </a:custGeom>
          <a:solidFill>
            <a:srgbClr val="3EB6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310F84B7-860D-C84C-28DC-7399B9D98DCA}"/>
              </a:ext>
            </a:extLst>
          </p:cNvPr>
          <p:cNvSpPr>
            <a:spLocks noGrp="1"/>
          </p:cNvSpPr>
          <p:nvPr>
            <p:ph type="body" sz="quarter" idx="27"/>
          </p:nvPr>
        </p:nvSpPr>
        <p:spPr>
          <a:xfrm>
            <a:off x="849242" y="383586"/>
            <a:ext cx="6850272" cy="720752"/>
          </a:xfrm>
        </p:spPr>
        <p:txBody>
          <a:bodyPr/>
          <a:lstStyle/>
          <a:p>
            <a:r>
              <a:rPr lang="en-IE" sz="3400" dirty="0"/>
              <a:t>08 Datenschutz und Vertraulichkeit</a:t>
            </a:r>
          </a:p>
        </p:txBody>
      </p:sp>
      <p:pic>
        <p:nvPicPr>
          <p:cNvPr id="7" name="Graphic 6">
            <a:extLst>
              <a:ext uri="{FF2B5EF4-FFF2-40B4-BE49-F238E27FC236}">
                <a16:creationId xmlns:a16="http://schemas.microsoft.com/office/drawing/2014/main" id="{68C8DF3C-EA10-52A6-9333-D19A36144C5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8741310" y="0"/>
            <a:ext cx="3244501" cy="2181647"/>
          </a:xfrm>
          <a:prstGeom prst="rect">
            <a:avLst/>
          </a:prstGeom>
        </p:spPr>
      </p:pic>
      <p:grpSp>
        <p:nvGrpSpPr>
          <p:cNvPr id="15" name="Group 14">
            <a:extLst>
              <a:ext uri="{FF2B5EF4-FFF2-40B4-BE49-F238E27FC236}">
                <a16:creationId xmlns:a16="http://schemas.microsoft.com/office/drawing/2014/main" id="{4EE7620D-0CE3-46C7-EDCA-1803DC640682}"/>
              </a:ext>
            </a:extLst>
          </p:cNvPr>
          <p:cNvGrpSpPr/>
          <p:nvPr/>
        </p:nvGrpSpPr>
        <p:grpSpPr>
          <a:xfrm rot="10800000">
            <a:off x="268528" y="2383384"/>
            <a:ext cx="744123" cy="527392"/>
            <a:chOff x="1410990" y="64984"/>
            <a:chExt cx="7606227" cy="5390858"/>
          </a:xfrm>
        </p:grpSpPr>
        <p:sp>
          <p:nvSpPr>
            <p:cNvPr id="13" name="Freeform 12">
              <a:extLst>
                <a:ext uri="{FF2B5EF4-FFF2-40B4-BE49-F238E27FC236}">
                  <a16:creationId xmlns:a16="http://schemas.microsoft.com/office/drawing/2014/main" id="{38043AAD-000A-BABE-A21A-D07DF4550823}"/>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Freeform 13">
              <a:extLst>
                <a:ext uri="{FF2B5EF4-FFF2-40B4-BE49-F238E27FC236}">
                  <a16:creationId xmlns:a16="http://schemas.microsoft.com/office/drawing/2014/main" id="{DBBBF3D6-8221-2021-73A8-6C90DEAD3597}"/>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8" name="Text Placeholder 3">
            <a:extLst>
              <a:ext uri="{FF2B5EF4-FFF2-40B4-BE49-F238E27FC236}">
                <a16:creationId xmlns:a16="http://schemas.microsoft.com/office/drawing/2014/main" id="{DBB751C3-9F0C-A701-10F6-FD5A66A8B086}"/>
              </a:ext>
            </a:extLst>
          </p:cNvPr>
          <p:cNvSpPr txBox="1">
            <a:spLocks/>
          </p:cNvSpPr>
          <p:nvPr/>
        </p:nvSpPr>
        <p:spPr>
          <a:xfrm>
            <a:off x="1127125" y="2438966"/>
            <a:ext cx="10275981" cy="383002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2400" b="1" dirty="0">
                <a:solidFill>
                  <a:schemeClr val="bg1"/>
                </a:solidFill>
                <a:latin typeface="Calibri" panose="020F0502020204030204" pitchFamily="34" charset="0"/>
                <a:cs typeface="Calibri" panose="020F0502020204030204" pitchFamily="34" charset="0"/>
              </a:rPr>
              <a:t>Schützen Sie die Identität einer Person. Das ist besonders wichtig in Berichten über Traumata, Marginalisierung oder Risiken. </a:t>
            </a:r>
            <a:r>
              <a:rPr lang="en-GB" sz="2400" dirty="0">
                <a:solidFill>
                  <a:schemeClr val="bg1"/>
                </a:solidFill>
                <a:latin typeface="Calibri" panose="020F0502020204030204" pitchFamily="34" charset="0"/>
                <a:cs typeface="Calibri" panose="020F0502020204030204" pitchFamily="34" charset="0"/>
              </a:rPr>
              <a:t>Liegt eine Einwilligung vor, wägen Sie trotzdem sorgfältig ab, welche Details Sie weitergeben.</a:t>
            </a:r>
          </a:p>
          <a:p>
            <a:pPr marL="0" indent="0">
              <a:lnSpc>
                <a:spcPct val="100000"/>
              </a:lnSpc>
              <a:buNone/>
            </a:pPr>
            <a:r>
              <a:rPr lang="en-GB" sz="2400" dirty="0">
                <a:solidFill>
                  <a:schemeClr val="bg1"/>
                </a:solidFill>
                <a:latin typeface="Calibri" panose="020F0502020204030204" pitchFamily="34" charset="0"/>
                <a:cs typeface="Calibri" panose="020F0502020204030204" pitchFamily="34" charset="0"/>
              </a:rPr>
              <a:t>Verwischen Sie bei Bedarf Namen, Gesichter oder Orte. Halten Sie Datenschutzgesetze wie die DSGVO ein. Legen Sie Fristen fest, wie lange personenbezogene Daten gespeichert oder veröffentlicht werden dürfen.</a:t>
            </a:r>
          </a:p>
          <a:p>
            <a:pPr marL="0" indent="0">
              <a:lnSpc>
                <a:spcPct val="100000"/>
              </a:lnSpc>
              <a:buNone/>
            </a:pPr>
            <a:r>
              <a:rPr lang="en-GB" sz="2400" dirty="0">
                <a:solidFill>
                  <a:schemeClr val="bg1"/>
                </a:solidFill>
                <a:latin typeface="Calibri" panose="020F0502020204030204" pitchFamily="34" charset="0"/>
                <a:cs typeface="Calibri" panose="020F0502020204030204" pitchFamily="34" charset="0"/>
              </a:rPr>
              <a:t>Bewahren Sie sensible Materialien sicher auf und vernichten Sie sie, sobald sie nicht mehr benötigt werden. Vertraulichkeit ist nicht nur eine gesetzliche Pflicht – sie ist ein Zeichen von Respekt und Fürsorge.</a:t>
            </a:r>
          </a:p>
          <a:p>
            <a:pPr marL="0" indent="0">
              <a:lnSpc>
                <a:spcPct val="100000"/>
              </a:lnSpc>
              <a:buNone/>
            </a:pPr>
            <a:endParaRPr lang="en-GB" sz="2400"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400"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400" b="1"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400" b="1"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400" b="1"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400" b="1"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400" b="1" dirty="0">
              <a:solidFill>
                <a:schemeClr val="bg1"/>
              </a:solidFill>
              <a:latin typeface="Calibri" panose="020F0502020204030204" pitchFamily="34" charset="0"/>
              <a:cs typeface="Calibri" panose="020F0502020204030204" pitchFamily="34" charset="0"/>
            </a:endParaRPr>
          </a:p>
          <a:p>
            <a:pPr marL="0" indent="0">
              <a:lnSpc>
                <a:spcPct val="100000"/>
              </a:lnSpc>
              <a:buNone/>
            </a:pPr>
            <a:endParaRPr lang="en-GB" sz="2400" dirty="0">
              <a:solidFill>
                <a:schemeClr val="bg1"/>
              </a:solidFill>
              <a:latin typeface="Calibri" panose="020F0502020204030204" pitchFamily="34" charset="0"/>
              <a:ea typeface="Calibri"/>
              <a:cs typeface="Calibri" panose="020F0502020204030204" pitchFamily="34" charset="0"/>
            </a:endParaRPr>
          </a:p>
          <a:p>
            <a:pPr marL="0" indent="0">
              <a:lnSpc>
                <a:spcPct val="100000"/>
              </a:lnSpc>
              <a:buNone/>
            </a:pPr>
            <a:endParaRPr lang="en-GB" sz="2400" dirty="0">
              <a:solidFill>
                <a:schemeClr val="bg1"/>
              </a:solidFill>
              <a:latin typeface="Calibri" panose="020F0502020204030204" pitchFamily="34" charset="0"/>
              <a:ea typeface="Calibri"/>
              <a:cs typeface="Calibri" panose="020F0502020204030204" pitchFamily="34" charset="0"/>
            </a:endParaRPr>
          </a:p>
          <a:p>
            <a:pPr marL="0" indent="0">
              <a:lnSpc>
                <a:spcPct val="100000"/>
              </a:lnSpc>
              <a:buNone/>
            </a:pPr>
            <a:endParaRPr lang="en-GB" sz="2400" dirty="0">
              <a:solidFill>
                <a:schemeClr val="bg1"/>
              </a:solidFill>
              <a:latin typeface="Calibri" panose="020F0502020204030204" pitchFamily="34" charset="0"/>
              <a:ea typeface="Calibri"/>
              <a:cs typeface="Calibri" panose="020F0502020204030204" pitchFamily="34" charset="0"/>
            </a:endParaRPr>
          </a:p>
          <a:p>
            <a:pPr marL="0" indent="0">
              <a:lnSpc>
                <a:spcPct val="100000"/>
              </a:lnSpc>
              <a:buNone/>
            </a:pPr>
            <a:endParaRPr lang="en-IE" sz="2400" b="0" i="0" u="none" strike="noStrike" dirty="0">
              <a:solidFill>
                <a:schemeClr val="bg1"/>
              </a:solidFill>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endParaRPr>
          </a:p>
          <a:p>
            <a:pPr marL="0" indent="0">
              <a:lnSpc>
                <a:spcPct val="100000"/>
              </a:lnSpc>
              <a:buNone/>
            </a:pPr>
            <a:endParaRPr lang="en-US" sz="2400" b="0" i="0" u="none" strike="noStrike"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endParaRPr>
          </a:p>
          <a:p>
            <a:pPr marL="0" indent="0">
              <a:lnSpc>
                <a:spcPct val="100000"/>
              </a:lnSpc>
              <a:buNone/>
            </a:pPr>
            <a:endParaRPr lang="en-US" sz="2400" b="0" i="0" u="none" strike="noStrike" dirty="0">
              <a:solidFill>
                <a:schemeClr val="bg1"/>
              </a:solidFill>
              <a:effectLst/>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endParaRPr>
          </a:p>
          <a:p>
            <a:pPr>
              <a:lnSpc>
                <a:spcPct val="100000"/>
              </a:lnSpc>
              <a:buFont typeface="System Font Regular"/>
              <a:buChar char="→"/>
            </a:pPr>
            <a:endParaRPr lang="en-US" sz="2400" i="0" dirty="0">
              <a:solidFill>
                <a:schemeClr val="bg1"/>
              </a:solidFill>
              <a:latin typeface="Calibri" panose="020F0502020204030204" pitchFamily="34" charset="0"/>
              <a:ea typeface="Calibri (MS) Bold"/>
              <a:cs typeface="Calibri" panose="020F0502020204030204" pitchFamily="34" charset="0"/>
              <a:sym typeface="Calibri (MS) Bold"/>
            </a:endParaRPr>
          </a:p>
        </p:txBody>
      </p:sp>
      <p:sp>
        <p:nvSpPr>
          <p:cNvPr id="5" name="Graphic 3">
            <a:extLst>
              <a:ext uri="{FF2B5EF4-FFF2-40B4-BE49-F238E27FC236}">
                <a16:creationId xmlns:a16="http://schemas.microsoft.com/office/drawing/2014/main" id="{FDE0A6D3-5884-FEC1-E758-F76A908050D6}"/>
              </a:ext>
            </a:extLst>
          </p:cNvPr>
          <p:cNvSpPr/>
          <p:nvPr/>
        </p:nvSpPr>
        <p:spPr>
          <a:xfrm>
            <a:off x="300801" y="460079"/>
            <a:ext cx="530225" cy="530225"/>
          </a:xfrm>
          <a:custGeom>
            <a:avLst/>
            <a:gdLst>
              <a:gd name="connsiteX0" fmla="*/ 4735716 w 4876802"/>
              <a:gd name="connsiteY0" fmla="*/ 1400089 h 4876800"/>
              <a:gd name="connsiteX1" fmla="*/ 4876781 w 4876802"/>
              <a:gd name="connsiteY1" fmla="*/ 1257310 h 4876800"/>
              <a:gd name="connsiteX2" fmla="*/ 4735716 w 4876802"/>
              <a:gd name="connsiteY2" fmla="*/ 1114530 h 4876800"/>
              <a:gd name="connsiteX3" fmla="*/ 4834014 w 4876802"/>
              <a:gd name="connsiteY3" fmla="*/ 1018032 h 4876800"/>
              <a:gd name="connsiteX4" fmla="*/ 4835890 w 4876802"/>
              <a:gd name="connsiteY4" fmla="*/ 815988 h 4876800"/>
              <a:gd name="connsiteX5" fmla="*/ 4633846 w 4876802"/>
              <a:gd name="connsiteY5" fmla="*/ 814111 h 4876800"/>
              <a:gd name="connsiteX6" fmla="*/ 4327894 w 4876802"/>
              <a:gd name="connsiteY6" fmla="*/ 1114425 h 4876800"/>
              <a:gd name="connsiteX7" fmla="*/ 4173312 w 4876802"/>
              <a:gd name="connsiteY7" fmla="*/ 1114425 h 4876800"/>
              <a:gd name="connsiteX8" fmla="*/ 2924175 w 4876802"/>
              <a:gd name="connsiteY8" fmla="*/ 0 h 4876800"/>
              <a:gd name="connsiteX9" fmla="*/ 1670256 w 4876802"/>
              <a:gd name="connsiteY9" fmla="*/ 1165336 h 4876800"/>
              <a:gd name="connsiteX10" fmla="*/ 1593342 w 4876802"/>
              <a:gd name="connsiteY10" fmla="*/ 1162317 h 4876800"/>
              <a:gd name="connsiteX11" fmla="*/ 615715 w 4876802"/>
              <a:gd name="connsiteY11" fmla="*/ 2139934 h 4876800"/>
              <a:gd name="connsiteX12" fmla="*/ 1040978 w 4876802"/>
              <a:gd name="connsiteY12" fmla="*/ 2946102 h 4876800"/>
              <a:gd name="connsiteX13" fmla="*/ 723052 w 4876802"/>
              <a:gd name="connsiteY13" fmla="*/ 2946102 h 4876800"/>
              <a:gd name="connsiteX14" fmla="*/ 0 w 4876802"/>
              <a:gd name="connsiteY14" fmla="*/ 3671821 h 4876800"/>
              <a:gd name="connsiteX15" fmla="*/ 0 w 4876802"/>
              <a:gd name="connsiteY15" fmla="*/ 4733925 h 4876800"/>
              <a:gd name="connsiteX16" fmla="*/ 142875 w 4876802"/>
              <a:gd name="connsiteY16" fmla="*/ 4876800 h 4876800"/>
              <a:gd name="connsiteX17" fmla="*/ 285750 w 4876802"/>
              <a:gd name="connsiteY17" fmla="*/ 4733925 h 4876800"/>
              <a:gd name="connsiteX18" fmla="*/ 285750 w 4876802"/>
              <a:gd name="connsiteY18" fmla="*/ 3671821 h 4876800"/>
              <a:gd name="connsiteX19" fmla="*/ 723052 w 4876802"/>
              <a:gd name="connsiteY19" fmla="*/ 3231861 h 4876800"/>
              <a:gd name="connsiteX20" fmla="*/ 1417558 w 4876802"/>
              <a:gd name="connsiteY20" fmla="*/ 3231861 h 4876800"/>
              <a:gd name="connsiteX21" fmla="*/ 1092289 w 4876802"/>
              <a:gd name="connsiteY21" fmla="*/ 4063270 h 4876800"/>
              <a:gd name="connsiteX22" fmla="*/ 1112234 w 4876802"/>
              <a:gd name="connsiteY22" fmla="*/ 4202611 h 4876800"/>
              <a:gd name="connsiteX23" fmla="*/ 1480223 w 4876802"/>
              <a:gd name="connsiteY23" fmla="*/ 4679461 h 4876800"/>
              <a:gd name="connsiteX24" fmla="*/ 1593333 w 4876802"/>
              <a:gd name="connsiteY24" fmla="*/ 4735049 h 4876800"/>
              <a:gd name="connsiteX25" fmla="*/ 1706442 w 4876802"/>
              <a:gd name="connsiteY25" fmla="*/ 4679461 h 4876800"/>
              <a:gd name="connsiteX26" fmla="*/ 2074431 w 4876802"/>
              <a:gd name="connsiteY26" fmla="*/ 4202611 h 4876800"/>
              <a:gd name="connsiteX27" fmla="*/ 2094376 w 4876802"/>
              <a:gd name="connsiteY27" fmla="*/ 4063270 h 4876800"/>
              <a:gd name="connsiteX28" fmla="*/ 1769107 w 4876802"/>
              <a:gd name="connsiteY28" fmla="*/ 3231861 h 4876800"/>
              <a:gd name="connsiteX29" fmla="*/ 2463603 w 4876802"/>
              <a:gd name="connsiteY29" fmla="*/ 3231861 h 4876800"/>
              <a:gd name="connsiteX30" fmla="*/ 2900915 w 4876802"/>
              <a:gd name="connsiteY30" fmla="*/ 3671821 h 4876800"/>
              <a:gd name="connsiteX31" fmla="*/ 2900915 w 4876802"/>
              <a:gd name="connsiteY31" fmla="*/ 4733859 h 4876800"/>
              <a:gd name="connsiteX32" fmla="*/ 3043790 w 4876802"/>
              <a:gd name="connsiteY32" fmla="*/ 4876734 h 4876800"/>
              <a:gd name="connsiteX33" fmla="*/ 3186665 w 4876802"/>
              <a:gd name="connsiteY33" fmla="*/ 4733859 h 4876800"/>
              <a:gd name="connsiteX34" fmla="*/ 3186665 w 4876802"/>
              <a:gd name="connsiteY34" fmla="*/ 3671821 h 4876800"/>
              <a:gd name="connsiteX35" fmla="*/ 2463603 w 4876802"/>
              <a:gd name="connsiteY35" fmla="*/ 2946111 h 4876800"/>
              <a:gd name="connsiteX36" fmla="*/ 2145697 w 4876802"/>
              <a:gd name="connsiteY36" fmla="*/ 2946111 h 4876800"/>
              <a:gd name="connsiteX37" fmla="*/ 2521125 w 4876802"/>
              <a:gd name="connsiteY37" fmla="*/ 2448201 h 4876800"/>
              <a:gd name="connsiteX38" fmla="*/ 2924175 w 4876802"/>
              <a:gd name="connsiteY38" fmla="*/ 2514600 h 4876800"/>
              <a:gd name="connsiteX39" fmla="*/ 4173312 w 4876802"/>
              <a:gd name="connsiteY39" fmla="*/ 1400175 h 4876800"/>
              <a:gd name="connsiteX40" fmla="*/ 4327894 w 4876802"/>
              <a:gd name="connsiteY40" fmla="*/ 1400175 h 4876800"/>
              <a:gd name="connsiteX41" fmla="*/ 4633837 w 4876802"/>
              <a:gd name="connsiteY41" fmla="*/ 1700498 h 4876800"/>
              <a:gd name="connsiteX42" fmla="*/ 4733916 w 4876802"/>
              <a:gd name="connsiteY42" fmla="*/ 1741408 h 4876800"/>
              <a:gd name="connsiteX43" fmla="*/ 4835890 w 4876802"/>
              <a:gd name="connsiteY43" fmla="*/ 1698622 h 4876800"/>
              <a:gd name="connsiteX44" fmla="*/ 4834014 w 4876802"/>
              <a:gd name="connsiteY44" fmla="*/ 1496578 h 4876800"/>
              <a:gd name="connsiteX45" fmla="*/ 1593333 w 4876802"/>
              <a:gd name="connsiteY45" fmla="*/ 4358307 h 4876800"/>
              <a:gd name="connsiteX46" fmla="*/ 1387859 w 4876802"/>
              <a:gd name="connsiteY46" fmla="*/ 4092054 h 4876800"/>
              <a:gd name="connsiteX47" fmla="*/ 1593333 w 4876802"/>
              <a:gd name="connsiteY47" fmla="*/ 3566865 h 4876800"/>
              <a:gd name="connsiteX48" fmla="*/ 1798806 w 4876802"/>
              <a:gd name="connsiteY48" fmla="*/ 4092054 h 4876800"/>
              <a:gd name="connsiteX49" fmla="*/ 2924175 w 4876802"/>
              <a:gd name="connsiteY49" fmla="*/ 285750 h 4876800"/>
              <a:gd name="connsiteX50" fmla="*/ 3885200 w 4876802"/>
              <a:gd name="connsiteY50" fmla="*/ 1114425 h 4876800"/>
              <a:gd name="connsiteX51" fmla="*/ 3624177 w 4876802"/>
              <a:gd name="connsiteY51" fmla="*/ 1114425 h 4876800"/>
              <a:gd name="connsiteX52" fmla="*/ 2924175 w 4876802"/>
              <a:gd name="connsiteY52" fmla="*/ 542925 h 4876800"/>
              <a:gd name="connsiteX53" fmla="*/ 2209800 w 4876802"/>
              <a:gd name="connsiteY53" fmla="*/ 1257300 h 4876800"/>
              <a:gd name="connsiteX54" fmla="*/ 2222821 w 4876802"/>
              <a:gd name="connsiteY54" fmla="*/ 1392593 h 4876800"/>
              <a:gd name="connsiteX55" fmla="*/ 1953006 w 4876802"/>
              <a:gd name="connsiteY55" fmla="*/ 1230878 h 4876800"/>
              <a:gd name="connsiteX56" fmla="*/ 2924175 w 4876802"/>
              <a:gd name="connsiteY56" fmla="*/ 285750 h 4876800"/>
              <a:gd name="connsiteX57" fmla="*/ 2924175 w 4876802"/>
              <a:gd name="connsiteY57" fmla="*/ 1400175 h 4876800"/>
              <a:gd name="connsiteX58" fmla="*/ 3328226 w 4876802"/>
              <a:gd name="connsiteY58" fmla="*/ 1400175 h 4876800"/>
              <a:gd name="connsiteX59" fmla="*/ 2924175 w 4876802"/>
              <a:gd name="connsiteY59" fmla="*/ 1685925 h 4876800"/>
              <a:gd name="connsiteX60" fmla="*/ 2495550 w 4876802"/>
              <a:gd name="connsiteY60" fmla="*/ 1257300 h 4876800"/>
              <a:gd name="connsiteX61" fmla="*/ 2924175 w 4876802"/>
              <a:gd name="connsiteY61" fmla="*/ 828675 h 4876800"/>
              <a:gd name="connsiteX62" fmla="*/ 3328226 w 4876802"/>
              <a:gd name="connsiteY62" fmla="*/ 1114425 h 4876800"/>
              <a:gd name="connsiteX63" fmla="*/ 2924175 w 4876802"/>
              <a:gd name="connsiteY63" fmla="*/ 1114425 h 4876800"/>
              <a:gd name="connsiteX64" fmla="*/ 2781300 w 4876802"/>
              <a:gd name="connsiteY64" fmla="*/ 1257300 h 4876800"/>
              <a:gd name="connsiteX65" fmla="*/ 2924175 w 4876802"/>
              <a:gd name="connsiteY65" fmla="*/ 1400175 h 4876800"/>
              <a:gd name="connsiteX66" fmla="*/ 1593333 w 4876802"/>
              <a:gd name="connsiteY66" fmla="*/ 2831811 h 4876800"/>
              <a:gd name="connsiteX67" fmla="*/ 901456 w 4876802"/>
              <a:gd name="connsiteY67" fmla="*/ 2139944 h 4876800"/>
              <a:gd name="connsiteX68" fmla="*/ 1593333 w 4876802"/>
              <a:gd name="connsiteY68" fmla="*/ 1448076 h 4876800"/>
              <a:gd name="connsiteX69" fmla="*/ 2285200 w 4876802"/>
              <a:gd name="connsiteY69" fmla="*/ 2139944 h 4876800"/>
              <a:gd name="connsiteX70" fmla="*/ 1593333 w 4876802"/>
              <a:gd name="connsiteY70" fmla="*/ 2831811 h 4876800"/>
              <a:gd name="connsiteX71" fmla="*/ 2924175 w 4876802"/>
              <a:gd name="connsiteY71" fmla="*/ 2228850 h 4876800"/>
              <a:gd name="connsiteX72" fmla="*/ 2570674 w 4876802"/>
              <a:gd name="connsiteY72" fmla="*/ 2162127 h 4876800"/>
              <a:gd name="connsiteX73" fmla="*/ 2570959 w 4876802"/>
              <a:gd name="connsiteY73" fmla="*/ 2139944 h 4876800"/>
              <a:gd name="connsiteX74" fmla="*/ 2527364 w 4876802"/>
              <a:gd name="connsiteY74" fmla="*/ 1851003 h 4876800"/>
              <a:gd name="connsiteX75" fmla="*/ 2924175 w 4876802"/>
              <a:gd name="connsiteY75" fmla="*/ 1971675 h 4876800"/>
              <a:gd name="connsiteX76" fmla="*/ 3624177 w 4876802"/>
              <a:gd name="connsiteY76" fmla="*/ 1400175 h 4876800"/>
              <a:gd name="connsiteX77" fmla="*/ 3885200 w 4876802"/>
              <a:gd name="connsiteY77" fmla="*/ 1400175 h 4876800"/>
              <a:gd name="connsiteX78" fmla="*/ 2924175 w 4876802"/>
              <a:gd name="connsiteY78" fmla="*/ 2228850 h 487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4876802" h="4876800">
                <a:moveTo>
                  <a:pt x="4735716" y="1400089"/>
                </a:moveTo>
                <a:cubicBezTo>
                  <a:pt x="4813773" y="1399108"/>
                  <a:pt x="4876781" y="1335605"/>
                  <a:pt x="4876781" y="1257310"/>
                </a:cubicBezTo>
                <a:cubicBezTo>
                  <a:pt x="4876781" y="1179014"/>
                  <a:pt x="4813783" y="1115501"/>
                  <a:pt x="4735716" y="1114530"/>
                </a:cubicBezTo>
                <a:lnTo>
                  <a:pt x="4834014" y="1018032"/>
                </a:lnTo>
                <a:cubicBezTo>
                  <a:pt x="4890326" y="962758"/>
                  <a:pt x="4891164" y="872300"/>
                  <a:pt x="4835890" y="815988"/>
                </a:cubicBezTo>
                <a:cubicBezTo>
                  <a:pt x="4780617" y="759676"/>
                  <a:pt x="4690158" y="758838"/>
                  <a:pt x="4633846" y="814111"/>
                </a:cubicBezTo>
                <a:lnTo>
                  <a:pt x="4327894" y="1114425"/>
                </a:lnTo>
                <a:lnTo>
                  <a:pt x="4173312" y="1114425"/>
                </a:lnTo>
                <a:cubicBezTo>
                  <a:pt x="4102141" y="488185"/>
                  <a:pt x="3569142" y="0"/>
                  <a:pt x="2924175" y="0"/>
                </a:cubicBezTo>
                <a:cubicBezTo>
                  <a:pt x="2261826" y="0"/>
                  <a:pt x="1717510" y="514836"/>
                  <a:pt x="1670256" y="1165336"/>
                </a:cubicBezTo>
                <a:cubicBezTo>
                  <a:pt x="1644872" y="1163355"/>
                  <a:pt x="1619221" y="1162317"/>
                  <a:pt x="1593342" y="1162317"/>
                </a:cubicBezTo>
                <a:cubicBezTo>
                  <a:pt x="1054275" y="1162317"/>
                  <a:pt x="615715" y="1600876"/>
                  <a:pt x="615715" y="2139934"/>
                </a:cubicBezTo>
                <a:cubicBezTo>
                  <a:pt x="615715" y="2474176"/>
                  <a:pt x="784355" y="2769727"/>
                  <a:pt x="1040978" y="2946102"/>
                </a:cubicBezTo>
                <a:lnTo>
                  <a:pt x="723052" y="2946102"/>
                </a:lnTo>
                <a:cubicBezTo>
                  <a:pt x="324364" y="2946111"/>
                  <a:pt x="0" y="3271657"/>
                  <a:pt x="0" y="3671821"/>
                </a:cubicBezTo>
                <a:lnTo>
                  <a:pt x="0" y="4733925"/>
                </a:lnTo>
                <a:cubicBezTo>
                  <a:pt x="0" y="4812830"/>
                  <a:pt x="63970" y="4876800"/>
                  <a:pt x="142875" y="4876800"/>
                </a:cubicBezTo>
                <a:cubicBezTo>
                  <a:pt x="221780" y="4876800"/>
                  <a:pt x="285750" y="4812830"/>
                  <a:pt x="285750" y="4733925"/>
                </a:cubicBezTo>
                <a:lnTo>
                  <a:pt x="285750" y="3671821"/>
                </a:lnTo>
                <a:cubicBezTo>
                  <a:pt x="285750" y="3429219"/>
                  <a:pt x="481927" y="3231861"/>
                  <a:pt x="723052" y="3231861"/>
                </a:cubicBezTo>
                <a:lnTo>
                  <a:pt x="1417558" y="3231861"/>
                </a:lnTo>
                <a:lnTo>
                  <a:pt x="1092289" y="4063270"/>
                </a:lnTo>
                <a:cubicBezTo>
                  <a:pt x="1074011" y="4110000"/>
                  <a:pt x="1081573" y="4162882"/>
                  <a:pt x="1112234" y="4202611"/>
                </a:cubicBezTo>
                <a:lnTo>
                  <a:pt x="1480223" y="4679461"/>
                </a:lnTo>
                <a:cubicBezTo>
                  <a:pt x="1507274" y="4714513"/>
                  <a:pt x="1549051" y="4735049"/>
                  <a:pt x="1593333" y="4735049"/>
                </a:cubicBezTo>
                <a:cubicBezTo>
                  <a:pt x="1637614" y="4735049"/>
                  <a:pt x="1679391" y="4714513"/>
                  <a:pt x="1706442" y="4679461"/>
                </a:cubicBezTo>
                <a:lnTo>
                  <a:pt x="2074431" y="4202611"/>
                </a:lnTo>
                <a:cubicBezTo>
                  <a:pt x="2105082" y="4162892"/>
                  <a:pt x="2112655" y="4110000"/>
                  <a:pt x="2094376" y="4063270"/>
                </a:cubicBezTo>
                <a:lnTo>
                  <a:pt x="1769107" y="3231861"/>
                </a:lnTo>
                <a:lnTo>
                  <a:pt x="2463603" y="3231861"/>
                </a:lnTo>
                <a:cubicBezTo>
                  <a:pt x="2704738" y="3231861"/>
                  <a:pt x="2900915" y="3429229"/>
                  <a:pt x="2900915" y="3671821"/>
                </a:cubicBezTo>
                <a:lnTo>
                  <a:pt x="2900915" y="4733859"/>
                </a:lnTo>
                <a:cubicBezTo>
                  <a:pt x="2900915" y="4812764"/>
                  <a:pt x="2964885" y="4876734"/>
                  <a:pt x="3043790" y="4876734"/>
                </a:cubicBezTo>
                <a:cubicBezTo>
                  <a:pt x="3122695" y="4876734"/>
                  <a:pt x="3186665" y="4812764"/>
                  <a:pt x="3186665" y="4733859"/>
                </a:cubicBezTo>
                <a:lnTo>
                  <a:pt x="3186665" y="3671821"/>
                </a:lnTo>
                <a:cubicBezTo>
                  <a:pt x="3186665" y="3271657"/>
                  <a:pt x="2862301" y="2946111"/>
                  <a:pt x="2463603" y="2946111"/>
                </a:cubicBezTo>
                <a:lnTo>
                  <a:pt x="2145697" y="2946111"/>
                </a:lnTo>
                <a:cubicBezTo>
                  <a:pt x="2319652" y="2826544"/>
                  <a:pt x="2453154" y="2652227"/>
                  <a:pt x="2521125" y="2448201"/>
                </a:cubicBezTo>
                <a:cubicBezTo>
                  <a:pt x="2650255" y="2492236"/>
                  <a:pt x="2785224" y="2514600"/>
                  <a:pt x="2924175" y="2514600"/>
                </a:cubicBezTo>
                <a:cubicBezTo>
                  <a:pt x="3569142" y="2514600"/>
                  <a:pt x="4102141" y="2026425"/>
                  <a:pt x="4173312" y="1400175"/>
                </a:cubicBezTo>
                <a:lnTo>
                  <a:pt x="4327894" y="1400175"/>
                </a:lnTo>
                <a:lnTo>
                  <a:pt x="4633837" y="1700498"/>
                </a:lnTo>
                <a:cubicBezTo>
                  <a:pt x="4661649" y="1727807"/>
                  <a:pt x="4697787" y="1741408"/>
                  <a:pt x="4733916" y="1741408"/>
                </a:cubicBezTo>
                <a:cubicBezTo>
                  <a:pt x="4770920" y="1741408"/>
                  <a:pt x="4807916" y="1727121"/>
                  <a:pt x="4835890" y="1698622"/>
                </a:cubicBezTo>
                <a:cubicBezTo>
                  <a:pt x="4891164" y="1642310"/>
                  <a:pt x="4890326" y="1551851"/>
                  <a:pt x="4834014" y="1496578"/>
                </a:cubicBezTo>
                <a:close/>
                <a:moveTo>
                  <a:pt x="1593333" y="4358307"/>
                </a:moveTo>
                <a:lnTo>
                  <a:pt x="1387859" y="4092054"/>
                </a:lnTo>
                <a:lnTo>
                  <a:pt x="1593333" y="3566865"/>
                </a:lnTo>
                <a:lnTo>
                  <a:pt x="1798806" y="4092054"/>
                </a:lnTo>
                <a:close/>
                <a:moveTo>
                  <a:pt x="2924175" y="285750"/>
                </a:moveTo>
                <a:cubicBezTo>
                  <a:pt x="3411360" y="285750"/>
                  <a:pt x="3815887" y="646214"/>
                  <a:pt x="3885200" y="1114425"/>
                </a:cubicBezTo>
                <a:lnTo>
                  <a:pt x="3624177" y="1114425"/>
                </a:lnTo>
                <a:cubicBezTo>
                  <a:pt x="3557807" y="788746"/>
                  <a:pt x="3269161" y="542925"/>
                  <a:pt x="2924175" y="542925"/>
                </a:cubicBezTo>
                <a:cubicBezTo>
                  <a:pt x="2530269" y="542925"/>
                  <a:pt x="2209800" y="863394"/>
                  <a:pt x="2209800" y="1257300"/>
                </a:cubicBezTo>
                <a:cubicBezTo>
                  <a:pt x="2209800" y="1303563"/>
                  <a:pt x="2214382" y="1348759"/>
                  <a:pt x="2222821" y="1392593"/>
                </a:cubicBezTo>
                <a:cubicBezTo>
                  <a:pt x="2142792" y="1325080"/>
                  <a:pt x="2051847" y="1270121"/>
                  <a:pt x="1953006" y="1230878"/>
                </a:cubicBezTo>
                <a:cubicBezTo>
                  <a:pt x="1967046" y="707327"/>
                  <a:pt x="2397300" y="285750"/>
                  <a:pt x="2924175" y="285750"/>
                </a:cubicBezTo>
                <a:close/>
                <a:moveTo>
                  <a:pt x="2924175" y="1400175"/>
                </a:moveTo>
                <a:lnTo>
                  <a:pt x="3328226" y="1400175"/>
                </a:lnTo>
                <a:cubicBezTo>
                  <a:pt x="3269247" y="1566472"/>
                  <a:pt x="3110436" y="1685925"/>
                  <a:pt x="2924175" y="1685925"/>
                </a:cubicBezTo>
                <a:cubicBezTo>
                  <a:pt x="2687831" y="1685925"/>
                  <a:pt x="2495550" y="1493644"/>
                  <a:pt x="2495550" y="1257300"/>
                </a:cubicBezTo>
                <a:cubicBezTo>
                  <a:pt x="2495550" y="1020956"/>
                  <a:pt x="2687831" y="828675"/>
                  <a:pt x="2924175" y="828675"/>
                </a:cubicBezTo>
                <a:cubicBezTo>
                  <a:pt x="3110436" y="828675"/>
                  <a:pt x="3269247" y="948138"/>
                  <a:pt x="3328226" y="1114425"/>
                </a:cubicBezTo>
                <a:lnTo>
                  <a:pt x="2924175" y="1114425"/>
                </a:lnTo>
                <a:cubicBezTo>
                  <a:pt x="2845270" y="1114425"/>
                  <a:pt x="2781300" y="1178395"/>
                  <a:pt x="2781300" y="1257300"/>
                </a:cubicBezTo>
                <a:cubicBezTo>
                  <a:pt x="2781300" y="1336205"/>
                  <a:pt x="2845270" y="1400175"/>
                  <a:pt x="2924175" y="1400175"/>
                </a:cubicBezTo>
                <a:close/>
                <a:moveTo>
                  <a:pt x="1593333" y="2831811"/>
                </a:moveTo>
                <a:cubicBezTo>
                  <a:pt x="1211828" y="2831811"/>
                  <a:pt x="901456" y="2521439"/>
                  <a:pt x="901456" y="2139944"/>
                </a:cubicBezTo>
                <a:cubicBezTo>
                  <a:pt x="901456" y="1758448"/>
                  <a:pt x="1211828" y="1448076"/>
                  <a:pt x="1593333" y="1448076"/>
                </a:cubicBezTo>
                <a:cubicBezTo>
                  <a:pt x="1974828" y="1448076"/>
                  <a:pt x="2285200" y="1758448"/>
                  <a:pt x="2285200" y="2139944"/>
                </a:cubicBezTo>
                <a:cubicBezTo>
                  <a:pt x="2285200" y="2521439"/>
                  <a:pt x="1974837" y="2831811"/>
                  <a:pt x="1593333" y="2831811"/>
                </a:cubicBezTo>
                <a:close/>
                <a:moveTo>
                  <a:pt x="2924175" y="2228850"/>
                </a:moveTo>
                <a:cubicBezTo>
                  <a:pt x="2801569" y="2228850"/>
                  <a:pt x="2683021" y="2206419"/>
                  <a:pt x="2570674" y="2162127"/>
                </a:cubicBezTo>
                <a:cubicBezTo>
                  <a:pt x="2570836" y="2154746"/>
                  <a:pt x="2570959" y="2147364"/>
                  <a:pt x="2570959" y="2139944"/>
                </a:cubicBezTo>
                <a:cubicBezTo>
                  <a:pt x="2570959" y="2039398"/>
                  <a:pt x="2555691" y="1942367"/>
                  <a:pt x="2527364" y="1851003"/>
                </a:cubicBezTo>
                <a:cubicBezTo>
                  <a:pt x="2640940" y="1927165"/>
                  <a:pt x="2777443" y="1971675"/>
                  <a:pt x="2924175" y="1971675"/>
                </a:cubicBezTo>
                <a:cubicBezTo>
                  <a:pt x="3269161" y="1971675"/>
                  <a:pt x="3557797" y="1725854"/>
                  <a:pt x="3624177" y="1400175"/>
                </a:cubicBezTo>
                <a:lnTo>
                  <a:pt x="3885200" y="1400175"/>
                </a:lnTo>
                <a:cubicBezTo>
                  <a:pt x="3815887" y="1868395"/>
                  <a:pt x="3411360" y="2228850"/>
                  <a:pt x="2924175" y="2228850"/>
                </a:cubicBezTo>
                <a:close/>
              </a:path>
            </a:pathLst>
          </a:custGeom>
          <a:solidFill>
            <a:schemeClr val="bg1"/>
          </a:solidFill>
          <a:ln w="9525" cap="flat">
            <a:noFill/>
            <a:prstDash val="solid"/>
            <a:miter/>
          </a:ln>
        </p:spPr>
        <p:txBody>
          <a:bodyPr rtlCol="0" anchor="ctr"/>
          <a:lstStyle/>
          <a:p>
            <a:endParaRPr lang="en-GB"/>
          </a:p>
        </p:txBody>
      </p:sp>
    </p:spTree>
    <p:extLst>
      <p:ext uri="{BB962C8B-B14F-4D97-AF65-F5344CB8AC3E}">
        <p14:creationId xmlns:p14="http://schemas.microsoft.com/office/powerpoint/2010/main" val="39084319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134B0E4-001F-1258-82C5-A914D2D7FF74}"/>
              </a:ext>
            </a:extLst>
          </p:cNvPr>
          <p:cNvSpPr/>
          <p:nvPr/>
        </p:nvSpPr>
        <p:spPr>
          <a:xfrm>
            <a:off x="1" y="257319"/>
            <a:ext cx="9184709" cy="935746"/>
          </a:xfrm>
          <a:custGeom>
            <a:avLst/>
            <a:gdLst>
              <a:gd name="connsiteX0" fmla="*/ 0 w 9184709"/>
              <a:gd name="connsiteY0" fmla="*/ 0 h 935746"/>
              <a:gd name="connsiteX1" fmla="*/ 8649853 w 9184709"/>
              <a:gd name="connsiteY1" fmla="*/ 17882 h 935746"/>
              <a:gd name="connsiteX2" fmla="*/ 9184709 w 9184709"/>
              <a:gd name="connsiteY2" fmla="*/ 506303 h 935746"/>
              <a:gd name="connsiteX3" fmla="*/ 9184709 w 9184709"/>
              <a:gd name="connsiteY3" fmla="*/ 935746 h 935746"/>
              <a:gd name="connsiteX4" fmla="*/ 3650 w 9184709"/>
              <a:gd name="connsiteY4" fmla="*/ 935746 h 935746"/>
              <a:gd name="connsiteX5" fmla="*/ 3650 w 9184709"/>
              <a:gd name="connsiteY5" fmla="*/ 186119 h 935746"/>
              <a:gd name="connsiteX6" fmla="*/ 0 w 9184709"/>
              <a:gd name="connsiteY6" fmla="*/ 144442 h 935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84709" h="935746">
                <a:moveTo>
                  <a:pt x="0" y="0"/>
                </a:moveTo>
                <a:lnTo>
                  <a:pt x="8649853" y="17882"/>
                </a:lnTo>
                <a:cubicBezTo>
                  <a:pt x="9133754" y="17882"/>
                  <a:pt x="9184709" y="227488"/>
                  <a:pt x="9184709" y="506303"/>
                </a:cubicBezTo>
                <a:lnTo>
                  <a:pt x="9184709" y="935746"/>
                </a:lnTo>
                <a:lnTo>
                  <a:pt x="3650" y="935746"/>
                </a:lnTo>
                <a:lnTo>
                  <a:pt x="3650" y="186119"/>
                </a:lnTo>
                <a:lnTo>
                  <a:pt x="0" y="144442"/>
                </a:lnTo>
                <a:close/>
              </a:path>
            </a:pathLst>
          </a:custGeom>
          <a:solidFill>
            <a:srgbClr val="3EB6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310F84B7-860D-C84C-28DC-7399B9D98DCA}"/>
              </a:ext>
            </a:extLst>
          </p:cNvPr>
          <p:cNvSpPr>
            <a:spLocks noGrp="1"/>
          </p:cNvSpPr>
          <p:nvPr>
            <p:ph type="body" sz="quarter" idx="27"/>
          </p:nvPr>
        </p:nvSpPr>
        <p:spPr>
          <a:xfrm>
            <a:off x="849242" y="383586"/>
            <a:ext cx="6850272" cy="720752"/>
          </a:xfrm>
        </p:spPr>
        <p:txBody>
          <a:bodyPr/>
          <a:lstStyle/>
          <a:p>
            <a:r>
              <a:rPr lang="en-IE" sz="3400" dirty="0"/>
              <a:t>09 Fürsorge für die Geschichtenerzähler</a:t>
            </a:r>
          </a:p>
        </p:txBody>
      </p:sp>
      <p:grpSp>
        <p:nvGrpSpPr>
          <p:cNvPr id="15" name="Group 14">
            <a:extLst>
              <a:ext uri="{FF2B5EF4-FFF2-40B4-BE49-F238E27FC236}">
                <a16:creationId xmlns:a16="http://schemas.microsoft.com/office/drawing/2014/main" id="{4EE7620D-0CE3-46C7-EDCA-1803DC640682}"/>
              </a:ext>
            </a:extLst>
          </p:cNvPr>
          <p:cNvGrpSpPr/>
          <p:nvPr/>
        </p:nvGrpSpPr>
        <p:grpSpPr>
          <a:xfrm rot="10800000">
            <a:off x="268528" y="1555041"/>
            <a:ext cx="744123" cy="527392"/>
            <a:chOff x="1410990" y="64984"/>
            <a:chExt cx="7606227" cy="5390858"/>
          </a:xfrm>
        </p:grpSpPr>
        <p:sp>
          <p:nvSpPr>
            <p:cNvPr id="13" name="Freeform 12">
              <a:extLst>
                <a:ext uri="{FF2B5EF4-FFF2-40B4-BE49-F238E27FC236}">
                  <a16:creationId xmlns:a16="http://schemas.microsoft.com/office/drawing/2014/main" id="{38043AAD-000A-BABE-A21A-D07DF4550823}"/>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Freeform 13">
              <a:extLst>
                <a:ext uri="{FF2B5EF4-FFF2-40B4-BE49-F238E27FC236}">
                  <a16:creationId xmlns:a16="http://schemas.microsoft.com/office/drawing/2014/main" id="{DBBBF3D6-8221-2021-73A8-6C90DEAD3597}"/>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8" name="Text Placeholder 3">
            <a:extLst>
              <a:ext uri="{FF2B5EF4-FFF2-40B4-BE49-F238E27FC236}">
                <a16:creationId xmlns:a16="http://schemas.microsoft.com/office/drawing/2014/main" id="{DBB751C3-9F0C-A701-10F6-FD5A66A8B086}"/>
              </a:ext>
            </a:extLst>
          </p:cNvPr>
          <p:cNvSpPr txBox="1">
            <a:spLocks/>
          </p:cNvSpPr>
          <p:nvPr/>
        </p:nvSpPr>
        <p:spPr>
          <a:xfrm>
            <a:off x="1127125" y="1602889"/>
            <a:ext cx="10275981" cy="46660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2000" b="1" dirty="0">
                <a:solidFill>
                  <a:schemeClr val="bg1"/>
                </a:solidFill>
                <a:latin typeface="Calibri" panose="020F0502020204030204" pitchFamily="34" charset="0"/>
                <a:cs typeface="Calibri" panose="020F0502020204030204" pitchFamily="34" charset="0"/>
              </a:rPr>
              <a:t>Ethisches Geschichtenerzählen bedeutet auch, sich um die Menschen zu kümmern, die die Geschichten erzählen. </a:t>
            </a:r>
            <a:r>
              <a:rPr lang="en-GB" sz="2000" dirty="0">
                <a:solidFill>
                  <a:schemeClr val="bg1"/>
                </a:solidFill>
                <a:latin typeface="Calibri" panose="020F0502020204030204" pitchFamily="34" charset="0"/>
                <a:cs typeface="Calibri" panose="020F0502020204030204" pitchFamily="34" charset="0"/>
              </a:rPr>
              <a:t>Geschichtenerzähler*innen – vor allem diejenigen, die persönliche Erfahrungen teilen oder in sensiblen oder polarisierenden Bereichen arbeiten – können emotionaler Belastung, Hassreden oder Online-Belästigung ausgesetzt sein. Stellen Sie ihr Wohlbefinden, ihre Sicherheit und ihre psychische Gesundheit während des gesamten Erzählprozesses in den Vordergrund.</a:t>
            </a:r>
          </a:p>
          <a:p>
            <a:pPr marL="0" indent="0">
              <a:lnSpc>
                <a:spcPct val="100000"/>
              </a:lnSpc>
              <a:buNone/>
            </a:pPr>
            <a:r>
              <a:rPr lang="en-GB" sz="2000" dirty="0">
                <a:solidFill>
                  <a:schemeClr val="bg1"/>
                </a:solidFill>
                <a:latin typeface="Calibri" panose="020F0502020204030204" pitchFamily="34" charset="0"/>
                <a:cs typeface="Calibri" panose="020F0502020204030204" pitchFamily="34" charset="0"/>
              </a:rPr>
              <a:t>Seien Sie sich der emotionalen Belastung bewusst, die das Erzählen von Geschichten mit sich bringen kann – vor allem wenn es darum geht, Traumata erneut zu durchleben, sich mit der eigenen Identität auseinanderzusetzen oder den Mächtigen die Wahrheit zu sagen.</a:t>
            </a:r>
            <a:endParaRPr lang="ru-RU" sz="2000" dirty="0">
              <a:solidFill>
                <a:schemeClr val="bg1"/>
              </a:solidFill>
              <a:latin typeface="Calibri" panose="020F0502020204030204" pitchFamily="34" charset="0"/>
              <a:cs typeface="Calibri" panose="020F0502020204030204" pitchFamily="34" charset="0"/>
            </a:endParaRPr>
          </a:p>
          <a:p>
            <a:pPr marL="0" indent="0">
              <a:lnSpc>
                <a:spcPct val="100000"/>
              </a:lnSpc>
              <a:buNone/>
            </a:pPr>
            <a:r>
              <a:rPr lang="en-GB" sz="2000" dirty="0">
                <a:solidFill>
                  <a:schemeClr val="bg1"/>
                </a:solidFill>
                <a:latin typeface="Calibri" panose="020F0502020204030204" pitchFamily="34" charset="0"/>
                <a:cs typeface="Calibri" panose="020F0502020204030204" pitchFamily="34" charset="0"/>
              </a:rPr>
              <a:t>Schaffen Sie Raum für Reflexion, Erholung und emotionale Unterstützung. Stellen Sie vor der Veröffentlichung sicher, dass die Mitwirkenden die Risiken kennen, die mit der öffentlichen Veröffentlichung einer Geschichte verbunden sind, besonders im Internet. Bereiten Sie sie auf mögliche Gegenreaktionen vor und bieten Sie ihnen Hilfsmittel oder Ressourcen an, die ihnen helfen, auf verletzende Äußerungen zu reagieren oder diese zu verarbeiten.</a:t>
            </a:r>
          </a:p>
          <a:p>
            <a:pPr marL="0" indent="0">
              <a:lnSpc>
                <a:spcPct val="100000"/>
              </a:lnSpc>
              <a:buNone/>
            </a:pPr>
            <a:r>
              <a:rPr lang="en-GB" sz="2000" dirty="0">
                <a:solidFill>
                  <a:schemeClr val="bg1"/>
                </a:solidFill>
                <a:latin typeface="Calibri" panose="020F0502020204030204" pitchFamily="34" charset="0"/>
                <a:cs typeface="Calibri" panose="020F0502020204030204" pitchFamily="34" charset="0"/>
              </a:rPr>
              <a:t>Denken Sie daran: </a:t>
            </a:r>
            <a:r>
              <a:rPr lang="en-GB" sz="2000" b="1" dirty="0">
                <a:solidFill>
                  <a:schemeClr val="bg1"/>
                </a:solidFill>
                <a:latin typeface="Calibri" panose="020F0502020204030204" pitchFamily="34" charset="0"/>
                <a:cs typeface="Calibri" panose="020F0502020204030204" pitchFamily="34" charset="0"/>
              </a:rPr>
              <a:t>Dieser Grundsatz gilt </a:t>
            </a:r>
            <a:r>
              <a:rPr lang="en-GB" sz="2000" dirty="0">
                <a:solidFill>
                  <a:schemeClr val="bg1"/>
                </a:solidFill>
                <a:latin typeface="Calibri" panose="020F0502020204030204" pitchFamily="34" charset="0"/>
                <a:cs typeface="Calibri" panose="020F0502020204030204" pitchFamily="34" charset="0"/>
              </a:rPr>
              <a:t>auch</a:t>
            </a:r>
            <a:r>
              <a:rPr lang="en-GB" sz="2000" b="1" dirty="0">
                <a:solidFill>
                  <a:schemeClr val="bg1"/>
                </a:solidFill>
                <a:latin typeface="Calibri" panose="020F0502020204030204" pitchFamily="34" charset="0"/>
                <a:cs typeface="Calibri" panose="020F0502020204030204" pitchFamily="34" charset="0"/>
              </a:rPr>
              <a:t> für Sie</a:t>
            </a:r>
            <a:r>
              <a:rPr lang="en-GB" sz="2000" dirty="0">
                <a:solidFill>
                  <a:schemeClr val="bg1"/>
                </a:solidFill>
                <a:latin typeface="Calibri" panose="020F0502020204030204" pitchFamily="34" charset="0"/>
                <a:cs typeface="Calibri" panose="020F0502020204030204" pitchFamily="34" charset="0"/>
              </a:rPr>
              <a:t>. </a:t>
            </a:r>
            <a:endParaRPr lang="en-US" sz="2000" i="0" dirty="0">
              <a:solidFill>
                <a:schemeClr val="bg1"/>
              </a:solidFill>
              <a:latin typeface="Calibri" panose="020F0502020204030204" pitchFamily="34" charset="0"/>
              <a:ea typeface="Calibri (MS) Bold"/>
              <a:cs typeface="Calibri" panose="020F0502020204030204" pitchFamily="34" charset="0"/>
              <a:sym typeface="Calibri (MS) Bold"/>
            </a:endParaRPr>
          </a:p>
        </p:txBody>
      </p:sp>
      <p:grpSp>
        <p:nvGrpSpPr>
          <p:cNvPr id="9" name="Graphic 3">
            <a:extLst>
              <a:ext uri="{FF2B5EF4-FFF2-40B4-BE49-F238E27FC236}">
                <a16:creationId xmlns:a16="http://schemas.microsoft.com/office/drawing/2014/main" id="{A874A448-91EA-8A9E-8E8C-4BD4949648ED}"/>
              </a:ext>
            </a:extLst>
          </p:cNvPr>
          <p:cNvGrpSpPr/>
          <p:nvPr/>
        </p:nvGrpSpPr>
        <p:grpSpPr>
          <a:xfrm>
            <a:off x="229856" y="486094"/>
            <a:ext cx="515567" cy="515736"/>
            <a:chOff x="3658400" y="990600"/>
            <a:chExt cx="4876799" cy="4878400"/>
          </a:xfrm>
          <a:solidFill>
            <a:schemeClr val="bg1"/>
          </a:solidFill>
        </p:grpSpPr>
        <p:sp>
          <p:nvSpPr>
            <p:cNvPr id="10" name="Freeform 9">
              <a:extLst>
                <a:ext uri="{FF2B5EF4-FFF2-40B4-BE49-F238E27FC236}">
                  <a16:creationId xmlns:a16="http://schemas.microsoft.com/office/drawing/2014/main" id="{D437F164-7DE6-F35E-9CE8-EDE8CBA4104C}"/>
                </a:ext>
              </a:extLst>
            </p:cNvPr>
            <p:cNvSpPr/>
            <p:nvPr/>
          </p:nvSpPr>
          <p:spPr>
            <a:xfrm>
              <a:off x="3658400" y="990600"/>
              <a:ext cx="4876799" cy="4878400"/>
            </a:xfrm>
            <a:custGeom>
              <a:avLst/>
              <a:gdLst>
                <a:gd name="connsiteX0" fmla="*/ 4733925 w 4876799"/>
                <a:gd name="connsiteY0" fmla="*/ 857250 h 4878400"/>
                <a:gd name="connsiteX1" fmla="*/ 4876800 w 4876799"/>
                <a:gd name="connsiteY1" fmla="*/ 714375 h 4878400"/>
                <a:gd name="connsiteX2" fmla="*/ 4876800 w 4876799"/>
                <a:gd name="connsiteY2" fmla="*/ 142875 h 4878400"/>
                <a:gd name="connsiteX3" fmla="*/ 4733925 w 4876799"/>
                <a:gd name="connsiteY3" fmla="*/ 0 h 4878400"/>
                <a:gd name="connsiteX4" fmla="*/ 142875 w 4876799"/>
                <a:gd name="connsiteY4" fmla="*/ 0 h 4878400"/>
                <a:gd name="connsiteX5" fmla="*/ 0 w 4876799"/>
                <a:gd name="connsiteY5" fmla="*/ 142875 h 4878400"/>
                <a:gd name="connsiteX6" fmla="*/ 0 w 4876799"/>
                <a:gd name="connsiteY6" fmla="*/ 714375 h 4878400"/>
                <a:gd name="connsiteX7" fmla="*/ 142875 w 4876799"/>
                <a:gd name="connsiteY7" fmla="*/ 857250 h 4878400"/>
                <a:gd name="connsiteX8" fmla="*/ 209550 w 4876799"/>
                <a:gd name="connsiteY8" fmla="*/ 857250 h 4878400"/>
                <a:gd name="connsiteX9" fmla="*/ 209550 w 4876799"/>
                <a:gd name="connsiteY9" fmla="*/ 3648085 h 4878400"/>
                <a:gd name="connsiteX10" fmla="*/ 142875 w 4876799"/>
                <a:gd name="connsiteY10" fmla="*/ 3648085 h 4878400"/>
                <a:gd name="connsiteX11" fmla="*/ 0 w 4876799"/>
                <a:gd name="connsiteY11" fmla="*/ 3790960 h 4878400"/>
                <a:gd name="connsiteX12" fmla="*/ 142875 w 4876799"/>
                <a:gd name="connsiteY12" fmla="*/ 3933835 h 4878400"/>
                <a:gd name="connsiteX13" fmla="*/ 1152525 w 4876799"/>
                <a:gd name="connsiteY13" fmla="*/ 3933835 h 4878400"/>
                <a:gd name="connsiteX14" fmla="*/ 1152525 w 4876799"/>
                <a:gd name="connsiteY14" fmla="*/ 4735525 h 4878400"/>
                <a:gd name="connsiteX15" fmla="*/ 1295400 w 4876799"/>
                <a:gd name="connsiteY15" fmla="*/ 4878401 h 4878400"/>
                <a:gd name="connsiteX16" fmla="*/ 1438275 w 4876799"/>
                <a:gd name="connsiteY16" fmla="*/ 4735525 h 4878400"/>
                <a:gd name="connsiteX17" fmla="*/ 1438275 w 4876799"/>
                <a:gd name="connsiteY17" fmla="*/ 3909317 h 4878400"/>
                <a:gd name="connsiteX18" fmla="*/ 1752600 w 4876799"/>
                <a:gd name="connsiteY18" fmla="*/ 3590925 h 4878400"/>
                <a:gd name="connsiteX19" fmla="*/ 2257673 w 4876799"/>
                <a:gd name="connsiteY19" fmla="*/ 3590925 h 4878400"/>
                <a:gd name="connsiteX20" fmla="*/ 2015366 w 4876799"/>
                <a:gd name="connsiteY20" fmla="*/ 4210269 h 4878400"/>
                <a:gd name="connsiteX21" fmla="*/ 2035312 w 4876799"/>
                <a:gd name="connsiteY21" fmla="*/ 4349611 h 4878400"/>
                <a:gd name="connsiteX22" fmla="*/ 2325291 w 4876799"/>
                <a:gd name="connsiteY22" fmla="*/ 4725372 h 4878400"/>
                <a:gd name="connsiteX23" fmla="*/ 2438400 w 4876799"/>
                <a:gd name="connsiteY23" fmla="*/ 4780960 h 4878400"/>
                <a:gd name="connsiteX24" fmla="*/ 2551510 w 4876799"/>
                <a:gd name="connsiteY24" fmla="*/ 4725372 h 4878400"/>
                <a:gd name="connsiteX25" fmla="*/ 2841498 w 4876799"/>
                <a:gd name="connsiteY25" fmla="*/ 4349611 h 4878400"/>
                <a:gd name="connsiteX26" fmla="*/ 2861443 w 4876799"/>
                <a:gd name="connsiteY26" fmla="*/ 4210269 h 4878400"/>
                <a:gd name="connsiteX27" fmla="*/ 2619137 w 4876799"/>
                <a:gd name="connsiteY27" fmla="*/ 3590925 h 4878400"/>
                <a:gd name="connsiteX28" fmla="*/ 3124200 w 4876799"/>
                <a:gd name="connsiteY28" fmla="*/ 3590925 h 4878400"/>
                <a:gd name="connsiteX29" fmla="*/ 3438525 w 4876799"/>
                <a:gd name="connsiteY29" fmla="*/ 3909317 h 4878400"/>
                <a:gd name="connsiteX30" fmla="*/ 3438525 w 4876799"/>
                <a:gd name="connsiteY30" fmla="*/ 4735468 h 4878400"/>
                <a:gd name="connsiteX31" fmla="*/ 3581400 w 4876799"/>
                <a:gd name="connsiteY31" fmla="*/ 4878343 h 4878400"/>
                <a:gd name="connsiteX32" fmla="*/ 3724275 w 4876799"/>
                <a:gd name="connsiteY32" fmla="*/ 4735468 h 4878400"/>
                <a:gd name="connsiteX33" fmla="*/ 3724275 w 4876799"/>
                <a:gd name="connsiteY33" fmla="*/ 3933835 h 4878400"/>
                <a:gd name="connsiteX34" fmla="*/ 4733925 w 4876799"/>
                <a:gd name="connsiteY34" fmla="*/ 3933835 h 4878400"/>
                <a:gd name="connsiteX35" fmla="*/ 4876800 w 4876799"/>
                <a:gd name="connsiteY35" fmla="*/ 3790960 h 4878400"/>
                <a:gd name="connsiteX36" fmla="*/ 4733925 w 4876799"/>
                <a:gd name="connsiteY36" fmla="*/ 3648085 h 4878400"/>
                <a:gd name="connsiteX37" fmla="*/ 4667250 w 4876799"/>
                <a:gd name="connsiteY37" fmla="*/ 3648085 h 4878400"/>
                <a:gd name="connsiteX38" fmla="*/ 4667250 w 4876799"/>
                <a:gd name="connsiteY38" fmla="*/ 857250 h 4878400"/>
                <a:gd name="connsiteX39" fmla="*/ 2438400 w 4876799"/>
                <a:gd name="connsiteY39" fmla="*/ 4404236 h 4878400"/>
                <a:gd name="connsiteX40" fmla="*/ 2310937 w 4876799"/>
                <a:gd name="connsiteY40" fmla="*/ 4239063 h 4878400"/>
                <a:gd name="connsiteX41" fmla="*/ 2438400 w 4876799"/>
                <a:gd name="connsiteY41" fmla="*/ 3913251 h 4878400"/>
                <a:gd name="connsiteX42" fmla="*/ 2565873 w 4876799"/>
                <a:gd name="connsiteY42" fmla="*/ 4239063 h 4878400"/>
                <a:gd name="connsiteX43" fmla="*/ 285750 w 4876799"/>
                <a:gd name="connsiteY43" fmla="*/ 285750 h 4878400"/>
                <a:gd name="connsiteX44" fmla="*/ 4591050 w 4876799"/>
                <a:gd name="connsiteY44" fmla="*/ 285750 h 4878400"/>
                <a:gd name="connsiteX45" fmla="*/ 4591050 w 4876799"/>
                <a:gd name="connsiteY45" fmla="*/ 571500 h 4878400"/>
                <a:gd name="connsiteX46" fmla="*/ 285750 w 4876799"/>
                <a:gd name="connsiteY46" fmla="*/ 571500 h 4878400"/>
                <a:gd name="connsiteX47" fmla="*/ 1923469 w 4876799"/>
                <a:gd name="connsiteY47" fmla="*/ 2705681 h 4878400"/>
                <a:gd name="connsiteX48" fmla="*/ 2438400 w 4876799"/>
                <a:gd name="connsiteY48" fmla="*/ 2190750 h 4878400"/>
                <a:gd name="connsiteX49" fmla="*/ 2953331 w 4876799"/>
                <a:gd name="connsiteY49" fmla="*/ 2705681 h 4878400"/>
                <a:gd name="connsiteX50" fmla="*/ 2438400 w 4876799"/>
                <a:gd name="connsiteY50" fmla="*/ 3220612 h 4878400"/>
                <a:gd name="connsiteX51" fmla="*/ 1923469 w 4876799"/>
                <a:gd name="connsiteY51" fmla="*/ 2705681 h 4878400"/>
                <a:gd name="connsiteX52" fmla="*/ 4381500 w 4876799"/>
                <a:gd name="connsiteY52" fmla="*/ 3648085 h 4878400"/>
                <a:gd name="connsiteX53" fmla="*/ 3665220 w 4876799"/>
                <a:gd name="connsiteY53" fmla="*/ 3648085 h 4878400"/>
                <a:gd name="connsiteX54" fmla="*/ 3124200 w 4876799"/>
                <a:gd name="connsiteY54" fmla="*/ 3305175 h 4878400"/>
                <a:gd name="connsiteX55" fmla="*/ 2968323 w 4876799"/>
                <a:gd name="connsiteY55" fmla="*/ 3305175 h 4878400"/>
                <a:gd name="connsiteX56" fmla="*/ 3239081 w 4876799"/>
                <a:gd name="connsiteY56" fmla="*/ 2705681 h 4878400"/>
                <a:gd name="connsiteX57" fmla="*/ 2438400 w 4876799"/>
                <a:gd name="connsiteY57" fmla="*/ 1905000 h 4878400"/>
                <a:gd name="connsiteX58" fmla="*/ 1637719 w 4876799"/>
                <a:gd name="connsiteY58" fmla="*/ 2705681 h 4878400"/>
                <a:gd name="connsiteX59" fmla="*/ 1908477 w 4876799"/>
                <a:gd name="connsiteY59" fmla="*/ 3305175 h 4878400"/>
                <a:gd name="connsiteX60" fmla="*/ 1752600 w 4876799"/>
                <a:gd name="connsiteY60" fmla="*/ 3305175 h 4878400"/>
                <a:gd name="connsiteX61" fmla="*/ 1211580 w 4876799"/>
                <a:gd name="connsiteY61" fmla="*/ 3648085 h 4878400"/>
                <a:gd name="connsiteX62" fmla="*/ 495300 w 4876799"/>
                <a:gd name="connsiteY62" fmla="*/ 3648085 h 4878400"/>
                <a:gd name="connsiteX63" fmla="*/ 495300 w 4876799"/>
                <a:gd name="connsiteY63" fmla="*/ 857250 h 4878400"/>
                <a:gd name="connsiteX64" fmla="*/ 4381500 w 4876799"/>
                <a:gd name="connsiteY64" fmla="*/ 857250 h 487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4876799" h="4878400">
                  <a:moveTo>
                    <a:pt x="4733925" y="857250"/>
                  </a:moveTo>
                  <a:cubicBezTo>
                    <a:pt x="4812830" y="857250"/>
                    <a:pt x="4876800" y="793280"/>
                    <a:pt x="4876800" y="714375"/>
                  </a:cubicBezTo>
                  <a:lnTo>
                    <a:pt x="4876800" y="142875"/>
                  </a:lnTo>
                  <a:cubicBezTo>
                    <a:pt x="4876800" y="63970"/>
                    <a:pt x="4812830" y="0"/>
                    <a:pt x="4733925" y="0"/>
                  </a:cubicBezTo>
                  <a:lnTo>
                    <a:pt x="142875" y="0"/>
                  </a:lnTo>
                  <a:cubicBezTo>
                    <a:pt x="63970" y="0"/>
                    <a:pt x="0" y="63970"/>
                    <a:pt x="0" y="142875"/>
                  </a:cubicBezTo>
                  <a:lnTo>
                    <a:pt x="0" y="714375"/>
                  </a:lnTo>
                  <a:cubicBezTo>
                    <a:pt x="0" y="793280"/>
                    <a:pt x="63970" y="857250"/>
                    <a:pt x="142875" y="857250"/>
                  </a:cubicBezTo>
                  <a:lnTo>
                    <a:pt x="209550" y="857250"/>
                  </a:lnTo>
                  <a:lnTo>
                    <a:pt x="209550" y="3648085"/>
                  </a:lnTo>
                  <a:lnTo>
                    <a:pt x="142875" y="3648085"/>
                  </a:lnTo>
                  <a:cubicBezTo>
                    <a:pt x="63970" y="3648085"/>
                    <a:pt x="0" y="3712055"/>
                    <a:pt x="0" y="3790960"/>
                  </a:cubicBezTo>
                  <a:cubicBezTo>
                    <a:pt x="0" y="3869865"/>
                    <a:pt x="63970" y="3933835"/>
                    <a:pt x="142875" y="3933835"/>
                  </a:cubicBezTo>
                  <a:lnTo>
                    <a:pt x="1152525" y="3933835"/>
                  </a:lnTo>
                  <a:lnTo>
                    <a:pt x="1152525" y="4735525"/>
                  </a:lnTo>
                  <a:cubicBezTo>
                    <a:pt x="1152525" y="4814431"/>
                    <a:pt x="1216495" y="4878401"/>
                    <a:pt x="1295400" y="4878401"/>
                  </a:cubicBezTo>
                  <a:cubicBezTo>
                    <a:pt x="1374305" y="4878401"/>
                    <a:pt x="1438275" y="4814431"/>
                    <a:pt x="1438275" y="4735525"/>
                  </a:cubicBezTo>
                  <a:lnTo>
                    <a:pt x="1438275" y="3909317"/>
                  </a:lnTo>
                  <a:cubicBezTo>
                    <a:pt x="1438275" y="3733752"/>
                    <a:pt x="1579283" y="3590925"/>
                    <a:pt x="1752600" y="3590925"/>
                  </a:cubicBezTo>
                  <a:lnTo>
                    <a:pt x="2257673" y="3590925"/>
                  </a:lnTo>
                  <a:lnTo>
                    <a:pt x="2015366" y="4210269"/>
                  </a:lnTo>
                  <a:cubicBezTo>
                    <a:pt x="1997078" y="4256990"/>
                    <a:pt x="2004651" y="4309891"/>
                    <a:pt x="2035312" y="4349611"/>
                  </a:cubicBezTo>
                  <a:lnTo>
                    <a:pt x="2325291" y="4725372"/>
                  </a:lnTo>
                  <a:cubicBezTo>
                    <a:pt x="2352342" y="4760433"/>
                    <a:pt x="2394128" y="4780960"/>
                    <a:pt x="2438400" y="4780960"/>
                  </a:cubicBezTo>
                  <a:cubicBezTo>
                    <a:pt x="2482672" y="4780960"/>
                    <a:pt x="2524458" y="4760433"/>
                    <a:pt x="2551510" y="4725372"/>
                  </a:cubicBezTo>
                  <a:lnTo>
                    <a:pt x="2841498" y="4349611"/>
                  </a:lnTo>
                  <a:cubicBezTo>
                    <a:pt x="2872159" y="4309891"/>
                    <a:pt x="2879731" y="4256990"/>
                    <a:pt x="2861443" y="4210269"/>
                  </a:cubicBezTo>
                  <a:lnTo>
                    <a:pt x="2619137" y="3590925"/>
                  </a:lnTo>
                  <a:lnTo>
                    <a:pt x="3124200" y="3590925"/>
                  </a:lnTo>
                  <a:cubicBezTo>
                    <a:pt x="3297517" y="3590925"/>
                    <a:pt x="3438525" y="3733752"/>
                    <a:pt x="3438525" y="3909317"/>
                  </a:cubicBezTo>
                  <a:lnTo>
                    <a:pt x="3438525" y="4735468"/>
                  </a:lnTo>
                  <a:cubicBezTo>
                    <a:pt x="3438525" y="4814374"/>
                    <a:pt x="3502495" y="4878343"/>
                    <a:pt x="3581400" y="4878343"/>
                  </a:cubicBezTo>
                  <a:cubicBezTo>
                    <a:pt x="3660305" y="4878343"/>
                    <a:pt x="3724275" y="4814374"/>
                    <a:pt x="3724275" y="4735468"/>
                  </a:cubicBezTo>
                  <a:lnTo>
                    <a:pt x="3724275" y="3933835"/>
                  </a:lnTo>
                  <a:lnTo>
                    <a:pt x="4733925" y="3933835"/>
                  </a:lnTo>
                  <a:cubicBezTo>
                    <a:pt x="4812830" y="3933835"/>
                    <a:pt x="4876800" y="3869865"/>
                    <a:pt x="4876800" y="3790960"/>
                  </a:cubicBezTo>
                  <a:cubicBezTo>
                    <a:pt x="4876800" y="3712055"/>
                    <a:pt x="4812830" y="3648085"/>
                    <a:pt x="4733925" y="3648085"/>
                  </a:cubicBezTo>
                  <a:lnTo>
                    <a:pt x="4667250" y="3648085"/>
                  </a:lnTo>
                  <a:lnTo>
                    <a:pt x="4667250" y="857250"/>
                  </a:lnTo>
                  <a:close/>
                  <a:moveTo>
                    <a:pt x="2438400" y="4404236"/>
                  </a:moveTo>
                  <a:lnTo>
                    <a:pt x="2310937" y="4239063"/>
                  </a:lnTo>
                  <a:lnTo>
                    <a:pt x="2438400" y="3913251"/>
                  </a:lnTo>
                  <a:lnTo>
                    <a:pt x="2565873" y="4239063"/>
                  </a:lnTo>
                  <a:close/>
                  <a:moveTo>
                    <a:pt x="285750" y="285750"/>
                  </a:moveTo>
                  <a:lnTo>
                    <a:pt x="4591050" y="285750"/>
                  </a:lnTo>
                  <a:lnTo>
                    <a:pt x="4591050" y="571500"/>
                  </a:lnTo>
                  <a:lnTo>
                    <a:pt x="285750" y="571500"/>
                  </a:lnTo>
                  <a:close/>
                  <a:moveTo>
                    <a:pt x="1923469" y="2705681"/>
                  </a:moveTo>
                  <a:cubicBezTo>
                    <a:pt x="1923469" y="2421741"/>
                    <a:pt x="2154460" y="2190750"/>
                    <a:pt x="2438400" y="2190750"/>
                  </a:cubicBezTo>
                  <a:cubicBezTo>
                    <a:pt x="2722340" y="2190750"/>
                    <a:pt x="2953331" y="2421741"/>
                    <a:pt x="2953331" y="2705681"/>
                  </a:cubicBezTo>
                  <a:cubicBezTo>
                    <a:pt x="2953331" y="2989621"/>
                    <a:pt x="2722340" y="3220612"/>
                    <a:pt x="2438400" y="3220612"/>
                  </a:cubicBezTo>
                  <a:cubicBezTo>
                    <a:pt x="2154460" y="3220612"/>
                    <a:pt x="1923469" y="2989612"/>
                    <a:pt x="1923469" y="2705681"/>
                  </a:cubicBezTo>
                  <a:close/>
                  <a:moveTo>
                    <a:pt x="4381500" y="3648085"/>
                  </a:moveTo>
                  <a:lnTo>
                    <a:pt x="3665220" y="3648085"/>
                  </a:lnTo>
                  <a:cubicBezTo>
                    <a:pt x="3568275" y="3445393"/>
                    <a:pt x="3362201" y="3305175"/>
                    <a:pt x="3124200" y="3305175"/>
                  </a:cubicBezTo>
                  <a:lnTo>
                    <a:pt x="2968323" y="3305175"/>
                  </a:lnTo>
                  <a:cubicBezTo>
                    <a:pt x="3134211" y="3158366"/>
                    <a:pt x="3239081" y="2944092"/>
                    <a:pt x="3239081" y="2705681"/>
                  </a:cubicBezTo>
                  <a:cubicBezTo>
                    <a:pt x="3239081" y="2264178"/>
                    <a:pt x="2879903" y="1905000"/>
                    <a:pt x="2438400" y="1905000"/>
                  </a:cubicBezTo>
                  <a:cubicBezTo>
                    <a:pt x="1996897" y="1905000"/>
                    <a:pt x="1637719" y="2264178"/>
                    <a:pt x="1637719" y="2705681"/>
                  </a:cubicBezTo>
                  <a:cubicBezTo>
                    <a:pt x="1637719" y="2944102"/>
                    <a:pt x="1742589" y="3158376"/>
                    <a:pt x="1908477" y="3305175"/>
                  </a:cubicBezTo>
                  <a:lnTo>
                    <a:pt x="1752600" y="3305175"/>
                  </a:lnTo>
                  <a:cubicBezTo>
                    <a:pt x="1514599" y="3305175"/>
                    <a:pt x="1308535" y="3445393"/>
                    <a:pt x="1211580" y="3648085"/>
                  </a:cubicBezTo>
                  <a:lnTo>
                    <a:pt x="495300" y="3648085"/>
                  </a:lnTo>
                  <a:lnTo>
                    <a:pt x="495300" y="857250"/>
                  </a:lnTo>
                  <a:lnTo>
                    <a:pt x="4381500" y="857250"/>
                  </a:lnTo>
                  <a:close/>
                </a:path>
              </a:pathLst>
            </a:custGeom>
            <a:grpFill/>
            <a:ln w="9525" cap="flat">
              <a:noFill/>
              <a:prstDash val="solid"/>
              <a:miter/>
            </a:ln>
          </p:spPr>
          <p:txBody>
            <a:bodyPr rtlCol="0" anchor="ctr"/>
            <a:lstStyle/>
            <a:p>
              <a:endParaRPr lang="en-GB"/>
            </a:p>
          </p:txBody>
        </p:sp>
        <p:sp>
          <p:nvSpPr>
            <p:cNvPr id="11" name="Freeform 10">
              <a:extLst>
                <a:ext uri="{FF2B5EF4-FFF2-40B4-BE49-F238E27FC236}">
                  <a16:creationId xmlns:a16="http://schemas.microsoft.com/office/drawing/2014/main" id="{9F51D60D-D778-F78E-E0F6-100B8A660571}"/>
                </a:ext>
              </a:extLst>
            </p:cNvPr>
            <p:cNvSpPr/>
            <p:nvPr/>
          </p:nvSpPr>
          <p:spPr>
            <a:xfrm>
              <a:off x="4439450" y="2133609"/>
              <a:ext cx="3314700" cy="285750"/>
            </a:xfrm>
            <a:custGeom>
              <a:avLst/>
              <a:gdLst>
                <a:gd name="connsiteX0" fmla="*/ 142875 w 3314700"/>
                <a:gd name="connsiteY0" fmla="*/ 285750 h 285750"/>
                <a:gd name="connsiteX1" fmla="*/ 3171825 w 3314700"/>
                <a:gd name="connsiteY1" fmla="*/ 285750 h 285750"/>
                <a:gd name="connsiteX2" fmla="*/ 3314700 w 3314700"/>
                <a:gd name="connsiteY2" fmla="*/ 142875 h 285750"/>
                <a:gd name="connsiteX3" fmla="*/ 3171825 w 3314700"/>
                <a:gd name="connsiteY3" fmla="*/ 0 h 285750"/>
                <a:gd name="connsiteX4" fmla="*/ 142875 w 3314700"/>
                <a:gd name="connsiteY4" fmla="*/ 0 h 285750"/>
                <a:gd name="connsiteX5" fmla="*/ 0 w 3314700"/>
                <a:gd name="connsiteY5" fmla="*/ 142875 h 285750"/>
                <a:gd name="connsiteX6" fmla="*/ 142875 w 3314700"/>
                <a:gd name="connsiteY6" fmla="*/ 285750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14700" h="285750">
                  <a:moveTo>
                    <a:pt x="142875" y="285750"/>
                  </a:moveTo>
                  <a:lnTo>
                    <a:pt x="3171825" y="285750"/>
                  </a:lnTo>
                  <a:cubicBezTo>
                    <a:pt x="3250730" y="285750"/>
                    <a:pt x="3314700" y="221780"/>
                    <a:pt x="3314700" y="142875"/>
                  </a:cubicBezTo>
                  <a:cubicBezTo>
                    <a:pt x="3314700" y="63970"/>
                    <a:pt x="3250730" y="0"/>
                    <a:pt x="3171825" y="0"/>
                  </a:cubicBezTo>
                  <a:lnTo>
                    <a:pt x="142875" y="0"/>
                  </a:lnTo>
                  <a:cubicBezTo>
                    <a:pt x="63970" y="0"/>
                    <a:pt x="0" y="63970"/>
                    <a:pt x="0" y="142875"/>
                  </a:cubicBezTo>
                  <a:cubicBezTo>
                    <a:pt x="0" y="221780"/>
                    <a:pt x="63970" y="285750"/>
                    <a:pt x="142875" y="285750"/>
                  </a:cubicBezTo>
                  <a:close/>
                </a:path>
              </a:pathLst>
            </a:custGeom>
            <a:grpFill/>
            <a:ln w="9525" cap="flat">
              <a:noFill/>
              <a:prstDash val="solid"/>
              <a:miter/>
            </a:ln>
          </p:spPr>
          <p:txBody>
            <a:bodyPr rtlCol="0" anchor="ctr"/>
            <a:lstStyle/>
            <a:p>
              <a:endParaRPr lang="en-GB"/>
            </a:p>
          </p:txBody>
        </p:sp>
        <p:sp>
          <p:nvSpPr>
            <p:cNvPr id="12" name="Freeform 11">
              <a:extLst>
                <a:ext uri="{FF2B5EF4-FFF2-40B4-BE49-F238E27FC236}">
                  <a16:creationId xmlns:a16="http://schemas.microsoft.com/office/drawing/2014/main" id="{0B4CD7D3-AB81-84DC-9F4F-C295C0CE9195}"/>
                </a:ext>
              </a:extLst>
            </p:cNvPr>
            <p:cNvSpPr/>
            <p:nvPr/>
          </p:nvSpPr>
          <p:spPr>
            <a:xfrm>
              <a:off x="7082828" y="2705109"/>
              <a:ext cx="671322" cy="285750"/>
            </a:xfrm>
            <a:custGeom>
              <a:avLst/>
              <a:gdLst>
                <a:gd name="connsiteX0" fmla="*/ 528447 w 671322"/>
                <a:gd name="connsiteY0" fmla="*/ 0 h 285750"/>
                <a:gd name="connsiteX1" fmla="*/ 142875 w 671322"/>
                <a:gd name="connsiteY1" fmla="*/ 0 h 285750"/>
                <a:gd name="connsiteX2" fmla="*/ 0 w 671322"/>
                <a:gd name="connsiteY2" fmla="*/ 142875 h 285750"/>
                <a:gd name="connsiteX3" fmla="*/ 142875 w 671322"/>
                <a:gd name="connsiteY3" fmla="*/ 285750 h 285750"/>
                <a:gd name="connsiteX4" fmla="*/ 528447 w 671322"/>
                <a:gd name="connsiteY4" fmla="*/ 285750 h 285750"/>
                <a:gd name="connsiteX5" fmla="*/ 671322 w 671322"/>
                <a:gd name="connsiteY5" fmla="*/ 142875 h 285750"/>
                <a:gd name="connsiteX6" fmla="*/ 528447 w 671322"/>
                <a:gd name="connsiteY6" fmla="*/ 0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1322" h="285750">
                  <a:moveTo>
                    <a:pt x="528447" y="0"/>
                  </a:moveTo>
                  <a:lnTo>
                    <a:pt x="142875" y="0"/>
                  </a:lnTo>
                  <a:cubicBezTo>
                    <a:pt x="63970" y="0"/>
                    <a:pt x="0" y="63970"/>
                    <a:pt x="0" y="142875"/>
                  </a:cubicBezTo>
                  <a:cubicBezTo>
                    <a:pt x="0" y="221780"/>
                    <a:pt x="63970" y="285750"/>
                    <a:pt x="142875" y="285750"/>
                  </a:cubicBezTo>
                  <a:lnTo>
                    <a:pt x="528447" y="285750"/>
                  </a:lnTo>
                  <a:cubicBezTo>
                    <a:pt x="607352" y="285750"/>
                    <a:pt x="671322" y="221780"/>
                    <a:pt x="671322" y="142875"/>
                  </a:cubicBezTo>
                  <a:cubicBezTo>
                    <a:pt x="671322" y="63970"/>
                    <a:pt x="607352" y="0"/>
                    <a:pt x="528447" y="0"/>
                  </a:cubicBezTo>
                  <a:close/>
                </a:path>
              </a:pathLst>
            </a:custGeom>
            <a:grpFill/>
            <a:ln w="9525"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582B7DA4-ABB9-95FE-011D-43628C0A0A86}"/>
                </a:ext>
              </a:extLst>
            </p:cNvPr>
            <p:cNvSpPr/>
            <p:nvPr/>
          </p:nvSpPr>
          <p:spPr>
            <a:xfrm>
              <a:off x="7082828" y="3276609"/>
              <a:ext cx="671322" cy="285750"/>
            </a:xfrm>
            <a:custGeom>
              <a:avLst/>
              <a:gdLst>
                <a:gd name="connsiteX0" fmla="*/ 528447 w 671322"/>
                <a:gd name="connsiteY0" fmla="*/ 0 h 285750"/>
                <a:gd name="connsiteX1" fmla="*/ 142875 w 671322"/>
                <a:gd name="connsiteY1" fmla="*/ 0 h 285750"/>
                <a:gd name="connsiteX2" fmla="*/ 0 w 671322"/>
                <a:gd name="connsiteY2" fmla="*/ 142875 h 285750"/>
                <a:gd name="connsiteX3" fmla="*/ 142875 w 671322"/>
                <a:gd name="connsiteY3" fmla="*/ 285750 h 285750"/>
                <a:gd name="connsiteX4" fmla="*/ 528447 w 671322"/>
                <a:gd name="connsiteY4" fmla="*/ 285750 h 285750"/>
                <a:gd name="connsiteX5" fmla="*/ 671322 w 671322"/>
                <a:gd name="connsiteY5" fmla="*/ 142875 h 285750"/>
                <a:gd name="connsiteX6" fmla="*/ 528447 w 671322"/>
                <a:gd name="connsiteY6" fmla="*/ 0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1322" h="285750">
                  <a:moveTo>
                    <a:pt x="528447" y="0"/>
                  </a:moveTo>
                  <a:lnTo>
                    <a:pt x="142875" y="0"/>
                  </a:lnTo>
                  <a:cubicBezTo>
                    <a:pt x="63970" y="0"/>
                    <a:pt x="0" y="63970"/>
                    <a:pt x="0" y="142875"/>
                  </a:cubicBezTo>
                  <a:cubicBezTo>
                    <a:pt x="0" y="221780"/>
                    <a:pt x="63970" y="285750"/>
                    <a:pt x="142875" y="285750"/>
                  </a:cubicBezTo>
                  <a:lnTo>
                    <a:pt x="528447" y="285750"/>
                  </a:lnTo>
                  <a:cubicBezTo>
                    <a:pt x="607352" y="285750"/>
                    <a:pt x="671322" y="221780"/>
                    <a:pt x="671322" y="142875"/>
                  </a:cubicBezTo>
                  <a:cubicBezTo>
                    <a:pt x="671322" y="63970"/>
                    <a:pt x="607352" y="0"/>
                    <a:pt x="528447" y="0"/>
                  </a:cubicBezTo>
                  <a:close/>
                </a:path>
              </a:pathLst>
            </a:custGeom>
            <a:grpFill/>
            <a:ln w="9525"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07568A2D-8B6A-05FF-20A8-C8094615B34A}"/>
                </a:ext>
              </a:extLst>
            </p:cNvPr>
            <p:cNvSpPr/>
            <p:nvPr/>
          </p:nvSpPr>
          <p:spPr>
            <a:xfrm>
              <a:off x="4439640" y="2705109"/>
              <a:ext cx="671322" cy="285750"/>
            </a:xfrm>
            <a:custGeom>
              <a:avLst/>
              <a:gdLst>
                <a:gd name="connsiteX0" fmla="*/ 528447 w 671322"/>
                <a:gd name="connsiteY0" fmla="*/ 0 h 285750"/>
                <a:gd name="connsiteX1" fmla="*/ 142875 w 671322"/>
                <a:gd name="connsiteY1" fmla="*/ 0 h 285750"/>
                <a:gd name="connsiteX2" fmla="*/ 0 w 671322"/>
                <a:gd name="connsiteY2" fmla="*/ 142875 h 285750"/>
                <a:gd name="connsiteX3" fmla="*/ 142875 w 671322"/>
                <a:gd name="connsiteY3" fmla="*/ 285750 h 285750"/>
                <a:gd name="connsiteX4" fmla="*/ 528447 w 671322"/>
                <a:gd name="connsiteY4" fmla="*/ 285750 h 285750"/>
                <a:gd name="connsiteX5" fmla="*/ 671322 w 671322"/>
                <a:gd name="connsiteY5" fmla="*/ 142875 h 285750"/>
                <a:gd name="connsiteX6" fmla="*/ 528447 w 671322"/>
                <a:gd name="connsiteY6" fmla="*/ 0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1322" h="285750">
                  <a:moveTo>
                    <a:pt x="528447" y="0"/>
                  </a:moveTo>
                  <a:lnTo>
                    <a:pt x="142875" y="0"/>
                  </a:lnTo>
                  <a:cubicBezTo>
                    <a:pt x="63970" y="0"/>
                    <a:pt x="0" y="63970"/>
                    <a:pt x="0" y="142875"/>
                  </a:cubicBezTo>
                  <a:cubicBezTo>
                    <a:pt x="0" y="221780"/>
                    <a:pt x="63970" y="285750"/>
                    <a:pt x="142875" y="285750"/>
                  </a:cubicBezTo>
                  <a:lnTo>
                    <a:pt x="528447" y="285750"/>
                  </a:lnTo>
                  <a:cubicBezTo>
                    <a:pt x="607352" y="285750"/>
                    <a:pt x="671322" y="221780"/>
                    <a:pt x="671322" y="142875"/>
                  </a:cubicBezTo>
                  <a:cubicBezTo>
                    <a:pt x="671322" y="63970"/>
                    <a:pt x="607352" y="0"/>
                    <a:pt x="528447" y="0"/>
                  </a:cubicBezTo>
                  <a:close/>
                </a:path>
              </a:pathLst>
            </a:custGeom>
            <a:grpFill/>
            <a:ln w="9525" cap="flat">
              <a:noFill/>
              <a:prstDash val="solid"/>
              <a:miter/>
            </a:ln>
          </p:spPr>
          <p:txBody>
            <a:bodyPr rtlCol="0" anchor="ctr"/>
            <a:lstStyle/>
            <a:p>
              <a:endParaRPr lang="en-GB"/>
            </a:p>
          </p:txBody>
        </p:sp>
        <p:sp>
          <p:nvSpPr>
            <p:cNvPr id="18" name="Freeform 17">
              <a:extLst>
                <a:ext uri="{FF2B5EF4-FFF2-40B4-BE49-F238E27FC236}">
                  <a16:creationId xmlns:a16="http://schemas.microsoft.com/office/drawing/2014/main" id="{ECD1CC47-07F9-41D3-56AA-5FC84BA6A56F}"/>
                </a:ext>
              </a:extLst>
            </p:cNvPr>
            <p:cNvSpPr/>
            <p:nvPr/>
          </p:nvSpPr>
          <p:spPr>
            <a:xfrm>
              <a:off x="4439640" y="3276609"/>
              <a:ext cx="671322" cy="285750"/>
            </a:xfrm>
            <a:custGeom>
              <a:avLst/>
              <a:gdLst>
                <a:gd name="connsiteX0" fmla="*/ 528447 w 671322"/>
                <a:gd name="connsiteY0" fmla="*/ 0 h 285750"/>
                <a:gd name="connsiteX1" fmla="*/ 142875 w 671322"/>
                <a:gd name="connsiteY1" fmla="*/ 0 h 285750"/>
                <a:gd name="connsiteX2" fmla="*/ 0 w 671322"/>
                <a:gd name="connsiteY2" fmla="*/ 142875 h 285750"/>
                <a:gd name="connsiteX3" fmla="*/ 142875 w 671322"/>
                <a:gd name="connsiteY3" fmla="*/ 285750 h 285750"/>
                <a:gd name="connsiteX4" fmla="*/ 528447 w 671322"/>
                <a:gd name="connsiteY4" fmla="*/ 285750 h 285750"/>
                <a:gd name="connsiteX5" fmla="*/ 671322 w 671322"/>
                <a:gd name="connsiteY5" fmla="*/ 142875 h 285750"/>
                <a:gd name="connsiteX6" fmla="*/ 528447 w 671322"/>
                <a:gd name="connsiteY6" fmla="*/ 0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1322" h="285750">
                  <a:moveTo>
                    <a:pt x="528447" y="0"/>
                  </a:moveTo>
                  <a:lnTo>
                    <a:pt x="142875" y="0"/>
                  </a:lnTo>
                  <a:cubicBezTo>
                    <a:pt x="63970" y="0"/>
                    <a:pt x="0" y="63970"/>
                    <a:pt x="0" y="142875"/>
                  </a:cubicBezTo>
                  <a:cubicBezTo>
                    <a:pt x="0" y="221780"/>
                    <a:pt x="63970" y="285750"/>
                    <a:pt x="142875" y="285750"/>
                  </a:cubicBezTo>
                  <a:lnTo>
                    <a:pt x="528447" y="285750"/>
                  </a:lnTo>
                  <a:cubicBezTo>
                    <a:pt x="607352" y="285750"/>
                    <a:pt x="671322" y="221780"/>
                    <a:pt x="671322" y="142875"/>
                  </a:cubicBezTo>
                  <a:cubicBezTo>
                    <a:pt x="671322" y="63970"/>
                    <a:pt x="607352" y="0"/>
                    <a:pt x="528447" y="0"/>
                  </a:cubicBezTo>
                  <a:close/>
                </a:path>
              </a:pathLst>
            </a:custGeom>
            <a:grp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12642705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C0647D0F-7780-2E10-4721-9FB685C0A99A}"/>
              </a:ext>
            </a:extLst>
          </p:cNvPr>
          <p:cNvSpPr>
            <a:spLocks noGrp="1"/>
          </p:cNvSpPr>
          <p:nvPr>
            <p:ph type="body" sz="quarter" idx="18"/>
          </p:nvPr>
        </p:nvSpPr>
        <p:spPr>
          <a:xfrm>
            <a:off x="391600" y="3392026"/>
            <a:ext cx="3423163" cy="1049221"/>
          </a:xfrm>
        </p:spPr>
        <p:txBody>
          <a:bodyPr/>
          <a:lstStyle/>
          <a:p>
            <a:pPr algn="ctr"/>
            <a:r>
              <a:rPr lang="en-US" dirty="0">
                <a:solidFill>
                  <a:srgbClr val="FFFFFF"/>
                </a:solidFill>
              </a:rPr>
              <a:t>Storytelling als Mittel der Interessenvertretung</a:t>
            </a:r>
          </a:p>
        </p:txBody>
      </p:sp>
      <p:sp>
        <p:nvSpPr>
          <p:cNvPr id="10" name="Text Placeholder 2">
            <a:extLst>
              <a:ext uri="{FF2B5EF4-FFF2-40B4-BE49-F238E27FC236}">
                <a16:creationId xmlns:a16="http://schemas.microsoft.com/office/drawing/2014/main" id="{7FA58B7B-2F69-927D-A207-DF74AA4307B8}"/>
              </a:ext>
            </a:extLst>
          </p:cNvPr>
          <p:cNvSpPr>
            <a:spLocks noGrp="1"/>
          </p:cNvSpPr>
          <p:nvPr>
            <p:ph type="body" sz="quarter" idx="19"/>
          </p:nvPr>
        </p:nvSpPr>
        <p:spPr>
          <a:xfrm>
            <a:off x="391599" y="2457107"/>
            <a:ext cx="3423163" cy="385564"/>
          </a:xfrm>
        </p:spPr>
        <p:txBody>
          <a:bodyPr/>
          <a:lstStyle/>
          <a:p>
            <a:pPr algn="ctr"/>
            <a:r>
              <a:rPr lang="en-GB" sz="2400" dirty="0" err="1"/>
              <a:t>Schwerpunktbereich</a:t>
            </a:r>
            <a:r>
              <a:rPr lang="en-GB" sz="2400" dirty="0"/>
              <a:t> 4</a:t>
            </a:r>
          </a:p>
        </p:txBody>
      </p:sp>
      <p:sp>
        <p:nvSpPr>
          <p:cNvPr id="11" name="Text Placeholder 4">
            <a:extLst>
              <a:ext uri="{FF2B5EF4-FFF2-40B4-BE49-F238E27FC236}">
                <a16:creationId xmlns:a16="http://schemas.microsoft.com/office/drawing/2014/main" id="{C58787D8-F839-DF99-9FA2-DF0254309851}"/>
              </a:ext>
            </a:extLst>
          </p:cNvPr>
          <p:cNvSpPr>
            <a:spLocks noGrp="1"/>
          </p:cNvSpPr>
          <p:nvPr>
            <p:ph type="body" sz="quarter" idx="20"/>
          </p:nvPr>
        </p:nvSpPr>
        <p:spPr>
          <a:xfrm>
            <a:off x="4082901" y="1520826"/>
            <a:ext cx="7473043" cy="3155712"/>
          </a:xfrm>
        </p:spPr>
        <p:txBody>
          <a:bodyPr/>
          <a:lstStyle/>
          <a:p>
            <a:pPr marL="0" marR="0" lvl="0" indent="0" algn="l" defTabSz="777514" rtl="0" eaLnBrk="1" fontAlgn="auto" latinLnBrk="0" hangingPunct="1">
              <a:lnSpc>
                <a:spcPct val="100000"/>
              </a:lnSpc>
              <a:buClrTx/>
              <a:buSzTx/>
              <a:tabLst/>
              <a:defRPr/>
            </a:pPr>
            <a:r>
              <a:rPr lang="en-US" sz="2400" dirty="0">
                <a:solidFill>
                  <a:srgbClr val="0C4659"/>
                </a:solidFill>
              </a:rPr>
              <a:t>Das Erzählen von Geschichten ist ein wichtiges Werkzeug des Aktivismus. Es hilft unterrepräsentierten Gemeinschaften, auf Fragen der sozialen Gerechtigkeit aufmerksam zu machen und politischen Wandel für eine gesellschaftliche Transformation zu fördern. Digitale Medien ermöglichen es Basisaktivist*innen, ein globales Publikum zu erreichen.</a:t>
            </a:r>
          </a:p>
        </p:txBody>
      </p:sp>
      <p:sp>
        <p:nvSpPr>
          <p:cNvPr id="7" name="Text Placeholder 5">
            <a:extLst>
              <a:ext uri="{FF2B5EF4-FFF2-40B4-BE49-F238E27FC236}">
                <a16:creationId xmlns:a16="http://schemas.microsoft.com/office/drawing/2014/main" id="{82C5D9E8-223F-80CB-30FC-89F4132D702D}"/>
              </a:ext>
            </a:extLst>
          </p:cNvPr>
          <p:cNvSpPr txBox="1">
            <a:spLocks/>
          </p:cNvSpPr>
          <p:nvPr/>
        </p:nvSpPr>
        <p:spPr>
          <a:xfrm>
            <a:off x="4082902" y="1"/>
            <a:ext cx="7947989" cy="1128694"/>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3400" b="1" dirty="0">
                <a:solidFill>
                  <a:srgbClr val="0C4659"/>
                </a:solidFill>
                <a:latin typeface="Calibri (MS) Bold"/>
                <a:ea typeface="Calibri (MS) Bold"/>
                <a:cs typeface="Calibri (MS) Bold"/>
                <a:sym typeface="Calibri (MS) Bold"/>
              </a:rPr>
              <a:t>Nutze Medien, um Gleichheit, Gerechtigkeit und Wandel zu fördern.</a:t>
            </a:r>
          </a:p>
        </p:txBody>
      </p:sp>
      <p:cxnSp>
        <p:nvCxnSpPr>
          <p:cNvPr id="8" name="Straight Connector 7">
            <a:extLst>
              <a:ext uri="{FF2B5EF4-FFF2-40B4-BE49-F238E27FC236}">
                <a16:creationId xmlns:a16="http://schemas.microsoft.com/office/drawing/2014/main" id="{66442253-419D-1B20-6256-A530A2F790AB}"/>
              </a:ext>
            </a:extLst>
          </p:cNvPr>
          <p:cNvCxnSpPr>
            <a:cxnSpLocks/>
          </p:cNvCxnSpPr>
          <p:nvPr/>
        </p:nvCxnSpPr>
        <p:spPr>
          <a:xfrm flipV="1">
            <a:off x="4082903" y="1128695"/>
            <a:ext cx="8109097" cy="3"/>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pic>
        <p:nvPicPr>
          <p:cNvPr id="6" name="Picture Placeholder 5">
            <a:extLst>
              <a:ext uri="{FF2B5EF4-FFF2-40B4-BE49-F238E27FC236}">
                <a16:creationId xmlns:a16="http://schemas.microsoft.com/office/drawing/2014/main" id="{A2F4E609-7438-80F2-2670-508A6192A89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grpSp>
        <p:nvGrpSpPr>
          <p:cNvPr id="12" name="Group 11">
            <a:extLst>
              <a:ext uri="{FF2B5EF4-FFF2-40B4-BE49-F238E27FC236}">
                <a16:creationId xmlns:a16="http://schemas.microsoft.com/office/drawing/2014/main" id="{EC96F7F6-3FA3-4124-9BF4-73535CF91DF4}"/>
              </a:ext>
            </a:extLst>
          </p:cNvPr>
          <p:cNvGrpSpPr/>
          <p:nvPr/>
        </p:nvGrpSpPr>
        <p:grpSpPr>
          <a:xfrm>
            <a:off x="6826024" y="4663471"/>
            <a:ext cx="3546963" cy="2200491"/>
            <a:chOff x="6826024" y="4663471"/>
            <a:chExt cx="3546963" cy="2200491"/>
          </a:xfrm>
        </p:grpSpPr>
        <p:sp>
          <p:nvSpPr>
            <p:cNvPr id="13" name="Freeform 12">
              <a:extLst>
                <a:ext uri="{FF2B5EF4-FFF2-40B4-BE49-F238E27FC236}">
                  <a16:creationId xmlns:a16="http://schemas.microsoft.com/office/drawing/2014/main" id="{DDD9A712-9E3C-8447-4D51-70C0D5090482}"/>
                </a:ext>
              </a:extLst>
            </p:cNvPr>
            <p:cNvSpPr/>
            <p:nvPr/>
          </p:nvSpPr>
          <p:spPr>
            <a:xfrm>
              <a:off x="6826024" y="5801062"/>
              <a:ext cx="971089" cy="1056938"/>
            </a:xfrm>
            <a:custGeom>
              <a:avLst/>
              <a:gdLst>
                <a:gd name="connsiteX0" fmla="*/ 489204 w 971089"/>
                <a:gd name="connsiteY0" fmla="*/ 0 h 1056938"/>
                <a:gd name="connsiteX1" fmla="*/ 831749 w 971089"/>
                <a:gd name="connsiteY1" fmla="*/ 137890 h 1056938"/>
                <a:gd name="connsiteX2" fmla="*/ 971089 w 971089"/>
                <a:gd name="connsiteY2" fmla="*/ 476869 h 1056938"/>
                <a:gd name="connsiteX3" fmla="*/ 965284 w 971089"/>
                <a:gd name="connsiteY3" fmla="*/ 476869 h 1056938"/>
                <a:gd name="connsiteX4" fmla="*/ 965284 w 971089"/>
                <a:gd name="connsiteY4" fmla="*/ 936502 h 1056938"/>
                <a:gd name="connsiteX5" fmla="*/ 886905 w 971089"/>
                <a:gd name="connsiteY5" fmla="*/ 1052847 h 1056938"/>
                <a:gd name="connsiteX6" fmla="*/ 866823 w 971089"/>
                <a:gd name="connsiteY6" fmla="*/ 1056938 h 1056938"/>
                <a:gd name="connsiteX7" fmla="*/ 810686 w 971089"/>
                <a:gd name="connsiteY7" fmla="*/ 1056938 h 1056938"/>
                <a:gd name="connsiteX8" fmla="*/ 788206 w 971089"/>
                <a:gd name="connsiteY8" fmla="*/ 1051949 h 1056938"/>
                <a:gd name="connsiteX9" fmla="*/ 709826 w 971089"/>
                <a:gd name="connsiteY9" fmla="*/ 930757 h 1056938"/>
                <a:gd name="connsiteX10" fmla="*/ 709826 w 971089"/>
                <a:gd name="connsiteY10" fmla="*/ 471124 h 1056938"/>
                <a:gd name="connsiteX11" fmla="*/ 645962 w 971089"/>
                <a:gd name="connsiteY11" fmla="*/ 315998 h 1056938"/>
                <a:gd name="connsiteX12" fmla="*/ 489204 w 971089"/>
                <a:gd name="connsiteY12" fmla="*/ 252798 h 1056938"/>
                <a:gd name="connsiteX13" fmla="*/ 332446 w 971089"/>
                <a:gd name="connsiteY13" fmla="*/ 315998 h 1056938"/>
                <a:gd name="connsiteX14" fmla="*/ 268581 w 971089"/>
                <a:gd name="connsiteY14" fmla="*/ 471124 h 1056938"/>
                <a:gd name="connsiteX15" fmla="*/ 268581 w 971089"/>
                <a:gd name="connsiteY15" fmla="*/ 1034174 h 1056938"/>
                <a:gd name="connsiteX16" fmla="*/ 263869 w 971089"/>
                <a:gd name="connsiteY16" fmla="*/ 1056938 h 1056938"/>
                <a:gd name="connsiteX17" fmla="*/ 0 w 971089"/>
                <a:gd name="connsiteY17" fmla="*/ 1056938 h 1056938"/>
                <a:gd name="connsiteX18" fmla="*/ 7318 w 971089"/>
                <a:gd name="connsiteY18" fmla="*/ 1039920 h 1056938"/>
                <a:gd name="connsiteX19" fmla="*/ 7318 w 971089"/>
                <a:gd name="connsiteY19" fmla="*/ 476869 h 1056938"/>
                <a:gd name="connsiteX20" fmla="*/ 146659 w 971089"/>
                <a:gd name="connsiteY20" fmla="*/ 137890 h 1056938"/>
                <a:gd name="connsiteX21" fmla="*/ 489204 w 971089"/>
                <a:gd name="connsiteY21"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1089" h="1056938">
                  <a:moveTo>
                    <a:pt x="489204" y="0"/>
                  </a:moveTo>
                  <a:cubicBezTo>
                    <a:pt x="616933" y="0"/>
                    <a:pt x="738855" y="45963"/>
                    <a:pt x="831749" y="137890"/>
                  </a:cubicBezTo>
                  <a:cubicBezTo>
                    <a:pt x="918837" y="229816"/>
                    <a:pt x="971089" y="350470"/>
                    <a:pt x="971089" y="476869"/>
                  </a:cubicBezTo>
                  <a:lnTo>
                    <a:pt x="965284" y="476869"/>
                  </a:lnTo>
                  <a:lnTo>
                    <a:pt x="965284" y="936502"/>
                  </a:lnTo>
                  <a:cubicBezTo>
                    <a:pt x="965284" y="988211"/>
                    <a:pt x="932626" y="1033456"/>
                    <a:pt x="886905" y="1052847"/>
                  </a:cubicBezTo>
                  <a:lnTo>
                    <a:pt x="866823" y="1056938"/>
                  </a:lnTo>
                  <a:lnTo>
                    <a:pt x="810686" y="1056938"/>
                  </a:lnTo>
                  <a:lnTo>
                    <a:pt x="788206" y="1051949"/>
                  </a:lnTo>
                  <a:cubicBezTo>
                    <a:pt x="742485" y="1030943"/>
                    <a:pt x="709826" y="982466"/>
                    <a:pt x="709826" y="930757"/>
                  </a:cubicBezTo>
                  <a:lnTo>
                    <a:pt x="709826" y="471124"/>
                  </a:lnTo>
                  <a:cubicBezTo>
                    <a:pt x="709826" y="413670"/>
                    <a:pt x="686603" y="356215"/>
                    <a:pt x="645962" y="315998"/>
                  </a:cubicBezTo>
                  <a:cubicBezTo>
                    <a:pt x="605321" y="275780"/>
                    <a:pt x="547262" y="252798"/>
                    <a:pt x="489204" y="252798"/>
                  </a:cubicBezTo>
                  <a:cubicBezTo>
                    <a:pt x="431145" y="252798"/>
                    <a:pt x="373087" y="275780"/>
                    <a:pt x="332446" y="315998"/>
                  </a:cubicBezTo>
                  <a:cubicBezTo>
                    <a:pt x="291805" y="356215"/>
                    <a:pt x="268581" y="413670"/>
                    <a:pt x="268581" y="471124"/>
                  </a:cubicBezTo>
                  <a:lnTo>
                    <a:pt x="268581" y="1034174"/>
                  </a:lnTo>
                  <a:lnTo>
                    <a:pt x="263869" y="1056938"/>
                  </a:lnTo>
                  <a:lnTo>
                    <a:pt x="0" y="1056938"/>
                  </a:lnTo>
                  <a:lnTo>
                    <a:pt x="7318" y="1039920"/>
                  </a:lnTo>
                  <a:lnTo>
                    <a:pt x="7318" y="476869"/>
                  </a:lnTo>
                  <a:cubicBezTo>
                    <a:pt x="7318" y="350470"/>
                    <a:pt x="53765" y="229816"/>
                    <a:pt x="146659" y="137890"/>
                  </a:cubicBezTo>
                  <a:cubicBezTo>
                    <a:pt x="239552" y="51709"/>
                    <a:pt x="361475" y="0"/>
                    <a:pt x="489204" y="0"/>
                  </a:cubicBezTo>
                  <a:close/>
                </a:path>
              </a:pathLst>
            </a:custGeom>
            <a:solidFill>
              <a:srgbClr val="EE4F27"/>
            </a:solidFill>
            <a:ln w="58005"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FDD87EB8-DB01-6390-8007-4BAF75998732}"/>
                </a:ext>
              </a:extLst>
            </p:cNvPr>
            <p:cNvSpPr/>
            <p:nvPr/>
          </p:nvSpPr>
          <p:spPr>
            <a:xfrm>
              <a:off x="7535850" y="5778082"/>
              <a:ext cx="603809" cy="1079919"/>
            </a:xfrm>
            <a:custGeom>
              <a:avLst/>
              <a:gdLst>
                <a:gd name="connsiteX0" fmla="*/ 127729 w 603809"/>
                <a:gd name="connsiteY0" fmla="*/ 338979 h 1079919"/>
                <a:gd name="connsiteX1" fmla="*/ 255457 w 603809"/>
                <a:gd name="connsiteY1" fmla="*/ 465378 h 1079919"/>
                <a:gd name="connsiteX2" fmla="*/ 255457 w 603809"/>
                <a:gd name="connsiteY2" fmla="*/ 1079919 h 1079919"/>
                <a:gd name="connsiteX3" fmla="*/ 0 w 603809"/>
                <a:gd name="connsiteY3" fmla="*/ 1079919 h 1079919"/>
                <a:gd name="connsiteX4" fmla="*/ 0 w 603809"/>
                <a:gd name="connsiteY4" fmla="*/ 465378 h 1079919"/>
                <a:gd name="connsiteX5" fmla="*/ 127729 w 603809"/>
                <a:gd name="connsiteY5" fmla="*/ 338979 h 1079919"/>
                <a:gd name="connsiteX6" fmla="*/ 476080 w 603809"/>
                <a:gd name="connsiteY6" fmla="*/ 0 h 1079919"/>
                <a:gd name="connsiteX7" fmla="*/ 603809 w 603809"/>
                <a:gd name="connsiteY7" fmla="*/ 126399 h 1079919"/>
                <a:gd name="connsiteX8" fmla="*/ 603809 w 603809"/>
                <a:gd name="connsiteY8" fmla="*/ 1079919 h 1079919"/>
                <a:gd name="connsiteX9" fmla="*/ 348351 w 603809"/>
                <a:gd name="connsiteY9" fmla="*/ 1079919 h 1079919"/>
                <a:gd name="connsiteX10" fmla="*/ 348351 w 603809"/>
                <a:gd name="connsiteY10" fmla="*/ 126399 h 1079919"/>
                <a:gd name="connsiteX11" fmla="*/ 476080 w 603809"/>
                <a:gd name="connsiteY11" fmla="*/ 0 h 1079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1079919">
                  <a:moveTo>
                    <a:pt x="127729" y="338979"/>
                  </a:moveTo>
                  <a:cubicBezTo>
                    <a:pt x="197399" y="338979"/>
                    <a:pt x="255457" y="396433"/>
                    <a:pt x="255457" y="465378"/>
                  </a:cubicBezTo>
                  <a:lnTo>
                    <a:pt x="255457" y="1079919"/>
                  </a:lnTo>
                  <a:lnTo>
                    <a:pt x="0" y="1079919"/>
                  </a:lnTo>
                  <a:lnTo>
                    <a:pt x="0" y="465378"/>
                  </a:lnTo>
                  <a:cubicBezTo>
                    <a:pt x="0" y="390688"/>
                    <a:pt x="58059" y="333234"/>
                    <a:pt x="127729" y="338979"/>
                  </a:cubicBezTo>
                  <a:close/>
                  <a:moveTo>
                    <a:pt x="476080" y="0"/>
                  </a:moveTo>
                  <a:cubicBezTo>
                    <a:pt x="545750" y="0"/>
                    <a:pt x="603809" y="57454"/>
                    <a:pt x="603809" y="126399"/>
                  </a:cubicBezTo>
                  <a:lnTo>
                    <a:pt x="603809" y="1079919"/>
                  </a:lnTo>
                  <a:lnTo>
                    <a:pt x="348351" y="1079919"/>
                  </a:lnTo>
                  <a:lnTo>
                    <a:pt x="348351" y="126399"/>
                  </a:lnTo>
                  <a:cubicBezTo>
                    <a:pt x="348351" y="57454"/>
                    <a:pt x="406410" y="0"/>
                    <a:pt x="476080" y="0"/>
                  </a:cubicBezTo>
                  <a:close/>
                </a:path>
              </a:pathLst>
            </a:custGeom>
            <a:solidFill>
              <a:srgbClr val="A555A1"/>
            </a:solidFill>
            <a:ln w="58005"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00C5D3B4-AAEB-6844-0925-CD3ACFD4DA97}"/>
                </a:ext>
              </a:extLst>
            </p:cNvPr>
            <p:cNvSpPr/>
            <p:nvPr/>
          </p:nvSpPr>
          <p:spPr>
            <a:xfrm>
              <a:off x="8592515" y="6059606"/>
              <a:ext cx="603809" cy="798394"/>
            </a:xfrm>
            <a:custGeom>
              <a:avLst/>
              <a:gdLst>
                <a:gd name="connsiteX0" fmla="*/ 476080 w 603809"/>
                <a:gd name="connsiteY0" fmla="*/ 338979 h 798394"/>
                <a:gd name="connsiteX1" fmla="*/ 603809 w 603809"/>
                <a:gd name="connsiteY1" fmla="*/ 465378 h 798394"/>
                <a:gd name="connsiteX2" fmla="*/ 603809 w 603809"/>
                <a:gd name="connsiteY2" fmla="*/ 798394 h 798394"/>
                <a:gd name="connsiteX3" fmla="*/ 348351 w 603809"/>
                <a:gd name="connsiteY3" fmla="*/ 798394 h 798394"/>
                <a:gd name="connsiteX4" fmla="*/ 348351 w 603809"/>
                <a:gd name="connsiteY4" fmla="*/ 465378 h 798394"/>
                <a:gd name="connsiteX5" fmla="*/ 476080 w 603809"/>
                <a:gd name="connsiteY5" fmla="*/ 338979 h 798394"/>
                <a:gd name="connsiteX6" fmla="*/ 127729 w 603809"/>
                <a:gd name="connsiteY6" fmla="*/ 0 h 798394"/>
                <a:gd name="connsiteX7" fmla="*/ 255457 w 603809"/>
                <a:gd name="connsiteY7" fmla="*/ 126399 h 798394"/>
                <a:gd name="connsiteX8" fmla="*/ 255457 w 603809"/>
                <a:gd name="connsiteY8" fmla="*/ 798394 h 798394"/>
                <a:gd name="connsiteX9" fmla="*/ 0 w 603809"/>
                <a:gd name="connsiteY9" fmla="*/ 798394 h 798394"/>
                <a:gd name="connsiteX10" fmla="*/ 0 w 603809"/>
                <a:gd name="connsiteY10" fmla="*/ 126399 h 798394"/>
                <a:gd name="connsiteX11" fmla="*/ 127729 w 603809"/>
                <a:gd name="connsiteY11" fmla="*/ 0 h 79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798394">
                  <a:moveTo>
                    <a:pt x="476080" y="338979"/>
                  </a:moveTo>
                  <a:cubicBezTo>
                    <a:pt x="545750" y="338979"/>
                    <a:pt x="603809" y="396433"/>
                    <a:pt x="603809" y="465378"/>
                  </a:cubicBezTo>
                  <a:lnTo>
                    <a:pt x="603809" y="798394"/>
                  </a:lnTo>
                  <a:lnTo>
                    <a:pt x="348351" y="798394"/>
                  </a:lnTo>
                  <a:lnTo>
                    <a:pt x="348351" y="465378"/>
                  </a:lnTo>
                  <a:cubicBezTo>
                    <a:pt x="348351" y="396433"/>
                    <a:pt x="406410" y="338979"/>
                    <a:pt x="476080" y="338979"/>
                  </a:cubicBezTo>
                  <a:close/>
                  <a:moveTo>
                    <a:pt x="127729" y="0"/>
                  </a:moveTo>
                  <a:cubicBezTo>
                    <a:pt x="197399" y="0"/>
                    <a:pt x="255457" y="57454"/>
                    <a:pt x="255457" y="126399"/>
                  </a:cubicBezTo>
                  <a:lnTo>
                    <a:pt x="255457" y="798394"/>
                  </a:lnTo>
                  <a:lnTo>
                    <a:pt x="0" y="798394"/>
                  </a:lnTo>
                  <a:lnTo>
                    <a:pt x="0" y="126399"/>
                  </a:lnTo>
                  <a:cubicBezTo>
                    <a:pt x="0" y="57454"/>
                    <a:pt x="58059" y="0"/>
                    <a:pt x="127729" y="0"/>
                  </a:cubicBezTo>
                  <a:close/>
                </a:path>
              </a:pathLst>
            </a:custGeom>
            <a:solidFill>
              <a:srgbClr val="2B9B9F"/>
            </a:solidFill>
            <a:ln w="58005"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BF8B754D-42C6-5BA0-9C64-4DB7FF1BFE65}"/>
                </a:ext>
              </a:extLst>
            </p:cNvPr>
            <p:cNvSpPr/>
            <p:nvPr/>
          </p:nvSpPr>
          <p:spPr>
            <a:xfrm>
              <a:off x="8946672" y="5801062"/>
              <a:ext cx="1426315" cy="1056938"/>
            </a:xfrm>
            <a:custGeom>
              <a:avLst/>
              <a:gdLst>
                <a:gd name="connsiteX0" fmla="*/ 476080 w 1426315"/>
                <a:gd name="connsiteY0" fmla="*/ 0 h 1056938"/>
                <a:gd name="connsiteX1" fmla="*/ 818625 w 1426315"/>
                <a:gd name="connsiteY1" fmla="*/ 137890 h 1056938"/>
                <a:gd name="connsiteX2" fmla="*/ 957965 w 1426315"/>
                <a:gd name="connsiteY2" fmla="*/ 476869 h 1056938"/>
                <a:gd name="connsiteX3" fmla="*/ 957965 w 1426315"/>
                <a:gd name="connsiteY3" fmla="*/ 936502 h 1056938"/>
                <a:gd name="connsiteX4" fmla="*/ 1004412 w 1426315"/>
                <a:gd name="connsiteY4" fmla="*/ 982465 h 1056938"/>
                <a:gd name="connsiteX5" fmla="*/ 1312122 w 1426315"/>
                <a:gd name="connsiteY5" fmla="*/ 982465 h 1056938"/>
                <a:gd name="connsiteX6" fmla="*/ 1406830 w 1426315"/>
                <a:gd name="connsiteY6" fmla="*/ 1022863 h 1056938"/>
                <a:gd name="connsiteX7" fmla="*/ 1426315 w 1426315"/>
                <a:gd name="connsiteY7" fmla="*/ 1056938 h 1056938"/>
                <a:gd name="connsiteX8" fmla="*/ 722522 w 1426315"/>
                <a:gd name="connsiteY8" fmla="*/ 1056938 h 1056938"/>
                <a:gd name="connsiteX9" fmla="*/ 721105 w 1426315"/>
                <a:gd name="connsiteY9" fmla="*/ 1054373 h 1056938"/>
                <a:gd name="connsiteX10" fmla="*/ 696702 w 1426315"/>
                <a:gd name="connsiteY10" fmla="*/ 936502 h 1056938"/>
                <a:gd name="connsiteX11" fmla="*/ 696702 w 1426315"/>
                <a:gd name="connsiteY11" fmla="*/ 476869 h 1056938"/>
                <a:gd name="connsiteX12" fmla="*/ 632838 w 1426315"/>
                <a:gd name="connsiteY12" fmla="*/ 321743 h 1056938"/>
                <a:gd name="connsiteX13" fmla="*/ 476080 w 1426315"/>
                <a:gd name="connsiteY13" fmla="*/ 258544 h 1056938"/>
                <a:gd name="connsiteX14" fmla="*/ 319322 w 1426315"/>
                <a:gd name="connsiteY14" fmla="*/ 321743 h 1056938"/>
                <a:gd name="connsiteX15" fmla="*/ 255457 w 1426315"/>
                <a:gd name="connsiteY15" fmla="*/ 476869 h 1056938"/>
                <a:gd name="connsiteX16" fmla="*/ 255457 w 1426315"/>
                <a:gd name="connsiteY16" fmla="*/ 936502 h 1056938"/>
                <a:gd name="connsiteX17" fmla="*/ 177079 w 1426315"/>
                <a:gd name="connsiteY17" fmla="*/ 1052847 h 1056938"/>
                <a:gd name="connsiteX18" fmla="*/ 156997 w 1426315"/>
                <a:gd name="connsiteY18" fmla="*/ 1056938 h 1056938"/>
                <a:gd name="connsiteX19" fmla="*/ 98461 w 1426315"/>
                <a:gd name="connsiteY19" fmla="*/ 1056938 h 1056938"/>
                <a:gd name="connsiteX20" fmla="*/ 78379 w 1426315"/>
                <a:gd name="connsiteY20" fmla="*/ 1052847 h 1056938"/>
                <a:gd name="connsiteX21" fmla="*/ 0 w 1426315"/>
                <a:gd name="connsiteY21" fmla="*/ 936502 h 1056938"/>
                <a:gd name="connsiteX22" fmla="*/ 0 w 1426315"/>
                <a:gd name="connsiteY22" fmla="*/ 476869 h 1056938"/>
                <a:gd name="connsiteX23" fmla="*/ 133535 w 1426315"/>
                <a:gd name="connsiteY23" fmla="*/ 137890 h 1056938"/>
                <a:gd name="connsiteX24" fmla="*/ 476080 w 1426315"/>
                <a:gd name="connsiteY24"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26315" h="1056938">
                  <a:moveTo>
                    <a:pt x="476080" y="0"/>
                  </a:moveTo>
                  <a:cubicBezTo>
                    <a:pt x="603809" y="0"/>
                    <a:pt x="725731" y="45963"/>
                    <a:pt x="818625" y="137890"/>
                  </a:cubicBezTo>
                  <a:cubicBezTo>
                    <a:pt x="905713" y="229816"/>
                    <a:pt x="957965" y="350470"/>
                    <a:pt x="957965" y="476869"/>
                  </a:cubicBezTo>
                  <a:lnTo>
                    <a:pt x="957965" y="936502"/>
                  </a:lnTo>
                  <a:cubicBezTo>
                    <a:pt x="957965" y="959484"/>
                    <a:pt x="975383" y="982465"/>
                    <a:pt x="1004412" y="982465"/>
                  </a:cubicBezTo>
                  <a:lnTo>
                    <a:pt x="1312122" y="982465"/>
                  </a:lnTo>
                  <a:cubicBezTo>
                    <a:pt x="1354214" y="982465"/>
                    <a:pt x="1385784" y="998624"/>
                    <a:pt x="1406830" y="1022863"/>
                  </a:cubicBezTo>
                  <a:lnTo>
                    <a:pt x="1426315" y="1056938"/>
                  </a:lnTo>
                  <a:lnTo>
                    <a:pt x="722522" y="1056938"/>
                  </a:lnTo>
                  <a:lnTo>
                    <a:pt x="721105" y="1054373"/>
                  </a:lnTo>
                  <a:cubicBezTo>
                    <a:pt x="705411" y="1018015"/>
                    <a:pt x="696702" y="978156"/>
                    <a:pt x="696702" y="936502"/>
                  </a:cubicBezTo>
                  <a:lnTo>
                    <a:pt x="696702" y="476869"/>
                  </a:lnTo>
                  <a:cubicBezTo>
                    <a:pt x="696702" y="419415"/>
                    <a:pt x="673479" y="361961"/>
                    <a:pt x="632838" y="321743"/>
                  </a:cubicBezTo>
                  <a:cubicBezTo>
                    <a:pt x="592197" y="281525"/>
                    <a:pt x="534138" y="258544"/>
                    <a:pt x="476080" y="258544"/>
                  </a:cubicBezTo>
                  <a:cubicBezTo>
                    <a:pt x="418021" y="258544"/>
                    <a:pt x="359963" y="281525"/>
                    <a:pt x="319322" y="321743"/>
                  </a:cubicBezTo>
                  <a:cubicBezTo>
                    <a:pt x="278681" y="361961"/>
                    <a:pt x="255457" y="419415"/>
                    <a:pt x="255457" y="476869"/>
                  </a:cubicBezTo>
                  <a:lnTo>
                    <a:pt x="255457" y="936502"/>
                  </a:lnTo>
                  <a:cubicBezTo>
                    <a:pt x="255457" y="988211"/>
                    <a:pt x="222799" y="1033456"/>
                    <a:pt x="177079" y="1052847"/>
                  </a:cubicBezTo>
                  <a:lnTo>
                    <a:pt x="156997" y="1056938"/>
                  </a:lnTo>
                  <a:lnTo>
                    <a:pt x="98461" y="1056938"/>
                  </a:lnTo>
                  <a:lnTo>
                    <a:pt x="78379" y="1052847"/>
                  </a:lnTo>
                  <a:cubicBezTo>
                    <a:pt x="32658" y="1033456"/>
                    <a:pt x="0" y="988211"/>
                    <a:pt x="0" y="936502"/>
                  </a:cubicBezTo>
                  <a:lnTo>
                    <a:pt x="0" y="476869"/>
                  </a:lnTo>
                  <a:cubicBezTo>
                    <a:pt x="0" y="350470"/>
                    <a:pt x="52253" y="229816"/>
                    <a:pt x="133535" y="137890"/>
                  </a:cubicBezTo>
                  <a:cubicBezTo>
                    <a:pt x="226428" y="51709"/>
                    <a:pt x="348351" y="0"/>
                    <a:pt x="476080" y="0"/>
                  </a:cubicBezTo>
                  <a:close/>
                </a:path>
              </a:pathLst>
            </a:custGeom>
            <a:solidFill>
              <a:srgbClr val="414DA1"/>
            </a:solidFill>
            <a:ln w="58005"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2601E4D9-47C5-2B84-048E-B204E15DBEBA}"/>
                </a:ext>
              </a:extLst>
            </p:cNvPr>
            <p:cNvSpPr/>
            <p:nvPr/>
          </p:nvSpPr>
          <p:spPr>
            <a:xfrm>
              <a:off x="7890007" y="4663471"/>
              <a:ext cx="963771" cy="1861909"/>
            </a:xfrm>
            <a:custGeom>
              <a:avLst/>
              <a:gdLst>
                <a:gd name="connsiteX0" fmla="*/ 963771 w 963771"/>
                <a:gd name="connsiteY0" fmla="*/ 1735114 h 1861909"/>
                <a:gd name="connsiteX1" fmla="*/ 963771 w 963771"/>
                <a:gd name="connsiteY1" fmla="*/ 1149082 h 1861909"/>
                <a:gd name="connsiteX2" fmla="*/ 824431 w 963771"/>
                <a:gd name="connsiteY2" fmla="*/ 810103 h 1861909"/>
                <a:gd name="connsiteX3" fmla="*/ 481886 w 963771"/>
                <a:gd name="connsiteY3" fmla="*/ 672213 h 1861909"/>
                <a:gd name="connsiteX4" fmla="*/ 139340 w 963771"/>
                <a:gd name="connsiteY4" fmla="*/ 810103 h 1861909"/>
                <a:gd name="connsiteX5" fmla="*/ 0 w 963771"/>
                <a:gd name="connsiteY5" fmla="*/ 1149082 h 1861909"/>
                <a:gd name="connsiteX6" fmla="*/ 0 w 963771"/>
                <a:gd name="connsiteY6" fmla="*/ 1735114 h 1861909"/>
                <a:gd name="connsiteX7" fmla="*/ 127729 w 963771"/>
                <a:gd name="connsiteY7" fmla="*/ 1861513 h 1861909"/>
                <a:gd name="connsiteX8" fmla="*/ 255457 w 963771"/>
                <a:gd name="connsiteY8" fmla="*/ 1735114 h 1861909"/>
                <a:gd name="connsiteX9" fmla="*/ 255457 w 963771"/>
                <a:gd name="connsiteY9" fmla="*/ 1149082 h 1861909"/>
                <a:gd name="connsiteX10" fmla="*/ 319322 w 963771"/>
                <a:gd name="connsiteY10" fmla="*/ 993956 h 1861909"/>
                <a:gd name="connsiteX11" fmla="*/ 476080 w 963771"/>
                <a:gd name="connsiteY11" fmla="*/ 930757 h 1861909"/>
                <a:gd name="connsiteX12" fmla="*/ 632838 w 963771"/>
                <a:gd name="connsiteY12" fmla="*/ 993956 h 1861909"/>
                <a:gd name="connsiteX13" fmla="*/ 696702 w 963771"/>
                <a:gd name="connsiteY13" fmla="*/ 1149082 h 1861909"/>
                <a:gd name="connsiteX14" fmla="*/ 696702 w 963771"/>
                <a:gd name="connsiteY14" fmla="*/ 1735114 h 1861909"/>
                <a:gd name="connsiteX15" fmla="*/ 824431 w 963771"/>
                <a:gd name="connsiteY15" fmla="*/ 1861513 h 1861909"/>
                <a:gd name="connsiteX16" fmla="*/ 963771 w 963771"/>
                <a:gd name="connsiteY16" fmla="*/ 1735114 h 1861909"/>
                <a:gd name="connsiteX17" fmla="*/ 481886 w 963771"/>
                <a:gd name="connsiteY17" fmla="*/ 0 h 1861909"/>
                <a:gd name="connsiteX18" fmla="*/ 226428 w 963771"/>
                <a:gd name="connsiteY18" fmla="*/ 252798 h 1861909"/>
                <a:gd name="connsiteX19" fmla="*/ 481886 w 963771"/>
                <a:gd name="connsiteY19" fmla="*/ 505596 h 1861909"/>
                <a:gd name="connsiteX20" fmla="*/ 737343 w 963771"/>
                <a:gd name="connsiteY20" fmla="*/ 252798 h 1861909"/>
                <a:gd name="connsiteX21" fmla="*/ 481886 w 963771"/>
                <a:gd name="connsiteY21" fmla="*/ 0 h 1861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63771" h="1861909">
                  <a:moveTo>
                    <a:pt x="963771" y="1735114"/>
                  </a:moveTo>
                  <a:lnTo>
                    <a:pt x="963771" y="1149082"/>
                  </a:lnTo>
                  <a:cubicBezTo>
                    <a:pt x="963771" y="1022683"/>
                    <a:pt x="911518" y="902030"/>
                    <a:pt x="824431" y="810103"/>
                  </a:cubicBezTo>
                  <a:cubicBezTo>
                    <a:pt x="731537" y="718176"/>
                    <a:pt x="609614" y="672213"/>
                    <a:pt x="481886" y="672213"/>
                  </a:cubicBezTo>
                  <a:cubicBezTo>
                    <a:pt x="354157" y="672213"/>
                    <a:pt x="232234" y="723922"/>
                    <a:pt x="139340" y="810103"/>
                  </a:cubicBezTo>
                  <a:cubicBezTo>
                    <a:pt x="46447" y="902030"/>
                    <a:pt x="0" y="1022683"/>
                    <a:pt x="0" y="1149082"/>
                  </a:cubicBezTo>
                  <a:lnTo>
                    <a:pt x="0" y="1735114"/>
                  </a:lnTo>
                  <a:cubicBezTo>
                    <a:pt x="0" y="1804059"/>
                    <a:pt x="58059" y="1861513"/>
                    <a:pt x="127729" y="1861513"/>
                  </a:cubicBezTo>
                  <a:cubicBezTo>
                    <a:pt x="197399" y="1861513"/>
                    <a:pt x="255457" y="1804059"/>
                    <a:pt x="255457" y="1735114"/>
                  </a:cubicBezTo>
                  <a:lnTo>
                    <a:pt x="255457" y="1149082"/>
                  </a:lnTo>
                  <a:cubicBezTo>
                    <a:pt x="255457" y="1091628"/>
                    <a:pt x="278681" y="1034174"/>
                    <a:pt x="319322" y="993956"/>
                  </a:cubicBezTo>
                  <a:cubicBezTo>
                    <a:pt x="359963" y="953738"/>
                    <a:pt x="418021" y="930757"/>
                    <a:pt x="476080" y="930757"/>
                  </a:cubicBezTo>
                  <a:cubicBezTo>
                    <a:pt x="534138" y="930757"/>
                    <a:pt x="592197" y="953738"/>
                    <a:pt x="632838" y="993956"/>
                  </a:cubicBezTo>
                  <a:cubicBezTo>
                    <a:pt x="673479" y="1034174"/>
                    <a:pt x="696702" y="1091628"/>
                    <a:pt x="696702" y="1149082"/>
                  </a:cubicBezTo>
                  <a:lnTo>
                    <a:pt x="696702" y="1735114"/>
                  </a:lnTo>
                  <a:cubicBezTo>
                    <a:pt x="696702" y="1804059"/>
                    <a:pt x="754761" y="1861513"/>
                    <a:pt x="824431" y="1861513"/>
                  </a:cubicBezTo>
                  <a:cubicBezTo>
                    <a:pt x="905713" y="1867259"/>
                    <a:pt x="963771" y="1809805"/>
                    <a:pt x="963771" y="1735114"/>
                  </a:cubicBezTo>
                  <a:moveTo>
                    <a:pt x="481886" y="0"/>
                  </a:moveTo>
                  <a:cubicBezTo>
                    <a:pt x="336739" y="0"/>
                    <a:pt x="226428" y="114908"/>
                    <a:pt x="226428" y="252798"/>
                  </a:cubicBezTo>
                  <a:cubicBezTo>
                    <a:pt x="226428" y="396433"/>
                    <a:pt x="342545" y="505596"/>
                    <a:pt x="481886" y="505596"/>
                  </a:cubicBezTo>
                  <a:cubicBezTo>
                    <a:pt x="627032" y="505596"/>
                    <a:pt x="737343" y="390688"/>
                    <a:pt x="737343" y="252798"/>
                  </a:cubicBezTo>
                  <a:cubicBezTo>
                    <a:pt x="737343" y="114908"/>
                    <a:pt x="621226" y="0"/>
                    <a:pt x="481886" y="0"/>
                  </a:cubicBezTo>
                  <a:close/>
                </a:path>
              </a:pathLst>
            </a:custGeom>
            <a:solidFill>
              <a:srgbClr val="4174BA"/>
            </a:solidFill>
            <a:ln w="58005" cap="flat">
              <a:noFill/>
              <a:prstDash val="solid"/>
              <a:miter/>
            </a:ln>
          </p:spPr>
          <p:txBody>
            <a:bodyPr rtlCol="0" anchor="ctr"/>
            <a:lstStyle/>
            <a:p>
              <a:endParaRPr lang="en-GB"/>
            </a:p>
          </p:txBody>
        </p:sp>
        <p:sp>
          <p:nvSpPr>
            <p:cNvPr id="18" name="Freeform 17">
              <a:extLst>
                <a:ext uri="{FF2B5EF4-FFF2-40B4-BE49-F238E27FC236}">
                  <a16:creationId xmlns:a16="http://schemas.microsoft.com/office/drawing/2014/main" id="{AE2503F8-C417-18CB-51DB-192B68238706}"/>
                </a:ext>
              </a:extLst>
            </p:cNvPr>
            <p:cNvSpPr/>
            <p:nvPr/>
          </p:nvSpPr>
          <p:spPr>
            <a:xfrm>
              <a:off x="9173100"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414DA1"/>
            </a:solidFill>
            <a:ln w="58005"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5D7D2C98-0D6C-7B80-64C9-282BA0DE6462}"/>
                </a:ext>
              </a:extLst>
            </p:cNvPr>
            <p:cNvSpPr/>
            <p:nvPr/>
          </p:nvSpPr>
          <p:spPr>
            <a:xfrm>
              <a:off x="7053965"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EE4F27"/>
            </a:solidFill>
            <a:ln w="58005"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D4B34213-DC96-F8E4-6E33-4BC5237358FE}"/>
                </a:ext>
              </a:extLst>
            </p:cNvPr>
            <p:cNvSpPr/>
            <p:nvPr/>
          </p:nvSpPr>
          <p:spPr>
            <a:xfrm>
              <a:off x="7535850" y="6611165"/>
              <a:ext cx="255857" cy="252797"/>
            </a:xfrm>
            <a:custGeom>
              <a:avLst/>
              <a:gdLst>
                <a:gd name="connsiteX0" fmla="*/ 127729 w 255857"/>
                <a:gd name="connsiteY0" fmla="*/ 0 h 252797"/>
                <a:gd name="connsiteX1" fmla="*/ 0 w 255857"/>
                <a:gd name="connsiteY1" fmla="*/ 126399 h 252797"/>
                <a:gd name="connsiteX2" fmla="*/ 0 w 255857"/>
                <a:gd name="connsiteY2" fmla="*/ 126399 h 252797"/>
                <a:gd name="connsiteX3" fmla="*/ 0 w 255857"/>
                <a:gd name="connsiteY3" fmla="*/ 126399 h 252797"/>
                <a:gd name="connsiteX4" fmla="*/ 0 w 255857"/>
                <a:gd name="connsiteY4" fmla="*/ 126399 h 252797"/>
                <a:gd name="connsiteX5" fmla="*/ 0 w 255857"/>
                <a:gd name="connsiteY5" fmla="*/ 126399 h 252797"/>
                <a:gd name="connsiteX6" fmla="*/ 127729 w 255857"/>
                <a:gd name="connsiteY6" fmla="*/ 252798 h 252797"/>
                <a:gd name="connsiteX7" fmla="*/ 255457 w 255857"/>
                <a:gd name="connsiteY7" fmla="*/ 126399 h 252797"/>
                <a:gd name="connsiteX8" fmla="*/ 127729 w 255857"/>
                <a:gd name="connsiteY8" fmla="*/ 0 h 25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857" h="252797">
                  <a:moveTo>
                    <a:pt x="127729" y="0"/>
                  </a:moveTo>
                  <a:cubicBezTo>
                    <a:pt x="58059" y="0"/>
                    <a:pt x="0" y="57454"/>
                    <a:pt x="0" y="126399"/>
                  </a:cubicBezTo>
                  <a:lnTo>
                    <a:pt x="0" y="126399"/>
                  </a:lnTo>
                  <a:cubicBezTo>
                    <a:pt x="0" y="126399"/>
                    <a:pt x="0" y="126399"/>
                    <a:pt x="0" y="126399"/>
                  </a:cubicBezTo>
                  <a:cubicBezTo>
                    <a:pt x="0" y="126399"/>
                    <a:pt x="0" y="126399"/>
                    <a:pt x="0" y="126399"/>
                  </a:cubicBezTo>
                  <a:cubicBezTo>
                    <a:pt x="0" y="126399"/>
                    <a:pt x="0" y="126399"/>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993F59"/>
            </a:solidFill>
            <a:ln w="58005"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58D222CA-998E-29AC-4577-C64DE2DD4160}"/>
                </a:ext>
              </a:extLst>
            </p:cNvPr>
            <p:cNvSpPr/>
            <p:nvPr/>
          </p:nvSpPr>
          <p:spPr>
            <a:xfrm>
              <a:off x="7890007"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414DA1"/>
            </a:solidFill>
            <a:ln w="58005"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D880FCCA-AC04-8538-B147-8AF1177263B2}"/>
                </a:ext>
              </a:extLst>
            </p:cNvPr>
            <p:cNvSpPr/>
            <p:nvPr/>
          </p:nvSpPr>
          <p:spPr>
            <a:xfrm>
              <a:off x="8592515"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3FB5A1"/>
            </a:solidFill>
            <a:ln w="58005"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79D8E10B-F836-4937-7A9D-1FD5DF5E2C84}"/>
                </a:ext>
              </a:extLst>
            </p:cNvPr>
            <p:cNvSpPr/>
            <p:nvPr/>
          </p:nvSpPr>
          <p:spPr>
            <a:xfrm>
              <a:off x="8946672" y="6611165"/>
              <a:ext cx="255857" cy="252797"/>
            </a:xfrm>
            <a:custGeom>
              <a:avLst/>
              <a:gdLst>
                <a:gd name="connsiteX0" fmla="*/ 127729 w 255857"/>
                <a:gd name="connsiteY0" fmla="*/ 0 h 252797"/>
                <a:gd name="connsiteX1" fmla="*/ 0 w 255857"/>
                <a:gd name="connsiteY1" fmla="*/ 126399 h 252797"/>
                <a:gd name="connsiteX2" fmla="*/ 127729 w 255857"/>
                <a:gd name="connsiteY2" fmla="*/ 252798 h 252797"/>
                <a:gd name="connsiteX3" fmla="*/ 255457 w 255857"/>
                <a:gd name="connsiteY3" fmla="*/ 126399 h 252797"/>
                <a:gd name="connsiteX4" fmla="*/ 127729 w 255857"/>
                <a:gd name="connsiteY4" fmla="*/ 0 h 2527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857" h="252797">
                  <a:moveTo>
                    <a:pt x="127729" y="0"/>
                  </a:moveTo>
                  <a:cubicBezTo>
                    <a:pt x="58059" y="0"/>
                    <a:pt x="0" y="57454"/>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58B947"/>
            </a:solidFill>
            <a:ln w="58005" cap="flat">
              <a:noFill/>
              <a:prstDash val="solid"/>
              <a:miter/>
            </a:ln>
          </p:spPr>
          <p:txBody>
            <a:bodyPr rtlCol="0" anchor="ctr"/>
            <a:lstStyle/>
            <a:p>
              <a:endParaRPr lang="en-GB"/>
            </a:p>
          </p:txBody>
        </p:sp>
      </p:grpSp>
    </p:spTree>
    <p:extLst>
      <p:ext uri="{BB962C8B-B14F-4D97-AF65-F5344CB8AC3E}">
        <p14:creationId xmlns:p14="http://schemas.microsoft.com/office/powerpoint/2010/main" val="33523858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A6DD1C-2015-0EF9-835F-B9102F81AA5A}"/>
              </a:ext>
            </a:extLst>
          </p:cNvPr>
          <p:cNvSpPr>
            <a:spLocks noGrp="1"/>
          </p:cNvSpPr>
          <p:nvPr>
            <p:ph type="body" sz="quarter" idx="18"/>
          </p:nvPr>
        </p:nvSpPr>
        <p:spPr>
          <a:xfrm>
            <a:off x="798379" y="2145658"/>
            <a:ext cx="11061021" cy="3960170"/>
          </a:xfrm>
        </p:spPr>
        <p:txBody>
          <a:bodyPr/>
          <a:lstStyle/>
          <a:p>
            <a:pPr marL="0" algn="l">
              <a:lnSpc>
                <a:spcPct val="100000"/>
              </a:lnSpc>
            </a:pPr>
            <a:r>
              <a:rPr lang="en-US" sz="2000" b="1" spc="0" dirty="0">
                <a:solidFill>
                  <a:srgbClr val="0C4659"/>
                </a:solidFill>
                <a:latin typeface="Calibri" panose="020F0502020204030204" pitchFamily="34" charset="0"/>
                <a:ea typeface="Calibri (MS)"/>
                <a:cs typeface="Calibri" panose="020F0502020204030204" pitchFamily="34" charset="0"/>
                <a:sym typeface="Calibri (MS)"/>
              </a:rPr>
              <a:t>Wir </a:t>
            </a:r>
            <a:r>
              <a:rPr lang="en-US" sz="2000" b="1" spc="0" dirty="0" err="1">
                <a:solidFill>
                  <a:srgbClr val="0C4659"/>
                </a:solidFill>
                <a:latin typeface="Calibri" panose="020F0502020204030204" pitchFamily="34" charset="0"/>
                <a:ea typeface="Calibri (MS)"/>
                <a:cs typeface="Calibri" panose="020F0502020204030204" pitchFamily="34" charset="0"/>
                <a:sym typeface="Calibri (MS)"/>
              </a:rPr>
              <a:t>haben</a:t>
            </a:r>
            <a:r>
              <a:rPr lang="en-US" sz="2000" b="1"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b="1" spc="0" dirty="0" err="1">
                <a:solidFill>
                  <a:srgbClr val="0C4659"/>
                </a:solidFill>
                <a:latin typeface="Calibri" panose="020F0502020204030204" pitchFamily="34" charset="0"/>
                <a:ea typeface="Calibri (MS)"/>
                <a:cs typeface="Calibri" panose="020F0502020204030204" pitchFamily="34" charset="0"/>
                <a:sym typeface="Calibri (MS)"/>
              </a:rPr>
              <a:t>gesehen</a:t>
            </a:r>
            <a:r>
              <a:rPr lang="en-US" sz="2000" b="1"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b="1" spc="0" dirty="0" err="1">
                <a:solidFill>
                  <a:srgbClr val="0C4659"/>
                </a:solidFill>
                <a:latin typeface="Calibri" panose="020F0502020204030204" pitchFamily="34" charset="0"/>
                <a:ea typeface="Calibri (MS)"/>
                <a:cs typeface="Calibri" panose="020F0502020204030204" pitchFamily="34" charset="0"/>
                <a:sym typeface="Calibri (MS)"/>
              </a:rPr>
              <a:t>dass</a:t>
            </a:r>
            <a:r>
              <a:rPr lang="en-US" sz="2000" b="1"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b="1" spc="0" dirty="0" err="1">
                <a:solidFill>
                  <a:srgbClr val="0C4659"/>
                </a:solidFill>
                <a:latin typeface="Calibri" panose="020F0502020204030204" pitchFamily="34" charset="0"/>
                <a:ea typeface="Calibri (MS)"/>
                <a:cs typeface="Calibri" panose="020F0502020204030204" pitchFamily="34" charset="0"/>
                <a:sym typeface="Calibri (MS)"/>
              </a:rPr>
              <a:t>digitales</a:t>
            </a:r>
            <a:r>
              <a:rPr lang="en-US" sz="2000" b="1" spc="0" dirty="0">
                <a:solidFill>
                  <a:srgbClr val="0C4659"/>
                </a:solidFill>
                <a:latin typeface="Calibri" panose="020F0502020204030204" pitchFamily="34" charset="0"/>
                <a:ea typeface="Calibri (MS)"/>
                <a:cs typeface="Calibri" panose="020F0502020204030204" pitchFamily="34" charset="0"/>
                <a:sym typeface="Calibri (MS)"/>
              </a:rPr>
              <a:t> Storytelling </a:t>
            </a:r>
            <a:r>
              <a:rPr lang="en-US" sz="2000" b="1" spc="0" dirty="0" err="1">
                <a:solidFill>
                  <a:srgbClr val="0C4659"/>
                </a:solidFill>
                <a:latin typeface="Calibri" panose="020F0502020204030204" pitchFamily="34" charset="0"/>
                <a:ea typeface="Calibri (MS)"/>
                <a:cs typeface="Calibri" panose="020F0502020204030204" pitchFamily="34" charset="0"/>
                <a:sym typeface="Calibri (MS)"/>
              </a:rPr>
              <a:t>wahr</a:t>
            </a:r>
            <a:r>
              <a:rPr lang="en-US" sz="2000" b="1" spc="0" dirty="0">
                <a:solidFill>
                  <a:srgbClr val="0C4659"/>
                </a:solidFill>
                <a:latin typeface="Calibri" panose="020F0502020204030204" pitchFamily="34" charset="0"/>
                <a:ea typeface="Calibri (MS)"/>
                <a:cs typeface="Calibri" panose="020F0502020204030204" pitchFamily="34" charset="0"/>
                <a:sym typeface="Calibri (MS)"/>
              </a:rPr>
              <a:t> und </a:t>
            </a:r>
            <a:r>
              <a:rPr lang="en-US" sz="2000" b="1" spc="0" dirty="0" err="1">
                <a:solidFill>
                  <a:srgbClr val="0C4659"/>
                </a:solidFill>
                <a:latin typeface="Calibri" panose="020F0502020204030204" pitchFamily="34" charset="0"/>
                <a:ea typeface="Calibri (MS)"/>
                <a:cs typeface="Calibri" panose="020F0502020204030204" pitchFamily="34" charset="0"/>
                <a:sym typeface="Calibri (MS)"/>
              </a:rPr>
              <a:t>ethisch</a:t>
            </a:r>
            <a:r>
              <a:rPr lang="en-US" sz="2000" b="1" spc="0" dirty="0">
                <a:solidFill>
                  <a:srgbClr val="0C4659"/>
                </a:solidFill>
                <a:latin typeface="Calibri" panose="020F0502020204030204" pitchFamily="34" charset="0"/>
                <a:ea typeface="Calibri (MS)"/>
                <a:cs typeface="Calibri" panose="020F0502020204030204" pitchFamily="34" charset="0"/>
                <a:sym typeface="Calibri (MS)"/>
              </a:rPr>
              <a:t> sein muss. </a:t>
            </a:r>
            <a:r>
              <a:rPr lang="en-US" sz="2000" b="1" spc="0" dirty="0" err="1">
                <a:solidFill>
                  <a:srgbClr val="0C4659"/>
                </a:solidFill>
                <a:latin typeface="Calibri" panose="020F0502020204030204" pitchFamily="34" charset="0"/>
                <a:ea typeface="Calibri (MS)"/>
                <a:cs typeface="Calibri" panose="020F0502020204030204" pitchFamily="34" charset="0"/>
                <a:sym typeface="Calibri (MS)"/>
              </a:rPr>
              <a:t>Erkunden</a:t>
            </a:r>
            <a:r>
              <a:rPr lang="en-US" sz="2000" b="1" spc="0" dirty="0">
                <a:solidFill>
                  <a:srgbClr val="0C4659"/>
                </a:solidFill>
                <a:latin typeface="Calibri" panose="020F0502020204030204" pitchFamily="34" charset="0"/>
                <a:ea typeface="Calibri (MS)"/>
                <a:cs typeface="Calibri" panose="020F0502020204030204" pitchFamily="34" charset="0"/>
                <a:sym typeface="Calibri (MS)"/>
              </a:rPr>
              <a:t> Sie </a:t>
            </a:r>
            <a:r>
              <a:rPr lang="en-US" sz="2000" b="1" spc="0" dirty="0" err="1">
                <a:solidFill>
                  <a:srgbClr val="0C4659"/>
                </a:solidFill>
                <a:latin typeface="Calibri" panose="020F0502020204030204" pitchFamily="34" charset="0"/>
                <a:ea typeface="Calibri (MS)"/>
                <a:cs typeface="Calibri" panose="020F0502020204030204" pitchFamily="34" charset="0"/>
                <a:sym typeface="Calibri (MS)"/>
              </a:rPr>
              <a:t>jetzt</a:t>
            </a:r>
            <a:r>
              <a:rPr lang="en-US" sz="2000" b="1" spc="0" dirty="0">
                <a:solidFill>
                  <a:srgbClr val="0C4659"/>
                </a:solidFill>
                <a:latin typeface="Calibri" panose="020F0502020204030204" pitchFamily="34" charset="0"/>
                <a:ea typeface="Calibri (MS)"/>
                <a:cs typeface="Calibri" panose="020F0502020204030204" pitchFamily="34" charset="0"/>
                <a:sym typeface="Calibri (MS)"/>
              </a:rPr>
              <a:t> sein </a:t>
            </a:r>
            <a:r>
              <a:rPr lang="en-US" sz="2000" b="1" spc="0" dirty="0" err="1">
                <a:solidFill>
                  <a:srgbClr val="0C4659"/>
                </a:solidFill>
                <a:latin typeface="Calibri" panose="020F0502020204030204" pitchFamily="34" charset="0"/>
                <a:ea typeface="Calibri (MS)"/>
                <a:cs typeface="Calibri" panose="020F0502020204030204" pitchFamily="34" charset="0"/>
                <a:sym typeface="Calibri (MS)"/>
              </a:rPr>
              <a:t>Potenzial</a:t>
            </a:r>
            <a:r>
              <a:rPr lang="en-US" sz="2000" b="1"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b="1" spc="0" dirty="0" err="1">
                <a:solidFill>
                  <a:srgbClr val="0C4659"/>
                </a:solidFill>
                <a:latin typeface="Calibri" panose="020F0502020204030204" pitchFamily="34" charset="0"/>
                <a:ea typeface="Calibri (MS)"/>
                <a:cs typeface="Calibri" panose="020F0502020204030204" pitchFamily="34" charset="0"/>
                <a:sym typeface="Calibri (MS)"/>
              </a:rPr>
              <a:t>als</a:t>
            </a:r>
            <a:r>
              <a:rPr lang="en-US" sz="2000" b="1"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b="1" spc="0" dirty="0" err="1">
                <a:solidFill>
                  <a:srgbClr val="0C4659"/>
                </a:solidFill>
                <a:latin typeface="Calibri" panose="020F0502020204030204" pitchFamily="34" charset="0"/>
                <a:ea typeface="Calibri (MS)"/>
                <a:cs typeface="Calibri" panose="020F0502020204030204" pitchFamily="34" charset="0"/>
                <a:sym typeface="Calibri (MS)"/>
              </a:rPr>
              <a:t>starkes</a:t>
            </a:r>
            <a:r>
              <a:rPr lang="en-US" sz="2000" b="1"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b="1" spc="0" dirty="0" err="1">
                <a:solidFill>
                  <a:srgbClr val="0C4659"/>
                </a:solidFill>
                <a:latin typeface="Calibri" panose="020F0502020204030204" pitchFamily="34" charset="0"/>
                <a:ea typeface="Calibri (MS)"/>
                <a:cs typeface="Calibri" panose="020F0502020204030204" pitchFamily="34" charset="0"/>
                <a:sym typeface="Calibri (MS)"/>
              </a:rPr>
              <a:t>Werkzeug</a:t>
            </a:r>
            <a:r>
              <a:rPr lang="en-US" sz="2000" b="1" spc="0" dirty="0">
                <a:solidFill>
                  <a:srgbClr val="0C4659"/>
                </a:solidFill>
                <a:latin typeface="Calibri" panose="020F0502020204030204" pitchFamily="34" charset="0"/>
                <a:ea typeface="Calibri (MS)"/>
                <a:cs typeface="Calibri" panose="020F0502020204030204" pitchFamily="34" charset="0"/>
                <a:sym typeface="Calibri (MS)"/>
              </a:rPr>
              <a:t> für </a:t>
            </a:r>
            <a:r>
              <a:rPr lang="en-US" sz="2000" b="1" spc="0" dirty="0" err="1">
                <a:solidFill>
                  <a:srgbClr val="0C4659"/>
                </a:solidFill>
                <a:latin typeface="Calibri" panose="020F0502020204030204" pitchFamily="34" charset="0"/>
                <a:ea typeface="Calibri (MS)"/>
                <a:cs typeface="Calibri" panose="020F0502020204030204" pitchFamily="34" charset="0"/>
                <a:sym typeface="Calibri (MS)"/>
              </a:rPr>
              <a:t>Aktivismus</a:t>
            </a:r>
            <a:r>
              <a:rPr lang="en-US" sz="2000" b="1" spc="0" dirty="0">
                <a:solidFill>
                  <a:srgbClr val="0C4659"/>
                </a:solidFill>
                <a:latin typeface="Calibri" panose="020F0502020204030204" pitchFamily="34" charset="0"/>
                <a:ea typeface="Calibri (MS)"/>
                <a:cs typeface="Calibri" panose="020F0502020204030204" pitchFamily="34" charset="0"/>
                <a:sym typeface="Calibri (MS)"/>
              </a:rPr>
              <a:t>.</a:t>
            </a:r>
          </a:p>
          <a:p>
            <a:pPr marL="0" algn="l">
              <a:lnSpc>
                <a:spcPct val="100000"/>
              </a:lnSpc>
            </a:pPr>
            <a:r>
              <a:rPr lang="en-US" sz="2000" spc="0" dirty="0">
                <a:solidFill>
                  <a:srgbClr val="0C4659"/>
                </a:solidFill>
                <a:latin typeface="Calibri" panose="020F0502020204030204" pitchFamily="34" charset="0"/>
                <a:ea typeface="Calibri (MS)"/>
                <a:cs typeface="Calibri" panose="020F0502020204030204" pitchFamily="34" charset="0"/>
                <a:sym typeface="Calibri (MS)"/>
              </a:rPr>
              <a:t>Storytelling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macht</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abstrakte</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Themen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greifbar</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und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verwandelt</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Daten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in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fesselnde</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nachvollziehbare</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Geschichten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die emotional und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intellektuell</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berühren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Digitale</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Plattformen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geben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Stimmen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von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unten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eine</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Chance,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traditionelle</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Gatekeeper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zu</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umgehen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ein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globales</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Publikum</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zu</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erreichen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und die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Erzählung</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zugunsten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derer</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zu</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verändern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die oft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ungehört</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bleiben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Kombinieren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Sie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persönliche</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Erfahrungsberichte</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mit</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soliden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Beweisen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und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strategischer</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Öffentlichkeitsarbeit</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So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verändert</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Storytelling die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öffentliche</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Meinung,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beeinflusst</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die Politik und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befähigt</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marginalisierte</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Gemeinschaften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ihre</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eigenen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Geschichten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zurückzugewinnen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a:t>
            </a:r>
          </a:p>
          <a:p>
            <a:pPr marL="0" algn="l">
              <a:lnSpc>
                <a:spcPct val="100000"/>
              </a:lnSpc>
            </a:pP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Schauen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wir</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uns</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Kampagnen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an, die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zeigen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wie</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ethisches</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digitales</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Storytelling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soziale</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Gerechtigkeit</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vorantreiben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Politik gestalten und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inklusivere</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Gesellschaften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fördern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kann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a:t>
            </a:r>
          </a:p>
        </p:txBody>
      </p:sp>
      <p:sp>
        <p:nvSpPr>
          <p:cNvPr id="3" name="Text Placeholder 2">
            <a:extLst>
              <a:ext uri="{FF2B5EF4-FFF2-40B4-BE49-F238E27FC236}">
                <a16:creationId xmlns:a16="http://schemas.microsoft.com/office/drawing/2014/main" id="{D079C424-EFBA-0077-234E-A35A8C8CEDFC}"/>
              </a:ext>
            </a:extLst>
          </p:cNvPr>
          <p:cNvSpPr>
            <a:spLocks noGrp="1"/>
          </p:cNvSpPr>
          <p:nvPr>
            <p:ph type="body" sz="quarter" idx="16"/>
          </p:nvPr>
        </p:nvSpPr>
        <p:spPr>
          <a:xfrm>
            <a:off x="798382" y="0"/>
            <a:ext cx="8956476" cy="1565257"/>
          </a:xfrm>
        </p:spPr>
        <p:txBody>
          <a:bodyPr anchor="ctr"/>
          <a:lstStyle/>
          <a:p>
            <a:r>
              <a:rPr lang="en-US" sz="3600" b="1">
                <a:solidFill>
                  <a:srgbClr val="0C4659"/>
                </a:solidFill>
                <a:latin typeface="Calibri (MS) Bold"/>
                <a:ea typeface="Calibri (MS) Bold"/>
                <a:cs typeface="Calibri (MS) Bold"/>
                <a:sym typeface="Calibri (MS) Bold"/>
              </a:rPr>
              <a:t>Digitales Storytelling für Aktivismus und Wandel</a:t>
            </a:r>
          </a:p>
        </p:txBody>
      </p:sp>
      <p:cxnSp>
        <p:nvCxnSpPr>
          <p:cNvPr id="4" name="Straight Connector 3">
            <a:extLst>
              <a:ext uri="{FF2B5EF4-FFF2-40B4-BE49-F238E27FC236}">
                <a16:creationId xmlns:a16="http://schemas.microsoft.com/office/drawing/2014/main" id="{C3ED9327-C1BC-9F13-5BB7-9E3A00743361}"/>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F4B16871-DE17-21D4-279F-6E51B96449C5}"/>
              </a:ext>
            </a:extLst>
          </p:cNvPr>
          <p:cNvGrpSpPr/>
          <p:nvPr/>
        </p:nvGrpSpPr>
        <p:grpSpPr>
          <a:xfrm>
            <a:off x="10079309" y="0"/>
            <a:ext cx="2126979" cy="1522530"/>
            <a:chOff x="10079309" y="0"/>
            <a:chExt cx="2126979" cy="1522530"/>
          </a:xfrm>
        </p:grpSpPr>
        <p:sp>
          <p:nvSpPr>
            <p:cNvPr id="7" name="Freeform 6">
              <a:extLst>
                <a:ext uri="{FF2B5EF4-FFF2-40B4-BE49-F238E27FC236}">
                  <a16:creationId xmlns:a16="http://schemas.microsoft.com/office/drawing/2014/main" id="{C5B8AC84-534D-CF54-A6F1-567E4C0CFD7C}"/>
                </a:ext>
              </a:extLst>
            </p:cNvPr>
            <p:cNvSpPr/>
            <p:nvPr/>
          </p:nvSpPr>
          <p:spPr>
            <a:xfrm>
              <a:off x="10079309" y="365846"/>
              <a:ext cx="1037358" cy="959101"/>
            </a:xfrm>
            <a:custGeom>
              <a:avLst/>
              <a:gdLst>
                <a:gd name="connsiteX0" fmla="*/ 1037358 w 1037358"/>
                <a:gd name="connsiteY0" fmla="*/ 341654 h 959101"/>
                <a:gd name="connsiteX1" fmla="*/ 937528 w 1037358"/>
                <a:gd name="connsiteY1" fmla="*/ 98792 h 959101"/>
                <a:gd name="connsiteX2" fmla="*/ 692110 w 1037358"/>
                <a:gd name="connsiteY2" fmla="*/ 0 h 959101"/>
                <a:gd name="connsiteX3" fmla="*/ 446693 w 1037358"/>
                <a:gd name="connsiteY3" fmla="*/ 98792 h 959101"/>
                <a:gd name="connsiteX4" fmla="*/ 346862 w 1037358"/>
                <a:gd name="connsiteY4" fmla="*/ 341654 h 959101"/>
                <a:gd name="connsiteX5" fmla="*/ 346862 w 1037358"/>
                <a:gd name="connsiteY5" fmla="*/ 745053 h 959101"/>
                <a:gd name="connsiteX6" fmla="*/ 313585 w 1037358"/>
                <a:gd name="connsiteY6" fmla="*/ 777984 h 959101"/>
                <a:gd name="connsiteX7" fmla="*/ 109764 w 1037358"/>
                <a:gd name="connsiteY7" fmla="*/ 777984 h 959101"/>
                <a:gd name="connsiteX8" fmla="*/ 93125 w 1037358"/>
                <a:gd name="connsiteY8" fmla="*/ 959101 h 959101"/>
                <a:gd name="connsiteX9" fmla="*/ 93125 w 1037358"/>
                <a:gd name="connsiteY9" fmla="*/ 959101 h 959101"/>
                <a:gd name="connsiteX10" fmla="*/ 313585 w 1037358"/>
                <a:gd name="connsiteY10" fmla="*/ 959101 h 959101"/>
                <a:gd name="connsiteX11" fmla="*/ 534045 w 1037358"/>
                <a:gd name="connsiteY11" fmla="*/ 740937 h 959101"/>
                <a:gd name="connsiteX12" fmla="*/ 534045 w 1037358"/>
                <a:gd name="connsiteY12" fmla="*/ 337538 h 959101"/>
                <a:gd name="connsiteX13" fmla="*/ 579801 w 1037358"/>
                <a:gd name="connsiteY13" fmla="*/ 226397 h 959101"/>
                <a:gd name="connsiteX14" fmla="*/ 692110 w 1037358"/>
                <a:gd name="connsiteY14" fmla="*/ 181118 h 959101"/>
                <a:gd name="connsiteX15" fmla="*/ 804420 w 1037358"/>
                <a:gd name="connsiteY15" fmla="*/ 226397 h 959101"/>
                <a:gd name="connsiteX16" fmla="*/ 850176 w 1037358"/>
                <a:gd name="connsiteY16" fmla="*/ 337538 h 959101"/>
                <a:gd name="connsiteX17" fmla="*/ 850176 w 1037358"/>
                <a:gd name="connsiteY17" fmla="*/ 666843 h 959101"/>
                <a:gd name="connsiteX18" fmla="*/ 850176 w 1037358"/>
                <a:gd name="connsiteY18" fmla="*/ 666843 h 959101"/>
                <a:gd name="connsiteX19" fmla="*/ 941687 w 1037358"/>
                <a:gd name="connsiteY19" fmla="*/ 761518 h 959101"/>
                <a:gd name="connsiteX20" fmla="*/ 1033199 w 1037358"/>
                <a:gd name="connsiteY20" fmla="*/ 670959 h 959101"/>
                <a:gd name="connsiteX21" fmla="*/ 1033199 w 1037358"/>
                <a:gd name="connsiteY21" fmla="*/ 341654 h 959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7358" h="959101">
                  <a:moveTo>
                    <a:pt x="1037358" y="341654"/>
                  </a:moveTo>
                  <a:cubicBezTo>
                    <a:pt x="1037358" y="251095"/>
                    <a:pt x="999922" y="164653"/>
                    <a:pt x="937528" y="98792"/>
                  </a:cubicBezTo>
                  <a:cubicBezTo>
                    <a:pt x="870974" y="32930"/>
                    <a:pt x="783622" y="0"/>
                    <a:pt x="692110" y="0"/>
                  </a:cubicBezTo>
                  <a:cubicBezTo>
                    <a:pt x="600599" y="0"/>
                    <a:pt x="513247" y="37047"/>
                    <a:pt x="446693" y="98792"/>
                  </a:cubicBezTo>
                  <a:cubicBezTo>
                    <a:pt x="380139" y="164653"/>
                    <a:pt x="346862" y="251095"/>
                    <a:pt x="346862" y="341654"/>
                  </a:cubicBezTo>
                  <a:lnTo>
                    <a:pt x="346862" y="745053"/>
                  </a:lnTo>
                  <a:cubicBezTo>
                    <a:pt x="346862" y="765635"/>
                    <a:pt x="330224" y="777984"/>
                    <a:pt x="313585" y="777984"/>
                  </a:cubicBezTo>
                  <a:lnTo>
                    <a:pt x="109764" y="777984"/>
                  </a:lnTo>
                  <a:cubicBezTo>
                    <a:pt x="-35823" y="765635"/>
                    <a:pt x="-31663" y="959101"/>
                    <a:pt x="93125" y="959101"/>
                  </a:cubicBezTo>
                  <a:lnTo>
                    <a:pt x="93125" y="959101"/>
                  </a:lnTo>
                  <a:lnTo>
                    <a:pt x="313585" y="959101"/>
                  </a:lnTo>
                  <a:cubicBezTo>
                    <a:pt x="434214" y="959101"/>
                    <a:pt x="534045" y="860310"/>
                    <a:pt x="534045" y="740937"/>
                  </a:cubicBezTo>
                  <a:lnTo>
                    <a:pt x="534045" y="337538"/>
                  </a:lnTo>
                  <a:cubicBezTo>
                    <a:pt x="534045" y="296375"/>
                    <a:pt x="550683" y="255211"/>
                    <a:pt x="579801" y="226397"/>
                  </a:cubicBezTo>
                  <a:cubicBezTo>
                    <a:pt x="608918" y="197583"/>
                    <a:pt x="650514" y="181118"/>
                    <a:pt x="692110" y="181118"/>
                  </a:cubicBezTo>
                  <a:cubicBezTo>
                    <a:pt x="733706" y="181118"/>
                    <a:pt x="775303" y="197583"/>
                    <a:pt x="804420" y="226397"/>
                  </a:cubicBezTo>
                  <a:cubicBezTo>
                    <a:pt x="833537" y="255211"/>
                    <a:pt x="850176" y="296375"/>
                    <a:pt x="850176" y="337538"/>
                  </a:cubicBezTo>
                  <a:lnTo>
                    <a:pt x="850176" y="666843"/>
                  </a:lnTo>
                  <a:cubicBezTo>
                    <a:pt x="850176" y="666843"/>
                    <a:pt x="850176" y="666843"/>
                    <a:pt x="850176" y="666843"/>
                  </a:cubicBezTo>
                  <a:cubicBezTo>
                    <a:pt x="850176" y="716239"/>
                    <a:pt x="891772" y="761518"/>
                    <a:pt x="941687" y="761518"/>
                  </a:cubicBezTo>
                  <a:cubicBezTo>
                    <a:pt x="991603" y="761518"/>
                    <a:pt x="1033199" y="720355"/>
                    <a:pt x="1033199" y="670959"/>
                  </a:cubicBezTo>
                  <a:lnTo>
                    <a:pt x="1033199" y="341654"/>
                  </a:lnTo>
                  <a:close/>
                </a:path>
              </a:pathLst>
            </a:custGeom>
            <a:solidFill>
              <a:srgbClr val="EE4F27"/>
            </a:solidFill>
            <a:ln w="41519" cap="flat">
              <a:noFill/>
              <a:prstDash val="solid"/>
              <a:miter/>
            </a:ln>
          </p:spPr>
          <p:txBody>
            <a:bodyPr rtlCol="0" anchor="ctr"/>
            <a:lstStyle/>
            <a:p>
              <a:endParaRPr lang="en-GB"/>
            </a:p>
          </p:txBody>
        </p:sp>
        <p:sp>
          <p:nvSpPr>
            <p:cNvPr id="8" name="Freeform 7">
              <a:extLst>
                <a:ext uri="{FF2B5EF4-FFF2-40B4-BE49-F238E27FC236}">
                  <a16:creationId xmlns:a16="http://schemas.microsoft.com/office/drawing/2014/main" id="{D21F371F-150A-E4EA-3D94-973787784C32}"/>
                </a:ext>
              </a:extLst>
            </p:cNvPr>
            <p:cNvSpPr/>
            <p:nvPr/>
          </p:nvSpPr>
          <p:spPr>
            <a:xfrm>
              <a:off x="10929484" y="349381"/>
              <a:ext cx="432600" cy="1156684"/>
            </a:xfrm>
            <a:custGeom>
              <a:avLst/>
              <a:gdLst>
                <a:gd name="connsiteX0" fmla="*/ 0 w 432600"/>
                <a:gd name="connsiteY0" fmla="*/ 333421 h 1156684"/>
                <a:gd name="connsiteX1" fmla="*/ 0 w 432600"/>
                <a:gd name="connsiteY1" fmla="*/ 333421 h 1156684"/>
                <a:gd name="connsiteX2" fmla="*/ 0 w 432600"/>
                <a:gd name="connsiteY2" fmla="*/ 942636 h 1156684"/>
                <a:gd name="connsiteX3" fmla="*/ 62394 w 432600"/>
                <a:gd name="connsiteY3" fmla="*/ 1094940 h 1156684"/>
                <a:gd name="connsiteX4" fmla="*/ 216300 w 432600"/>
                <a:gd name="connsiteY4" fmla="*/ 1156685 h 1156684"/>
                <a:gd name="connsiteX5" fmla="*/ 370206 w 432600"/>
                <a:gd name="connsiteY5" fmla="*/ 1094940 h 1156684"/>
                <a:gd name="connsiteX6" fmla="*/ 370206 w 432600"/>
                <a:gd name="connsiteY6" fmla="*/ 1094940 h 1156684"/>
                <a:gd name="connsiteX7" fmla="*/ 432600 w 432600"/>
                <a:gd name="connsiteY7" fmla="*/ 942636 h 1156684"/>
                <a:gd name="connsiteX8" fmla="*/ 432600 w 432600"/>
                <a:gd name="connsiteY8" fmla="*/ 90559 h 1156684"/>
                <a:gd name="connsiteX9" fmla="*/ 341089 w 432600"/>
                <a:gd name="connsiteY9" fmla="*/ 0 h 1156684"/>
                <a:gd name="connsiteX10" fmla="*/ 249577 w 432600"/>
                <a:gd name="connsiteY10" fmla="*/ 90559 h 1156684"/>
                <a:gd name="connsiteX11" fmla="*/ 249577 w 432600"/>
                <a:gd name="connsiteY11" fmla="*/ 942636 h 1156684"/>
                <a:gd name="connsiteX12" fmla="*/ 241258 w 432600"/>
                <a:gd name="connsiteY12" fmla="*/ 967334 h 1156684"/>
                <a:gd name="connsiteX13" fmla="*/ 241258 w 432600"/>
                <a:gd name="connsiteY13" fmla="*/ 967334 h 1156684"/>
                <a:gd name="connsiteX14" fmla="*/ 216300 w 432600"/>
                <a:gd name="connsiteY14" fmla="*/ 975567 h 1156684"/>
                <a:gd name="connsiteX15" fmla="*/ 191342 w 432600"/>
                <a:gd name="connsiteY15" fmla="*/ 967334 h 1156684"/>
                <a:gd name="connsiteX16" fmla="*/ 183023 w 432600"/>
                <a:gd name="connsiteY16" fmla="*/ 942636 h 1156684"/>
                <a:gd name="connsiteX17" fmla="*/ 183023 w 432600"/>
                <a:gd name="connsiteY17" fmla="*/ 333421 h 1156684"/>
                <a:gd name="connsiteX18" fmla="*/ 91512 w 432600"/>
                <a:gd name="connsiteY18" fmla="*/ 242863 h 1156684"/>
                <a:gd name="connsiteX19" fmla="*/ 0 w 432600"/>
                <a:gd name="connsiteY19" fmla="*/ 333421 h 1156684"/>
                <a:gd name="connsiteX20" fmla="*/ 0 w 432600"/>
                <a:gd name="connsiteY20" fmla="*/ 333421 h 115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2600" h="1156684">
                  <a:moveTo>
                    <a:pt x="0" y="333421"/>
                  </a:moveTo>
                  <a:lnTo>
                    <a:pt x="0" y="333421"/>
                  </a:lnTo>
                  <a:lnTo>
                    <a:pt x="0" y="942636"/>
                  </a:lnTo>
                  <a:cubicBezTo>
                    <a:pt x="0" y="1000265"/>
                    <a:pt x="24958" y="1053777"/>
                    <a:pt x="62394" y="1094940"/>
                  </a:cubicBezTo>
                  <a:cubicBezTo>
                    <a:pt x="103990" y="1136103"/>
                    <a:pt x="158065" y="1156685"/>
                    <a:pt x="216300" y="1156685"/>
                  </a:cubicBezTo>
                  <a:cubicBezTo>
                    <a:pt x="274535" y="1156685"/>
                    <a:pt x="328610" y="1131987"/>
                    <a:pt x="370206" y="1094940"/>
                  </a:cubicBezTo>
                  <a:lnTo>
                    <a:pt x="370206" y="1094940"/>
                  </a:lnTo>
                  <a:cubicBezTo>
                    <a:pt x="411802" y="1053777"/>
                    <a:pt x="432600" y="1000265"/>
                    <a:pt x="432600" y="942636"/>
                  </a:cubicBezTo>
                  <a:lnTo>
                    <a:pt x="432600" y="90559"/>
                  </a:lnTo>
                  <a:cubicBezTo>
                    <a:pt x="432600" y="41163"/>
                    <a:pt x="391004" y="0"/>
                    <a:pt x="341089" y="0"/>
                  </a:cubicBezTo>
                  <a:cubicBezTo>
                    <a:pt x="291173" y="0"/>
                    <a:pt x="249577" y="41163"/>
                    <a:pt x="249577" y="90559"/>
                  </a:cubicBezTo>
                  <a:lnTo>
                    <a:pt x="249577" y="942636"/>
                  </a:lnTo>
                  <a:cubicBezTo>
                    <a:pt x="249577" y="950869"/>
                    <a:pt x="245417" y="959101"/>
                    <a:pt x="241258" y="967334"/>
                  </a:cubicBezTo>
                  <a:lnTo>
                    <a:pt x="241258" y="967334"/>
                  </a:lnTo>
                  <a:cubicBezTo>
                    <a:pt x="232939" y="975567"/>
                    <a:pt x="224619" y="975567"/>
                    <a:pt x="216300" y="975567"/>
                  </a:cubicBezTo>
                  <a:cubicBezTo>
                    <a:pt x="207981" y="975567"/>
                    <a:pt x="199662" y="971450"/>
                    <a:pt x="191342" y="967334"/>
                  </a:cubicBezTo>
                  <a:cubicBezTo>
                    <a:pt x="183023" y="959101"/>
                    <a:pt x="183023" y="950869"/>
                    <a:pt x="183023" y="942636"/>
                  </a:cubicBezTo>
                  <a:lnTo>
                    <a:pt x="183023" y="333421"/>
                  </a:lnTo>
                  <a:cubicBezTo>
                    <a:pt x="183023" y="284026"/>
                    <a:pt x="141427" y="242863"/>
                    <a:pt x="91512" y="242863"/>
                  </a:cubicBezTo>
                  <a:cubicBezTo>
                    <a:pt x="41596" y="238746"/>
                    <a:pt x="0" y="279909"/>
                    <a:pt x="0" y="333421"/>
                  </a:cubicBezTo>
                  <a:lnTo>
                    <a:pt x="0" y="333421"/>
                  </a:lnTo>
                  <a:close/>
                </a:path>
              </a:pathLst>
            </a:custGeom>
            <a:solidFill>
              <a:srgbClr val="A555A1"/>
            </a:solidFill>
            <a:ln w="41519"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32D27F3D-545F-F734-A167-1E756D814265}"/>
                </a:ext>
              </a:extLst>
            </p:cNvPr>
            <p:cNvSpPr/>
            <p:nvPr/>
          </p:nvSpPr>
          <p:spPr>
            <a:xfrm>
              <a:off x="11686535" y="551080"/>
              <a:ext cx="432600" cy="971450"/>
            </a:xfrm>
            <a:custGeom>
              <a:avLst/>
              <a:gdLst>
                <a:gd name="connsiteX0" fmla="*/ 0 w 432600"/>
                <a:gd name="connsiteY0" fmla="*/ 90559 h 971450"/>
                <a:gd name="connsiteX1" fmla="*/ 0 w 432600"/>
                <a:gd name="connsiteY1" fmla="*/ 757402 h 971450"/>
                <a:gd name="connsiteX2" fmla="*/ 62394 w 432600"/>
                <a:gd name="connsiteY2" fmla="*/ 909706 h 971450"/>
                <a:gd name="connsiteX3" fmla="*/ 216300 w 432600"/>
                <a:gd name="connsiteY3" fmla="*/ 971450 h 971450"/>
                <a:gd name="connsiteX4" fmla="*/ 370206 w 432600"/>
                <a:gd name="connsiteY4" fmla="*/ 909706 h 971450"/>
                <a:gd name="connsiteX5" fmla="*/ 370206 w 432600"/>
                <a:gd name="connsiteY5" fmla="*/ 909706 h 971450"/>
                <a:gd name="connsiteX6" fmla="*/ 432600 w 432600"/>
                <a:gd name="connsiteY6" fmla="*/ 757402 h 971450"/>
                <a:gd name="connsiteX7" fmla="*/ 432600 w 432600"/>
                <a:gd name="connsiteY7" fmla="*/ 333422 h 971450"/>
                <a:gd name="connsiteX8" fmla="*/ 341089 w 432600"/>
                <a:gd name="connsiteY8" fmla="*/ 242863 h 971450"/>
                <a:gd name="connsiteX9" fmla="*/ 249577 w 432600"/>
                <a:gd name="connsiteY9" fmla="*/ 333422 h 971450"/>
                <a:gd name="connsiteX10" fmla="*/ 249577 w 432600"/>
                <a:gd name="connsiteY10" fmla="*/ 761518 h 971450"/>
                <a:gd name="connsiteX11" fmla="*/ 241258 w 432600"/>
                <a:gd name="connsiteY11" fmla="*/ 786216 h 971450"/>
                <a:gd name="connsiteX12" fmla="*/ 241258 w 432600"/>
                <a:gd name="connsiteY12" fmla="*/ 786216 h 971450"/>
                <a:gd name="connsiteX13" fmla="*/ 216300 w 432600"/>
                <a:gd name="connsiteY13" fmla="*/ 794449 h 971450"/>
                <a:gd name="connsiteX14" fmla="*/ 191342 w 432600"/>
                <a:gd name="connsiteY14" fmla="*/ 786216 h 971450"/>
                <a:gd name="connsiteX15" fmla="*/ 183023 w 432600"/>
                <a:gd name="connsiteY15" fmla="*/ 761518 h 971450"/>
                <a:gd name="connsiteX16" fmla="*/ 183023 w 432600"/>
                <a:gd name="connsiteY16" fmla="*/ 90559 h 971450"/>
                <a:gd name="connsiteX17" fmla="*/ 91512 w 432600"/>
                <a:gd name="connsiteY17" fmla="*/ 0 h 971450"/>
                <a:gd name="connsiteX18" fmla="*/ 0 w 432600"/>
                <a:gd name="connsiteY18" fmla="*/ 90559 h 9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600" h="971450">
                  <a:moveTo>
                    <a:pt x="0" y="90559"/>
                  </a:moveTo>
                  <a:lnTo>
                    <a:pt x="0" y="757402"/>
                  </a:lnTo>
                  <a:cubicBezTo>
                    <a:pt x="0" y="815030"/>
                    <a:pt x="24958" y="868543"/>
                    <a:pt x="62394" y="909706"/>
                  </a:cubicBezTo>
                  <a:cubicBezTo>
                    <a:pt x="103990" y="950869"/>
                    <a:pt x="158065" y="971450"/>
                    <a:pt x="216300" y="971450"/>
                  </a:cubicBezTo>
                  <a:cubicBezTo>
                    <a:pt x="274535" y="971450"/>
                    <a:pt x="328610" y="946752"/>
                    <a:pt x="370206" y="909706"/>
                  </a:cubicBezTo>
                  <a:lnTo>
                    <a:pt x="370206" y="909706"/>
                  </a:lnTo>
                  <a:cubicBezTo>
                    <a:pt x="411802" y="868543"/>
                    <a:pt x="432600" y="815030"/>
                    <a:pt x="432600" y="757402"/>
                  </a:cubicBezTo>
                  <a:lnTo>
                    <a:pt x="432600" y="333422"/>
                  </a:lnTo>
                  <a:cubicBezTo>
                    <a:pt x="432600" y="284026"/>
                    <a:pt x="391004" y="242863"/>
                    <a:pt x="341089" y="242863"/>
                  </a:cubicBezTo>
                  <a:cubicBezTo>
                    <a:pt x="291173" y="242863"/>
                    <a:pt x="249577" y="284026"/>
                    <a:pt x="249577" y="333422"/>
                  </a:cubicBezTo>
                  <a:lnTo>
                    <a:pt x="249577" y="761518"/>
                  </a:lnTo>
                  <a:cubicBezTo>
                    <a:pt x="249577" y="769751"/>
                    <a:pt x="245417" y="777984"/>
                    <a:pt x="241258" y="786216"/>
                  </a:cubicBezTo>
                  <a:lnTo>
                    <a:pt x="241258" y="786216"/>
                  </a:lnTo>
                  <a:cubicBezTo>
                    <a:pt x="232938" y="794449"/>
                    <a:pt x="224619" y="794449"/>
                    <a:pt x="216300" y="794449"/>
                  </a:cubicBezTo>
                  <a:cubicBezTo>
                    <a:pt x="207981" y="794449"/>
                    <a:pt x="199662" y="790332"/>
                    <a:pt x="191342" y="786216"/>
                  </a:cubicBezTo>
                  <a:cubicBezTo>
                    <a:pt x="183023" y="777984"/>
                    <a:pt x="183023" y="769751"/>
                    <a:pt x="183023" y="761518"/>
                  </a:cubicBezTo>
                  <a:lnTo>
                    <a:pt x="183023" y="90559"/>
                  </a:lnTo>
                  <a:cubicBezTo>
                    <a:pt x="183023" y="41163"/>
                    <a:pt x="141427" y="0"/>
                    <a:pt x="91512" y="0"/>
                  </a:cubicBezTo>
                  <a:cubicBezTo>
                    <a:pt x="41596" y="0"/>
                    <a:pt x="0" y="41163"/>
                    <a:pt x="0" y="90559"/>
                  </a:cubicBezTo>
                </a:path>
              </a:pathLst>
            </a:custGeom>
            <a:solidFill>
              <a:srgbClr val="2B9B9F"/>
            </a:solidFill>
            <a:ln w="41519"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E4524259-742E-9D00-E02F-2159C8F9798F}"/>
                </a:ext>
              </a:extLst>
            </p:cNvPr>
            <p:cNvSpPr/>
            <p:nvPr/>
          </p:nvSpPr>
          <p:spPr>
            <a:xfrm>
              <a:off x="11940271" y="380764"/>
              <a:ext cx="266017" cy="746601"/>
            </a:xfrm>
            <a:custGeom>
              <a:avLst/>
              <a:gdLst>
                <a:gd name="connsiteX0" fmla="*/ 266017 w 266017"/>
                <a:gd name="connsiteY0" fmla="*/ 0 h 746601"/>
                <a:gd name="connsiteX1" fmla="*/ 266017 w 266017"/>
                <a:gd name="connsiteY1" fmla="*/ 191402 h 746601"/>
                <a:gd name="connsiteX2" fmla="*/ 228779 w 266017"/>
                <a:gd name="connsiteY2" fmla="*/ 215597 h 746601"/>
                <a:gd name="connsiteX3" fmla="*/ 183023 w 266017"/>
                <a:gd name="connsiteY3" fmla="*/ 326737 h 746601"/>
                <a:gd name="connsiteX4" fmla="*/ 183023 w 266017"/>
                <a:gd name="connsiteY4" fmla="*/ 656042 h 746601"/>
                <a:gd name="connsiteX5" fmla="*/ 91512 w 266017"/>
                <a:gd name="connsiteY5" fmla="*/ 746601 h 746601"/>
                <a:gd name="connsiteX6" fmla="*/ 0 w 266017"/>
                <a:gd name="connsiteY6" fmla="*/ 656042 h 746601"/>
                <a:gd name="connsiteX7" fmla="*/ 0 w 266017"/>
                <a:gd name="connsiteY7" fmla="*/ 326737 h 746601"/>
                <a:gd name="connsiteX8" fmla="*/ 95671 w 266017"/>
                <a:gd name="connsiteY8" fmla="*/ 83875 h 746601"/>
                <a:gd name="connsiteX9" fmla="*/ 209021 w 266017"/>
                <a:gd name="connsiteY9" fmla="*/ 11325 h 746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017" h="746601">
                  <a:moveTo>
                    <a:pt x="266017" y="0"/>
                  </a:moveTo>
                  <a:lnTo>
                    <a:pt x="266017" y="191402"/>
                  </a:lnTo>
                  <a:lnTo>
                    <a:pt x="228779" y="215597"/>
                  </a:lnTo>
                  <a:cubicBezTo>
                    <a:pt x="199662" y="244411"/>
                    <a:pt x="183023" y="285574"/>
                    <a:pt x="183023" y="326737"/>
                  </a:cubicBezTo>
                  <a:lnTo>
                    <a:pt x="183023" y="656042"/>
                  </a:lnTo>
                  <a:cubicBezTo>
                    <a:pt x="183023" y="705438"/>
                    <a:pt x="141427" y="746601"/>
                    <a:pt x="91512" y="746601"/>
                  </a:cubicBezTo>
                  <a:cubicBezTo>
                    <a:pt x="41596" y="746601"/>
                    <a:pt x="0" y="705438"/>
                    <a:pt x="0" y="656042"/>
                  </a:cubicBezTo>
                  <a:lnTo>
                    <a:pt x="0" y="326737"/>
                  </a:lnTo>
                  <a:cubicBezTo>
                    <a:pt x="0" y="236178"/>
                    <a:pt x="37437" y="149736"/>
                    <a:pt x="95671" y="83875"/>
                  </a:cubicBezTo>
                  <a:cubicBezTo>
                    <a:pt x="128948" y="53003"/>
                    <a:pt x="167425" y="28305"/>
                    <a:pt x="209021" y="11325"/>
                  </a:cubicBezTo>
                  <a:close/>
                </a:path>
              </a:pathLst>
            </a:custGeom>
            <a:solidFill>
              <a:srgbClr val="414DA1"/>
            </a:solidFill>
            <a:ln w="41519"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1E98C0C5-A1E9-11C7-1450-E08C9EB6704F}"/>
                </a:ext>
              </a:extLst>
            </p:cNvPr>
            <p:cNvSpPr/>
            <p:nvPr/>
          </p:nvSpPr>
          <p:spPr>
            <a:xfrm>
              <a:off x="11183221" y="32426"/>
              <a:ext cx="690496" cy="852360"/>
            </a:xfrm>
            <a:custGeom>
              <a:avLst/>
              <a:gdLst>
                <a:gd name="connsiteX0" fmla="*/ 345248 w 690496"/>
                <a:gd name="connsiteY0" fmla="*/ 0 h 852360"/>
                <a:gd name="connsiteX1" fmla="*/ 590666 w 690496"/>
                <a:gd name="connsiteY1" fmla="*/ 98791 h 852360"/>
                <a:gd name="connsiteX2" fmla="*/ 690496 w 690496"/>
                <a:gd name="connsiteY2" fmla="*/ 341654 h 852360"/>
                <a:gd name="connsiteX3" fmla="*/ 690496 w 690496"/>
                <a:gd name="connsiteY3" fmla="*/ 761518 h 852360"/>
                <a:gd name="connsiteX4" fmla="*/ 590666 w 690496"/>
                <a:gd name="connsiteY4" fmla="*/ 852077 h 852360"/>
                <a:gd name="connsiteX5" fmla="*/ 499154 w 690496"/>
                <a:gd name="connsiteY5" fmla="*/ 761518 h 852360"/>
                <a:gd name="connsiteX6" fmla="*/ 499154 w 690496"/>
                <a:gd name="connsiteY6" fmla="*/ 341654 h 852360"/>
                <a:gd name="connsiteX7" fmla="*/ 453398 w 690496"/>
                <a:gd name="connsiteY7" fmla="*/ 230514 h 852360"/>
                <a:gd name="connsiteX8" fmla="*/ 341089 w 690496"/>
                <a:gd name="connsiteY8" fmla="*/ 185234 h 852360"/>
                <a:gd name="connsiteX9" fmla="*/ 228779 w 690496"/>
                <a:gd name="connsiteY9" fmla="*/ 230514 h 852360"/>
                <a:gd name="connsiteX10" fmla="*/ 183023 w 690496"/>
                <a:gd name="connsiteY10" fmla="*/ 341654 h 852360"/>
                <a:gd name="connsiteX11" fmla="*/ 183023 w 690496"/>
                <a:gd name="connsiteY11" fmla="*/ 761518 h 852360"/>
                <a:gd name="connsiteX12" fmla="*/ 91512 w 690496"/>
                <a:gd name="connsiteY12" fmla="*/ 852077 h 852360"/>
                <a:gd name="connsiteX13" fmla="*/ 0 w 690496"/>
                <a:gd name="connsiteY13" fmla="*/ 761518 h 852360"/>
                <a:gd name="connsiteX14" fmla="*/ 0 w 690496"/>
                <a:gd name="connsiteY14" fmla="*/ 341654 h 852360"/>
                <a:gd name="connsiteX15" fmla="*/ 99831 w 690496"/>
                <a:gd name="connsiteY15" fmla="*/ 98791 h 852360"/>
                <a:gd name="connsiteX16" fmla="*/ 345248 w 690496"/>
                <a:gd name="connsiteY16" fmla="*/ 0 h 852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0496" h="852360">
                  <a:moveTo>
                    <a:pt x="345248" y="0"/>
                  </a:moveTo>
                  <a:cubicBezTo>
                    <a:pt x="436760" y="0"/>
                    <a:pt x="524112" y="32930"/>
                    <a:pt x="590666" y="98791"/>
                  </a:cubicBezTo>
                  <a:cubicBezTo>
                    <a:pt x="653060" y="164653"/>
                    <a:pt x="690496" y="251095"/>
                    <a:pt x="690496" y="341654"/>
                  </a:cubicBezTo>
                  <a:lnTo>
                    <a:pt x="690496" y="761518"/>
                  </a:lnTo>
                  <a:cubicBezTo>
                    <a:pt x="690496" y="815030"/>
                    <a:pt x="648900" y="856193"/>
                    <a:pt x="590666" y="852077"/>
                  </a:cubicBezTo>
                  <a:cubicBezTo>
                    <a:pt x="540750" y="852077"/>
                    <a:pt x="499154" y="810914"/>
                    <a:pt x="499154" y="761518"/>
                  </a:cubicBezTo>
                  <a:lnTo>
                    <a:pt x="499154" y="341654"/>
                  </a:lnTo>
                  <a:cubicBezTo>
                    <a:pt x="499154" y="300491"/>
                    <a:pt x="482516" y="259328"/>
                    <a:pt x="453398" y="230514"/>
                  </a:cubicBezTo>
                  <a:cubicBezTo>
                    <a:pt x="424281" y="201699"/>
                    <a:pt x="382685" y="185234"/>
                    <a:pt x="341089" y="185234"/>
                  </a:cubicBezTo>
                  <a:cubicBezTo>
                    <a:pt x="299492" y="185234"/>
                    <a:pt x="257896" y="201699"/>
                    <a:pt x="228779" y="230514"/>
                  </a:cubicBezTo>
                  <a:cubicBezTo>
                    <a:pt x="199662" y="259328"/>
                    <a:pt x="183023" y="300491"/>
                    <a:pt x="183023" y="341654"/>
                  </a:cubicBezTo>
                  <a:lnTo>
                    <a:pt x="183023" y="761518"/>
                  </a:lnTo>
                  <a:cubicBezTo>
                    <a:pt x="183023" y="810914"/>
                    <a:pt x="141427" y="852077"/>
                    <a:pt x="91512" y="852077"/>
                  </a:cubicBezTo>
                  <a:cubicBezTo>
                    <a:pt x="41596" y="852077"/>
                    <a:pt x="0" y="810914"/>
                    <a:pt x="0" y="761518"/>
                  </a:cubicBezTo>
                  <a:lnTo>
                    <a:pt x="0" y="341654"/>
                  </a:lnTo>
                  <a:cubicBezTo>
                    <a:pt x="0" y="251095"/>
                    <a:pt x="33277" y="164653"/>
                    <a:pt x="99831" y="98791"/>
                  </a:cubicBezTo>
                  <a:cubicBezTo>
                    <a:pt x="166385" y="37047"/>
                    <a:pt x="253737" y="0"/>
                    <a:pt x="345248" y="0"/>
                  </a:cubicBezTo>
                  <a:close/>
                </a:path>
              </a:pathLst>
            </a:custGeom>
            <a:solidFill>
              <a:srgbClr val="4174BA"/>
            </a:solidFill>
            <a:ln w="41519"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1E1DFE9A-C81D-CEDF-7659-1BD980CA0449}"/>
                </a:ext>
              </a:extLst>
            </p:cNvPr>
            <p:cNvSpPr/>
            <p:nvPr/>
          </p:nvSpPr>
          <p:spPr>
            <a:xfrm>
              <a:off x="12102496" y="1"/>
              <a:ext cx="103792" cy="227067"/>
            </a:xfrm>
            <a:custGeom>
              <a:avLst/>
              <a:gdLst>
                <a:gd name="connsiteX0" fmla="*/ 13051 w 103792"/>
                <a:gd name="connsiteY0" fmla="*/ 0 h 227067"/>
                <a:gd name="connsiteX1" fmla="*/ 103792 w 103792"/>
                <a:gd name="connsiteY1" fmla="*/ 0 h 227067"/>
                <a:gd name="connsiteX2" fmla="*/ 103792 w 103792"/>
                <a:gd name="connsiteY2" fmla="*/ 227067 h 227067"/>
                <a:gd name="connsiteX3" fmla="*/ 54075 w 103792"/>
                <a:gd name="connsiteY3" fmla="*/ 194506 h 227067"/>
                <a:gd name="connsiteX4" fmla="*/ 0 w 103792"/>
                <a:gd name="connsiteY4" fmla="*/ 65356 h 227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92" h="227067">
                  <a:moveTo>
                    <a:pt x="13051" y="0"/>
                  </a:moveTo>
                  <a:lnTo>
                    <a:pt x="103792" y="0"/>
                  </a:lnTo>
                  <a:lnTo>
                    <a:pt x="103792" y="227067"/>
                  </a:lnTo>
                  <a:lnTo>
                    <a:pt x="54075" y="194506"/>
                  </a:lnTo>
                  <a:cubicBezTo>
                    <a:pt x="20798" y="162090"/>
                    <a:pt x="0" y="116810"/>
                    <a:pt x="0" y="65356"/>
                  </a:cubicBezTo>
                  <a:close/>
                </a:path>
              </a:pathLst>
            </a:custGeom>
            <a:solidFill>
              <a:srgbClr val="414DA1"/>
            </a:solidFill>
            <a:ln w="41519"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B28448A8-024D-C63D-4D3E-6872C6408B05}"/>
                </a:ext>
              </a:extLst>
            </p:cNvPr>
            <p:cNvSpPr/>
            <p:nvPr/>
          </p:nvSpPr>
          <p:spPr>
            <a:xfrm>
              <a:off x="10584236" y="0"/>
              <a:ext cx="366046" cy="246474"/>
            </a:xfrm>
            <a:custGeom>
              <a:avLst/>
              <a:gdLst>
                <a:gd name="connsiteX0" fmla="*/ 13051 w 366046"/>
                <a:gd name="connsiteY0" fmla="*/ 0 h 246474"/>
                <a:gd name="connsiteX1" fmla="*/ 354634 w 366046"/>
                <a:gd name="connsiteY1" fmla="*/ 0 h 246474"/>
                <a:gd name="connsiteX2" fmla="*/ 366046 w 366046"/>
                <a:gd name="connsiteY2" fmla="*/ 65356 h 246474"/>
                <a:gd name="connsiteX3" fmla="*/ 183023 w 366046"/>
                <a:gd name="connsiteY3" fmla="*/ 246474 h 246474"/>
                <a:gd name="connsiteX4" fmla="*/ 0 w 366046"/>
                <a:gd name="connsiteY4" fmla="*/ 65356 h 24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046" h="246474">
                  <a:moveTo>
                    <a:pt x="13051" y="0"/>
                  </a:moveTo>
                  <a:lnTo>
                    <a:pt x="354634" y="0"/>
                  </a:lnTo>
                  <a:lnTo>
                    <a:pt x="366046" y="65356"/>
                  </a:lnTo>
                  <a:cubicBezTo>
                    <a:pt x="366046" y="164147"/>
                    <a:pt x="287014" y="246474"/>
                    <a:pt x="183023" y="246474"/>
                  </a:cubicBezTo>
                  <a:cubicBezTo>
                    <a:pt x="83192" y="246474"/>
                    <a:pt x="0" y="168264"/>
                    <a:pt x="0" y="65356"/>
                  </a:cubicBezTo>
                  <a:close/>
                </a:path>
              </a:pathLst>
            </a:custGeom>
            <a:solidFill>
              <a:srgbClr val="EE4F27"/>
            </a:solidFill>
            <a:ln w="4151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3CC6E3CE-D5FD-FFC8-28F3-1AD47A17F0C7}"/>
                </a:ext>
              </a:extLst>
            </p:cNvPr>
            <p:cNvSpPr/>
            <p:nvPr/>
          </p:nvSpPr>
          <p:spPr>
            <a:xfrm>
              <a:off x="10929484" y="946247"/>
              <a:ext cx="183310" cy="181117"/>
            </a:xfrm>
            <a:custGeom>
              <a:avLst/>
              <a:gdLst>
                <a:gd name="connsiteX0" fmla="*/ 91512 w 183310"/>
                <a:gd name="connsiteY0" fmla="*/ 0 h 181117"/>
                <a:gd name="connsiteX1" fmla="*/ 0 w 183310"/>
                <a:gd name="connsiteY1" fmla="*/ 90559 h 181117"/>
                <a:gd name="connsiteX2" fmla="*/ 0 w 183310"/>
                <a:gd name="connsiteY2" fmla="*/ 90559 h 181117"/>
                <a:gd name="connsiteX3" fmla="*/ 0 w 183310"/>
                <a:gd name="connsiteY3" fmla="*/ 90559 h 181117"/>
                <a:gd name="connsiteX4" fmla="*/ 0 w 183310"/>
                <a:gd name="connsiteY4" fmla="*/ 90559 h 181117"/>
                <a:gd name="connsiteX5" fmla="*/ 0 w 183310"/>
                <a:gd name="connsiteY5" fmla="*/ 90559 h 181117"/>
                <a:gd name="connsiteX6" fmla="*/ 91512 w 183310"/>
                <a:gd name="connsiteY6" fmla="*/ 181118 h 181117"/>
                <a:gd name="connsiteX7" fmla="*/ 183023 w 183310"/>
                <a:gd name="connsiteY7" fmla="*/ 90559 h 181117"/>
                <a:gd name="connsiteX8" fmla="*/ 91512 w 183310"/>
                <a:gd name="connsiteY8" fmla="*/ 0 h 18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310" h="181117">
                  <a:moveTo>
                    <a:pt x="91512" y="0"/>
                  </a:moveTo>
                  <a:cubicBezTo>
                    <a:pt x="41596" y="0"/>
                    <a:pt x="0" y="41163"/>
                    <a:pt x="0" y="90559"/>
                  </a:cubicBezTo>
                  <a:lnTo>
                    <a:pt x="0" y="90559"/>
                  </a:lnTo>
                  <a:cubicBezTo>
                    <a:pt x="0" y="90559"/>
                    <a:pt x="0" y="90559"/>
                    <a:pt x="0" y="90559"/>
                  </a:cubicBezTo>
                  <a:cubicBezTo>
                    <a:pt x="0" y="90559"/>
                    <a:pt x="0" y="90559"/>
                    <a:pt x="0" y="90559"/>
                  </a:cubicBezTo>
                  <a:cubicBezTo>
                    <a:pt x="0" y="90559"/>
                    <a:pt x="0" y="90559"/>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993F59"/>
            </a:solidFill>
            <a:ln w="41519"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1E609669-F2BB-0DAB-0711-78E03F881273}"/>
                </a:ext>
              </a:extLst>
            </p:cNvPr>
            <p:cNvSpPr/>
            <p:nvPr/>
          </p:nvSpPr>
          <p:spPr>
            <a:xfrm>
              <a:off x="11183221"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414DA1"/>
            </a:solidFill>
            <a:ln w="41519"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7E90E381-6C2B-D16C-8344-D39D5754AC9C}"/>
                </a:ext>
              </a:extLst>
            </p:cNvPr>
            <p:cNvSpPr/>
            <p:nvPr/>
          </p:nvSpPr>
          <p:spPr>
            <a:xfrm>
              <a:off x="11686535"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3FB5A1"/>
            </a:solidFill>
            <a:ln w="41519"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1FB908D1-064B-F1C2-8599-3CB17786B1DC}"/>
                </a:ext>
              </a:extLst>
            </p:cNvPr>
            <p:cNvSpPr/>
            <p:nvPr/>
          </p:nvSpPr>
          <p:spPr>
            <a:xfrm>
              <a:off x="11940271" y="946247"/>
              <a:ext cx="183310" cy="181117"/>
            </a:xfrm>
            <a:custGeom>
              <a:avLst/>
              <a:gdLst>
                <a:gd name="connsiteX0" fmla="*/ 91512 w 183310"/>
                <a:gd name="connsiteY0" fmla="*/ 0 h 181117"/>
                <a:gd name="connsiteX1" fmla="*/ 0 w 183310"/>
                <a:gd name="connsiteY1" fmla="*/ 90559 h 181117"/>
                <a:gd name="connsiteX2" fmla="*/ 91512 w 183310"/>
                <a:gd name="connsiteY2" fmla="*/ 181118 h 181117"/>
                <a:gd name="connsiteX3" fmla="*/ 183023 w 183310"/>
                <a:gd name="connsiteY3" fmla="*/ 90559 h 181117"/>
                <a:gd name="connsiteX4" fmla="*/ 91512 w 183310"/>
                <a:gd name="connsiteY4" fmla="*/ 0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310" h="181117">
                  <a:moveTo>
                    <a:pt x="91512" y="0"/>
                  </a:moveTo>
                  <a:cubicBezTo>
                    <a:pt x="41596" y="0"/>
                    <a:pt x="0" y="41163"/>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58B947"/>
            </a:solidFill>
            <a:ln w="41519" cap="flat">
              <a:noFill/>
              <a:prstDash val="solid"/>
              <a:miter/>
            </a:ln>
          </p:spPr>
          <p:txBody>
            <a:bodyPr rtlCol="0" anchor="ctr"/>
            <a:lstStyle/>
            <a:p>
              <a:endParaRPr lang="en-GB"/>
            </a:p>
          </p:txBody>
        </p:sp>
      </p:grpSp>
      <p:grpSp>
        <p:nvGrpSpPr>
          <p:cNvPr id="51" name="Group 50">
            <a:extLst>
              <a:ext uri="{FF2B5EF4-FFF2-40B4-BE49-F238E27FC236}">
                <a16:creationId xmlns:a16="http://schemas.microsoft.com/office/drawing/2014/main" id="{EB4FE45B-2A72-66D3-FA2E-141E79494507}"/>
              </a:ext>
            </a:extLst>
          </p:cNvPr>
          <p:cNvGrpSpPr/>
          <p:nvPr/>
        </p:nvGrpSpPr>
        <p:grpSpPr>
          <a:xfrm rot="10800000">
            <a:off x="304" y="2091097"/>
            <a:ext cx="744123" cy="527392"/>
            <a:chOff x="1410990" y="64984"/>
            <a:chExt cx="7606227" cy="5390858"/>
          </a:xfrm>
        </p:grpSpPr>
        <p:sp>
          <p:nvSpPr>
            <p:cNvPr id="52" name="Freeform 51">
              <a:extLst>
                <a:ext uri="{FF2B5EF4-FFF2-40B4-BE49-F238E27FC236}">
                  <a16:creationId xmlns:a16="http://schemas.microsoft.com/office/drawing/2014/main" id="{FB84AE44-83A6-7D9C-2307-C18312A00BF3}"/>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53" name="Freeform 52">
              <a:extLst>
                <a:ext uri="{FF2B5EF4-FFF2-40B4-BE49-F238E27FC236}">
                  <a16:creationId xmlns:a16="http://schemas.microsoft.com/office/drawing/2014/main" id="{1D67D042-F05B-BE00-8DC9-9EBFC97A8189}"/>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8EBA53"/>
                </a:gs>
                <a:gs pos="50000">
                  <a:srgbClr val="47B363"/>
                </a:gs>
                <a:gs pos="100000">
                  <a:srgbClr val="00AD74"/>
                </a:gs>
              </a:gsLst>
              <a:lin ang="16200000" scaled="1"/>
            </a:gradFill>
            <a:ln w="7772" cap="flat">
              <a:noFill/>
              <a:prstDash val="solid"/>
              <a:miter/>
            </a:ln>
          </p:spPr>
          <p:txBody>
            <a:bodyPr rtlCol="0" anchor="ctr"/>
            <a:lstStyle/>
            <a:p>
              <a:endParaRPr lang="en-GB"/>
            </a:p>
          </p:txBody>
        </p:sp>
      </p:grpSp>
    </p:spTree>
    <p:extLst>
      <p:ext uri="{BB962C8B-B14F-4D97-AF65-F5344CB8AC3E}">
        <p14:creationId xmlns:p14="http://schemas.microsoft.com/office/powerpoint/2010/main" val="10506404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8071A5-B674-BCBA-DC35-DC79FDCB381B}"/>
              </a:ext>
            </a:extLst>
          </p:cNvPr>
          <p:cNvSpPr/>
          <p:nvPr/>
        </p:nvSpPr>
        <p:spPr>
          <a:xfrm>
            <a:off x="11641540" y="4954137"/>
            <a:ext cx="550460" cy="16104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495097" y="2746283"/>
            <a:ext cx="4592732" cy="3066422"/>
          </a:xfrm>
        </p:spPr>
        <p:txBody>
          <a:bodyPr>
            <a:normAutofit/>
          </a:bodyPr>
          <a:lstStyle/>
          <a:p>
            <a:r>
              <a:rPr lang="en-US" sz="3200" kern="1200" dirty="0">
                <a:effectLst/>
                <a:latin typeface="+mn-lt"/>
                <a:ea typeface="+mn-ea"/>
                <a:cs typeface="+mn-cs"/>
              </a:rPr>
              <a:t>Digitales Storytelling für sozialen Wandel: Europäische Initiativen und Fallstudien</a:t>
            </a: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a:xfrm>
            <a:off x="1655286" y="1080408"/>
            <a:ext cx="3819019" cy="582221"/>
          </a:xfrm>
        </p:spPr>
        <p:txBody>
          <a:bodyPr/>
          <a:lstStyle/>
          <a:p>
            <a:r>
              <a:rPr lang="en-US" sz="6000" b="1" dirty="0"/>
              <a:t>Thema 3</a:t>
            </a:r>
          </a:p>
        </p:txBody>
      </p:sp>
      <p:pic>
        <p:nvPicPr>
          <p:cNvPr id="10" name="Picture Placeholder 9">
            <a:extLst>
              <a:ext uri="{FF2B5EF4-FFF2-40B4-BE49-F238E27FC236}">
                <a16:creationId xmlns:a16="http://schemas.microsoft.com/office/drawing/2014/main" id="{272EB156-EB0A-A1D6-0A05-CCE5015DE948}"/>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pic>
        <p:nvPicPr>
          <p:cNvPr id="7" name="Graphic 6">
            <a:extLst>
              <a:ext uri="{FF2B5EF4-FFF2-40B4-BE49-F238E27FC236}">
                <a16:creationId xmlns:a16="http://schemas.microsoft.com/office/drawing/2014/main" id="{3CCD01D6-E941-2CE6-C726-739A45AE9A9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5957200" y="-128242"/>
            <a:ext cx="4274935" cy="2874525"/>
          </a:xfrm>
          <a:prstGeom prst="rect">
            <a:avLst/>
          </a:prstGeom>
        </p:spPr>
      </p:pic>
    </p:spTree>
    <p:extLst>
      <p:ext uri="{BB962C8B-B14F-4D97-AF65-F5344CB8AC3E}">
        <p14:creationId xmlns:p14="http://schemas.microsoft.com/office/powerpoint/2010/main" val="23420152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C0647D0F-7780-2E10-4721-9FB685C0A99A}"/>
              </a:ext>
            </a:extLst>
          </p:cNvPr>
          <p:cNvSpPr>
            <a:spLocks noGrp="1"/>
          </p:cNvSpPr>
          <p:nvPr>
            <p:ph type="body" sz="quarter" idx="18"/>
          </p:nvPr>
        </p:nvSpPr>
        <p:spPr>
          <a:xfrm>
            <a:off x="391600" y="3392026"/>
            <a:ext cx="3423163" cy="1049221"/>
          </a:xfrm>
        </p:spPr>
        <p:txBody>
          <a:bodyPr/>
          <a:lstStyle/>
          <a:p>
            <a:pPr algn="ctr"/>
            <a:r>
              <a:rPr lang="en-US" dirty="0">
                <a:solidFill>
                  <a:srgbClr val="FFFFFF"/>
                </a:solidFill>
              </a:rPr>
              <a:t>Wirkungsvolle digitale Kampagnen</a:t>
            </a:r>
          </a:p>
        </p:txBody>
      </p:sp>
      <p:sp>
        <p:nvSpPr>
          <p:cNvPr id="10" name="Text Placeholder 2">
            <a:extLst>
              <a:ext uri="{FF2B5EF4-FFF2-40B4-BE49-F238E27FC236}">
                <a16:creationId xmlns:a16="http://schemas.microsoft.com/office/drawing/2014/main" id="{7FA58B7B-2F69-927D-A207-DF74AA4307B8}"/>
              </a:ext>
            </a:extLst>
          </p:cNvPr>
          <p:cNvSpPr>
            <a:spLocks noGrp="1"/>
          </p:cNvSpPr>
          <p:nvPr>
            <p:ph type="body" sz="quarter" idx="19"/>
          </p:nvPr>
        </p:nvSpPr>
        <p:spPr>
          <a:xfrm>
            <a:off x="391599" y="2457107"/>
            <a:ext cx="3423163" cy="385564"/>
          </a:xfrm>
        </p:spPr>
        <p:txBody>
          <a:bodyPr/>
          <a:lstStyle/>
          <a:p>
            <a:pPr algn="ctr"/>
            <a:r>
              <a:rPr lang="en-GB" sz="2400" dirty="0" err="1"/>
              <a:t>Schwerpunktbereich</a:t>
            </a:r>
            <a:r>
              <a:rPr lang="en-GB" sz="2400" dirty="0"/>
              <a:t> 1</a:t>
            </a:r>
          </a:p>
        </p:txBody>
      </p:sp>
      <p:sp>
        <p:nvSpPr>
          <p:cNvPr id="11" name="Text Placeholder 4">
            <a:extLst>
              <a:ext uri="{FF2B5EF4-FFF2-40B4-BE49-F238E27FC236}">
                <a16:creationId xmlns:a16="http://schemas.microsoft.com/office/drawing/2014/main" id="{C58787D8-F839-DF99-9FA2-DF0254309851}"/>
              </a:ext>
            </a:extLst>
          </p:cNvPr>
          <p:cNvSpPr>
            <a:spLocks noGrp="1"/>
          </p:cNvSpPr>
          <p:nvPr>
            <p:ph type="body" sz="quarter" idx="20"/>
          </p:nvPr>
        </p:nvSpPr>
        <p:spPr>
          <a:xfrm>
            <a:off x="4082901" y="1341275"/>
            <a:ext cx="7473043" cy="2832702"/>
          </a:xfrm>
        </p:spPr>
        <p:txBody>
          <a:bodyPr/>
          <a:lstStyle/>
          <a:p>
            <a:pPr marL="0" marR="0" lvl="0" indent="0" algn="l" defTabSz="777514" rtl="0" eaLnBrk="1" fontAlgn="auto" latinLnBrk="0" hangingPunct="1">
              <a:lnSpc>
                <a:spcPct val="100000"/>
              </a:lnSpc>
              <a:buClrTx/>
              <a:buSzTx/>
              <a:tabLst/>
              <a:defRPr/>
            </a:pPr>
            <a:r>
              <a:rPr lang="en-US" sz="2400" dirty="0">
                <a:solidFill>
                  <a:srgbClr val="0C4659"/>
                </a:solidFill>
              </a:rPr>
              <a:t>Digitale Kampagnen können Diskriminierung bekämpfen, marginalisierten Gruppen eine Stimme geben und politische Veränderungen voranbringen. Zahlreiche Strategien führten bereits zu erfolgreichen Advocacy-Maßnahmen und zu mehr öffentlichem Engagement für Menschenrechtsfragen. Viele europäische Initiativen nutzen soziale Medien, Videoinhalte und interaktives Storytelling, um das Bewusstsein für drängende gesellschaftliche Probleme zu schärfen.</a:t>
            </a:r>
          </a:p>
        </p:txBody>
      </p:sp>
      <p:pic>
        <p:nvPicPr>
          <p:cNvPr id="5" name="Picture Placeholder 4">
            <a:extLst>
              <a:ext uri="{FF2B5EF4-FFF2-40B4-BE49-F238E27FC236}">
                <a16:creationId xmlns:a16="http://schemas.microsoft.com/office/drawing/2014/main" id="{0909512A-1F8E-19DF-6C05-E6C726A60E3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grpSp>
        <p:nvGrpSpPr>
          <p:cNvPr id="7" name="Group 6">
            <a:extLst>
              <a:ext uri="{FF2B5EF4-FFF2-40B4-BE49-F238E27FC236}">
                <a16:creationId xmlns:a16="http://schemas.microsoft.com/office/drawing/2014/main" id="{487AE6C7-0798-B2F2-14AD-D87B351E2079}"/>
              </a:ext>
            </a:extLst>
          </p:cNvPr>
          <p:cNvGrpSpPr/>
          <p:nvPr/>
        </p:nvGrpSpPr>
        <p:grpSpPr>
          <a:xfrm>
            <a:off x="6826024" y="4663471"/>
            <a:ext cx="3546963" cy="2200491"/>
            <a:chOff x="6826024" y="4663471"/>
            <a:chExt cx="3546963" cy="2200491"/>
          </a:xfrm>
        </p:grpSpPr>
        <p:sp>
          <p:nvSpPr>
            <p:cNvPr id="8" name="Freeform 7">
              <a:extLst>
                <a:ext uri="{FF2B5EF4-FFF2-40B4-BE49-F238E27FC236}">
                  <a16:creationId xmlns:a16="http://schemas.microsoft.com/office/drawing/2014/main" id="{A5B4CCA6-FB97-63D5-F660-3553AE1F9B4F}"/>
                </a:ext>
              </a:extLst>
            </p:cNvPr>
            <p:cNvSpPr/>
            <p:nvPr/>
          </p:nvSpPr>
          <p:spPr>
            <a:xfrm>
              <a:off x="6826024" y="5801062"/>
              <a:ext cx="971089" cy="1056938"/>
            </a:xfrm>
            <a:custGeom>
              <a:avLst/>
              <a:gdLst>
                <a:gd name="connsiteX0" fmla="*/ 489204 w 971089"/>
                <a:gd name="connsiteY0" fmla="*/ 0 h 1056938"/>
                <a:gd name="connsiteX1" fmla="*/ 831749 w 971089"/>
                <a:gd name="connsiteY1" fmla="*/ 137890 h 1056938"/>
                <a:gd name="connsiteX2" fmla="*/ 971089 w 971089"/>
                <a:gd name="connsiteY2" fmla="*/ 476869 h 1056938"/>
                <a:gd name="connsiteX3" fmla="*/ 965284 w 971089"/>
                <a:gd name="connsiteY3" fmla="*/ 476869 h 1056938"/>
                <a:gd name="connsiteX4" fmla="*/ 965284 w 971089"/>
                <a:gd name="connsiteY4" fmla="*/ 936502 h 1056938"/>
                <a:gd name="connsiteX5" fmla="*/ 886905 w 971089"/>
                <a:gd name="connsiteY5" fmla="*/ 1052847 h 1056938"/>
                <a:gd name="connsiteX6" fmla="*/ 866823 w 971089"/>
                <a:gd name="connsiteY6" fmla="*/ 1056938 h 1056938"/>
                <a:gd name="connsiteX7" fmla="*/ 810686 w 971089"/>
                <a:gd name="connsiteY7" fmla="*/ 1056938 h 1056938"/>
                <a:gd name="connsiteX8" fmla="*/ 788206 w 971089"/>
                <a:gd name="connsiteY8" fmla="*/ 1051949 h 1056938"/>
                <a:gd name="connsiteX9" fmla="*/ 709826 w 971089"/>
                <a:gd name="connsiteY9" fmla="*/ 930757 h 1056938"/>
                <a:gd name="connsiteX10" fmla="*/ 709826 w 971089"/>
                <a:gd name="connsiteY10" fmla="*/ 471124 h 1056938"/>
                <a:gd name="connsiteX11" fmla="*/ 645962 w 971089"/>
                <a:gd name="connsiteY11" fmla="*/ 315998 h 1056938"/>
                <a:gd name="connsiteX12" fmla="*/ 489204 w 971089"/>
                <a:gd name="connsiteY12" fmla="*/ 252798 h 1056938"/>
                <a:gd name="connsiteX13" fmla="*/ 332446 w 971089"/>
                <a:gd name="connsiteY13" fmla="*/ 315998 h 1056938"/>
                <a:gd name="connsiteX14" fmla="*/ 268581 w 971089"/>
                <a:gd name="connsiteY14" fmla="*/ 471124 h 1056938"/>
                <a:gd name="connsiteX15" fmla="*/ 268581 w 971089"/>
                <a:gd name="connsiteY15" fmla="*/ 1034174 h 1056938"/>
                <a:gd name="connsiteX16" fmla="*/ 263869 w 971089"/>
                <a:gd name="connsiteY16" fmla="*/ 1056938 h 1056938"/>
                <a:gd name="connsiteX17" fmla="*/ 0 w 971089"/>
                <a:gd name="connsiteY17" fmla="*/ 1056938 h 1056938"/>
                <a:gd name="connsiteX18" fmla="*/ 7318 w 971089"/>
                <a:gd name="connsiteY18" fmla="*/ 1039920 h 1056938"/>
                <a:gd name="connsiteX19" fmla="*/ 7318 w 971089"/>
                <a:gd name="connsiteY19" fmla="*/ 476869 h 1056938"/>
                <a:gd name="connsiteX20" fmla="*/ 146659 w 971089"/>
                <a:gd name="connsiteY20" fmla="*/ 137890 h 1056938"/>
                <a:gd name="connsiteX21" fmla="*/ 489204 w 971089"/>
                <a:gd name="connsiteY21"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1089" h="1056938">
                  <a:moveTo>
                    <a:pt x="489204" y="0"/>
                  </a:moveTo>
                  <a:cubicBezTo>
                    <a:pt x="616933" y="0"/>
                    <a:pt x="738855" y="45963"/>
                    <a:pt x="831749" y="137890"/>
                  </a:cubicBezTo>
                  <a:cubicBezTo>
                    <a:pt x="918837" y="229816"/>
                    <a:pt x="971089" y="350470"/>
                    <a:pt x="971089" y="476869"/>
                  </a:cubicBezTo>
                  <a:lnTo>
                    <a:pt x="965284" y="476869"/>
                  </a:lnTo>
                  <a:lnTo>
                    <a:pt x="965284" y="936502"/>
                  </a:lnTo>
                  <a:cubicBezTo>
                    <a:pt x="965284" y="988211"/>
                    <a:pt x="932626" y="1033456"/>
                    <a:pt x="886905" y="1052847"/>
                  </a:cubicBezTo>
                  <a:lnTo>
                    <a:pt x="866823" y="1056938"/>
                  </a:lnTo>
                  <a:lnTo>
                    <a:pt x="810686" y="1056938"/>
                  </a:lnTo>
                  <a:lnTo>
                    <a:pt x="788206" y="1051949"/>
                  </a:lnTo>
                  <a:cubicBezTo>
                    <a:pt x="742485" y="1030943"/>
                    <a:pt x="709826" y="982466"/>
                    <a:pt x="709826" y="930757"/>
                  </a:cubicBezTo>
                  <a:lnTo>
                    <a:pt x="709826" y="471124"/>
                  </a:lnTo>
                  <a:cubicBezTo>
                    <a:pt x="709826" y="413670"/>
                    <a:pt x="686603" y="356215"/>
                    <a:pt x="645962" y="315998"/>
                  </a:cubicBezTo>
                  <a:cubicBezTo>
                    <a:pt x="605321" y="275780"/>
                    <a:pt x="547262" y="252798"/>
                    <a:pt x="489204" y="252798"/>
                  </a:cubicBezTo>
                  <a:cubicBezTo>
                    <a:pt x="431145" y="252798"/>
                    <a:pt x="373087" y="275780"/>
                    <a:pt x="332446" y="315998"/>
                  </a:cubicBezTo>
                  <a:cubicBezTo>
                    <a:pt x="291805" y="356215"/>
                    <a:pt x="268581" y="413670"/>
                    <a:pt x="268581" y="471124"/>
                  </a:cubicBezTo>
                  <a:lnTo>
                    <a:pt x="268581" y="1034174"/>
                  </a:lnTo>
                  <a:lnTo>
                    <a:pt x="263869" y="1056938"/>
                  </a:lnTo>
                  <a:lnTo>
                    <a:pt x="0" y="1056938"/>
                  </a:lnTo>
                  <a:lnTo>
                    <a:pt x="7318" y="1039920"/>
                  </a:lnTo>
                  <a:lnTo>
                    <a:pt x="7318" y="476869"/>
                  </a:lnTo>
                  <a:cubicBezTo>
                    <a:pt x="7318" y="350470"/>
                    <a:pt x="53765" y="229816"/>
                    <a:pt x="146659" y="137890"/>
                  </a:cubicBezTo>
                  <a:cubicBezTo>
                    <a:pt x="239552" y="51709"/>
                    <a:pt x="361475" y="0"/>
                    <a:pt x="489204" y="0"/>
                  </a:cubicBezTo>
                  <a:close/>
                </a:path>
              </a:pathLst>
            </a:custGeom>
            <a:solidFill>
              <a:srgbClr val="EE4F27"/>
            </a:solidFill>
            <a:ln w="58005"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F3CF4B00-73CB-7F90-5836-82723E77717D}"/>
                </a:ext>
              </a:extLst>
            </p:cNvPr>
            <p:cNvSpPr/>
            <p:nvPr/>
          </p:nvSpPr>
          <p:spPr>
            <a:xfrm>
              <a:off x="7535850" y="5778082"/>
              <a:ext cx="603809" cy="1079919"/>
            </a:xfrm>
            <a:custGeom>
              <a:avLst/>
              <a:gdLst>
                <a:gd name="connsiteX0" fmla="*/ 127729 w 603809"/>
                <a:gd name="connsiteY0" fmla="*/ 338979 h 1079919"/>
                <a:gd name="connsiteX1" fmla="*/ 255457 w 603809"/>
                <a:gd name="connsiteY1" fmla="*/ 465378 h 1079919"/>
                <a:gd name="connsiteX2" fmla="*/ 255457 w 603809"/>
                <a:gd name="connsiteY2" fmla="*/ 1079919 h 1079919"/>
                <a:gd name="connsiteX3" fmla="*/ 0 w 603809"/>
                <a:gd name="connsiteY3" fmla="*/ 1079919 h 1079919"/>
                <a:gd name="connsiteX4" fmla="*/ 0 w 603809"/>
                <a:gd name="connsiteY4" fmla="*/ 465378 h 1079919"/>
                <a:gd name="connsiteX5" fmla="*/ 127729 w 603809"/>
                <a:gd name="connsiteY5" fmla="*/ 338979 h 1079919"/>
                <a:gd name="connsiteX6" fmla="*/ 476080 w 603809"/>
                <a:gd name="connsiteY6" fmla="*/ 0 h 1079919"/>
                <a:gd name="connsiteX7" fmla="*/ 603809 w 603809"/>
                <a:gd name="connsiteY7" fmla="*/ 126399 h 1079919"/>
                <a:gd name="connsiteX8" fmla="*/ 603809 w 603809"/>
                <a:gd name="connsiteY8" fmla="*/ 1079919 h 1079919"/>
                <a:gd name="connsiteX9" fmla="*/ 348351 w 603809"/>
                <a:gd name="connsiteY9" fmla="*/ 1079919 h 1079919"/>
                <a:gd name="connsiteX10" fmla="*/ 348351 w 603809"/>
                <a:gd name="connsiteY10" fmla="*/ 126399 h 1079919"/>
                <a:gd name="connsiteX11" fmla="*/ 476080 w 603809"/>
                <a:gd name="connsiteY11" fmla="*/ 0 h 1079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1079919">
                  <a:moveTo>
                    <a:pt x="127729" y="338979"/>
                  </a:moveTo>
                  <a:cubicBezTo>
                    <a:pt x="197399" y="338979"/>
                    <a:pt x="255457" y="396433"/>
                    <a:pt x="255457" y="465378"/>
                  </a:cubicBezTo>
                  <a:lnTo>
                    <a:pt x="255457" y="1079919"/>
                  </a:lnTo>
                  <a:lnTo>
                    <a:pt x="0" y="1079919"/>
                  </a:lnTo>
                  <a:lnTo>
                    <a:pt x="0" y="465378"/>
                  </a:lnTo>
                  <a:cubicBezTo>
                    <a:pt x="0" y="390688"/>
                    <a:pt x="58059" y="333234"/>
                    <a:pt x="127729" y="338979"/>
                  </a:cubicBezTo>
                  <a:close/>
                  <a:moveTo>
                    <a:pt x="476080" y="0"/>
                  </a:moveTo>
                  <a:cubicBezTo>
                    <a:pt x="545750" y="0"/>
                    <a:pt x="603809" y="57454"/>
                    <a:pt x="603809" y="126399"/>
                  </a:cubicBezTo>
                  <a:lnTo>
                    <a:pt x="603809" y="1079919"/>
                  </a:lnTo>
                  <a:lnTo>
                    <a:pt x="348351" y="1079919"/>
                  </a:lnTo>
                  <a:lnTo>
                    <a:pt x="348351" y="126399"/>
                  </a:lnTo>
                  <a:cubicBezTo>
                    <a:pt x="348351" y="57454"/>
                    <a:pt x="406410" y="0"/>
                    <a:pt x="476080" y="0"/>
                  </a:cubicBezTo>
                  <a:close/>
                </a:path>
              </a:pathLst>
            </a:custGeom>
            <a:solidFill>
              <a:srgbClr val="A555A1"/>
            </a:solidFill>
            <a:ln w="58005"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AFDDA45B-A2C8-B798-1E04-C99F837B770C}"/>
                </a:ext>
              </a:extLst>
            </p:cNvPr>
            <p:cNvSpPr/>
            <p:nvPr/>
          </p:nvSpPr>
          <p:spPr>
            <a:xfrm>
              <a:off x="8592515" y="6059606"/>
              <a:ext cx="603809" cy="798394"/>
            </a:xfrm>
            <a:custGeom>
              <a:avLst/>
              <a:gdLst>
                <a:gd name="connsiteX0" fmla="*/ 476080 w 603809"/>
                <a:gd name="connsiteY0" fmla="*/ 338979 h 798394"/>
                <a:gd name="connsiteX1" fmla="*/ 603809 w 603809"/>
                <a:gd name="connsiteY1" fmla="*/ 465378 h 798394"/>
                <a:gd name="connsiteX2" fmla="*/ 603809 w 603809"/>
                <a:gd name="connsiteY2" fmla="*/ 798394 h 798394"/>
                <a:gd name="connsiteX3" fmla="*/ 348351 w 603809"/>
                <a:gd name="connsiteY3" fmla="*/ 798394 h 798394"/>
                <a:gd name="connsiteX4" fmla="*/ 348351 w 603809"/>
                <a:gd name="connsiteY4" fmla="*/ 465378 h 798394"/>
                <a:gd name="connsiteX5" fmla="*/ 476080 w 603809"/>
                <a:gd name="connsiteY5" fmla="*/ 338979 h 798394"/>
                <a:gd name="connsiteX6" fmla="*/ 127729 w 603809"/>
                <a:gd name="connsiteY6" fmla="*/ 0 h 798394"/>
                <a:gd name="connsiteX7" fmla="*/ 255457 w 603809"/>
                <a:gd name="connsiteY7" fmla="*/ 126399 h 798394"/>
                <a:gd name="connsiteX8" fmla="*/ 255457 w 603809"/>
                <a:gd name="connsiteY8" fmla="*/ 798394 h 798394"/>
                <a:gd name="connsiteX9" fmla="*/ 0 w 603809"/>
                <a:gd name="connsiteY9" fmla="*/ 798394 h 798394"/>
                <a:gd name="connsiteX10" fmla="*/ 0 w 603809"/>
                <a:gd name="connsiteY10" fmla="*/ 126399 h 798394"/>
                <a:gd name="connsiteX11" fmla="*/ 127729 w 603809"/>
                <a:gd name="connsiteY11" fmla="*/ 0 h 79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798394">
                  <a:moveTo>
                    <a:pt x="476080" y="338979"/>
                  </a:moveTo>
                  <a:cubicBezTo>
                    <a:pt x="545750" y="338979"/>
                    <a:pt x="603809" y="396433"/>
                    <a:pt x="603809" y="465378"/>
                  </a:cubicBezTo>
                  <a:lnTo>
                    <a:pt x="603809" y="798394"/>
                  </a:lnTo>
                  <a:lnTo>
                    <a:pt x="348351" y="798394"/>
                  </a:lnTo>
                  <a:lnTo>
                    <a:pt x="348351" y="465378"/>
                  </a:lnTo>
                  <a:cubicBezTo>
                    <a:pt x="348351" y="396433"/>
                    <a:pt x="406410" y="338979"/>
                    <a:pt x="476080" y="338979"/>
                  </a:cubicBezTo>
                  <a:close/>
                  <a:moveTo>
                    <a:pt x="127729" y="0"/>
                  </a:moveTo>
                  <a:cubicBezTo>
                    <a:pt x="197399" y="0"/>
                    <a:pt x="255457" y="57454"/>
                    <a:pt x="255457" y="126399"/>
                  </a:cubicBezTo>
                  <a:lnTo>
                    <a:pt x="255457" y="798394"/>
                  </a:lnTo>
                  <a:lnTo>
                    <a:pt x="0" y="798394"/>
                  </a:lnTo>
                  <a:lnTo>
                    <a:pt x="0" y="126399"/>
                  </a:lnTo>
                  <a:cubicBezTo>
                    <a:pt x="0" y="57454"/>
                    <a:pt x="58059" y="0"/>
                    <a:pt x="127729" y="0"/>
                  </a:cubicBezTo>
                  <a:close/>
                </a:path>
              </a:pathLst>
            </a:custGeom>
            <a:solidFill>
              <a:srgbClr val="2B9B9F"/>
            </a:solidFill>
            <a:ln w="58005"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5166EA68-AA34-3143-899C-7F1D66B7ED92}"/>
                </a:ext>
              </a:extLst>
            </p:cNvPr>
            <p:cNvSpPr/>
            <p:nvPr/>
          </p:nvSpPr>
          <p:spPr>
            <a:xfrm>
              <a:off x="8946672" y="5801062"/>
              <a:ext cx="1426315" cy="1056938"/>
            </a:xfrm>
            <a:custGeom>
              <a:avLst/>
              <a:gdLst>
                <a:gd name="connsiteX0" fmla="*/ 476080 w 1426315"/>
                <a:gd name="connsiteY0" fmla="*/ 0 h 1056938"/>
                <a:gd name="connsiteX1" fmla="*/ 818625 w 1426315"/>
                <a:gd name="connsiteY1" fmla="*/ 137890 h 1056938"/>
                <a:gd name="connsiteX2" fmla="*/ 957965 w 1426315"/>
                <a:gd name="connsiteY2" fmla="*/ 476869 h 1056938"/>
                <a:gd name="connsiteX3" fmla="*/ 957965 w 1426315"/>
                <a:gd name="connsiteY3" fmla="*/ 936502 h 1056938"/>
                <a:gd name="connsiteX4" fmla="*/ 1004412 w 1426315"/>
                <a:gd name="connsiteY4" fmla="*/ 982465 h 1056938"/>
                <a:gd name="connsiteX5" fmla="*/ 1312122 w 1426315"/>
                <a:gd name="connsiteY5" fmla="*/ 982465 h 1056938"/>
                <a:gd name="connsiteX6" fmla="*/ 1406830 w 1426315"/>
                <a:gd name="connsiteY6" fmla="*/ 1022863 h 1056938"/>
                <a:gd name="connsiteX7" fmla="*/ 1426315 w 1426315"/>
                <a:gd name="connsiteY7" fmla="*/ 1056938 h 1056938"/>
                <a:gd name="connsiteX8" fmla="*/ 722522 w 1426315"/>
                <a:gd name="connsiteY8" fmla="*/ 1056938 h 1056938"/>
                <a:gd name="connsiteX9" fmla="*/ 721105 w 1426315"/>
                <a:gd name="connsiteY9" fmla="*/ 1054373 h 1056938"/>
                <a:gd name="connsiteX10" fmla="*/ 696702 w 1426315"/>
                <a:gd name="connsiteY10" fmla="*/ 936502 h 1056938"/>
                <a:gd name="connsiteX11" fmla="*/ 696702 w 1426315"/>
                <a:gd name="connsiteY11" fmla="*/ 476869 h 1056938"/>
                <a:gd name="connsiteX12" fmla="*/ 632838 w 1426315"/>
                <a:gd name="connsiteY12" fmla="*/ 321743 h 1056938"/>
                <a:gd name="connsiteX13" fmla="*/ 476080 w 1426315"/>
                <a:gd name="connsiteY13" fmla="*/ 258544 h 1056938"/>
                <a:gd name="connsiteX14" fmla="*/ 319322 w 1426315"/>
                <a:gd name="connsiteY14" fmla="*/ 321743 h 1056938"/>
                <a:gd name="connsiteX15" fmla="*/ 255457 w 1426315"/>
                <a:gd name="connsiteY15" fmla="*/ 476869 h 1056938"/>
                <a:gd name="connsiteX16" fmla="*/ 255457 w 1426315"/>
                <a:gd name="connsiteY16" fmla="*/ 936502 h 1056938"/>
                <a:gd name="connsiteX17" fmla="*/ 177079 w 1426315"/>
                <a:gd name="connsiteY17" fmla="*/ 1052847 h 1056938"/>
                <a:gd name="connsiteX18" fmla="*/ 156997 w 1426315"/>
                <a:gd name="connsiteY18" fmla="*/ 1056938 h 1056938"/>
                <a:gd name="connsiteX19" fmla="*/ 98461 w 1426315"/>
                <a:gd name="connsiteY19" fmla="*/ 1056938 h 1056938"/>
                <a:gd name="connsiteX20" fmla="*/ 78379 w 1426315"/>
                <a:gd name="connsiteY20" fmla="*/ 1052847 h 1056938"/>
                <a:gd name="connsiteX21" fmla="*/ 0 w 1426315"/>
                <a:gd name="connsiteY21" fmla="*/ 936502 h 1056938"/>
                <a:gd name="connsiteX22" fmla="*/ 0 w 1426315"/>
                <a:gd name="connsiteY22" fmla="*/ 476869 h 1056938"/>
                <a:gd name="connsiteX23" fmla="*/ 133535 w 1426315"/>
                <a:gd name="connsiteY23" fmla="*/ 137890 h 1056938"/>
                <a:gd name="connsiteX24" fmla="*/ 476080 w 1426315"/>
                <a:gd name="connsiteY24"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26315" h="1056938">
                  <a:moveTo>
                    <a:pt x="476080" y="0"/>
                  </a:moveTo>
                  <a:cubicBezTo>
                    <a:pt x="603809" y="0"/>
                    <a:pt x="725731" y="45963"/>
                    <a:pt x="818625" y="137890"/>
                  </a:cubicBezTo>
                  <a:cubicBezTo>
                    <a:pt x="905713" y="229816"/>
                    <a:pt x="957965" y="350470"/>
                    <a:pt x="957965" y="476869"/>
                  </a:cubicBezTo>
                  <a:lnTo>
                    <a:pt x="957965" y="936502"/>
                  </a:lnTo>
                  <a:cubicBezTo>
                    <a:pt x="957965" y="959484"/>
                    <a:pt x="975383" y="982465"/>
                    <a:pt x="1004412" y="982465"/>
                  </a:cubicBezTo>
                  <a:lnTo>
                    <a:pt x="1312122" y="982465"/>
                  </a:lnTo>
                  <a:cubicBezTo>
                    <a:pt x="1354214" y="982465"/>
                    <a:pt x="1385784" y="998624"/>
                    <a:pt x="1406830" y="1022863"/>
                  </a:cubicBezTo>
                  <a:lnTo>
                    <a:pt x="1426315" y="1056938"/>
                  </a:lnTo>
                  <a:lnTo>
                    <a:pt x="722522" y="1056938"/>
                  </a:lnTo>
                  <a:lnTo>
                    <a:pt x="721105" y="1054373"/>
                  </a:lnTo>
                  <a:cubicBezTo>
                    <a:pt x="705411" y="1018015"/>
                    <a:pt x="696702" y="978156"/>
                    <a:pt x="696702" y="936502"/>
                  </a:cubicBezTo>
                  <a:lnTo>
                    <a:pt x="696702" y="476869"/>
                  </a:lnTo>
                  <a:cubicBezTo>
                    <a:pt x="696702" y="419415"/>
                    <a:pt x="673479" y="361961"/>
                    <a:pt x="632838" y="321743"/>
                  </a:cubicBezTo>
                  <a:cubicBezTo>
                    <a:pt x="592197" y="281525"/>
                    <a:pt x="534138" y="258544"/>
                    <a:pt x="476080" y="258544"/>
                  </a:cubicBezTo>
                  <a:cubicBezTo>
                    <a:pt x="418021" y="258544"/>
                    <a:pt x="359963" y="281525"/>
                    <a:pt x="319322" y="321743"/>
                  </a:cubicBezTo>
                  <a:cubicBezTo>
                    <a:pt x="278681" y="361961"/>
                    <a:pt x="255457" y="419415"/>
                    <a:pt x="255457" y="476869"/>
                  </a:cubicBezTo>
                  <a:lnTo>
                    <a:pt x="255457" y="936502"/>
                  </a:lnTo>
                  <a:cubicBezTo>
                    <a:pt x="255457" y="988211"/>
                    <a:pt x="222799" y="1033456"/>
                    <a:pt x="177079" y="1052847"/>
                  </a:cubicBezTo>
                  <a:lnTo>
                    <a:pt x="156997" y="1056938"/>
                  </a:lnTo>
                  <a:lnTo>
                    <a:pt x="98461" y="1056938"/>
                  </a:lnTo>
                  <a:lnTo>
                    <a:pt x="78379" y="1052847"/>
                  </a:lnTo>
                  <a:cubicBezTo>
                    <a:pt x="32658" y="1033456"/>
                    <a:pt x="0" y="988211"/>
                    <a:pt x="0" y="936502"/>
                  </a:cubicBezTo>
                  <a:lnTo>
                    <a:pt x="0" y="476869"/>
                  </a:lnTo>
                  <a:cubicBezTo>
                    <a:pt x="0" y="350470"/>
                    <a:pt x="52253" y="229816"/>
                    <a:pt x="133535" y="137890"/>
                  </a:cubicBezTo>
                  <a:cubicBezTo>
                    <a:pt x="226428" y="51709"/>
                    <a:pt x="348351" y="0"/>
                    <a:pt x="476080" y="0"/>
                  </a:cubicBezTo>
                  <a:close/>
                </a:path>
              </a:pathLst>
            </a:custGeom>
            <a:solidFill>
              <a:srgbClr val="414DA1"/>
            </a:solidFill>
            <a:ln w="58005"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7DAD517A-8276-1573-F723-AA5B74CB56E9}"/>
                </a:ext>
              </a:extLst>
            </p:cNvPr>
            <p:cNvSpPr/>
            <p:nvPr/>
          </p:nvSpPr>
          <p:spPr>
            <a:xfrm>
              <a:off x="7890007" y="4663471"/>
              <a:ext cx="963771" cy="1861909"/>
            </a:xfrm>
            <a:custGeom>
              <a:avLst/>
              <a:gdLst>
                <a:gd name="connsiteX0" fmla="*/ 963771 w 963771"/>
                <a:gd name="connsiteY0" fmla="*/ 1735114 h 1861909"/>
                <a:gd name="connsiteX1" fmla="*/ 963771 w 963771"/>
                <a:gd name="connsiteY1" fmla="*/ 1149082 h 1861909"/>
                <a:gd name="connsiteX2" fmla="*/ 824431 w 963771"/>
                <a:gd name="connsiteY2" fmla="*/ 810103 h 1861909"/>
                <a:gd name="connsiteX3" fmla="*/ 481886 w 963771"/>
                <a:gd name="connsiteY3" fmla="*/ 672213 h 1861909"/>
                <a:gd name="connsiteX4" fmla="*/ 139340 w 963771"/>
                <a:gd name="connsiteY4" fmla="*/ 810103 h 1861909"/>
                <a:gd name="connsiteX5" fmla="*/ 0 w 963771"/>
                <a:gd name="connsiteY5" fmla="*/ 1149082 h 1861909"/>
                <a:gd name="connsiteX6" fmla="*/ 0 w 963771"/>
                <a:gd name="connsiteY6" fmla="*/ 1735114 h 1861909"/>
                <a:gd name="connsiteX7" fmla="*/ 127729 w 963771"/>
                <a:gd name="connsiteY7" fmla="*/ 1861513 h 1861909"/>
                <a:gd name="connsiteX8" fmla="*/ 255457 w 963771"/>
                <a:gd name="connsiteY8" fmla="*/ 1735114 h 1861909"/>
                <a:gd name="connsiteX9" fmla="*/ 255457 w 963771"/>
                <a:gd name="connsiteY9" fmla="*/ 1149082 h 1861909"/>
                <a:gd name="connsiteX10" fmla="*/ 319322 w 963771"/>
                <a:gd name="connsiteY10" fmla="*/ 993956 h 1861909"/>
                <a:gd name="connsiteX11" fmla="*/ 476080 w 963771"/>
                <a:gd name="connsiteY11" fmla="*/ 930757 h 1861909"/>
                <a:gd name="connsiteX12" fmla="*/ 632838 w 963771"/>
                <a:gd name="connsiteY12" fmla="*/ 993956 h 1861909"/>
                <a:gd name="connsiteX13" fmla="*/ 696702 w 963771"/>
                <a:gd name="connsiteY13" fmla="*/ 1149082 h 1861909"/>
                <a:gd name="connsiteX14" fmla="*/ 696702 w 963771"/>
                <a:gd name="connsiteY14" fmla="*/ 1735114 h 1861909"/>
                <a:gd name="connsiteX15" fmla="*/ 824431 w 963771"/>
                <a:gd name="connsiteY15" fmla="*/ 1861513 h 1861909"/>
                <a:gd name="connsiteX16" fmla="*/ 963771 w 963771"/>
                <a:gd name="connsiteY16" fmla="*/ 1735114 h 1861909"/>
                <a:gd name="connsiteX17" fmla="*/ 481886 w 963771"/>
                <a:gd name="connsiteY17" fmla="*/ 0 h 1861909"/>
                <a:gd name="connsiteX18" fmla="*/ 226428 w 963771"/>
                <a:gd name="connsiteY18" fmla="*/ 252798 h 1861909"/>
                <a:gd name="connsiteX19" fmla="*/ 481886 w 963771"/>
                <a:gd name="connsiteY19" fmla="*/ 505596 h 1861909"/>
                <a:gd name="connsiteX20" fmla="*/ 737343 w 963771"/>
                <a:gd name="connsiteY20" fmla="*/ 252798 h 1861909"/>
                <a:gd name="connsiteX21" fmla="*/ 481886 w 963771"/>
                <a:gd name="connsiteY21" fmla="*/ 0 h 1861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63771" h="1861909">
                  <a:moveTo>
                    <a:pt x="963771" y="1735114"/>
                  </a:moveTo>
                  <a:lnTo>
                    <a:pt x="963771" y="1149082"/>
                  </a:lnTo>
                  <a:cubicBezTo>
                    <a:pt x="963771" y="1022683"/>
                    <a:pt x="911518" y="902030"/>
                    <a:pt x="824431" y="810103"/>
                  </a:cubicBezTo>
                  <a:cubicBezTo>
                    <a:pt x="731537" y="718176"/>
                    <a:pt x="609614" y="672213"/>
                    <a:pt x="481886" y="672213"/>
                  </a:cubicBezTo>
                  <a:cubicBezTo>
                    <a:pt x="354157" y="672213"/>
                    <a:pt x="232234" y="723922"/>
                    <a:pt x="139340" y="810103"/>
                  </a:cubicBezTo>
                  <a:cubicBezTo>
                    <a:pt x="46447" y="902030"/>
                    <a:pt x="0" y="1022683"/>
                    <a:pt x="0" y="1149082"/>
                  </a:cubicBezTo>
                  <a:lnTo>
                    <a:pt x="0" y="1735114"/>
                  </a:lnTo>
                  <a:cubicBezTo>
                    <a:pt x="0" y="1804059"/>
                    <a:pt x="58059" y="1861513"/>
                    <a:pt x="127729" y="1861513"/>
                  </a:cubicBezTo>
                  <a:cubicBezTo>
                    <a:pt x="197399" y="1861513"/>
                    <a:pt x="255457" y="1804059"/>
                    <a:pt x="255457" y="1735114"/>
                  </a:cubicBezTo>
                  <a:lnTo>
                    <a:pt x="255457" y="1149082"/>
                  </a:lnTo>
                  <a:cubicBezTo>
                    <a:pt x="255457" y="1091628"/>
                    <a:pt x="278681" y="1034174"/>
                    <a:pt x="319322" y="993956"/>
                  </a:cubicBezTo>
                  <a:cubicBezTo>
                    <a:pt x="359963" y="953738"/>
                    <a:pt x="418021" y="930757"/>
                    <a:pt x="476080" y="930757"/>
                  </a:cubicBezTo>
                  <a:cubicBezTo>
                    <a:pt x="534138" y="930757"/>
                    <a:pt x="592197" y="953738"/>
                    <a:pt x="632838" y="993956"/>
                  </a:cubicBezTo>
                  <a:cubicBezTo>
                    <a:pt x="673479" y="1034174"/>
                    <a:pt x="696702" y="1091628"/>
                    <a:pt x="696702" y="1149082"/>
                  </a:cubicBezTo>
                  <a:lnTo>
                    <a:pt x="696702" y="1735114"/>
                  </a:lnTo>
                  <a:cubicBezTo>
                    <a:pt x="696702" y="1804059"/>
                    <a:pt x="754761" y="1861513"/>
                    <a:pt x="824431" y="1861513"/>
                  </a:cubicBezTo>
                  <a:cubicBezTo>
                    <a:pt x="905713" y="1867259"/>
                    <a:pt x="963771" y="1809805"/>
                    <a:pt x="963771" y="1735114"/>
                  </a:cubicBezTo>
                  <a:moveTo>
                    <a:pt x="481886" y="0"/>
                  </a:moveTo>
                  <a:cubicBezTo>
                    <a:pt x="336739" y="0"/>
                    <a:pt x="226428" y="114908"/>
                    <a:pt x="226428" y="252798"/>
                  </a:cubicBezTo>
                  <a:cubicBezTo>
                    <a:pt x="226428" y="396433"/>
                    <a:pt x="342545" y="505596"/>
                    <a:pt x="481886" y="505596"/>
                  </a:cubicBezTo>
                  <a:cubicBezTo>
                    <a:pt x="627032" y="505596"/>
                    <a:pt x="737343" y="390688"/>
                    <a:pt x="737343" y="252798"/>
                  </a:cubicBezTo>
                  <a:cubicBezTo>
                    <a:pt x="737343" y="114908"/>
                    <a:pt x="621226" y="0"/>
                    <a:pt x="481886" y="0"/>
                  </a:cubicBezTo>
                  <a:close/>
                </a:path>
              </a:pathLst>
            </a:custGeom>
            <a:solidFill>
              <a:srgbClr val="4174BA"/>
            </a:solidFill>
            <a:ln w="58005" cap="flat">
              <a:noFill/>
              <a:prstDash val="solid"/>
              <a:miter/>
            </a:ln>
          </p:spPr>
          <p:txBody>
            <a:bodyPr rtlCol="0" anchor="ctr"/>
            <a:lstStyle/>
            <a:p>
              <a:endParaRPr lang="en-GB"/>
            </a:p>
          </p:txBody>
        </p:sp>
        <p:sp>
          <p:nvSpPr>
            <p:cNvPr id="18" name="Freeform 17">
              <a:extLst>
                <a:ext uri="{FF2B5EF4-FFF2-40B4-BE49-F238E27FC236}">
                  <a16:creationId xmlns:a16="http://schemas.microsoft.com/office/drawing/2014/main" id="{A6C6C91E-2290-D059-C3B5-D012189C9611}"/>
                </a:ext>
              </a:extLst>
            </p:cNvPr>
            <p:cNvSpPr/>
            <p:nvPr/>
          </p:nvSpPr>
          <p:spPr>
            <a:xfrm>
              <a:off x="9173100"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414DA1"/>
            </a:solidFill>
            <a:ln w="58005"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37C4318D-8FA7-7CEA-FF3C-FEE4B49E87A2}"/>
                </a:ext>
              </a:extLst>
            </p:cNvPr>
            <p:cNvSpPr/>
            <p:nvPr/>
          </p:nvSpPr>
          <p:spPr>
            <a:xfrm>
              <a:off x="7053965"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EE4F27"/>
            </a:solidFill>
            <a:ln w="58005"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8D641AA0-F01E-DCE1-9FCA-42685F2168F1}"/>
                </a:ext>
              </a:extLst>
            </p:cNvPr>
            <p:cNvSpPr/>
            <p:nvPr/>
          </p:nvSpPr>
          <p:spPr>
            <a:xfrm>
              <a:off x="7535850" y="6611165"/>
              <a:ext cx="255857" cy="252797"/>
            </a:xfrm>
            <a:custGeom>
              <a:avLst/>
              <a:gdLst>
                <a:gd name="connsiteX0" fmla="*/ 127729 w 255857"/>
                <a:gd name="connsiteY0" fmla="*/ 0 h 252797"/>
                <a:gd name="connsiteX1" fmla="*/ 0 w 255857"/>
                <a:gd name="connsiteY1" fmla="*/ 126399 h 252797"/>
                <a:gd name="connsiteX2" fmla="*/ 0 w 255857"/>
                <a:gd name="connsiteY2" fmla="*/ 126399 h 252797"/>
                <a:gd name="connsiteX3" fmla="*/ 0 w 255857"/>
                <a:gd name="connsiteY3" fmla="*/ 126399 h 252797"/>
                <a:gd name="connsiteX4" fmla="*/ 0 w 255857"/>
                <a:gd name="connsiteY4" fmla="*/ 126399 h 252797"/>
                <a:gd name="connsiteX5" fmla="*/ 0 w 255857"/>
                <a:gd name="connsiteY5" fmla="*/ 126399 h 252797"/>
                <a:gd name="connsiteX6" fmla="*/ 127729 w 255857"/>
                <a:gd name="connsiteY6" fmla="*/ 252798 h 252797"/>
                <a:gd name="connsiteX7" fmla="*/ 255457 w 255857"/>
                <a:gd name="connsiteY7" fmla="*/ 126399 h 252797"/>
                <a:gd name="connsiteX8" fmla="*/ 127729 w 255857"/>
                <a:gd name="connsiteY8" fmla="*/ 0 h 25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857" h="252797">
                  <a:moveTo>
                    <a:pt x="127729" y="0"/>
                  </a:moveTo>
                  <a:cubicBezTo>
                    <a:pt x="58059" y="0"/>
                    <a:pt x="0" y="57454"/>
                    <a:pt x="0" y="126399"/>
                  </a:cubicBezTo>
                  <a:lnTo>
                    <a:pt x="0" y="126399"/>
                  </a:lnTo>
                  <a:cubicBezTo>
                    <a:pt x="0" y="126399"/>
                    <a:pt x="0" y="126399"/>
                    <a:pt x="0" y="126399"/>
                  </a:cubicBezTo>
                  <a:cubicBezTo>
                    <a:pt x="0" y="126399"/>
                    <a:pt x="0" y="126399"/>
                    <a:pt x="0" y="126399"/>
                  </a:cubicBezTo>
                  <a:cubicBezTo>
                    <a:pt x="0" y="126399"/>
                    <a:pt x="0" y="126399"/>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993F59"/>
            </a:solidFill>
            <a:ln w="58005"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0323B5FB-0844-BEBB-AD73-1985434B2C82}"/>
                </a:ext>
              </a:extLst>
            </p:cNvPr>
            <p:cNvSpPr/>
            <p:nvPr/>
          </p:nvSpPr>
          <p:spPr>
            <a:xfrm>
              <a:off x="7890007"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414DA1"/>
            </a:solidFill>
            <a:ln w="58005"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791DB779-DD89-A7F9-04C0-6D6131340C9E}"/>
                </a:ext>
              </a:extLst>
            </p:cNvPr>
            <p:cNvSpPr/>
            <p:nvPr/>
          </p:nvSpPr>
          <p:spPr>
            <a:xfrm>
              <a:off x="8592515"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3FB5A1"/>
            </a:solidFill>
            <a:ln w="58005"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E897D74E-2CF8-82D4-8133-FB30E998CB5B}"/>
                </a:ext>
              </a:extLst>
            </p:cNvPr>
            <p:cNvSpPr/>
            <p:nvPr/>
          </p:nvSpPr>
          <p:spPr>
            <a:xfrm>
              <a:off x="8946672" y="6611165"/>
              <a:ext cx="255857" cy="252797"/>
            </a:xfrm>
            <a:custGeom>
              <a:avLst/>
              <a:gdLst>
                <a:gd name="connsiteX0" fmla="*/ 127729 w 255857"/>
                <a:gd name="connsiteY0" fmla="*/ 0 h 252797"/>
                <a:gd name="connsiteX1" fmla="*/ 0 w 255857"/>
                <a:gd name="connsiteY1" fmla="*/ 126399 h 252797"/>
                <a:gd name="connsiteX2" fmla="*/ 127729 w 255857"/>
                <a:gd name="connsiteY2" fmla="*/ 252798 h 252797"/>
                <a:gd name="connsiteX3" fmla="*/ 255457 w 255857"/>
                <a:gd name="connsiteY3" fmla="*/ 126399 h 252797"/>
                <a:gd name="connsiteX4" fmla="*/ 127729 w 255857"/>
                <a:gd name="connsiteY4" fmla="*/ 0 h 2527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857" h="252797">
                  <a:moveTo>
                    <a:pt x="127729" y="0"/>
                  </a:moveTo>
                  <a:cubicBezTo>
                    <a:pt x="58059" y="0"/>
                    <a:pt x="0" y="57454"/>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58B947"/>
            </a:solidFill>
            <a:ln w="58005" cap="flat">
              <a:noFill/>
              <a:prstDash val="solid"/>
              <a:miter/>
            </a:ln>
          </p:spPr>
          <p:txBody>
            <a:bodyPr rtlCol="0" anchor="ctr"/>
            <a:lstStyle/>
            <a:p>
              <a:endParaRPr lang="en-GB"/>
            </a:p>
          </p:txBody>
        </p:sp>
      </p:grpSp>
      <p:sp>
        <p:nvSpPr>
          <p:cNvPr id="24" name="Text Placeholder 5">
            <a:extLst>
              <a:ext uri="{FF2B5EF4-FFF2-40B4-BE49-F238E27FC236}">
                <a16:creationId xmlns:a16="http://schemas.microsoft.com/office/drawing/2014/main" id="{D34DC96C-6B6B-C79B-7F6F-FE9B0134F25F}"/>
              </a:ext>
            </a:extLst>
          </p:cNvPr>
          <p:cNvSpPr txBox="1">
            <a:spLocks/>
          </p:cNvSpPr>
          <p:nvPr/>
        </p:nvSpPr>
        <p:spPr>
          <a:xfrm>
            <a:off x="4082902" y="1"/>
            <a:ext cx="7947989" cy="1128694"/>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3400" b="1" dirty="0">
                <a:solidFill>
                  <a:srgbClr val="0C4659"/>
                </a:solidFill>
                <a:latin typeface="Calibri (MS) Bold"/>
                <a:ea typeface="Calibri (MS) Bold"/>
                <a:cs typeface="Calibri (MS) Bold"/>
                <a:sym typeface="Calibri (MS) Bold"/>
              </a:rPr>
              <a:t>Fallstudien zu wirkungsvollen digitalen Kampagnen</a:t>
            </a:r>
          </a:p>
        </p:txBody>
      </p:sp>
      <p:cxnSp>
        <p:nvCxnSpPr>
          <p:cNvPr id="25" name="Straight Connector 24">
            <a:extLst>
              <a:ext uri="{FF2B5EF4-FFF2-40B4-BE49-F238E27FC236}">
                <a16:creationId xmlns:a16="http://schemas.microsoft.com/office/drawing/2014/main" id="{746F7791-A0DA-6D63-78DD-76953378456A}"/>
              </a:ext>
            </a:extLst>
          </p:cNvPr>
          <p:cNvCxnSpPr>
            <a:cxnSpLocks/>
          </p:cNvCxnSpPr>
          <p:nvPr/>
        </p:nvCxnSpPr>
        <p:spPr>
          <a:xfrm flipV="1">
            <a:off x="4082903" y="1128695"/>
            <a:ext cx="8109097" cy="3"/>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89411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C0647D0F-7780-2E10-4721-9FB685C0A99A}"/>
              </a:ext>
            </a:extLst>
          </p:cNvPr>
          <p:cNvSpPr>
            <a:spLocks noGrp="1"/>
          </p:cNvSpPr>
          <p:nvPr>
            <p:ph type="body" sz="quarter" idx="18"/>
          </p:nvPr>
        </p:nvSpPr>
        <p:spPr>
          <a:xfrm>
            <a:off x="391600" y="3392026"/>
            <a:ext cx="3423163" cy="1049221"/>
          </a:xfrm>
        </p:spPr>
        <p:txBody>
          <a:bodyPr/>
          <a:lstStyle/>
          <a:p>
            <a:pPr algn="ctr"/>
            <a:r>
              <a:rPr lang="en-US" dirty="0">
                <a:solidFill>
                  <a:srgbClr val="FFFFFF"/>
                </a:solidFill>
              </a:rPr>
              <a:t>Soziale Medien und Aktivismus</a:t>
            </a:r>
          </a:p>
        </p:txBody>
      </p:sp>
      <p:sp>
        <p:nvSpPr>
          <p:cNvPr id="10" name="Text Placeholder 2">
            <a:extLst>
              <a:ext uri="{FF2B5EF4-FFF2-40B4-BE49-F238E27FC236}">
                <a16:creationId xmlns:a16="http://schemas.microsoft.com/office/drawing/2014/main" id="{7FA58B7B-2F69-927D-A207-DF74AA4307B8}"/>
              </a:ext>
            </a:extLst>
          </p:cNvPr>
          <p:cNvSpPr>
            <a:spLocks noGrp="1"/>
          </p:cNvSpPr>
          <p:nvPr>
            <p:ph type="body" sz="quarter" idx="19"/>
          </p:nvPr>
        </p:nvSpPr>
        <p:spPr>
          <a:xfrm>
            <a:off x="391599" y="2457107"/>
            <a:ext cx="3423163" cy="385564"/>
          </a:xfrm>
        </p:spPr>
        <p:txBody>
          <a:bodyPr/>
          <a:lstStyle/>
          <a:p>
            <a:pPr algn="ctr"/>
            <a:r>
              <a:rPr lang="en-GB" sz="2400" dirty="0" err="1"/>
              <a:t>Schwerpunktbereich</a:t>
            </a:r>
            <a:r>
              <a:rPr lang="en-GB" sz="2400" dirty="0"/>
              <a:t> 2</a:t>
            </a:r>
          </a:p>
        </p:txBody>
      </p:sp>
      <p:sp>
        <p:nvSpPr>
          <p:cNvPr id="11" name="Text Placeholder 4">
            <a:extLst>
              <a:ext uri="{FF2B5EF4-FFF2-40B4-BE49-F238E27FC236}">
                <a16:creationId xmlns:a16="http://schemas.microsoft.com/office/drawing/2014/main" id="{C58787D8-F839-DF99-9FA2-DF0254309851}"/>
              </a:ext>
            </a:extLst>
          </p:cNvPr>
          <p:cNvSpPr>
            <a:spLocks noGrp="1"/>
          </p:cNvSpPr>
          <p:nvPr>
            <p:ph type="body" sz="quarter" idx="20"/>
          </p:nvPr>
        </p:nvSpPr>
        <p:spPr>
          <a:xfrm>
            <a:off x="4082901" y="1979598"/>
            <a:ext cx="7473043" cy="2696940"/>
          </a:xfrm>
        </p:spPr>
        <p:txBody>
          <a:bodyPr/>
          <a:lstStyle/>
          <a:p>
            <a:pPr marL="0" marR="0" lvl="0" indent="0" algn="l" defTabSz="777514" rtl="0" eaLnBrk="1" fontAlgn="auto" latinLnBrk="0" hangingPunct="1">
              <a:lnSpc>
                <a:spcPct val="100000"/>
              </a:lnSpc>
              <a:buClrTx/>
              <a:buSzTx/>
              <a:tabLst/>
              <a:defRPr/>
            </a:pPr>
            <a:r>
              <a:rPr lang="en-US" sz="2400" dirty="0">
                <a:solidFill>
                  <a:srgbClr val="0C4659"/>
                </a:solidFill>
              </a:rPr>
              <a:t>Soziale Medien sind ein wichtiges Werkzeug für modernen Aktivismus. Einzelpersonen und Organisationen können damit Unterstützung mobilisieren, Geschichten teilen und Ungerechtigkeiten sofort ansprechen. Digitale Bewegungen nutzen digitales Storytelling, um ein globales Publikum zu erreichen und gesetzliche oder gesellschaftliche Reformen voranzutreiben.</a:t>
            </a:r>
          </a:p>
        </p:txBody>
      </p:sp>
      <p:grpSp>
        <p:nvGrpSpPr>
          <p:cNvPr id="2" name="Group 1">
            <a:extLst>
              <a:ext uri="{FF2B5EF4-FFF2-40B4-BE49-F238E27FC236}">
                <a16:creationId xmlns:a16="http://schemas.microsoft.com/office/drawing/2014/main" id="{3D7F0E47-95FD-AEBE-9F25-E86FD9315E12}"/>
              </a:ext>
            </a:extLst>
          </p:cNvPr>
          <p:cNvGrpSpPr/>
          <p:nvPr/>
        </p:nvGrpSpPr>
        <p:grpSpPr>
          <a:xfrm>
            <a:off x="6826024" y="4663471"/>
            <a:ext cx="3546963" cy="2200491"/>
            <a:chOff x="6826024" y="4663471"/>
            <a:chExt cx="3546963" cy="2200491"/>
          </a:xfrm>
        </p:grpSpPr>
        <p:sp>
          <p:nvSpPr>
            <p:cNvPr id="3" name="Freeform 2">
              <a:extLst>
                <a:ext uri="{FF2B5EF4-FFF2-40B4-BE49-F238E27FC236}">
                  <a16:creationId xmlns:a16="http://schemas.microsoft.com/office/drawing/2014/main" id="{5D9F5BE9-1E68-E62F-8DE4-EC7F2A6B2A9A}"/>
                </a:ext>
              </a:extLst>
            </p:cNvPr>
            <p:cNvSpPr/>
            <p:nvPr/>
          </p:nvSpPr>
          <p:spPr>
            <a:xfrm>
              <a:off x="6826024" y="5801062"/>
              <a:ext cx="971089" cy="1056938"/>
            </a:xfrm>
            <a:custGeom>
              <a:avLst/>
              <a:gdLst>
                <a:gd name="connsiteX0" fmla="*/ 489204 w 971089"/>
                <a:gd name="connsiteY0" fmla="*/ 0 h 1056938"/>
                <a:gd name="connsiteX1" fmla="*/ 831749 w 971089"/>
                <a:gd name="connsiteY1" fmla="*/ 137890 h 1056938"/>
                <a:gd name="connsiteX2" fmla="*/ 971089 w 971089"/>
                <a:gd name="connsiteY2" fmla="*/ 476869 h 1056938"/>
                <a:gd name="connsiteX3" fmla="*/ 965284 w 971089"/>
                <a:gd name="connsiteY3" fmla="*/ 476869 h 1056938"/>
                <a:gd name="connsiteX4" fmla="*/ 965284 w 971089"/>
                <a:gd name="connsiteY4" fmla="*/ 936502 h 1056938"/>
                <a:gd name="connsiteX5" fmla="*/ 886905 w 971089"/>
                <a:gd name="connsiteY5" fmla="*/ 1052847 h 1056938"/>
                <a:gd name="connsiteX6" fmla="*/ 866823 w 971089"/>
                <a:gd name="connsiteY6" fmla="*/ 1056938 h 1056938"/>
                <a:gd name="connsiteX7" fmla="*/ 810686 w 971089"/>
                <a:gd name="connsiteY7" fmla="*/ 1056938 h 1056938"/>
                <a:gd name="connsiteX8" fmla="*/ 788206 w 971089"/>
                <a:gd name="connsiteY8" fmla="*/ 1051949 h 1056938"/>
                <a:gd name="connsiteX9" fmla="*/ 709826 w 971089"/>
                <a:gd name="connsiteY9" fmla="*/ 930757 h 1056938"/>
                <a:gd name="connsiteX10" fmla="*/ 709826 w 971089"/>
                <a:gd name="connsiteY10" fmla="*/ 471124 h 1056938"/>
                <a:gd name="connsiteX11" fmla="*/ 645962 w 971089"/>
                <a:gd name="connsiteY11" fmla="*/ 315998 h 1056938"/>
                <a:gd name="connsiteX12" fmla="*/ 489204 w 971089"/>
                <a:gd name="connsiteY12" fmla="*/ 252798 h 1056938"/>
                <a:gd name="connsiteX13" fmla="*/ 332446 w 971089"/>
                <a:gd name="connsiteY13" fmla="*/ 315998 h 1056938"/>
                <a:gd name="connsiteX14" fmla="*/ 268581 w 971089"/>
                <a:gd name="connsiteY14" fmla="*/ 471124 h 1056938"/>
                <a:gd name="connsiteX15" fmla="*/ 268581 w 971089"/>
                <a:gd name="connsiteY15" fmla="*/ 1034174 h 1056938"/>
                <a:gd name="connsiteX16" fmla="*/ 263869 w 971089"/>
                <a:gd name="connsiteY16" fmla="*/ 1056938 h 1056938"/>
                <a:gd name="connsiteX17" fmla="*/ 0 w 971089"/>
                <a:gd name="connsiteY17" fmla="*/ 1056938 h 1056938"/>
                <a:gd name="connsiteX18" fmla="*/ 7318 w 971089"/>
                <a:gd name="connsiteY18" fmla="*/ 1039920 h 1056938"/>
                <a:gd name="connsiteX19" fmla="*/ 7318 w 971089"/>
                <a:gd name="connsiteY19" fmla="*/ 476869 h 1056938"/>
                <a:gd name="connsiteX20" fmla="*/ 146659 w 971089"/>
                <a:gd name="connsiteY20" fmla="*/ 137890 h 1056938"/>
                <a:gd name="connsiteX21" fmla="*/ 489204 w 971089"/>
                <a:gd name="connsiteY21"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1089" h="1056938">
                  <a:moveTo>
                    <a:pt x="489204" y="0"/>
                  </a:moveTo>
                  <a:cubicBezTo>
                    <a:pt x="616933" y="0"/>
                    <a:pt x="738855" y="45963"/>
                    <a:pt x="831749" y="137890"/>
                  </a:cubicBezTo>
                  <a:cubicBezTo>
                    <a:pt x="918837" y="229816"/>
                    <a:pt x="971089" y="350470"/>
                    <a:pt x="971089" y="476869"/>
                  </a:cubicBezTo>
                  <a:lnTo>
                    <a:pt x="965284" y="476869"/>
                  </a:lnTo>
                  <a:lnTo>
                    <a:pt x="965284" y="936502"/>
                  </a:lnTo>
                  <a:cubicBezTo>
                    <a:pt x="965284" y="988211"/>
                    <a:pt x="932626" y="1033456"/>
                    <a:pt x="886905" y="1052847"/>
                  </a:cubicBezTo>
                  <a:lnTo>
                    <a:pt x="866823" y="1056938"/>
                  </a:lnTo>
                  <a:lnTo>
                    <a:pt x="810686" y="1056938"/>
                  </a:lnTo>
                  <a:lnTo>
                    <a:pt x="788206" y="1051949"/>
                  </a:lnTo>
                  <a:cubicBezTo>
                    <a:pt x="742485" y="1030943"/>
                    <a:pt x="709826" y="982466"/>
                    <a:pt x="709826" y="930757"/>
                  </a:cubicBezTo>
                  <a:lnTo>
                    <a:pt x="709826" y="471124"/>
                  </a:lnTo>
                  <a:cubicBezTo>
                    <a:pt x="709826" y="413670"/>
                    <a:pt x="686603" y="356215"/>
                    <a:pt x="645962" y="315998"/>
                  </a:cubicBezTo>
                  <a:cubicBezTo>
                    <a:pt x="605321" y="275780"/>
                    <a:pt x="547262" y="252798"/>
                    <a:pt x="489204" y="252798"/>
                  </a:cubicBezTo>
                  <a:cubicBezTo>
                    <a:pt x="431145" y="252798"/>
                    <a:pt x="373087" y="275780"/>
                    <a:pt x="332446" y="315998"/>
                  </a:cubicBezTo>
                  <a:cubicBezTo>
                    <a:pt x="291805" y="356215"/>
                    <a:pt x="268581" y="413670"/>
                    <a:pt x="268581" y="471124"/>
                  </a:cubicBezTo>
                  <a:lnTo>
                    <a:pt x="268581" y="1034174"/>
                  </a:lnTo>
                  <a:lnTo>
                    <a:pt x="263869" y="1056938"/>
                  </a:lnTo>
                  <a:lnTo>
                    <a:pt x="0" y="1056938"/>
                  </a:lnTo>
                  <a:lnTo>
                    <a:pt x="7318" y="1039920"/>
                  </a:lnTo>
                  <a:lnTo>
                    <a:pt x="7318" y="476869"/>
                  </a:lnTo>
                  <a:cubicBezTo>
                    <a:pt x="7318" y="350470"/>
                    <a:pt x="53765" y="229816"/>
                    <a:pt x="146659" y="137890"/>
                  </a:cubicBezTo>
                  <a:cubicBezTo>
                    <a:pt x="239552" y="51709"/>
                    <a:pt x="361475" y="0"/>
                    <a:pt x="489204" y="0"/>
                  </a:cubicBezTo>
                  <a:close/>
                </a:path>
              </a:pathLst>
            </a:custGeom>
            <a:solidFill>
              <a:srgbClr val="EE4F27"/>
            </a:solidFill>
            <a:ln w="58005" cap="flat">
              <a:noFill/>
              <a:prstDash val="solid"/>
              <a:miter/>
            </a:ln>
          </p:spPr>
          <p:txBody>
            <a:bodyPr rtlCol="0" anchor="ctr"/>
            <a:lstStyle/>
            <a:p>
              <a:endParaRPr lang="en-GB"/>
            </a:p>
          </p:txBody>
        </p:sp>
        <p:sp>
          <p:nvSpPr>
            <p:cNvPr id="4" name="Freeform 3">
              <a:extLst>
                <a:ext uri="{FF2B5EF4-FFF2-40B4-BE49-F238E27FC236}">
                  <a16:creationId xmlns:a16="http://schemas.microsoft.com/office/drawing/2014/main" id="{A3A80AA5-AA51-E3AE-33E7-EE9D80DDE446}"/>
                </a:ext>
              </a:extLst>
            </p:cNvPr>
            <p:cNvSpPr/>
            <p:nvPr/>
          </p:nvSpPr>
          <p:spPr>
            <a:xfrm>
              <a:off x="7535850" y="5778082"/>
              <a:ext cx="603809" cy="1079919"/>
            </a:xfrm>
            <a:custGeom>
              <a:avLst/>
              <a:gdLst>
                <a:gd name="connsiteX0" fmla="*/ 127729 w 603809"/>
                <a:gd name="connsiteY0" fmla="*/ 338979 h 1079919"/>
                <a:gd name="connsiteX1" fmla="*/ 255457 w 603809"/>
                <a:gd name="connsiteY1" fmla="*/ 465378 h 1079919"/>
                <a:gd name="connsiteX2" fmla="*/ 255457 w 603809"/>
                <a:gd name="connsiteY2" fmla="*/ 1079919 h 1079919"/>
                <a:gd name="connsiteX3" fmla="*/ 0 w 603809"/>
                <a:gd name="connsiteY3" fmla="*/ 1079919 h 1079919"/>
                <a:gd name="connsiteX4" fmla="*/ 0 w 603809"/>
                <a:gd name="connsiteY4" fmla="*/ 465378 h 1079919"/>
                <a:gd name="connsiteX5" fmla="*/ 127729 w 603809"/>
                <a:gd name="connsiteY5" fmla="*/ 338979 h 1079919"/>
                <a:gd name="connsiteX6" fmla="*/ 476080 w 603809"/>
                <a:gd name="connsiteY6" fmla="*/ 0 h 1079919"/>
                <a:gd name="connsiteX7" fmla="*/ 603809 w 603809"/>
                <a:gd name="connsiteY7" fmla="*/ 126399 h 1079919"/>
                <a:gd name="connsiteX8" fmla="*/ 603809 w 603809"/>
                <a:gd name="connsiteY8" fmla="*/ 1079919 h 1079919"/>
                <a:gd name="connsiteX9" fmla="*/ 348351 w 603809"/>
                <a:gd name="connsiteY9" fmla="*/ 1079919 h 1079919"/>
                <a:gd name="connsiteX10" fmla="*/ 348351 w 603809"/>
                <a:gd name="connsiteY10" fmla="*/ 126399 h 1079919"/>
                <a:gd name="connsiteX11" fmla="*/ 476080 w 603809"/>
                <a:gd name="connsiteY11" fmla="*/ 0 h 1079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1079919">
                  <a:moveTo>
                    <a:pt x="127729" y="338979"/>
                  </a:moveTo>
                  <a:cubicBezTo>
                    <a:pt x="197399" y="338979"/>
                    <a:pt x="255457" y="396433"/>
                    <a:pt x="255457" y="465378"/>
                  </a:cubicBezTo>
                  <a:lnTo>
                    <a:pt x="255457" y="1079919"/>
                  </a:lnTo>
                  <a:lnTo>
                    <a:pt x="0" y="1079919"/>
                  </a:lnTo>
                  <a:lnTo>
                    <a:pt x="0" y="465378"/>
                  </a:lnTo>
                  <a:cubicBezTo>
                    <a:pt x="0" y="390688"/>
                    <a:pt x="58059" y="333234"/>
                    <a:pt x="127729" y="338979"/>
                  </a:cubicBezTo>
                  <a:close/>
                  <a:moveTo>
                    <a:pt x="476080" y="0"/>
                  </a:moveTo>
                  <a:cubicBezTo>
                    <a:pt x="545750" y="0"/>
                    <a:pt x="603809" y="57454"/>
                    <a:pt x="603809" y="126399"/>
                  </a:cubicBezTo>
                  <a:lnTo>
                    <a:pt x="603809" y="1079919"/>
                  </a:lnTo>
                  <a:lnTo>
                    <a:pt x="348351" y="1079919"/>
                  </a:lnTo>
                  <a:lnTo>
                    <a:pt x="348351" y="126399"/>
                  </a:lnTo>
                  <a:cubicBezTo>
                    <a:pt x="348351" y="57454"/>
                    <a:pt x="406410" y="0"/>
                    <a:pt x="476080" y="0"/>
                  </a:cubicBezTo>
                  <a:close/>
                </a:path>
              </a:pathLst>
            </a:custGeom>
            <a:solidFill>
              <a:srgbClr val="A555A1"/>
            </a:solidFill>
            <a:ln w="58005" cap="flat">
              <a:noFill/>
              <a:prstDash val="solid"/>
              <a:miter/>
            </a:ln>
          </p:spPr>
          <p:txBody>
            <a:bodyPr rtlCol="0" anchor="ctr"/>
            <a:lstStyle/>
            <a:p>
              <a:endParaRPr lang="en-GB"/>
            </a:p>
          </p:txBody>
        </p:sp>
        <p:sp>
          <p:nvSpPr>
            <p:cNvPr id="7" name="Freeform 6">
              <a:extLst>
                <a:ext uri="{FF2B5EF4-FFF2-40B4-BE49-F238E27FC236}">
                  <a16:creationId xmlns:a16="http://schemas.microsoft.com/office/drawing/2014/main" id="{5F503B48-90E5-3F7A-FCDC-9FED9CB87EBB}"/>
                </a:ext>
              </a:extLst>
            </p:cNvPr>
            <p:cNvSpPr/>
            <p:nvPr/>
          </p:nvSpPr>
          <p:spPr>
            <a:xfrm>
              <a:off x="8592515" y="6059606"/>
              <a:ext cx="603809" cy="798394"/>
            </a:xfrm>
            <a:custGeom>
              <a:avLst/>
              <a:gdLst>
                <a:gd name="connsiteX0" fmla="*/ 476080 w 603809"/>
                <a:gd name="connsiteY0" fmla="*/ 338979 h 798394"/>
                <a:gd name="connsiteX1" fmla="*/ 603809 w 603809"/>
                <a:gd name="connsiteY1" fmla="*/ 465378 h 798394"/>
                <a:gd name="connsiteX2" fmla="*/ 603809 w 603809"/>
                <a:gd name="connsiteY2" fmla="*/ 798394 h 798394"/>
                <a:gd name="connsiteX3" fmla="*/ 348351 w 603809"/>
                <a:gd name="connsiteY3" fmla="*/ 798394 h 798394"/>
                <a:gd name="connsiteX4" fmla="*/ 348351 w 603809"/>
                <a:gd name="connsiteY4" fmla="*/ 465378 h 798394"/>
                <a:gd name="connsiteX5" fmla="*/ 476080 w 603809"/>
                <a:gd name="connsiteY5" fmla="*/ 338979 h 798394"/>
                <a:gd name="connsiteX6" fmla="*/ 127729 w 603809"/>
                <a:gd name="connsiteY6" fmla="*/ 0 h 798394"/>
                <a:gd name="connsiteX7" fmla="*/ 255457 w 603809"/>
                <a:gd name="connsiteY7" fmla="*/ 126399 h 798394"/>
                <a:gd name="connsiteX8" fmla="*/ 255457 w 603809"/>
                <a:gd name="connsiteY8" fmla="*/ 798394 h 798394"/>
                <a:gd name="connsiteX9" fmla="*/ 0 w 603809"/>
                <a:gd name="connsiteY9" fmla="*/ 798394 h 798394"/>
                <a:gd name="connsiteX10" fmla="*/ 0 w 603809"/>
                <a:gd name="connsiteY10" fmla="*/ 126399 h 798394"/>
                <a:gd name="connsiteX11" fmla="*/ 127729 w 603809"/>
                <a:gd name="connsiteY11" fmla="*/ 0 h 79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798394">
                  <a:moveTo>
                    <a:pt x="476080" y="338979"/>
                  </a:moveTo>
                  <a:cubicBezTo>
                    <a:pt x="545750" y="338979"/>
                    <a:pt x="603809" y="396433"/>
                    <a:pt x="603809" y="465378"/>
                  </a:cubicBezTo>
                  <a:lnTo>
                    <a:pt x="603809" y="798394"/>
                  </a:lnTo>
                  <a:lnTo>
                    <a:pt x="348351" y="798394"/>
                  </a:lnTo>
                  <a:lnTo>
                    <a:pt x="348351" y="465378"/>
                  </a:lnTo>
                  <a:cubicBezTo>
                    <a:pt x="348351" y="396433"/>
                    <a:pt x="406410" y="338979"/>
                    <a:pt x="476080" y="338979"/>
                  </a:cubicBezTo>
                  <a:close/>
                  <a:moveTo>
                    <a:pt x="127729" y="0"/>
                  </a:moveTo>
                  <a:cubicBezTo>
                    <a:pt x="197399" y="0"/>
                    <a:pt x="255457" y="57454"/>
                    <a:pt x="255457" y="126399"/>
                  </a:cubicBezTo>
                  <a:lnTo>
                    <a:pt x="255457" y="798394"/>
                  </a:lnTo>
                  <a:lnTo>
                    <a:pt x="0" y="798394"/>
                  </a:lnTo>
                  <a:lnTo>
                    <a:pt x="0" y="126399"/>
                  </a:lnTo>
                  <a:cubicBezTo>
                    <a:pt x="0" y="57454"/>
                    <a:pt x="58059" y="0"/>
                    <a:pt x="127729" y="0"/>
                  </a:cubicBezTo>
                  <a:close/>
                </a:path>
              </a:pathLst>
            </a:custGeom>
            <a:solidFill>
              <a:srgbClr val="2B9B9F"/>
            </a:solidFill>
            <a:ln w="58005" cap="flat">
              <a:noFill/>
              <a:prstDash val="solid"/>
              <a:miter/>
            </a:ln>
          </p:spPr>
          <p:txBody>
            <a:bodyPr rtlCol="0" anchor="ctr"/>
            <a:lstStyle/>
            <a:p>
              <a:endParaRPr lang="en-GB"/>
            </a:p>
          </p:txBody>
        </p:sp>
        <p:sp>
          <p:nvSpPr>
            <p:cNvPr id="8" name="Freeform 7">
              <a:extLst>
                <a:ext uri="{FF2B5EF4-FFF2-40B4-BE49-F238E27FC236}">
                  <a16:creationId xmlns:a16="http://schemas.microsoft.com/office/drawing/2014/main" id="{0423D576-F212-77B0-1317-08BA421E330D}"/>
                </a:ext>
              </a:extLst>
            </p:cNvPr>
            <p:cNvSpPr/>
            <p:nvPr/>
          </p:nvSpPr>
          <p:spPr>
            <a:xfrm>
              <a:off x="8946672" y="5801062"/>
              <a:ext cx="1426315" cy="1056938"/>
            </a:xfrm>
            <a:custGeom>
              <a:avLst/>
              <a:gdLst>
                <a:gd name="connsiteX0" fmla="*/ 476080 w 1426315"/>
                <a:gd name="connsiteY0" fmla="*/ 0 h 1056938"/>
                <a:gd name="connsiteX1" fmla="*/ 818625 w 1426315"/>
                <a:gd name="connsiteY1" fmla="*/ 137890 h 1056938"/>
                <a:gd name="connsiteX2" fmla="*/ 957965 w 1426315"/>
                <a:gd name="connsiteY2" fmla="*/ 476869 h 1056938"/>
                <a:gd name="connsiteX3" fmla="*/ 957965 w 1426315"/>
                <a:gd name="connsiteY3" fmla="*/ 936502 h 1056938"/>
                <a:gd name="connsiteX4" fmla="*/ 1004412 w 1426315"/>
                <a:gd name="connsiteY4" fmla="*/ 982465 h 1056938"/>
                <a:gd name="connsiteX5" fmla="*/ 1312122 w 1426315"/>
                <a:gd name="connsiteY5" fmla="*/ 982465 h 1056938"/>
                <a:gd name="connsiteX6" fmla="*/ 1406830 w 1426315"/>
                <a:gd name="connsiteY6" fmla="*/ 1022863 h 1056938"/>
                <a:gd name="connsiteX7" fmla="*/ 1426315 w 1426315"/>
                <a:gd name="connsiteY7" fmla="*/ 1056938 h 1056938"/>
                <a:gd name="connsiteX8" fmla="*/ 722522 w 1426315"/>
                <a:gd name="connsiteY8" fmla="*/ 1056938 h 1056938"/>
                <a:gd name="connsiteX9" fmla="*/ 721105 w 1426315"/>
                <a:gd name="connsiteY9" fmla="*/ 1054373 h 1056938"/>
                <a:gd name="connsiteX10" fmla="*/ 696702 w 1426315"/>
                <a:gd name="connsiteY10" fmla="*/ 936502 h 1056938"/>
                <a:gd name="connsiteX11" fmla="*/ 696702 w 1426315"/>
                <a:gd name="connsiteY11" fmla="*/ 476869 h 1056938"/>
                <a:gd name="connsiteX12" fmla="*/ 632838 w 1426315"/>
                <a:gd name="connsiteY12" fmla="*/ 321743 h 1056938"/>
                <a:gd name="connsiteX13" fmla="*/ 476080 w 1426315"/>
                <a:gd name="connsiteY13" fmla="*/ 258544 h 1056938"/>
                <a:gd name="connsiteX14" fmla="*/ 319322 w 1426315"/>
                <a:gd name="connsiteY14" fmla="*/ 321743 h 1056938"/>
                <a:gd name="connsiteX15" fmla="*/ 255457 w 1426315"/>
                <a:gd name="connsiteY15" fmla="*/ 476869 h 1056938"/>
                <a:gd name="connsiteX16" fmla="*/ 255457 w 1426315"/>
                <a:gd name="connsiteY16" fmla="*/ 936502 h 1056938"/>
                <a:gd name="connsiteX17" fmla="*/ 177079 w 1426315"/>
                <a:gd name="connsiteY17" fmla="*/ 1052847 h 1056938"/>
                <a:gd name="connsiteX18" fmla="*/ 156997 w 1426315"/>
                <a:gd name="connsiteY18" fmla="*/ 1056938 h 1056938"/>
                <a:gd name="connsiteX19" fmla="*/ 98461 w 1426315"/>
                <a:gd name="connsiteY19" fmla="*/ 1056938 h 1056938"/>
                <a:gd name="connsiteX20" fmla="*/ 78379 w 1426315"/>
                <a:gd name="connsiteY20" fmla="*/ 1052847 h 1056938"/>
                <a:gd name="connsiteX21" fmla="*/ 0 w 1426315"/>
                <a:gd name="connsiteY21" fmla="*/ 936502 h 1056938"/>
                <a:gd name="connsiteX22" fmla="*/ 0 w 1426315"/>
                <a:gd name="connsiteY22" fmla="*/ 476869 h 1056938"/>
                <a:gd name="connsiteX23" fmla="*/ 133535 w 1426315"/>
                <a:gd name="connsiteY23" fmla="*/ 137890 h 1056938"/>
                <a:gd name="connsiteX24" fmla="*/ 476080 w 1426315"/>
                <a:gd name="connsiteY24"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26315" h="1056938">
                  <a:moveTo>
                    <a:pt x="476080" y="0"/>
                  </a:moveTo>
                  <a:cubicBezTo>
                    <a:pt x="603809" y="0"/>
                    <a:pt x="725731" y="45963"/>
                    <a:pt x="818625" y="137890"/>
                  </a:cubicBezTo>
                  <a:cubicBezTo>
                    <a:pt x="905713" y="229816"/>
                    <a:pt x="957965" y="350470"/>
                    <a:pt x="957965" y="476869"/>
                  </a:cubicBezTo>
                  <a:lnTo>
                    <a:pt x="957965" y="936502"/>
                  </a:lnTo>
                  <a:cubicBezTo>
                    <a:pt x="957965" y="959484"/>
                    <a:pt x="975383" y="982465"/>
                    <a:pt x="1004412" y="982465"/>
                  </a:cubicBezTo>
                  <a:lnTo>
                    <a:pt x="1312122" y="982465"/>
                  </a:lnTo>
                  <a:cubicBezTo>
                    <a:pt x="1354214" y="982465"/>
                    <a:pt x="1385784" y="998624"/>
                    <a:pt x="1406830" y="1022863"/>
                  </a:cubicBezTo>
                  <a:lnTo>
                    <a:pt x="1426315" y="1056938"/>
                  </a:lnTo>
                  <a:lnTo>
                    <a:pt x="722522" y="1056938"/>
                  </a:lnTo>
                  <a:lnTo>
                    <a:pt x="721105" y="1054373"/>
                  </a:lnTo>
                  <a:cubicBezTo>
                    <a:pt x="705411" y="1018015"/>
                    <a:pt x="696702" y="978156"/>
                    <a:pt x="696702" y="936502"/>
                  </a:cubicBezTo>
                  <a:lnTo>
                    <a:pt x="696702" y="476869"/>
                  </a:lnTo>
                  <a:cubicBezTo>
                    <a:pt x="696702" y="419415"/>
                    <a:pt x="673479" y="361961"/>
                    <a:pt x="632838" y="321743"/>
                  </a:cubicBezTo>
                  <a:cubicBezTo>
                    <a:pt x="592197" y="281525"/>
                    <a:pt x="534138" y="258544"/>
                    <a:pt x="476080" y="258544"/>
                  </a:cubicBezTo>
                  <a:cubicBezTo>
                    <a:pt x="418021" y="258544"/>
                    <a:pt x="359963" y="281525"/>
                    <a:pt x="319322" y="321743"/>
                  </a:cubicBezTo>
                  <a:cubicBezTo>
                    <a:pt x="278681" y="361961"/>
                    <a:pt x="255457" y="419415"/>
                    <a:pt x="255457" y="476869"/>
                  </a:cubicBezTo>
                  <a:lnTo>
                    <a:pt x="255457" y="936502"/>
                  </a:lnTo>
                  <a:cubicBezTo>
                    <a:pt x="255457" y="988211"/>
                    <a:pt x="222799" y="1033456"/>
                    <a:pt x="177079" y="1052847"/>
                  </a:cubicBezTo>
                  <a:lnTo>
                    <a:pt x="156997" y="1056938"/>
                  </a:lnTo>
                  <a:lnTo>
                    <a:pt x="98461" y="1056938"/>
                  </a:lnTo>
                  <a:lnTo>
                    <a:pt x="78379" y="1052847"/>
                  </a:lnTo>
                  <a:cubicBezTo>
                    <a:pt x="32658" y="1033456"/>
                    <a:pt x="0" y="988211"/>
                    <a:pt x="0" y="936502"/>
                  </a:cubicBezTo>
                  <a:lnTo>
                    <a:pt x="0" y="476869"/>
                  </a:lnTo>
                  <a:cubicBezTo>
                    <a:pt x="0" y="350470"/>
                    <a:pt x="52253" y="229816"/>
                    <a:pt x="133535" y="137890"/>
                  </a:cubicBezTo>
                  <a:cubicBezTo>
                    <a:pt x="226428" y="51709"/>
                    <a:pt x="348351" y="0"/>
                    <a:pt x="476080" y="0"/>
                  </a:cubicBezTo>
                  <a:close/>
                </a:path>
              </a:pathLst>
            </a:custGeom>
            <a:solidFill>
              <a:srgbClr val="414DA1"/>
            </a:solidFill>
            <a:ln w="58005"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58B24749-E0C1-1FBC-E38B-18D3C3376804}"/>
                </a:ext>
              </a:extLst>
            </p:cNvPr>
            <p:cNvSpPr/>
            <p:nvPr/>
          </p:nvSpPr>
          <p:spPr>
            <a:xfrm>
              <a:off x="7890007" y="4663471"/>
              <a:ext cx="963771" cy="1861909"/>
            </a:xfrm>
            <a:custGeom>
              <a:avLst/>
              <a:gdLst>
                <a:gd name="connsiteX0" fmla="*/ 963771 w 963771"/>
                <a:gd name="connsiteY0" fmla="*/ 1735114 h 1861909"/>
                <a:gd name="connsiteX1" fmla="*/ 963771 w 963771"/>
                <a:gd name="connsiteY1" fmla="*/ 1149082 h 1861909"/>
                <a:gd name="connsiteX2" fmla="*/ 824431 w 963771"/>
                <a:gd name="connsiteY2" fmla="*/ 810103 h 1861909"/>
                <a:gd name="connsiteX3" fmla="*/ 481886 w 963771"/>
                <a:gd name="connsiteY3" fmla="*/ 672213 h 1861909"/>
                <a:gd name="connsiteX4" fmla="*/ 139340 w 963771"/>
                <a:gd name="connsiteY4" fmla="*/ 810103 h 1861909"/>
                <a:gd name="connsiteX5" fmla="*/ 0 w 963771"/>
                <a:gd name="connsiteY5" fmla="*/ 1149082 h 1861909"/>
                <a:gd name="connsiteX6" fmla="*/ 0 w 963771"/>
                <a:gd name="connsiteY6" fmla="*/ 1735114 h 1861909"/>
                <a:gd name="connsiteX7" fmla="*/ 127729 w 963771"/>
                <a:gd name="connsiteY7" fmla="*/ 1861513 h 1861909"/>
                <a:gd name="connsiteX8" fmla="*/ 255457 w 963771"/>
                <a:gd name="connsiteY8" fmla="*/ 1735114 h 1861909"/>
                <a:gd name="connsiteX9" fmla="*/ 255457 w 963771"/>
                <a:gd name="connsiteY9" fmla="*/ 1149082 h 1861909"/>
                <a:gd name="connsiteX10" fmla="*/ 319322 w 963771"/>
                <a:gd name="connsiteY10" fmla="*/ 993956 h 1861909"/>
                <a:gd name="connsiteX11" fmla="*/ 476080 w 963771"/>
                <a:gd name="connsiteY11" fmla="*/ 930757 h 1861909"/>
                <a:gd name="connsiteX12" fmla="*/ 632838 w 963771"/>
                <a:gd name="connsiteY12" fmla="*/ 993956 h 1861909"/>
                <a:gd name="connsiteX13" fmla="*/ 696702 w 963771"/>
                <a:gd name="connsiteY13" fmla="*/ 1149082 h 1861909"/>
                <a:gd name="connsiteX14" fmla="*/ 696702 w 963771"/>
                <a:gd name="connsiteY14" fmla="*/ 1735114 h 1861909"/>
                <a:gd name="connsiteX15" fmla="*/ 824431 w 963771"/>
                <a:gd name="connsiteY15" fmla="*/ 1861513 h 1861909"/>
                <a:gd name="connsiteX16" fmla="*/ 963771 w 963771"/>
                <a:gd name="connsiteY16" fmla="*/ 1735114 h 1861909"/>
                <a:gd name="connsiteX17" fmla="*/ 481886 w 963771"/>
                <a:gd name="connsiteY17" fmla="*/ 0 h 1861909"/>
                <a:gd name="connsiteX18" fmla="*/ 226428 w 963771"/>
                <a:gd name="connsiteY18" fmla="*/ 252798 h 1861909"/>
                <a:gd name="connsiteX19" fmla="*/ 481886 w 963771"/>
                <a:gd name="connsiteY19" fmla="*/ 505596 h 1861909"/>
                <a:gd name="connsiteX20" fmla="*/ 737343 w 963771"/>
                <a:gd name="connsiteY20" fmla="*/ 252798 h 1861909"/>
                <a:gd name="connsiteX21" fmla="*/ 481886 w 963771"/>
                <a:gd name="connsiteY21" fmla="*/ 0 h 1861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63771" h="1861909">
                  <a:moveTo>
                    <a:pt x="963771" y="1735114"/>
                  </a:moveTo>
                  <a:lnTo>
                    <a:pt x="963771" y="1149082"/>
                  </a:lnTo>
                  <a:cubicBezTo>
                    <a:pt x="963771" y="1022683"/>
                    <a:pt x="911518" y="902030"/>
                    <a:pt x="824431" y="810103"/>
                  </a:cubicBezTo>
                  <a:cubicBezTo>
                    <a:pt x="731537" y="718176"/>
                    <a:pt x="609614" y="672213"/>
                    <a:pt x="481886" y="672213"/>
                  </a:cubicBezTo>
                  <a:cubicBezTo>
                    <a:pt x="354157" y="672213"/>
                    <a:pt x="232234" y="723922"/>
                    <a:pt x="139340" y="810103"/>
                  </a:cubicBezTo>
                  <a:cubicBezTo>
                    <a:pt x="46447" y="902030"/>
                    <a:pt x="0" y="1022683"/>
                    <a:pt x="0" y="1149082"/>
                  </a:cubicBezTo>
                  <a:lnTo>
                    <a:pt x="0" y="1735114"/>
                  </a:lnTo>
                  <a:cubicBezTo>
                    <a:pt x="0" y="1804059"/>
                    <a:pt x="58059" y="1861513"/>
                    <a:pt x="127729" y="1861513"/>
                  </a:cubicBezTo>
                  <a:cubicBezTo>
                    <a:pt x="197399" y="1861513"/>
                    <a:pt x="255457" y="1804059"/>
                    <a:pt x="255457" y="1735114"/>
                  </a:cubicBezTo>
                  <a:lnTo>
                    <a:pt x="255457" y="1149082"/>
                  </a:lnTo>
                  <a:cubicBezTo>
                    <a:pt x="255457" y="1091628"/>
                    <a:pt x="278681" y="1034174"/>
                    <a:pt x="319322" y="993956"/>
                  </a:cubicBezTo>
                  <a:cubicBezTo>
                    <a:pt x="359963" y="953738"/>
                    <a:pt x="418021" y="930757"/>
                    <a:pt x="476080" y="930757"/>
                  </a:cubicBezTo>
                  <a:cubicBezTo>
                    <a:pt x="534138" y="930757"/>
                    <a:pt x="592197" y="953738"/>
                    <a:pt x="632838" y="993956"/>
                  </a:cubicBezTo>
                  <a:cubicBezTo>
                    <a:pt x="673479" y="1034174"/>
                    <a:pt x="696702" y="1091628"/>
                    <a:pt x="696702" y="1149082"/>
                  </a:cubicBezTo>
                  <a:lnTo>
                    <a:pt x="696702" y="1735114"/>
                  </a:lnTo>
                  <a:cubicBezTo>
                    <a:pt x="696702" y="1804059"/>
                    <a:pt x="754761" y="1861513"/>
                    <a:pt x="824431" y="1861513"/>
                  </a:cubicBezTo>
                  <a:cubicBezTo>
                    <a:pt x="905713" y="1867259"/>
                    <a:pt x="963771" y="1809805"/>
                    <a:pt x="963771" y="1735114"/>
                  </a:cubicBezTo>
                  <a:moveTo>
                    <a:pt x="481886" y="0"/>
                  </a:moveTo>
                  <a:cubicBezTo>
                    <a:pt x="336739" y="0"/>
                    <a:pt x="226428" y="114908"/>
                    <a:pt x="226428" y="252798"/>
                  </a:cubicBezTo>
                  <a:cubicBezTo>
                    <a:pt x="226428" y="396433"/>
                    <a:pt x="342545" y="505596"/>
                    <a:pt x="481886" y="505596"/>
                  </a:cubicBezTo>
                  <a:cubicBezTo>
                    <a:pt x="627032" y="505596"/>
                    <a:pt x="737343" y="390688"/>
                    <a:pt x="737343" y="252798"/>
                  </a:cubicBezTo>
                  <a:cubicBezTo>
                    <a:pt x="737343" y="114908"/>
                    <a:pt x="621226" y="0"/>
                    <a:pt x="481886" y="0"/>
                  </a:cubicBezTo>
                  <a:close/>
                </a:path>
              </a:pathLst>
            </a:custGeom>
            <a:solidFill>
              <a:srgbClr val="4174BA"/>
            </a:solidFill>
            <a:ln w="58005"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265467F2-9F41-11B8-E7F1-63207A218340}"/>
                </a:ext>
              </a:extLst>
            </p:cNvPr>
            <p:cNvSpPr/>
            <p:nvPr/>
          </p:nvSpPr>
          <p:spPr>
            <a:xfrm>
              <a:off x="9173100"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414DA1"/>
            </a:solidFill>
            <a:ln w="58005"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B833CB49-02F7-B37E-DB4A-FF0AA10016D2}"/>
                </a:ext>
              </a:extLst>
            </p:cNvPr>
            <p:cNvSpPr/>
            <p:nvPr/>
          </p:nvSpPr>
          <p:spPr>
            <a:xfrm>
              <a:off x="7053965"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EE4F27"/>
            </a:solidFill>
            <a:ln w="58005"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A1F0B656-C36D-867F-8528-8914AAF11E0C}"/>
                </a:ext>
              </a:extLst>
            </p:cNvPr>
            <p:cNvSpPr/>
            <p:nvPr/>
          </p:nvSpPr>
          <p:spPr>
            <a:xfrm>
              <a:off x="7535850" y="6611165"/>
              <a:ext cx="255857" cy="252797"/>
            </a:xfrm>
            <a:custGeom>
              <a:avLst/>
              <a:gdLst>
                <a:gd name="connsiteX0" fmla="*/ 127729 w 255857"/>
                <a:gd name="connsiteY0" fmla="*/ 0 h 252797"/>
                <a:gd name="connsiteX1" fmla="*/ 0 w 255857"/>
                <a:gd name="connsiteY1" fmla="*/ 126399 h 252797"/>
                <a:gd name="connsiteX2" fmla="*/ 0 w 255857"/>
                <a:gd name="connsiteY2" fmla="*/ 126399 h 252797"/>
                <a:gd name="connsiteX3" fmla="*/ 0 w 255857"/>
                <a:gd name="connsiteY3" fmla="*/ 126399 h 252797"/>
                <a:gd name="connsiteX4" fmla="*/ 0 w 255857"/>
                <a:gd name="connsiteY4" fmla="*/ 126399 h 252797"/>
                <a:gd name="connsiteX5" fmla="*/ 0 w 255857"/>
                <a:gd name="connsiteY5" fmla="*/ 126399 h 252797"/>
                <a:gd name="connsiteX6" fmla="*/ 127729 w 255857"/>
                <a:gd name="connsiteY6" fmla="*/ 252798 h 252797"/>
                <a:gd name="connsiteX7" fmla="*/ 255457 w 255857"/>
                <a:gd name="connsiteY7" fmla="*/ 126399 h 252797"/>
                <a:gd name="connsiteX8" fmla="*/ 127729 w 255857"/>
                <a:gd name="connsiteY8" fmla="*/ 0 h 25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857" h="252797">
                  <a:moveTo>
                    <a:pt x="127729" y="0"/>
                  </a:moveTo>
                  <a:cubicBezTo>
                    <a:pt x="58059" y="0"/>
                    <a:pt x="0" y="57454"/>
                    <a:pt x="0" y="126399"/>
                  </a:cubicBezTo>
                  <a:lnTo>
                    <a:pt x="0" y="126399"/>
                  </a:lnTo>
                  <a:cubicBezTo>
                    <a:pt x="0" y="126399"/>
                    <a:pt x="0" y="126399"/>
                    <a:pt x="0" y="126399"/>
                  </a:cubicBezTo>
                  <a:cubicBezTo>
                    <a:pt x="0" y="126399"/>
                    <a:pt x="0" y="126399"/>
                    <a:pt x="0" y="126399"/>
                  </a:cubicBezTo>
                  <a:cubicBezTo>
                    <a:pt x="0" y="126399"/>
                    <a:pt x="0" y="126399"/>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993F59"/>
            </a:solidFill>
            <a:ln w="58005" cap="flat">
              <a:noFill/>
              <a:prstDash val="solid"/>
              <a:miter/>
            </a:ln>
          </p:spPr>
          <p:txBody>
            <a:bodyPr rtlCol="0" anchor="ctr"/>
            <a:lstStyle/>
            <a:p>
              <a:endParaRPr lang="en-GB"/>
            </a:p>
          </p:txBody>
        </p:sp>
        <p:sp>
          <p:nvSpPr>
            <p:cNvPr id="18" name="Freeform 17">
              <a:extLst>
                <a:ext uri="{FF2B5EF4-FFF2-40B4-BE49-F238E27FC236}">
                  <a16:creationId xmlns:a16="http://schemas.microsoft.com/office/drawing/2014/main" id="{40E76C93-3B8B-2078-113D-B3EB420C6E3A}"/>
                </a:ext>
              </a:extLst>
            </p:cNvPr>
            <p:cNvSpPr/>
            <p:nvPr/>
          </p:nvSpPr>
          <p:spPr>
            <a:xfrm>
              <a:off x="7890007"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414DA1"/>
            </a:solidFill>
            <a:ln w="58005"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514AC5F2-0C7D-1D73-06CC-1492B5D37052}"/>
                </a:ext>
              </a:extLst>
            </p:cNvPr>
            <p:cNvSpPr/>
            <p:nvPr/>
          </p:nvSpPr>
          <p:spPr>
            <a:xfrm>
              <a:off x="8592515"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3FB5A1"/>
            </a:solidFill>
            <a:ln w="58005"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C2C43BEE-6BB1-E677-1181-ABB3347862B8}"/>
                </a:ext>
              </a:extLst>
            </p:cNvPr>
            <p:cNvSpPr/>
            <p:nvPr/>
          </p:nvSpPr>
          <p:spPr>
            <a:xfrm>
              <a:off x="8946672" y="6611165"/>
              <a:ext cx="255857" cy="252797"/>
            </a:xfrm>
            <a:custGeom>
              <a:avLst/>
              <a:gdLst>
                <a:gd name="connsiteX0" fmla="*/ 127729 w 255857"/>
                <a:gd name="connsiteY0" fmla="*/ 0 h 252797"/>
                <a:gd name="connsiteX1" fmla="*/ 0 w 255857"/>
                <a:gd name="connsiteY1" fmla="*/ 126399 h 252797"/>
                <a:gd name="connsiteX2" fmla="*/ 127729 w 255857"/>
                <a:gd name="connsiteY2" fmla="*/ 252798 h 252797"/>
                <a:gd name="connsiteX3" fmla="*/ 255457 w 255857"/>
                <a:gd name="connsiteY3" fmla="*/ 126399 h 252797"/>
                <a:gd name="connsiteX4" fmla="*/ 127729 w 255857"/>
                <a:gd name="connsiteY4" fmla="*/ 0 h 2527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857" h="252797">
                  <a:moveTo>
                    <a:pt x="127729" y="0"/>
                  </a:moveTo>
                  <a:cubicBezTo>
                    <a:pt x="58059" y="0"/>
                    <a:pt x="0" y="57454"/>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58B947"/>
            </a:solidFill>
            <a:ln w="58005" cap="flat">
              <a:noFill/>
              <a:prstDash val="solid"/>
              <a:miter/>
            </a:ln>
          </p:spPr>
          <p:txBody>
            <a:bodyPr rtlCol="0" anchor="ctr"/>
            <a:lstStyle/>
            <a:p>
              <a:endParaRPr lang="en-GB"/>
            </a:p>
          </p:txBody>
        </p:sp>
      </p:grpSp>
      <p:pic>
        <p:nvPicPr>
          <p:cNvPr id="13" name="Picture Placeholder 12">
            <a:extLst>
              <a:ext uri="{FF2B5EF4-FFF2-40B4-BE49-F238E27FC236}">
                <a16:creationId xmlns:a16="http://schemas.microsoft.com/office/drawing/2014/main" id="{3515003F-9FC8-2B04-4BEF-BAC3DC86242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21" name="Text Placeholder 5">
            <a:extLst>
              <a:ext uri="{FF2B5EF4-FFF2-40B4-BE49-F238E27FC236}">
                <a16:creationId xmlns:a16="http://schemas.microsoft.com/office/drawing/2014/main" id="{A85E4552-FE42-86CB-744A-C92F9AF9FF1D}"/>
              </a:ext>
            </a:extLst>
          </p:cNvPr>
          <p:cNvSpPr txBox="1">
            <a:spLocks/>
          </p:cNvSpPr>
          <p:nvPr/>
        </p:nvSpPr>
        <p:spPr>
          <a:xfrm>
            <a:off x="4082902" y="1"/>
            <a:ext cx="7947989" cy="1128694"/>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3400" b="1" dirty="0">
                <a:solidFill>
                  <a:srgbClr val="0C4659"/>
                </a:solidFill>
                <a:latin typeface="Calibri (MS) Bold"/>
                <a:ea typeface="Calibri (MS) Bold"/>
                <a:cs typeface="Calibri (MS) Bold"/>
                <a:sym typeface="Calibri (MS) Bold"/>
              </a:rPr>
              <a:t>Mobilisierung von Bewegungen über digitale Plattformen</a:t>
            </a:r>
          </a:p>
        </p:txBody>
      </p:sp>
      <p:cxnSp>
        <p:nvCxnSpPr>
          <p:cNvPr id="24" name="Straight Connector 23">
            <a:extLst>
              <a:ext uri="{FF2B5EF4-FFF2-40B4-BE49-F238E27FC236}">
                <a16:creationId xmlns:a16="http://schemas.microsoft.com/office/drawing/2014/main" id="{3FDEEBE6-626E-C490-6A95-62202CE29751}"/>
              </a:ext>
            </a:extLst>
          </p:cNvPr>
          <p:cNvCxnSpPr>
            <a:cxnSpLocks/>
          </p:cNvCxnSpPr>
          <p:nvPr/>
        </p:nvCxnSpPr>
        <p:spPr>
          <a:xfrm flipV="1">
            <a:off x="4082903" y="1128695"/>
            <a:ext cx="8109097" cy="3"/>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30752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C0647D0F-7780-2E10-4721-9FB685C0A99A}"/>
              </a:ext>
            </a:extLst>
          </p:cNvPr>
          <p:cNvSpPr>
            <a:spLocks noGrp="1"/>
          </p:cNvSpPr>
          <p:nvPr>
            <p:ph type="body" sz="quarter" idx="18"/>
          </p:nvPr>
        </p:nvSpPr>
        <p:spPr>
          <a:xfrm>
            <a:off x="391600" y="3392026"/>
            <a:ext cx="3423163" cy="1049221"/>
          </a:xfrm>
        </p:spPr>
        <p:txBody>
          <a:bodyPr/>
          <a:lstStyle/>
          <a:p>
            <a:pPr algn="ctr"/>
            <a:r>
              <a:rPr lang="en-US" dirty="0">
                <a:solidFill>
                  <a:srgbClr val="FFFFFF"/>
                </a:solidFill>
              </a:rPr>
              <a:t>Stand der Vertretung</a:t>
            </a:r>
          </a:p>
        </p:txBody>
      </p:sp>
      <p:sp>
        <p:nvSpPr>
          <p:cNvPr id="10" name="Text Placeholder 2">
            <a:extLst>
              <a:ext uri="{FF2B5EF4-FFF2-40B4-BE49-F238E27FC236}">
                <a16:creationId xmlns:a16="http://schemas.microsoft.com/office/drawing/2014/main" id="{7FA58B7B-2F69-927D-A207-DF74AA4307B8}"/>
              </a:ext>
            </a:extLst>
          </p:cNvPr>
          <p:cNvSpPr>
            <a:spLocks noGrp="1"/>
          </p:cNvSpPr>
          <p:nvPr>
            <p:ph type="body" sz="quarter" idx="19"/>
          </p:nvPr>
        </p:nvSpPr>
        <p:spPr>
          <a:xfrm>
            <a:off x="391599" y="2457107"/>
            <a:ext cx="3423163" cy="385564"/>
          </a:xfrm>
        </p:spPr>
        <p:txBody>
          <a:bodyPr/>
          <a:lstStyle/>
          <a:p>
            <a:pPr algn="ctr"/>
            <a:r>
              <a:rPr lang="en-GB" sz="2400" dirty="0" err="1"/>
              <a:t>Schwerpunktbereich</a:t>
            </a:r>
            <a:r>
              <a:rPr lang="en-GB" sz="2800" dirty="0"/>
              <a:t> 1</a:t>
            </a:r>
          </a:p>
        </p:txBody>
      </p:sp>
      <p:sp>
        <p:nvSpPr>
          <p:cNvPr id="11" name="Text Placeholder 4">
            <a:extLst>
              <a:ext uri="{FF2B5EF4-FFF2-40B4-BE49-F238E27FC236}">
                <a16:creationId xmlns:a16="http://schemas.microsoft.com/office/drawing/2014/main" id="{C58787D8-F839-DF99-9FA2-DF0254309851}"/>
              </a:ext>
            </a:extLst>
          </p:cNvPr>
          <p:cNvSpPr>
            <a:spLocks noGrp="1"/>
          </p:cNvSpPr>
          <p:nvPr>
            <p:ph type="body" sz="quarter" idx="20"/>
          </p:nvPr>
        </p:nvSpPr>
        <p:spPr>
          <a:xfrm>
            <a:off x="4082901" y="2457106"/>
            <a:ext cx="7473043" cy="2219431"/>
          </a:xfrm>
        </p:spPr>
        <p:txBody>
          <a:bodyPr/>
          <a:lstStyle/>
          <a:p>
            <a:pPr marL="0" marR="0" lvl="0" indent="0" algn="l" defTabSz="777514" rtl="0" eaLnBrk="1" fontAlgn="auto" latinLnBrk="0" hangingPunct="1">
              <a:lnSpc>
                <a:spcPct val="100000"/>
              </a:lnSpc>
              <a:buClrTx/>
              <a:buSzTx/>
              <a:tabLst/>
              <a:defRPr/>
            </a:pPr>
            <a:r>
              <a:rPr lang="en-US" sz="2400" dirty="0">
                <a:solidFill>
                  <a:srgbClr val="0C4659"/>
                </a:solidFill>
              </a:rPr>
              <a:t>Die Darstellung in den Medien beeinflusst direkt die öffentliche Wahrnehmung und prägt die Einstellung gegenüber verschiedenen Gemeinschaften. </a:t>
            </a:r>
          </a:p>
          <a:p>
            <a:pPr marL="0" marR="0" lvl="0" indent="0" algn="l" defTabSz="777514" rtl="0" eaLnBrk="1" fontAlgn="auto" latinLnBrk="0" hangingPunct="1">
              <a:lnSpc>
                <a:spcPct val="100000"/>
              </a:lnSpc>
              <a:buClrTx/>
              <a:buSzTx/>
              <a:tabLst/>
              <a:defRPr/>
            </a:pPr>
            <a:r>
              <a:rPr lang="en-US" sz="2400" dirty="0">
                <a:solidFill>
                  <a:srgbClr val="0C4659"/>
                </a:solidFill>
              </a:rPr>
              <a:t>In Europa sind die Bemühungen um mehr Vielfalt in den digitalen Medien nach wie vor uneinheitlich. Einige Bereiche machen Fortschritte, andere hinken hinterher. </a:t>
            </a:r>
          </a:p>
          <a:p>
            <a:pPr marL="0" marR="0" lvl="0" indent="0" algn="l" defTabSz="777514" rtl="0" eaLnBrk="1" fontAlgn="auto" latinLnBrk="0" hangingPunct="1">
              <a:lnSpc>
                <a:spcPct val="100000"/>
              </a:lnSpc>
              <a:buClrTx/>
              <a:buSzTx/>
              <a:tabLst/>
              <a:defRPr/>
            </a:pPr>
            <a:r>
              <a:rPr lang="en-US" sz="2400" dirty="0">
                <a:solidFill>
                  <a:srgbClr val="0C4659"/>
                </a:solidFill>
              </a:rPr>
              <a:t>Studien zeigen: Ethnische Minderheiten, Frauen und Menschen mit Behinderungen treten in Führungspositionen und Inhalten der Medien selten auf.</a:t>
            </a:r>
          </a:p>
        </p:txBody>
      </p:sp>
      <p:sp>
        <p:nvSpPr>
          <p:cNvPr id="12" name="Text Placeholder 5">
            <a:extLst>
              <a:ext uri="{FF2B5EF4-FFF2-40B4-BE49-F238E27FC236}">
                <a16:creationId xmlns:a16="http://schemas.microsoft.com/office/drawing/2014/main" id="{E28CC274-14E5-46D4-617E-2A6677C605C7}"/>
              </a:ext>
            </a:extLst>
          </p:cNvPr>
          <p:cNvSpPr txBox="1">
            <a:spLocks/>
          </p:cNvSpPr>
          <p:nvPr/>
        </p:nvSpPr>
        <p:spPr>
          <a:xfrm>
            <a:off x="4082902" y="292101"/>
            <a:ext cx="8109097" cy="1128694"/>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000" b="1" dirty="0">
                <a:solidFill>
                  <a:srgbClr val="0C4659"/>
                </a:solidFill>
                <a:latin typeface="Calibri (MS) Bold"/>
                <a:ea typeface="Calibri (MS) Bold"/>
                <a:cs typeface="Calibri (MS) Bold"/>
                <a:sym typeface="Calibri (MS) Bold"/>
              </a:rPr>
              <a:t>Analysiere die Vielfalt in europäischen digitalen Medien nach ethnischer Zugehörigkeit, Geschlecht, Behinderung und LGBTQ+-Identität.</a:t>
            </a:r>
          </a:p>
        </p:txBody>
      </p:sp>
      <p:cxnSp>
        <p:nvCxnSpPr>
          <p:cNvPr id="13" name="Straight Connector 12">
            <a:extLst>
              <a:ext uri="{FF2B5EF4-FFF2-40B4-BE49-F238E27FC236}">
                <a16:creationId xmlns:a16="http://schemas.microsoft.com/office/drawing/2014/main" id="{75035445-FE56-E7A7-9045-BBF5502ED841}"/>
              </a:ext>
            </a:extLst>
          </p:cNvPr>
          <p:cNvCxnSpPr>
            <a:cxnSpLocks/>
          </p:cNvCxnSpPr>
          <p:nvPr/>
        </p:nvCxnSpPr>
        <p:spPr>
          <a:xfrm flipV="1">
            <a:off x="4082903" y="1700195"/>
            <a:ext cx="8109097" cy="3"/>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pic>
        <p:nvPicPr>
          <p:cNvPr id="6" name="Picture Placeholder 5">
            <a:extLst>
              <a:ext uri="{FF2B5EF4-FFF2-40B4-BE49-F238E27FC236}">
                <a16:creationId xmlns:a16="http://schemas.microsoft.com/office/drawing/2014/main" id="{077AEABE-B4BE-EBB3-22FB-11ADB8112E3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772450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C0647D0F-7780-2E10-4721-9FB685C0A99A}"/>
              </a:ext>
            </a:extLst>
          </p:cNvPr>
          <p:cNvSpPr>
            <a:spLocks noGrp="1"/>
          </p:cNvSpPr>
          <p:nvPr>
            <p:ph type="body" sz="quarter" idx="18"/>
          </p:nvPr>
        </p:nvSpPr>
        <p:spPr>
          <a:xfrm>
            <a:off x="391600" y="3392026"/>
            <a:ext cx="3423163" cy="1049221"/>
          </a:xfrm>
        </p:spPr>
        <p:txBody>
          <a:bodyPr/>
          <a:lstStyle/>
          <a:p>
            <a:pPr algn="ctr"/>
            <a:r>
              <a:rPr lang="en-US" dirty="0">
                <a:solidFill>
                  <a:srgbClr val="FFFFFF"/>
                </a:solidFill>
              </a:rPr>
              <a:t>Bürgerbeteiligung</a:t>
            </a:r>
          </a:p>
        </p:txBody>
      </p:sp>
      <p:sp>
        <p:nvSpPr>
          <p:cNvPr id="10" name="Text Placeholder 2">
            <a:extLst>
              <a:ext uri="{FF2B5EF4-FFF2-40B4-BE49-F238E27FC236}">
                <a16:creationId xmlns:a16="http://schemas.microsoft.com/office/drawing/2014/main" id="{7FA58B7B-2F69-927D-A207-DF74AA4307B8}"/>
              </a:ext>
            </a:extLst>
          </p:cNvPr>
          <p:cNvSpPr>
            <a:spLocks noGrp="1"/>
          </p:cNvSpPr>
          <p:nvPr>
            <p:ph type="body" sz="quarter" idx="19"/>
          </p:nvPr>
        </p:nvSpPr>
        <p:spPr>
          <a:xfrm>
            <a:off x="391599" y="2457107"/>
            <a:ext cx="3423163" cy="385564"/>
          </a:xfrm>
        </p:spPr>
        <p:txBody>
          <a:bodyPr/>
          <a:lstStyle/>
          <a:p>
            <a:pPr algn="ctr"/>
            <a:r>
              <a:rPr lang="en-GB" sz="2400" dirty="0" err="1"/>
              <a:t>Schwerpunktbereich</a:t>
            </a:r>
            <a:r>
              <a:rPr lang="en-GB" sz="2400" dirty="0"/>
              <a:t> 3</a:t>
            </a:r>
          </a:p>
        </p:txBody>
      </p:sp>
      <p:sp>
        <p:nvSpPr>
          <p:cNvPr id="11" name="Text Placeholder 4">
            <a:extLst>
              <a:ext uri="{FF2B5EF4-FFF2-40B4-BE49-F238E27FC236}">
                <a16:creationId xmlns:a16="http://schemas.microsoft.com/office/drawing/2014/main" id="{C58787D8-F839-DF99-9FA2-DF0254309851}"/>
              </a:ext>
            </a:extLst>
          </p:cNvPr>
          <p:cNvSpPr>
            <a:spLocks noGrp="1"/>
          </p:cNvSpPr>
          <p:nvPr>
            <p:ph type="body" sz="quarter" idx="20"/>
          </p:nvPr>
        </p:nvSpPr>
        <p:spPr>
          <a:xfrm>
            <a:off x="4082901" y="1828809"/>
            <a:ext cx="7473043" cy="2847729"/>
          </a:xfrm>
        </p:spPr>
        <p:txBody>
          <a:bodyPr/>
          <a:lstStyle/>
          <a:p>
            <a:pPr marL="0" indent="0">
              <a:lnSpc>
                <a:spcPct val="100000"/>
              </a:lnSpc>
            </a:pPr>
            <a:r>
              <a:rPr lang="en-US" sz="2400" dirty="0"/>
              <a:t>Digitale Medien fördern die Beteiligung der Gemeinschaft und ermöglichen es marginalisierten Stimmen, ihre eigenen Geschichten zu erzählen, indem sie eine Plattform zum Austausch bieten. Partizipatives Storytelling ist entscheidend, um Authentizität zu gewährleisten und die Eigenverantwortung innerhalb der Gemeinschaften zu stärken.</a:t>
            </a:r>
          </a:p>
        </p:txBody>
      </p:sp>
      <p:sp>
        <p:nvSpPr>
          <p:cNvPr id="12" name="Text Placeholder 5">
            <a:extLst>
              <a:ext uri="{FF2B5EF4-FFF2-40B4-BE49-F238E27FC236}">
                <a16:creationId xmlns:a16="http://schemas.microsoft.com/office/drawing/2014/main" id="{E28CC274-14E5-46D4-617E-2A6677C605C7}"/>
              </a:ext>
            </a:extLst>
          </p:cNvPr>
          <p:cNvSpPr txBox="1">
            <a:spLocks/>
          </p:cNvSpPr>
          <p:nvPr/>
        </p:nvSpPr>
        <p:spPr>
          <a:xfrm>
            <a:off x="4082902" y="1"/>
            <a:ext cx="7947989" cy="1128694"/>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3400" b="1" dirty="0">
                <a:solidFill>
                  <a:srgbClr val="0C4659"/>
                </a:solidFill>
                <a:latin typeface="Calibri (MS) Bold"/>
                <a:ea typeface="Calibri (MS) Bold"/>
                <a:cs typeface="Calibri (MS) Bold"/>
                <a:sym typeface="Calibri (MS) Bold"/>
              </a:rPr>
              <a:t>Stärken Sie lokale Stimmen durch Storytelling.</a:t>
            </a:r>
          </a:p>
        </p:txBody>
      </p:sp>
      <p:cxnSp>
        <p:nvCxnSpPr>
          <p:cNvPr id="13" name="Straight Connector 12">
            <a:extLst>
              <a:ext uri="{FF2B5EF4-FFF2-40B4-BE49-F238E27FC236}">
                <a16:creationId xmlns:a16="http://schemas.microsoft.com/office/drawing/2014/main" id="{75035445-FE56-E7A7-9045-BBF5502ED841}"/>
              </a:ext>
            </a:extLst>
          </p:cNvPr>
          <p:cNvCxnSpPr>
            <a:cxnSpLocks/>
          </p:cNvCxnSpPr>
          <p:nvPr/>
        </p:nvCxnSpPr>
        <p:spPr>
          <a:xfrm flipV="1">
            <a:off x="4082903" y="1128695"/>
            <a:ext cx="8109097" cy="3"/>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43BABDF2-2FBC-9212-A328-4F8B5EAAB21E}"/>
              </a:ext>
            </a:extLst>
          </p:cNvPr>
          <p:cNvGrpSpPr/>
          <p:nvPr/>
        </p:nvGrpSpPr>
        <p:grpSpPr>
          <a:xfrm>
            <a:off x="6826024" y="4663471"/>
            <a:ext cx="3546963" cy="2200491"/>
            <a:chOff x="6826024" y="4663471"/>
            <a:chExt cx="3546963" cy="2200491"/>
          </a:xfrm>
        </p:grpSpPr>
        <p:sp>
          <p:nvSpPr>
            <p:cNvPr id="8" name="Freeform 7">
              <a:extLst>
                <a:ext uri="{FF2B5EF4-FFF2-40B4-BE49-F238E27FC236}">
                  <a16:creationId xmlns:a16="http://schemas.microsoft.com/office/drawing/2014/main" id="{8E546038-1073-A166-E6E6-EB34A5059336}"/>
                </a:ext>
              </a:extLst>
            </p:cNvPr>
            <p:cNvSpPr/>
            <p:nvPr/>
          </p:nvSpPr>
          <p:spPr>
            <a:xfrm>
              <a:off x="6826024" y="5801062"/>
              <a:ext cx="971089" cy="1056938"/>
            </a:xfrm>
            <a:custGeom>
              <a:avLst/>
              <a:gdLst>
                <a:gd name="connsiteX0" fmla="*/ 489204 w 971089"/>
                <a:gd name="connsiteY0" fmla="*/ 0 h 1056938"/>
                <a:gd name="connsiteX1" fmla="*/ 831749 w 971089"/>
                <a:gd name="connsiteY1" fmla="*/ 137890 h 1056938"/>
                <a:gd name="connsiteX2" fmla="*/ 971089 w 971089"/>
                <a:gd name="connsiteY2" fmla="*/ 476869 h 1056938"/>
                <a:gd name="connsiteX3" fmla="*/ 965284 w 971089"/>
                <a:gd name="connsiteY3" fmla="*/ 476869 h 1056938"/>
                <a:gd name="connsiteX4" fmla="*/ 965284 w 971089"/>
                <a:gd name="connsiteY4" fmla="*/ 936502 h 1056938"/>
                <a:gd name="connsiteX5" fmla="*/ 886905 w 971089"/>
                <a:gd name="connsiteY5" fmla="*/ 1052847 h 1056938"/>
                <a:gd name="connsiteX6" fmla="*/ 866823 w 971089"/>
                <a:gd name="connsiteY6" fmla="*/ 1056938 h 1056938"/>
                <a:gd name="connsiteX7" fmla="*/ 810686 w 971089"/>
                <a:gd name="connsiteY7" fmla="*/ 1056938 h 1056938"/>
                <a:gd name="connsiteX8" fmla="*/ 788206 w 971089"/>
                <a:gd name="connsiteY8" fmla="*/ 1051949 h 1056938"/>
                <a:gd name="connsiteX9" fmla="*/ 709826 w 971089"/>
                <a:gd name="connsiteY9" fmla="*/ 930757 h 1056938"/>
                <a:gd name="connsiteX10" fmla="*/ 709826 w 971089"/>
                <a:gd name="connsiteY10" fmla="*/ 471124 h 1056938"/>
                <a:gd name="connsiteX11" fmla="*/ 645962 w 971089"/>
                <a:gd name="connsiteY11" fmla="*/ 315998 h 1056938"/>
                <a:gd name="connsiteX12" fmla="*/ 489204 w 971089"/>
                <a:gd name="connsiteY12" fmla="*/ 252798 h 1056938"/>
                <a:gd name="connsiteX13" fmla="*/ 332446 w 971089"/>
                <a:gd name="connsiteY13" fmla="*/ 315998 h 1056938"/>
                <a:gd name="connsiteX14" fmla="*/ 268581 w 971089"/>
                <a:gd name="connsiteY14" fmla="*/ 471124 h 1056938"/>
                <a:gd name="connsiteX15" fmla="*/ 268581 w 971089"/>
                <a:gd name="connsiteY15" fmla="*/ 1034174 h 1056938"/>
                <a:gd name="connsiteX16" fmla="*/ 263869 w 971089"/>
                <a:gd name="connsiteY16" fmla="*/ 1056938 h 1056938"/>
                <a:gd name="connsiteX17" fmla="*/ 0 w 971089"/>
                <a:gd name="connsiteY17" fmla="*/ 1056938 h 1056938"/>
                <a:gd name="connsiteX18" fmla="*/ 7318 w 971089"/>
                <a:gd name="connsiteY18" fmla="*/ 1039920 h 1056938"/>
                <a:gd name="connsiteX19" fmla="*/ 7318 w 971089"/>
                <a:gd name="connsiteY19" fmla="*/ 476869 h 1056938"/>
                <a:gd name="connsiteX20" fmla="*/ 146659 w 971089"/>
                <a:gd name="connsiteY20" fmla="*/ 137890 h 1056938"/>
                <a:gd name="connsiteX21" fmla="*/ 489204 w 971089"/>
                <a:gd name="connsiteY21"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1089" h="1056938">
                  <a:moveTo>
                    <a:pt x="489204" y="0"/>
                  </a:moveTo>
                  <a:cubicBezTo>
                    <a:pt x="616933" y="0"/>
                    <a:pt x="738855" y="45963"/>
                    <a:pt x="831749" y="137890"/>
                  </a:cubicBezTo>
                  <a:cubicBezTo>
                    <a:pt x="918837" y="229816"/>
                    <a:pt x="971089" y="350470"/>
                    <a:pt x="971089" y="476869"/>
                  </a:cubicBezTo>
                  <a:lnTo>
                    <a:pt x="965284" y="476869"/>
                  </a:lnTo>
                  <a:lnTo>
                    <a:pt x="965284" y="936502"/>
                  </a:lnTo>
                  <a:cubicBezTo>
                    <a:pt x="965284" y="988211"/>
                    <a:pt x="932626" y="1033456"/>
                    <a:pt x="886905" y="1052847"/>
                  </a:cubicBezTo>
                  <a:lnTo>
                    <a:pt x="866823" y="1056938"/>
                  </a:lnTo>
                  <a:lnTo>
                    <a:pt x="810686" y="1056938"/>
                  </a:lnTo>
                  <a:lnTo>
                    <a:pt x="788206" y="1051949"/>
                  </a:lnTo>
                  <a:cubicBezTo>
                    <a:pt x="742485" y="1030943"/>
                    <a:pt x="709826" y="982466"/>
                    <a:pt x="709826" y="930757"/>
                  </a:cubicBezTo>
                  <a:lnTo>
                    <a:pt x="709826" y="471124"/>
                  </a:lnTo>
                  <a:cubicBezTo>
                    <a:pt x="709826" y="413670"/>
                    <a:pt x="686603" y="356215"/>
                    <a:pt x="645962" y="315998"/>
                  </a:cubicBezTo>
                  <a:cubicBezTo>
                    <a:pt x="605321" y="275780"/>
                    <a:pt x="547262" y="252798"/>
                    <a:pt x="489204" y="252798"/>
                  </a:cubicBezTo>
                  <a:cubicBezTo>
                    <a:pt x="431145" y="252798"/>
                    <a:pt x="373087" y="275780"/>
                    <a:pt x="332446" y="315998"/>
                  </a:cubicBezTo>
                  <a:cubicBezTo>
                    <a:pt x="291805" y="356215"/>
                    <a:pt x="268581" y="413670"/>
                    <a:pt x="268581" y="471124"/>
                  </a:cubicBezTo>
                  <a:lnTo>
                    <a:pt x="268581" y="1034174"/>
                  </a:lnTo>
                  <a:lnTo>
                    <a:pt x="263869" y="1056938"/>
                  </a:lnTo>
                  <a:lnTo>
                    <a:pt x="0" y="1056938"/>
                  </a:lnTo>
                  <a:lnTo>
                    <a:pt x="7318" y="1039920"/>
                  </a:lnTo>
                  <a:lnTo>
                    <a:pt x="7318" y="476869"/>
                  </a:lnTo>
                  <a:cubicBezTo>
                    <a:pt x="7318" y="350470"/>
                    <a:pt x="53765" y="229816"/>
                    <a:pt x="146659" y="137890"/>
                  </a:cubicBezTo>
                  <a:cubicBezTo>
                    <a:pt x="239552" y="51709"/>
                    <a:pt x="361475" y="0"/>
                    <a:pt x="489204" y="0"/>
                  </a:cubicBezTo>
                  <a:close/>
                </a:path>
              </a:pathLst>
            </a:custGeom>
            <a:solidFill>
              <a:srgbClr val="EE4F27"/>
            </a:solidFill>
            <a:ln w="58005"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00F3B75A-FBA4-9D48-638B-22339689BF4D}"/>
                </a:ext>
              </a:extLst>
            </p:cNvPr>
            <p:cNvSpPr/>
            <p:nvPr/>
          </p:nvSpPr>
          <p:spPr>
            <a:xfrm>
              <a:off x="7535850" y="5778082"/>
              <a:ext cx="603809" cy="1079919"/>
            </a:xfrm>
            <a:custGeom>
              <a:avLst/>
              <a:gdLst>
                <a:gd name="connsiteX0" fmla="*/ 127729 w 603809"/>
                <a:gd name="connsiteY0" fmla="*/ 338979 h 1079919"/>
                <a:gd name="connsiteX1" fmla="*/ 255457 w 603809"/>
                <a:gd name="connsiteY1" fmla="*/ 465378 h 1079919"/>
                <a:gd name="connsiteX2" fmla="*/ 255457 w 603809"/>
                <a:gd name="connsiteY2" fmla="*/ 1079919 h 1079919"/>
                <a:gd name="connsiteX3" fmla="*/ 0 w 603809"/>
                <a:gd name="connsiteY3" fmla="*/ 1079919 h 1079919"/>
                <a:gd name="connsiteX4" fmla="*/ 0 w 603809"/>
                <a:gd name="connsiteY4" fmla="*/ 465378 h 1079919"/>
                <a:gd name="connsiteX5" fmla="*/ 127729 w 603809"/>
                <a:gd name="connsiteY5" fmla="*/ 338979 h 1079919"/>
                <a:gd name="connsiteX6" fmla="*/ 476080 w 603809"/>
                <a:gd name="connsiteY6" fmla="*/ 0 h 1079919"/>
                <a:gd name="connsiteX7" fmla="*/ 603809 w 603809"/>
                <a:gd name="connsiteY7" fmla="*/ 126399 h 1079919"/>
                <a:gd name="connsiteX8" fmla="*/ 603809 w 603809"/>
                <a:gd name="connsiteY8" fmla="*/ 1079919 h 1079919"/>
                <a:gd name="connsiteX9" fmla="*/ 348351 w 603809"/>
                <a:gd name="connsiteY9" fmla="*/ 1079919 h 1079919"/>
                <a:gd name="connsiteX10" fmla="*/ 348351 w 603809"/>
                <a:gd name="connsiteY10" fmla="*/ 126399 h 1079919"/>
                <a:gd name="connsiteX11" fmla="*/ 476080 w 603809"/>
                <a:gd name="connsiteY11" fmla="*/ 0 h 1079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1079919">
                  <a:moveTo>
                    <a:pt x="127729" y="338979"/>
                  </a:moveTo>
                  <a:cubicBezTo>
                    <a:pt x="197399" y="338979"/>
                    <a:pt x="255457" y="396433"/>
                    <a:pt x="255457" y="465378"/>
                  </a:cubicBezTo>
                  <a:lnTo>
                    <a:pt x="255457" y="1079919"/>
                  </a:lnTo>
                  <a:lnTo>
                    <a:pt x="0" y="1079919"/>
                  </a:lnTo>
                  <a:lnTo>
                    <a:pt x="0" y="465378"/>
                  </a:lnTo>
                  <a:cubicBezTo>
                    <a:pt x="0" y="390688"/>
                    <a:pt x="58059" y="333234"/>
                    <a:pt x="127729" y="338979"/>
                  </a:cubicBezTo>
                  <a:close/>
                  <a:moveTo>
                    <a:pt x="476080" y="0"/>
                  </a:moveTo>
                  <a:cubicBezTo>
                    <a:pt x="545750" y="0"/>
                    <a:pt x="603809" y="57454"/>
                    <a:pt x="603809" y="126399"/>
                  </a:cubicBezTo>
                  <a:lnTo>
                    <a:pt x="603809" y="1079919"/>
                  </a:lnTo>
                  <a:lnTo>
                    <a:pt x="348351" y="1079919"/>
                  </a:lnTo>
                  <a:lnTo>
                    <a:pt x="348351" y="126399"/>
                  </a:lnTo>
                  <a:cubicBezTo>
                    <a:pt x="348351" y="57454"/>
                    <a:pt x="406410" y="0"/>
                    <a:pt x="476080" y="0"/>
                  </a:cubicBezTo>
                  <a:close/>
                </a:path>
              </a:pathLst>
            </a:custGeom>
            <a:solidFill>
              <a:srgbClr val="A555A1"/>
            </a:solidFill>
            <a:ln w="58005"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F97AEA81-A1B9-3AF9-B033-E82FB3361F13}"/>
                </a:ext>
              </a:extLst>
            </p:cNvPr>
            <p:cNvSpPr/>
            <p:nvPr/>
          </p:nvSpPr>
          <p:spPr>
            <a:xfrm>
              <a:off x="8592515" y="6059606"/>
              <a:ext cx="603809" cy="798394"/>
            </a:xfrm>
            <a:custGeom>
              <a:avLst/>
              <a:gdLst>
                <a:gd name="connsiteX0" fmla="*/ 476080 w 603809"/>
                <a:gd name="connsiteY0" fmla="*/ 338979 h 798394"/>
                <a:gd name="connsiteX1" fmla="*/ 603809 w 603809"/>
                <a:gd name="connsiteY1" fmla="*/ 465378 h 798394"/>
                <a:gd name="connsiteX2" fmla="*/ 603809 w 603809"/>
                <a:gd name="connsiteY2" fmla="*/ 798394 h 798394"/>
                <a:gd name="connsiteX3" fmla="*/ 348351 w 603809"/>
                <a:gd name="connsiteY3" fmla="*/ 798394 h 798394"/>
                <a:gd name="connsiteX4" fmla="*/ 348351 w 603809"/>
                <a:gd name="connsiteY4" fmla="*/ 465378 h 798394"/>
                <a:gd name="connsiteX5" fmla="*/ 476080 w 603809"/>
                <a:gd name="connsiteY5" fmla="*/ 338979 h 798394"/>
                <a:gd name="connsiteX6" fmla="*/ 127729 w 603809"/>
                <a:gd name="connsiteY6" fmla="*/ 0 h 798394"/>
                <a:gd name="connsiteX7" fmla="*/ 255457 w 603809"/>
                <a:gd name="connsiteY7" fmla="*/ 126399 h 798394"/>
                <a:gd name="connsiteX8" fmla="*/ 255457 w 603809"/>
                <a:gd name="connsiteY8" fmla="*/ 798394 h 798394"/>
                <a:gd name="connsiteX9" fmla="*/ 0 w 603809"/>
                <a:gd name="connsiteY9" fmla="*/ 798394 h 798394"/>
                <a:gd name="connsiteX10" fmla="*/ 0 w 603809"/>
                <a:gd name="connsiteY10" fmla="*/ 126399 h 798394"/>
                <a:gd name="connsiteX11" fmla="*/ 127729 w 603809"/>
                <a:gd name="connsiteY11" fmla="*/ 0 h 79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798394">
                  <a:moveTo>
                    <a:pt x="476080" y="338979"/>
                  </a:moveTo>
                  <a:cubicBezTo>
                    <a:pt x="545750" y="338979"/>
                    <a:pt x="603809" y="396433"/>
                    <a:pt x="603809" y="465378"/>
                  </a:cubicBezTo>
                  <a:lnTo>
                    <a:pt x="603809" y="798394"/>
                  </a:lnTo>
                  <a:lnTo>
                    <a:pt x="348351" y="798394"/>
                  </a:lnTo>
                  <a:lnTo>
                    <a:pt x="348351" y="465378"/>
                  </a:lnTo>
                  <a:cubicBezTo>
                    <a:pt x="348351" y="396433"/>
                    <a:pt x="406410" y="338979"/>
                    <a:pt x="476080" y="338979"/>
                  </a:cubicBezTo>
                  <a:close/>
                  <a:moveTo>
                    <a:pt x="127729" y="0"/>
                  </a:moveTo>
                  <a:cubicBezTo>
                    <a:pt x="197399" y="0"/>
                    <a:pt x="255457" y="57454"/>
                    <a:pt x="255457" y="126399"/>
                  </a:cubicBezTo>
                  <a:lnTo>
                    <a:pt x="255457" y="798394"/>
                  </a:lnTo>
                  <a:lnTo>
                    <a:pt x="0" y="798394"/>
                  </a:lnTo>
                  <a:lnTo>
                    <a:pt x="0" y="126399"/>
                  </a:lnTo>
                  <a:cubicBezTo>
                    <a:pt x="0" y="57454"/>
                    <a:pt x="58059" y="0"/>
                    <a:pt x="127729" y="0"/>
                  </a:cubicBezTo>
                  <a:close/>
                </a:path>
              </a:pathLst>
            </a:custGeom>
            <a:solidFill>
              <a:srgbClr val="2B9B9F"/>
            </a:solidFill>
            <a:ln w="58005"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E188D8FD-69C5-D114-E4F9-F69E7BFAB1FA}"/>
                </a:ext>
              </a:extLst>
            </p:cNvPr>
            <p:cNvSpPr/>
            <p:nvPr/>
          </p:nvSpPr>
          <p:spPr>
            <a:xfrm>
              <a:off x="8946672" y="5801062"/>
              <a:ext cx="1426315" cy="1056938"/>
            </a:xfrm>
            <a:custGeom>
              <a:avLst/>
              <a:gdLst>
                <a:gd name="connsiteX0" fmla="*/ 476080 w 1426315"/>
                <a:gd name="connsiteY0" fmla="*/ 0 h 1056938"/>
                <a:gd name="connsiteX1" fmla="*/ 818625 w 1426315"/>
                <a:gd name="connsiteY1" fmla="*/ 137890 h 1056938"/>
                <a:gd name="connsiteX2" fmla="*/ 957965 w 1426315"/>
                <a:gd name="connsiteY2" fmla="*/ 476869 h 1056938"/>
                <a:gd name="connsiteX3" fmla="*/ 957965 w 1426315"/>
                <a:gd name="connsiteY3" fmla="*/ 936502 h 1056938"/>
                <a:gd name="connsiteX4" fmla="*/ 1004412 w 1426315"/>
                <a:gd name="connsiteY4" fmla="*/ 982465 h 1056938"/>
                <a:gd name="connsiteX5" fmla="*/ 1312122 w 1426315"/>
                <a:gd name="connsiteY5" fmla="*/ 982465 h 1056938"/>
                <a:gd name="connsiteX6" fmla="*/ 1406830 w 1426315"/>
                <a:gd name="connsiteY6" fmla="*/ 1022863 h 1056938"/>
                <a:gd name="connsiteX7" fmla="*/ 1426315 w 1426315"/>
                <a:gd name="connsiteY7" fmla="*/ 1056938 h 1056938"/>
                <a:gd name="connsiteX8" fmla="*/ 722522 w 1426315"/>
                <a:gd name="connsiteY8" fmla="*/ 1056938 h 1056938"/>
                <a:gd name="connsiteX9" fmla="*/ 721105 w 1426315"/>
                <a:gd name="connsiteY9" fmla="*/ 1054373 h 1056938"/>
                <a:gd name="connsiteX10" fmla="*/ 696702 w 1426315"/>
                <a:gd name="connsiteY10" fmla="*/ 936502 h 1056938"/>
                <a:gd name="connsiteX11" fmla="*/ 696702 w 1426315"/>
                <a:gd name="connsiteY11" fmla="*/ 476869 h 1056938"/>
                <a:gd name="connsiteX12" fmla="*/ 632838 w 1426315"/>
                <a:gd name="connsiteY12" fmla="*/ 321743 h 1056938"/>
                <a:gd name="connsiteX13" fmla="*/ 476080 w 1426315"/>
                <a:gd name="connsiteY13" fmla="*/ 258544 h 1056938"/>
                <a:gd name="connsiteX14" fmla="*/ 319322 w 1426315"/>
                <a:gd name="connsiteY14" fmla="*/ 321743 h 1056938"/>
                <a:gd name="connsiteX15" fmla="*/ 255457 w 1426315"/>
                <a:gd name="connsiteY15" fmla="*/ 476869 h 1056938"/>
                <a:gd name="connsiteX16" fmla="*/ 255457 w 1426315"/>
                <a:gd name="connsiteY16" fmla="*/ 936502 h 1056938"/>
                <a:gd name="connsiteX17" fmla="*/ 177079 w 1426315"/>
                <a:gd name="connsiteY17" fmla="*/ 1052847 h 1056938"/>
                <a:gd name="connsiteX18" fmla="*/ 156997 w 1426315"/>
                <a:gd name="connsiteY18" fmla="*/ 1056938 h 1056938"/>
                <a:gd name="connsiteX19" fmla="*/ 98461 w 1426315"/>
                <a:gd name="connsiteY19" fmla="*/ 1056938 h 1056938"/>
                <a:gd name="connsiteX20" fmla="*/ 78379 w 1426315"/>
                <a:gd name="connsiteY20" fmla="*/ 1052847 h 1056938"/>
                <a:gd name="connsiteX21" fmla="*/ 0 w 1426315"/>
                <a:gd name="connsiteY21" fmla="*/ 936502 h 1056938"/>
                <a:gd name="connsiteX22" fmla="*/ 0 w 1426315"/>
                <a:gd name="connsiteY22" fmla="*/ 476869 h 1056938"/>
                <a:gd name="connsiteX23" fmla="*/ 133535 w 1426315"/>
                <a:gd name="connsiteY23" fmla="*/ 137890 h 1056938"/>
                <a:gd name="connsiteX24" fmla="*/ 476080 w 1426315"/>
                <a:gd name="connsiteY24"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26315" h="1056938">
                  <a:moveTo>
                    <a:pt x="476080" y="0"/>
                  </a:moveTo>
                  <a:cubicBezTo>
                    <a:pt x="603809" y="0"/>
                    <a:pt x="725731" y="45963"/>
                    <a:pt x="818625" y="137890"/>
                  </a:cubicBezTo>
                  <a:cubicBezTo>
                    <a:pt x="905713" y="229816"/>
                    <a:pt x="957965" y="350470"/>
                    <a:pt x="957965" y="476869"/>
                  </a:cubicBezTo>
                  <a:lnTo>
                    <a:pt x="957965" y="936502"/>
                  </a:lnTo>
                  <a:cubicBezTo>
                    <a:pt x="957965" y="959484"/>
                    <a:pt x="975383" y="982465"/>
                    <a:pt x="1004412" y="982465"/>
                  </a:cubicBezTo>
                  <a:lnTo>
                    <a:pt x="1312122" y="982465"/>
                  </a:lnTo>
                  <a:cubicBezTo>
                    <a:pt x="1354214" y="982465"/>
                    <a:pt x="1385784" y="998624"/>
                    <a:pt x="1406830" y="1022863"/>
                  </a:cubicBezTo>
                  <a:lnTo>
                    <a:pt x="1426315" y="1056938"/>
                  </a:lnTo>
                  <a:lnTo>
                    <a:pt x="722522" y="1056938"/>
                  </a:lnTo>
                  <a:lnTo>
                    <a:pt x="721105" y="1054373"/>
                  </a:lnTo>
                  <a:cubicBezTo>
                    <a:pt x="705411" y="1018015"/>
                    <a:pt x="696702" y="978156"/>
                    <a:pt x="696702" y="936502"/>
                  </a:cubicBezTo>
                  <a:lnTo>
                    <a:pt x="696702" y="476869"/>
                  </a:lnTo>
                  <a:cubicBezTo>
                    <a:pt x="696702" y="419415"/>
                    <a:pt x="673479" y="361961"/>
                    <a:pt x="632838" y="321743"/>
                  </a:cubicBezTo>
                  <a:cubicBezTo>
                    <a:pt x="592197" y="281525"/>
                    <a:pt x="534138" y="258544"/>
                    <a:pt x="476080" y="258544"/>
                  </a:cubicBezTo>
                  <a:cubicBezTo>
                    <a:pt x="418021" y="258544"/>
                    <a:pt x="359963" y="281525"/>
                    <a:pt x="319322" y="321743"/>
                  </a:cubicBezTo>
                  <a:cubicBezTo>
                    <a:pt x="278681" y="361961"/>
                    <a:pt x="255457" y="419415"/>
                    <a:pt x="255457" y="476869"/>
                  </a:cubicBezTo>
                  <a:lnTo>
                    <a:pt x="255457" y="936502"/>
                  </a:lnTo>
                  <a:cubicBezTo>
                    <a:pt x="255457" y="988211"/>
                    <a:pt x="222799" y="1033456"/>
                    <a:pt x="177079" y="1052847"/>
                  </a:cubicBezTo>
                  <a:lnTo>
                    <a:pt x="156997" y="1056938"/>
                  </a:lnTo>
                  <a:lnTo>
                    <a:pt x="98461" y="1056938"/>
                  </a:lnTo>
                  <a:lnTo>
                    <a:pt x="78379" y="1052847"/>
                  </a:lnTo>
                  <a:cubicBezTo>
                    <a:pt x="32658" y="1033456"/>
                    <a:pt x="0" y="988211"/>
                    <a:pt x="0" y="936502"/>
                  </a:cubicBezTo>
                  <a:lnTo>
                    <a:pt x="0" y="476869"/>
                  </a:lnTo>
                  <a:cubicBezTo>
                    <a:pt x="0" y="350470"/>
                    <a:pt x="52253" y="229816"/>
                    <a:pt x="133535" y="137890"/>
                  </a:cubicBezTo>
                  <a:cubicBezTo>
                    <a:pt x="226428" y="51709"/>
                    <a:pt x="348351" y="0"/>
                    <a:pt x="476080" y="0"/>
                  </a:cubicBezTo>
                  <a:close/>
                </a:path>
              </a:pathLst>
            </a:custGeom>
            <a:solidFill>
              <a:srgbClr val="414DA1"/>
            </a:solidFill>
            <a:ln w="58005"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82A7B152-D841-39FA-68B5-E739C169E57D}"/>
                </a:ext>
              </a:extLst>
            </p:cNvPr>
            <p:cNvSpPr/>
            <p:nvPr/>
          </p:nvSpPr>
          <p:spPr>
            <a:xfrm>
              <a:off x="7890007" y="4663471"/>
              <a:ext cx="963771" cy="1861909"/>
            </a:xfrm>
            <a:custGeom>
              <a:avLst/>
              <a:gdLst>
                <a:gd name="connsiteX0" fmla="*/ 963771 w 963771"/>
                <a:gd name="connsiteY0" fmla="*/ 1735114 h 1861909"/>
                <a:gd name="connsiteX1" fmla="*/ 963771 w 963771"/>
                <a:gd name="connsiteY1" fmla="*/ 1149082 h 1861909"/>
                <a:gd name="connsiteX2" fmla="*/ 824431 w 963771"/>
                <a:gd name="connsiteY2" fmla="*/ 810103 h 1861909"/>
                <a:gd name="connsiteX3" fmla="*/ 481886 w 963771"/>
                <a:gd name="connsiteY3" fmla="*/ 672213 h 1861909"/>
                <a:gd name="connsiteX4" fmla="*/ 139340 w 963771"/>
                <a:gd name="connsiteY4" fmla="*/ 810103 h 1861909"/>
                <a:gd name="connsiteX5" fmla="*/ 0 w 963771"/>
                <a:gd name="connsiteY5" fmla="*/ 1149082 h 1861909"/>
                <a:gd name="connsiteX6" fmla="*/ 0 w 963771"/>
                <a:gd name="connsiteY6" fmla="*/ 1735114 h 1861909"/>
                <a:gd name="connsiteX7" fmla="*/ 127729 w 963771"/>
                <a:gd name="connsiteY7" fmla="*/ 1861513 h 1861909"/>
                <a:gd name="connsiteX8" fmla="*/ 255457 w 963771"/>
                <a:gd name="connsiteY8" fmla="*/ 1735114 h 1861909"/>
                <a:gd name="connsiteX9" fmla="*/ 255457 w 963771"/>
                <a:gd name="connsiteY9" fmla="*/ 1149082 h 1861909"/>
                <a:gd name="connsiteX10" fmla="*/ 319322 w 963771"/>
                <a:gd name="connsiteY10" fmla="*/ 993956 h 1861909"/>
                <a:gd name="connsiteX11" fmla="*/ 476080 w 963771"/>
                <a:gd name="connsiteY11" fmla="*/ 930757 h 1861909"/>
                <a:gd name="connsiteX12" fmla="*/ 632838 w 963771"/>
                <a:gd name="connsiteY12" fmla="*/ 993956 h 1861909"/>
                <a:gd name="connsiteX13" fmla="*/ 696702 w 963771"/>
                <a:gd name="connsiteY13" fmla="*/ 1149082 h 1861909"/>
                <a:gd name="connsiteX14" fmla="*/ 696702 w 963771"/>
                <a:gd name="connsiteY14" fmla="*/ 1735114 h 1861909"/>
                <a:gd name="connsiteX15" fmla="*/ 824431 w 963771"/>
                <a:gd name="connsiteY15" fmla="*/ 1861513 h 1861909"/>
                <a:gd name="connsiteX16" fmla="*/ 963771 w 963771"/>
                <a:gd name="connsiteY16" fmla="*/ 1735114 h 1861909"/>
                <a:gd name="connsiteX17" fmla="*/ 481886 w 963771"/>
                <a:gd name="connsiteY17" fmla="*/ 0 h 1861909"/>
                <a:gd name="connsiteX18" fmla="*/ 226428 w 963771"/>
                <a:gd name="connsiteY18" fmla="*/ 252798 h 1861909"/>
                <a:gd name="connsiteX19" fmla="*/ 481886 w 963771"/>
                <a:gd name="connsiteY19" fmla="*/ 505596 h 1861909"/>
                <a:gd name="connsiteX20" fmla="*/ 737343 w 963771"/>
                <a:gd name="connsiteY20" fmla="*/ 252798 h 1861909"/>
                <a:gd name="connsiteX21" fmla="*/ 481886 w 963771"/>
                <a:gd name="connsiteY21" fmla="*/ 0 h 1861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63771" h="1861909">
                  <a:moveTo>
                    <a:pt x="963771" y="1735114"/>
                  </a:moveTo>
                  <a:lnTo>
                    <a:pt x="963771" y="1149082"/>
                  </a:lnTo>
                  <a:cubicBezTo>
                    <a:pt x="963771" y="1022683"/>
                    <a:pt x="911518" y="902030"/>
                    <a:pt x="824431" y="810103"/>
                  </a:cubicBezTo>
                  <a:cubicBezTo>
                    <a:pt x="731537" y="718176"/>
                    <a:pt x="609614" y="672213"/>
                    <a:pt x="481886" y="672213"/>
                  </a:cubicBezTo>
                  <a:cubicBezTo>
                    <a:pt x="354157" y="672213"/>
                    <a:pt x="232234" y="723922"/>
                    <a:pt x="139340" y="810103"/>
                  </a:cubicBezTo>
                  <a:cubicBezTo>
                    <a:pt x="46447" y="902030"/>
                    <a:pt x="0" y="1022683"/>
                    <a:pt x="0" y="1149082"/>
                  </a:cubicBezTo>
                  <a:lnTo>
                    <a:pt x="0" y="1735114"/>
                  </a:lnTo>
                  <a:cubicBezTo>
                    <a:pt x="0" y="1804059"/>
                    <a:pt x="58059" y="1861513"/>
                    <a:pt x="127729" y="1861513"/>
                  </a:cubicBezTo>
                  <a:cubicBezTo>
                    <a:pt x="197399" y="1861513"/>
                    <a:pt x="255457" y="1804059"/>
                    <a:pt x="255457" y="1735114"/>
                  </a:cubicBezTo>
                  <a:lnTo>
                    <a:pt x="255457" y="1149082"/>
                  </a:lnTo>
                  <a:cubicBezTo>
                    <a:pt x="255457" y="1091628"/>
                    <a:pt x="278681" y="1034174"/>
                    <a:pt x="319322" y="993956"/>
                  </a:cubicBezTo>
                  <a:cubicBezTo>
                    <a:pt x="359963" y="953738"/>
                    <a:pt x="418021" y="930757"/>
                    <a:pt x="476080" y="930757"/>
                  </a:cubicBezTo>
                  <a:cubicBezTo>
                    <a:pt x="534138" y="930757"/>
                    <a:pt x="592197" y="953738"/>
                    <a:pt x="632838" y="993956"/>
                  </a:cubicBezTo>
                  <a:cubicBezTo>
                    <a:pt x="673479" y="1034174"/>
                    <a:pt x="696702" y="1091628"/>
                    <a:pt x="696702" y="1149082"/>
                  </a:cubicBezTo>
                  <a:lnTo>
                    <a:pt x="696702" y="1735114"/>
                  </a:lnTo>
                  <a:cubicBezTo>
                    <a:pt x="696702" y="1804059"/>
                    <a:pt x="754761" y="1861513"/>
                    <a:pt x="824431" y="1861513"/>
                  </a:cubicBezTo>
                  <a:cubicBezTo>
                    <a:pt x="905713" y="1867259"/>
                    <a:pt x="963771" y="1809805"/>
                    <a:pt x="963771" y="1735114"/>
                  </a:cubicBezTo>
                  <a:moveTo>
                    <a:pt x="481886" y="0"/>
                  </a:moveTo>
                  <a:cubicBezTo>
                    <a:pt x="336739" y="0"/>
                    <a:pt x="226428" y="114908"/>
                    <a:pt x="226428" y="252798"/>
                  </a:cubicBezTo>
                  <a:cubicBezTo>
                    <a:pt x="226428" y="396433"/>
                    <a:pt x="342545" y="505596"/>
                    <a:pt x="481886" y="505596"/>
                  </a:cubicBezTo>
                  <a:cubicBezTo>
                    <a:pt x="627032" y="505596"/>
                    <a:pt x="737343" y="390688"/>
                    <a:pt x="737343" y="252798"/>
                  </a:cubicBezTo>
                  <a:cubicBezTo>
                    <a:pt x="737343" y="114908"/>
                    <a:pt x="621226" y="0"/>
                    <a:pt x="481886" y="0"/>
                  </a:cubicBezTo>
                  <a:close/>
                </a:path>
              </a:pathLst>
            </a:custGeom>
            <a:solidFill>
              <a:srgbClr val="4174BA"/>
            </a:solidFill>
            <a:ln w="58005" cap="flat">
              <a:noFill/>
              <a:prstDash val="solid"/>
              <a:miter/>
            </a:ln>
          </p:spPr>
          <p:txBody>
            <a:bodyPr rtlCol="0" anchor="ctr"/>
            <a:lstStyle/>
            <a:p>
              <a:endParaRPr lang="en-GB"/>
            </a:p>
          </p:txBody>
        </p:sp>
        <p:sp>
          <p:nvSpPr>
            <p:cNvPr id="18" name="Freeform 17">
              <a:extLst>
                <a:ext uri="{FF2B5EF4-FFF2-40B4-BE49-F238E27FC236}">
                  <a16:creationId xmlns:a16="http://schemas.microsoft.com/office/drawing/2014/main" id="{49F00359-4518-62BB-7290-AB7F7591AEB9}"/>
                </a:ext>
              </a:extLst>
            </p:cNvPr>
            <p:cNvSpPr/>
            <p:nvPr/>
          </p:nvSpPr>
          <p:spPr>
            <a:xfrm>
              <a:off x="9173100"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414DA1"/>
            </a:solidFill>
            <a:ln w="58005"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B337DF51-E0AE-4D8D-2814-366403F34E03}"/>
                </a:ext>
              </a:extLst>
            </p:cNvPr>
            <p:cNvSpPr/>
            <p:nvPr/>
          </p:nvSpPr>
          <p:spPr>
            <a:xfrm>
              <a:off x="7053965"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EE4F27"/>
            </a:solidFill>
            <a:ln w="58005"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6E6C575C-6B2B-40C0-E6DB-F95F0EDC20A5}"/>
                </a:ext>
              </a:extLst>
            </p:cNvPr>
            <p:cNvSpPr/>
            <p:nvPr/>
          </p:nvSpPr>
          <p:spPr>
            <a:xfrm>
              <a:off x="7535850" y="6611165"/>
              <a:ext cx="255857" cy="252797"/>
            </a:xfrm>
            <a:custGeom>
              <a:avLst/>
              <a:gdLst>
                <a:gd name="connsiteX0" fmla="*/ 127729 w 255857"/>
                <a:gd name="connsiteY0" fmla="*/ 0 h 252797"/>
                <a:gd name="connsiteX1" fmla="*/ 0 w 255857"/>
                <a:gd name="connsiteY1" fmla="*/ 126399 h 252797"/>
                <a:gd name="connsiteX2" fmla="*/ 0 w 255857"/>
                <a:gd name="connsiteY2" fmla="*/ 126399 h 252797"/>
                <a:gd name="connsiteX3" fmla="*/ 0 w 255857"/>
                <a:gd name="connsiteY3" fmla="*/ 126399 h 252797"/>
                <a:gd name="connsiteX4" fmla="*/ 0 w 255857"/>
                <a:gd name="connsiteY4" fmla="*/ 126399 h 252797"/>
                <a:gd name="connsiteX5" fmla="*/ 0 w 255857"/>
                <a:gd name="connsiteY5" fmla="*/ 126399 h 252797"/>
                <a:gd name="connsiteX6" fmla="*/ 127729 w 255857"/>
                <a:gd name="connsiteY6" fmla="*/ 252798 h 252797"/>
                <a:gd name="connsiteX7" fmla="*/ 255457 w 255857"/>
                <a:gd name="connsiteY7" fmla="*/ 126399 h 252797"/>
                <a:gd name="connsiteX8" fmla="*/ 127729 w 255857"/>
                <a:gd name="connsiteY8" fmla="*/ 0 h 25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857" h="252797">
                  <a:moveTo>
                    <a:pt x="127729" y="0"/>
                  </a:moveTo>
                  <a:cubicBezTo>
                    <a:pt x="58059" y="0"/>
                    <a:pt x="0" y="57454"/>
                    <a:pt x="0" y="126399"/>
                  </a:cubicBezTo>
                  <a:lnTo>
                    <a:pt x="0" y="126399"/>
                  </a:lnTo>
                  <a:cubicBezTo>
                    <a:pt x="0" y="126399"/>
                    <a:pt x="0" y="126399"/>
                    <a:pt x="0" y="126399"/>
                  </a:cubicBezTo>
                  <a:cubicBezTo>
                    <a:pt x="0" y="126399"/>
                    <a:pt x="0" y="126399"/>
                    <a:pt x="0" y="126399"/>
                  </a:cubicBezTo>
                  <a:cubicBezTo>
                    <a:pt x="0" y="126399"/>
                    <a:pt x="0" y="126399"/>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993F59"/>
            </a:solidFill>
            <a:ln w="58005"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51827F7B-78C7-9F7E-FDD1-1265DF4FB19A}"/>
                </a:ext>
              </a:extLst>
            </p:cNvPr>
            <p:cNvSpPr/>
            <p:nvPr/>
          </p:nvSpPr>
          <p:spPr>
            <a:xfrm>
              <a:off x="7890007"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414DA1"/>
            </a:solidFill>
            <a:ln w="58005"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6F08BB54-00E0-6D69-36A8-5EAF3E214804}"/>
                </a:ext>
              </a:extLst>
            </p:cNvPr>
            <p:cNvSpPr/>
            <p:nvPr/>
          </p:nvSpPr>
          <p:spPr>
            <a:xfrm>
              <a:off x="8592515"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3FB5A1"/>
            </a:solidFill>
            <a:ln w="58005"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25CE653B-4B03-B22C-2FED-E8AAC0CF6B78}"/>
                </a:ext>
              </a:extLst>
            </p:cNvPr>
            <p:cNvSpPr/>
            <p:nvPr/>
          </p:nvSpPr>
          <p:spPr>
            <a:xfrm>
              <a:off x="8946672" y="6611165"/>
              <a:ext cx="255857" cy="252797"/>
            </a:xfrm>
            <a:custGeom>
              <a:avLst/>
              <a:gdLst>
                <a:gd name="connsiteX0" fmla="*/ 127729 w 255857"/>
                <a:gd name="connsiteY0" fmla="*/ 0 h 252797"/>
                <a:gd name="connsiteX1" fmla="*/ 0 w 255857"/>
                <a:gd name="connsiteY1" fmla="*/ 126399 h 252797"/>
                <a:gd name="connsiteX2" fmla="*/ 127729 w 255857"/>
                <a:gd name="connsiteY2" fmla="*/ 252798 h 252797"/>
                <a:gd name="connsiteX3" fmla="*/ 255457 w 255857"/>
                <a:gd name="connsiteY3" fmla="*/ 126399 h 252797"/>
                <a:gd name="connsiteX4" fmla="*/ 127729 w 255857"/>
                <a:gd name="connsiteY4" fmla="*/ 0 h 2527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857" h="252797">
                  <a:moveTo>
                    <a:pt x="127729" y="0"/>
                  </a:moveTo>
                  <a:cubicBezTo>
                    <a:pt x="58059" y="0"/>
                    <a:pt x="0" y="57454"/>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58B947"/>
            </a:solidFill>
            <a:ln w="58005" cap="flat">
              <a:noFill/>
              <a:prstDash val="solid"/>
              <a:miter/>
            </a:ln>
          </p:spPr>
          <p:txBody>
            <a:bodyPr rtlCol="0" anchor="ctr"/>
            <a:lstStyle/>
            <a:p>
              <a:endParaRPr lang="en-GB"/>
            </a:p>
          </p:txBody>
        </p:sp>
      </p:grpSp>
      <p:pic>
        <p:nvPicPr>
          <p:cNvPr id="5" name="Picture Placeholder 4">
            <a:extLst>
              <a:ext uri="{FF2B5EF4-FFF2-40B4-BE49-F238E27FC236}">
                <a16:creationId xmlns:a16="http://schemas.microsoft.com/office/drawing/2014/main" id="{C8FF197E-84F7-552F-4A48-2A1FAE7AD97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80861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7ACA0FE-F957-BCDE-792A-CC1832F6C7D9}"/>
              </a:ext>
            </a:extLst>
          </p:cNvPr>
          <p:cNvCxnSpPr>
            <a:cxnSpLocks/>
          </p:cNvCxnSpPr>
          <p:nvPr/>
        </p:nvCxnSpPr>
        <p:spPr>
          <a:xfrm>
            <a:off x="0" y="1299443"/>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0" name="Text Placeholder 1">
            <a:extLst>
              <a:ext uri="{FF2B5EF4-FFF2-40B4-BE49-F238E27FC236}">
                <a16:creationId xmlns:a16="http://schemas.microsoft.com/office/drawing/2014/main" id="{62496CE9-1C6C-6A5B-4A60-185B38CF56F7}"/>
              </a:ext>
            </a:extLst>
          </p:cNvPr>
          <p:cNvSpPr>
            <a:spLocks noGrp="1"/>
          </p:cNvSpPr>
          <p:nvPr>
            <p:ph type="body" sz="quarter" idx="18"/>
          </p:nvPr>
        </p:nvSpPr>
        <p:spPr>
          <a:xfrm>
            <a:off x="798381" y="1578512"/>
            <a:ext cx="5297619" cy="3700975"/>
          </a:xfrm>
        </p:spPr>
        <p:txBody>
          <a:bodyPr/>
          <a:lstStyle/>
          <a:p>
            <a:pPr marL="0" algn="l">
              <a:lnSpc>
                <a:spcPct val="100000"/>
              </a:lnSpc>
            </a:pP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Digitale</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Werkzeuge</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 von Smartphones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über</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Bearbeitungssoftware</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bis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hin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zu</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Social-Media-</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Plattformen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machen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es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Gemeinschaften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leichter</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denn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je,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sich</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der Welt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Gehör</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zu</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verschaffen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Kombinieren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Sie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diese</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Werkzeuge</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mit</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Schulungen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Mentoring und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ethischer</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Begleitung</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So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erschließen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Sie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neue</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Formen des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bürgerschaftlichen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Engagements und des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gesellschaftlichen</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Wandels</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
Ein </a:t>
            </a:r>
            <a:r>
              <a:rPr lang="en-US" sz="2000" spc="0" dirty="0" err="1">
                <a:solidFill>
                  <a:srgbClr val="0C4659"/>
                </a:solidFill>
                <a:latin typeface="Calibri" panose="020F0502020204030204" pitchFamily="34" charset="0"/>
                <a:ea typeface="Calibri (MS)"/>
                <a:cs typeface="Calibri" panose="020F0502020204030204" pitchFamily="34" charset="0"/>
                <a:sym typeface="Calibri (MS)"/>
              </a:rPr>
              <a:t>Beispiel</a:t>
            </a:r>
            <a:r>
              <a:rPr lang="en-US" sz="2000" spc="0" dirty="0">
                <a:solidFill>
                  <a:srgbClr val="0C4659"/>
                </a:solidFill>
                <a:latin typeface="Calibri" panose="020F0502020204030204" pitchFamily="34" charset="0"/>
                <a:ea typeface="Calibri (MS)"/>
                <a:cs typeface="Calibri" panose="020F0502020204030204" pitchFamily="34" charset="0"/>
                <a:sym typeface="Calibri (MS)"/>
              </a:rPr>
              <a:t>:</a:t>
            </a:r>
          </a:p>
          <a:p>
            <a:pPr marL="0" algn="l">
              <a:lnSpc>
                <a:spcPct val="100000"/>
              </a:lnSpc>
            </a:pPr>
            <a:r>
              <a:rPr lang="en-US" sz="2000" b="1" spc="0" dirty="0">
                <a:solidFill>
                  <a:srgbClr val="0C4659"/>
                </a:solidFill>
                <a:latin typeface="Calibri" panose="020F0502020204030204" pitchFamily="34" charset="0"/>
                <a:ea typeface="Calibri (MS)"/>
                <a:cs typeface="Calibri" panose="020F0502020204030204" pitchFamily="34" charset="0"/>
                <a:sym typeface="Calibri (MS)"/>
              </a:rPr>
              <a:t>Die </a:t>
            </a:r>
            <a:r>
              <a:rPr lang="en-US" sz="2000" b="1" spc="0" dirty="0" err="1">
                <a:solidFill>
                  <a:srgbClr val="0C4659"/>
                </a:solidFill>
                <a:latin typeface="Calibri" panose="020F0502020204030204" pitchFamily="34" charset="0"/>
                <a:ea typeface="Calibri (MS)"/>
                <a:cs typeface="Calibri" panose="020F0502020204030204" pitchFamily="34" charset="0"/>
                <a:sym typeface="Calibri (MS)"/>
              </a:rPr>
              <a:t>Stimme</a:t>
            </a:r>
            <a:r>
              <a:rPr lang="en-US" sz="2000" b="1"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b="1" spc="0" dirty="0" err="1">
                <a:solidFill>
                  <a:srgbClr val="0C4659"/>
                </a:solidFill>
                <a:latin typeface="Calibri" panose="020F0502020204030204" pitchFamily="34" charset="0"/>
                <a:ea typeface="Calibri (MS)"/>
                <a:cs typeface="Calibri" panose="020F0502020204030204" pitchFamily="34" charset="0"/>
                <a:sym typeface="Calibri (MS)"/>
              </a:rPr>
              <a:t>junger</a:t>
            </a:r>
            <a:r>
              <a:rPr lang="en-US" sz="2000" b="1" spc="0" dirty="0">
                <a:solidFill>
                  <a:srgbClr val="0C4659"/>
                </a:solidFill>
                <a:latin typeface="Calibri" panose="020F0502020204030204" pitchFamily="34" charset="0"/>
                <a:ea typeface="Calibri (MS)"/>
                <a:cs typeface="Calibri" panose="020F0502020204030204" pitchFamily="34" charset="0"/>
                <a:sym typeface="Calibri (MS)"/>
              </a:rPr>
              <a:t> Roma – </a:t>
            </a:r>
            <a:r>
              <a:rPr lang="en-US" sz="2000" b="1" spc="0" dirty="0" err="1">
                <a:solidFill>
                  <a:srgbClr val="0C4659"/>
                </a:solidFill>
                <a:latin typeface="Calibri" panose="020F0502020204030204" pitchFamily="34" charset="0"/>
                <a:ea typeface="Calibri (MS)"/>
                <a:cs typeface="Calibri" panose="020F0502020204030204" pitchFamily="34" charset="0"/>
                <a:sym typeface="Calibri (MS)"/>
              </a:rPr>
              <a:t>Veränderung</a:t>
            </a:r>
            <a:r>
              <a:rPr lang="en-US" sz="2000" b="1"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b="1" spc="0" dirty="0" err="1">
                <a:solidFill>
                  <a:srgbClr val="0C4659"/>
                </a:solidFill>
                <a:latin typeface="Calibri" panose="020F0502020204030204" pitchFamily="34" charset="0"/>
                <a:ea typeface="Calibri (MS)"/>
                <a:cs typeface="Calibri" panose="020F0502020204030204" pitchFamily="34" charset="0"/>
                <a:sym typeface="Calibri (MS)"/>
              </a:rPr>
              <a:t>beginnt</a:t>
            </a:r>
            <a:r>
              <a:rPr lang="en-US" sz="2000" b="1"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b="1" spc="0" dirty="0" err="1">
                <a:solidFill>
                  <a:srgbClr val="0C4659"/>
                </a:solidFill>
                <a:latin typeface="Calibri" panose="020F0502020204030204" pitchFamily="34" charset="0"/>
                <a:ea typeface="Calibri (MS)"/>
                <a:cs typeface="Calibri" panose="020F0502020204030204" pitchFamily="34" charset="0"/>
                <a:sym typeface="Calibri (MS)"/>
              </a:rPr>
              <a:t>bei</a:t>
            </a:r>
            <a:r>
              <a:rPr lang="en-US" sz="2000" b="1" spc="0" dirty="0">
                <a:solidFill>
                  <a:srgbClr val="0C4659"/>
                </a:solidFill>
                <a:latin typeface="Calibri" panose="020F0502020204030204" pitchFamily="34" charset="0"/>
                <a:ea typeface="Calibri (MS)"/>
                <a:cs typeface="Calibri" panose="020F0502020204030204" pitchFamily="34" charset="0"/>
                <a:sym typeface="Calibri (MS)"/>
              </a:rPr>
              <a:t> </a:t>
            </a:r>
            <a:r>
              <a:rPr lang="en-US" sz="2000" b="1" spc="0" dirty="0" err="1">
                <a:solidFill>
                  <a:srgbClr val="0C4659"/>
                </a:solidFill>
                <a:latin typeface="Calibri" panose="020F0502020204030204" pitchFamily="34" charset="0"/>
                <a:ea typeface="Calibri (MS)"/>
                <a:cs typeface="Calibri" panose="020F0502020204030204" pitchFamily="34" charset="0"/>
                <a:sym typeface="Calibri (MS)"/>
              </a:rPr>
              <a:t>uns</a:t>
            </a:r>
            <a:r>
              <a:rPr lang="en-US" sz="2000" b="1" spc="0" dirty="0">
                <a:solidFill>
                  <a:srgbClr val="0C4659"/>
                </a:solidFill>
                <a:latin typeface="Calibri" panose="020F0502020204030204" pitchFamily="34" charset="0"/>
                <a:ea typeface="Calibri (MS)"/>
                <a:cs typeface="Calibri" panose="020F0502020204030204" pitchFamily="34" charset="0"/>
                <a:sym typeface="Calibri (MS)"/>
              </a:rPr>
              <a:t>!</a:t>
            </a:r>
          </a:p>
        </p:txBody>
      </p:sp>
      <p:sp>
        <p:nvSpPr>
          <p:cNvPr id="11" name="Text Placeholder 2">
            <a:extLst>
              <a:ext uri="{FF2B5EF4-FFF2-40B4-BE49-F238E27FC236}">
                <a16:creationId xmlns:a16="http://schemas.microsoft.com/office/drawing/2014/main" id="{047E27B0-583F-3949-7728-BEAB47360A2F}"/>
              </a:ext>
            </a:extLst>
          </p:cNvPr>
          <p:cNvSpPr>
            <a:spLocks noGrp="1"/>
          </p:cNvSpPr>
          <p:nvPr>
            <p:ph type="body" sz="quarter" idx="16"/>
          </p:nvPr>
        </p:nvSpPr>
        <p:spPr>
          <a:xfrm>
            <a:off x="798381" y="1"/>
            <a:ext cx="5952201" cy="1299442"/>
          </a:xfrm>
        </p:spPr>
        <p:txBody>
          <a:bodyPr anchor="ctr"/>
          <a:lstStyle/>
          <a:p>
            <a:r>
              <a:rPr lang="en-GB" sz="3400" b="1" dirty="0">
                <a:solidFill>
                  <a:srgbClr val="0C4659"/>
                </a:solidFill>
                <a:hlinkClick r:id="rId2">
                  <a:extLst>
                    <a:ext uri="{A12FA001-AC4F-418D-AE19-62706E023703}">
                      <ahyp:hlinkClr xmlns:ahyp="http://schemas.microsoft.com/office/drawing/2018/hyperlinkcolor" val="tx"/>
                    </a:ext>
                  </a:extLst>
                </a:hlinkClick>
              </a:rPr>
              <a:t>Die Stimme junger Roma – Veränderung beginnt bei uns!</a:t>
            </a:r>
            <a:endParaRPr lang="en-US" sz="3400" b="1">
              <a:solidFill>
                <a:srgbClr val="0C4659"/>
              </a:solidFill>
              <a:latin typeface="Calibri (MS) Bold"/>
              <a:ea typeface="Calibri (MS) Bold"/>
              <a:cs typeface="Calibri (MS) Bold"/>
              <a:sym typeface="Calibri (MS) Bold"/>
            </a:endParaRPr>
          </a:p>
        </p:txBody>
      </p:sp>
      <p:grpSp>
        <p:nvGrpSpPr>
          <p:cNvPr id="4" name="Group 3">
            <a:extLst>
              <a:ext uri="{FF2B5EF4-FFF2-40B4-BE49-F238E27FC236}">
                <a16:creationId xmlns:a16="http://schemas.microsoft.com/office/drawing/2014/main" id="{330C6A75-79C0-9816-6A57-13B34AD1C4CA}"/>
              </a:ext>
            </a:extLst>
          </p:cNvPr>
          <p:cNvGrpSpPr/>
          <p:nvPr/>
        </p:nvGrpSpPr>
        <p:grpSpPr>
          <a:xfrm>
            <a:off x="10079309" y="0"/>
            <a:ext cx="2126979" cy="1522530"/>
            <a:chOff x="10079309" y="0"/>
            <a:chExt cx="2126979" cy="1522530"/>
          </a:xfrm>
        </p:grpSpPr>
        <p:sp>
          <p:nvSpPr>
            <p:cNvPr id="5" name="Freeform 4">
              <a:extLst>
                <a:ext uri="{FF2B5EF4-FFF2-40B4-BE49-F238E27FC236}">
                  <a16:creationId xmlns:a16="http://schemas.microsoft.com/office/drawing/2014/main" id="{8C5069C6-D2BF-85D0-19C7-2BDC99CDE986}"/>
                </a:ext>
              </a:extLst>
            </p:cNvPr>
            <p:cNvSpPr/>
            <p:nvPr/>
          </p:nvSpPr>
          <p:spPr>
            <a:xfrm>
              <a:off x="10079309" y="365846"/>
              <a:ext cx="1037358" cy="959101"/>
            </a:xfrm>
            <a:custGeom>
              <a:avLst/>
              <a:gdLst>
                <a:gd name="connsiteX0" fmla="*/ 1037358 w 1037358"/>
                <a:gd name="connsiteY0" fmla="*/ 341654 h 959101"/>
                <a:gd name="connsiteX1" fmla="*/ 937528 w 1037358"/>
                <a:gd name="connsiteY1" fmla="*/ 98792 h 959101"/>
                <a:gd name="connsiteX2" fmla="*/ 692110 w 1037358"/>
                <a:gd name="connsiteY2" fmla="*/ 0 h 959101"/>
                <a:gd name="connsiteX3" fmla="*/ 446693 w 1037358"/>
                <a:gd name="connsiteY3" fmla="*/ 98792 h 959101"/>
                <a:gd name="connsiteX4" fmla="*/ 346862 w 1037358"/>
                <a:gd name="connsiteY4" fmla="*/ 341654 h 959101"/>
                <a:gd name="connsiteX5" fmla="*/ 346862 w 1037358"/>
                <a:gd name="connsiteY5" fmla="*/ 745053 h 959101"/>
                <a:gd name="connsiteX6" fmla="*/ 313585 w 1037358"/>
                <a:gd name="connsiteY6" fmla="*/ 777984 h 959101"/>
                <a:gd name="connsiteX7" fmla="*/ 109764 w 1037358"/>
                <a:gd name="connsiteY7" fmla="*/ 777984 h 959101"/>
                <a:gd name="connsiteX8" fmla="*/ 93125 w 1037358"/>
                <a:gd name="connsiteY8" fmla="*/ 959101 h 959101"/>
                <a:gd name="connsiteX9" fmla="*/ 93125 w 1037358"/>
                <a:gd name="connsiteY9" fmla="*/ 959101 h 959101"/>
                <a:gd name="connsiteX10" fmla="*/ 313585 w 1037358"/>
                <a:gd name="connsiteY10" fmla="*/ 959101 h 959101"/>
                <a:gd name="connsiteX11" fmla="*/ 534045 w 1037358"/>
                <a:gd name="connsiteY11" fmla="*/ 740937 h 959101"/>
                <a:gd name="connsiteX12" fmla="*/ 534045 w 1037358"/>
                <a:gd name="connsiteY12" fmla="*/ 337538 h 959101"/>
                <a:gd name="connsiteX13" fmla="*/ 579801 w 1037358"/>
                <a:gd name="connsiteY13" fmla="*/ 226397 h 959101"/>
                <a:gd name="connsiteX14" fmla="*/ 692110 w 1037358"/>
                <a:gd name="connsiteY14" fmla="*/ 181118 h 959101"/>
                <a:gd name="connsiteX15" fmla="*/ 804420 w 1037358"/>
                <a:gd name="connsiteY15" fmla="*/ 226397 h 959101"/>
                <a:gd name="connsiteX16" fmla="*/ 850176 w 1037358"/>
                <a:gd name="connsiteY16" fmla="*/ 337538 h 959101"/>
                <a:gd name="connsiteX17" fmla="*/ 850176 w 1037358"/>
                <a:gd name="connsiteY17" fmla="*/ 666843 h 959101"/>
                <a:gd name="connsiteX18" fmla="*/ 850176 w 1037358"/>
                <a:gd name="connsiteY18" fmla="*/ 666843 h 959101"/>
                <a:gd name="connsiteX19" fmla="*/ 941687 w 1037358"/>
                <a:gd name="connsiteY19" fmla="*/ 761518 h 959101"/>
                <a:gd name="connsiteX20" fmla="*/ 1033199 w 1037358"/>
                <a:gd name="connsiteY20" fmla="*/ 670959 h 959101"/>
                <a:gd name="connsiteX21" fmla="*/ 1033199 w 1037358"/>
                <a:gd name="connsiteY21" fmla="*/ 341654 h 959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7358" h="959101">
                  <a:moveTo>
                    <a:pt x="1037358" y="341654"/>
                  </a:moveTo>
                  <a:cubicBezTo>
                    <a:pt x="1037358" y="251095"/>
                    <a:pt x="999922" y="164653"/>
                    <a:pt x="937528" y="98792"/>
                  </a:cubicBezTo>
                  <a:cubicBezTo>
                    <a:pt x="870974" y="32930"/>
                    <a:pt x="783622" y="0"/>
                    <a:pt x="692110" y="0"/>
                  </a:cubicBezTo>
                  <a:cubicBezTo>
                    <a:pt x="600599" y="0"/>
                    <a:pt x="513247" y="37047"/>
                    <a:pt x="446693" y="98792"/>
                  </a:cubicBezTo>
                  <a:cubicBezTo>
                    <a:pt x="380139" y="164653"/>
                    <a:pt x="346862" y="251095"/>
                    <a:pt x="346862" y="341654"/>
                  </a:cubicBezTo>
                  <a:lnTo>
                    <a:pt x="346862" y="745053"/>
                  </a:lnTo>
                  <a:cubicBezTo>
                    <a:pt x="346862" y="765635"/>
                    <a:pt x="330224" y="777984"/>
                    <a:pt x="313585" y="777984"/>
                  </a:cubicBezTo>
                  <a:lnTo>
                    <a:pt x="109764" y="777984"/>
                  </a:lnTo>
                  <a:cubicBezTo>
                    <a:pt x="-35823" y="765635"/>
                    <a:pt x="-31663" y="959101"/>
                    <a:pt x="93125" y="959101"/>
                  </a:cubicBezTo>
                  <a:lnTo>
                    <a:pt x="93125" y="959101"/>
                  </a:lnTo>
                  <a:lnTo>
                    <a:pt x="313585" y="959101"/>
                  </a:lnTo>
                  <a:cubicBezTo>
                    <a:pt x="434214" y="959101"/>
                    <a:pt x="534045" y="860310"/>
                    <a:pt x="534045" y="740937"/>
                  </a:cubicBezTo>
                  <a:lnTo>
                    <a:pt x="534045" y="337538"/>
                  </a:lnTo>
                  <a:cubicBezTo>
                    <a:pt x="534045" y="296375"/>
                    <a:pt x="550683" y="255211"/>
                    <a:pt x="579801" y="226397"/>
                  </a:cubicBezTo>
                  <a:cubicBezTo>
                    <a:pt x="608918" y="197583"/>
                    <a:pt x="650514" y="181118"/>
                    <a:pt x="692110" y="181118"/>
                  </a:cubicBezTo>
                  <a:cubicBezTo>
                    <a:pt x="733706" y="181118"/>
                    <a:pt x="775303" y="197583"/>
                    <a:pt x="804420" y="226397"/>
                  </a:cubicBezTo>
                  <a:cubicBezTo>
                    <a:pt x="833537" y="255211"/>
                    <a:pt x="850176" y="296375"/>
                    <a:pt x="850176" y="337538"/>
                  </a:cubicBezTo>
                  <a:lnTo>
                    <a:pt x="850176" y="666843"/>
                  </a:lnTo>
                  <a:cubicBezTo>
                    <a:pt x="850176" y="666843"/>
                    <a:pt x="850176" y="666843"/>
                    <a:pt x="850176" y="666843"/>
                  </a:cubicBezTo>
                  <a:cubicBezTo>
                    <a:pt x="850176" y="716239"/>
                    <a:pt x="891772" y="761518"/>
                    <a:pt x="941687" y="761518"/>
                  </a:cubicBezTo>
                  <a:cubicBezTo>
                    <a:pt x="991603" y="761518"/>
                    <a:pt x="1033199" y="720355"/>
                    <a:pt x="1033199" y="670959"/>
                  </a:cubicBezTo>
                  <a:lnTo>
                    <a:pt x="1033199" y="341654"/>
                  </a:lnTo>
                  <a:close/>
                </a:path>
              </a:pathLst>
            </a:custGeom>
            <a:solidFill>
              <a:srgbClr val="EE4F27"/>
            </a:solidFill>
            <a:ln w="41519" cap="flat">
              <a:noFill/>
              <a:prstDash val="solid"/>
              <a:miter/>
            </a:ln>
          </p:spPr>
          <p:txBody>
            <a:bodyPr rtlCol="0" anchor="ctr"/>
            <a:lstStyle/>
            <a:p>
              <a:endParaRPr lang="en-GB"/>
            </a:p>
          </p:txBody>
        </p:sp>
        <p:sp>
          <p:nvSpPr>
            <p:cNvPr id="7" name="Freeform 6">
              <a:extLst>
                <a:ext uri="{FF2B5EF4-FFF2-40B4-BE49-F238E27FC236}">
                  <a16:creationId xmlns:a16="http://schemas.microsoft.com/office/drawing/2014/main" id="{FF0F9020-C969-9BD5-20C0-5A104371F567}"/>
                </a:ext>
              </a:extLst>
            </p:cNvPr>
            <p:cNvSpPr/>
            <p:nvPr/>
          </p:nvSpPr>
          <p:spPr>
            <a:xfrm>
              <a:off x="10929484" y="349381"/>
              <a:ext cx="432600" cy="1156684"/>
            </a:xfrm>
            <a:custGeom>
              <a:avLst/>
              <a:gdLst>
                <a:gd name="connsiteX0" fmla="*/ 0 w 432600"/>
                <a:gd name="connsiteY0" fmla="*/ 333421 h 1156684"/>
                <a:gd name="connsiteX1" fmla="*/ 0 w 432600"/>
                <a:gd name="connsiteY1" fmla="*/ 333421 h 1156684"/>
                <a:gd name="connsiteX2" fmla="*/ 0 w 432600"/>
                <a:gd name="connsiteY2" fmla="*/ 942636 h 1156684"/>
                <a:gd name="connsiteX3" fmla="*/ 62394 w 432600"/>
                <a:gd name="connsiteY3" fmla="*/ 1094940 h 1156684"/>
                <a:gd name="connsiteX4" fmla="*/ 216300 w 432600"/>
                <a:gd name="connsiteY4" fmla="*/ 1156685 h 1156684"/>
                <a:gd name="connsiteX5" fmla="*/ 370206 w 432600"/>
                <a:gd name="connsiteY5" fmla="*/ 1094940 h 1156684"/>
                <a:gd name="connsiteX6" fmla="*/ 370206 w 432600"/>
                <a:gd name="connsiteY6" fmla="*/ 1094940 h 1156684"/>
                <a:gd name="connsiteX7" fmla="*/ 432600 w 432600"/>
                <a:gd name="connsiteY7" fmla="*/ 942636 h 1156684"/>
                <a:gd name="connsiteX8" fmla="*/ 432600 w 432600"/>
                <a:gd name="connsiteY8" fmla="*/ 90559 h 1156684"/>
                <a:gd name="connsiteX9" fmla="*/ 341089 w 432600"/>
                <a:gd name="connsiteY9" fmla="*/ 0 h 1156684"/>
                <a:gd name="connsiteX10" fmla="*/ 249577 w 432600"/>
                <a:gd name="connsiteY10" fmla="*/ 90559 h 1156684"/>
                <a:gd name="connsiteX11" fmla="*/ 249577 w 432600"/>
                <a:gd name="connsiteY11" fmla="*/ 942636 h 1156684"/>
                <a:gd name="connsiteX12" fmla="*/ 241258 w 432600"/>
                <a:gd name="connsiteY12" fmla="*/ 967334 h 1156684"/>
                <a:gd name="connsiteX13" fmla="*/ 241258 w 432600"/>
                <a:gd name="connsiteY13" fmla="*/ 967334 h 1156684"/>
                <a:gd name="connsiteX14" fmla="*/ 216300 w 432600"/>
                <a:gd name="connsiteY14" fmla="*/ 975567 h 1156684"/>
                <a:gd name="connsiteX15" fmla="*/ 191342 w 432600"/>
                <a:gd name="connsiteY15" fmla="*/ 967334 h 1156684"/>
                <a:gd name="connsiteX16" fmla="*/ 183023 w 432600"/>
                <a:gd name="connsiteY16" fmla="*/ 942636 h 1156684"/>
                <a:gd name="connsiteX17" fmla="*/ 183023 w 432600"/>
                <a:gd name="connsiteY17" fmla="*/ 333421 h 1156684"/>
                <a:gd name="connsiteX18" fmla="*/ 91512 w 432600"/>
                <a:gd name="connsiteY18" fmla="*/ 242863 h 1156684"/>
                <a:gd name="connsiteX19" fmla="*/ 0 w 432600"/>
                <a:gd name="connsiteY19" fmla="*/ 333421 h 1156684"/>
                <a:gd name="connsiteX20" fmla="*/ 0 w 432600"/>
                <a:gd name="connsiteY20" fmla="*/ 333421 h 115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2600" h="1156684">
                  <a:moveTo>
                    <a:pt x="0" y="333421"/>
                  </a:moveTo>
                  <a:lnTo>
                    <a:pt x="0" y="333421"/>
                  </a:lnTo>
                  <a:lnTo>
                    <a:pt x="0" y="942636"/>
                  </a:lnTo>
                  <a:cubicBezTo>
                    <a:pt x="0" y="1000265"/>
                    <a:pt x="24958" y="1053777"/>
                    <a:pt x="62394" y="1094940"/>
                  </a:cubicBezTo>
                  <a:cubicBezTo>
                    <a:pt x="103990" y="1136103"/>
                    <a:pt x="158065" y="1156685"/>
                    <a:pt x="216300" y="1156685"/>
                  </a:cubicBezTo>
                  <a:cubicBezTo>
                    <a:pt x="274535" y="1156685"/>
                    <a:pt x="328610" y="1131987"/>
                    <a:pt x="370206" y="1094940"/>
                  </a:cubicBezTo>
                  <a:lnTo>
                    <a:pt x="370206" y="1094940"/>
                  </a:lnTo>
                  <a:cubicBezTo>
                    <a:pt x="411802" y="1053777"/>
                    <a:pt x="432600" y="1000265"/>
                    <a:pt x="432600" y="942636"/>
                  </a:cubicBezTo>
                  <a:lnTo>
                    <a:pt x="432600" y="90559"/>
                  </a:lnTo>
                  <a:cubicBezTo>
                    <a:pt x="432600" y="41163"/>
                    <a:pt x="391004" y="0"/>
                    <a:pt x="341089" y="0"/>
                  </a:cubicBezTo>
                  <a:cubicBezTo>
                    <a:pt x="291173" y="0"/>
                    <a:pt x="249577" y="41163"/>
                    <a:pt x="249577" y="90559"/>
                  </a:cubicBezTo>
                  <a:lnTo>
                    <a:pt x="249577" y="942636"/>
                  </a:lnTo>
                  <a:cubicBezTo>
                    <a:pt x="249577" y="950869"/>
                    <a:pt x="245417" y="959101"/>
                    <a:pt x="241258" y="967334"/>
                  </a:cubicBezTo>
                  <a:lnTo>
                    <a:pt x="241258" y="967334"/>
                  </a:lnTo>
                  <a:cubicBezTo>
                    <a:pt x="232939" y="975567"/>
                    <a:pt x="224619" y="975567"/>
                    <a:pt x="216300" y="975567"/>
                  </a:cubicBezTo>
                  <a:cubicBezTo>
                    <a:pt x="207981" y="975567"/>
                    <a:pt x="199662" y="971450"/>
                    <a:pt x="191342" y="967334"/>
                  </a:cubicBezTo>
                  <a:cubicBezTo>
                    <a:pt x="183023" y="959101"/>
                    <a:pt x="183023" y="950869"/>
                    <a:pt x="183023" y="942636"/>
                  </a:cubicBezTo>
                  <a:lnTo>
                    <a:pt x="183023" y="333421"/>
                  </a:lnTo>
                  <a:cubicBezTo>
                    <a:pt x="183023" y="284026"/>
                    <a:pt x="141427" y="242863"/>
                    <a:pt x="91512" y="242863"/>
                  </a:cubicBezTo>
                  <a:cubicBezTo>
                    <a:pt x="41596" y="238746"/>
                    <a:pt x="0" y="279909"/>
                    <a:pt x="0" y="333421"/>
                  </a:cubicBezTo>
                  <a:lnTo>
                    <a:pt x="0" y="333421"/>
                  </a:lnTo>
                  <a:close/>
                </a:path>
              </a:pathLst>
            </a:custGeom>
            <a:solidFill>
              <a:srgbClr val="A555A1"/>
            </a:solidFill>
            <a:ln w="41519" cap="flat">
              <a:noFill/>
              <a:prstDash val="solid"/>
              <a:miter/>
            </a:ln>
          </p:spPr>
          <p:txBody>
            <a:bodyPr rtlCol="0" anchor="ctr"/>
            <a:lstStyle/>
            <a:p>
              <a:endParaRPr lang="en-GB"/>
            </a:p>
          </p:txBody>
        </p:sp>
        <p:sp>
          <p:nvSpPr>
            <p:cNvPr id="8" name="Freeform 7">
              <a:extLst>
                <a:ext uri="{FF2B5EF4-FFF2-40B4-BE49-F238E27FC236}">
                  <a16:creationId xmlns:a16="http://schemas.microsoft.com/office/drawing/2014/main" id="{3521F4E2-A7D7-9753-925D-B4C1056BB7F7}"/>
                </a:ext>
              </a:extLst>
            </p:cNvPr>
            <p:cNvSpPr/>
            <p:nvPr/>
          </p:nvSpPr>
          <p:spPr>
            <a:xfrm>
              <a:off x="11686535" y="551080"/>
              <a:ext cx="432600" cy="971450"/>
            </a:xfrm>
            <a:custGeom>
              <a:avLst/>
              <a:gdLst>
                <a:gd name="connsiteX0" fmla="*/ 0 w 432600"/>
                <a:gd name="connsiteY0" fmla="*/ 90559 h 971450"/>
                <a:gd name="connsiteX1" fmla="*/ 0 w 432600"/>
                <a:gd name="connsiteY1" fmla="*/ 757402 h 971450"/>
                <a:gd name="connsiteX2" fmla="*/ 62394 w 432600"/>
                <a:gd name="connsiteY2" fmla="*/ 909706 h 971450"/>
                <a:gd name="connsiteX3" fmla="*/ 216300 w 432600"/>
                <a:gd name="connsiteY3" fmla="*/ 971450 h 971450"/>
                <a:gd name="connsiteX4" fmla="*/ 370206 w 432600"/>
                <a:gd name="connsiteY4" fmla="*/ 909706 h 971450"/>
                <a:gd name="connsiteX5" fmla="*/ 370206 w 432600"/>
                <a:gd name="connsiteY5" fmla="*/ 909706 h 971450"/>
                <a:gd name="connsiteX6" fmla="*/ 432600 w 432600"/>
                <a:gd name="connsiteY6" fmla="*/ 757402 h 971450"/>
                <a:gd name="connsiteX7" fmla="*/ 432600 w 432600"/>
                <a:gd name="connsiteY7" fmla="*/ 333422 h 971450"/>
                <a:gd name="connsiteX8" fmla="*/ 341089 w 432600"/>
                <a:gd name="connsiteY8" fmla="*/ 242863 h 971450"/>
                <a:gd name="connsiteX9" fmla="*/ 249577 w 432600"/>
                <a:gd name="connsiteY9" fmla="*/ 333422 h 971450"/>
                <a:gd name="connsiteX10" fmla="*/ 249577 w 432600"/>
                <a:gd name="connsiteY10" fmla="*/ 761518 h 971450"/>
                <a:gd name="connsiteX11" fmla="*/ 241258 w 432600"/>
                <a:gd name="connsiteY11" fmla="*/ 786216 h 971450"/>
                <a:gd name="connsiteX12" fmla="*/ 241258 w 432600"/>
                <a:gd name="connsiteY12" fmla="*/ 786216 h 971450"/>
                <a:gd name="connsiteX13" fmla="*/ 216300 w 432600"/>
                <a:gd name="connsiteY13" fmla="*/ 794449 h 971450"/>
                <a:gd name="connsiteX14" fmla="*/ 191342 w 432600"/>
                <a:gd name="connsiteY14" fmla="*/ 786216 h 971450"/>
                <a:gd name="connsiteX15" fmla="*/ 183023 w 432600"/>
                <a:gd name="connsiteY15" fmla="*/ 761518 h 971450"/>
                <a:gd name="connsiteX16" fmla="*/ 183023 w 432600"/>
                <a:gd name="connsiteY16" fmla="*/ 90559 h 971450"/>
                <a:gd name="connsiteX17" fmla="*/ 91512 w 432600"/>
                <a:gd name="connsiteY17" fmla="*/ 0 h 971450"/>
                <a:gd name="connsiteX18" fmla="*/ 0 w 432600"/>
                <a:gd name="connsiteY18" fmla="*/ 90559 h 9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600" h="971450">
                  <a:moveTo>
                    <a:pt x="0" y="90559"/>
                  </a:moveTo>
                  <a:lnTo>
                    <a:pt x="0" y="757402"/>
                  </a:lnTo>
                  <a:cubicBezTo>
                    <a:pt x="0" y="815030"/>
                    <a:pt x="24958" y="868543"/>
                    <a:pt x="62394" y="909706"/>
                  </a:cubicBezTo>
                  <a:cubicBezTo>
                    <a:pt x="103990" y="950869"/>
                    <a:pt x="158065" y="971450"/>
                    <a:pt x="216300" y="971450"/>
                  </a:cubicBezTo>
                  <a:cubicBezTo>
                    <a:pt x="274535" y="971450"/>
                    <a:pt x="328610" y="946752"/>
                    <a:pt x="370206" y="909706"/>
                  </a:cubicBezTo>
                  <a:lnTo>
                    <a:pt x="370206" y="909706"/>
                  </a:lnTo>
                  <a:cubicBezTo>
                    <a:pt x="411802" y="868543"/>
                    <a:pt x="432600" y="815030"/>
                    <a:pt x="432600" y="757402"/>
                  </a:cubicBezTo>
                  <a:lnTo>
                    <a:pt x="432600" y="333422"/>
                  </a:lnTo>
                  <a:cubicBezTo>
                    <a:pt x="432600" y="284026"/>
                    <a:pt x="391004" y="242863"/>
                    <a:pt x="341089" y="242863"/>
                  </a:cubicBezTo>
                  <a:cubicBezTo>
                    <a:pt x="291173" y="242863"/>
                    <a:pt x="249577" y="284026"/>
                    <a:pt x="249577" y="333422"/>
                  </a:cubicBezTo>
                  <a:lnTo>
                    <a:pt x="249577" y="761518"/>
                  </a:lnTo>
                  <a:cubicBezTo>
                    <a:pt x="249577" y="769751"/>
                    <a:pt x="245417" y="777984"/>
                    <a:pt x="241258" y="786216"/>
                  </a:cubicBezTo>
                  <a:lnTo>
                    <a:pt x="241258" y="786216"/>
                  </a:lnTo>
                  <a:cubicBezTo>
                    <a:pt x="232938" y="794449"/>
                    <a:pt x="224619" y="794449"/>
                    <a:pt x="216300" y="794449"/>
                  </a:cubicBezTo>
                  <a:cubicBezTo>
                    <a:pt x="207981" y="794449"/>
                    <a:pt x="199662" y="790332"/>
                    <a:pt x="191342" y="786216"/>
                  </a:cubicBezTo>
                  <a:cubicBezTo>
                    <a:pt x="183023" y="777984"/>
                    <a:pt x="183023" y="769751"/>
                    <a:pt x="183023" y="761518"/>
                  </a:cubicBezTo>
                  <a:lnTo>
                    <a:pt x="183023" y="90559"/>
                  </a:lnTo>
                  <a:cubicBezTo>
                    <a:pt x="183023" y="41163"/>
                    <a:pt x="141427" y="0"/>
                    <a:pt x="91512" y="0"/>
                  </a:cubicBezTo>
                  <a:cubicBezTo>
                    <a:pt x="41596" y="0"/>
                    <a:pt x="0" y="41163"/>
                    <a:pt x="0" y="90559"/>
                  </a:cubicBezTo>
                </a:path>
              </a:pathLst>
            </a:custGeom>
            <a:solidFill>
              <a:srgbClr val="2B9B9F"/>
            </a:solidFill>
            <a:ln w="41519"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BD892104-8357-50B4-24E0-FD6646F32110}"/>
                </a:ext>
              </a:extLst>
            </p:cNvPr>
            <p:cNvSpPr/>
            <p:nvPr/>
          </p:nvSpPr>
          <p:spPr>
            <a:xfrm>
              <a:off x="11940271" y="380764"/>
              <a:ext cx="266017" cy="746601"/>
            </a:xfrm>
            <a:custGeom>
              <a:avLst/>
              <a:gdLst>
                <a:gd name="connsiteX0" fmla="*/ 266017 w 266017"/>
                <a:gd name="connsiteY0" fmla="*/ 0 h 746601"/>
                <a:gd name="connsiteX1" fmla="*/ 266017 w 266017"/>
                <a:gd name="connsiteY1" fmla="*/ 191402 h 746601"/>
                <a:gd name="connsiteX2" fmla="*/ 228779 w 266017"/>
                <a:gd name="connsiteY2" fmla="*/ 215597 h 746601"/>
                <a:gd name="connsiteX3" fmla="*/ 183023 w 266017"/>
                <a:gd name="connsiteY3" fmla="*/ 326737 h 746601"/>
                <a:gd name="connsiteX4" fmla="*/ 183023 w 266017"/>
                <a:gd name="connsiteY4" fmla="*/ 656042 h 746601"/>
                <a:gd name="connsiteX5" fmla="*/ 91512 w 266017"/>
                <a:gd name="connsiteY5" fmla="*/ 746601 h 746601"/>
                <a:gd name="connsiteX6" fmla="*/ 0 w 266017"/>
                <a:gd name="connsiteY6" fmla="*/ 656042 h 746601"/>
                <a:gd name="connsiteX7" fmla="*/ 0 w 266017"/>
                <a:gd name="connsiteY7" fmla="*/ 326737 h 746601"/>
                <a:gd name="connsiteX8" fmla="*/ 95671 w 266017"/>
                <a:gd name="connsiteY8" fmla="*/ 83875 h 746601"/>
                <a:gd name="connsiteX9" fmla="*/ 209021 w 266017"/>
                <a:gd name="connsiteY9" fmla="*/ 11325 h 746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017" h="746601">
                  <a:moveTo>
                    <a:pt x="266017" y="0"/>
                  </a:moveTo>
                  <a:lnTo>
                    <a:pt x="266017" y="191402"/>
                  </a:lnTo>
                  <a:lnTo>
                    <a:pt x="228779" y="215597"/>
                  </a:lnTo>
                  <a:cubicBezTo>
                    <a:pt x="199662" y="244411"/>
                    <a:pt x="183023" y="285574"/>
                    <a:pt x="183023" y="326737"/>
                  </a:cubicBezTo>
                  <a:lnTo>
                    <a:pt x="183023" y="656042"/>
                  </a:lnTo>
                  <a:cubicBezTo>
                    <a:pt x="183023" y="705438"/>
                    <a:pt x="141427" y="746601"/>
                    <a:pt x="91512" y="746601"/>
                  </a:cubicBezTo>
                  <a:cubicBezTo>
                    <a:pt x="41596" y="746601"/>
                    <a:pt x="0" y="705438"/>
                    <a:pt x="0" y="656042"/>
                  </a:cubicBezTo>
                  <a:lnTo>
                    <a:pt x="0" y="326737"/>
                  </a:lnTo>
                  <a:cubicBezTo>
                    <a:pt x="0" y="236178"/>
                    <a:pt x="37437" y="149736"/>
                    <a:pt x="95671" y="83875"/>
                  </a:cubicBezTo>
                  <a:cubicBezTo>
                    <a:pt x="128948" y="53003"/>
                    <a:pt x="167425" y="28305"/>
                    <a:pt x="209021" y="11325"/>
                  </a:cubicBezTo>
                  <a:close/>
                </a:path>
              </a:pathLst>
            </a:custGeom>
            <a:solidFill>
              <a:srgbClr val="414DA1"/>
            </a:solidFill>
            <a:ln w="41519" cap="flat">
              <a:noFill/>
              <a:prstDash val="solid"/>
              <a:miter/>
            </a:ln>
          </p:spPr>
          <p:txBody>
            <a:bodyPr rtlCol="0" anchor="ctr"/>
            <a:lstStyle/>
            <a:p>
              <a:endParaRPr lang="en-GB"/>
            </a:p>
          </p:txBody>
        </p:sp>
        <p:sp>
          <p:nvSpPr>
            <p:cNvPr id="12" name="Freeform 11">
              <a:extLst>
                <a:ext uri="{FF2B5EF4-FFF2-40B4-BE49-F238E27FC236}">
                  <a16:creationId xmlns:a16="http://schemas.microsoft.com/office/drawing/2014/main" id="{C5CC51B8-E0E6-F638-32D0-43A2E637DCAF}"/>
                </a:ext>
              </a:extLst>
            </p:cNvPr>
            <p:cNvSpPr/>
            <p:nvPr/>
          </p:nvSpPr>
          <p:spPr>
            <a:xfrm>
              <a:off x="11183221" y="32426"/>
              <a:ext cx="690496" cy="852360"/>
            </a:xfrm>
            <a:custGeom>
              <a:avLst/>
              <a:gdLst>
                <a:gd name="connsiteX0" fmla="*/ 345248 w 690496"/>
                <a:gd name="connsiteY0" fmla="*/ 0 h 852360"/>
                <a:gd name="connsiteX1" fmla="*/ 590666 w 690496"/>
                <a:gd name="connsiteY1" fmla="*/ 98791 h 852360"/>
                <a:gd name="connsiteX2" fmla="*/ 690496 w 690496"/>
                <a:gd name="connsiteY2" fmla="*/ 341654 h 852360"/>
                <a:gd name="connsiteX3" fmla="*/ 690496 w 690496"/>
                <a:gd name="connsiteY3" fmla="*/ 761518 h 852360"/>
                <a:gd name="connsiteX4" fmla="*/ 590666 w 690496"/>
                <a:gd name="connsiteY4" fmla="*/ 852077 h 852360"/>
                <a:gd name="connsiteX5" fmla="*/ 499154 w 690496"/>
                <a:gd name="connsiteY5" fmla="*/ 761518 h 852360"/>
                <a:gd name="connsiteX6" fmla="*/ 499154 w 690496"/>
                <a:gd name="connsiteY6" fmla="*/ 341654 h 852360"/>
                <a:gd name="connsiteX7" fmla="*/ 453398 w 690496"/>
                <a:gd name="connsiteY7" fmla="*/ 230514 h 852360"/>
                <a:gd name="connsiteX8" fmla="*/ 341089 w 690496"/>
                <a:gd name="connsiteY8" fmla="*/ 185234 h 852360"/>
                <a:gd name="connsiteX9" fmla="*/ 228779 w 690496"/>
                <a:gd name="connsiteY9" fmla="*/ 230514 h 852360"/>
                <a:gd name="connsiteX10" fmla="*/ 183023 w 690496"/>
                <a:gd name="connsiteY10" fmla="*/ 341654 h 852360"/>
                <a:gd name="connsiteX11" fmla="*/ 183023 w 690496"/>
                <a:gd name="connsiteY11" fmla="*/ 761518 h 852360"/>
                <a:gd name="connsiteX12" fmla="*/ 91512 w 690496"/>
                <a:gd name="connsiteY12" fmla="*/ 852077 h 852360"/>
                <a:gd name="connsiteX13" fmla="*/ 0 w 690496"/>
                <a:gd name="connsiteY13" fmla="*/ 761518 h 852360"/>
                <a:gd name="connsiteX14" fmla="*/ 0 w 690496"/>
                <a:gd name="connsiteY14" fmla="*/ 341654 h 852360"/>
                <a:gd name="connsiteX15" fmla="*/ 99831 w 690496"/>
                <a:gd name="connsiteY15" fmla="*/ 98791 h 852360"/>
                <a:gd name="connsiteX16" fmla="*/ 345248 w 690496"/>
                <a:gd name="connsiteY16" fmla="*/ 0 h 852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0496" h="852360">
                  <a:moveTo>
                    <a:pt x="345248" y="0"/>
                  </a:moveTo>
                  <a:cubicBezTo>
                    <a:pt x="436760" y="0"/>
                    <a:pt x="524112" y="32930"/>
                    <a:pt x="590666" y="98791"/>
                  </a:cubicBezTo>
                  <a:cubicBezTo>
                    <a:pt x="653060" y="164653"/>
                    <a:pt x="690496" y="251095"/>
                    <a:pt x="690496" y="341654"/>
                  </a:cubicBezTo>
                  <a:lnTo>
                    <a:pt x="690496" y="761518"/>
                  </a:lnTo>
                  <a:cubicBezTo>
                    <a:pt x="690496" y="815030"/>
                    <a:pt x="648900" y="856193"/>
                    <a:pt x="590666" y="852077"/>
                  </a:cubicBezTo>
                  <a:cubicBezTo>
                    <a:pt x="540750" y="852077"/>
                    <a:pt x="499154" y="810914"/>
                    <a:pt x="499154" y="761518"/>
                  </a:cubicBezTo>
                  <a:lnTo>
                    <a:pt x="499154" y="341654"/>
                  </a:lnTo>
                  <a:cubicBezTo>
                    <a:pt x="499154" y="300491"/>
                    <a:pt x="482516" y="259328"/>
                    <a:pt x="453398" y="230514"/>
                  </a:cubicBezTo>
                  <a:cubicBezTo>
                    <a:pt x="424281" y="201699"/>
                    <a:pt x="382685" y="185234"/>
                    <a:pt x="341089" y="185234"/>
                  </a:cubicBezTo>
                  <a:cubicBezTo>
                    <a:pt x="299492" y="185234"/>
                    <a:pt x="257896" y="201699"/>
                    <a:pt x="228779" y="230514"/>
                  </a:cubicBezTo>
                  <a:cubicBezTo>
                    <a:pt x="199662" y="259328"/>
                    <a:pt x="183023" y="300491"/>
                    <a:pt x="183023" y="341654"/>
                  </a:cubicBezTo>
                  <a:lnTo>
                    <a:pt x="183023" y="761518"/>
                  </a:lnTo>
                  <a:cubicBezTo>
                    <a:pt x="183023" y="810914"/>
                    <a:pt x="141427" y="852077"/>
                    <a:pt x="91512" y="852077"/>
                  </a:cubicBezTo>
                  <a:cubicBezTo>
                    <a:pt x="41596" y="852077"/>
                    <a:pt x="0" y="810914"/>
                    <a:pt x="0" y="761518"/>
                  </a:cubicBezTo>
                  <a:lnTo>
                    <a:pt x="0" y="341654"/>
                  </a:lnTo>
                  <a:cubicBezTo>
                    <a:pt x="0" y="251095"/>
                    <a:pt x="33277" y="164653"/>
                    <a:pt x="99831" y="98791"/>
                  </a:cubicBezTo>
                  <a:cubicBezTo>
                    <a:pt x="166385" y="37047"/>
                    <a:pt x="253737" y="0"/>
                    <a:pt x="345248" y="0"/>
                  </a:cubicBezTo>
                  <a:close/>
                </a:path>
              </a:pathLst>
            </a:custGeom>
            <a:solidFill>
              <a:srgbClr val="4174BA"/>
            </a:solidFill>
            <a:ln w="4151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46FA05D0-1981-34DD-8782-2FAFE224D156}"/>
                </a:ext>
              </a:extLst>
            </p:cNvPr>
            <p:cNvSpPr/>
            <p:nvPr/>
          </p:nvSpPr>
          <p:spPr>
            <a:xfrm>
              <a:off x="12102496" y="1"/>
              <a:ext cx="103792" cy="227067"/>
            </a:xfrm>
            <a:custGeom>
              <a:avLst/>
              <a:gdLst>
                <a:gd name="connsiteX0" fmla="*/ 13051 w 103792"/>
                <a:gd name="connsiteY0" fmla="*/ 0 h 227067"/>
                <a:gd name="connsiteX1" fmla="*/ 103792 w 103792"/>
                <a:gd name="connsiteY1" fmla="*/ 0 h 227067"/>
                <a:gd name="connsiteX2" fmla="*/ 103792 w 103792"/>
                <a:gd name="connsiteY2" fmla="*/ 227067 h 227067"/>
                <a:gd name="connsiteX3" fmla="*/ 54075 w 103792"/>
                <a:gd name="connsiteY3" fmla="*/ 194506 h 227067"/>
                <a:gd name="connsiteX4" fmla="*/ 0 w 103792"/>
                <a:gd name="connsiteY4" fmla="*/ 65356 h 227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92" h="227067">
                  <a:moveTo>
                    <a:pt x="13051" y="0"/>
                  </a:moveTo>
                  <a:lnTo>
                    <a:pt x="103792" y="0"/>
                  </a:lnTo>
                  <a:lnTo>
                    <a:pt x="103792" y="227067"/>
                  </a:lnTo>
                  <a:lnTo>
                    <a:pt x="54075" y="194506"/>
                  </a:lnTo>
                  <a:cubicBezTo>
                    <a:pt x="20798" y="162090"/>
                    <a:pt x="0" y="116810"/>
                    <a:pt x="0" y="65356"/>
                  </a:cubicBezTo>
                  <a:close/>
                </a:path>
              </a:pathLst>
            </a:custGeom>
            <a:solidFill>
              <a:srgbClr val="414DA1"/>
            </a:solidFill>
            <a:ln w="41519"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F1065719-BE80-66DB-E6B3-AF055B1D2C3D}"/>
                </a:ext>
              </a:extLst>
            </p:cNvPr>
            <p:cNvSpPr/>
            <p:nvPr/>
          </p:nvSpPr>
          <p:spPr>
            <a:xfrm>
              <a:off x="10584236" y="0"/>
              <a:ext cx="366046" cy="246474"/>
            </a:xfrm>
            <a:custGeom>
              <a:avLst/>
              <a:gdLst>
                <a:gd name="connsiteX0" fmla="*/ 13051 w 366046"/>
                <a:gd name="connsiteY0" fmla="*/ 0 h 246474"/>
                <a:gd name="connsiteX1" fmla="*/ 354634 w 366046"/>
                <a:gd name="connsiteY1" fmla="*/ 0 h 246474"/>
                <a:gd name="connsiteX2" fmla="*/ 366046 w 366046"/>
                <a:gd name="connsiteY2" fmla="*/ 65356 h 246474"/>
                <a:gd name="connsiteX3" fmla="*/ 183023 w 366046"/>
                <a:gd name="connsiteY3" fmla="*/ 246474 h 246474"/>
                <a:gd name="connsiteX4" fmla="*/ 0 w 366046"/>
                <a:gd name="connsiteY4" fmla="*/ 65356 h 24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046" h="246474">
                  <a:moveTo>
                    <a:pt x="13051" y="0"/>
                  </a:moveTo>
                  <a:lnTo>
                    <a:pt x="354634" y="0"/>
                  </a:lnTo>
                  <a:lnTo>
                    <a:pt x="366046" y="65356"/>
                  </a:lnTo>
                  <a:cubicBezTo>
                    <a:pt x="366046" y="164147"/>
                    <a:pt x="287014" y="246474"/>
                    <a:pt x="183023" y="246474"/>
                  </a:cubicBezTo>
                  <a:cubicBezTo>
                    <a:pt x="83192" y="246474"/>
                    <a:pt x="0" y="168264"/>
                    <a:pt x="0" y="65356"/>
                  </a:cubicBezTo>
                  <a:close/>
                </a:path>
              </a:pathLst>
            </a:custGeom>
            <a:solidFill>
              <a:srgbClr val="EE4F27"/>
            </a:solidFill>
            <a:ln w="41519"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222ECB4B-185A-746C-AC80-C9A5C77598D1}"/>
                </a:ext>
              </a:extLst>
            </p:cNvPr>
            <p:cNvSpPr/>
            <p:nvPr/>
          </p:nvSpPr>
          <p:spPr>
            <a:xfrm>
              <a:off x="10929484" y="946247"/>
              <a:ext cx="183310" cy="181117"/>
            </a:xfrm>
            <a:custGeom>
              <a:avLst/>
              <a:gdLst>
                <a:gd name="connsiteX0" fmla="*/ 91512 w 183310"/>
                <a:gd name="connsiteY0" fmla="*/ 0 h 181117"/>
                <a:gd name="connsiteX1" fmla="*/ 0 w 183310"/>
                <a:gd name="connsiteY1" fmla="*/ 90559 h 181117"/>
                <a:gd name="connsiteX2" fmla="*/ 0 w 183310"/>
                <a:gd name="connsiteY2" fmla="*/ 90559 h 181117"/>
                <a:gd name="connsiteX3" fmla="*/ 0 w 183310"/>
                <a:gd name="connsiteY3" fmla="*/ 90559 h 181117"/>
                <a:gd name="connsiteX4" fmla="*/ 0 w 183310"/>
                <a:gd name="connsiteY4" fmla="*/ 90559 h 181117"/>
                <a:gd name="connsiteX5" fmla="*/ 0 w 183310"/>
                <a:gd name="connsiteY5" fmla="*/ 90559 h 181117"/>
                <a:gd name="connsiteX6" fmla="*/ 91512 w 183310"/>
                <a:gd name="connsiteY6" fmla="*/ 181118 h 181117"/>
                <a:gd name="connsiteX7" fmla="*/ 183023 w 183310"/>
                <a:gd name="connsiteY7" fmla="*/ 90559 h 181117"/>
                <a:gd name="connsiteX8" fmla="*/ 91512 w 183310"/>
                <a:gd name="connsiteY8" fmla="*/ 0 h 18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310" h="181117">
                  <a:moveTo>
                    <a:pt x="91512" y="0"/>
                  </a:moveTo>
                  <a:cubicBezTo>
                    <a:pt x="41596" y="0"/>
                    <a:pt x="0" y="41163"/>
                    <a:pt x="0" y="90559"/>
                  </a:cubicBezTo>
                  <a:lnTo>
                    <a:pt x="0" y="90559"/>
                  </a:lnTo>
                  <a:cubicBezTo>
                    <a:pt x="0" y="90559"/>
                    <a:pt x="0" y="90559"/>
                    <a:pt x="0" y="90559"/>
                  </a:cubicBezTo>
                  <a:cubicBezTo>
                    <a:pt x="0" y="90559"/>
                    <a:pt x="0" y="90559"/>
                    <a:pt x="0" y="90559"/>
                  </a:cubicBezTo>
                  <a:cubicBezTo>
                    <a:pt x="0" y="90559"/>
                    <a:pt x="0" y="90559"/>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993F59"/>
            </a:solidFill>
            <a:ln w="41519"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2E59497E-22F0-531F-2883-8C59EE170C6D}"/>
                </a:ext>
              </a:extLst>
            </p:cNvPr>
            <p:cNvSpPr/>
            <p:nvPr/>
          </p:nvSpPr>
          <p:spPr>
            <a:xfrm>
              <a:off x="11183221"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414DA1"/>
            </a:solidFill>
            <a:ln w="41519"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05078F1E-062D-9A75-6B98-E46367AD3858}"/>
                </a:ext>
              </a:extLst>
            </p:cNvPr>
            <p:cNvSpPr/>
            <p:nvPr/>
          </p:nvSpPr>
          <p:spPr>
            <a:xfrm>
              <a:off x="11686535"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3FB5A1"/>
            </a:solidFill>
            <a:ln w="41519"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2CA30235-7A23-64DF-7546-1D3F052EAB0C}"/>
                </a:ext>
              </a:extLst>
            </p:cNvPr>
            <p:cNvSpPr/>
            <p:nvPr/>
          </p:nvSpPr>
          <p:spPr>
            <a:xfrm>
              <a:off x="11940271" y="946247"/>
              <a:ext cx="183310" cy="181117"/>
            </a:xfrm>
            <a:custGeom>
              <a:avLst/>
              <a:gdLst>
                <a:gd name="connsiteX0" fmla="*/ 91512 w 183310"/>
                <a:gd name="connsiteY0" fmla="*/ 0 h 181117"/>
                <a:gd name="connsiteX1" fmla="*/ 0 w 183310"/>
                <a:gd name="connsiteY1" fmla="*/ 90559 h 181117"/>
                <a:gd name="connsiteX2" fmla="*/ 91512 w 183310"/>
                <a:gd name="connsiteY2" fmla="*/ 181118 h 181117"/>
                <a:gd name="connsiteX3" fmla="*/ 183023 w 183310"/>
                <a:gd name="connsiteY3" fmla="*/ 90559 h 181117"/>
                <a:gd name="connsiteX4" fmla="*/ 91512 w 183310"/>
                <a:gd name="connsiteY4" fmla="*/ 0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310" h="181117">
                  <a:moveTo>
                    <a:pt x="91512" y="0"/>
                  </a:moveTo>
                  <a:cubicBezTo>
                    <a:pt x="41596" y="0"/>
                    <a:pt x="0" y="41163"/>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58B947"/>
            </a:solidFill>
            <a:ln w="41519" cap="flat">
              <a:noFill/>
              <a:prstDash val="solid"/>
              <a:miter/>
            </a:ln>
          </p:spPr>
          <p:txBody>
            <a:bodyPr rtlCol="0" anchor="ctr"/>
            <a:lstStyle/>
            <a:p>
              <a:endParaRPr lang="en-GB"/>
            </a:p>
          </p:txBody>
        </p:sp>
      </p:grpSp>
      <p:sp>
        <p:nvSpPr>
          <p:cNvPr id="13" name="Rectangle: Rounded Corners 13">
            <a:extLst>
              <a:ext uri="{FF2B5EF4-FFF2-40B4-BE49-F238E27FC236}">
                <a16:creationId xmlns:a16="http://schemas.microsoft.com/office/drawing/2014/main" id="{2D240C09-E2BD-55AD-E884-ECC2B0438AD2}"/>
              </a:ext>
            </a:extLst>
          </p:cNvPr>
          <p:cNvSpPr/>
          <p:nvPr/>
        </p:nvSpPr>
        <p:spPr>
          <a:xfrm>
            <a:off x="7481645" y="5125360"/>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dirty="0">
                <a:solidFill>
                  <a:schemeClr val="bg1"/>
                </a:solidFill>
                <a:latin typeface="Abadi" panose="020B0604020104020204" pitchFamily="34" charset="0"/>
                <a:cs typeface="Aharoni" panose="02010803020104030203" pitchFamily="2" charset="-79"/>
                <a:hlinkClick r:id="rId2">
                  <a:extLst>
                    <a:ext uri="{A12FA001-AC4F-418D-AE19-62706E023703}">
                      <ahyp:hlinkClr xmlns:ahyp="http://schemas.microsoft.com/office/drawing/2018/hyperlinkcolor" val="tx"/>
                    </a:ext>
                  </a:extLst>
                </a:hlinkClick>
              </a:rPr>
              <a:t>Klicken Sie hier, um es anzuzeigen.</a:t>
            </a:r>
            <a:endParaRPr kumimoji="0" lang="en-IE" sz="24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pic>
        <p:nvPicPr>
          <p:cNvPr id="18" name="Picture Placeholder 17">
            <a:hlinkClick r:id="rId2"/>
            <a:extLst>
              <a:ext uri="{FF2B5EF4-FFF2-40B4-BE49-F238E27FC236}">
                <a16:creationId xmlns:a16="http://schemas.microsoft.com/office/drawing/2014/main" id="{100EC8C7-9D6B-C7C5-A016-C84E96621430}"/>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7262215" y="1823571"/>
            <a:ext cx="3775051" cy="2414346"/>
          </a:xfrm>
        </p:spPr>
      </p:pic>
      <p:grpSp>
        <p:nvGrpSpPr>
          <p:cNvPr id="23" name="Group 22">
            <a:extLst>
              <a:ext uri="{FF2B5EF4-FFF2-40B4-BE49-F238E27FC236}">
                <a16:creationId xmlns:a16="http://schemas.microsoft.com/office/drawing/2014/main" id="{3158653D-BF43-B6E7-5E97-2AF63D6EEC04}"/>
              </a:ext>
            </a:extLst>
          </p:cNvPr>
          <p:cNvGrpSpPr/>
          <p:nvPr/>
        </p:nvGrpSpPr>
        <p:grpSpPr>
          <a:xfrm rot="10800000">
            <a:off x="304" y="1740222"/>
            <a:ext cx="744123" cy="527392"/>
            <a:chOff x="1410990" y="64984"/>
            <a:chExt cx="7606227" cy="5390858"/>
          </a:xfrm>
        </p:grpSpPr>
        <p:sp>
          <p:nvSpPr>
            <p:cNvPr id="24" name="Freeform 23">
              <a:extLst>
                <a:ext uri="{FF2B5EF4-FFF2-40B4-BE49-F238E27FC236}">
                  <a16:creationId xmlns:a16="http://schemas.microsoft.com/office/drawing/2014/main" id="{F40B9A83-C1FB-FD31-35F7-DC7715C6BBF8}"/>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50F95F9E-9574-0B5A-CE31-D219649EDA68}"/>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8EBA53"/>
                </a:gs>
                <a:gs pos="50000">
                  <a:srgbClr val="47B363"/>
                </a:gs>
                <a:gs pos="100000">
                  <a:srgbClr val="00AD74"/>
                </a:gs>
              </a:gsLst>
              <a:lin ang="16200000" scaled="1"/>
            </a:gradFill>
            <a:ln w="7772" cap="flat">
              <a:noFill/>
              <a:prstDash val="solid"/>
              <a:miter/>
            </a:ln>
          </p:spPr>
          <p:txBody>
            <a:bodyPr rtlCol="0" anchor="ctr"/>
            <a:lstStyle/>
            <a:p>
              <a:endParaRPr lang="en-GB"/>
            </a:p>
          </p:txBody>
        </p:sp>
      </p:grpSp>
    </p:spTree>
    <p:extLst>
      <p:ext uri="{BB962C8B-B14F-4D97-AF65-F5344CB8AC3E}">
        <p14:creationId xmlns:p14="http://schemas.microsoft.com/office/powerpoint/2010/main" val="41256484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C0647D0F-7780-2E10-4721-9FB685C0A99A}"/>
              </a:ext>
            </a:extLst>
          </p:cNvPr>
          <p:cNvSpPr>
            <a:spLocks noGrp="1"/>
          </p:cNvSpPr>
          <p:nvPr>
            <p:ph type="body" sz="quarter" idx="18"/>
          </p:nvPr>
        </p:nvSpPr>
        <p:spPr>
          <a:xfrm>
            <a:off x="391600" y="3392026"/>
            <a:ext cx="3423163" cy="1049221"/>
          </a:xfrm>
        </p:spPr>
        <p:txBody>
          <a:bodyPr/>
          <a:lstStyle/>
          <a:p>
            <a:pPr algn="ctr"/>
            <a:r>
              <a:rPr lang="en-US" dirty="0">
                <a:solidFill>
                  <a:srgbClr val="FFFFFF"/>
                </a:solidFill>
              </a:rPr>
              <a:t>Wirkungsmessung</a:t>
            </a:r>
          </a:p>
        </p:txBody>
      </p:sp>
      <p:sp>
        <p:nvSpPr>
          <p:cNvPr id="10" name="Text Placeholder 2">
            <a:extLst>
              <a:ext uri="{FF2B5EF4-FFF2-40B4-BE49-F238E27FC236}">
                <a16:creationId xmlns:a16="http://schemas.microsoft.com/office/drawing/2014/main" id="{7FA58B7B-2F69-927D-A207-DF74AA4307B8}"/>
              </a:ext>
            </a:extLst>
          </p:cNvPr>
          <p:cNvSpPr>
            <a:spLocks noGrp="1"/>
          </p:cNvSpPr>
          <p:nvPr>
            <p:ph type="body" sz="quarter" idx="19"/>
          </p:nvPr>
        </p:nvSpPr>
        <p:spPr>
          <a:xfrm>
            <a:off x="391599" y="2457107"/>
            <a:ext cx="3423163" cy="385564"/>
          </a:xfrm>
        </p:spPr>
        <p:txBody>
          <a:bodyPr/>
          <a:lstStyle/>
          <a:p>
            <a:pPr algn="ctr"/>
            <a:r>
              <a:rPr lang="en-GB" sz="2400" dirty="0" err="1"/>
              <a:t>Schwerpunktbereich</a:t>
            </a:r>
            <a:r>
              <a:rPr lang="en-GB" sz="2400" dirty="0"/>
              <a:t> 4</a:t>
            </a:r>
          </a:p>
        </p:txBody>
      </p:sp>
      <p:sp>
        <p:nvSpPr>
          <p:cNvPr id="11" name="Text Placeholder 4">
            <a:extLst>
              <a:ext uri="{FF2B5EF4-FFF2-40B4-BE49-F238E27FC236}">
                <a16:creationId xmlns:a16="http://schemas.microsoft.com/office/drawing/2014/main" id="{C58787D8-F839-DF99-9FA2-DF0254309851}"/>
              </a:ext>
            </a:extLst>
          </p:cNvPr>
          <p:cNvSpPr>
            <a:spLocks noGrp="1"/>
          </p:cNvSpPr>
          <p:nvPr>
            <p:ph type="body" sz="quarter" idx="20"/>
          </p:nvPr>
        </p:nvSpPr>
        <p:spPr>
          <a:xfrm>
            <a:off x="4082901" y="1828809"/>
            <a:ext cx="7473043" cy="2847729"/>
          </a:xfrm>
        </p:spPr>
        <p:txBody>
          <a:bodyPr/>
          <a:lstStyle/>
          <a:p>
            <a:pPr marL="0" indent="0">
              <a:lnSpc>
                <a:spcPct val="100000"/>
              </a:lnSpc>
            </a:pPr>
            <a:r>
              <a:rPr lang="en-US" sz="2400" dirty="0"/>
              <a:t>Stellen Sie fest, ob Initiativen zum digitalen Storytelling wirken. Messen Sie die Reichweite, das Engagement der Zielgruppe und konkrete politische Veränderungen, die digitale Kampagnen bewirken.</a:t>
            </a:r>
          </a:p>
        </p:txBody>
      </p:sp>
      <p:sp>
        <p:nvSpPr>
          <p:cNvPr id="12" name="Text Placeholder 5">
            <a:extLst>
              <a:ext uri="{FF2B5EF4-FFF2-40B4-BE49-F238E27FC236}">
                <a16:creationId xmlns:a16="http://schemas.microsoft.com/office/drawing/2014/main" id="{E28CC274-14E5-46D4-617E-2A6677C605C7}"/>
              </a:ext>
            </a:extLst>
          </p:cNvPr>
          <p:cNvSpPr txBox="1">
            <a:spLocks/>
          </p:cNvSpPr>
          <p:nvPr/>
        </p:nvSpPr>
        <p:spPr>
          <a:xfrm>
            <a:off x="4082902" y="1"/>
            <a:ext cx="7947989" cy="1128694"/>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3400" b="1" dirty="0">
                <a:solidFill>
                  <a:srgbClr val="0C4659"/>
                </a:solidFill>
                <a:latin typeface="Calibri (MS) Bold"/>
                <a:ea typeface="Calibri (MS) Bold"/>
                <a:cs typeface="Calibri (MS) Bold"/>
                <a:sym typeface="Calibri (MS) Bold"/>
              </a:rPr>
              <a:t>Bewerte das Engagement, den Einfluss auf die Politik und die Reaktionen des Publikums.</a:t>
            </a:r>
          </a:p>
        </p:txBody>
      </p:sp>
      <p:cxnSp>
        <p:nvCxnSpPr>
          <p:cNvPr id="13" name="Straight Connector 12">
            <a:extLst>
              <a:ext uri="{FF2B5EF4-FFF2-40B4-BE49-F238E27FC236}">
                <a16:creationId xmlns:a16="http://schemas.microsoft.com/office/drawing/2014/main" id="{75035445-FE56-E7A7-9045-BBF5502ED841}"/>
              </a:ext>
            </a:extLst>
          </p:cNvPr>
          <p:cNvCxnSpPr>
            <a:cxnSpLocks/>
          </p:cNvCxnSpPr>
          <p:nvPr/>
        </p:nvCxnSpPr>
        <p:spPr>
          <a:xfrm flipV="1">
            <a:off x="4082903" y="1128695"/>
            <a:ext cx="8109097" cy="3"/>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43BABDF2-2FBC-9212-A328-4F8B5EAAB21E}"/>
              </a:ext>
            </a:extLst>
          </p:cNvPr>
          <p:cNvGrpSpPr/>
          <p:nvPr/>
        </p:nvGrpSpPr>
        <p:grpSpPr>
          <a:xfrm>
            <a:off x="6826024" y="4663471"/>
            <a:ext cx="3546963" cy="2200491"/>
            <a:chOff x="6826024" y="4663471"/>
            <a:chExt cx="3546963" cy="2200491"/>
          </a:xfrm>
        </p:grpSpPr>
        <p:sp>
          <p:nvSpPr>
            <p:cNvPr id="8" name="Freeform 7">
              <a:extLst>
                <a:ext uri="{FF2B5EF4-FFF2-40B4-BE49-F238E27FC236}">
                  <a16:creationId xmlns:a16="http://schemas.microsoft.com/office/drawing/2014/main" id="{8E546038-1073-A166-E6E6-EB34A5059336}"/>
                </a:ext>
              </a:extLst>
            </p:cNvPr>
            <p:cNvSpPr/>
            <p:nvPr/>
          </p:nvSpPr>
          <p:spPr>
            <a:xfrm>
              <a:off x="6826024" y="5801062"/>
              <a:ext cx="971089" cy="1056938"/>
            </a:xfrm>
            <a:custGeom>
              <a:avLst/>
              <a:gdLst>
                <a:gd name="connsiteX0" fmla="*/ 489204 w 971089"/>
                <a:gd name="connsiteY0" fmla="*/ 0 h 1056938"/>
                <a:gd name="connsiteX1" fmla="*/ 831749 w 971089"/>
                <a:gd name="connsiteY1" fmla="*/ 137890 h 1056938"/>
                <a:gd name="connsiteX2" fmla="*/ 971089 w 971089"/>
                <a:gd name="connsiteY2" fmla="*/ 476869 h 1056938"/>
                <a:gd name="connsiteX3" fmla="*/ 965284 w 971089"/>
                <a:gd name="connsiteY3" fmla="*/ 476869 h 1056938"/>
                <a:gd name="connsiteX4" fmla="*/ 965284 w 971089"/>
                <a:gd name="connsiteY4" fmla="*/ 936502 h 1056938"/>
                <a:gd name="connsiteX5" fmla="*/ 886905 w 971089"/>
                <a:gd name="connsiteY5" fmla="*/ 1052847 h 1056938"/>
                <a:gd name="connsiteX6" fmla="*/ 866823 w 971089"/>
                <a:gd name="connsiteY6" fmla="*/ 1056938 h 1056938"/>
                <a:gd name="connsiteX7" fmla="*/ 810686 w 971089"/>
                <a:gd name="connsiteY7" fmla="*/ 1056938 h 1056938"/>
                <a:gd name="connsiteX8" fmla="*/ 788206 w 971089"/>
                <a:gd name="connsiteY8" fmla="*/ 1051949 h 1056938"/>
                <a:gd name="connsiteX9" fmla="*/ 709826 w 971089"/>
                <a:gd name="connsiteY9" fmla="*/ 930757 h 1056938"/>
                <a:gd name="connsiteX10" fmla="*/ 709826 w 971089"/>
                <a:gd name="connsiteY10" fmla="*/ 471124 h 1056938"/>
                <a:gd name="connsiteX11" fmla="*/ 645962 w 971089"/>
                <a:gd name="connsiteY11" fmla="*/ 315998 h 1056938"/>
                <a:gd name="connsiteX12" fmla="*/ 489204 w 971089"/>
                <a:gd name="connsiteY12" fmla="*/ 252798 h 1056938"/>
                <a:gd name="connsiteX13" fmla="*/ 332446 w 971089"/>
                <a:gd name="connsiteY13" fmla="*/ 315998 h 1056938"/>
                <a:gd name="connsiteX14" fmla="*/ 268581 w 971089"/>
                <a:gd name="connsiteY14" fmla="*/ 471124 h 1056938"/>
                <a:gd name="connsiteX15" fmla="*/ 268581 w 971089"/>
                <a:gd name="connsiteY15" fmla="*/ 1034174 h 1056938"/>
                <a:gd name="connsiteX16" fmla="*/ 263869 w 971089"/>
                <a:gd name="connsiteY16" fmla="*/ 1056938 h 1056938"/>
                <a:gd name="connsiteX17" fmla="*/ 0 w 971089"/>
                <a:gd name="connsiteY17" fmla="*/ 1056938 h 1056938"/>
                <a:gd name="connsiteX18" fmla="*/ 7318 w 971089"/>
                <a:gd name="connsiteY18" fmla="*/ 1039920 h 1056938"/>
                <a:gd name="connsiteX19" fmla="*/ 7318 w 971089"/>
                <a:gd name="connsiteY19" fmla="*/ 476869 h 1056938"/>
                <a:gd name="connsiteX20" fmla="*/ 146659 w 971089"/>
                <a:gd name="connsiteY20" fmla="*/ 137890 h 1056938"/>
                <a:gd name="connsiteX21" fmla="*/ 489204 w 971089"/>
                <a:gd name="connsiteY21"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1089" h="1056938">
                  <a:moveTo>
                    <a:pt x="489204" y="0"/>
                  </a:moveTo>
                  <a:cubicBezTo>
                    <a:pt x="616933" y="0"/>
                    <a:pt x="738855" y="45963"/>
                    <a:pt x="831749" y="137890"/>
                  </a:cubicBezTo>
                  <a:cubicBezTo>
                    <a:pt x="918837" y="229816"/>
                    <a:pt x="971089" y="350470"/>
                    <a:pt x="971089" y="476869"/>
                  </a:cubicBezTo>
                  <a:lnTo>
                    <a:pt x="965284" y="476869"/>
                  </a:lnTo>
                  <a:lnTo>
                    <a:pt x="965284" y="936502"/>
                  </a:lnTo>
                  <a:cubicBezTo>
                    <a:pt x="965284" y="988211"/>
                    <a:pt x="932626" y="1033456"/>
                    <a:pt x="886905" y="1052847"/>
                  </a:cubicBezTo>
                  <a:lnTo>
                    <a:pt x="866823" y="1056938"/>
                  </a:lnTo>
                  <a:lnTo>
                    <a:pt x="810686" y="1056938"/>
                  </a:lnTo>
                  <a:lnTo>
                    <a:pt x="788206" y="1051949"/>
                  </a:lnTo>
                  <a:cubicBezTo>
                    <a:pt x="742485" y="1030943"/>
                    <a:pt x="709826" y="982466"/>
                    <a:pt x="709826" y="930757"/>
                  </a:cubicBezTo>
                  <a:lnTo>
                    <a:pt x="709826" y="471124"/>
                  </a:lnTo>
                  <a:cubicBezTo>
                    <a:pt x="709826" y="413670"/>
                    <a:pt x="686603" y="356215"/>
                    <a:pt x="645962" y="315998"/>
                  </a:cubicBezTo>
                  <a:cubicBezTo>
                    <a:pt x="605321" y="275780"/>
                    <a:pt x="547262" y="252798"/>
                    <a:pt x="489204" y="252798"/>
                  </a:cubicBezTo>
                  <a:cubicBezTo>
                    <a:pt x="431145" y="252798"/>
                    <a:pt x="373087" y="275780"/>
                    <a:pt x="332446" y="315998"/>
                  </a:cubicBezTo>
                  <a:cubicBezTo>
                    <a:pt x="291805" y="356215"/>
                    <a:pt x="268581" y="413670"/>
                    <a:pt x="268581" y="471124"/>
                  </a:cubicBezTo>
                  <a:lnTo>
                    <a:pt x="268581" y="1034174"/>
                  </a:lnTo>
                  <a:lnTo>
                    <a:pt x="263869" y="1056938"/>
                  </a:lnTo>
                  <a:lnTo>
                    <a:pt x="0" y="1056938"/>
                  </a:lnTo>
                  <a:lnTo>
                    <a:pt x="7318" y="1039920"/>
                  </a:lnTo>
                  <a:lnTo>
                    <a:pt x="7318" y="476869"/>
                  </a:lnTo>
                  <a:cubicBezTo>
                    <a:pt x="7318" y="350470"/>
                    <a:pt x="53765" y="229816"/>
                    <a:pt x="146659" y="137890"/>
                  </a:cubicBezTo>
                  <a:cubicBezTo>
                    <a:pt x="239552" y="51709"/>
                    <a:pt x="361475" y="0"/>
                    <a:pt x="489204" y="0"/>
                  </a:cubicBezTo>
                  <a:close/>
                </a:path>
              </a:pathLst>
            </a:custGeom>
            <a:solidFill>
              <a:srgbClr val="EE4F27"/>
            </a:solidFill>
            <a:ln w="58005"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00F3B75A-FBA4-9D48-638B-22339689BF4D}"/>
                </a:ext>
              </a:extLst>
            </p:cNvPr>
            <p:cNvSpPr/>
            <p:nvPr/>
          </p:nvSpPr>
          <p:spPr>
            <a:xfrm>
              <a:off x="7535850" y="5778082"/>
              <a:ext cx="603809" cy="1079919"/>
            </a:xfrm>
            <a:custGeom>
              <a:avLst/>
              <a:gdLst>
                <a:gd name="connsiteX0" fmla="*/ 127729 w 603809"/>
                <a:gd name="connsiteY0" fmla="*/ 338979 h 1079919"/>
                <a:gd name="connsiteX1" fmla="*/ 255457 w 603809"/>
                <a:gd name="connsiteY1" fmla="*/ 465378 h 1079919"/>
                <a:gd name="connsiteX2" fmla="*/ 255457 w 603809"/>
                <a:gd name="connsiteY2" fmla="*/ 1079919 h 1079919"/>
                <a:gd name="connsiteX3" fmla="*/ 0 w 603809"/>
                <a:gd name="connsiteY3" fmla="*/ 1079919 h 1079919"/>
                <a:gd name="connsiteX4" fmla="*/ 0 w 603809"/>
                <a:gd name="connsiteY4" fmla="*/ 465378 h 1079919"/>
                <a:gd name="connsiteX5" fmla="*/ 127729 w 603809"/>
                <a:gd name="connsiteY5" fmla="*/ 338979 h 1079919"/>
                <a:gd name="connsiteX6" fmla="*/ 476080 w 603809"/>
                <a:gd name="connsiteY6" fmla="*/ 0 h 1079919"/>
                <a:gd name="connsiteX7" fmla="*/ 603809 w 603809"/>
                <a:gd name="connsiteY7" fmla="*/ 126399 h 1079919"/>
                <a:gd name="connsiteX8" fmla="*/ 603809 w 603809"/>
                <a:gd name="connsiteY8" fmla="*/ 1079919 h 1079919"/>
                <a:gd name="connsiteX9" fmla="*/ 348351 w 603809"/>
                <a:gd name="connsiteY9" fmla="*/ 1079919 h 1079919"/>
                <a:gd name="connsiteX10" fmla="*/ 348351 w 603809"/>
                <a:gd name="connsiteY10" fmla="*/ 126399 h 1079919"/>
                <a:gd name="connsiteX11" fmla="*/ 476080 w 603809"/>
                <a:gd name="connsiteY11" fmla="*/ 0 h 1079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1079919">
                  <a:moveTo>
                    <a:pt x="127729" y="338979"/>
                  </a:moveTo>
                  <a:cubicBezTo>
                    <a:pt x="197399" y="338979"/>
                    <a:pt x="255457" y="396433"/>
                    <a:pt x="255457" y="465378"/>
                  </a:cubicBezTo>
                  <a:lnTo>
                    <a:pt x="255457" y="1079919"/>
                  </a:lnTo>
                  <a:lnTo>
                    <a:pt x="0" y="1079919"/>
                  </a:lnTo>
                  <a:lnTo>
                    <a:pt x="0" y="465378"/>
                  </a:lnTo>
                  <a:cubicBezTo>
                    <a:pt x="0" y="390688"/>
                    <a:pt x="58059" y="333234"/>
                    <a:pt x="127729" y="338979"/>
                  </a:cubicBezTo>
                  <a:close/>
                  <a:moveTo>
                    <a:pt x="476080" y="0"/>
                  </a:moveTo>
                  <a:cubicBezTo>
                    <a:pt x="545750" y="0"/>
                    <a:pt x="603809" y="57454"/>
                    <a:pt x="603809" y="126399"/>
                  </a:cubicBezTo>
                  <a:lnTo>
                    <a:pt x="603809" y="1079919"/>
                  </a:lnTo>
                  <a:lnTo>
                    <a:pt x="348351" y="1079919"/>
                  </a:lnTo>
                  <a:lnTo>
                    <a:pt x="348351" y="126399"/>
                  </a:lnTo>
                  <a:cubicBezTo>
                    <a:pt x="348351" y="57454"/>
                    <a:pt x="406410" y="0"/>
                    <a:pt x="476080" y="0"/>
                  </a:cubicBezTo>
                  <a:close/>
                </a:path>
              </a:pathLst>
            </a:custGeom>
            <a:solidFill>
              <a:srgbClr val="A555A1"/>
            </a:solidFill>
            <a:ln w="58005"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F97AEA81-A1B9-3AF9-B033-E82FB3361F13}"/>
                </a:ext>
              </a:extLst>
            </p:cNvPr>
            <p:cNvSpPr/>
            <p:nvPr/>
          </p:nvSpPr>
          <p:spPr>
            <a:xfrm>
              <a:off x="8592515" y="6059606"/>
              <a:ext cx="603809" cy="798394"/>
            </a:xfrm>
            <a:custGeom>
              <a:avLst/>
              <a:gdLst>
                <a:gd name="connsiteX0" fmla="*/ 476080 w 603809"/>
                <a:gd name="connsiteY0" fmla="*/ 338979 h 798394"/>
                <a:gd name="connsiteX1" fmla="*/ 603809 w 603809"/>
                <a:gd name="connsiteY1" fmla="*/ 465378 h 798394"/>
                <a:gd name="connsiteX2" fmla="*/ 603809 w 603809"/>
                <a:gd name="connsiteY2" fmla="*/ 798394 h 798394"/>
                <a:gd name="connsiteX3" fmla="*/ 348351 w 603809"/>
                <a:gd name="connsiteY3" fmla="*/ 798394 h 798394"/>
                <a:gd name="connsiteX4" fmla="*/ 348351 w 603809"/>
                <a:gd name="connsiteY4" fmla="*/ 465378 h 798394"/>
                <a:gd name="connsiteX5" fmla="*/ 476080 w 603809"/>
                <a:gd name="connsiteY5" fmla="*/ 338979 h 798394"/>
                <a:gd name="connsiteX6" fmla="*/ 127729 w 603809"/>
                <a:gd name="connsiteY6" fmla="*/ 0 h 798394"/>
                <a:gd name="connsiteX7" fmla="*/ 255457 w 603809"/>
                <a:gd name="connsiteY7" fmla="*/ 126399 h 798394"/>
                <a:gd name="connsiteX8" fmla="*/ 255457 w 603809"/>
                <a:gd name="connsiteY8" fmla="*/ 798394 h 798394"/>
                <a:gd name="connsiteX9" fmla="*/ 0 w 603809"/>
                <a:gd name="connsiteY9" fmla="*/ 798394 h 798394"/>
                <a:gd name="connsiteX10" fmla="*/ 0 w 603809"/>
                <a:gd name="connsiteY10" fmla="*/ 126399 h 798394"/>
                <a:gd name="connsiteX11" fmla="*/ 127729 w 603809"/>
                <a:gd name="connsiteY11" fmla="*/ 0 h 79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798394">
                  <a:moveTo>
                    <a:pt x="476080" y="338979"/>
                  </a:moveTo>
                  <a:cubicBezTo>
                    <a:pt x="545750" y="338979"/>
                    <a:pt x="603809" y="396433"/>
                    <a:pt x="603809" y="465378"/>
                  </a:cubicBezTo>
                  <a:lnTo>
                    <a:pt x="603809" y="798394"/>
                  </a:lnTo>
                  <a:lnTo>
                    <a:pt x="348351" y="798394"/>
                  </a:lnTo>
                  <a:lnTo>
                    <a:pt x="348351" y="465378"/>
                  </a:lnTo>
                  <a:cubicBezTo>
                    <a:pt x="348351" y="396433"/>
                    <a:pt x="406410" y="338979"/>
                    <a:pt x="476080" y="338979"/>
                  </a:cubicBezTo>
                  <a:close/>
                  <a:moveTo>
                    <a:pt x="127729" y="0"/>
                  </a:moveTo>
                  <a:cubicBezTo>
                    <a:pt x="197399" y="0"/>
                    <a:pt x="255457" y="57454"/>
                    <a:pt x="255457" y="126399"/>
                  </a:cubicBezTo>
                  <a:lnTo>
                    <a:pt x="255457" y="798394"/>
                  </a:lnTo>
                  <a:lnTo>
                    <a:pt x="0" y="798394"/>
                  </a:lnTo>
                  <a:lnTo>
                    <a:pt x="0" y="126399"/>
                  </a:lnTo>
                  <a:cubicBezTo>
                    <a:pt x="0" y="57454"/>
                    <a:pt x="58059" y="0"/>
                    <a:pt x="127729" y="0"/>
                  </a:cubicBezTo>
                  <a:close/>
                </a:path>
              </a:pathLst>
            </a:custGeom>
            <a:solidFill>
              <a:srgbClr val="2B9B9F"/>
            </a:solidFill>
            <a:ln w="58005"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E188D8FD-69C5-D114-E4F9-F69E7BFAB1FA}"/>
                </a:ext>
              </a:extLst>
            </p:cNvPr>
            <p:cNvSpPr/>
            <p:nvPr/>
          </p:nvSpPr>
          <p:spPr>
            <a:xfrm>
              <a:off x="8946672" y="5801062"/>
              <a:ext cx="1426315" cy="1056938"/>
            </a:xfrm>
            <a:custGeom>
              <a:avLst/>
              <a:gdLst>
                <a:gd name="connsiteX0" fmla="*/ 476080 w 1426315"/>
                <a:gd name="connsiteY0" fmla="*/ 0 h 1056938"/>
                <a:gd name="connsiteX1" fmla="*/ 818625 w 1426315"/>
                <a:gd name="connsiteY1" fmla="*/ 137890 h 1056938"/>
                <a:gd name="connsiteX2" fmla="*/ 957965 w 1426315"/>
                <a:gd name="connsiteY2" fmla="*/ 476869 h 1056938"/>
                <a:gd name="connsiteX3" fmla="*/ 957965 w 1426315"/>
                <a:gd name="connsiteY3" fmla="*/ 936502 h 1056938"/>
                <a:gd name="connsiteX4" fmla="*/ 1004412 w 1426315"/>
                <a:gd name="connsiteY4" fmla="*/ 982465 h 1056938"/>
                <a:gd name="connsiteX5" fmla="*/ 1312122 w 1426315"/>
                <a:gd name="connsiteY5" fmla="*/ 982465 h 1056938"/>
                <a:gd name="connsiteX6" fmla="*/ 1406830 w 1426315"/>
                <a:gd name="connsiteY6" fmla="*/ 1022863 h 1056938"/>
                <a:gd name="connsiteX7" fmla="*/ 1426315 w 1426315"/>
                <a:gd name="connsiteY7" fmla="*/ 1056938 h 1056938"/>
                <a:gd name="connsiteX8" fmla="*/ 722522 w 1426315"/>
                <a:gd name="connsiteY8" fmla="*/ 1056938 h 1056938"/>
                <a:gd name="connsiteX9" fmla="*/ 721105 w 1426315"/>
                <a:gd name="connsiteY9" fmla="*/ 1054373 h 1056938"/>
                <a:gd name="connsiteX10" fmla="*/ 696702 w 1426315"/>
                <a:gd name="connsiteY10" fmla="*/ 936502 h 1056938"/>
                <a:gd name="connsiteX11" fmla="*/ 696702 w 1426315"/>
                <a:gd name="connsiteY11" fmla="*/ 476869 h 1056938"/>
                <a:gd name="connsiteX12" fmla="*/ 632838 w 1426315"/>
                <a:gd name="connsiteY12" fmla="*/ 321743 h 1056938"/>
                <a:gd name="connsiteX13" fmla="*/ 476080 w 1426315"/>
                <a:gd name="connsiteY13" fmla="*/ 258544 h 1056938"/>
                <a:gd name="connsiteX14" fmla="*/ 319322 w 1426315"/>
                <a:gd name="connsiteY14" fmla="*/ 321743 h 1056938"/>
                <a:gd name="connsiteX15" fmla="*/ 255457 w 1426315"/>
                <a:gd name="connsiteY15" fmla="*/ 476869 h 1056938"/>
                <a:gd name="connsiteX16" fmla="*/ 255457 w 1426315"/>
                <a:gd name="connsiteY16" fmla="*/ 936502 h 1056938"/>
                <a:gd name="connsiteX17" fmla="*/ 177079 w 1426315"/>
                <a:gd name="connsiteY17" fmla="*/ 1052847 h 1056938"/>
                <a:gd name="connsiteX18" fmla="*/ 156997 w 1426315"/>
                <a:gd name="connsiteY18" fmla="*/ 1056938 h 1056938"/>
                <a:gd name="connsiteX19" fmla="*/ 98461 w 1426315"/>
                <a:gd name="connsiteY19" fmla="*/ 1056938 h 1056938"/>
                <a:gd name="connsiteX20" fmla="*/ 78379 w 1426315"/>
                <a:gd name="connsiteY20" fmla="*/ 1052847 h 1056938"/>
                <a:gd name="connsiteX21" fmla="*/ 0 w 1426315"/>
                <a:gd name="connsiteY21" fmla="*/ 936502 h 1056938"/>
                <a:gd name="connsiteX22" fmla="*/ 0 w 1426315"/>
                <a:gd name="connsiteY22" fmla="*/ 476869 h 1056938"/>
                <a:gd name="connsiteX23" fmla="*/ 133535 w 1426315"/>
                <a:gd name="connsiteY23" fmla="*/ 137890 h 1056938"/>
                <a:gd name="connsiteX24" fmla="*/ 476080 w 1426315"/>
                <a:gd name="connsiteY24"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26315" h="1056938">
                  <a:moveTo>
                    <a:pt x="476080" y="0"/>
                  </a:moveTo>
                  <a:cubicBezTo>
                    <a:pt x="603809" y="0"/>
                    <a:pt x="725731" y="45963"/>
                    <a:pt x="818625" y="137890"/>
                  </a:cubicBezTo>
                  <a:cubicBezTo>
                    <a:pt x="905713" y="229816"/>
                    <a:pt x="957965" y="350470"/>
                    <a:pt x="957965" y="476869"/>
                  </a:cubicBezTo>
                  <a:lnTo>
                    <a:pt x="957965" y="936502"/>
                  </a:lnTo>
                  <a:cubicBezTo>
                    <a:pt x="957965" y="959484"/>
                    <a:pt x="975383" y="982465"/>
                    <a:pt x="1004412" y="982465"/>
                  </a:cubicBezTo>
                  <a:lnTo>
                    <a:pt x="1312122" y="982465"/>
                  </a:lnTo>
                  <a:cubicBezTo>
                    <a:pt x="1354214" y="982465"/>
                    <a:pt x="1385784" y="998624"/>
                    <a:pt x="1406830" y="1022863"/>
                  </a:cubicBezTo>
                  <a:lnTo>
                    <a:pt x="1426315" y="1056938"/>
                  </a:lnTo>
                  <a:lnTo>
                    <a:pt x="722522" y="1056938"/>
                  </a:lnTo>
                  <a:lnTo>
                    <a:pt x="721105" y="1054373"/>
                  </a:lnTo>
                  <a:cubicBezTo>
                    <a:pt x="705411" y="1018015"/>
                    <a:pt x="696702" y="978156"/>
                    <a:pt x="696702" y="936502"/>
                  </a:cubicBezTo>
                  <a:lnTo>
                    <a:pt x="696702" y="476869"/>
                  </a:lnTo>
                  <a:cubicBezTo>
                    <a:pt x="696702" y="419415"/>
                    <a:pt x="673479" y="361961"/>
                    <a:pt x="632838" y="321743"/>
                  </a:cubicBezTo>
                  <a:cubicBezTo>
                    <a:pt x="592197" y="281525"/>
                    <a:pt x="534138" y="258544"/>
                    <a:pt x="476080" y="258544"/>
                  </a:cubicBezTo>
                  <a:cubicBezTo>
                    <a:pt x="418021" y="258544"/>
                    <a:pt x="359963" y="281525"/>
                    <a:pt x="319322" y="321743"/>
                  </a:cubicBezTo>
                  <a:cubicBezTo>
                    <a:pt x="278681" y="361961"/>
                    <a:pt x="255457" y="419415"/>
                    <a:pt x="255457" y="476869"/>
                  </a:cubicBezTo>
                  <a:lnTo>
                    <a:pt x="255457" y="936502"/>
                  </a:lnTo>
                  <a:cubicBezTo>
                    <a:pt x="255457" y="988211"/>
                    <a:pt x="222799" y="1033456"/>
                    <a:pt x="177079" y="1052847"/>
                  </a:cubicBezTo>
                  <a:lnTo>
                    <a:pt x="156997" y="1056938"/>
                  </a:lnTo>
                  <a:lnTo>
                    <a:pt x="98461" y="1056938"/>
                  </a:lnTo>
                  <a:lnTo>
                    <a:pt x="78379" y="1052847"/>
                  </a:lnTo>
                  <a:cubicBezTo>
                    <a:pt x="32658" y="1033456"/>
                    <a:pt x="0" y="988211"/>
                    <a:pt x="0" y="936502"/>
                  </a:cubicBezTo>
                  <a:lnTo>
                    <a:pt x="0" y="476869"/>
                  </a:lnTo>
                  <a:cubicBezTo>
                    <a:pt x="0" y="350470"/>
                    <a:pt x="52253" y="229816"/>
                    <a:pt x="133535" y="137890"/>
                  </a:cubicBezTo>
                  <a:cubicBezTo>
                    <a:pt x="226428" y="51709"/>
                    <a:pt x="348351" y="0"/>
                    <a:pt x="476080" y="0"/>
                  </a:cubicBezTo>
                  <a:close/>
                </a:path>
              </a:pathLst>
            </a:custGeom>
            <a:solidFill>
              <a:srgbClr val="414DA1"/>
            </a:solidFill>
            <a:ln w="58005"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82A7B152-D841-39FA-68B5-E739C169E57D}"/>
                </a:ext>
              </a:extLst>
            </p:cNvPr>
            <p:cNvSpPr/>
            <p:nvPr/>
          </p:nvSpPr>
          <p:spPr>
            <a:xfrm>
              <a:off x="7890007" y="4663471"/>
              <a:ext cx="963771" cy="1861909"/>
            </a:xfrm>
            <a:custGeom>
              <a:avLst/>
              <a:gdLst>
                <a:gd name="connsiteX0" fmla="*/ 963771 w 963771"/>
                <a:gd name="connsiteY0" fmla="*/ 1735114 h 1861909"/>
                <a:gd name="connsiteX1" fmla="*/ 963771 w 963771"/>
                <a:gd name="connsiteY1" fmla="*/ 1149082 h 1861909"/>
                <a:gd name="connsiteX2" fmla="*/ 824431 w 963771"/>
                <a:gd name="connsiteY2" fmla="*/ 810103 h 1861909"/>
                <a:gd name="connsiteX3" fmla="*/ 481886 w 963771"/>
                <a:gd name="connsiteY3" fmla="*/ 672213 h 1861909"/>
                <a:gd name="connsiteX4" fmla="*/ 139340 w 963771"/>
                <a:gd name="connsiteY4" fmla="*/ 810103 h 1861909"/>
                <a:gd name="connsiteX5" fmla="*/ 0 w 963771"/>
                <a:gd name="connsiteY5" fmla="*/ 1149082 h 1861909"/>
                <a:gd name="connsiteX6" fmla="*/ 0 w 963771"/>
                <a:gd name="connsiteY6" fmla="*/ 1735114 h 1861909"/>
                <a:gd name="connsiteX7" fmla="*/ 127729 w 963771"/>
                <a:gd name="connsiteY7" fmla="*/ 1861513 h 1861909"/>
                <a:gd name="connsiteX8" fmla="*/ 255457 w 963771"/>
                <a:gd name="connsiteY8" fmla="*/ 1735114 h 1861909"/>
                <a:gd name="connsiteX9" fmla="*/ 255457 w 963771"/>
                <a:gd name="connsiteY9" fmla="*/ 1149082 h 1861909"/>
                <a:gd name="connsiteX10" fmla="*/ 319322 w 963771"/>
                <a:gd name="connsiteY10" fmla="*/ 993956 h 1861909"/>
                <a:gd name="connsiteX11" fmla="*/ 476080 w 963771"/>
                <a:gd name="connsiteY11" fmla="*/ 930757 h 1861909"/>
                <a:gd name="connsiteX12" fmla="*/ 632838 w 963771"/>
                <a:gd name="connsiteY12" fmla="*/ 993956 h 1861909"/>
                <a:gd name="connsiteX13" fmla="*/ 696702 w 963771"/>
                <a:gd name="connsiteY13" fmla="*/ 1149082 h 1861909"/>
                <a:gd name="connsiteX14" fmla="*/ 696702 w 963771"/>
                <a:gd name="connsiteY14" fmla="*/ 1735114 h 1861909"/>
                <a:gd name="connsiteX15" fmla="*/ 824431 w 963771"/>
                <a:gd name="connsiteY15" fmla="*/ 1861513 h 1861909"/>
                <a:gd name="connsiteX16" fmla="*/ 963771 w 963771"/>
                <a:gd name="connsiteY16" fmla="*/ 1735114 h 1861909"/>
                <a:gd name="connsiteX17" fmla="*/ 481886 w 963771"/>
                <a:gd name="connsiteY17" fmla="*/ 0 h 1861909"/>
                <a:gd name="connsiteX18" fmla="*/ 226428 w 963771"/>
                <a:gd name="connsiteY18" fmla="*/ 252798 h 1861909"/>
                <a:gd name="connsiteX19" fmla="*/ 481886 w 963771"/>
                <a:gd name="connsiteY19" fmla="*/ 505596 h 1861909"/>
                <a:gd name="connsiteX20" fmla="*/ 737343 w 963771"/>
                <a:gd name="connsiteY20" fmla="*/ 252798 h 1861909"/>
                <a:gd name="connsiteX21" fmla="*/ 481886 w 963771"/>
                <a:gd name="connsiteY21" fmla="*/ 0 h 1861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63771" h="1861909">
                  <a:moveTo>
                    <a:pt x="963771" y="1735114"/>
                  </a:moveTo>
                  <a:lnTo>
                    <a:pt x="963771" y="1149082"/>
                  </a:lnTo>
                  <a:cubicBezTo>
                    <a:pt x="963771" y="1022683"/>
                    <a:pt x="911518" y="902030"/>
                    <a:pt x="824431" y="810103"/>
                  </a:cubicBezTo>
                  <a:cubicBezTo>
                    <a:pt x="731537" y="718176"/>
                    <a:pt x="609614" y="672213"/>
                    <a:pt x="481886" y="672213"/>
                  </a:cubicBezTo>
                  <a:cubicBezTo>
                    <a:pt x="354157" y="672213"/>
                    <a:pt x="232234" y="723922"/>
                    <a:pt x="139340" y="810103"/>
                  </a:cubicBezTo>
                  <a:cubicBezTo>
                    <a:pt x="46447" y="902030"/>
                    <a:pt x="0" y="1022683"/>
                    <a:pt x="0" y="1149082"/>
                  </a:cubicBezTo>
                  <a:lnTo>
                    <a:pt x="0" y="1735114"/>
                  </a:lnTo>
                  <a:cubicBezTo>
                    <a:pt x="0" y="1804059"/>
                    <a:pt x="58059" y="1861513"/>
                    <a:pt x="127729" y="1861513"/>
                  </a:cubicBezTo>
                  <a:cubicBezTo>
                    <a:pt x="197399" y="1861513"/>
                    <a:pt x="255457" y="1804059"/>
                    <a:pt x="255457" y="1735114"/>
                  </a:cubicBezTo>
                  <a:lnTo>
                    <a:pt x="255457" y="1149082"/>
                  </a:lnTo>
                  <a:cubicBezTo>
                    <a:pt x="255457" y="1091628"/>
                    <a:pt x="278681" y="1034174"/>
                    <a:pt x="319322" y="993956"/>
                  </a:cubicBezTo>
                  <a:cubicBezTo>
                    <a:pt x="359963" y="953738"/>
                    <a:pt x="418021" y="930757"/>
                    <a:pt x="476080" y="930757"/>
                  </a:cubicBezTo>
                  <a:cubicBezTo>
                    <a:pt x="534138" y="930757"/>
                    <a:pt x="592197" y="953738"/>
                    <a:pt x="632838" y="993956"/>
                  </a:cubicBezTo>
                  <a:cubicBezTo>
                    <a:pt x="673479" y="1034174"/>
                    <a:pt x="696702" y="1091628"/>
                    <a:pt x="696702" y="1149082"/>
                  </a:cubicBezTo>
                  <a:lnTo>
                    <a:pt x="696702" y="1735114"/>
                  </a:lnTo>
                  <a:cubicBezTo>
                    <a:pt x="696702" y="1804059"/>
                    <a:pt x="754761" y="1861513"/>
                    <a:pt x="824431" y="1861513"/>
                  </a:cubicBezTo>
                  <a:cubicBezTo>
                    <a:pt x="905713" y="1867259"/>
                    <a:pt x="963771" y="1809805"/>
                    <a:pt x="963771" y="1735114"/>
                  </a:cubicBezTo>
                  <a:moveTo>
                    <a:pt x="481886" y="0"/>
                  </a:moveTo>
                  <a:cubicBezTo>
                    <a:pt x="336739" y="0"/>
                    <a:pt x="226428" y="114908"/>
                    <a:pt x="226428" y="252798"/>
                  </a:cubicBezTo>
                  <a:cubicBezTo>
                    <a:pt x="226428" y="396433"/>
                    <a:pt x="342545" y="505596"/>
                    <a:pt x="481886" y="505596"/>
                  </a:cubicBezTo>
                  <a:cubicBezTo>
                    <a:pt x="627032" y="505596"/>
                    <a:pt x="737343" y="390688"/>
                    <a:pt x="737343" y="252798"/>
                  </a:cubicBezTo>
                  <a:cubicBezTo>
                    <a:pt x="737343" y="114908"/>
                    <a:pt x="621226" y="0"/>
                    <a:pt x="481886" y="0"/>
                  </a:cubicBezTo>
                  <a:close/>
                </a:path>
              </a:pathLst>
            </a:custGeom>
            <a:solidFill>
              <a:srgbClr val="4174BA"/>
            </a:solidFill>
            <a:ln w="58005" cap="flat">
              <a:noFill/>
              <a:prstDash val="solid"/>
              <a:miter/>
            </a:ln>
          </p:spPr>
          <p:txBody>
            <a:bodyPr rtlCol="0" anchor="ctr"/>
            <a:lstStyle/>
            <a:p>
              <a:endParaRPr lang="en-GB"/>
            </a:p>
          </p:txBody>
        </p:sp>
        <p:sp>
          <p:nvSpPr>
            <p:cNvPr id="18" name="Freeform 17">
              <a:extLst>
                <a:ext uri="{FF2B5EF4-FFF2-40B4-BE49-F238E27FC236}">
                  <a16:creationId xmlns:a16="http://schemas.microsoft.com/office/drawing/2014/main" id="{49F00359-4518-62BB-7290-AB7F7591AEB9}"/>
                </a:ext>
              </a:extLst>
            </p:cNvPr>
            <p:cNvSpPr/>
            <p:nvPr/>
          </p:nvSpPr>
          <p:spPr>
            <a:xfrm>
              <a:off x="9173100"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414DA1"/>
            </a:solidFill>
            <a:ln w="58005"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B337DF51-E0AE-4D8D-2814-366403F34E03}"/>
                </a:ext>
              </a:extLst>
            </p:cNvPr>
            <p:cNvSpPr/>
            <p:nvPr/>
          </p:nvSpPr>
          <p:spPr>
            <a:xfrm>
              <a:off x="7053965"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EE4F27"/>
            </a:solidFill>
            <a:ln w="58005"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6E6C575C-6B2B-40C0-E6DB-F95F0EDC20A5}"/>
                </a:ext>
              </a:extLst>
            </p:cNvPr>
            <p:cNvSpPr/>
            <p:nvPr/>
          </p:nvSpPr>
          <p:spPr>
            <a:xfrm>
              <a:off x="7535850" y="6611165"/>
              <a:ext cx="255857" cy="252797"/>
            </a:xfrm>
            <a:custGeom>
              <a:avLst/>
              <a:gdLst>
                <a:gd name="connsiteX0" fmla="*/ 127729 w 255857"/>
                <a:gd name="connsiteY0" fmla="*/ 0 h 252797"/>
                <a:gd name="connsiteX1" fmla="*/ 0 w 255857"/>
                <a:gd name="connsiteY1" fmla="*/ 126399 h 252797"/>
                <a:gd name="connsiteX2" fmla="*/ 0 w 255857"/>
                <a:gd name="connsiteY2" fmla="*/ 126399 h 252797"/>
                <a:gd name="connsiteX3" fmla="*/ 0 w 255857"/>
                <a:gd name="connsiteY3" fmla="*/ 126399 h 252797"/>
                <a:gd name="connsiteX4" fmla="*/ 0 w 255857"/>
                <a:gd name="connsiteY4" fmla="*/ 126399 h 252797"/>
                <a:gd name="connsiteX5" fmla="*/ 0 w 255857"/>
                <a:gd name="connsiteY5" fmla="*/ 126399 h 252797"/>
                <a:gd name="connsiteX6" fmla="*/ 127729 w 255857"/>
                <a:gd name="connsiteY6" fmla="*/ 252798 h 252797"/>
                <a:gd name="connsiteX7" fmla="*/ 255457 w 255857"/>
                <a:gd name="connsiteY7" fmla="*/ 126399 h 252797"/>
                <a:gd name="connsiteX8" fmla="*/ 127729 w 255857"/>
                <a:gd name="connsiteY8" fmla="*/ 0 h 25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857" h="252797">
                  <a:moveTo>
                    <a:pt x="127729" y="0"/>
                  </a:moveTo>
                  <a:cubicBezTo>
                    <a:pt x="58059" y="0"/>
                    <a:pt x="0" y="57454"/>
                    <a:pt x="0" y="126399"/>
                  </a:cubicBezTo>
                  <a:lnTo>
                    <a:pt x="0" y="126399"/>
                  </a:lnTo>
                  <a:cubicBezTo>
                    <a:pt x="0" y="126399"/>
                    <a:pt x="0" y="126399"/>
                    <a:pt x="0" y="126399"/>
                  </a:cubicBezTo>
                  <a:cubicBezTo>
                    <a:pt x="0" y="126399"/>
                    <a:pt x="0" y="126399"/>
                    <a:pt x="0" y="126399"/>
                  </a:cubicBezTo>
                  <a:cubicBezTo>
                    <a:pt x="0" y="126399"/>
                    <a:pt x="0" y="126399"/>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993F59"/>
            </a:solidFill>
            <a:ln w="58005"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51827F7B-78C7-9F7E-FDD1-1265DF4FB19A}"/>
                </a:ext>
              </a:extLst>
            </p:cNvPr>
            <p:cNvSpPr/>
            <p:nvPr/>
          </p:nvSpPr>
          <p:spPr>
            <a:xfrm>
              <a:off x="7890007"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414DA1"/>
            </a:solidFill>
            <a:ln w="58005"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6F08BB54-00E0-6D69-36A8-5EAF3E214804}"/>
                </a:ext>
              </a:extLst>
            </p:cNvPr>
            <p:cNvSpPr/>
            <p:nvPr/>
          </p:nvSpPr>
          <p:spPr>
            <a:xfrm>
              <a:off x="8592515"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3FB5A1"/>
            </a:solidFill>
            <a:ln w="58005"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25CE653B-4B03-B22C-2FED-E8AAC0CF6B78}"/>
                </a:ext>
              </a:extLst>
            </p:cNvPr>
            <p:cNvSpPr/>
            <p:nvPr/>
          </p:nvSpPr>
          <p:spPr>
            <a:xfrm>
              <a:off x="8946672" y="6611165"/>
              <a:ext cx="255857" cy="252797"/>
            </a:xfrm>
            <a:custGeom>
              <a:avLst/>
              <a:gdLst>
                <a:gd name="connsiteX0" fmla="*/ 127729 w 255857"/>
                <a:gd name="connsiteY0" fmla="*/ 0 h 252797"/>
                <a:gd name="connsiteX1" fmla="*/ 0 w 255857"/>
                <a:gd name="connsiteY1" fmla="*/ 126399 h 252797"/>
                <a:gd name="connsiteX2" fmla="*/ 127729 w 255857"/>
                <a:gd name="connsiteY2" fmla="*/ 252798 h 252797"/>
                <a:gd name="connsiteX3" fmla="*/ 255457 w 255857"/>
                <a:gd name="connsiteY3" fmla="*/ 126399 h 252797"/>
                <a:gd name="connsiteX4" fmla="*/ 127729 w 255857"/>
                <a:gd name="connsiteY4" fmla="*/ 0 h 2527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857" h="252797">
                  <a:moveTo>
                    <a:pt x="127729" y="0"/>
                  </a:moveTo>
                  <a:cubicBezTo>
                    <a:pt x="58059" y="0"/>
                    <a:pt x="0" y="57454"/>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58B947"/>
            </a:solidFill>
            <a:ln w="58005" cap="flat">
              <a:noFill/>
              <a:prstDash val="solid"/>
              <a:miter/>
            </a:ln>
          </p:spPr>
          <p:txBody>
            <a:bodyPr rtlCol="0" anchor="ctr"/>
            <a:lstStyle/>
            <a:p>
              <a:endParaRPr lang="en-GB"/>
            </a:p>
          </p:txBody>
        </p:sp>
      </p:grpSp>
      <p:pic>
        <p:nvPicPr>
          <p:cNvPr id="6" name="Picture Placeholder 5">
            <a:extLst>
              <a:ext uri="{FF2B5EF4-FFF2-40B4-BE49-F238E27FC236}">
                <a16:creationId xmlns:a16="http://schemas.microsoft.com/office/drawing/2014/main" id="{EC5B92ED-D07A-446B-5B92-DDEAF436B304}"/>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391600" y="0"/>
            <a:ext cx="3423163" cy="1945748"/>
          </a:xfrm>
        </p:spPr>
      </p:pic>
    </p:spTree>
    <p:extLst>
      <p:ext uri="{BB962C8B-B14F-4D97-AF65-F5344CB8AC3E}">
        <p14:creationId xmlns:p14="http://schemas.microsoft.com/office/powerpoint/2010/main" val="10279414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A6DD1C-2015-0EF9-835F-B9102F81AA5A}"/>
              </a:ext>
            </a:extLst>
          </p:cNvPr>
          <p:cNvSpPr>
            <a:spLocks noGrp="1"/>
          </p:cNvSpPr>
          <p:nvPr>
            <p:ph type="body" sz="quarter" idx="18"/>
          </p:nvPr>
        </p:nvSpPr>
        <p:spPr>
          <a:xfrm>
            <a:off x="798379" y="2236215"/>
            <a:ext cx="11061021" cy="3869613"/>
          </a:xfrm>
        </p:spPr>
        <p:txBody>
          <a:bodyPr/>
          <a:lstStyle/>
          <a:p>
            <a:pPr marL="0" algn="l">
              <a:lnSpc>
                <a:spcPct val="100000"/>
              </a:lnSpc>
            </a:pPr>
            <a:r>
              <a:rPr lang="en-US" sz="2400" spc="0">
                <a:solidFill>
                  <a:srgbClr val="0C4659"/>
                </a:solidFill>
                <a:latin typeface="Calibri" panose="020F0502020204030204" pitchFamily="34" charset="0"/>
                <a:ea typeface="Calibri (MS)"/>
                <a:cs typeface="Calibri" panose="020F0502020204030204" pitchFamily="34" charset="0"/>
                <a:sym typeface="Calibri (MS)"/>
              </a:rPr>
              <a:t>Digitale Geschichten können nur dann echten Wandel bringen, wenn sie mehr als nur spannende Erzählungen sind. Sie müssen messbar sein. Prüfen Sie deshalb die Wirkung Ihrer Storytelling-Projekte. So erkennen Sie, was wirkt, und können Ihre Pläne verbessern. Zeigen Sie Geldgebern, Interessengruppen und Gemeinschaften, dass Ihre Arbeit konkrete Ergebnisse bringt.</a:t>
            </a:r>
          </a:p>
          <a:p>
            <a:pPr marL="0" algn="l">
              <a:lnSpc>
                <a:spcPct val="100000"/>
              </a:lnSpc>
            </a:pPr>
            <a:endParaRPr lang="en-US" sz="2400" spc="0">
              <a:solidFill>
                <a:srgbClr val="0C4659"/>
              </a:solidFill>
              <a:latin typeface="Calibri" panose="020F0502020204030204" pitchFamily="34" charset="0"/>
              <a:ea typeface="Calibri (MS)"/>
              <a:cs typeface="Calibri" panose="020F0502020204030204" pitchFamily="34" charset="0"/>
              <a:sym typeface="Calibri (MS)"/>
            </a:endParaRPr>
          </a:p>
          <a:p>
            <a:pPr marL="0" algn="l">
              <a:lnSpc>
                <a:spcPct val="100000"/>
              </a:lnSpc>
            </a:pPr>
            <a:r>
              <a:rPr lang="en-US" sz="2400" spc="0">
                <a:solidFill>
                  <a:srgbClr val="0C4659"/>
                </a:solidFill>
                <a:latin typeface="Calibri" panose="020F0502020204030204" pitchFamily="34" charset="0"/>
                <a:ea typeface="Calibri (MS)"/>
                <a:cs typeface="Calibri" panose="020F0502020204030204" pitchFamily="34" charset="0"/>
                <a:sym typeface="Calibri (MS)"/>
              </a:rPr>
              <a:t>Messen Sie die Wirkung mit qualitativen und quantitativen Methoden. </a:t>
            </a:r>
          </a:p>
        </p:txBody>
      </p:sp>
      <p:sp>
        <p:nvSpPr>
          <p:cNvPr id="3" name="Text Placeholder 2">
            <a:extLst>
              <a:ext uri="{FF2B5EF4-FFF2-40B4-BE49-F238E27FC236}">
                <a16:creationId xmlns:a16="http://schemas.microsoft.com/office/drawing/2014/main" id="{D079C424-EFBA-0077-234E-A35A8C8CEDFC}"/>
              </a:ext>
            </a:extLst>
          </p:cNvPr>
          <p:cNvSpPr>
            <a:spLocks noGrp="1"/>
          </p:cNvSpPr>
          <p:nvPr>
            <p:ph type="body" sz="quarter" idx="16"/>
          </p:nvPr>
        </p:nvSpPr>
        <p:spPr>
          <a:xfrm>
            <a:off x="798382" y="0"/>
            <a:ext cx="8956476" cy="1565257"/>
          </a:xfrm>
        </p:spPr>
        <p:txBody>
          <a:bodyPr anchor="ctr"/>
          <a:lstStyle/>
          <a:p>
            <a:r>
              <a:rPr lang="en-US" sz="3600" b="1">
                <a:solidFill>
                  <a:srgbClr val="0C4659"/>
                </a:solidFill>
                <a:latin typeface="Calibri (MS) Bold"/>
                <a:ea typeface="Calibri (MS) Bold"/>
                <a:cs typeface="Calibri (MS) Bold"/>
                <a:sym typeface="Calibri (MS) Bold"/>
              </a:rPr>
              <a:t>Messung der Wirkung von digitalem Storytelling</a:t>
            </a:r>
          </a:p>
        </p:txBody>
      </p:sp>
      <p:cxnSp>
        <p:nvCxnSpPr>
          <p:cNvPr id="4" name="Straight Connector 3">
            <a:extLst>
              <a:ext uri="{FF2B5EF4-FFF2-40B4-BE49-F238E27FC236}">
                <a16:creationId xmlns:a16="http://schemas.microsoft.com/office/drawing/2014/main" id="{C3ED9327-C1BC-9F13-5BB7-9E3A00743361}"/>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F4B16871-DE17-21D4-279F-6E51B96449C5}"/>
              </a:ext>
            </a:extLst>
          </p:cNvPr>
          <p:cNvGrpSpPr/>
          <p:nvPr/>
        </p:nvGrpSpPr>
        <p:grpSpPr>
          <a:xfrm>
            <a:off x="10079309" y="0"/>
            <a:ext cx="2126979" cy="1522530"/>
            <a:chOff x="10079309" y="0"/>
            <a:chExt cx="2126979" cy="1522530"/>
          </a:xfrm>
        </p:grpSpPr>
        <p:sp>
          <p:nvSpPr>
            <p:cNvPr id="7" name="Freeform 6">
              <a:extLst>
                <a:ext uri="{FF2B5EF4-FFF2-40B4-BE49-F238E27FC236}">
                  <a16:creationId xmlns:a16="http://schemas.microsoft.com/office/drawing/2014/main" id="{C5B8AC84-534D-CF54-A6F1-567E4C0CFD7C}"/>
                </a:ext>
              </a:extLst>
            </p:cNvPr>
            <p:cNvSpPr/>
            <p:nvPr/>
          </p:nvSpPr>
          <p:spPr>
            <a:xfrm>
              <a:off x="10079309" y="365846"/>
              <a:ext cx="1037358" cy="959101"/>
            </a:xfrm>
            <a:custGeom>
              <a:avLst/>
              <a:gdLst>
                <a:gd name="connsiteX0" fmla="*/ 1037358 w 1037358"/>
                <a:gd name="connsiteY0" fmla="*/ 341654 h 959101"/>
                <a:gd name="connsiteX1" fmla="*/ 937528 w 1037358"/>
                <a:gd name="connsiteY1" fmla="*/ 98792 h 959101"/>
                <a:gd name="connsiteX2" fmla="*/ 692110 w 1037358"/>
                <a:gd name="connsiteY2" fmla="*/ 0 h 959101"/>
                <a:gd name="connsiteX3" fmla="*/ 446693 w 1037358"/>
                <a:gd name="connsiteY3" fmla="*/ 98792 h 959101"/>
                <a:gd name="connsiteX4" fmla="*/ 346862 w 1037358"/>
                <a:gd name="connsiteY4" fmla="*/ 341654 h 959101"/>
                <a:gd name="connsiteX5" fmla="*/ 346862 w 1037358"/>
                <a:gd name="connsiteY5" fmla="*/ 745053 h 959101"/>
                <a:gd name="connsiteX6" fmla="*/ 313585 w 1037358"/>
                <a:gd name="connsiteY6" fmla="*/ 777984 h 959101"/>
                <a:gd name="connsiteX7" fmla="*/ 109764 w 1037358"/>
                <a:gd name="connsiteY7" fmla="*/ 777984 h 959101"/>
                <a:gd name="connsiteX8" fmla="*/ 93125 w 1037358"/>
                <a:gd name="connsiteY8" fmla="*/ 959101 h 959101"/>
                <a:gd name="connsiteX9" fmla="*/ 93125 w 1037358"/>
                <a:gd name="connsiteY9" fmla="*/ 959101 h 959101"/>
                <a:gd name="connsiteX10" fmla="*/ 313585 w 1037358"/>
                <a:gd name="connsiteY10" fmla="*/ 959101 h 959101"/>
                <a:gd name="connsiteX11" fmla="*/ 534045 w 1037358"/>
                <a:gd name="connsiteY11" fmla="*/ 740937 h 959101"/>
                <a:gd name="connsiteX12" fmla="*/ 534045 w 1037358"/>
                <a:gd name="connsiteY12" fmla="*/ 337538 h 959101"/>
                <a:gd name="connsiteX13" fmla="*/ 579801 w 1037358"/>
                <a:gd name="connsiteY13" fmla="*/ 226397 h 959101"/>
                <a:gd name="connsiteX14" fmla="*/ 692110 w 1037358"/>
                <a:gd name="connsiteY14" fmla="*/ 181118 h 959101"/>
                <a:gd name="connsiteX15" fmla="*/ 804420 w 1037358"/>
                <a:gd name="connsiteY15" fmla="*/ 226397 h 959101"/>
                <a:gd name="connsiteX16" fmla="*/ 850176 w 1037358"/>
                <a:gd name="connsiteY16" fmla="*/ 337538 h 959101"/>
                <a:gd name="connsiteX17" fmla="*/ 850176 w 1037358"/>
                <a:gd name="connsiteY17" fmla="*/ 666843 h 959101"/>
                <a:gd name="connsiteX18" fmla="*/ 850176 w 1037358"/>
                <a:gd name="connsiteY18" fmla="*/ 666843 h 959101"/>
                <a:gd name="connsiteX19" fmla="*/ 941687 w 1037358"/>
                <a:gd name="connsiteY19" fmla="*/ 761518 h 959101"/>
                <a:gd name="connsiteX20" fmla="*/ 1033199 w 1037358"/>
                <a:gd name="connsiteY20" fmla="*/ 670959 h 959101"/>
                <a:gd name="connsiteX21" fmla="*/ 1033199 w 1037358"/>
                <a:gd name="connsiteY21" fmla="*/ 341654 h 959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7358" h="959101">
                  <a:moveTo>
                    <a:pt x="1037358" y="341654"/>
                  </a:moveTo>
                  <a:cubicBezTo>
                    <a:pt x="1037358" y="251095"/>
                    <a:pt x="999922" y="164653"/>
                    <a:pt x="937528" y="98792"/>
                  </a:cubicBezTo>
                  <a:cubicBezTo>
                    <a:pt x="870974" y="32930"/>
                    <a:pt x="783622" y="0"/>
                    <a:pt x="692110" y="0"/>
                  </a:cubicBezTo>
                  <a:cubicBezTo>
                    <a:pt x="600599" y="0"/>
                    <a:pt x="513247" y="37047"/>
                    <a:pt x="446693" y="98792"/>
                  </a:cubicBezTo>
                  <a:cubicBezTo>
                    <a:pt x="380139" y="164653"/>
                    <a:pt x="346862" y="251095"/>
                    <a:pt x="346862" y="341654"/>
                  </a:cubicBezTo>
                  <a:lnTo>
                    <a:pt x="346862" y="745053"/>
                  </a:lnTo>
                  <a:cubicBezTo>
                    <a:pt x="346862" y="765635"/>
                    <a:pt x="330224" y="777984"/>
                    <a:pt x="313585" y="777984"/>
                  </a:cubicBezTo>
                  <a:lnTo>
                    <a:pt x="109764" y="777984"/>
                  </a:lnTo>
                  <a:cubicBezTo>
                    <a:pt x="-35823" y="765635"/>
                    <a:pt x="-31663" y="959101"/>
                    <a:pt x="93125" y="959101"/>
                  </a:cubicBezTo>
                  <a:lnTo>
                    <a:pt x="93125" y="959101"/>
                  </a:lnTo>
                  <a:lnTo>
                    <a:pt x="313585" y="959101"/>
                  </a:lnTo>
                  <a:cubicBezTo>
                    <a:pt x="434214" y="959101"/>
                    <a:pt x="534045" y="860310"/>
                    <a:pt x="534045" y="740937"/>
                  </a:cubicBezTo>
                  <a:lnTo>
                    <a:pt x="534045" y="337538"/>
                  </a:lnTo>
                  <a:cubicBezTo>
                    <a:pt x="534045" y="296375"/>
                    <a:pt x="550683" y="255211"/>
                    <a:pt x="579801" y="226397"/>
                  </a:cubicBezTo>
                  <a:cubicBezTo>
                    <a:pt x="608918" y="197583"/>
                    <a:pt x="650514" y="181118"/>
                    <a:pt x="692110" y="181118"/>
                  </a:cubicBezTo>
                  <a:cubicBezTo>
                    <a:pt x="733706" y="181118"/>
                    <a:pt x="775303" y="197583"/>
                    <a:pt x="804420" y="226397"/>
                  </a:cubicBezTo>
                  <a:cubicBezTo>
                    <a:pt x="833537" y="255211"/>
                    <a:pt x="850176" y="296375"/>
                    <a:pt x="850176" y="337538"/>
                  </a:cubicBezTo>
                  <a:lnTo>
                    <a:pt x="850176" y="666843"/>
                  </a:lnTo>
                  <a:cubicBezTo>
                    <a:pt x="850176" y="666843"/>
                    <a:pt x="850176" y="666843"/>
                    <a:pt x="850176" y="666843"/>
                  </a:cubicBezTo>
                  <a:cubicBezTo>
                    <a:pt x="850176" y="716239"/>
                    <a:pt x="891772" y="761518"/>
                    <a:pt x="941687" y="761518"/>
                  </a:cubicBezTo>
                  <a:cubicBezTo>
                    <a:pt x="991603" y="761518"/>
                    <a:pt x="1033199" y="720355"/>
                    <a:pt x="1033199" y="670959"/>
                  </a:cubicBezTo>
                  <a:lnTo>
                    <a:pt x="1033199" y="341654"/>
                  </a:lnTo>
                  <a:close/>
                </a:path>
              </a:pathLst>
            </a:custGeom>
            <a:solidFill>
              <a:srgbClr val="EE4F27"/>
            </a:solidFill>
            <a:ln w="41519" cap="flat">
              <a:noFill/>
              <a:prstDash val="solid"/>
              <a:miter/>
            </a:ln>
          </p:spPr>
          <p:txBody>
            <a:bodyPr rtlCol="0" anchor="ctr"/>
            <a:lstStyle/>
            <a:p>
              <a:endParaRPr lang="en-GB"/>
            </a:p>
          </p:txBody>
        </p:sp>
        <p:sp>
          <p:nvSpPr>
            <p:cNvPr id="8" name="Freeform 7">
              <a:extLst>
                <a:ext uri="{FF2B5EF4-FFF2-40B4-BE49-F238E27FC236}">
                  <a16:creationId xmlns:a16="http://schemas.microsoft.com/office/drawing/2014/main" id="{D21F371F-150A-E4EA-3D94-973787784C32}"/>
                </a:ext>
              </a:extLst>
            </p:cNvPr>
            <p:cNvSpPr/>
            <p:nvPr/>
          </p:nvSpPr>
          <p:spPr>
            <a:xfrm>
              <a:off x="10929484" y="349381"/>
              <a:ext cx="432600" cy="1156684"/>
            </a:xfrm>
            <a:custGeom>
              <a:avLst/>
              <a:gdLst>
                <a:gd name="connsiteX0" fmla="*/ 0 w 432600"/>
                <a:gd name="connsiteY0" fmla="*/ 333421 h 1156684"/>
                <a:gd name="connsiteX1" fmla="*/ 0 w 432600"/>
                <a:gd name="connsiteY1" fmla="*/ 333421 h 1156684"/>
                <a:gd name="connsiteX2" fmla="*/ 0 w 432600"/>
                <a:gd name="connsiteY2" fmla="*/ 942636 h 1156684"/>
                <a:gd name="connsiteX3" fmla="*/ 62394 w 432600"/>
                <a:gd name="connsiteY3" fmla="*/ 1094940 h 1156684"/>
                <a:gd name="connsiteX4" fmla="*/ 216300 w 432600"/>
                <a:gd name="connsiteY4" fmla="*/ 1156685 h 1156684"/>
                <a:gd name="connsiteX5" fmla="*/ 370206 w 432600"/>
                <a:gd name="connsiteY5" fmla="*/ 1094940 h 1156684"/>
                <a:gd name="connsiteX6" fmla="*/ 370206 w 432600"/>
                <a:gd name="connsiteY6" fmla="*/ 1094940 h 1156684"/>
                <a:gd name="connsiteX7" fmla="*/ 432600 w 432600"/>
                <a:gd name="connsiteY7" fmla="*/ 942636 h 1156684"/>
                <a:gd name="connsiteX8" fmla="*/ 432600 w 432600"/>
                <a:gd name="connsiteY8" fmla="*/ 90559 h 1156684"/>
                <a:gd name="connsiteX9" fmla="*/ 341089 w 432600"/>
                <a:gd name="connsiteY9" fmla="*/ 0 h 1156684"/>
                <a:gd name="connsiteX10" fmla="*/ 249577 w 432600"/>
                <a:gd name="connsiteY10" fmla="*/ 90559 h 1156684"/>
                <a:gd name="connsiteX11" fmla="*/ 249577 w 432600"/>
                <a:gd name="connsiteY11" fmla="*/ 942636 h 1156684"/>
                <a:gd name="connsiteX12" fmla="*/ 241258 w 432600"/>
                <a:gd name="connsiteY12" fmla="*/ 967334 h 1156684"/>
                <a:gd name="connsiteX13" fmla="*/ 241258 w 432600"/>
                <a:gd name="connsiteY13" fmla="*/ 967334 h 1156684"/>
                <a:gd name="connsiteX14" fmla="*/ 216300 w 432600"/>
                <a:gd name="connsiteY14" fmla="*/ 975567 h 1156684"/>
                <a:gd name="connsiteX15" fmla="*/ 191342 w 432600"/>
                <a:gd name="connsiteY15" fmla="*/ 967334 h 1156684"/>
                <a:gd name="connsiteX16" fmla="*/ 183023 w 432600"/>
                <a:gd name="connsiteY16" fmla="*/ 942636 h 1156684"/>
                <a:gd name="connsiteX17" fmla="*/ 183023 w 432600"/>
                <a:gd name="connsiteY17" fmla="*/ 333421 h 1156684"/>
                <a:gd name="connsiteX18" fmla="*/ 91512 w 432600"/>
                <a:gd name="connsiteY18" fmla="*/ 242863 h 1156684"/>
                <a:gd name="connsiteX19" fmla="*/ 0 w 432600"/>
                <a:gd name="connsiteY19" fmla="*/ 333421 h 1156684"/>
                <a:gd name="connsiteX20" fmla="*/ 0 w 432600"/>
                <a:gd name="connsiteY20" fmla="*/ 333421 h 115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2600" h="1156684">
                  <a:moveTo>
                    <a:pt x="0" y="333421"/>
                  </a:moveTo>
                  <a:lnTo>
                    <a:pt x="0" y="333421"/>
                  </a:lnTo>
                  <a:lnTo>
                    <a:pt x="0" y="942636"/>
                  </a:lnTo>
                  <a:cubicBezTo>
                    <a:pt x="0" y="1000265"/>
                    <a:pt x="24958" y="1053777"/>
                    <a:pt x="62394" y="1094940"/>
                  </a:cubicBezTo>
                  <a:cubicBezTo>
                    <a:pt x="103990" y="1136103"/>
                    <a:pt x="158065" y="1156685"/>
                    <a:pt x="216300" y="1156685"/>
                  </a:cubicBezTo>
                  <a:cubicBezTo>
                    <a:pt x="274535" y="1156685"/>
                    <a:pt x="328610" y="1131987"/>
                    <a:pt x="370206" y="1094940"/>
                  </a:cubicBezTo>
                  <a:lnTo>
                    <a:pt x="370206" y="1094940"/>
                  </a:lnTo>
                  <a:cubicBezTo>
                    <a:pt x="411802" y="1053777"/>
                    <a:pt x="432600" y="1000265"/>
                    <a:pt x="432600" y="942636"/>
                  </a:cubicBezTo>
                  <a:lnTo>
                    <a:pt x="432600" y="90559"/>
                  </a:lnTo>
                  <a:cubicBezTo>
                    <a:pt x="432600" y="41163"/>
                    <a:pt x="391004" y="0"/>
                    <a:pt x="341089" y="0"/>
                  </a:cubicBezTo>
                  <a:cubicBezTo>
                    <a:pt x="291173" y="0"/>
                    <a:pt x="249577" y="41163"/>
                    <a:pt x="249577" y="90559"/>
                  </a:cubicBezTo>
                  <a:lnTo>
                    <a:pt x="249577" y="942636"/>
                  </a:lnTo>
                  <a:cubicBezTo>
                    <a:pt x="249577" y="950869"/>
                    <a:pt x="245417" y="959101"/>
                    <a:pt x="241258" y="967334"/>
                  </a:cubicBezTo>
                  <a:lnTo>
                    <a:pt x="241258" y="967334"/>
                  </a:lnTo>
                  <a:cubicBezTo>
                    <a:pt x="232939" y="975567"/>
                    <a:pt x="224619" y="975567"/>
                    <a:pt x="216300" y="975567"/>
                  </a:cubicBezTo>
                  <a:cubicBezTo>
                    <a:pt x="207981" y="975567"/>
                    <a:pt x="199662" y="971450"/>
                    <a:pt x="191342" y="967334"/>
                  </a:cubicBezTo>
                  <a:cubicBezTo>
                    <a:pt x="183023" y="959101"/>
                    <a:pt x="183023" y="950869"/>
                    <a:pt x="183023" y="942636"/>
                  </a:cubicBezTo>
                  <a:lnTo>
                    <a:pt x="183023" y="333421"/>
                  </a:lnTo>
                  <a:cubicBezTo>
                    <a:pt x="183023" y="284026"/>
                    <a:pt x="141427" y="242863"/>
                    <a:pt x="91512" y="242863"/>
                  </a:cubicBezTo>
                  <a:cubicBezTo>
                    <a:pt x="41596" y="238746"/>
                    <a:pt x="0" y="279909"/>
                    <a:pt x="0" y="333421"/>
                  </a:cubicBezTo>
                  <a:lnTo>
                    <a:pt x="0" y="333421"/>
                  </a:lnTo>
                  <a:close/>
                </a:path>
              </a:pathLst>
            </a:custGeom>
            <a:solidFill>
              <a:srgbClr val="A555A1"/>
            </a:solidFill>
            <a:ln w="41519"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32D27F3D-545F-F734-A167-1E756D814265}"/>
                </a:ext>
              </a:extLst>
            </p:cNvPr>
            <p:cNvSpPr/>
            <p:nvPr/>
          </p:nvSpPr>
          <p:spPr>
            <a:xfrm>
              <a:off x="11686535" y="551080"/>
              <a:ext cx="432600" cy="971450"/>
            </a:xfrm>
            <a:custGeom>
              <a:avLst/>
              <a:gdLst>
                <a:gd name="connsiteX0" fmla="*/ 0 w 432600"/>
                <a:gd name="connsiteY0" fmla="*/ 90559 h 971450"/>
                <a:gd name="connsiteX1" fmla="*/ 0 w 432600"/>
                <a:gd name="connsiteY1" fmla="*/ 757402 h 971450"/>
                <a:gd name="connsiteX2" fmla="*/ 62394 w 432600"/>
                <a:gd name="connsiteY2" fmla="*/ 909706 h 971450"/>
                <a:gd name="connsiteX3" fmla="*/ 216300 w 432600"/>
                <a:gd name="connsiteY3" fmla="*/ 971450 h 971450"/>
                <a:gd name="connsiteX4" fmla="*/ 370206 w 432600"/>
                <a:gd name="connsiteY4" fmla="*/ 909706 h 971450"/>
                <a:gd name="connsiteX5" fmla="*/ 370206 w 432600"/>
                <a:gd name="connsiteY5" fmla="*/ 909706 h 971450"/>
                <a:gd name="connsiteX6" fmla="*/ 432600 w 432600"/>
                <a:gd name="connsiteY6" fmla="*/ 757402 h 971450"/>
                <a:gd name="connsiteX7" fmla="*/ 432600 w 432600"/>
                <a:gd name="connsiteY7" fmla="*/ 333422 h 971450"/>
                <a:gd name="connsiteX8" fmla="*/ 341089 w 432600"/>
                <a:gd name="connsiteY8" fmla="*/ 242863 h 971450"/>
                <a:gd name="connsiteX9" fmla="*/ 249577 w 432600"/>
                <a:gd name="connsiteY9" fmla="*/ 333422 h 971450"/>
                <a:gd name="connsiteX10" fmla="*/ 249577 w 432600"/>
                <a:gd name="connsiteY10" fmla="*/ 761518 h 971450"/>
                <a:gd name="connsiteX11" fmla="*/ 241258 w 432600"/>
                <a:gd name="connsiteY11" fmla="*/ 786216 h 971450"/>
                <a:gd name="connsiteX12" fmla="*/ 241258 w 432600"/>
                <a:gd name="connsiteY12" fmla="*/ 786216 h 971450"/>
                <a:gd name="connsiteX13" fmla="*/ 216300 w 432600"/>
                <a:gd name="connsiteY13" fmla="*/ 794449 h 971450"/>
                <a:gd name="connsiteX14" fmla="*/ 191342 w 432600"/>
                <a:gd name="connsiteY14" fmla="*/ 786216 h 971450"/>
                <a:gd name="connsiteX15" fmla="*/ 183023 w 432600"/>
                <a:gd name="connsiteY15" fmla="*/ 761518 h 971450"/>
                <a:gd name="connsiteX16" fmla="*/ 183023 w 432600"/>
                <a:gd name="connsiteY16" fmla="*/ 90559 h 971450"/>
                <a:gd name="connsiteX17" fmla="*/ 91512 w 432600"/>
                <a:gd name="connsiteY17" fmla="*/ 0 h 971450"/>
                <a:gd name="connsiteX18" fmla="*/ 0 w 432600"/>
                <a:gd name="connsiteY18" fmla="*/ 90559 h 9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600" h="971450">
                  <a:moveTo>
                    <a:pt x="0" y="90559"/>
                  </a:moveTo>
                  <a:lnTo>
                    <a:pt x="0" y="757402"/>
                  </a:lnTo>
                  <a:cubicBezTo>
                    <a:pt x="0" y="815030"/>
                    <a:pt x="24958" y="868543"/>
                    <a:pt x="62394" y="909706"/>
                  </a:cubicBezTo>
                  <a:cubicBezTo>
                    <a:pt x="103990" y="950869"/>
                    <a:pt x="158065" y="971450"/>
                    <a:pt x="216300" y="971450"/>
                  </a:cubicBezTo>
                  <a:cubicBezTo>
                    <a:pt x="274535" y="971450"/>
                    <a:pt x="328610" y="946752"/>
                    <a:pt x="370206" y="909706"/>
                  </a:cubicBezTo>
                  <a:lnTo>
                    <a:pt x="370206" y="909706"/>
                  </a:lnTo>
                  <a:cubicBezTo>
                    <a:pt x="411802" y="868543"/>
                    <a:pt x="432600" y="815030"/>
                    <a:pt x="432600" y="757402"/>
                  </a:cubicBezTo>
                  <a:lnTo>
                    <a:pt x="432600" y="333422"/>
                  </a:lnTo>
                  <a:cubicBezTo>
                    <a:pt x="432600" y="284026"/>
                    <a:pt x="391004" y="242863"/>
                    <a:pt x="341089" y="242863"/>
                  </a:cubicBezTo>
                  <a:cubicBezTo>
                    <a:pt x="291173" y="242863"/>
                    <a:pt x="249577" y="284026"/>
                    <a:pt x="249577" y="333422"/>
                  </a:cubicBezTo>
                  <a:lnTo>
                    <a:pt x="249577" y="761518"/>
                  </a:lnTo>
                  <a:cubicBezTo>
                    <a:pt x="249577" y="769751"/>
                    <a:pt x="245417" y="777984"/>
                    <a:pt x="241258" y="786216"/>
                  </a:cubicBezTo>
                  <a:lnTo>
                    <a:pt x="241258" y="786216"/>
                  </a:lnTo>
                  <a:cubicBezTo>
                    <a:pt x="232938" y="794449"/>
                    <a:pt x="224619" y="794449"/>
                    <a:pt x="216300" y="794449"/>
                  </a:cubicBezTo>
                  <a:cubicBezTo>
                    <a:pt x="207981" y="794449"/>
                    <a:pt x="199662" y="790332"/>
                    <a:pt x="191342" y="786216"/>
                  </a:cubicBezTo>
                  <a:cubicBezTo>
                    <a:pt x="183023" y="777984"/>
                    <a:pt x="183023" y="769751"/>
                    <a:pt x="183023" y="761518"/>
                  </a:cubicBezTo>
                  <a:lnTo>
                    <a:pt x="183023" y="90559"/>
                  </a:lnTo>
                  <a:cubicBezTo>
                    <a:pt x="183023" y="41163"/>
                    <a:pt x="141427" y="0"/>
                    <a:pt x="91512" y="0"/>
                  </a:cubicBezTo>
                  <a:cubicBezTo>
                    <a:pt x="41596" y="0"/>
                    <a:pt x="0" y="41163"/>
                    <a:pt x="0" y="90559"/>
                  </a:cubicBezTo>
                </a:path>
              </a:pathLst>
            </a:custGeom>
            <a:solidFill>
              <a:srgbClr val="2B9B9F"/>
            </a:solidFill>
            <a:ln w="41519"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E4524259-742E-9D00-E02F-2159C8F9798F}"/>
                </a:ext>
              </a:extLst>
            </p:cNvPr>
            <p:cNvSpPr/>
            <p:nvPr/>
          </p:nvSpPr>
          <p:spPr>
            <a:xfrm>
              <a:off x="11940271" y="380764"/>
              <a:ext cx="266017" cy="746601"/>
            </a:xfrm>
            <a:custGeom>
              <a:avLst/>
              <a:gdLst>
                <a:gd name="connsiteX0" fmla="*/ 266017 w 266017"/>
                <a:gd name="connsiteY0" fmla="*/ 0 h 746601"/>
                <a:gd name="connsiteX1" fmla="*/ 266017 w 266017"/>
                <a:gd name="connsiteY1" fmla="*/ 191402 h 746601"/>
                <a:gd name="connsiteX2" fmla="*/ 228779 w 266017"/>
                <a:gd name="connsiteY2" fmla="*/ 215597 h 746601"/>
                <a:gd name="connsiteX3" fmla="*/ 183023 w 266017"/>
                <a:gd name="connsiteY3" fmla="*/ 326737 h 746601"/>
                <a:gd name="connsiteX4" fmla="*/ 183023 w 266017"/>
                <a:gd name="connsiteY4" fmla="*/ 656042 h 746601"/>
                <a:gd name="connsiteX5" fmla="*/ 91512 w 266017"/>
                <a:gd name="connsiteY5" fmla="*/ 746601 h 746601"/>
                <a:gd name="connsiteX6" fmla="*/ 0 w 266017"/>
                <a:gd name="connsiteY6" fmla="*/ 656042 h 746601"/>
                <a:gd name="connsiteX7" fmla="*/ 0 w 266017"/>
                <a:gd name="connsiteY7" fmla="*/ 326737 h 746601"/>
                <a:gd name="connsiteX8" fmla="*/ 95671 w 266017"/>
                <a:gd name="connsiteY8" fmla="*/ 83875 h 746601"/>
                <a:gd name="connsiteX9" fmla="*/ 209021 w 266017"/>
                <a:gd name="connsiteY9" fmla="*/ 11325 h 746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017" h="746601">
                  <a:moveTo>
                    <a:pt x="266017" y="0"/>
                  </a:moveTo>
                  <a:lnTo>
                    <a:pt x="266017" y="191402"/>
                  </a:lnTo>
                  <a:lnTo>
                    <a:pt x="228779" y="215597"/>
                  </a:lnTo>
                  <a:cubicBezTo>
                    <a:pt x="199662" y="244411"/>
                    <a:pt x="183023" y="285574"/>
                    <a:pt x="183023" y="326737"/>
                  </a:cubicBezTo>
                  <a:lnTo>
                    <a:pt x="183023" y="656042"/>
                  </a:lnTo>
                  <a:cubicBezTo>
                    <a:pt x="183023" y="705438"/>
                    <a:pt x="141427" y="746601"/>
                    <a:pt x="91512" y="746601"/>
                  </a:cubicBezTo>
                  <a:cubicBezTo>
                    <a:pt x="41596" y="746601"/>
                    <a:pt x="0" y="705438"/>
                    <a:pt x="0" y="656042"/>
                  </a:cubicBezTo>
                  <a:lnTo>
                    <a:pt x="0" y="326737"/>
                  </a:lnTo>
                  <a:cubicBezTo>
                    <a:pt x="0" y="236178"/>
                    <a:pt x="37437" y="149736"/>
                    <a:pt x="95671" y="83875"/>
                  </a:cubicBezTo>
                  <a:cubicBezTo>
                    <a:pt x="128948" y="53003"/>
                    <a:pt x="167425" y="28305"/>
                    <a:pt x="209021" y="11325"/>
                  </a:cubicBezTo>
                  <a:close/>
                </a:path>
              </a:pathLst>
            </a:custGeom>
            <a:solidFill>
              <a:srgbClr val="414DA1"/>
            </a:solidFill>
            <a:ln w="41519"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1E98C0C5-A1E9-11C7-1450-E08C9EB6704F}"/>
                </a:ext>
              </a:extLst>
            </p:cNvPr>
            <p:cNvSpPr/>
            <p:nvPr/>
          </p:nvSpPr>
          <p:spPr>
            <a:xfrm>
              <a:off x="11183221" y="32426"/>
              <a:ext cx="690496" cy="852360"/>
            </a:xfrm>
            <a:custGeom>
              <a:avLst/>
              <a:gdLst>
                <a:gd name="connsiteX0" fmla="*/ 345248 w 690496"/>
                <a:gd name="connsiteY0" fmla="*/ 0 h 852360"/>
                <a:gd name="connsiteX1" fmla="*/ 590666 w 690496"/>
                <a:gd name="connsiteY1" fmla="*/ 98791 h 852360"/>
                <a:gd name="connsiteX2" fmla="*/ 690496 w 690496"/>
                <a:gd name="connsiteY2" fmla="*/ 341654 h 852360"/>
                <a:gd name="connsiteX3" fmla="*/ 690496 w 690496"/>
                <a:gd name="connsiteY3" fmla="*/ 761518 h 852360"/>
                <a:gd name="connsiteX4" fmla="*/ 590666 w 690496"/>
                <a:gd name="connsiteY4" fmla="*/ 852077 h 852360"/>
                <a:gd name="connsiteX5" fmla="*/ 499154 w 690496"/>
                <a:gd name="connsiteY5" fmla="*/ 761518 h 852360"/>
                <a:gd name="connsiteX6" fmla="*/ 499154 w 690496"/>
                <a:gd name="connsiteY6" fmla="*/ 341654 h 852360"/>
                <a:gd name="connsiteX7" fmla="*/ 453398 w 690496"/>
                <a:gd name="connsiteY7" fmla="*/ 230514 h 852360"/>
                <a:gd name="connsiteX8" fmla="*/ 341089 w 690496"/>
                <a:gd name="connsiteY8" fmla="*/ 185234 h 852360"/>
                <a:gd name="connsiteX9" fmla="*/ 228779 w 690496"/>
                <a:gd name="connsiteY9" fmla="*/ 230514 h 852360"/>
                <a:gd name="connsiteX10" fmla="*/ 183023 w 690496"/>
                <a:gd name="connsiteY10" fmla="*/ 341654 h 852360"/>
                <a:gd name="connsiteX11" fmla="*/ 183023 w 690496"/>
                <a:gd name="connsiteY11" fmla="*/ 761518 h 852360"/>
                <a:gd name="connsiteX12" fmla="*/ 91512 w 690496"/>
                <a:gd name="connsiteY12" fmla="*/ 852077 h 852360"/>
                <a:gd name="connsiteX13" fmla="*/ 0 w 690496"/>
                <a:gd name="connsiteY13" fmla="*/ 761518 h 852360"/>
                <a:gd name="connsiteX14" fmla="*/ 0 w 690496"/>
                <a:gd name="connsiteY14" fmla="*/ 341654 h 852360"/>
                <a:gd name="connsiteX15" fmla="*/ 99831 w 690496"/>
                <a:gd name="connsiteY15" fmla="*/ 98791 h 852360"/>
                <a:gd name="connsiteX16" fmla="*/ 345248 w 690496"/>
                <a:gd name="connsiteY16" fmla="*/ 0 h 852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0496" h="852360">
                  <a:moveTo>
                    <a:pt x="345248" y="0"/>
                  </a:moveTo>
                  <a:cubicBezTo>
                    <a:pt x="436760" y="0"/>
                    <a:pt x="524112" y="32930"/>
                    <a:pt x="590666" y="98791"/>
                  </a:cubicBezTo>
                  <a:cubicBezTo>
                    <a:pt x="653060" y="164653"/>
                    <a:pt x="690496" y="251095"/>
                    <a:pt x="690496" y="341654"/>
                  </a:cubicBezTo>
                  <a:lnTo>
                    <a:pt x="690496" y="761518"/>
                  </a:lnTo>
                  <a:cubicBezTo>
                    <a:pt x="690496" y="815030"/>
                    <a:pt x="648900" y="856193"/>
                    <a:pt x="590666" y="852077"/>
                  </a:cubicBezTo>
                  <a:cubicBezTo>
                    <a:pt x="540750" y="852077"/>
                    <a:pt x="499154" y="810914"/>
                    <a:pt x="499154" y="761518"/>
                  </a:cubicBezTo>
                  <a:lnTo>
                    <a:pt x="499154" y="341654"/>
                  </a:lnTo>
                  <a:cubicBezTo>
                    <a:pt x="499154" y="300491"/>
                    <a:pt x="482516" y="259328"/>
                    <a:pt x="453398" y="230514"/>
                  </a:cubicBezTo>
                  <a:cubicBezTo>
                    <a:pt x="424281" y="201699"/>
                    <a:pt x="382685" y="185234"/>
                    <a:pt x="341089" y="185234"/>
                  </a:cubicBezTo>
                  <a:cubicBezTo>
                    <a:pt x="299492" y="185234"/>
                    <a:pt x="257896" y="201699"/>
                    <a:pt x="228779" y="230514"/>
                  </a:cubicBezTo>
                  <a:cubicBezTo>
                    <a:pt x="199662" y="259328"/>
                    <a:pt x="183023" y="300491"/>
                    <a:pt x="183023" y="341654"/>
                  </a:cubicBezTo>
                  <a:lnTo>
                    <a:pt x="183023" y="761518"/>
                  </a:lnTo>
                  <a:cubicBezTo>
                    <a:pt x="183023" y="810914"/>
                    <a:pt x="141427" y="852077"/>
                    <a:pt x="91512" y="852077"/>
                  </a:cubicBezTo>
                  <a:cubicBezTo>
                    <a:pt x="41596" y="852077"/>
                    <a:pt x="0" y="810914"/>
                    <a:pt x="0" y="761518"/>
                  </a:cubicBezTo>
                  <a:lnTo>
                    <a:pt x="0" y="341654"/>
                  </a:lnTo>
                  <a:cubicBezTo>
                    <a:pt x="0" y="251095"/>
                    <a:pt x="33277" y="164653"/>
                    <a:pt x="99831" y="98791"/>
                  </a:cubicBezTo>
                  <a:cubicBezTo>
                    <a:pt x="166385" y="37047"/>
                    <a:pt x="253737" y="0"/>
                    <a:pt x="345248" y="0"/>
                  </a:cubicBezTo>
                  <a:close/>
                </a:path>
              </a:pathLst>
            </a:custGeom>
            <a:solidFill>
              <a:srgbClr val="4174BA"/>
            </a:solidFill>
            <a:ln w="41519"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1E1DFE9A-C81D-CEDF-7659-1BD980CA0449}"/>
                </a:ext>
              </a:extLst>
            </p:cNvPr>
            <p:cNvSpPr/>
            <p:nvPr/>
          </p:nvSpPr>
          <p:spPr>
            <a:xfrm>
              <a:off x="12102496" y="1"/>
              <a:ext cx="103792" cy="227067"/>
            </a:xfrm>
            <a:custGeom>
              <a:avLst/>
              <a:gdLst>
                <a:gd name="connsiteX0" fmla="*/ 13051 w 103792"/>
                <a:gd name="connsiteY0" fmla="*/ 0 h 227067"/>
                <a:gd name="connsiteX1" fmla="*/ 103792 w 103792"/>
                <a:gd name="connsiteY1" fmla="*/ 0 h 227067"/>
                <a:gd name="connsiteX2" fmla="*/ 103792 w 103792"/>
                <a:gd name="connsiteY2" fmla="*/ 227067 h 227067"/>
                <a:gd name="connsiteX3" fmla="*/ 54075 w 103792"/>
                <a:gd name="connsiteY3" fmla="*/ 194506 h 227067"/>
                <a:gd name="connsiteX4" fmla="*/ 0 w 103792"/>
                <a:gd name="connsiteY4" fmla="*/ 65356 h 227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92" h="227067">
                  <a:moveTo>
                    <a:pt x="13051" y="0"/>
                  </a:moveTo>
                  <a:lnTo>
                    <a:pt x="103792" y="0"/>
                  </a:lnTo>
                  <a:lnTo>
                    <a:pt x="103792" y="227067"/>
                  </a:lnTo>
                  <a:lnTo>
                    <a:pt x="54075" y="194506"/>
                  </a:lnTo>
                  <a:cubicBezTo>
                    <a:pt x="20798" y="162090"/>
                    <a:pt x="0" y="116810"/>
                    <a:pt x="0" y="65356"/>
                  </a:cubicBezTo>
                  <a:close/>
                </a:path>
              </a:pathLst>
            </a:custGeom>
            <a:solidFill>
              <a:srgbClr val="414DA1"/>
            </a:solidFill>
            <a:ln w="41519"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B28448A8-024D-C63D-4D3E-6872C6408B05}"/>
                </a:ext>
              </a:extLst>
            </p:cNvPr>
            <p:cNvSpPr/>
            <p:nvPr/>
          </p:nvSpPr>
          <p:spPr>
            <a:xfrm>
              <a:off x="10584236" y="0"/>
              <a:ext cx="366046" cy="246474"/>
            </a:xfrm>
            <a:custGeom>
              <a:avLst/>
              <a:gdLst>
                <a:gd name="connsiteX0" fmla="*/ 13051 w 366046"/>
                <a:gd name="connsiteY0" fmla="*/ 0 h 246474"/>
                <a:gd name="connsiteX1" fmla="*/ 354634 w 366046"/>
                <a:gd name="connsiteY1" fmla="*/ 0 h 246474"/>
                <a:gd name="connsiteX2" fmla="*/ 366046 w 366046"/>
                <a:gd name="connsiteY2" fmla="*/ 65356 h 246474"/>
                <a:gd name="connsiteX3" fmla="*/ 183023 w 366046"/>
                <a:gd name="connsiteY3" fmla="*/ 246474 h 246474"/>
                <a:gd name="connsiteX4" fmla="*/ 0 w 366046"/>
                <a:gd name="connsiteY4" fmla="*/ 65356 h 24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046" h="246474">
                  <a:moveTo>
                    <a:pt x="13051" y="0"/>
                  </a:moveTo>
                  <a:lnTo>
                    <a:pt x="354634" y="0"/>
                  </a:lnTo>
                  <a:lnTo>
                    <a:pt x="366046" y="65356"/>
                  </a:lnTo>
                  <a:cubicBezTo>
                    <a:pt x="366046" y="164147"/>
                    <a:pt x="287014" y="246474"/>
                    <a:pt x="183023" y="246474"/>
                  </a:cubicBezTo>
                  <a:cubicBezTo>
                    <a:pt x="83192" y="246474"/>
                    <a:pt x="0" y="168264"/>
                    <a:pt x="0" y="65356"/>
                  </a:cubicBezTo>
                  <a:close/>
                </a:path>
              </a:pathLst>
            </a:custGeom>
            <a:solidFill>
              <a:srgbClr val="EE4F27"/>
            </a:solidFill>
            <a:ln w="4151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3CC6E3CE-D5FD-FFC8-28F3-1AD47A17F0C7}"/>
                </a:ext>
              </a:extLst>
            </p:cNvPr>
            <p:cNvSpPr/>
            <p:nvPr/>
          </p:nvSpPr>
          <p:spPr>
            <a:xfrm>
              <a:off x="10929484" y="946247"/>
              <a:ext cx="183310" cy="181117"/>
            </a:xfrm>
            <a:custGeom>
              <a:avLst/>
              <a:gdLst>
                <a:gd name="connsiteX0" fmla="*/ 91512 w 183310"/>
                <a:gd name="connsiteY0" fmla="*/ 0 h 181117"/>
                <a:gd name="connsiteX1" fmla="*/ 0 w 183310"/>
                <a:gd name="connsiteY1" fmla="*/ 90559 h 181117"/>
                <a:gd name="connsiteX2" fmla="*/ 0 w 183310"/>
                <a:gd name="connsiteY2" fmla="*/ 90559 h 181117"/>
                <a:gd name="connsiteX3" fmla="*/ 0 w 183310"/>
                <a:gd name="connsiteY3" fmla="*/ 90559 h 181117"/>
                <a:gd name="connsiteX4" fmla="*/ 0 w 183310"/>
                <a:gd name="connsiteY4" fmla="*/ 90559 h 181117"/>
                <a:gd name="connsiteX5" fmla="*/ 0 w 183310"/>
                <a:gd name="connsiteY5" fmla="*/ 90559 h 181117"/>
                <a:gd name="connsiteX6" fmla="*/ 91512 w 183310"/>
                <a:gd name="connsiteY6" fmla="*/ 181118 h 181117"/>
                <a:gd name="connsiteX7" fmla="*/ 183023 w 183310"/>
                <a:gd name="connsiteY7" fmla="*/ 90559 h 181117"/>
                <a:gd name="connsiteX8" fmla="*/ 91512 w 183310"/>
                <a:gd name="connsiteY8" fmla="*/ 0 h 18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310" h="181117">
                  <a:moveTo>
                    <a:pt x="91512" y="0"/>
                  </a:moveTo>
                  <a:cubicBezTo>
                    <a:pt x="41596" y="0"/>
                    <a:pt x="0" y="41163"/>
                    <a:pt x="0" y="90559"/>
                  </a:cubicBezTo>
                  <a:lnTo>
                    <a:pt x="0" y="90559"/>
                  </a:lnTo>
                  <a:cubicBezTo>
                    <a:pt x="0" y="90559"/>
                    <a:pt x="0" y="90559"/>
                    <a:pt x="0" y="90559"/>
                  </a:cubicBezTo>
                  <a:cubicBezTo>
                    <a:pt x="0" y="90559"/>
                    <a:pt x="0" y="90559"/>
                    <a:pt x="0" y="90559"/>
                  </a:cubicBezTo>
                  <a:cubicBezTo>
                    <a:pt x="0" y="90559"/>
                    <a:pt x="0" y="90559"/>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993F59"/>
            </a:solidFill>
            <a:ln w="41519"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1E609669-F2BB-0DAB-0711-78E03F881273}"/>
                </a:ext>
              </a:extLst>
            </p:cNvPr>
            <p:cNvSpPr/>
            <p:nvPr/>
          </p:nvSpPr>
          <p:spPr>
            <a:xfrm>
              <a:off x="11183221"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414DA1"/>
            </a:solidFill>
            <a:ln w="41519"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7E90E381-6C2B-D16C-8344-D39D5754AC9C}"/>
                </a:ext>
              </a:extLst>
            </p:cNvPr>
            <p:cNvSpPr/>
            <p:nvPr/>
          </p:nvSpPr>
          <p:spPr>
            <a:xfrm>
              <a:off x="11686535" y="703384"/>
              <a:ext cx="183023" cy="181117"/>
            </a:xfrm>
            <a:custGeom>
              <a:avLst/>
              <a:gdLst>
                <a:gd name="connsiteX0" fmla="*/ 0 w 183023"/>
                <a:gd name="connsiteY0" fmla="*/ 90559 h 181117"/>
                <a:gd name="connsiteX1" fmla="*/ 91512 w 183023"/>
                <a:gd name="connsiteY1" fmla="*/ 181118 h 181117"/>
                <a:gd name="connsiteX2" fmla="*/ 183023 w 183023"/>
                <a:gd name="connsiteY2" fmla="*/ 90559 h 181117"/>
                <a:gd name="connsiteX3" fmla="*/ 91512 w 183023"/>
                <a:gd name="connsiteY3" fmla="*/ 0 h 181117"/>
                <a:gd name="connsiteX4" fmla="*/ 0 w 183023"/>
                <a:gd name="connsiteY4" fmla="*/ 90559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23" h="181117">
                  <a:moveTo>
                    <a:pt x="0" y="90559"/>
                  </a:moveTo>
                  <a:cubicBezTo>
                    <a:pt x="0" y="139955"/>
                    <a:pt x="41596" y="181118"/>
                    <a:pt x="91512" y="181118"/>
                  </a:cubicBezTo>
                  <a:cubicBezTo>
                    <a:pt x="141427" y="181118"/>
                    <a:pt x="183023" y="139955"/>
                    <a:pt x="183023" y="90559"/>
                  </a:cubicBezTo>
                  <a:cubicBezTo>
                    <a:pt x="183023" y="41163"/>
                    <a:pt x="141427" y="0"/>
                    <a:pt x="91512" y="0"/>
                  </a:cubicBezTo>
                  <a:cubicBezTo>
                    <a:pt x="41596" y="0"/>
                    <a:pt x="0" y="41163"/>
                    <a:pt x="0" y="90559"/>
                  </a:cubicBezTo>
                </a:path>
              </a:pathLst>
            </a:custGeom>
            <a:solidFill>
              <a:srgbClr val="3FB5A1"/>
            </a:solidFill>
            <a:ln w="41519"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1FB908D1-064B-F1C2-8599-3CB17786B1DC}"/>
                </a:ext>
              </a:extLst>
            </p:cNvPr>
            <p:cNvSpPr/>
            <p:nvPr/>
          </p:nvSpPr>
          <p:spPr>
            <a:xfrm>
              <a:off x="11940271" y="946247"/>
              <a:ext cx="183310" cy="181117"/>
            </a:xfrm>
            <a:custGeom>
              <a:avLst/>
              <a:gdLst>
                <a:gd name="connsiteX0" fmla="*/ 91512 w 183310"/>
                <a:gd name="connsiteY0" fmla="*/ 0 h 181117"/>
                <a:gd name="connsiteX1" fmla="*/ 0 w 183310"/>
                <a:gd name="connsiteY1" fmla="*/ 90559 h 181117"/>
                <a:gd name="connsiteX2" fmla="*/ 91512 w 183310"/>
                <a:gd name="connsiteY2" fmla="*/ 181118 h 181117"/>
                <a:gd name="connsiteX3" fmla="*/ 183023 w 183310"/>
                <a:gd name="connsiteY3" fmla="*/ 90559 h 181117"/>
                <a:gd name="connsiteX4" fmla="*/ 91512 w 183310"/>
                <a:gd name="connsiteY4" fmla="*/ 0 h 181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310" h="181117">
                  <a:moveTo>
                    <a:pt x="91512" y="0"/>
                  </a:moveTo>
                  <a:cubicBezTo>
                    <a:pt x="41596" y="0"/>
                    <a:pt x="0" y="41163"/>
                    <a:pt x="0" y="90559"/>
                  </a:cubicBezTo>
                  <a:cubicBezTo>
                    <a:pt x="0" y="139955"/>
                    <a:pt x="41596" y="181118"/>
                    <a:pt x="91512" y="181118"/>
                  </a:cubicBezTo>
                  <a:cubicBezTo>
                    <a:pt x="141427" y="181118"/>
                    <a:pt x="183023" y="139955"/>
                    <a:pt x="183023" y="90559"/>
                  </a:cubicBezTo>
                  <a:cubicBezTo>
                    <a:pt x="187183" y="41163"/>
                    <a:pt x="145587" y="0"/>
                    <a:pt x="91512" y="0"/>
                  </a:cubicBezTo>
                </a:path>
              </a:pathLst>
            </a:custGeom>
            <a:solidFill>
              <a:srgbClr val="58B947"/>
            </a:solidFill>
            <a:ln w="41519" cap="flat">
              <a:noFill/>
              <a:prstDash val="solid"/>
              <a:miter/>
            </a:ln>
          </p:spPr>
          <p:txBody>
            <a:bodyPr rtlCol="0" anchor="ctr"/>
            <a:lstStyle/>
            <a:p>
              <a:endParaRPr lang="en-GB"/>
            </a:p>
          </p:txBody>
        </p:sp>
      </p:grpSp>
      <p:grpSp>
        <p:nvGrpSpPr>
          <p:cNvPr id="51" name="Group 50">
            <a:extLst>
              <a:ext uri="{FF2B5EF4-FFF2-40B4-BE49-F238E27FC236}">
                <a16:creationId xmlns:a16="http://schemas.microsoft.com/office/drawing/2014/main" id="{EB4FE45B-2A72-66D3-FA2E-141E79494507}"/>
              </a:ext>
            </a:extLst>
          </p:cNvPr>
          <p:cNvGrpSpPr/>
          <p:nvPr/>
        </p:nvGrpSpPr>
        <p:grpSpPr>
          <a:xfrm rot="10800000">
            <a:off x="304" y="2181014"/>
            <a:ext cx="744123" cy="527392"/>
            <a:chOff x="1410990" y="64984"/>
            <a:chExt cx="7606227" cy="5390858"/>
          </a:xfrm>
        </p:grpSpPr>
        <p:sp>
          <p:nvSpPr>
            <p:cNvPr id="52" name="Freeform 51">
              <a:extLst>
                <a:ext uri="{FF2B5EF4-FFF2-40B4-BE49-F238E27FC236}">
                  <a16:creationId xmlns:a16="http://schemas.microsoft.com/office/drawing/2014/main" id="{FB84AE44-83A6-7D9C-2307-C18312A00BF3}"/>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53" name="Freeform 52">
              <a:extLst>
                <a:ext uri="{FF2B5EF4-FFF2-40B4-BE49-F238E27FC236}">
                  <a16:creationId xmlns:a16="http://schemas.microsoft.com/office/drawing/2014/main" id="{1D67D042-F05B-BE00-8DC9-9EBFC97A8189}"/>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8EBA53"/>
                </a:gs>
                <a:gs pos="50000">
                  <a:srgbClr val="47B363"/>
                </a:gs>
                <a:gs pos="100000">
                  <a:srgbClr val="00AD74"/>
                </a:gs>
              </a:gsLst>
              <a:lin ang="16200000" scaled="1"/>
            </a:gradFill>
            <a:ln w="7772" cap="flat">
              <a:noFill/>
              <a:prstDash val="solid"/>
              <a:miter/>
            </a:ln>
          </p:spPr>
          <p:txBody>
            <a:bodyPr rtlCol="0" anchor="ctr"/>
            <a:lstStyle/>
            <a:p>
              <a:endParaRPr lang="en-GB"/>
            </a:p>
          </p:txBody>
        </p:sp>
      </p:grpSp>
      <p:grpSp>
        <p:nvGrpSpPr>
          <p:cNvPr id="54" name="Group 53">
            <a:extLst>
              <a:ext uri="{FF2B5EF4-FFF2-40B4-BE49-F238E27FC236}">
                <a16:creationId xmlns:a16="http://schemas.microsoft.com/office/drawing/2014/main" id="{1040F32B-E7FE-467D-CACB-855564DE19B4}"/>
              </a:ext>
            </a:extLst>
          </p:cNvPr>
          <p:cNvGrpSpPr/>
          <p:nvPr/>
        </p:nvGrpSpPr>
        <p:grpSpPr>
          <a:xfrm rot="10800000">
            <a:off x="303" y="4598277"/>
            <a:ext cx="744123" cy="527392"/>
            <a:chOff x="1410990" y="64984"/>
            <a:chExt cx="7606227" cy="5390858"/>
          </a:xfrm>
        </p:grpSpPr>
        <p:sp>
          <p:nvSpPr>
            <p:cNvPr id="55" name="Freeform 54">
              <a:extLst>
                <a:ext uri="{FF2B5EF4-FFF2-40B4-BE49-F238E27FC236}">
                  <a16:creationId xmlns:a16="http://schemas.microsoft.com/office/drawing/2014/main" id="{29186EB7-09B4-057C-A687-F1C0437C0725}"/>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56" name="Freeform 55">
              <a:extLst>
                <a:ext uri="{FF2B5EF4-FFF2-40B4-BE49-F238E27FC236}">
                  <a16:creationId xmlns:a16="http://schemas.microsoft.com/office/drawing/2014/main" id="{320CA33D-4672-432C-1286-B1F7AC974461}"/>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8EBA53"/>
                </a:gs>
                <a:gs pos="50000">
                  <a:srgbClr val="47B363"/>
                </a:gs>
                <a:gs pos="100000">
                  <a:srgbClr val="00AD74"/>
                </a:gs>
              </a:gsLst>
              <a:lin ang="16200000" scaled="1"/>
            </a:gradFill>
            <a:ln w="7772" cap="flat">
              <a:noFill/>
              <a:prstDash val="solid"/>
              <a:miter/>
            </a:ln>
          </p:spPr>
          <p:txBody>
            <a:bodyPr rtlCol="0" anchor="ctr"/>
            <a:lstStyle/>
            <a:p>
              <a:endParaRPr lang="en-GB"/>
            </a:p>
          </p:txBody>
        </p:sp>
      </p:grpSp>
    </p:spTree>
    <p:extLst>
      <p:ext uri="{BB962C8B-B14F-4D97-AF65-F5344CB8AC3E}">
        <p14:creationId xmlns:p14="http://schemas.microsoft.com/office/powerpoint/2010/main" val="19946576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134B0E4-001F-1258-82C5-A914D2D7FF74}"/>
              </a:ext>
            </a:extLst>
          </p:cNvPr>
          <p:cNvSpPr/>
          <p:nvPr/>
        </p:nvSpPr>
        <p:spPr>
          <a:xfrm>
            <a:off x="1" y="257319"/>
            <a:ext cx="9184709" cy="935746"/>
          </a:xfrm>
          <a:custGeom>
            <a:avLst/>
            <a:gdLst>
              <a:gd name="connsiteX0" fmla="*/ 0 w 9184709"/>
              <a:gd name="connsiteY0" fmla="*/ 0 h 935746"/>
              <a:gd name="connsiteX1" fmla="*/ 8649853 w 9184709"/>
              <a:gd name="connsiteY1" fmla="*/ 17882 h 935746"/>
              <a:gd name="connsiteX2" fmla="*/ 9184709 w 9184709"/>
              <a:gd name="connsiteY2" fmla="*/ 506303 h 935746"/>
              <a:gd name="connsiteX3" fmla="*/ 9184709 w 9184709"/>
              <a:gd name="connsiteY3" fmla="*/ 935746 h 935746"/>
              <a:gd name="connsiteX4" fmla="*/ 3650 w 9184709"/>
              <a:gd name="connsiteY4" fmla="*/ 935746 h 935746"/>
              <a:gd name="connsiteX5" fmla="*/ 3650 w 9184709"/>
              <a:gd name="connsiteY5" fmla="*/ 186119 h 935746"/>
              <a:gd name="connsiteX6" fmla="*/ 0 w 9184709"/>
              <a:gd name="connsiteY6" fmla="*/ 144442 h 935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84709" h="935746">
                <a:moveTo>
                  <a:pt x="0" y="0"/>
                </a:moveTo>
                <a:lnTo>
                  <a:pt x="8649853" y="17882"/>
                </a:lnTo>
                <a:cubicBezTo>
                  <a:pt x="9133754" y="17882"/>
                  <a:pt x="9184709" y="227488"/>
                  <a:pt x="9184709" y="506303"/>
                </a:cubicBezTo>
                <a:lnTo>
                  <a:pt x="9184709" y="935746"/>
                </a:lnTo>
                <a:lnTo>
                  <a:pt x="3650" y="935746"/>
                </a:lnTo>
                <a:lnTo>
                  <a:pt x="3650" y="186119"/>
                </a:lnTo>
                <a:lnTo>
                  <a:pt x="0" y="144442"/>
                </a:lnTo>
                <a:close/>
              </a:path>
            </a:pathLst>
          </a:custGeom>
          <a:solidFill>
            <a:srgbClr val="3EB6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310F84B7-860D-C84C-28DC-7399B9D98DCA}"/>
              </a:ext>
            </a:extLst>
          </p:cNvPr>
          <p:cNvSpPr>
            <a:spLocks noGrp="1"/>
          </p:cNvSpPr>
          <p:nvPr>
            <p:ph type="body" sz="quarter" idx="27"/>
          </p:nvPr>
        </p:nvSpPr>
        <p:spPr>
          <a:xfrm>
            <a:off x="849242" y="383586"/>
            <a:ext cx="8539998" cy="720752"/>
          </a:xfrm>
        </p:spPr>
        <p:txBody>
          <a:bodyPr/>
          <a:lstStyle/>
          <a:p>
            <a:r>
              <a:rPr lang="en-IE" sz="3400" dirty="0"/>
              <a:t>Schlüsselkennzahlen</a:t>
            </a:r>
          </a:p>
        </p:txBody>
      </p:sp>
      <p:pic>
        <p:nvPicPr>
          <p:cNvPr id="7" name="Graphic 6">
            <a:extLst>
              <a:ext uri="{FF2B5EF4-FFF2-40B4-BE49-F238E27FC236}">
                <a16:creationId xmlns:a16="http://schemas.microsoft.com/office/drawing/2014/main" id="{68C8DF3C-EA10-52A6-9333-D19A36144C5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8741310" y="0"/>
            <a:ext cx="3244501" cy="2181647"/>
          </a:xfrm>
          <a:prstGeom prst="rect">
            <a:avLst/>
          </a:prstGeom>
        </p:spPr>
      </p:pic>
      <p:grpSp>
        <p:nvGrpSpPr>
          <p:cNvPr id="15" name="Group 14">
            <a:extLst>
              <a:ext uri="{FF2B5EF4-FFF2-40B4-BE49-F238E27FC236}">
                <a16:creationId xmlns:a16="http://schemas.microsoft.com/office/drawing/2014/main" id="{4EE7620D-0CE3-46C7-EDCA-1803DC640682}"/>
              </a:ext>
            </a:extLst>
          </p:cNvPr>
          <p:cNvGrpSpPr/>
          <p:nvPr/>
        </p:nvGrpSpPr>
        <p:grpSpPr>
          <a:xfrm rot="10800000">
            <a:off x="261385" y="1577231"/>
            <a:ext cx="744123" cy="527392"/>
            <a:chOff x="1410990" y="64984"/>
            <a:chExt cx="7606227" cy="5390858"/>
          </a:xfrm>
        </p:grpSpPr>
        <p:sp>
          <p:nvSpPr>
            <p:cNvPr id="13" name="Freeform 12">
              <a:extLst>
                <a:ext uri="{FF2B5EF4-FFF2-40B4-BE49-F238E27FC236}">
                  <a16:creationId xmlns:a16="http://schemas.microsoft.com/office/drawing/2014/main" id="{38043AAD-000A-BABE-A21A-D07DF4550823}"/>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Freeform 13">
              <a:extLst>
                <a:ext uri="{FF2B5EF4-FFF2-40B4-BE49-F238E27FC236}">
                  <a16:creationId xmlns:a16="http://schemas.microsoft.com/office/drawing/2014/main" id="{DBBBF3D6-8221-2021-73A8-6C90DEAD3597}"/>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8" name="Text Placeholder 3">
            <a:extLst>
              <a:ext uri="{FF2B5EF4-FFF2-40B4-BE49-F238E27FC236}">
                <a16:creationId xmlns:a16="http://schemas.microsoft.com/office/drawing/2014/main" id="{DBB751C3-9F0C-A701-10F6-FD5A66A8B086}"/>
              </a:ext>
            </a:extLst>
          </p:cNvPr>
          <p:cNvSpPr txBox="1">
            <a:spLocks/>
          </p:cNvSpPr>
          <p:nvPr/>
        </p:nvSpPr>
        <p:spPr>
          <a:xfrm>
            <a:off x="1127125" y="1633804"/>
            <a:ext cx="9651711" cy="506382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b="1" i="0" dirty="0">
                <a:solidFill>
                  <a:srgbClr val="FFFFFF"/>
                </a:solidFill>
                <a:latin typeface="Calibri" panose="020F0502020204030204" pitchFamily="34" charset="0"/>
                <a:ea typeface="Calibri (MS) Bold"/>
                <a:cs typeface="Calibri" panose="020F0502020204030204" pitchFamily="34" charset="0"/>
                <a:sym typeface="Calibri (MS) Bold"/>
              </a:rPr>
              <a:t>Reichweite und Interaktion: </a:t>
            </a:r>
            <a:r>
              <a:rPr lang="en-US" sz="2000" i="0" dirty="0">
                <a:solidFill>
                  <a:srgbClr val="FFFFFF"/>
                </a:solidFill>
                <a:latin typeface="Calibri" panose="020F0502020204030204" pitchFamily="34" charset="0"/>
                <a:ea typeface="Calibri (MS) Bold"/>
                <a:cs typeface="Calibri" panose="020F0502020204030204" pitchFamily="34" charset="0"/>
                <a:sym typeface="Calibri (MS) Bold"/>
              </a:rPr>
              <a:t>Kennzahlen wie Aufrufe, </a:t>
            </a:r>
          </a:p>
          <a:p>
            <a:pPr marL="0" indent="0">
              <a:lnSpc>
                <a:spcPct val="100000"/>
              </a:lnSpc>
              <a:spcBef>
                <a:spcPts val="0"/>
              </a:spcBef>
              <a:buNone/>
            </a:pPr>
            <a:r>
              <a:rPr lang="en-US" sz="2000" i="0" dirty="0">
                <a:solidFill>
                  <a:srgbClr val="FFFFFF"/>
                </a:solidFill>
                <a:latin typeface="Calibri" panose="020F0502020204030204" pitchFamily="34" charset="0"/>
                <a:ea typeface="Calibri (MS) Bold"/>
                <a:cs typeface="Calibri" panose="020F0502020204030204" pitchFamily="34" charset="0"/>
                <a:sym typeface="Calibri (MS) Bold"/>
              </a:rPr>
              <a:t>Teilen, Kommentare und Klickraten zeigen, wie weit sich eine Geschichte verbreitet und wie Menschen damit interagieren.</a:t>
            </a:r>
          </a:p>
          <a:p>
            <a:pPr marL="0" indent="0">
              <a:lnSpc>
                <a:spcPct val="100000"/>
              </a:lnSpc>
              <a:buNone/>
            </a:pPr>
            <a:r>
              <a:rPr lang="en-US" sz="2000" b="1" i="0" dirty="0">
                <a:solidFill>
                  <a:srgbClr val="FFFFFF"/>
                </a:solidFill>
                <a:latin typeface="Calibri" panose="020F0502020204030204" pitchFamily="34" charset="0"/>
                <a:ea typeface="Calibri (MS) Bold"/>
                <a:cs typeface="Calibri" panose="020F0502020204030204" pitchFamily="34" charset="0"/>
                <a:sym typeface="Calibri (MS) Bold"/>
              </a:rPr>
              <a:t>Stimmungsanalyse und Diskursverschiebungen: </a:t>
            </a:r>
            <a:r>
              <a:rPr lang="en-US" sz="2000" i="0" dirty="0">
                <a:solidFill>
                  <a:srgbClr val="FFFFFF"/>
                </a:solidFill>
                <a:latin typeface="Calibri" panose="020F0502020204030204" pitchFamily="34" charset="0"/>
                <a:ea typeface="Calibri (MS) Bold"/>
                <a:cs typeface="Calibri" panose="020F0502020204030204" pitchFamily="34" charset="0"/>
                <a:sym typeface="Calibri (MS) Bold"/>
              </a:rPr>
              <a:t>Beobachten Sie öffentliche Diskussionen, die Medienberichterstattung und die Stimmung in den Kommentaren. So erkennen Sie, ob die Geschichte Einstellungen beeinflusst oder Erzählungen verändert.</a:t>
            </a:r>
          </a:p>
          <a:p>
            <a:pPr marL="0" indent="0">
              <a:lnSpc>
                <a:spcPct val="100000"/>
              </a:lnSpc>
              <a:buNone/>
            </a:pPr>
            <a:r>
              <a:rPr lang="en-US" sz="2000" i="0" dirty="0">
                <a:solidFill>
                  <a:srgbClr val="FFFFFF"/>
                </a:solidFill>
                <a:latin typeface="Calibri" panose="020F0502020204030204" pitchFamily="34" charset="0"/>
                <a:ea typeface="Calibri (MS) Bold"/>
                <a:cs typeface="Calibri" panose="020F0502020204030204" pitchFamily="34" charset="0"/>
                <a:sym typeface="Calibri (MS) Bold"/>
              </a:rPr>
              <a:t>Hole</a:t>
            </a:r>
            <a:r>
              <a:rPr lang="en-US" sz="2000" b="1" i="0" dirty="0">
                <a:solidFill>
                  <a:srgbClr val="FFFFFF"/>
                </a:solidFill>
                <a:latin typeface="Calibri" panose="020F0502020204030204" pitchFamily="34" charset="0"/>
                <a:ea typeface="Calibri (MS) Bold"/>
                <a:cs typeface="Calibri" panose="020F0502020204030204" pitchFamily="34" charset="0"/>
                <a:sym typeface="Calibri (MS) Bold"/>
              </a:rPr>
              <a:t> Feedback </a:t>
            </a:r>
            <a:r>
              <a:rPr lang="en-US" sz="2000" i="0" dirty="0">
                <a:solidFill>
                  <a:srgbClr val="FFFFFF"/>
                </a:solidFill>
                <a:latin typeface="Calibri" panose="020F0502020204030204" pitchFamily="34" charset="0"/>
                <a:ea typeface="Calibri (MS) Bold"/>
                <a:cs typeface="Calibri" panose="020F0502020204030204" pitchFamily="34" charset="0"/>
                <a:sym typeface="Calibri (MS) Bold"/>
              </a:rPr>
              <a:t>aus </a:t>
            </a:r>
            <a:r>
              <a:rPr lang="en-US" sz="2000" b="1" i="0" dirty="0">
                <a:solidFill>
                  <a:srgbClr val="FFFFFF"/>
                </a:solidFill>
                <a:latin typeface="Calibri" panose="020F0502020204030204" pitchFamily="34" charset="0"/>
                <a:ea typeface="Calibri (MS) Bold"/>
                <a:cs typeface="Calibri" panose="020F0502020204030204" pitchFamily="34" charset="0"/>
                <a:sym typeface="Calibri (MS) Bold"/>
              </a:rPr>
              <a:t>der Community </a:t>
            </a:r>
            <a:r>
              <a:rPr lang="en-US" sz="2000" i="0" dirty="0">
                <a:solidFill>
                  <a:srgbClr val="FFFFFF"/>
                </a:solidFill>
                <a:latin typeface="Calibri" panose="020F0502020204030204" pitchFamily="34" charset="0"/>
                <a:ea typeface="Calibri (MS) Bold"/>
                <a:cs typeface="Calibri" panose="020F0502020204030204" pitchFamily="34" charset="0"/>
                <a:sym typeface="Calibri (MS) Bold"/>
              </a:rPr>
              <a:t>ein</a:t>
            </a:r>
            <a:r>
              <a:rPr lang="en-US" sz="2000" b="1" i="0" dirty="0">
                <a:solidFill>
                  <a:srgbClr val="FFFFFF"/>
                </a:solidFill>
                <a:latin typeface="Calibri" panose="020F0502020204030204" pitchFamily="34" charset="0"/>
                <a:ea typeface="Calibri (MS) Bold"/>
                <a:cs typeface="Calibri" panose="020F0502020204030204" pitchFamily="34" charset="0"/>
                <a:sym typeface="Calibri (MS) Bold"/>
              </a:rPr>
              <a:t>.</a:t>
            </a:r>
            <a:r>
              <a:rPr lang="en-US" sz="2000" i="0" dirty="0">
                <a:solidFill>
                  <a:srgbClr val="FFFFFF"/>
                </a:solidFill>
                <a:latin typeface="Calibri" panose="020F0502020204030204" pitchFamily="34" charset="0"/>
                <a:ea typeface="Calibri (MS) Bold"/>
                <a:cs typeface="Calibri" panose="020F0502020204030204" pitchFamily="34" charset="0"/>
                <a:sym typeface="Calibri (MS) Bold"/>
              </a:rPr>
              <a:t> Sprich mit den Menschen, die in der Kampagne vorkommen oder die sie betrifft. So bleibt das Storytelling ethisch und respektvoll und passt zu den Zielen der Community.</a:t>
            </a:r>
          </a:p>
          <a:p>
            <a:pPr marL="0" indent="0">
              <a:lnSpc>
                <a:spcPct val="100000"/>
              </a:lnSpc>
              <a:buNone/>
            </a:pPr>
            <a:r>
              <a:rPr lang="en-US" sz="2000" b="1" i="0" dirty="0">
                <a:solidFill>
                  <a:srgbClr val="FFFFFF"/>
                </a:solidFill>
                <a:latin typeface="Calibri" panose="020F0502020204030204" pitchFamily="34" charset="0"/>
                <a:ea typeface="Calibri (MS) Bold"/>
                <a:cs typeface="Calibri" panose="020F0502020204030204" pitchFamily="34" charset="0"/>
                <a:sym typeface="Calibri (MS) Bold"/>
              </a:rPr>
              <a:t>Politischer Einfluss und struktureller Wandel: </a:t>
            </a:r>
            <a:r>
              <a:rPr lang="en-US" sz="2000" i="0" dirty="0">
                <a:solidFill>
                  <a:srgbClr val="FFFFFF"/>
                </a:solidFill>
                <a:latin typeface="Calibri" panose="020F0502020204030204" pitchFamily="34" charset="0"/>
                <a:ea typeface="Calibri (MS) Bold"/>
                <a:cs typeface="Calibri" panose="020F0502020204030204" pitchFamily="34" charset="0"/>
                <a:sym typeface="Calibri (MS) Bold"/>
              </a:rPr>
              <a:t>Anzeichen für legislative Debatten, institutionelle Reformen oder neue Mittelzuweisungen im Zusammenhang mit den Kampagnenbemühungen zeugen von einer tiefergehenden, systemischen Wirkung.</a:t>
            </a:r>
          </a:p>
        </p:txBody>
      </p:sp>
      <p:grpSp>
        <p:nvGrpSpPr>
          <p:cNvPr id="4" name="Group 3">
            <a:extLst>
              <a:ext uri="{FF2B5EF4-FFF2-40B4-BE49-F238E27FC236}">
                <a16:creationId xmlns:a16="http://schemas.microsoft.com/office/drawing/2014/main" id="{D4441397-DAA1-FD90-5932-79AD330344B5}"/>
              </a:ext>
            </a:extLst>
          </p:cNvPr>
          <p:cNvGrpSpPr/>
          <p:nvPr/>
        </p:nvGrpSpPr>
        <p:grpSpPr>
          <a:xfrm rot="10800000">
            <a:off x="261384" y="2801193"/>
            <a:ext cx="744123" cy="527392"/>
            <a:chOff x="1410990" y="64984"/>
            <a:chExt cx="7606227" cy="5390858"/>
          </a:xfrm>
        </p:grpSpPr>
        <p:sp>
          <p:nvSpPr>
            <p:cNvPr id="19" name="Freeform 18">
              <a:extLst>
                <a:ext uri="{FF2B5EF4-FFF2-40B4-BE49-F238E27FC236}">
                  <a16:creationId xmlns:a16="http://schemas.microsoft.com/office/drawing/2014/main" id="{ED6C9DE1-618E-4099-6E60-2623054010AA}"/>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20" name="Freeform 19">
              <a:extLst>
                <a:ext uri="{FF2B5EF4-FFF2-40B4-BE49-F238E27FC236}">
                  <a16:creationId xmlns:a16="http://schemas.microsoft.com/office/drawing/2014/main" id="{C99A7F5D-E9C1-B4A9-6723-BEC31081BBAF}"/>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21" name="Group 20">
            <a:extLst>
              <a:ext uri="{FF2B5EF4-FFF2-40B4-BE49-F238E27FC236}">
                <a16:creationId xmlns:a16="http://schemas.microsoft.com/office/drawing/2014/main" id="{E3037D0A-8C39-FE45-AC24-59FB84053B90}"/>
              </a:ext>
            </a:extLst>
          </p:cNvPr>
          <p:cNvGrpSpPr/>
          <p:nvPr/>
        </p:nvGrpSpPr>
        <p:grpSpPr>
          <a:xfrm rot="10800000">
            <a:off x="261385" y="4025155"/>
            <a:ext cx="744123" cy="527392"/>
            <a:chOff x="1410990" y="64984"/>
            <a:chExt cx="7606227" cy="5390858"/>
          </a:xfrm>
        </p:grpSpPr>
        <p:sp>
          <p:nvSpPr>
            <p:cNvPr id="22" name="Freeform 21">
              <a:extLst>
                <a:ext uri="{FF2B5EF4-FFF2-40B4-BE49-F238E27FC236}">
                  <a16:creationId xmlns:a16="http://schemas.microsoft.com/office/drawing/2014/main" id="{53ED3DBE-09F9-85BA-E8A8-F52ADAEFDAB6}"/>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23" name="Freeform 22">
              <a:extLst>
                <a:ext uri="{FF2B5EF4-FFF2-40B4-BE49-F238E27FC236}">
                  <a16:creationId xmlns:a16="http://schemas.microsoft.com/office/drawing/2014/main" id="{61199DE5-749B-615F-278B-078BC83809F2}"/>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24" name="Group 23">
            <a:extLst>
              <a:ext uri="{FF2B5EF4-FFF2-40B4-BE49-F238E27FC236}">
                <a16:creationId xmlns:a16="http://schemas.microsoft.com/office/drawing/2014/main" id="{9DFD0294-2926-0018-2BE9-EAEE53AF18A0}"/>
              </a:ext>
            </a:extLst>
          </p:cNvPr>
          <p:cNvGrpSpPr/>
          <p:nvPr/>
        </p:nvGrpSpPr>
        <p:grpSpPr>
          <a:xfrm rot="10800000">
            <a:off x="261385" y="5249118"/>
            <a:ext cx="744123" cy="527392"/>
            <a:chOff x="1410990" y="64984"/>
            <a:chExt cx="7606227" cy="5390858"/>
          </a:xfrm>
        </p:grpSpPr>
        <p:sp>
          <p:nvSpPr>
            <p:cNvPr id="25" name="Freeform 24">
              <a:extLst>
                <a:ext uri="{FF2B5EF4-FFF2-40B4-BE49-F238E27FC236}">
                  <a16:creationId xmlns:a16="http://schemas.microsoft.com/office/drawing/2014/main" id="{981B5E21-4300-0612-E29E-376438AD4D66}"/>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26" name="Freeform 25">
              <a:extLst>
                <a:ext uri="{FF2B5EF4-FFF2-40B4-BE49-F238E27FC236}">
                  <a16:creationId xmlns:a16="http://schemas.microsoft.com/office/drawing/2014/main" id="{26696D15-BEBB-51A4-BCEF-6584B773AEAB}"/>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29" name="Graphic 27">
            <a:extLst>
              <a:ext uri="{FF2B5EF4-FFF2-40B4-BE49-F238E27FC236}">
                <a16:creationId xmlns:a16="http://schemas.microsoft.com/office/drawing/2014/main" id="{2E943C3A-4875-F683-86C9-E48A550DB535}"/>
              </a:ext>
            </a:extLst>
          </p:cNvPr>
          <p:cNvGrpSpPr/>
          <p:nvPr/>
        </p:nvGrpSpPr>
        <p:grpSpPr>
          <a:xfrm>
            <a:off x="143107" y="383587"/>
            <a:ext cx="697902" cy="697904"/>
            <a:chOff x="3657600" y="990600"/>
            <a:chExt cx="4876790" cy="4876800"/>
          </a:xfrm>
          <a:solidFill>
            <a:schemeClr val="bg1"/>
          </a:solidFill>
        </p:grpSpPr>
        <p:sp>
          <p:nvSpPr>
            <p:cNvPr id="30" name="Freeform 29">
              <a:extLst>
                <a:ext uri="{FF2B5EF4-FFF2-40B4-BE49-F238E27FC236}">
                  <a16:creationId xmlns:a16="http://schemas.microsoft.com/office/drawing/2014/main" id="{DB4B7C4B-E4F9-61DD-12C1-F067E98B2CF5}"/>
                </a:ext>
              </a:extLst>
            </p:cNvPr>
            <p:cNvSpPr/>
            <p:nvPr/>
          </p:nvSpPr>
          <p:spPr>
            <a:xfrm>
              <a:off x="3657600" y="990600"/>
              <a:ext cx="4876790" cy="4876800"/>
            </a:xfrm>
            <a:custGeom>
              <a:avLst/>
              <a:gdLst>
                <a:gd name="connsiteX0" fmla="*/ 4733916 w 4876790"/>
                <a:gd name="connsiteY0" fmla="*/ 2295525 h 4876800"/>
                <a:gd name="connsiteX1" fmla="*/ 4433488 w 4876790"/>
                <a:gd name="connsiteY1" fmla="*/ 2295525 h 4876800"/>
                <a:gd name="connsiteX2" fmla="*/ 2581275 w 4876790"/>
                <a:gd name="connsiteY2" fmla="*/ 443303 h 4876800"/>
                <a:gd name="connsiteX3" fmla="*/ 2581275 w 4876790"/>
                <a:gd name="connsiteY3" fmla="*/ 142875 h 4876800"/>
                <a:gd name="connsiteX4" fmla="*/ 2438400 w 4876790"/>
                <a:gd name="connsiteY4" fmla="*/ 0 h 4876800"/>
                <a:gd name="connsiteX5" fmla="*/ 2295525 w 4876790"/>
                <a:gd name="connsiteY5" fmla="*/ 142875 h 4876800"/>
                <a:gd name="connsiteX6" fmla="*/ 2295525 w 4876790"/>
                <a:gd name="connsiteY6" fmla="*/ 443303 h 4876800"/>
                <a:gd name="connsiteX7" fmla="*/ 443303 w 4876790"/>
                <a:gd name="connsiteY7" fmla="*/ 2295525 h 4876800"/>
                <a:gd name="connsiteX8" fmla="*/ 142875 w 4876790"/>
                <a:gd name="connsiteY8" fmla="*/ 2295525 h 4876800"/>
                <a:gd name="connsiteX9" fmla="*/ 0 w 4876790"/>
                <a:gd name="connsiteY9" fmla="*/ 2438400 h 4876800"/>
                <a:gd name="connsiteX10" fmla="*/ 142875 w 4876790"/>
                <a:gd name="connsiteY10" fmla="*/ 2581275 h 4876800"/>
                <a:gd name="connsiteX11" fmla="*/ 443313 w 4876790"/>
                <a:gd name="connsiteY11" fmla="*/ 2581275 h 4876800"/>
                <a:gd name="connsiteX12" fmla="*/ 2295525 w 4876790"/>
                <a:gd name="connsiteY12" fmla="*/ 4433488 h 4876800"/>
                <a:gd name="connsiteX13" fmla="*/ 2295525 w 4876790"/>
                <a:gd name="connsiteY13" fmla="*/ 4733925 h 4876800"/>
                <a:gd name="connsiteX14" fmla="*/ 2438400 w 4876790"/>
                <a:gd name="connsiteY14" fmla="*/ 4876800 h 4876800"/>
                <a:gd name="connsiteX15" fmla="*/ 2581275 w 4876790"/>
                <a:gd name="connsiteY15" fmla="*/ 4733925 h 4876800"/>
                <a:gd name="connsiteX16" fmla="*/ 2581275 w 4876790"/>
                <a:gd name="connsiteY16" fmla="*/ 4433497 h 4876800"/>
                <a:gd name="connsiteX17" fmla="*/ 4433488 w 4876790"/>
                <a:gd name="connsiteY17" fmla="*/ 2581275 h 4876800"/>
                <a:gd name="connsiteX18" fmla="*/ 4733916 w 4876790"/>
                <a:gd name="connsiteY18" fmla="*/ 2581275 h 4876800"/>
                <a:gd name="connsiteX19" fmla="*/ 4876791 w 4876790"/>
                <a:gd name="connsiteY19" fmla="*/ 2438400 h 4876800"/>
                <a:gd name="connsiteX20" fmla="*/ 4733916 w 4876790"/>
                <a:gd name="connsiteY20" fmla="*/ 2295525 h 4876800"/>
                <a:gd name="connsiteX21" fmla="*/ 2581275 w 4876790"/>
                <a:gd name="connsiteY21" fmla="*/ 4146890 h 4876800"/>
                <a:gd name="connsiteX22" fmla="*/ 2581275 w 4876790"/>
                <a:gd name="connsiteY22" fmla="*/ 3724275 h 4876800"/>
                <a:gd name="connsiteX23" fmla="*/ 2438400 w 4876790"/>
                <a:gd name="connsiteY23" fmla="*/ 3581400 h 4876800"/>
                <a:gd name="connsiteX24" fmla="*/ 2295525 w 4876790"/>
                <a:gd name="connsiteY24" fmla="*/ 3724275 h 4876800"/>
                <a:gd name="connsiteX25" fmla="*/ 2295525 w 4876790"/>
                <a:gd name="connsiteY25" fmla="*/ 4146880 h 4876800"/>
                <a:gd name="connsiteX26" fmla="*/ 729901 w 4876790"/>
                <a:gd name="connsiteY26" fmla="*/ 2581275 h 4876800"/>
                <a:gd name="connsiteX27" fmla="*/ 1152506 w 4876790"/>
                <a:gd name="connsiteY27" fmla="*/ 2581275 h 4876800"/>
                <a:gd name="connsiteX28" fmla="*/ 1295381 w 4876790"/>
                <a:gd name="connsiteY28" fmla="*/ 2438400 h 4876800"/>
                <a:gd name="connsiteX29" fmla="*/ 1152506 w 4876790"/>
                <a:gd name="connsiteY29" fmla="*/ 2295525 h 4876800"/>
                <a:gd name="connsiteX30" fmla="*/ 729901 w 4876790"/>
                <a:gd name="connsiteY30" fmla="*/ 2295525 h 4876800"/>
                <a:gd name="connsiteX31" fmla="*/ 2295525 w 4876790"/>
                <a:gd name="connsiteY31" fmla="*/ 729901 h 4876800"/>
                <a:gd name="connsiteX32" fmla="*/ 2295525 w 4876790"/>
                <a:gd name="connsiteY32" fmla="*/ 1152516 h 4876800"/>
                <a:gd name="connsiteX33" fmla="*/ 2438400 w 4876790"/>
                <a:gd name="connsiteY33" fmla="*/ 1295390 h 4876800"/>
                <a:gd name="connsiteX34" fmla="*/ 2581275 w 4876790"/>
                <a:gd name="connsiteY34" fmla="*/ 1152516 h 4876800"/>
                <a:gd name="connsiteX35" fmla="*/ 2581275 w 4876790"/>
                <a:gd name="connsiteY35" fmla="*/ 729901 h 4876800"/>
                <a:gd name="connsiteX36" fmla="*/ 4146899 w 4876790"/>
                <a:gd name="connsiteY36" fmla="*/ 2295525 h 4876800"/>
                <a:gd name="connsiteX37" fmla="*/ 3724275 w 4876790"/>
                <a:gd name="connsiteY37" fmla="*/ 2295525 h 4876800"/>
                <a:gd name="connsiteX38" fmla="*/ 3581400 w 4876790"/>
                <a:gd name="connsiteY38" fmla="*/ 2438400 h 4876800"/>
                <a:gd name="connsiteX39" fmla="*/ 3724275 w 4876790"/>
                <a:gd name="connsiteY39" fmla="*/ 2581275 h 4876800"/>
                <a:gd name="connsiteX40" fmla="*/ 4146890 w 4876790"/>
                <a:gd name="connsiteY40" fmla="*/ 2581275 h 4876800"/>
                <a:gd name="connsiteX41" fmla="*/ 2581275 w 4876790"/>
                <a:gd name="connsiteY41" fmla="*/ 4146890 h 487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876790" h="4876800">
                  <a:moveTo>
                    <a:pt x="4733916" y="2295525"/>
                  </a:moveTo>
                  <a:lnTo>
                    <a:pt x="4433488" y="2295525"/>
                  </a:lnTo>
                  <a:cubicBezTo>
                    <a:pt x="4363327" y="1306220"/>
                    <a:pt x="3570570" y="513464"/>
                    <a:pt x="2581275" y="443303"/>
                  </a:cubicBezTo>
                  <a:lnTo>
                    <a:pt x="2581275" y="142875"/>
                  </a:lnTo>
                  <a:cubicBezTo>
                    <a:pt x="2581275" y="63970"/>
                    <a:pt x="2517305" y="0"/>
                    <a:pt x="2438400" y="0"/>
                  </a:cubicBezTo>
                  <a:cubicBezTo>
                    <a:pt x="2359495" y="0"/>
                    <a:pt x="2295525" y="63970"/>
                    <a:pt x="2295525" y="142875"/>
                  </a:cubicBezTo>
                  <a:lnTo>
                    <a:pt x="2295525" y="443303"/>
                  </a:lnTo>
                  <a:cubicBezTo>
                    <a:pt x="1306220" y="513474"/>
                    <a:pt x="513474" y="1306220"/>
                    <a:pt x="443303" y="2295525"/>
                  </a:cubicBezTo>
                  <a:lnTo>
                    <a:pt x="142875" y="2295525"/>
                  </a:lnTo>
                  <a:cubicBezTo>
                    <a:pt x="63970" y="2295525"/>
                    <a:pt x="0" y="2359495"/>
                    <a:pt x="0" y="2438400"/>
                  </a:cubicBezTo>
                  <a:cubicBezTo>
                    <a:pt x="0" y="2517305"/>
                    <a:pt x="63970" y="2581275"/>
                    <a:pt x="142875" y="2581275"/>
                  </a:cubicBezTo>
                  <a:lnTo>
                    <a:pt x="443313" y="2581275"/>
                  </a:lnTo>
                  <a:cubicBezTo>
                    <a:pt x="513474" y="3570570"/>
                    <a:pt x="1306220" y="4363317"/>
                    <a:pt x="2295525" y="4433488"/>
                  </a:cubicBezTo>
                  <a:lnTo>
                    <a:pt x="2295525" y="4733925"/>
                  </a:lnTo>
                  <a:cubicBezTo>
                    <a:pt x="2295525" y="4812830"/>
                    <a:pt x="2359495" y="4876800"/>
                    <a:pt x="2438400" y="4876800"/>
                  </a:cubicBezTo>
                  <a:cubicBezTo>
                    <a:pt x="2517305" y="4876800"/>
                    <a:pt x="2581275" y="4812830"/>
                    <a:pt x="2581275" y="4733925"/>
                  </a:cubicBezTo>
                  <a:lnTo>
                    <a:pt x="2581275" y="4433497"/>
                  </a:lnTo>
                  <a:cubicBezTo>
                    <a:pt x="3570570" y="4363317"/>
                    <a:pt x="4363317" y="3570570"/>
                    <a:pt x="4433488" y="2581275"/>
                  </a:cubicBezTo>
                  <a:lnTo>
                    <a:pt x="4733916" y="2581275"/>
                  </a:lnTo>
                  <a:cubicBezTo>
                    <a:pt x="4812821" y="2581275"/>
                    <a:pt x="4876791" y="2517305"/>
                    <a:pt x="4876791" y="2438400"/>
                  </a:cubicBezTo>
                  <a:cubicBezTo>
                    <a:pt x="4876791" y="2359495"/>
                    <a:pt x="4812821" y="2295525"/>
                    <a:pt x="4733916" y="2295525"/>
                  </a:cubicBezTo>
                  <a:close/>
                  <a:moveTo>
                    <a:pt x="2581275" y="4146890"/>
                  </a:moveTo>
                  <a:lnTo>
                    <a:pt x="2581275" y="3724275"/>
                  </a:lnTo>
                  <a:cubicBezTo>
                    <a:pt x="2581275" y="3645370"/>
                    <a:pt x="2517305" y="3581400"/>
                    <a:pt x="2438400" y="3581400"/>
                  </a:cubicBezTo>
                  <a:cubicBezTo>
                    <a:pt x="2359495" y="3581400"/>
                    <a:pt x="2295525" y="3645370"/>
                    <a:pt x="2295525" y="3724275"/>
                  </a:cubicBezTo>
                  <a:lnTo>
                    <a:pt x="2295525" y="4146880"/>
                  </a:lnTo>
                  <a:cubicBezTo>
                    <a:pt x="1463878" y="4077938"/>
                    <a:pt x="798852" y="3412912"/>
                    <a:pt x="729901" y="2581275"/>
                  </a:cubicBezTo>
                  <a:lnTo>
                    <a:pt x="1152506" y="2581275"/>
                  </a:lnTo>
                  <a:cubicBezTo>
                    <a:pt x="1231411" y="2581275"/>
                    <a:pt x="1295381" y="2517305"/>
                    <a:pt x="1295381" y="2438400"/>
                  </a:cubicBezTo>
                  <a:cubicBezTo>
                    <a:pt x="1295381" y="2359495"/>
                    <a:pt x="1231411" y="2295525"/>
                    <a:pt x="1152506" y="2295525"/>
                  </a:cubicBezTo>
                  <a:lnTo>
                    <a:pt x="729901" y="2295525"/>
                  </a:lnTo>
                  <a:cubicBezTo>
                    <a:pt x="798843" y="1463878"/>
                    <a:pt x="1463869" y="798843"/>
                    <a:pt x="2295525" y="729901"/>
                  </a:cubicBezTo>
                  <a:lnTo>
                    <a:pt x="2295525" y="1152516"/>
                  </a:lnTo>
                  <a:cubicBezTo>
                    <a:pt x="2295525" y="1231421"/>
                    <a:pt x="2359495" y="1295390"/>
                    <a:pt x="2438400" y="1295390"/>
                  </a:cubicBezTo>
                  <a:cubicBezTo>
                    <a:pt x="2517305" y="1295390"/>
                    <a:pt x="2581275" y="1231421"/>
                    <a:pt x="2581275" y="1152516"/>
                  </a:cubicBezTo>
                  <a:lnTo>
                    <a:pt x="2581275" y="729901"/>
                  </a:lnTo>
                  <a:cubicBezTo>
                    <a:pt x="3412922" y="798843"/>
                    <a:pt x="4077957" y="1463878"/>
                    <a:pt x="4146899" y="2295525"/>
                  </a:cubicBezTo>
                  <a:lnTo>
                    <a:pt x="3724275" y="2295525"/>
                  </a:lnTo>
                  <a:cubicBezTo>
                    <a:pt x="3645370" y="2295525"/>
                    <a:pt x="3581400" y="2359495"/>
                    <a:pt x="3581400" y="2438400"/>
                  </a:cubicBezTo>
                  <a:cubicBezTo>
                    <a:pt x="3581400" y="2517305"/>
                    <a:pt x="3645370" y="2581275"/>
                    <a:pt x="3724275" y="2581275"/>
                  </a:cubicBezTo>
                  <a:lnTo>
                    <a:pt x="4146890" y="2581275"/>
                  </a:lnTo>
                  <a:cubicBezTo>
                    <a:pt x="4077948" y="3412922"/>
                    <a:pt x="3412912" y="4077948"/>
                    <a:pt x="2581275" y="4146890"/>
                  </a:cubicBezTo>
                  <a:close/>
                </a:path>
              </a:pathLst>
            </a:custGeom>
            <a:grpFill/>
            <a:ln w="9525" cap="flat">
              <a:noFill/>
              <a:prstDash val="solid"/>
              <a:miter/>
            </a:ln>
          </p:spPr>
          <p:txBody>
            <a:bodyPr rtlCol="0" anchor="ctr"/>
            <a:lstStyle/>
            <a:p>
              <a:endParaRPr lang="en-GB"/>
            </a:p>
          </p:txBody>
        </p:sp>
        <p:sp>
          <p:nvSpPr>
            <p:cNvPr id="31" name="Freeform 30">
              <a:extLst>
                <a:ext uri="{FF2B5EF4-FFF2-40B4-BE49-F238E27FC236}">
                  <a16:creationId xmlns:a16="http://schemas.microsoft.com/office/drawing/2014/main" id="{64EDF3D6-7020-50B0-8041-806B7E6D8017}"/>
                </a:ext>
              </a:extLst>
            </p:cNvPr>
            <p:cNvSpPr/>
            <p:nvPr/>
          </p:nvSpPr>
          <p:spPr>
            <a:xfrm>
              <a:off x="5248263" y="2519362"/>
              <a:ext cx="1695444" cy="1626469"/>
            </a:xfrm>
            <a:custGeom>
              <a:avLst/>
              <a:gdLst>
                <a:gd name="connsiteX0" fmla="*/ 1586543 w 1695444"/>
                <a:gd name="connsiteY0" fmla="*/ 516198 h 1626469"/>
                <a:gd name="connsiteX1" fmla="*/ 1186150 w 1695444"/>
                <a:gd name="connsiteY1" fmla="*/ 418205 h 1626469"/>
                <a:gd name="connsiteX2" fmla="*/ 969218 w 1695444"/>
                <a:gd name="connsiteY2" fmla="*/ 67685 h 1626469"/>
                <a:gd name="connsiteX3" fmla="*/ 847727 w 1695444"/>
                <a:gd name="connsiteY3" fmla="*/ 0 h 1626469"/>
                <a:gd name="connsiteX4" fmla="*/ 726236 w 1695444"/>
                <a:gd name="connsiteY4" fmla="*/ 67685 h 1626469"/>
                <a:gd name="connsiteX5" fmla="*/ 509313 w 1695444"/>
                <a:gd name="connsiteY5" fmla="*/ 418205 h 1626469"/>
                <a:gd name="connsiteX6" fmla="*/ 108911 w 1695444"/>
                <a:gd name="connsiteY6" fmla="*/ 516198 h 1626469"/>
                <a:gd name="connsiteX7" fmla="*/ 6993 w 1695444"/>
                <a:gd name="connsiteY7" fmla="*/ 610829 h 1626469"/>
                <a:gd name="connsiteX8" fmla="*/ 33825 w 1695444"/>
                <a:gd name="connsiteY8" fmla="*/ 747293 h 1626469"/>
                <a:gd name="connsiteX9" fmla="*/ 300154 w 1695444"/>
                <a:gd name="connsiteY9" fmla="*/ 1061914 h 1626469"/>
                <a:gd name="connsiteX10" fmla="*/ 269617 w 1695444"/>
                <a:gd name="connsiteY10" fmla="*/ 1473003 h 1626469"/>
                <a:gd name="connsiteX11" fmla="*/ 328119 w 1695444"/>
                <a:gd name="connsiteY11" fmla="*/ 1599181 h 1626469"/>
                <a:gd name="connsiteX12" fmla="*/ 466194 w 1695444"/>
                <a:gd name="connsiteY12" fmla="*/ 1615831 h 1626469"/>
                <a:gd name="connsiteX13" fmla="*/ 847717 w 1695444"/>
                <a:gd name="connsiteY13" fmla="*/ 1459754 h 1626469"/>
                <a:gd name="connsiteX14" fmla="*/ 1229251 w 1695444"/>
                <a:gd name="connsiteY14" fmla="*/ 1615831 h 1626469"/>
                <a:gd name="connsiteX15" fmla="*/ 1283334 w 1695444"/>
                <a:gd name="connsiteY15" fmla="*/ 1626470 h 1626469"/>
                <a:gd name="connsiteX16" fmla="*/ 1367325 w 1695444"/>
                <a:gd name="connsiteY16" fmla="*/ 1599181 h 1626469"/>
                <a:gd name="connsiteX17" fmla="*/ 1425828 w 1695444"/>
                <a:gd name="connsiteY17" fmla="*/ 1473003 h 1626469"/>
                <a:gd name="connsiteX18" fmla="*/ 1395291 w 1695444"/>
                <a:gd name="connsiteY18" fmla="*/ 1061923 h 1626469"/>
                <a:gd name="connsiteX19" fmla="*/ 1661619 w 1695444"/>
                <a:gd name="connsiteY19" fmla="*/ 747303 h 1626469"/>
                <a:gd name="connsiteX20" fmla="*/ 1688451 w 1695444"/>
                <a:gd name="connsiteY20" fmla="*/ 610838 h 1626469"/>
                <a:gd name="connsiteX21" fmla="*/ 1586543 w 1695444"/>
                <a:gd name="connsiteY21" fmla="*/ 516198 h 1626469"/>
                <a:gd name="connsiteX22" fmla="*/ 1139440 w 1695444"/>
                <a:gd name="connsiteY22" fmla="*/ 921896 h 1626469"/>
                <a:gd name="connsiteX23" fmla="*/ 1106007 w 1695444"/>
                <a:gd name="connsiteY23" fmla="*/ 1024795 h 1626469"/>
                <a:gd name="connsiteX24" fmla="*/ 1123771 w 1695444"/>
                <a:gd name="connsiteY24" fmla="*/ 1263920 h 1626469"/>
                <a:gd name="connsiteX25" fmla="*/ 901820 w 1695444"/>
                <a:gd name="connsiteY25" fmla="*/ 1173128 h 1626469"/>
                <a:gd name="connsiteX26" fmla="*/ 847727 w 1695444"/>
                <a:gd name="connsiteY26" fmla="*/ 1162488 h 1626469"/>
                <a:gd name="connsiteX27" fmla="*/ 793625 w 1695444"/>
                <a:gd name="connsiteY27" fmla="*/ 1173128 h 1626469"/>
                <a:gd name="connsiteX28" fmla="*/ 571692 w 1695444"/>
                <a:gd name="connsiteY28" fmla="*/ 1263920 h 1626469"/>
                <a:gd name="connsiteX29" fmla="*/ 589457 w 1695444"/>
                <a:gd name="connsiteY29" fmla="*/ 1024785 h 1626469"/>
                <a:gd name="connsiteX30" fmla="*/ 556024 w 1695444"/>
                <a:gd name="connsiteY30" fmla="*/ 921887 h 1626469"/>
                <a:gd name="connsiteX31" fmla="*/ 401090 w 1695444"/>
                <a:gd name="connsiteY31" fmla="*/ 738864 h 1626469"/>
                <a:gd name="connsiteX32" fmla="*/ 634015 w 1695444"/>
                <a:gd name="connsiteY32" fmla="*/ 681857 h 1626469"/>
                <a:gd name="connsiteX33" fmla="*/ 721540 w 1695444"/>
                <a:gd name="connsiteY33" fmla="*/ 618268 h 1626469"/>
                <a:gd name="connsiteX34" fmla="*/ 847737 w 1695444"/>
                <a:gd name="connsiteY34" fmla="*/ 414366 h 1626469"/>
                <a:gd name="connsiteX35" fmla="*/ 973933 w 1695444"/>
                <a:gd name="connsiteY35" fmla="*/ 618268 h 1626469"/>
                <a:gd name="connsiteX36" fmla="*/ 1061458 w 1695444"/>
                <a:gd name="connsiteY36" fmla="*/ 681857 h 1626469"/>
                <a:gd name="connsiteX37" fmla="*/ 1294373 w 1695444"/>
                <a:gd name="connsiteY37" fmla="*/ 738864 h 1626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95444" h="1626469">
                  <a:moveTo>
                    <a:pt x="1586543" y="516198"/>
                  </a:moveTo>
                  <a:lnTo>
                    <a:pt x="1186150" y="418205"/>
                  </a:lnTo>
                  <a:lnTo>
                    <a:pt x="969218" y="67685"/>
                  </a:lnTo>
                  <a:cubicBezTo>
                    <a:pt x="943177" y="25603"/>
                    <a:pt x="897209" y="0"/>
                    <a:pt x="847727" y="0"/>
                  </a:cubicBezTo>
                  <a:cubicBezTo>
                    <a:pt x="798245" y="0"/>
                    <a:pt x="752277" y="25603"/>
                    <a:pt x="726236" y="67685"/>
                  </a:cubicBezTo>
                  <a:lnTo>
                    <a:pt x="509313" y="418205"/>
                  </a:lnTo>
                  <a:lnTo>
                    <a:pt x="108911" y="516198"/>
                  </a:lnTo>
                  <a:cubicBezTo>
                    <a:pt x="60848" y="527961"/>
                    <a:pt x="22291" y="563766"/>
                    <a:pt x="6993" y="610829"/>
                  </a:cubicBezTo>
                  <a:cubicBezTo>
                    <a:pt x="-8294" y="657892"/>
                    <a:pt x="1850" y="709517"/>
                    <a:pt x="33825" y="747293"/>
                  </a:cubicBezTo>
                  <a:lnTo>
                    <a:pt x="300154" y="1061914"/>
                  </a:lnTo>
                  <a:lnTo>
                    <a:pt x="269617" y="1473003"/>
                  </a:lnTo>
                  <a:cubicBezTo>
                    <a:pt x="265949" y="1522352"/>
                    <a:pt x="288076" y="1570091"/>
                    <a:pt x="328119" y="1599181"/>
                  </a:cubicBezTo>
                  <a:cubicBezTo>
                    <a:pt x="368162" y="1628261"/>
                    <a:pt x="420388" y="1634557"/>
                    <a:pt x="466194" y="1615831"/>
                  </a:cubicBezTo>
                  <a:lnTo>
                    <a:pt x="847717" y="1459754"/>
                  </a:lnTo>
                  <a:lnTo>
                    <a:pt x="1229251" y="1615831"/>
                  </a:lnTo>
                  <a:cubicBezTo>
                    <a:pt x="1246691" y="1622965"/>
                    <a:pt x="1265055" y="1626470"/>
                    <a:pt x="1283334" y="1626470"/>
                  </a:cubicBezTo>
                  <a:cubicBezTo>
                    <a:pt x="1313061" y="1626470"/>
                    <a:pt x="1342532" y="1617193"/>
                    <a:pt x="1367325" y="1599181"/>
                  </a:cubicBezTo>
                  <a:cubicBezTo>
                    <a:pt x="1407359" y="1570091"/>
                    <a:pt x="1429495" y="1522362"/>
                    <a:pt x="1425828" y="1473003"/>
                  </a:cubicBezTo>
                  <a:lnTo>
                    <a:pt x="1395291" y="1061923"/>
                  </a:lnTo>
                  <a:lnTo>
                    <a:pt x="1661619" y="747303"/>
                  </a:lnTo>
                  <a:cubicBezTo>
                    <a:pt x="1693595" y="709536"/>
                    <a:pt x="1703739" y="657911"/>
                    <a:pt x="1688451" y="610838"/>
                  </a:cubicBezTo>
                  <a:cubicBezTo>
                    <a:pt x="1673173" y="563766"/>
                    <a:pt x="1634616" y="527961"/>
                    <a:pt x="1586543" y="516198"/>
                  </a:cubicBezTo>
                  <a:close/>
                  <a:moveTo>
                    <a:pt x="1139440" y="921896"/>
                  </a:moveTo>
                  <a:cubicBezTo>
                    <a:pt x="1115237" y="950481"/>
                    <a:pt x="1103235" y="987438"/>
                    <a:pt x="1106007" y="1024795"/>
                  </a:cubicBezTo>
                  <a:lnTo>
                    <a:pt x="1123771" y="1263920"/>
                  </a:lnTo>
                  <a:lnTo>
                    <a:pt x="901820" y="1173128"/>
                  </a:lnTo>
                  <a:cubicBezTo>
                    <a:pt x="884484" y="1166041"/>
                    <a:pt x="866101" y="1162488"/>
                    <a:pt x="847727" y="1162488"/>
                  </a:cubicBezTo>
                  <a:cubicBezTo>
                    <a:pt x="829353" y="1162488"/>
                    <a:pt x="810970" y="1166041"/>
                    <a:pt x="793625" y="1173128"/>
                  </a:cubicBezTo>
                  <a:lnTo>
                    <a:pt x="571692" y="1263920"/>
                  </a:lnTo>
                  <a:lnTo>
                    <a:pt x="589457" y="1024785"/>
                  </a:lnTo>
                  <a:cubicBezTo>
                    <a:pt x="592228" y="987428"/>
                    <a:pt x="580227" y="950481"/>
                    <a:pt x="556024" y="921887"/>
                  </a:cubicBezTo>
                  <a:lnTo>
                    <a:pt x="401090" y="738864"/>
                  </a:lnTo>
                  <a:lnTo>
                    <a:pt x="634015" y="681857"/>
                  </a:lnTo>
                  <a:cubicBezTo>
                    <a:pt x="670400" y="672951"/>
                    <a:pt x="701833" y="650119"/>
                    <a:pt x="721540" y="618268"/>
                  </a:cubicBezTo>
                  <a:lnTo>
                    <a:pt x="847737" y="414366"/>
                  </a:lnTo>
                  <a:lnTo>
                    <a:pt x="973933" y="618268"/>
                  </a:lnTo>
                  <a:cubicBezTo>
                    <a:pt x="993640" y="650119"/>
                    <a:pt x="1025073" y="672960"/>
                    <a:pt x="1061458" y="681857"/>
                  </a:cubicBezTo>
                  <a:lnTo>
                    <a:pt x="1294373" y="738864"/>
                  </a:lnTo>
                  <a:close/>
                </a:path>
              </a:pathLst>
            </a:custGeom>
            <a:grp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23955392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8071A5-B674-BCBA-DC35-DC79FDCB381B}"/>
              </a:ext>
            </a:extLst>
          </p:cNvPr>
          <p:cNvSpPr/>
          <p:nvPr/>
        </p:nvSpPr>
        <p:spPr>
          <a:xfrm>
            <a:off x="11641540" y="4954137"/>
            <a:ext cx="550460" cy="16104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495097" y="2746283"/>
            <a:ext cx="4592732" cy="3066422"/>
          </a:xfrm>
        </p:spPr>
        <p:txBody>
          <a:bodyPr>
            <a:normAutofit/>
          </a:bodyPr>
          <a:lstStyle/>
          <a:p>
            <a:r>
              <a:rPr lang="en-US" sz="3200" kern="1200" dirty="0">
                <a:effectLst/>
                <a:latin typeface="+mn-lt"/>
                <a:ea typeface="+mn-ea"/>
                <a:cs typeface="+mn-cs"/>
              </a:rPr>
              <a:t>Kulturerhaltung im digitalen Zeitalter: Schutz des Kulturerbes und der Stimmen indigener Völker</a:t>
            </a: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a:xfrm>
            <a:off x="1655286" y="1080408"/>
            <a:ext cx="3819019" cy="582221"/>
          </a:xfrm>
        </p:spPr>
        <p:txBody>
          <a:bodyPr/>
          <a:lstStyle/>
          <a:p>
            <a:r>
              <a:rPr lang="en-US" sz="6000" b="1" dirty="0"/>
              <a:t>Thema 4</a:t>
            </a:r>
          </a:p>
        </p:txBody>
      </p:sp>
      <p:pic>
        <p:nvPicPr>
          <p:cNvPr id="10" name="Picture Placeholder 9">
            <a:extLst>
              <a:ext uri="{FF2B5EF4-FFF2-40B4-BE49-F238E27FC236}">
                <a16:creationId xmlns:a16="http://schemas.microsoft.com/office/drawing/2014/main" id="{B873C696-181D-8DBE-8C74-58BF23A60743}"/>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5635270" y="1729840"/>
            <a:ext cx="6560312" cy="4556399"/>
          </a:xfrm>
        </p:spPr>
      </p:pic>
      <p:pic>
        <p:nvPicPr>
          <p:cNvPr id="7" name="Graphic 6">
            <a:extLst>
              <a:ext uri="{FF2B5EF4-FFF2-40B4-BE49-F238E27FC236}">
                <a16:creationId xmlns:a16="http://schemas.microsoft.com/office/drawing/2014/main" id="{3CCD01D6-E941-2CE6-C726-739A45AE9A9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5957200" y="-128242"/>
            <a:ext cx="4274935" cy="2874525"/>
          </a:xfrm>
          <a:prstGeom prst="rect">
            <a:avLst/>
          </a:prstGeom>
        </p:spPr>
      </p:pic>
    </p:spTree>
    <p:extLst>
      <p:ext uri="{BB962C8B-B14F-4D97-AF65-F5344CB8AC3E}">
        <p14:creationId xmlns:p14="http://schemas.microsoft.com/office/powerpoint/2010/main" val="10057243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C0647D0F-7780-2E10-4721-9FB685C0A99A}"/>
              </a:ext>
            </a:extLst>
          </p:cNvPr>
          <p:cNvSpPr>
            <a:spLocks noGrp="1"/>
          </p:cNvSpPr>
          <p:nvPr>
            <p:ph type="body" sz="quarter" idx="18"/>
          </p:nvPr>
        </p:nvSpPr>
        <p:spPr>
          <a:xfrm>
            <a:off x="391600" y="3392026"/>
            <a:ext cx="3423163" cy="1049221"/>
          </a:xfrm>
        </p:spPr>
        <p:txBody>
          <a:bodyPr/>
          <a:lstStyle/>
          <a:p>
            <a:pPr algn="ctr"/>
            <a:r>
              <a:rPr lang="en-US" dirty="0">
                <a:solidFill>
                  <a:srgbClr val="FFFFFF"/>
                </a:solidFill>
              </a:rPr>
              <a:t>Digitale Werkzeuge für das Kulturerbe</a:t>
            </a:r>
          </a:p>
        </p:txBody>
      </p:sp>
      <p:sp>
        <p:nvSpPr>
          <p:cNvPr id="10" name="Text Placeholder 2">
            <a:extLst>
              <a:ext uri="{FF2B5EF4-FFF2-40B4-BE49-F238E27FC236}">
                <a16:creationId xmlns:a16="http://schemas.microsoft.com/office/drawing/2014/main" id="{7FA58B7B-2F69-927D-A207-DF74AA4307B8}"/>
              </a:ext>
            </a:extLst>
          </p:cNvPr>
          <p:cNvSpPr>
            <a:spLocks noGrp="1"/>
          </p:cNvSpPr>
          <p:nvPr>
            <p:ph type="body" sz="quarter" idx="19"/>
          </p:nvPr>
        </p:nvSpPr>
        <p:spPr>
          <a:xfrm>
            <a:off x="391599" y="2457107"/>
            <a:ext cx="3423163" cy="385564"/>
          </a:xfrm>
        </p:spPr>
        <p:txBody>
          <a:bodyPr/>
          <a:lstStyle/>
          <a:p>
            <a:pPr algn="ctr"/>
            <a:r>
              <a:rPr lang="en-GB" sz="2400" dirty="0" err="1"/>
              <a:t>Schwerpunktbereich</a:t>
            </a:r>
            <a:r>
              <a:rPr lang="en-GB" sz="2400" dirty="0"/>
              <a:t> 1</a:t>
            </a:r>
          </a:p>
        </p:txBody>
      </p:sp>
      <p:sp>
        <p:nvSpPr>
          <p:cNvPr id="11" name="Text Placeholder 4">
            <a:extLst>
              <a:ext uri="{FF2B5EF4-FFF2-40B4-BE49-F238E27FC236}">
                <a16:creationId xmlns:a16="http://schemas.microsoft.com/office/drawing/2014/main" id="{C58787D8-F839-DF99-9FA2-DF0254309851}"/>
              </a:ext>
            </a:extLst>
          </p:cNvPr>
          <p:cNvSpPr>
            <a:spLocks noGrp="1"/>
          </p:cNvSpPr>
          <p:nvPr>
            <p:ph type="body" sz="quarter" idx="20"/>
          </p:nvPr>
        </p:nvSpPr>
        <p:spPr>
          <a:xfrm>
            <a:off x="4082901" y="1828809"/>
            <a:ext cx="7473043" cy="2847729"/>
          </a:xfrm>
        </p:spPr>
        <p:txBody>
          <a:bodyPr/>
          <a:lstStyle/>
          <a:p>
            <a:pPr marL="0" indent="0">
              <a:lnSpc>
                <a:spcPct val="100000"/>
              </a:lnSpc>
            </a:pPr>
            <a:r>
              <a:rPr lang="en-US" sz="2400" dirty="0"/>
              <a:t>Neue Technologien wie künstliche Intelligenz, virtuelle Realität und digitale Archive spielen eine entscheidende Rolle bei der Bewahrung des Kulturerbes. Diese Werkzeuge ermöglichen es Gemeinschaften, ihre Traditionen auf innovative Weise zu dokumentieren und zu teilen.</a:t>
            </a:r>
          </a:p>
        </p:txBody>
      </p:sp>
      <p:grpSp>
        <p:nvGrpSpPr>
          <p:cNvPr id="7" name="Group 6">
            <a:extLst>
              <a:ext uri="{FF2B5EF4-FFF2-40B4-BE49-F238E27FC236}">
                <a16:creationId xmlns:a16="http://schemas.microsoft.com/office/drawing/2014/main" id="{43BABDF2-2FBC-9212-A328-4F8B5EAAB21E}"/>
              </a:ext>
            </a:extLst>
          </p:cNvPr>
          <p:cNvGrpSpPr/>
          <p:nvPr/>
        </p:nvGrpSpPr>
        <p:grpSpPr>
          <a:xfrm>
            <a:off x="6826024" y="4663471"/>
            <a:ext cx="3546963" cy="2200491"/>
            <a:chOff x="6826024" y="4663471"/>
            <a:chExt cx="3546963" cy="2200491"/>
          </a:xfrm>
        </p:grpSpPr>
        <p:sp>
          <p:nvSpPr>
            <p:cNvPr id="8" name="Freeform 7">
              <a:extLst>
                <a:ext uri="{FF2B5EF4-FFF2-40B4-BE49-F238E27FC236}">
                  <a16:creationId xmlns:a16="http://schemas.microsoft.com/office/drawing/2014/main" id="{8E546038-1073-A166-E6E6-EB34A5059336}"/>
                </a:ext>
              </a:extLst>
            </p:cNvPr>
            <p:cNvSpPr/>
            <p:nvPr/>
          </p:nvSpPr>
          <p:spPr>
            <a:xfrm>
              <a:off x="6826024" y="5801062"/>
              <a:ext cx="971089" cy="1056938"/>
            </a:xfrm>
            <a:custGeom>
              <a:avLst/>
              <a:gdLst>
                <a:gd name="connsiteX0" fmla="*/ 489204 w 971089"/>
                <a:gd name="connsiteY0" fmla="*/ 0 h 1056938"/>
                <a:gd name="connsiteX1" fmla="*/ 831749 w 971089"/>
                <a:gd name="connsiteY1" fmla="*/ 137890 h 1056938"/>
                <a:gd name="connsiteX2" fmla="*/ 971089 w 971089"/>
                <a:gd name="connsiteY2" fmla="*/ 476869 h 1056938"/>
                <a:gd name="connsiteX3" fmla="*/ 965284 w 971089"/>
                <a:gd name="connsiteY3" fmla="*/ 476869 h 1056938"/>
                <a:gd name="connsiteX4" fmla="*/ 965284 w 971089"/>
                <a:gd name="connsiteY4" fmla="*/ 936502 h 1056938"/>
                <a:gd name="connsiteX5" fmla="*/ 886905 w 971089"/>
                <a:gd name="connsiteY5" fmla="*/ 1052847 h 1056938"/>
                <a:gd name="connsiteX6" fmla="*/ 866823 w 971089"/>
                <a:gd name="connsiteY6" fmla="*/ 1056938 h 1056938"/>
                <a:gd name="connsiteX7" fmla="*/ 810686 w 971089"/>
                <a:gd name="connsiteY7" fmla="*/ 1056938 h 1056938"/>
                <a:gd name="connsiteX8" fmla="*/ 788206 w 971089"/>
                <a:gd name="connsiteY8" fmla="*/ 1051949 h 1056938"/>
                <a:gd name="connsiteX9" fmla="*/ 709826 w 971089"/>
                <a:gd name="connsiteY9" fmla="*/ 930757 h 1056938"/>
                <a:gd name="connsiteX10" fmla="*/ 709826 w 971089"/>
                <a:gd name="connsiteY10" fmla="*/ 471124 h 1056938"/>
                <a:gd name="connsiteX11" fmla="*/ 645962 w 971089"/>
                <a:gd name="connsiteY11" fmla="*/ 315998 h 1056938"/>
                <a:gd name="connsiteX12" fmla="*/ 489204 w 971089"/>
                <a:gd name="connsiteY12" fmla="*/ 252798 h 1056938"/>
                <a:gd name="connsiteX13" fmla="*/ 332446 w 971089"/>
                <a:gd name="connsiteY13" fmla="*/ 315998 h 1056938"/>
                <a:gd name="connsiteX14" fmla="*/ 268581 w 971089"/>
                <a:gd name="connsiteY14" fmla="*/ 471124 h 1056938"/>
                <a:gd name="connsiteX15" fmla="*/ 268581 w 971089"/>
                <a:gd name="connsiteY15" fmla="*/ 1034174 h 1056938"/>
                <a:gd name="connsiteX16" fmla="*/ 263869 w 971089"/>
                <a:gd name="connsiteY16" fmla="*/ 1056938 h 1056938"/>
                <a:gd name="connsiteX17" fmla="*/ 0 w 971089"/>
                <a:gd name="connsiteY17" fmla="*/ 1056938 h 1056938"/>
                <a:gd name="connsiteX18" fmla="*/ 7318 w 971089"/>
                <a:gd name="connsiteY18" fmla="*/ 1039920 h 1056938"/>
                <a:gd name="connsiteX19" fmla="*/ 7318 w 971089"/>
                <a:gd name="connsiteY19" fmla="*/ 476869 h 1056938"/>
                <a:gd name="connsiteX20" fmla="*/ 146659 w 971089"/>
                <a:gd name="connsiteY20" fmla="*/ 137890 h 1056938"/>
                <a:gd name="connsiteX21" fmla="*/ 489204 w 971089"/>
                <a:gd name="connsiteY21"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1089" h="1056938">
                  <a:moveTo>
                    <a:pt x="489204" y="0"/>
                  </a:moveTo>
                  <a:cubicBezTo>
                    <a:pt x="616933" y="0"/>
                    <a:pt x="738855" y="45963"/>
                    <a:pt x="831749" y="137890"/>
                  </a:cubicBezTo>
                  <a:cubicBezTo>
                    <a:pt x="918837" y="229816"/>
                    <a:pt x="971089" y="350470"/>
                    <a:pt x="971089" y="476869"/>
                  </a:cubicBezTo>
                  <a:lnTo>
                    <a:pt x="965284" y="476869"/>
                  </a:lnTo>
                  <a:lnTo>
                    <a:pt x="965284" y="936502"/>
                  </a:lnTo>
                  <a:cubicBezTo>
                    <a:pt x="965284" y="988211"/>
                    <a:pt x="932626" y="1033456"/>
                    <a:pt x="886905" y="1052847"/>
                  </a:cubicBezTo>
                  <a:lnTo>
                    <a:pt x="866823" y="1056938"/>
                  </a:lnTo>
                  <a:lnTo>
                    <a:pt x="810686" y="1056938"/>
                  </a:lnTo>
                  <a:lnTo>
                    <a:pt x="788206" y="1051949"/>
                  </a:lnTo>
                  <a:cubicBezTo>
                    <a:pt x="742485" y="1030943"/>
                    <a:pt x="709826" y="982466"/>
                    <a:pt x="709826" y="930757"/>
                  </a:cubicBezTo>
                  <a:lnTo>
                    <a:pt x="709826" y="471124"/>
                  </a:lnTo>
                  <a:cubicBezTo>
                    <a:pt x="709826" y="413670"/>
                    <a:pt x="686603" y="356215"/>
                    <a:pt x="645962" y="315998"/>
                  </a:cubicBezTo>
                  <a:cubicBezTo>
                    <a:pt x="605321" y="275780"/>
                    <a:pt x="547262" y="252798"/>
                    <a:pt x="489204" y="252798"/>
                  </a:cubicBezTo>
                  <a:cubicBezTo>
                    <a:pt x="431145" y="252798"/>
                    <a:pt x="373087" y="275780"/>
                    <a:pt x="332446" y="315998"/>
                  </a:cubicBezTo>
                  <a:cubicBezTo>
                    <a:pt x="291805" y="356215"/>
                    <a:pt x="268581" y="413670"/>
                    <a:pt x="268581" y="471124"/>
                  </a:cubicBezTo>
                  <a:lnTo>
                    <a:pt x="268581" y="1034174"/>
                  </a:lnTo>
                  <a:lnTo>
                    <a:pt x="263869" y="1056938"/>
                  </a:lnTo>
                  <a:lnTo>
                    <a:pt x="0" y="1056938"/>
                  </a:lnTo>
                  <a:lnTo>
                    <a:pt x="7318" y="1039920"/>
                  </a:lnTo>
                  <a:lnTo>
                    <a:pt x="7318" y="476869"/>
                  </a:lnTo>
                  <a:cubicBezTo>
                    <a:pt x="7318" y="350470"/>
                    <a:pt x="53765" y="229816"/>
                    <a:pt x="146659" y="137890"/>
                  </a:cubicBezTo>
                  <a:cubicBezTo>
                    <a:pt x="239552" y="51709"/>
                    <a:pt x="361475" y="0"/>
                    <a:pt x="489204" y="0"/>
                  </a:cubicBezTo>
                  <a:close/>
                </a:path>
              </a:pathLst>
            </a:custGeom>
            <a:solidFill>
              <a:srgbClr val="EE4F27"/>
            </a:solidFill>
            <a:ln w="58005"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00F3B75A-FBA4-9D48-638B-22339689BF4D}"/>
                </a:ext>
              </a:extLst>
            </p:cNvPr>
            <p:cNvSpPr/>
            <p:nvPr/>
          </p:nvSpPr>
          <p:spPr>
            <a:xfrm>
              <a:off x="7535850" y="5778082"/>
              <a:ext cx="603809" cy="1079919"/>
            </a:xfrm>
            <a:custGeom>
              <a:avLst/>
              <a:gdLst>
                <a:gd name="connsiteX0" fmla="*/ 127729 w 603809"/>
                <a:gd name="connsiteY0" fmla="*/ 338979 h 1079919"/>
                <a:gd name="connsiteX1" fmla="*/ 255457 w 603809"/>
                <a:gd name="connsiteY1" fmla="*/ 465378 h 1079919"/>
                <a:gd name="connsiteX2" fmla="*/ 255457 w 603809"/>
                <a:gd name="connsiteY2" fmla="*/ 1079919 h 1079919"/>
                <a:gd name="connsiteX3" fmla="*/ 0 w 603809"/>
                <a:gd name="connsiteY3" fmla="*/ 1079919 h 1079919"/>
                <a:gd name="connsiteX4" fmla="*/ 0 w 603809"/>
                <a:gd name="connsiteY4" fmla="*/ 465378 h 1079919"/>
                <a:gd name="connsiteX5" fmla="*/ 127729 w 603809"/>
                <a:gd name="connsiteY5" fmla="*/ 338979 h 1079919"/>
                <a:gd name="connsiteX6" fmla="*/ 476080 w 603809"/>
                <a:gd name="connsiteY6" fmla="*/ 0 h 1079919"/>
                <a:gd name="connsiteX7" fmla="*/ 603809 w 603809"/>
                <a:gd name="connsiteY7" fmla="*/ 126399 h 1079919"/>
                <a:gd name="connsiteX8" fmla="*/ 603809 w 603809"/>
                <a:gd name="connsiteY8" fmla="*/ 1079919 h 1079919"/>
                <a:gd name="connsiteX9" fmla="*/ 348351 w 603809"/>
                <a:gd name="connsiteY9" fmla="*/ 1079919 h 1079919"/>
                <a:gd name="connsiteX10" fmla="*/ 348351 w 603809"/>
                <a:gd name="connsiteY10" fmla="*/ 126399 h 1079919"/>
                <a:gd name="connsiteX11" fmla="*/ 476080 w 603809"/>
                <a:gd name="connsiteY11" fmla="*/ 0 h 1079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1079919">
                  <a:moveTo>
                    <a:pt x="127729" y="338979"/>
                  </a:moveTo>
                  <a:cubicBezTo>
                    <a:pt x="197399" y="338979"/>
                    <a:pt x="255457" y="396433"/>
                    <a:pt x="255457" y="465378"/>
                  </a:cubicBezTo>
                  <a:lnTo>
                    <a:pt x="255457" y="1079919"/>
                  </a:lnTo>
                  <a:lnTo>
                    <a:pt x="0" y="1079919"/>
                  </a:lnTo>
                  <a:lnTo>
                    <a:pt x="0" y="465378"/>
                  </a:lnTo>
                  <a:cubicBezTo>
                    <a:pt x="0" y="390688"/>
                    <a:pt x="58059" y="333234"/>
                    <a:pt x="127729" y="338979"/>
                  </a:cubicBezTo>
                  <a:close/>
                  <a:moveTo>
                    <a:pt x="476080" y="0"/>
                  </a:moveTo>
                  <a:cubicBezTo>
                    <a:pt x="545750" y="0"/>
                    <a:pt x="603809" y="57454"/>
                    <a:pt x="603809" y="126399"/>
                  </a:cubicBezTo>
                  <a:lnTo>
                    <a:pt x="603809" y="1079919"/>
                  </a:lnTo>
                  <a:lnTo>
                    <a:pt x="348351" y="1079919"/>
                  </a:lnTo>
                  <a:lnTo>
                    <a:pt x="348351" y="126399"/>
                  </a:lnTo>
                  <a:cubicBezTo>
                    <a:pt x="348351" y="57454"/>
                    <a:pt x="406410" y="0"/>
                    <a:pt x="476080" y="0"/>
                  </a:cubicBezTo>
                  <a:close/>
                </a:path>
              </a:pathLst>
            </a:custGeom>
            <a:solidFill>
              <a:srgbClr val="A555A1"/>
            </a:solidFill>
            <a:ln w="58005"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F97AEA81-A1B9-3AF9-B033-E82FB3361F13}"/>
                </a:ext>
              </a:extLst>
            </p:cNvPr>
            <p:cNvSpPr/>
            <p:nvPr/>
          </p:nvSpPr>
          <p:spPr>
            <a:xfrm>
              <a:off x="8592515" y="6059606"/>
              <a:ext cx="603809" cy="798394"/>
            </a:xfrm>
            <a:custGeom>
              <a:avLst/>
              <a:gdLst>
                <a:gd name="connsiteX0" fmla="*/ 476080 w 603809"/>
                <a:gd name="connsiteY0" fmla="*/ 338979 h 798394"/>
                <a:gd name="connsiteX1" fmla="*/ 603809 w 603809"/>
                <a:gd name="connsiteY1" fmla="*/ 465378 h 798394"/>
                <a:gd name="connsiteX2" fmla="*/ 603809 w 603809"/>
                <a:gd name="connsiteY2" fmla="*/ 798394 h 798394"/>
                <a:gd name="connsiteX3" fmla="*/ 348351 w 603809"/>
                <a:gd name="connsiteY3" fmla="*/ 798394 h 798394"/>
                <a:gd name="connsiteX4" fmla="*/ 348351 w 603809"/>
                <a:gd name="connsiteY4" fmla="*/ 465378 h 798394"/>
                <a:gd name="connsiteX5" fmla="*/ 476080 w 603809"/>
                <a:gd name="connsiteY5" fmla="*/ 338979 h 798394"/>
                <a:gd name="connsiteX6" fmla="*/ 127729 w 603809"/>
                <a:gd name="connsiteY6" fmla="*/ 0 h 798394"/>
                <a:gd name="connsiteX7" fmla="*/ 255457 w 603809"/>
                <a:gd name="connsiteY7" fmla="*/ 126399 h 798394"/>
                <a:gd name="connsiteX8" fmla="*/ 255457 w 603809"/>
                <a:gd name="connsiteY8" fmla="*/ 798394 h 798394"/>
                <a:gd name="connsiteX9" fmla="*/ 0 w 603809"/>
                <a:gd name="connsiteY9" fmla="*/ 798394 h 798394"/>
                <a:gd name="connsiteX10" fmla="*/ 0 w 603809"/>
                <a:gd name="connsiteY10" fmla="*/ 126399 h 798394"/>
                <a:gd name="connsiteX11" fmla="*/ 127729 w 603809"/>
                <a:gd name="connsiteY11" fmla="*/ 0 h 79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798394">
                  <a:moveTo>
                    <a:pt x="476080" y="338979"/>
                  </a:moveTo>
                  <a:cubicBezTo>
                    <a:pt x="545750" y="338979"/>
                    <a:pt x="603809" y="396433"/>
                    <a:pt x="603809" y="465378"/>
                  </a:cubicBezTo>
                  <a:lnTo>
                    <a:pt x="603809" y="798394"/>
                  </a:lnTo>
                  <a:lnTo>
                    <a:pt x="348351" y="798394"/>
                  </a:lnTo>
                  <a:lnTo>
                    <a:pt x="348351" y="465378"/>
                  </a:lnTo>
                  <a:cubicBezTo>
                    <a:pt x="348351" y="396433"/>
                    <a:pt x="406410" y="338979"/>
                    <a:pt x="476080" y="338979"/>
                  </a:cubicBezTo>
                  <a:close/>
                  <a:moveTo>
                    <a:pt x="127729" y="0"/>
                  </a:moveTo>
                  <a:cubicBezTo>
                    <a:pt x="197399" y="0"/>
                    <a:pt x="255457" y="57454"/>
                    <a:pt x="255457" y="126399"/>
                  </a:cubicBezTo>
                  <a:lnTo>
                    <a:pt x="255457" y="798394"/>
                  </a:lnTo>
                  <a:lnTo>
                    <a:pt x="0" y="798394"/>
                  </a:lnTo>
                  <a:lnTo>
                    <a:pt x="0" y="126399"/>
                  </a:lnTo>
                  <a:cubicBezTo>
                    <a:pt x="0" y="57454"/>
                    <a:pt x="58059" y="0"/>
                    <a:pt x="127729" y="0"/>
                  </a:cubicBezTo>
                  <a:close/>
                </a:path>
              </a:pathLst>
            </a:custGeom>
            <a:solidFill>
              <a:srgbClr val="2B9B9F"/>
            </a:solidFill>
            <a:ln w="58005"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E188D8FD-69C5-D114-E4F9-F69E7BFAB1FA}"/>
                </a:ext>
              </a:extLst>
            </p:cNvPr>
            <p:cNvSpPr/>
            <p:nvPr/>
          </p:nvSpPr>
          <p:spPr>
            <a:xfrm>
              <a:off x="8946672" y="5801062"/>
              <a:ext cx="1426315" cy="1056938"/>
            </a:xfrm>
            <a:custGeom>
              <a:avLst/>
              <a:gdLst>
                <a:gd name="connsiteX0" fmla="*/ 476080 w 1426315"/>
                <a:gd name="connsiteY0" fmla="*/ 0 h 1056938"/>
                <a:gd name="connsiteX1" fmla="*/ 818625 w 1426315"/>
                <a:gd name="connsiteY1" fmla="*/ 137890 h 1056938"/>
                <a:gd name="connsiteX2" fmla="*/ 957965 w 1426315"/>
                <a:gd name="connsiteY2" fmla="*/ 476869 h 1056938"/>
                <a:gd name="connsiteX3" fmla="*/ 957965 w 1426315"/>
                <a:gd name="connsiteY3" fmla="*/ 936502 h 1056938"/>
                <a:gd name="connsiteX4" fmla="*/ 1004412 w 1426315"/>
                <a:gd name="connsiteY4" fmla="*/ 982465 h 1056938"/>
                <a:gd name="connsiteX5" fmla="*/ 1312122 w 1426315"/>
                <a:gd name="connsiteY5" fmla="*/ 982465 h 1056938"/>
                <a:gd name="connsiteX6" fmla="*/ 1406830 w 1426315"/>
                <a:gd name="connsiteY6" fmla="*/ 1022863 h 1056938"/>
                <a:gd name="connsiteX7" fmla="*/ 1426315 w 1426315"/>
                <a:gd name="connsiteY7" fmla="*/ 1056938 h 1056938"/>
                <a:gd name="connsiteX8" fmla="*/ 722522 w 1426315"/>
                <a:gd name="connsiteY8" fmla="*/ 1056938 h 1056938"/>
                <a:gd name="connsiteX9" fmla="*/ 721105 w 1426315"/>
                <a:gd name="connsiteY9" fmla="*/ 1054373 h 1056938"/>
                <a:gd name="connsiteX10" fmla="*/ 696702 w 1426315"/>
                <a:gd name="connsiteY10" fmla="*/ 936502 h 1056938"/>
                <a:gd name="connsiteX11" fmla="*/ 696702 w 1426315"/>
                <a:gd name="connsiteY11" fmla="*/ 476869 h 1056938"/>
                <a:gd name="connsiteX12" fmla="*/ 632838 w 1426315"/>
                <a:gd name="connsiteY12" fmla="*/ 321743 h 1056938"/>
                <a:gd name="connsiteX13" fmla="*/ 476080 w 1426315"/>
                <a:gd name="connsiteY13" fmla="*/ 258544 h 1056938"/>
                <a:gd name="connsiteX14" fmla="*/ 319322 w 1426315"/>
                <a:gd name="connsiteY14" fmla="*/ 321743 h 1056938"/>
                <a:gd name="connsiteX15" fmla="*/ 255457 w 1426315"/>
                <a:gd name="connsiteY15" fmla="*/ 476869 h 1056938"/>
                <a:gd name="connsiteX16" fmla="*/ 255457 w 1426315"/>
                <a:gd name="connsiteY16" fmla="*/ 936502 h 1056938"/>
                <a:gd name="connsiteX17" fmla="*/ 177079 w 1426315"/>
                <a:gd name="connsiteY17" fmla="*/ 1052847 h 1056938"/>
                <a:gd name="connsiteX18" fmla="*/ 156997 w 1426315"/>
                <a:gd name="connsiteY18" fmla="*/ 1056938 h 1056938"/>
                <a:gd name="connsiteX19" fmla="*/ 98461 w 1426315"/>
                <a:gd name="connsiteY19" fmla="*/ 1056938 h 1056938"/>
                <a:gd name="connsiteX20" fmla="*/ 78379 w 1426315"/>
                <a:gd name="connsiteY20" fmla="*/ 1052847 h 1056938"/>
                <a:gd name="connsiteX21" fmla="*/ 0 w 1426315"/>
                <a:gd name="connsiteY21" fmla="*/ 936502 h 1056938"/>
                <a:gd name="connsiteX22" fmla="*/ 0 w 1426315"/>
                <a:gd name="connsiteY22" fmla="*/ 476869 h 1056938"/>
                <a:gd name="connsiteX23" fmla="*/ 133535 w 1426315"/>
                <a:gd name="connsiteY23" fmla="*/ 137890 h 1056938"/>
                <a:gd name="connsiteX24" fmla="*/ 476080 w 1426315"/>
                <a:gd name="connsiteY24"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26315" h="1056938">
                  <a:moveTo>
                    <a:pt x="476080" y="0"/>
                  </a:moveTo>
                  <a:cubicBezTo>
                    <a:pt x="603809" y="0"/>
                    <a:pt x="725731" y="45963"/>
                    <a:pt x="818625" y="137890"/>
                  </a:cubicBezTo>
                  <a:cubicBezTo>
                    <a:pt x="905713" y="229816"/>
                    <a:pt x="957965" y="350470"/>
                    <a:pt x="957965" y="476869"/>
                  </a:cubicBezTo>
                  <a:lnTo>
                    <a:pt x="957965" y="936502"/>
                  </a:lnTo>
                  <a:cubicBezTo>
                    <a:pt x="957965" y="959484"/>
                    <a:pt x="975383" y="982465"/>
                    <a:pt x="1004412" y="982465"/>
                  </a:cubicBezTo>
                  <a:lnTo>
                    <a:pt x="1312122" y="982465"/>
                  </a:lnTo>
                  <a:cubicBezTo>
                    <a:pt x="1354214" y="982465"/>
                    <a:pt x="1385784" y="998624"/>
                    <a:pt x="1406830" y="1022863"/>
                  </a:cubicBezTo>
                  <a:lnTo>
                    <a:pt x="1426315" y="1056938"/>
                  </a:lnTo>
                  <a:lnTo>
                    <a:pt x="722522" y="1056938"/>
                  </a:lnTo>
                  <a:lnTo>
                    <a:pt x="721105" y="1054373"/>
                  </a:lnTo>
                  <a:cubicBezTo>
                    <a:pt x="705411" y="1018015"/>
                    <a:pt x="696702" y="978156"/>
                    <a:pt x="696702" y="936502"/>
                  </a:cubicBezTo>
                  <a:lnTo>
                    <a:pt x="696702" y="476869"/>
                  </a:lnTo>
                  <a:cubicBezTo>
                    <a:pt x="696702" y="419415"/>
                    <a:pt x="673479" y="361961"/>
                    <a:pt x="632838" y="321743"/>
                  </a:cubicBezTo>
                  <a:cubicBezTo>
                    <a:pt x="592197" y="281525"/>
                    <a:pt x="534138" y="258544"/>
                    <a:pt x="476080" y="258544"/>
                  </a:cubicBezTo>
                  <a:cubicBezTo>
                    <a:pt x="418021" y="258544"/>
                    <a:pt x="359963" y="281525"/>
                    <a:pt x="319322" y="321743"/>
                  </a:cubicBezTo>
                  <a:cubicBezTo>
                    <a:pt x="278681" y="361961"/>
                    <a:pt x="255457" y="419415"/>
                    <a:pt x="255457" y="476869"/>
                  </a:cubicBezTo>
                  <a:lnTo>
                    <a:pt x="255457" y="936502"/>
                  </a:lnTo>
                  <a:cubicBezTo>
                    <a:pt x="255457" y="988211"/>
                    <a:pt x="222799" y="1033456"/>
                    <a:pt x="177079" y="1052847"/>
                  </a:cubicBezTo>
                  <a:lnTo>
                    <a:pt x="156997" y="1056938"/>
                  </a:lnTo>
                  <a:lnTo>
                    <a:pt x="98461" y="1056938"/>
                  </a:lnTo>
                  <a:lnTo>
                    <a:pt x="78379" y="1052847"/>
                  </a:lnTo>
                  <a:cubicBezTo>
                    <a:pt x="32658" y="1033456"/>
                    <a:pt x="0" y="988211"/>
                    <a:pt x="0" y="936502"/>
                  </a:cubicBezTo>
                  <a:lnTo>
                    <a:pt x="0" y="476869"/>
                  </a:lnTo>
                  <a:cubicBezTo>
                    <a:pt x="0" y="350470"/>
                    <a:pt x="52253" y="229816"/>
                    <a:pt x="133535" y="137890"/>
                  </a:cubicBezTo>
                  <a:cubicBezTo>
                    <a:pt x="226428" y="51709"/>
                    <a:pt x="348351" y="0"/>
                    <a:pt x="476080" y="0"/>
                  </a:cubicBezTo>
                  <a:close/>
                </a:path>
              </a:pathLst>
            </a:custGeom>
            <a:solidFill>
              <a:srgbClr val="414DA1"/>
            </a:solidFill>
            <a:ln w="58005"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82A7B152-D841-39FA-68B5-E739C169E57D}"/>
                </a:ext>
              </a:extLst>
            </p:cNvPr>
            <p:cNvSpPr/>
            <p:nvPr/>
          </p:nvSpPr>
          <p:spPr>
            <a:xfrm>
              <a:off x="7890007" y="4663471"/>
              <a:ext cx="963771" cy="1861909"/>
            </a:xfrm>
            <a:custGeom>
              <a:avLst/>
              <a:gdLst>
                <a:gd name="connsiteX0" fmla="*/ 963771 w 963771"/>
                <a:gd name="connsiteY0" fmla="*/ 1735114 h 1861909"/>
                <a:gd name="connsiteX1" fmla="*/ 963771 w 963771"/>
                <a:gd name="connsiteY1" fmla="*/ 1149082 h 1861909"/>
                <a:gd name="connsiteX2" fmla="*/ 824431 w 963771"/>
                <a:gd name="connsiteY2" fmla="*/ 810103 h 1861909"/>
                <a:gd name="connsiteX3" fmla="*/ 481886 w 963771"/>
                <a:gd name="connsiteY3" fmla="*/ 672213 h 1861909"/>
                <a:gd name="connsiteX4" fmla="*/ 139340 w 963771"/>
                <a:gd name="connsiteY4" fmla="*/ 810103 h 1861909"/>
                <a:gd name="connsiteX5" fmla="*/ 0 w 963771"/>
                <a:gd name="connsiteY5" fmla="*/ 1149082 h 1861909"/>
                <a:gd name="connsiteX6" fmla="*/ 0 w 963771"/>
                <a:gd name="connsiteY6" fmla="*/ 1735114 h 1861909"/>
                <a:gd name="connsiteX7" fmla="*/ 127729 w 963771"/>
                <a:gd name="connsiteY7" fmla="*/ 1861513 h 1861909"/>
                <a:gd name="connsiteX8" fmla="*/ 255457 w 963771"/>
                <a:gd name="connsiteY8" fmla="*/ 1735114 h 1861909"/>
                <a:gd name="connsiteX9" fmla="*/ 255457 w 963771"/>
                <a:gd name="connsiteY9" fmla="*/ 1149082 h 1861909"/>
                <a:gd name="connsiteX10" fmla="*/ 319322 w 963771"/>
                <a:gd name="connsiteY10" fmla="*/ 993956 h 1861909"/>
                <a:gd name="connsiteX11" fmla="*/ 476080 w 963771"/>
                <a:gd name="connsiteY11" fmla="*/ 930757 h 1861909"/>
                <a:gd name="connsiteX12" fmla="*/ 632838 w 963771"/>
                <a:gd name="connsiteY12" fmla="*/ 993956 h 1861909"/>
                <a:gd name="connsiteX13" fmla="*/ 696702 w 963771"/>
                <a:gd name="connsiteY13" fmla="*/ 1149082 h 1861909"/>
                <a:gd name="connsiteX14" fmla="*/ 696702 w 963771"/>
                <a:gd name="connsiteY14" fmla="*/ 1735114 h 1861909"/>
                <a:gd name="connsiteX15" fmla="*/ 824431 w 963771"/>
                <a:gd name="connsiteY15" fmla="*/ 1861513 h 1861909"/>
                <a:gd name="connsiteX16" fmla="*/ 963771 w 963771"/>
                <a:gd name="connsiteY16" fmla="*/ 1735114 h 1861909"/>
                <a:gd name="connsiteX17" fmla="*/ 481886 w 963771"/>
                <a:gd name="connsiteY17" fmla="*/ 0 h 1861909"/>
                <a:gd name="connsiteX18" fmla="*/ 226428 w 963771"/>
                <a:gd name="connsiteY18" fmla="*/ 252798 h 1861909"/>
                <a:gd name="connsiteX19" fmla="*/ 481886 w 963771"/>
                <a:gd name="connsiteY19" fmla="*/ 505596 h 1861909"/>
                <a:gd name="connsiteX20" fmla="*/ 737343 w 963771"/>
                <a:gd name="connsiteY20" fmla="*/ 252798 h 1861909"/>
                <a:gd name="connsiteX21" fmla="*/ 481886 w 963771"/>
                <a:gd name="connsiteY21" fmla="*/ 0 h 1861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63771" h="1861909">
                  <a:moveTo>
                    <a:pt x="963771" y="1735114"/>
                  </a:moveTo>
                  <a:lnTo>
                    <a:pt x="963771" y="1149082"/>
                  </a:lnTo>
                  <a:cubicBezTo>
                    <a:pt x="963771" y="1022683"/>
                    <a:pt x="911518" y="902030"/>
                    <a:pt x="824431" y="810103"/>
                  </a:cubicBezTo>
                  <a:cubicBezTo>
                    <a:pt x="731537" y="718176"/>
                    <a:pt x="609614" y="672213"/>
                    <a:pt x="481886" y="672213"/>
                  </a:cubicBezTo>
                  <a:cubicBezTo>
                    <a:pt x="354157" y="672213"/>
                    <a:pt x="232234" y="723922"/>
                    <a:pt x="139340" y="810103"/>
                  </a:cubicBezTo>
                  <a:cubicBezTo>
                    <a:pt x="46447" y="902030"/>
                    <a:pt x="0" y="1022683"/>
                    <a:pt x="0" y="1149082"/>
                  </a:cubicBezTo>
                  <a:lnTo>
                    <a:pt x="0" y="1735114"/>
                  </a:lnTo>
                  <a:cubicBezTo>
                    <a:pt x="0" y="1804059"/>
                    <a:pt x="58059" y="1861513"/>
                    <a:pt x="127729" y="1861513"/>
                  </a:cubicBezTo>
                  <a:cubicBezTo>
                    <a:pt x="197399" y="1861513"/>
                    <a:pt x="255457" y="1804059"/>
                    <a:pt x="255457" y="1735114"/>
                  </a:cubicBezTo>
                  <a:lnTo>
                    <a:pt x="255457" y="1149082"/>
                  </a:lnTo>
                  <a:cubicBezTo>
                    <a:pt x="255457" y="1091628"/>
                    <a:pt x="278681" y="1034174"/>
                    <a:pt x="319322" y="993956"/>
                  </a:cubicBezTo>
                  <a:cubicBezTo>
                    <a:pt x="359963" y="953738"/>
                    <a:pt x="418021" y="930757"/>
                    <a:pt x="476080" y="930757"/>
                  </a:cubicBezTo>
                  <a:cubicBezTo>
                    <a:pt x="534138" y="930757"/>
                    <a:pt x="592197" y="953738"/>
                    <a:pt x="632838" y="993956"/>
                  </a:cubicBezTo>
                  <a:cubicBezTo>
                    <a:pt x="673479" y="1034174"/>
                    <a:pt x="696702" y="1091628"/>
                    <a:pt x="696702" y="1149082"/>
                  </a:cubicBezTo>
                  <a:lnTo>
                    <a:pt x="696702" y="1735114"/>
                  </a:lnTo>
                  <a:cubicBezTo>
                    <a:pt x="696702" y="1804059"/>
                    <a:pt x="754761" y="1861513"/>
                    <a:pt x="824431" y="1861513"/>
                  </a:cubicBezTo>
                  <a:cubicBezTo>
                    <a:pt x="905713" y="1867259"/>
                    <a:pt x="963771" y="1809805"/>
                    <a:pt x="963771" y="1735114"/>
                  </a:cubicBezTo>
                  <a:moveTo>
                    <a:pt x="481886" y="0"/>
                  </a:moveTo>
                  <a:cubicBezTo>
                    <a:pt x="336739" y="0"/>
                    <a:pt x="226428" y="114908"/>
                    <a:pt x="226428" y="252798"/>
                  </a:cubicBezTo>
                  <a:cubicBezTo>
                    <a:pt x="226428" y="396433"/>
                    <a:pt x="342545" y="505596"/>
                    <a:pt x="481886" y="505596"/>
                  </a:cubicBezTo>
                  <a:cubicBezTo>
                    <a:pt x="627032" y="505596"/>
                    <a:pt x="737343" y="390688"/>
                    <a:pt x="737343" y="252798"/>
                  </a:cubicBezTo>
                  <a:cubicBezTo>
                    <a:pt x="737343" y="114908"/>
                    <a:pt x="621226" y="0"/>
                    <a:pt x="481886" y="0"/>
                  </a:cubicBezTo>
                  <a:close/>
                </a:path>
              </a:pathLst>
            </a:custGeom>
            <a:solidFill>
              <a:srgbClr val="4174BA"/>
            </a:solidFill>
            <a:ln w="58005" cap="flat">
              <a:noFill/>
              <a:prstDash val="solid"/>
              <a:miter/>
            </a:ln>
          </p:spPr>
          <p:txBody>
            <a:bodyPr rtlCol="0" anchor="ctr"/>
            <a:lstStyle/>
            <a:p>
              <a:endParaRPr lang="en-GB"/>
            </a:p>
          </p:txBody>
        </p:sp>
        <p:sp>
          <p:nvSpPr>
            <p:cNvPr id="18" name="Freeform 17">
              <a:extLst>
                <a:ext uri="{FF2B5EF4-FFF2-40B4-BE49-F238E27FC236}">
                  <a16:creationId xmlns:a16="http://schemas.microsoft.com/office/drawing/2014/main" id="{49F00359-4518-62BB-7290-AB7F7591AEB9}"/>
                </a:ext>
              </a:extLst>
            </p:cNvPr>
            <p:cNvSpPr/>
            <p:nvPr/>
          </p:nvSpPr>
          <p:spPr>
            <a:xfrm>
              <a:off x="9173100"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414DA1"/>
            </a:solidFill>
            <a:ln w="58005"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B337DF51-E0AE-4D8D-2814-366403F34E03}"/>
                </a:ext>
              </a:extLst>
            </p:cNvPr>
            <p:cNvSpPr/>
            <p:nvPr/>
          </p:nvSpPr>
          <p:spPr>
            <a:xfrm>
              <a:off x="7053965"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EE4F27"/>
            </a:solidFill>
            <a:ln w="58005"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6E6C575C-6B2B-40C0-E6DB-F95F0EDC20A5}"/>
                </a:ext>
              </a:extLst>
            </p:cNvPr>
            <p:cNvSpPr/>
            <p:nvPr/>
          </p:nvSpPr>
          <p:spPr>
            <a:xfrm>
              <a:off x="7535850" y="6611165"/>
              <a:ext cx="255857" cy="252797"/>
            </a:xfrm>
            <a:custGeom>
              <a:avLst/>
              <a:gdLst>
                <a:gd name="connsiteX0" fmla="*/ 127729 w 255857"/>
                <a:gd name="connsiteY0" fmla="*/ 0 h 252797"/>
                <a:gd name="connsiteX1" fmla="*/ 0 w 255857"/>
                <a:gd name="connsiteY1" fmla="*/ 126399 h 252797"/>
                <a:gd name="connsiteX2" fmla="*/ 0 w 255857"/>
                <a:gd name="connsiteY2" fmla="*/ 126399 h 252797"/>
                <a:gd name="connsiteX3" fmla="*/ 0 w 255857"/>
                <a:gd name="connsiteY3" fmla="*/ 126399 h 252797"/>
                <a:gd name="connsiteX4" fmla="*/ 0 w 255857"/>
                <a:gd name="connsiteY4" fmla="*/ 126399 h 252797"/>
                <a:gd name="connsiteX5" fmla="*/ 0 w 255857"/>
                <a:gd name="connsiteY5" fmla="*/ 126399 h 252797"/>
                <a:gd name="connsiteX6" fmla="*/ 127729 w 255857"/>
                <a:gd name="connsiteY6" fmla="*/ 252798 h 252797"/>
                <a:gd name="connsiteX7" fmla="*/ 255457 w 255857"/>
                <a:gd name="connsiteY7" fmla="*/ 126399 h 252797"/>
                <a:gd name="connsiteX8" fmla="*/ 127729 w 255857"/>
                <a:gd name="connsiteY8" fmla="*/ 0 h 25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857" h="252797">
                  <a:moveTo>
                    <a:pt x="127729" y="0"/>
                  </a:moveTo>
                  <a:cubicBezTo>
                    <a:pt x="58059" y="0"/>
                    <a:pt x="0" y="57454"/>
                    <a:pt x="0" y="126399"/>
                  </a:cubicBezTo>
                  <a:lnTo>
                    <a:pt x="0" y="126399"/>
                  </a:lnTo>
                  <a:cubicBezTo>
                    <a:pt x="0" y="126399"/>
                    <a:pt x="0" y="126399"/>
                    <a:pt x="0" y="126399"/>
                  </a:cubicBezTo>
                  <a:cubicBezTo>
                    <a:pt x="0" y="126399"/>
                    <a:pt x="0" y="126399"/>
                    <a:pt x="0" y="126399"/>
                  </a:cubicBezTo>
                  <a:cubicBezTo>
                    <a:pt x="0" y="126399"/>
                    <a:pt x="0" y="126399"/>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993F59"/>
            </a:solidFill>
            <a:ln w="58005"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51827F7B-78C7-9F7E-FDD1-1265DF4FB19A}"/>
                </a:ext>
              </a:extLst>
            </p:cNvPr>
            <p:cNvSpPr/>
            <p:nvPr/>
          </p:nvSpPr>
          <p:spPr>
            <a:xfrm>
              <a:off x="7890007"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414DA1"/>
            </a:solidFill>
            <a:ln w="58005"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6F08BB54-00E0-6D69-36A8-5EAF3E214804}"/>
                </a:ext>
              </a:extLst>
            </p:cNvPr>
            <p:cNvSpPr/>
            <p:nvPr/>
          </p:nvSpPr>
          <p:spPr>
            <a:xfrm>
              <a:off x="8592515"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3FB5A1"/>
            </a:solidFill>
            <a:ln w="58005"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25CE653B-4B03-B22C-2FED-E8AAC0CF6B78}"/>
                </a:ext>
              </a:extLst>
            </p:cNvPr>
            <p:cNvSpPr/>
            <p:nvPr/>
          </p:nvSpPr>
          <p:spPr>
            <a:xfrm>
              <a:off x="8946672" y="6611165"/>
              <a:ext cx="255857" cy="252797"/>
            </a:xfrm>
            <a:custGeom>
              <a:avLst/>
              <a:gdLst>
                <a:gd name="connsiteX0" fmla="*/ 127729 w 255857"/>
                <a:gd name="connsiteY0" fmla="*/ 0 h 252797"/>
                <a:gd name="connsiteX1" fmla="*/ 0 w 255857"/>
                <a:gd name="connsiteY1" fmla="*/ 126399 h 252797"/>
                <a:gd name="connsiteX2" fmla="*/ 127729 w 255857"/>
                <a:gd name="connsiteY2" fmla="*/ 252798 h 252797"/>
                <a:gd name="connsiteX3" fmla="*/ 255457 w 255857"/>
                <a:gd name="connsiteY3" fmla="*/ 126399 h 252797"/>
                <a:gd name="connsiteX4" fmla="*/ 127729 w 255857"/>
                <a:gd name="connsiteY4" fmla="*/ 0 h 2527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857" h="252797">
                  <a:moveTo>
                    <a:pt x="127729" y="0"/>
                  </a:moveTo>
                  <a:cubicBezTo>
                    <a:pt x="58059" y="0"/>
                    <a:pt x="0" y="57454"/>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58B947"/>
            </a:solidFill>
            <a:ln w="58005" cap="flat">
              <a:noFill/>
              <a:prstDash val="solid"/>
              <a:miter/>
            </a:ln>
          </p:spPr>
          <p:txBody>
            <a:bodyPr rtlCol="0" anchor="ctr"/>
            <a:lstStyle/>
            <a:p>
              <a:endParaRPr lang="en-GB"/>
            </a:p>
          </p:txBody>
        </p:sp>
      </p:grpSp>
      <p:pic>
        <p:nvPicPr>
          <p:cNvPr id="6" name="Picture Placeholder 5">
            <a:extLst>
              <a:ext uri="{FF2B5EF4-FFF2-40B4-BE49-F238E27FC236}">
                <a16:creationId xmlns:a16="http://schemas.microsoft.com/office/drawing/2014/main" id="{F89914A5-DCB8-EA7E-716A-0257731B113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12" name="Text Placeholder 5">
            <a:extLst>
              <a:ext uri="{FF2B5EF4-FFF2-40B4-BE49-F238E27FC236}">
                <a16:creationId xmlns:a16="http://schemas.microsoft.com/office/drawing/2014/main" id="{F671FB8A-215F-81C9-F44A-E1444E5205EC}"/>
              </a:ext>
            </a:extLst>
          </p:cNvPr>
          <p:cNvSpPr txBox="1">
            <a:spLocks/>
          </p:cNvSpPr>
          <p:nvPr/>
        </p:nvSpPr>
        <p:spPr>
          <a:xfrm>
            <a:off x="4082902" y="1"/>
            <a:ext cx="7947989" cy="1128694"/>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3400" b="1" dirty="0">
                <a:solidFill>
                  <a:srgbClr val="0C4659"/>
                </a:solidFill>
                <a:latin typeface="Calibri (MS) Bold"/>
                <a:ea typeface="Calibri (MS) Bold"/>
                <a:cs typeface="Calibri (MS) Bold"/>
                <a:sym typeface="Calibri (MS) Bold"/>
              </a:rPr>
              <a:t>KI, VR und Online-Plattformen zur Dokumentation kultureller Traditionen</a:t>
            </a:r>
          </a:p>
        </p:txBody>
      </p:sp>
      <p:cxnSp>
        <p:nvCxnSpPr>
          <p:cNvPr id="13" name="Straight Connector 12">
            <a:extLst>
              <a:ext uri="{FF2B5EF4-FFF2-40B4-BE49-F238E27FC236}">
                <a16:creationId xmlns:a16="http://schemas.microsoft.com/office/drawing/2014/main" id="{4C7DD549-D9F6-522B-F357-AD7C0F350C6B}"/>
              </a:ext>
            </a:extLst>
          </p:cNvPr>
          <p:cNvCxnSpPr>
            <a:cxnSpLocks/>
          </p:cNvCxnSpPr>
          <p:nvPr/>
        </p:nvCxnSpPr>
        <p:spPr>
          <a:xfrm flipV="1">
            <a:off x="4082903" y="1128695"/>
            <a:ext cx="8109097" cy="3"/>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97256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8">
            <a:extLst>
              <a:ext uri="{FF2B5EF4-FFF2-40B4-BE49-F238E27FC236}">
                <a16:creationId xmlns:a16="http://schemas.microsoft.com/office/drawing/2014/main" id="{C010DC23-C77B-78B5-EBA7-E7EFD3C08F28}"/>
              </a:ext>
            </a:extLst>
          </p:cNvPr>
          <p:cNvSpPr/>
          <p:nvPr/>
        </p:nvSpPr>
        <p:spPr>
          <a:xfrm>
            <a:off x="-15514" y="258480"/>
            <a:ext cx="9209848"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75149 w 4963395"/>
              <a:gd name="connsiteY1" fmla="*/ 16778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75149" y="16778"/>
                </a:lnTo>
                <a:cubicBezTo>
                  <a:pt x="4935934" y="16778"/>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EB6A1"/>
          </a:solidFill>
          <a:ln w="3598" cap="flat">
            <a:noFill/>
            <a:prstDash val="solid"/>
            <a:miter/>
          </a:ln>
        </p:spPr>
        <p:txBody>
          <a:bodyPr wrap="square" rtlCol="0" anchor="ctr">
            <a:noAutofit/>
          </a:bodyPr>
          <a:lstStyle/>
          <a:p>
            <a:endParaRPr lang="en-US" b="0" i="0" dirty="0">
              <a:solidFill>
                <a:srgbClr val="3EB6A1"/>
              </a:solidFill>
              <a:latin typeface="Calibri" panose="020F0502020204030204" pitchFamily="34" charset="0"/>
            </a:endParaRPr>
          </a:p>
        </p:txBody>
      </p:sp>
      <p:sp>
        <p:nvSpPr>
          <p:cNvPr id="6" name="Text Placeholder 5">
            <a:extLst>
              <a:ext uri="{FF2B5EF4-FFF2-40B4-BE49-F238E27FC236}">
                <a16:creationId xmlns:a16="http://schemas.microsoft.com/office/drawing/2014/main" id="{310F84B7-860D-C84C-28DC-7399B9D98DCA}"/>
              </a:ext>
            </a:extLst>
          </p:cNvPr>
          <p:cNvSpPr>
            <a:spLocks noGrp="1"/>
          </p:cNvSpPr>
          <p:nvPr>
            <p:ph type="body" sz="quarter" idx="27"/>
          </p:nvPr>
        </p:nvSpPr>
        <p:spPr>
          <a:xfrm>
            <a:off x="849242" y="383586"/>
            <a:ext cx="8066816" cy="720752"/>
          </a:xfrm>
        </p:spPr>
        <p:txBody>
          <a:bodyPr/>
          <a:lstStyle/>
          <a:p>
            <a:pPr>
              <a:lnSpc>
                <a:spcPts val="3520"/>
              </a:lnSpc>
            </a:pPr>
            <a:r>
              <a:rPr lang="en-IE" sz="3400" dirty="0"/>
              <a:t>Digitale Werkzeuge zur Bewahrung des kulturellen Erbes</a:t>
            </a:r>
          </a:p>
        </p:txBody>
      </p:sp>
      <p:sp>
        <p:nvSpPr>
          <p:cNvPr id="19" name="Text Placeholder 3">
            <a:extLst>
              <a:ext uri="{FF2B5EF4-FFF2-40B4-BE49-F238E27FC236}">
                <a16:creationId xmlns:a16="http://schemas.microsoft.com/office/drawing/2014/main" id="{1067846F-363C-5F3A-446B-55ED7D2B4FDB}"/>
              </a:ext>
            </a:extLst>
          </p:cNvPr>
          <p:cNvSpPr txBox="1">
            <a:spLocks/>
          </p:cNvSpPr>
          <p:nvPr/>
        </p:nvSpPr>
        <p:spPr>
          <a:xfrm>
            <a:off x="640590" y="1499445"/>
            <a:ext cx="10527282" cy="498157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407988">
              <a:lnSpc>
                <a:spcPct val="100000"/>
              </a:lnSpc>
              <a:buNone/>
            </a:pPr>
            <a:r>
              <a:rPr lang="en-GB" sz="2000" u="none" strike="noStrike" noProof="0" dirty="0">
                <a:solidFill>
                  <a:srgbClr val="0C4659"/>
                </a:solidFill>
                <a:effectLst/>
                <a:ea typeface="Times New Roman" panose="02020603050405020304" pitchFamily="18" charset="0"/>
              </a:rPr>
              <a:t>Digitale Innovationen verändern die Art und Weise, wie wir unser kulturelles Erbe bewahren und damit umgehen. Werkzeuge wie KI, virtuelle Realität (VR) und Online-Plattformen ermöglichen es Gemeinschaften und Lehrenden, Traditionen zu dokumentieren und zu teilen – und zwar mit größerem Zugang und größerer Tiefe. Sie tragen zum Schutz des immateriellen Kulturerbes bei – wie mündlich überlieferte Geschichten, Rituale und Sprachen – und bieten gleichzeitig immersive Möglichkeiten, eine Verbindung zur Vergangenheit herzustellen.</a:t>
            </a:r>
          </a:p>
          <a:p>
            <a:pPr marL="0" indent="407988">
              <a:lnSpc>
                <a:spcPct val="100000"/>
              </a:lnSpc>
              <a:buNone/>
            </a:pPr>
            <a:r>
              <a:rPr lang="en-GB" sz="2000" u="none" strike="noStrike" noProof="0" dirty="0">
                <a:solidFill>
                  <a:srgbClr val="0C4659"/>
                </a:solidFill>
                <a:effectLst/>
                <a:ea typeface="Times New Roman" panose="02020603050405020304" pitchFamily="18" charset="0"/>
              </a:rPr>
              <a:t>KI kann vom Aussterben bedrohte Sprachen wiederbeleben, Dokumente restaurieren und vergessene Geschichten ans Licht bringen. VR ermöglicht die Erkundung historischer Stätten und Ereignisse von jedem Ort aus und verleiht dem Erlebnis emotionale und sinnliche Tiefe. Digitale Archive bündeln Materialien und geben Gemeinschaften mehr Kontrolle darüber, wie ihr Kulturerbe weitergegeben wird.</a:t>
            </a:r>
          </a:p>
          <a:p>
            <a:pPr marL="0" indent="407988">
              <a:lnSpc>
                <a:spcPct val="100000"/>
              </a:lnSpc>
              <a:buNone/>
            </a:pPr>
            <a:r>
              <a:rPr lang="en-GB" sz="2000" u="none" strike="noStrike" noProof="0" dirty="0">
                <a:solidFill>
                  <a:srgbClr val="0C4659"/>
                </a:solidFill>
                <a:effectLst/>
                <a:ea typeface="Times New Roman" panose="02020603050405020304" pitchFamily="18" charset="0"/>
              </a:rPr>
              <a:t>Diese Technologien machen Kultur interaktiver und inklusiver. Sie fördern Bildung, Wissensaustausch und interkulturellen Dialog. Digitales Storytelling baut eine lebendige Brücke zwischen den Generationen. Es ehrt die Vergangenheit und gestaltet die Zukunft. </a:t>
            </a:r>
          </a:p>
        </p:txBody>
      </p:sp>
      <p:grpSp>
        <p:nvGrpSpPr>
          <p:cNvPr id="20" name="Group 19">
            <a:extLst>
              <a:ext uri="{FF2B5EF4-FFF2-40B4-BE49-F238E27FC236}">
                <a16:creationId xmlns:a16="http://schemas.microsoft.com/office/drawing/2014/main" id="{60F7A266-55C6-1199-87B1-2CC7056DF1B2}"/>
              </a:ext>
            </a:extLst>
          </p:cNvPr>
          <p:cNvGrpSpPr/>
          <p:nvPr/>
        </p:nvGrpSpPr>
        <p:grpSpPr>
          <a:xfrm rot="10800000">
            <a:off x="268528" y="1409285"/>
            <a:ext cx="744123" cy="527392"/>
            <a:chOff x="1410990" y="64984"/>
            <a:chExt cx="7606227" cy="5390858"/>
          </a:xfrm>
        </p:grpSpPr>
        <p:sp>
          <p:nvSpPr>
            <p:cNvPr id="21" name="Freeform 20">
              <a:extLst>
                <a:ext uri="{FF2B5EF4-FFF2-40B4-BE49-F238E27FC236}">
                  <a16:creationId xmlns:a16="http://schemas.microsoft.com/office/drawing/2014/main" id="{02816C72-0C63-87D3-6C99-CFDAD3980B78}"/>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1E57F280-F620-3B8E-D4FF-A7C679AF5A86}"/>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8EBA53"/>
                </a:gs>
                <a:gs pos="50000">
                  <a:srgbClr val="47B363"/>
                </a:gs>
                <a:gs pos="100000">
                  <a:srgbClr val="00AD74"/>
                </a:gs>
              </a:gsLst>
              <a:lin ang="16200000" scaled="1"/>
            </a:gradFill>
            <a:ln w="7772" cap="flat">
              <a:noFill/>
              <a:prstDash val="solid"/>
              <a:miter/>
            </a:ln>
          </p:spPr>
          <p:txBody>
            <a:bodyPr rtlCol="0" anchor="ctr"/>
            <a:lstStyle/>
            <a:p>
              <a:endParaRPr lang="en-GB"/>
            </a:p>
          </p:txBody>
        </p:sp>
      </p:grpSp>
      <p:grpSp>
        <p:nvGrpSpPr>
          <p:cNvPr id="5" name="Graphic 2">
            <a:extLst>
              <a:ext uri="{FF2B5EF4-FFF2-40B4-BE49-F238E27FC236}">
                <a16:creationId xmlns:a16="http://schemas.microsoft.com/office/drawing/2014/main" id="{D683D24D-6493-9541-71FB-FC1720591ABF}"/>
              </a:ext>
            </a:extLst>
          </p:cNvPr>
          <p:cNvGrpSpPr/>
          <p:nvPr/>
        </p:nvGrpSpPr>
        <p:grpSpPr>
          <a:xfrm>
            <a:off x="284559" y="357155"/>
            <a:ext cx="406162" cy="639698"/>
            <a:chOff x="4547787" y="990599"/>
            <a:chExt cx="3096434" cy="4876828"/>
          </a:xfrm>
          <a:solidFill>
            <a:schemeClr val="bg1"/>
          </a:solidFill>
        </p:grpSpPr>
        <p:sp>
          <p:nvSpPr>
            <p:cNvPr id="8" name="Freeform 7">
              <a:extLst>
                <a:ext uri="{FF2B5EF4-FFF2-40B4-BE49-F238E27FC236}">
                  <a16:creationId xmlns:a16="http://schemas.microsoft.com/office/drawing/2014/main" id="{11FBD062-992B-2010-70FD-5E4247A78E70}"/>
                </a:ext>
              </a:extLst>
            </p:cNvPr>
            <p:cNvSpPr/>
            <p:nvPr/>
          </p:nvSpPr>
          <p:spPr>
            <a:xfrm>
              <a:off x="4547787" y="990599"/>
              <a:ext cx="3096434" cy="4876828"/>
            </a:xfrm>
            <a:custGeom>
              <a:avLst/>
              <a:gdLst>
                <a:gd name="connsiteX0" fmla="*/ 2810694 w 3096434"/>
                <a:gd name="connsiteY0" fmla="*/ 0 h 4876828"/>
                <a:gd name="connsiteX1" fmla="*/ 285750 w 3096434"/>
                <a:gd name="connsiteY1" fmla="*/ 0 h 4876828"/>
                <a:gd name="connsiteX2" fmla="*/ 0 w 3096434"/>
                <a:gd name="connsiteY2" fmla="*/ 285750 h 4876828"/>
                <a:gd name="connsiteX3" fmla="*/ 0 w 3096434"/>
                <a:gd name="connsiteY3" fmla="*/ 4591079 h 4876828"/>
                <a:gd name="connsiteX4" fmla="*/ 285750 w 3096434"/>
                <a:gd name="connsiteY4" fmla="*/ 4876829 h 4876828"/>
                <a:gd name="connsiteX5" fmla="*/ 2810685 w 3096434"/>
                <a:gd name="connsiteY5" fmla="*/ 4876829 h 4876828"/>
                <a:gd name="connsiteX6" fmla="*/ 3096435 w 3096434"/>
                <a:gd name="connsiteY6" fmla="*/ 4591079 h 4876828"/>
                <a:gd name="connsiteX7" fmla="*/ 3096435 w 3096434"/>
                <a:gd name="connsiteY7" fmla="*/ 285750 h 4876828"/>
                <a:gd name="connsiteX8" fmla="*/ 2810694 w 3096434"/>
                <a:gd name="connsiteY8" fmla="*/ 0 h 4876828"/>
                <a:gd name="connsiteX9" fmla="*/ 2810694 w 3096434"/>
                <a:gd name="connsiteY9" fmla="*/ 4686319 h 4876828"/>
                <a:gd name="connsiteX10" fmla="*/ 285750 w 3096434"/>
                <a:gd name="connsiteY10" fmla="*/ 4686319 h 4876828"/>
                <a:gd name="connsiteX11" fmla="*/ 190500 w 3096434"/>
                <a:gd name="connsiteY11" fmla="*/ 4591069 h 4876828"/>
                <a:gd name="connsiteX12" fmla="*/ 190500 w 3096434"/>
                <a:gd name="connsiteY12" fmla="*/ 666750 h 4876828"/>
                <a:gd name="connsiteX13" fmla="*/ 1119569 w 3096434"/>
                <a:gd name="connsiteY13" fmla="*/ 666750 h 4876828"/>
                <a:gd name="connsiteX14" fmla="*/ 1214819 w 3096434"/>
                <a:gd name="connsiteY14" fmla="*/ 571500 h 4876828"/>
                <a:gd name="connsiteX15" fmla="*/ 1119569 w 3096434"/>
                <a:gd name="connsiteY15" fmla="*/ 476250 h 4876828"/>
                <a:gd name="connsiteX16" fmla="*/ 190500 w 3096434"/>
                <a:gd name="connsiteY16" fmla="*/ 476250 h 4876828"/>
                <a:gd name="connsiteX17" fmla="*/ 190500 w 3096434"/>
                <a:gd name="connsiteY17" fmla="*/ 285750 h 4876828"/>
                <a:gd name="connsiteX18" fmla="*/ 285750 w 3096434"/>
                <a:gd name="connsiteY18" fmla="*/ 190500 h 4876828"/>
                <a:gd name="connsiteX19" fmla="*/ 2810685 w 3096434"/>
                <a:gd name="connsiteY19" fmla="*/ 190500 h 4876828"/>
                <a:gd name="connsiteX20" fmla="*/ 2905935 w 3096434"/>
                <a:gd name="connsiteY20" fmla="*/ 285750 h 4876828"/>
                <a:gd name="connsiteX21" fmla="*/ 2905935 w 3096434"/>
                <a:gd name="connsiteY21" fmla="*/ 476250 h 4876828"/>
                <a:gd name="connsiteX22" fmla="*/ 1976809 w 3096434"/>
                <a:gd name="connsiteY22" fmla="*/ 476250 h 4876828"/>
                <a:gd name="connsiteX23" fmla="*/ 1881559 w 3096434"/>
                <a:gd name="connsiteY23" fmla="*/ 571500 h 4876828"/>
                <a:gd name="connsiteX24" fmla="*/ 1976809 w 3096434"/>
                <a:gd name="connsiteY24" fmla="*/ 666750 h 4876828"/>
                <a:gd name="connsiteX25" fmla="*/ 2905935 w 3096434"/>
                <a:gd name="connsiteY25" fmla="*/ 666750 h 4876828"/>
                <a:gd name="connsiteX26" fmla="*/ 2905935 w 3096434"/>
                <a:gd name="connsiteY26" fmla="*/ 4591069 h 4876828"/>
                <a:gd name="connsiteX27" fmla="*/ 2810694 w 3096434"/>
                <a:gd name="connsiteY27" fmla="*/ 4686319 h 487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096434" h="4876828">
                  <a:moveTo>
                    <a:pt x="2810694" y="0"/>
                  </a:moveTo>
                  <a:lnTo>
                    <a:pt x="285750" y="0"/>
                  </a:lnTo>
                  <a:cubicBezTo>
                    <a:pt x="128187" y="0"/>
                    <a:pt x="0" y="128187"/>
                    <a:pt x="0" y="285750"/>
                  </a:cubicBezTo>
                  <a:lnTo>
                    <a:pt x="0" y="4591079"/>
                  </a:lnTo>
                  <a:cubicBezTo>
                    <a:pt x="0" y="4748642"/>
                    <a:pt x="128187" y="4876829"/>
                    <a:pt x="285750" y="4876829"/>
                  </a:cubicBezTo>
                  <a:lnTo>
                    <a:pt x="2810685" y="4876829"/>
                  </a:lnTo>
                  <a:cubicBezTo>
                    <a:pt x="2968247" y="4876829"/>
                    <a:pt x="3096435" y="4748642"/>
                    <a:pt x="3096435" y="4591079"/>
                  </a:cubicBezTo>
                  <a:lnTo>
                    <a:pt x="3096435" y="285750"/>
                  </a:lnTo>
                  <a:cubicBezTo>
                    <a:pt x="3096444" y="128187"/>
                    <a:pt x="2968257" y="0"/>
                    <a:pt x="2810694" y="0"/>
                  </a:cubicBezTo>
                  <a:close/>
                  <a:moveTo>
                    <a:pt x="2810694" y="4686319"/>
                  </a:moveTo>
                  <a:lnTo>
                    <a:pt x="285750" y="4686319"/>
                  </a:lnTo>
                  <a:cubicBezTo>
                    <a:pt x="233229" y="4686319"/>
                    <a:pt x="190500" y="4643590"/>
                    <a:pt x="190500" y="4591069"/>
                  </a:cubicBezTo>
                  <a:lnTo>
                    <a:pt x="190500" y="666750"/>
                  </a:lnTo>
                  <a:lnTo>
                    <a:pt x="1119569" y="666750"/>
                  </a:lnTo>
                  <a:cubicBezTo>
                    <a:pt x="1172175" y="666750"/>
                    <a:pt x="1214819" y="624107"/>
                    <a:pt x="1214819" y="571500"/>
                  </a:cubicBezTo>
                  <a:cubicBezTo>
                    <a:pt x="1214819" y="518893"/>
                    <a:pt x="1172175" y="476250"/>
                    <a:pt x="1119569" y="476250"/>
                  </a:cubicBezTo>
                  <a:lnTo>
                    <a:pt x="190500" y="476250"/>
                  </a:lnTo>
                  <a:lnTo>
                    <a:pt x="190500" y="285750"/>
                  </a:lnTo>
                  <a:cubicBezTo>
                    <a:pt x="190500" y="233229"/>
                    <a:pt x="233229" y="190500"/>
                    <a:pt x="285750" y="190500"/>
                  </a:cubicBezTo>
                  <a:lnTo>
                    <a:pt x="2810685" y="190500"/>
                  </a:lnTo>
                  <a:cubicBezTo>
                    <a:pt x="2863206" y="190500"/>
                    <a:pt x="2905935" y="233229"/>
                    <a:pt x="2905935" y="285750"/>
                  </a:cubicBezTo>
                  <a:lnTo>
                    <a:pt x="2905935" y="476250"/>
                  </a:lnTo>
                  <a:lnTo>
                    <a:pt x="1976809" y="476250"/>
                  </a:lnTo>
                  <a:cubicBezTo>
                    <a:pt x="1924202" y="476250"/>
                    <a:pt x="1881559" y="518893"/>
                    <a:pt x="1881559" y="571500"/>
                  </a:cubicBezTo>
                  <a:cubicBezTo>
                    <a:pt x="1881559" y="624107"/>
                    <a:pt x="1924202" y="666750"/>
                    <a:pt x="1976809" y="666750"/>
                  </a:cubicBezTo>
                  <a:lnTo>
                    <a:pt x="2905935" y="666750"/>
                  </a:lnTo>
                  <a:lnTo>
                    <a:pt x="2905935" y="4591069"/>
                  </a:lnTo>
                  <a:cubicBezTo>
                    <a:pt x="2905944" y="4643590"/>
                    <a:pt x="2863215" y="4686319"/>
                    <a:pt x="2810694" y="4686319"/>
                  </a:cubicBezTo>
                  <a:close/>
                </a:path>
              </a:pathLst>
            </a:custGeom>
            <a:grpFill/>
            <a:ln w="9525"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B54A094F-A3A7-193B-7099-5400985130AB}"/>
                </a:ext>
              </a:extLst>
            </p:cNvPr>
            <p:cNvSpPr/>
            <p:nvPr/>
          </p:nvSpPr>
          <p:spPr>
            <a:xfrm>
              <a:off x="5810259" y="4914900"/>
              <a:ext cx="571500" cy="571500"/>
            </a:xfrm>
            <a:custGeom>
              <a:avLst/>
              <a:gdLst>
                <a:gd name="connsiteX0" fmla="*/ 285750 w 571500"/>
                <a:gd name="connsiteY0" fmla="*/ 0 h 571500"/>
                <a:gd name="connsiteX1" fmla="*/ 0 w 571500"/>
                <a:gd name="connsiteY1" fmla="*/ 285750 h 571500"/>
                <a:gd name="connsiteX2" fmla="*/ 285750 w 571500"/>
                <a:gd name="connsiteY2" fmla="*/ 571500 h 571500"/>
                <a:gd name="connsiteX3" fmla="*/ 571500 w 571500"/>
                <a:gd name="connsiteY3" fmla="*/ 285750 h 571500"/>
                <a:gd name="connsiteX4" fmla="*/ 285750 w 571500"/>
                <a:gd name="connsiteY4" fmla="*/ 0 h 571500"/>
                <a:gd name="connsiteX5" fmla="*/ 285750 w 571500"/>
                <a:gd name="connsiteY5" fmla="*/ 381000 h 571500"/>
                <a:gd name="connsiteX6" fmla="*/ 190500 w 571500"/>
                <a:gd name="connsiteY6" fmla="*/ 285750 h 571500"/>
                <a:gd name="connsiteX7" fmla="*/ 285750 w 571500"/>
                <a:gd name="connsiteY7" fmla="*/ 190500 h 571500"/>
                <a:gd name="connsiteX8" fmla="*/ 381000 w 571500"/>
                <a:gd name="connsiteY8" fmla="*/ 285750 h 571500"/>
                <a:gd name="connsiteX9" fmla="*/ 285750 w 571500"/>
                <a:gd name="connsiteY9" fmla="*/ 381000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0" h="571500">
                  <a:moveTo>
                    <a:pt x="285750" y="0"/>
                  </a:moveTo>
                  <a:cubicBezTo>
                    <a:pt x="128187" y="0"/>
                    <a:pt x="0" y="128188"/>
                    <a:pt x="0" y="285750"/>
                  </a:cubicBezTo>
                  <a:cubicBezTo>
                    <a:pt x="0" y="443312"/>
                    <a:pt x="128187" y="571500"/>
                    <a:pt x="285750" y="571500"/>
                  </a:cubicBezTo>
                  <a:cubicBezTo>
                    <a:pt x="443312" y="571500"/>
                    <a:pt x="571500" y="443312"/>
                    <a:pt x="571500" y="285750"/>
                  </a:cubicBezTo>
                  <a:cubicBezTo>
                    <a:pt x="571500" y="128188"/>
                    <a:pt x="443312" y="0"/>
                    <a:pt x="285750" y="0"/>
                  </a:cubicBezTo>
                  <a:close/>
                  <a:moveTo>
                    <a:pt x="285750" y="381000"/>
                  </a:moveTo>
                  <a:cubicBezTo>
                    <a:pt x="233229" y="381000"/>
                    <a:pt x="190500" y="338271"/>
                    <a:pt x="190500" y="285750"/>
                  </a:cubicBezTo>
                  <a:cubicBezTo>
                    <a:pt x="190500" y="233229"/>
                    <a:pt x="233229" y="190500"/>
                    <a:pt x="285750" y="190500"/>
                  </a:cubicBezTo>
                  <a:cubicBezTo>
                    <a:pt x="338271" y="190500"/>
                    <a:pt x="381000" y="233229"/>
                    <a:pt x="381000" y="285750"/>
                  </a:cubicBezTo>
                  <a:cubicBezTo>
                    <a:pt x="381000" y="338271"/>
                    <a:pt x="338271" y="381000"/>
                    <a:pt x="285750" y="381000"/>
                  </a:cubicBezTo>
                  <a:close/>
                </a:path>
              </a:pathLst>
            </a:custGeom>
            <a:grpFill/>
            <a:ln w="9525" cap="flat">
              <a:noFill/>
              <a:prstDash val="solid"/>
              <a:miter/>
            </a:ln>
          </p:spPr>
          <p:txBody>
            <a:bodyPr rtlCol="0" anchor="ctr"/>
            <a:lstStyle/>
            <a:p>
              <a:endParaRPr lang="en-GB"/>
            </a:p>
          </p:txBody>
        </p:sp>
        <p:sp>
          <p:nvSpPr>
            <p:cNvPr id="10" name="Freeform 9">
              <a:extLst>
                <a:ext uri="{FF2B5EF4-FFF2-40B4-BE49-F238E27FC236}">
                  <a16:creationId xmlns:a16="http://schemas.microsoft.com/office/drawing/2014/main" id="{0E9DA1B0-BCE1-8ED9-6A86-9CC7113C9A15}"/>
                </a:ext>
              </a:extLst>
            </p:cNvPr>
            <p:cNvSpPr/>
            <p:nvPr/>
          </p:nvSpPr>
          <p:spPr>
            <a:xfrm>
              <a:off x="4953019" y="2143134"/>
              <a:ext cx="793746" cy="793746"/>
            </a:xfrm>
            <a:custGeom>
              <a:avLst/>
              <a:gdLst>
                <a:gd name="connsiteX0" fmla="*/ 95250 w 793746"/>
                <a:gd name="connsiteY0" fmla="*/ 793747 h 793746"/>
                <a:gd name="connsiteX1" fmla="*/ 190500 w 793746"/>
                <a:gd name="connsiteY1" fmla="*/ 698497 h 793746"/>
                <a:gd name="connsiteX2" fmla="*/ 190500 w 793746"/>
                <a:gd name="connsiteY2" fmla="*/ 190500 h 793746"/>
                <a:gd name="connsiteX3" fmla="*/ 698497 w 793746"/>
                <a:gd name="connsiteY3" fmla="*/ 190500 h 793746"/>
                <a:gd name="connsiteX4" fmla="*/ 793747 w 793746"/>
                <a:gd name="connsiteY4" fmla="*/ 95250 h 793746"/>
                <a:gd name="connsiteX5" fmla="*/ 698497 w 793746"/>
                <a:gd name="connsiteY5" fmla="*/ 0 h 793746"/>
                <a:gd name="connsiteX6" fmla="*/ 95250 w 793746"/>
                <a:gd name="connsiteY6" fmla="*/ 0 h 793746"/>
                <a:gd name="connsiteX7" fmla="*/ 0 w 793746"/>
                <a:gd name="connsiteY7" fmla="*/ 95250 h 793746"/>
                <a:gd name="connsiteX8" fmla="*/ 0 w 793746"/>
                <a:gd name="connsiteY8" fmla="*/ 698497 h 793746"/>
                <a:gd name="connsiteX9" fmla="*/ 95250 w 793746"/>
                <a:gd name="connsiteY9" fmla="*/ 793747 h 793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3746" h="793746">
                  <a:moveTo>
                    <a:pt x="95250" y="793747"/>
                  </a:moveTo>
                  <a:cubicBezTo>
                    <a:pt x="147857" y="793747"/>
                    <a:pt x="190500" y="751103"/>
                    <a:pt x="190500" y="698497"/>
                  </a:cubicBezTo>
                  <a:lnTo>
                    <a:pt x="190500" y="190500"/>
                  </a:lnTo>
                  <a:lnTo>
                    <a:pt x="698497" y="190500"/>
                  </a:lnTo>
                  <a:cubicBezTo>
                    <a:pt x="751103" y="190500"/>
                    <a:pt x="793747" y="147857"/>
                    <a:pt x="793747" y="95250"/>
                  </a:cubicBezTo>
                  <a:cubicBezTo>
                    <a:pt x="793747" y="42643"/>
                    <a:pt x="751103" y="0"/>
                    <a:pt x="698497" y="0"/>
                  </a:cubicBezTo>
                  <a:lnTo>
                    <a:pt x="95250" y="0"/>
                  </a:lnTo>
                  <a:cubicBezTo>
                    <a:pt x="42643" y="0"/>
                    <a:pt x="0" y="42643"/>
                    <a:pt x="0" y="95250"/>
                  </a:cubicBezTo>
                  <a:lnTo>
                    <a:pt x="0" y="698497"/>
                  </a:lnTo>
                  <a:cubicBezTo>
                    <a:pt x="0" y="751103"/>
                    <a:pt x="42643" y="793747"/>
                    <a:pt x="95250" y="793747"/>
                  </a:cubicBezTo>
                  <a:close/>
                </a:path>
              </a:pathLst>
            </a:custGeom>
            <a:grpFill/>
            <a:ln w="9525" cap="flat">
              <a:noFill/>
              <a:prstDash val="solid"/>
              <a:miter/>
            </a:ln>
          </p:spPr>
          <p:txBody>
            <a:bodyPr rtlCol="0" anchor="ctr"/>
            <a:lstStyle/>
            <a:p>
              <a:endParaRPr lang="en-GB"/>
            </a:p>
          </p:txBody>
        </p:sp>
        <p:sp>
          <p:nvSpPr>
            <p:cNvPr id="11" name="Freeform 10">
              <a:extLst>
                <a:ext uri="{FF2B5EF4-FFF2-40B4-BE49-F238E27FC236}">
                  <a16:creationId xmlns:a16="http://schemas.microsoft.com/office/drawing/2014/main" id="{1EC56241-9471-2127-944C-628ECEE6D6E9}"/>
                </a:ext>
              </a:extLst>
            </p:cNvPr>
            <p:cNvSpPr/>
            <p:nvPr/>
          </p:nvSpPr>
          <p:spPr>
            <a:xfrm>
              <a:off x="4953028" y="3635368"/>
              <a:ext cx="793746" cy="793746"/>
            </a:xfrm>
            <a:custGeom>
              <a:avLst/>
              <a:gdLst>
                <a:gd name="connsiteX0" fmla="*/ 698497 w 793746"/>
                <a:gd name="connsiteY0" fmla="*/ 603247 h 793746"/>
                <a:gd name="connsiteX1" fmla="*/ 190500 w 793746"/>
                <a:gd name="connsiteY1" fmla="*/ 603247 h 793746"/>
                <a:gd name="connsiteX2" fmla="*/ 190500 w 793746"/>
                <a:gd name="connsiteY2" fmla="*/ 95250 h 793746"/>
                <a:gd name="connsiteX3" fmla="*/ 95250 w 793746"/>
                <a:gd name="connsiteY3" fmla="*/ 0 h 793746"/>
                <a:gd name="connsiteX4" fmla="*/ 0 w 793746"/>
                <a:gd name="connsiteY4" fmla="*/ 95250 h 793746"/>
                <a:gd name="connsiteX5" fmla="*/ 0 w 793746"/>
                <a:gd name="connsiteY5" fmla="*/ 698497 h 793746"/>
                <a:gd name="connsiteX6" fmla="*/ 95250 w 793746"/>
                <a:gd name="connsiteY6" fmla="*/ 793747 h 793746"/>
                <a:gd name="connsiteX7" fmla="*/ 698497 w 793746"/>
                <a:gd name="connsiteY7" fmla="*/ 793747 h 793746"/>
                <a:gd name="connsiteX8" fmla="*/ 793747 w 793746"/>
                <a:gd name="connsiteY8" fmla="*/ 698497 h 793746"/>
                <a:gd name="connsiteX9" fmla="*/ 698497 w 793746"/>
                <a:gd name="connsiteY9" fmla="*/ 603247 h 793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3746" h="793746">
                  <a:moveTo>
                    <a:pt x="698497" y="603247"/>
                  </a:moveTo>
                  <a:lnTo>
                    <a:pt x="190500" y="603247"/>
                  </a:lnTo>
                  <a:lnTo>
                    <a:pt x="190500" y="95250"/>
                  </a:lnTo>
                  <a:cubicBezTo>
                    <a:pt x="190500" y="42644"/>
                    <a:pt x="147857" y="0"/>
                    <a:pt x="95250" y="0"/>
                  </a:cubicBezTo>
                  <a:cubicBezTo>
                    <a:pt x="42643" y="0"/>
                    <a:pt x="0" y="42644"/>
                    <a:pt x="0" y="95250"/>
                  </a:cubicBezTo>
                  <a:lnTo>
                    <a:pt x="0" y="698497"/>
                  </a:lnTo>
                  <a:cubicBezTo>
                    <a:pt x="0" y="751104"/>
                    <a:pt x="42643" y="793747"/>
                    <a:pt x="95250" y="793747"/>
                  </a:cubicBezTo>
                  <a:lnTo>
                    <a:pt x="698497" y="793747"/>
                  </a:lnTo>
                  <a:cubicBezTo>
                    <a:pt x="751103" y="793747"/>
                    <a:pt x="793747" y="751104"/>
                    <a:pt x="793747" y="698497"/>
                  </a:cubicBezTo>
                  <a:cubicBezTo>
                    <a:pt x="793747" y="645891"/>
                    <a:pt x="751103" y="603247"/>
                    <a:pt x="698497" y="603247"/>
                  </a:cubicBezTo>
                  <a:close/>
                </a:path>
              </a:pathLst>
            </a:custGeom>
            <a:grpFill/>
            <a:ln w="9525"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4BDFA037-2774-874A-8596-DC1963549B5D}"/>
                </a:ext>
              </a:extLst>
            </p:cNvPr>
            <p:cNvSpPr/>
            <p:nvPr/>
          </p:nvSpPr>
          <p:spPr>
            <a:xfrm>
              <a:off x="6445253" y="3635368"/>
              <a:ext cx="793746" cy="793746"/>
            </a:xfrm>
            <a:custGeom>
              <a:avLst/>
              <a:gdLst>
                <a:gd name="connsiteX0" fmla="*/ 698497 w 793746"/>
                <a:gd name="connsiteY0" fmla="*/ 0 h 793746"/>
                <a:gd name="connsiteX1" fmla="*/ 603247 w 793746"/>
                <a:gd name="connsiteY1" fmla="*/ 95250 h 793746"/>
                <a:gd name="connsiteX2" fmla="*/ 603247 w 793746"/>
                <a:gd name="connsiteY2" fmla="*/ 603247 h 793746"/>
                <a:gd name="connsiteX3" fmla="*/ 95250 w 793746"/>
                <a:gd name="connsiteY3" fmla="*/ 603247 h 793746"/>
                <a:gd name="connsiteX4" fmla="*/ 0 w 793746"/>
                <a:gd name="connsiteY4" fmla="*/ 698497 h 793746"/>
                <a:gd name="connsiteX5" fmla="*/ 95250 w 793746"/>
                <a:gd name="connsiteY5" fmla="*/ 793747 h 793746"/>
                <a:gd name="connsiteX6" fmla="*/ 698497 w 793746"/>
                <a:gd name="connsiteY6" fmla="*/ 793747 h 793746"/>
                <a:gd name="connsiteX7" fmla="*/ 793747 w 793746"/>
                <a:gd name="connsiteY7" fmla="*/ 698497 h 793746"/>
                <a:gd name="connsiteX8" fmla="*/ 793747 w 793746"/>
                <a:gd name="connsiteY8" fmla="*/ 95250 h 793746"/>
                <a:gd name="connsiteX9" fmla="*/ 698497 w 793746"/>
                <a:gd name="connsiteY9" fmla="*/ 0 h 793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3746" h="793746">
                  <a:moveTo>
                    <a:pt x="698497" y="0"/>
                  </a:moveTo>
                  <a:cubicBezTo>
                    <a:pt x="645890" y="0"/>
                    <a:pt x="603247" y="42644"/>
                    <a:pt x="603247" y="95250"/>
                  </a:cubicBezTo>
                  <a:lnTo>
                    <a:pt x="603247" y="603247"/>
                  </a:lnTo>
                  <a:lnTo>
                    <a:pt x="95250" y="603247"/>
                  </a:lnTo>
                  <a:cubicBezTo>
                    <a:pt x="42644" y="603247"/>
                    <a:pt x="0" y="645891"/>
                    <a:pt x="0" y="698497"/>
                  </a:cubicBezTo>
                  <a:cubicBezTo>
                    <a:pt x="0" y="751104"/>
                    <a:pt x="42644" y="793747"/>
                    <a:pt x="95250" y="793747"/>
                  </a:cubicBezTo>
                  <a:lnTo>
                    <a:pt x="698497" y="793747"/>
                  </a:lnTo>
                  <a:cubicBezTo>
                    <a:pt x="751104" y="793747"/>
                    <a:pt x="793747" y="751104"/>
                    <a:pt x="793747" y="698497"/>
                  </a:cubicBezTo>
                  <a:lnTo>
                    <a:pt x="793747" y="95250"/>
                  </a:lnTo>
                  <a:cubicBezTo>
                    <a:pt x="793747" y="42644"/>
                    <a:pt x="751104" y="0"/>
                    <a:pt x="698497" y="0"/>
                  </a:cubicBezTo>
                  <a:close/>
                </a:path>
              </a:pathLst>
            </a:custGeom>
            <a:grpFill/>
            <a:ln w="9525"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6D6B8DED-2298-15A6-5D0A-9AB124BAC34E}"/>
                </a:ext>
              </a:extLst>
            </p:cNvPr>
            <p:cNvSpPr/>
            <p:nvPr/>
          </p:nvSpPr>
          <p:spPr>
            <a:xfrm>
              <a:off x="6445253" y="2143134"/>
              <a:ext cx="793746" cy="793746"/>
            </a:xfrm>
            <a:custGeom>
              <a:avLst/>
              <a:gdLst>
                <a:gd name="connsiteX0" fmla="*/ 95250 w 793746"/>
                <a:gd name="connsiteY0" fmla="*/ 190500 h 793746"/>
                <a:gd name="connsiteX1" fmla="*/ 603247 w 793746"/>
                <a:gd name="connsiteY1" fmla="*/ 190500 h 793746"/>
                <a:gd name="connsiteX2" fmla="*/ 603247 w 793746"/>
                <a:gd name="connsiteY2" fmla="*/ 698497 h 793746"/>
                <a:gd name="connsiteX3" fmla="*/ 698497 w 793746"/>
                <a:gd name="connsiteY3" fmla="*/ 793747 h 793746"/>
                <a:gd name="connsiteX4" fmla="*/ 793747 w 793746"/>
                <a:gd name="connsiteY4" fmla="*/ 698497 h 793746"/>
                <a:gd name="connsiteX5" fmla="*/ 793747 w 793746"/>
                <a:gd name="connsiteY5" fmla="*/ 95250 h 793746"/>
                <a:gd name="connsiteX6" fmla="*/ 698497 w 793746"/>
                <a:gd name="connsiteY6" fmla="*/ 0 h 793746"/>
                <a:gd name="connsiteX7" fmla="*/ 95250 w 793746"/>
                <a:gd name="connsiteY7" fmla="*/ 0 h 793746"/>
                <a:gd name="connsiteX8" fmla="*/ 0 w 793746"/>
                <a:gd name="connsiteY8" fmla="*/ 95250 h 793746"/>
                <a:gd name="connsiteX9" fmla="*/ 95250 w 793746"/>
                <a:gd name="connsiteY9" fmla="*/ 190500 h 793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3746" h="793746">
                  <a:moveTo>
                    <a:pt x="95250" y="190500"/>
                  </a:moveTo>
                  <a:lnTo>
                    <a:pt x="603247" y="190500"/>
                  </a:lnTo>
                  <a:lnTo>
                    <a:pt x="603247" y="698497"/>
                  </a:lnTo>
                  <a:cubicBezTo>
                    <a:pt x="603247" y="751103"/>
                    <a:pt x="645890" y="793747"/>
                    <a:pt x="698497" y="793747"/>
                  </a:cubicBezTo>
                  <a:cubicBezTo>
                    <a:pt x="751104" y="793747"/>
                    <a:pt x="793747" y="751103"/>
                    <a:pt x="793747" y="698497"/>
                  </a:cubicBezTo>
                  <a:lnTo>
                    <a:pt x="793747" y="95250"/>
                  </a:lnTo>
                  <a:cubicBezTo>
                    <a:pt x="793747" y="42643"/>
                    <a:pt x="751104" y="0"/>
                    <a:pt x="698497" y="0"/>
                  </a:cubicBezTo>
                  <a:lnTo>
                    <a:pt x="95250" y="0"/>
                  </a:lnTo>
                  <a:cubicBezTo>
                    <a:pt x="42644" y="0"/>
                    <a:pt x="0" y="42643"/>
                    <a:pt x="0" y="95250"/>
                  </a:cubicBezTo>
                  <a:cubicBezTo>
                    <a:pt x="0" y="147857"/>
                    <a:pt x="42644" y="190500"/>
                    <a:pt x="95250" y="190500"/>
                  </a:cubicBezTo>
                  <a:close/>
                </a:path>
              </a:pathLst>
            </a:custGeom>
            <a:grpFill/>
            <a:ln w="9525"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4A83DAFB-ECE2-456B-255E-9DE0E322E6EA}"/>
                </a:ext>
              </a:extLst>
            </p:cNvPr>
            <p:cNvSpPr/>
            <p:nvPr/>
          </p:nvSpPr>
          <p:spPr>
            <a:xfrm>
              <a:off x="5334028" y="2524134"/>
              <a:ext cx="1523971" cy="1523980"/>
            </a:xfrm>
            <a:custGeom>
              <a:avLst/>
              <a:gdLst>
                <a:gd name="connsiteX0" fmla="*/ 0 w 1523971"/>
                <a:gd name="connsiteY0" fmla="*/ 95250 h 1523980"/>
                <a:gd name="connsiteX1" fmla="*/ 0 w 1523971"/>
                <a:gd name="connsiteY1" fmla="*/ 539744 h 1523980"/>
                <a:gd name="connsiteX2" fmla="*/ 95250 w 1523971"/>
                <a:gd name="connsiteY2" fmla="*/ 634994 h 1523980"/>
                <a:gd name="connsiteX3" fmla="*/ 444494 w 1523971"/>
                <a:gd name="connsiteY3" fmla="*/ 634994 h 1523980"/>
                <a:gd name="connsiteX4" fmla="*/ 444494 w 1523971"/>
                <a:gd name="connsiteY4" fmla="*/ 888987 h 1523980"/>
                <a:gd name="connsiteX5" fmla="*/ 95250 w 1523971"/>
                <a:gd name="connsiteY5" fmla="*/ 888987 h 1523980"/>
                <a:gd name="connsiteX6" fmla="*/ 0 w 1523971"/>
                <a:gd name="connsiteY6" fmla="*/ 984237 h 1523980"/>
                <a:gd name="connsiteX7" fmla="*/ 95250 w 1523971"/>
                <a:gd name="connsiteY7" fmla="*/ 1079487 h 1523980"/>
                <a:gd name="connsiteX8" fmla="*/ 444494 w 1523971"/>
                <a:gd name="connsiteY8" fmla="*/ 1079487 h 1523980"/>
                <a:gd name="connsiteX9" fmla="*/ 444494 w 1523971"/>
                <a:gd name="connsiteY9" fmla="*/ 1333481 h 1523980"/>
                <a:gd name="connsiteX10" fmla="*/ 95250 w 1523971"/>
                <a:gd name="connsiteY10" fmla="*/ 1333481 h 1523980"/>
                <a:gd name="connsiteX11" fmla="*/ 0 w 1523971"/>
                <a:gd name="connsiteY11" fmla="*/ 1428731 h 1523980"/>
                <a:gd name="connsiteX12" fmla="*/ 95250 w 1523971"/>
                <a:gd name="connsiteY12" fmla="*/ 1523981 h 1523980"/>
                <a:gd name="connsiteX13" fmla="*/ 539744 w 1523971"/>
                <a:gd name="connsiteY13" fmla="*/ 1523981 h 1523980"/>
                <a:gd name="connsiteX14" fmla="*/ 634994 w 1523971"/>
                <a:gd name="connsiteY14" fmla="*/ 1428731 h 1523980"/>
                <a:gd name="connsiteX15" fmla="*/ 634994 w 1523971"/>
                <a:gd name="connsiteY15" fmla="*/ 984237 h 1523980"/>
                <a:gd name="connsiteX16" fmla="*/ 634994 w 1523971"/>
                <a:gd name="connsiteY16" fmla="*/ 634994 h 1523980"/>
                <a:gd name="connsiteX17" fmla="*/ 984237 w 1523971"/>
                <a:gd name="connsiteY17" fmla="*/ 634994 h 1523980"/>
                <a:gd name="connsiteX18" fmla="*/ 1079487 w 1523971"/>
                <a:gd name="connsiteY18" fmla="*/ 539744 h 1523980"/>
                <a:gd name="connsiteX19" fmla="*/ 1079487 w 1523971"/>
                <a:gd name="connsiteY19" fmla="*/ 190500 h 1523980"/>
                <a:gd name="connsiteX20" fmla="*/ 1333471 w 1523971"/>
                <a:gd name="connsiteY20" fmla="*/ 190500 h 1523980"/>
                <a:gd name="connsiteX21" fmla="*/ 1333471 w 1523971"/>
                <a:gd name="connsiteY21" fmla="*/ 539744 h 1523980"/>
                <a:gd name="connsiteX22" fmla="*/ 1428721 w 1523971"/>
                <a:gd name="connsiteY22" fmla="*/ 634994 h 1523980"/>
                <a:gd name="connsiteX23" fmla="*/ 1523971 w 1523971"/>
                <a:gd name="connsiteY23" fmla="*/ 539744 h 1523980"/>
                <a:gd name="connsiteX24" fmla="*/ 1523971 w 1523971"/>
                <a:gd name="connsiteY24" fmla="*/ 95250 h 1523980"/>
                <a:gd name="connsiteX25" fmla="*/ 1428721 w 1523971"/>
                <a:gd name="connsiteY25" fmla="*/ 0 h 1523980"/>
                <a:gd name="connsiteX26" fmla="*/ 984228 w 1523971"/>
                <a:gd name="connsiteY26" fmla="*/ 0 h 1523980"/>
                <a:gd name="connsiteX27" fmla="*/ 888978 w 1523971"/>
                <a:gd name="connsiteY27" fmla="*/ 95250 h 1523980"/>
                <a:gd name="connsiteX28" fmla="*/ 888978 w 1523971"/>
                <a:gd name="connsiteY28" fmla="*/ 444494 h 1523980"/>
                <a:gd name="connsiteX29" fmla="*/ 634984 w 1523971"/>
                <a:gd name="connsiteY29" fmla="*/ 444494 h 1523980"/>
                <a:gd name="connsiteX30" fmla="*/ 634984 w 1523971"/>
                <a:gd name="connsiteY30" fmla="*/ 95250 h 1523980"/>
                <a:gd name="connsiteX31" fmla="*/ 539734 w 1523971"/>
                <a:gd name="connsiteY31" fmla="*/ 0 h 1523980"/>
                <a:gd name="connsiteX32" fmla="*/ 95240 w 1523971"/>
                <a:gd name="connsiteY32" fmla="*/ 0 h 1523980"/>
                <a:gd name="connsiteX33" fmla="*/ 0 w 1523971"/>
                <a:gd name="connsiteY33" fmla="*/ 95250 h 1523980"/>
                <a:gd name="connsiteX34" fmla="*/ 190500 w 1523971"/>
                <a:gd name="connsiteY34" fmla="*/ 190500 h 1523980"/>
                <a:gd name="connsiteX35" fmla="*/ 444494 w 1523971"/>
                <a:gd name="connsiteY35" fmla="*/ 190500 h 1523980"/>
                <a:gd name="connsiteX36" fmla="*/ 444494 w 1523971"/>
                <a:gd name="connsiteY36" fmla="*/ 444494 h 1523980"/>
                <a:gd name="connsiteX37" fmla="*/ 190500 w 1523971"/>
                <a:gd name="connsiteY37" fmla="*/ 444494 h 1523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23971" h="1523980">
                  <a:moveTo>
                    <a:pt x="0" y="95250"/>
                  </a:moveTo>
                  <a:lnTo>
                    <a:pt x="0" y="539744"/>
                  </a:lnTo>
                  <a:cubicBezTo>
                    <a:pt x="0" y="592350"/>
                    <a:pt x="42643" y="634994"/>
                    <a:pt x="95250" y="634994"/>
                  </a:cubicBezTo>
                  <a:lnTo>
                    <a:pt x="444494" y="634994"/>
                  </a:lnTo>
                  <a:lnTo>
                    <a:pt x="444494" y="888987"/>
                  </a:lnTo>
                  <a:lnTo>
                    <a:pt x="95250" y="888987"/>
                  </a:lnTo>
                  <a:cubicBezTo>
                    <a:pt x="42643" y="888987"/>
                    <a:pt x="0" y="931631"/>
                    <a:pt x="0" y="984237"/>
                  </a:cubicBezTo>
                  <a:cubicBezTo>
                    <a:pt x="0" y="1036844"/>
                    <a:pt x="42643" y="1079487"/>
                    <a:pt x="95250" y="1079487"/>
                  </a:cubicBezTo>
                  <a:lnTo>
                    <a:pt x="444494" y="1079487"/>
                  </a:lnTo>
                  <a:lnTo>
                    <a:pt x="444494" y="1333481"/>
                  </a:lnTo>
                  <a:lnTo>
                    <a:pt x="95250" y="1333481"/>
                  </a:lnTo>
                  <a:cubicBezTo>
                    <a:pt x="42643" y="1333481"/>
                    <a:pt x="0" y="1376124"/>
                    <a:pt x="0" y="1428731"/>
                  </a:cubicBezTo>
                  <a:cubicBezTo>
                    <a:pt x="0" y="1481338"/>
                    <a:pt x="42643" y="1523981"/>
                    <a:pt x="95250" y="1523981"/>
                  </a:cubicBezTo>
                  <a:lnTo>
                    <a:pt x="539744" y="1523981"/>
                  </a:lnTo>
                  <a:cubicBezTo>
                    <a:pt x="592350" y="1523981"/>
                    <a:pt x="634994" y="1481338"/>
                    <a:pt x="634994" y="1428731"/>
                  </a:cubicBezTo>
                  <a:lnTo>
                    <a:pt x="634994" y="984237"/>
                  </a:lnTo>
                  <a:lnTo>
                    <a:pt x="634994" y="634994"/>
                  </a:lnTo>
                  <a:lnTo>
                    <a:pt x="984237" y="634994"/>
                  </a:lnTo>
                  <a:cubicBezTo>
                    <a:pt x="1036844" y="634994"/>
                    <a:pt x="1079487" y="592350"/>
                    <a:pt x="1079487" y="539744"/>
                  </a:cubicBezTo>
                  <a:lnTo>
                    <a:pt x="1079487" y="190500"/>
                  </a:lnTo>
                  <a:lnTo>
                    <a:pt x="1333471" y="190500"/>
                  </a:lnTo>
                  <a:lnTo>
                    <a:pt x="1333471" y="539744"/>
                  </a:lnTo>
                  <a:cubicBezTo>
                    <a:pt x="1333471" y="592350"/>
                    <a:pt x="1376115" y="634994"/>
                    <a:pt x="1428721" y="634994"/>
                  </a:cubicBezTo>
                  <a:cubicBezTo>
                    <a:pt x="1481328" y="634994"/>
                    <a:pt x="1523971" y="592350"/>
                    <a:pt x="1523971" y="539744"/>
                  </a:cubicBezTo>
                  <a:lnTo>
                    <a:pt x="1523971" y="95250"/>
                  </a:lnTo>
                  <a:cubicBezTo>
                    <a:pt x="1523971" y="42643"/>
                    <a:pt x="1481328" y="0"/>
                    <a:pt x="1428721" y="0"/>
                  </a:cubicBezTo>
                  <a:lnTo>
                    <a:pt x="984228" y="0"/>
                  </a:lnTo>
                  <a:cubicBezTo>
                    <a:pt x="931621" y="0"/>
                    <a:pt x="888978" y="42643"/>
                    <a:pt x="888978" y="95250"/>
                  </a:cubicBezTo>
                  <a:lnTo>
                    <a:pt x="888978" y="444494"/>
                  </a:lnTo>
                  <a:lnTo>
                    <a:pt x="634984" y="444494"/>
                  </a:lnTo>
                  <a:lnTo>
                    <a:pt x="634984" y="95250"/>
                  </a:lnTo>
                  <a:cubicBezTo>
                    <a:pt x="634984" y="42643"/>
                    <a:pt x="592341" y="0"/>
                    <a:pt x="539734" y="0"/>
                  </a:cubicBezTo>
                  <a:lnTo>
                    <a:pt x="95240" y="0"/>
                  </a:lnTo>
                  <a:cubicBezTo>
                    <a:pt x="42643" y="0"/>
                    <a:pt x="0" y="42653"/>
                    <a:pt x="0" y="95250"/>
                  </a:cubicBezTo>
                  <a:close/>
                  <a:moveTo>
                    <a:pt x="190500" y="190500"/>
                  </a:moveTo>
                  <a:lnTo>
                    <a:pt x="444494" y="190500"/>
                  </a:lnTo>
                  <a:lnTo>
                    <a:pt x="444494" y="444494"/>
                  </a:lnTo>
                  <a:lnTo>
                    <a:pt x="190500" y="444494"/>
                  </a:lnTo>
                  <a:close/>
                </a:path>
              </a:pathLst>
            </a:custGeom>
            <a:grpFill/>
            <a:ln w="9525"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AF9B49AF-E187-B688-265F-ABDEDE57CDBB}"/>
                </a:ext>
              </a:extLst>
            </p:cNvPr>
            <p:cNvSpPr/>
            <p:nvPr/>
          </p:nvSpPr>
          <p:spPr>
            <a:xfrm>
              <a:off x="6223006" y="3413121"/>
              <a:ext cx="634993" cy="634993"/>
            </a:xfrm>
            <a:custGeom>
              <a:avLst/>
              <a:gdLst>
                <a:gd name="connsiteX0" fmla="*/ 539744 w 634993"/>
                <a:gd name="connsiteY0" fmla="*/ 0 h 634993"/>
                <a:gd name="connsiteX1" fmla="*/ 95250 w 634993"/>
                <a:gd name="connsiteY1" fmla="*/ 0 h 634993"/>
                <a:gd name="connsiteX2" fmla="*/ 0 w 634993"/>
                <a:gd name="connsiteY2" fmla="*/ 95250 h 634993"/>
                <a:gd name="connsiteX3" fmla="*/ 0 w 634993"/>
                <a:gd name="connsiteY3" fmla="*/ 539744 h 634993"/>
                <a:gd name="connsiteX4" fmla="*/ 95250 w 634993"/>
                <a:gd name="connsiteY4" fmla="*/ 634994 h 634993"/>
                <a:gd name="connsiteX5" fmla="*/ 539744 w 634993"/>
                <a:gd name="connsiteY5" fmla="*/ 634994 h 634993"/>
                <a:gd name="connsiteX6" fmla="*/ 634994 w 634993"/>
                <a:gd name="connsiteY6" fmla="*/ 539744 h 634993"/>
                <a:gd name="connsiteX7" fmla="*/ 634994 w 634993"/>
                <a:gd name="connsiteY7" fmla="*/ 95250 h 634993"/>
                <a:gd name="connsiteX8" fmla="*/ 539744 w 634993"/>
                <a:gd name="connsiteY8" fmla="*/ 0 h 634993"/>
                <a:gd name="connsiteX9" fmla="*/ 444494 w 634993"/>
                <a:gd name="connsiteY9" fmla="*/ 444494 h 634993"/>
                <a:gd name="connsiteX10" fmla="*/ 190500 w 634993"/>
                <a:gd name="connsiteY10" fmla="*/ 444494 h 634993"/>
                <a:gd name="connsiteX11" fmla="*/ 190500 w 634993"/>
                <a:gd name="connsiteY11" fmla="*/ 190500 h 634993"/>
                <a:gd name="connsiteX12" fmla="*/ 444494 w 634993"/>
                <a:gd name="connsiteY12" fmla="*/ 190500 h 634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4993" h="634993">
                  <a:moveTo>
                    <a:pt x="539744" y="0"/>
                  </a:moveTo>
                  <a:lnTo>
                    <a:pt x="95250" y="0"/>
                  </a:lnTo>
                  <a:cubicBezTo>
                    <a:pt x="42643" y="0"/>
                    <a:pt x="0" y="42643"/>
                    <a:pt x="0" y="95250"/>
                  </a:cubicBezTo>
                  <a:lnTo>
                    <a:pt x="0" y="539744"/>
                  </a:lnTo>
                  <a:cubicBezTo>
                    <a:pt x="0" y="592350"/>
                    <a:pt x="42643" y="634994"/>
                    <a:pt x="95250" y="634994"/>
                  </a:cubicBezTo>
                  <a:lnTo>
                    <a:pt x="539744" y="634994"/>
                  </a:lnTo>
                  <a:cubicBezTo>
                    <a:pt x="592350" y="634994"/>
                    <a:pt x="634994" y="592350"/>
                    <a:pt x="634994" y="539744"/>
                  </a:cubicBezTo>
                  <a:lnTo>
                    <a:pt x="634994" y="95250"/>
                  </a:lnTo>
                  <a:cubicBezTo>
                    <a:pt x="634994" y="42643"/>
                    <a:pt x="592350" y="0"/>
                    <a:pt x="539744" y="0"/>
                  </a:cubicBezTo>
                  <a:close/>
                  <a:moveTo>
                    <a:pt x="444494" y="444494"/>
                  </a:moveTo>
                  <a:lnTo>
                    <a:pt x="190500" y="444494"/>
                  </a:lnTo>
                  <a:lnTo>
                    <a:pt x="190500" y="190500"/>
                  </a:lnTo>
                  <a:lnTo>
                    <a:pt x="444494" y="190500"/>
                  </a:lnTo>
                  <a:close/>
                </a:path>
              </a:pathLst>
            </a:custGeom>
            <a:grpFill/>
            <a:ln w="9525"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1731EB0F-9104-9C6F-2D02-B0D5A76D20E8}"/>
                </a:ext>
              </a:extLst>
            </p:cNvPr>
            <p:cNvSpPr/>
            <p:nvPr/>
          </p:nvSpPr>
          <p:spPr>
            <a:xfrm>
              <a:off x="6000721" y="1466850"/>
              <a:ext cx="190538" cy="190500"/>
            </a:xfrm>
            <a:custGeom>
              <a:avLst/>
              <a:gdLst>
                <a:gd name="connsiteX0" fmla="*/ 95288 w 190538"/>
                <a:gd name="connsiteY0" fmla="*/ 190500 h 190500"/>
                <a:gd name="connsiteX1" fmla="*/ 190538 w 190538"/>
                <a:gd name="connsiteY1" fmla="*/ 95250 h 190500"/>
                <a:gd name="connsiteX2" fmla="*/ 95288 w 190538"/>
                <a:gd name="connsiteY2" fmla="*/ 0 h 190500"/>
                <a:gd name="connsiteX3" fmla="*/ 95212 w 190538"/>
                <a:gd name="connsiteY3" fmla="*/ 0 h 190500"/>
                <a:gd name="connsiteX4" fmla="*/ 0 w 190538"/>
                <a:gd name="connsiteY4" fmla="*/ 95250 h 190500"/>
                <a:gd name="connsiteX5" fmla="*/ 95288 w 190538"/>
                <a:gd name="connsiteY5" fmla="*/ 190500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538" h="190500">
                  <a:moveTo>
                    <a:pt x="95288" y="190500"/>
                  </a:moveTo>
                  <a:cubicBezTo>
                    <a:pt x="147895" y="190500"/>
                    <a:pt x="190538" y="147857"/>
                    <a:pt x="190538" y="95250"/>
                  </a:cubicBezTo>
                  <a:cubicBezTo>
                    <a:pt x="190538" y="42643"/>
                    <a:pt x="147895" y="0"/>
                    <a:pt x="95288" y="0"/>
                  </a:cubicBezTo>
                  <a:lnTo>
                    <a:pt x="95212" y="0"/>
                  </a:lnTo>
                  <a:cubicBezTo>
                    <a:pt x="42605" y="0"/>
                    <a:pt x="0" y="42643"/>
                    <a:pt x="0" y="95250"/>
                  </a:cubicBezTo>
                  <a:cubicBezTo>
                    <a:pt x="0" y="147857"/>
                    <a:pt x="42682" y="190500"/>
                    <a:pt x="95288" y="190500"/>
                  </a:cubicBezTo>
                  <a:close/>
                </a:path>
              </a:pathLst>
            </a:custGeom>
            <a:grpFill/>
            <a:ln w="9525" cap="flat">
              <a:noFill/>
              <a:prstDash val="solid"/>
              <a:miter/>
            </a:ln>
          </p:spPr>
          <p:txBody>
            <a:bodyPr rtlCol="0" anchor="ctr"/>
            <a:lstStyle/>
            <a:p>
              <a:endParaRPr lang="en-GB"/>
            </a:p>
          </p:txBody>
        </p:sp>
      </p:grpSp>
      <p:grpSp>
        <p:nvGrpSpPr>
          <p:cNvPr id="2" name="Group 1">
            <a:extLst>
              <a:ext uri="{FF2B5EF4-FFF2-40B4-BE49-F238E27FC236}">
                <a16:creationId xmlns:a16="http://schemas.microsoft.com/office/drawing/2014/main" id="{1B957E7D-EBE8-CC11-EFB2-89C31DC5287A}"/>
              </a:ext>
            </a:extLst>
          </p:cNvPr>
          <p:cNvGrpSpPr/>
          <p:nvPr/>
        </p:nvGrpSpPr>
        <p:grpSpPr>
          <a:xfrm rot="10800000">
            <a:off x="268528" y="3344189"/>
            <a:ext cx="744123" cy="527392"/>
            <a:chOff x="1410990" y="64984"/>
            <a:chExt cx="7606227" cy="5390858"/>
          </a:xfrm>
        </p:grpSpPr>
        <p:sp>
          <p:nvSpPr>
            <p:cNvPr id="3" name="Freeform 2">
              <a:extLst>
                <a:ext uri="{FF2B5EF4-FFF2-40B4-BE49-F238E27FC236}">
                  <a16:creationId xmlns:a16="http://schemas.microsoft.com/office/drawing/2014/main" id="{742570F9-AB79-56B8-3DEF-289EB5BFB335}"/>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12" name="Freeform 11">
              <a:extLst>
                <a:ext uri="{FF2B5EF4-FFF2-40B4-BE49-F238E27FC236}">
                  <a16:creationId xmlns:a16="http://schemas.microsoft.com/office/drawing/2014/main" id="{ABBB421F-5003-F669-38E2-A436C1D792BA}"/>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8EBA53"/>
                </a:gs>
                <a:gs pos="50000">
                  <a:srgbClr val="47B363"/>
                </a:gs>
                <a:gs pos="100000">
                  <a:srgbClr val="00AD74"/>
                </a:gs>
              </a:gsLst>
              <a:lin ang="16200000" scaled="1"/>
            </a:gradFill>
            <a:ln w="7772" cap="flat">
              <a:noFill/>
              <a:prstDash val="solid"/>
              <a:miter/>
            </a:ln>
          </p:spPr>
          <p:txBody>
            <a:bodyPr rtlCol="0" anchor="ctr"/>
            <a:lstStyle/>
            <a:p>
              <a:endParaRPr lang="en-GB"/>
            </a:p>
          </p:txBody>
        </p:sp>
      </p:grpSp>
      <p:grpSp>
        <p:nvGrpSpPr>
          <p:cNvPr id="16" name="Group 15">
            <a:extLst>
              <a:ext uri="{FF2B5EF4-FFF2-40B4-BE49-F238E27FC236}">
                <a16:creationId xmlns:a16="http://schemas.microsoft.com/office/drawing/2014/main" id="{1E8DF540-448A-C045-D0AC-CFC164597547}"/>
              </a:ext>
            </a:extLst>
          </p:cNvPr>
          <p:cNvGrpSpPr/>
          <p:nvPr/>
        </p:nvGrpSpPr>
        <p:grpSpPr>
          <a:xfrm rot="10800000">
            <a:off x="268528" y="4958682"/>
            <a:ext cx="744123" cy="527392"/>
            <a:chOff x="1410990" y="64984"/>
            <a:chExt cx="7606227" cy="5390858"/>
          </a:xfrm>
        </p:grpSpPr>
        <p:sp>
          <p:nvSpPr>
            <p:cNvPr id="17" name="Freeform 16">
              <a:extLst>
                <a:ext uri="{FF2B5EF4-FFF2-40B4-BE49-F238E27FC236}">
                  <a16:creationId xmlns:a16="http://schemas.microsoft.com/office/drawing/2014/main" id="{9B6B1024-16FE-437A-AF1E-CC327DE19A28}"/>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8EBA53"/>
                </a:gs>
                <a:gs pos="11000">
                  <a:srgbClr val="6DB379"/>
                </a:gs>
                <a:gs pos="25000">
                  <a:srgbClr val="4CADA1"/>
                </a:gs>
                <a:gs pos="38000">
                  <a:srgbClr val="30A7C2"/>
                </a:gs>
                <a:gs pos="53000">
                  <a:srgbClr val="1BA3DC"/>
                </a:gs>
                <a:gs pos="67000">
                  <a:srgbClr val="0CA0EE"/>
                </a:gs>
                <a:gs pos="83000">
                  <a:srgbClr val="029EF9"/>
                </a:gs>
                <a:gs pos="100000">
                  <a:srgbClr val="009EFD"/>
                </a:gs>
              </a:gsLst>
              <a:lin ang="10800000" scaled="1"/>
            </a:gradFill>
            <a:ln w="7772" cap="flat">
              <a:noFill/>
              <a:prstDash val="solid"/>
              <a:miter/>
            </a:ln>
          </p:spPr>
          <p:txBody>
            <a:bodyPr rtlCol="0" anchor="ctr"/>
            <a:lstStyle/>
            <a:p>
              <a:endParaRPr lang="en-GB"/>
            </a:p>
          </p:txBody>
        </p:sp>
        <p:sp>
          <p:nvSpPr>
            <p:cNvPr id="18" name="Freeform 17">
              <a:extLst>
                <a:ext uri="{FF2B5EF4-FFF2-40B4-BE49-F238E27FC236}">
                  <a16:creationId xmlns:a16="http://schemas.microsoft.com/office/drawing/2014/main" id="{70033BA4-E2EE-7A6F-8E14-F95CF81D255C}"/>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8EBA53"/>
                </a:gs>
                <a:gs pos="50000">
                  <a:srgbClr val="47B363"/>
                </a:gs>
                <a:gs pos="100000">
                  <a:srgbClr val="00AD74"/>
                </a:gs>
              </a:gsLst>
              <a:lin ang="16200000" scaled="1"/>
            </a:gradFill>
            <a:ln w="7772" cap="flat">
              <a:noFill/>
              <a:prstDash val="solid"/>
              <a:miter/>
            </a:ln>
          </p:spPr>
          <p:txBody>
            <a:bodyPr rtlCol="0" anchor="ctr"/>
            <a:lstStyle/>
            <a:p>
              <a:endParaRPr lang="en-GB"/>
            </a:p>
          </p:txBody>
        </p:sp>
      </p:grpSp>
    </p:spTree>
    <p:extLst>
      <p:ext uri="{BB962C8B-B14F-4D97-AF65-F5344CB8AC3E}">
        <p14:creationId xmlns:p14="http://schemas.microsoft.com/office/powerpoint/2010/main" val="15446423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C0647D0F-7780-2E10-4721-9FB685C0A99A}"/>
              </a:ext>
            </a:extLst>
          </p:cNvPr>
          <p:cNvSpPr>
            <a:spLocks noGrp="1"/>
          </p:cNvSpPr>
          <p:nvPr>
            <p:ph type="body" sz="quarter" idx="18"/>
          </p:nvPr>
        </p:nvSpPr>
        <p:spPr>
          <a:xfrm>
            <a:off x="391600" y="3392026"/>
            <a:ext cx="3423163" cy="1049221"/>
          </a:xfrm>
        </p:spPr>
        <p:txBody>
          <a:bodyPr/>
          <a:lstStyle/>
          <a:p>
            <a:pPr algn="ctr"/>
            <a:r>
              <a:rPr lang="en-US" dirty="0">
                <a:solidFill>
                  <a:srgbClr val="FFFFFF"/>
                </a:solidFill>
              </a:rPr>
              <a:t>Kulturelles Geschichtenerzählen</a:t>
            </a:r>
          </a:p>
        </p:txBody>
      </p:sp>
      <p:sp>
        <p:nvSpPr>
          <p:cNvPr id="10" name="Text Placeholder 2">
            <a:extLst>
              <a:ext uri="{FF2B5EF4-FFF2-40B4-BE49-F238E27FC236}">
                <a16:creationId xmlns:a16="http://schemas.microsoft.com/office/drawing/2014/main" id="{7FA58B7B-2F69-927D-A207-DF74AA4307B8}"/>
              </a:ext>
            </a:extLst>
          </p:cNvPr>
          <p:cNvSpPr>
            <a:spLocks noGrp="1"/>
          </p:cNvSpPr>
          <p:nvPr>
            <p:ph type="body" sz="quarter" idx="19"/>
          </p:nvPr>
        </p:nvSpPr>
        <p:spPr>
          <a:xfrm>
            <a:off x="391599" y="2457107"/>
            <a:ext cx="3423163" cy="385564"/>
          </a:xfrm>
        </p:spPr>
        <p:txBody>
          <a:bodyPr/>
          <a:lstStyle/>
          <a:p>
            <a:pPr algn="ctr"/>
            <a:r>
              <a:rPr lang="en-GB" sz="2400" dirty="0" err="1"/>
              <a:t>Schwerpunktbereich</a:t>
            </a:r>
            <a:r>
              <a:rPr lang="en-GB" sz="2400" dirty="0"/>
              <a:t> 2</a:t>
            </a:r>
          </a:p>
        </p:txBody>
      </p:sp>
      <p:sp>
        <p:nvSpPr>
          <p:cNvPr id="11" name="Text Placeholder 4">
            <a:extLst>
              <a:ext uri="{FF2B5EF4-FFF2-40B4-BE49-F238E27FC236}">
                <a16:creationId xmlns:a16="http://schemas.microsoft.com/office/drawing/2014/main" id="{C58787D8-F839-DF99-9FA2-DF0254309851}"/>
              </a:ext>
            </a:extLst>
          </p:cNvPr>
          <p:cNvSpPr>
            <a:spLocks noGrp="1"/>
          </p:cNvSpPr>
          <p:nvPr>
            <p:ph type="body" sz="quarter" idx="20"/>
          </p:nvPr>
        </p:nvSpPr>
        <p:spPr>
          <a:xfrm>
            <a:off x="4082901" y="1387239"/>
            <a:ext cx="7473043" cy="3289299"/>
          </a:xfrm>
        </p:spPr>
        <p:txBody>
          <a:bodyPr/>
          <a:lstStyle/>
          <a:p>
            <a:pPr marL="0" marR="0" lvl="0" indent="0" algn="l" defTabSz="777514" rtl="0" eaLnBrk="1" fontAlgn="auto" latinLnBrk="0" hangingPunct="1">
              <a:lnSpc>
                <a:spcPct val="100000"/>
              </a:lnSpc>
              <a:buClrTx/>
              <a:buSzTx/>
              <a:tabLst/>
              <a:defRPr/>
            </a:pPr>
            <a:r>
              <a:rPr lang="en-US" sz="2400" dirty="0">
                <a:solidFill>
                  <a:srgbClr val="0C4659"/>
                </a:solidFill>
              </a:rPr>
              <a:t>Gestalte kulturelles Storytelling gemeinsam mit den Gemeinschaften, die es zeigt. So stellst du sicher, dass Traditionen und Geschichte genau und respektvoll festgehalten werden. Außenstehende haben kulturelle Erzählungen lange geprägt. Das führte oft zu Falschdarstellungen, Aneignung oder dem Verlust der Selbstbestimmung der Gemeinschaften. Gib den Gemeinschaften die Kontrolle über ihre Erzählungen. So bewahrst du Kultur und stellst sie ethisch dar.</a:t>
            </a:r>
          </a:p>
        </p:txBody>
      </p:sp>
      <p:sp>
        <p:nvSpPr>
          <p:cNvPr id="7" name="Text Placeholder 5">
            <a:extLst>
              <a:ext uri="{FF2B5EF4-FFF2-40B4-BE49-F238E27FC236}">
                <a16:creationId xmlns:a16="http://schemas.microsoft.com/office/drawing/2014/main" id="{82C5D9E8-223F-80CB-30FC-89F4132D702D}"/>
              </a:ext>
            </a:extLst>
          </p:cNvPr>
          <p:cNvSpPr txBox="1">
            <a:spLocks/>
          </p:cNvSpPr>
          <p:nvPr/>
        </p:nvSpPr>
        <p:spPr>
          <a:xfrm>
            <a:off x="4082902" y="1"/>
            <a:ext cx="7947989" cy="1128694"/>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800" b="1" dirty="0">
                <a:solidFill>
                  <a:srgbClr val="0C4659"/>
                </a:solidFill>
                <a:latin typeface="Calibri (MS) Bold"/>
                <a:ea typeface="Calibri (MS) Bold"/>
                <a:cs typeface="Calibri (MS) Bold"/>
                <a:sym typeface="Calibri (MS) Bold"/>
              </a:rPr>
              <a:t>Gewährleisten Sie eine respektvolle und von den Gemeinschaften selbst geleitete Darstellung.</a:t>
            </a:r>
          </a:p>
        </p:txBody>
      </p:sp>
      <p:cxnSp>
        <p:nvCxnSpPr>
          <p:cNvPr id="8" name="Straight Connector 7">
            <a:extLst>
              <a:ext uri="{FF2B5EF4-FFF2-40B4-BE49-F238E27FC236}">
                <a16:creationId xmlns:a16="http://schemas.microsoft.com/office/drawing/2014/main" id="{66442253-419D-1B20-6256-A530A2F790AB}"/>
              </a:ext>
            </a:extLst>
          </p:cNvPr>
          <p:cNvCxnSpPr>
            <a:cxnSpLocks/>
          </p:cNvCxnSpPr>
          <p:nvPr/>
        </p:nvCxnSpPr>
        <p:spPr>
          <a:xfrm flipV="1">
            <a:off x="4082903" y="1128695"/>
            <a:ext cx="8109097" cy="3"/>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9B1622BD-DC63-B5E2-BACA-0915CC7516BD}"/>
              </a:ext>
            </a:extLst>
          </p:cNvPr>
          <p:cNvGrpSpPr/>
          <p:nvPr/>
        </p:nvGrpSpPr>
        <p:grpSpPr>
          <a:xfrm>
            <a:off x="6826024" y="4663471"/>
            <a:ext cx="3546963" cy="2200491"/>
            <a:chOff x="6826024" y="4663471"/>
            <a:chExt cx="3546963" cy="2200491"/>
          </a:xfrm>
        </p:grpSpPr>
        <p:sp>
          <p:nvSpPr>
            <p:cNvPr id="15" name="Freeform 14">
              <a:extLst>
                <a:ext uri="{FF2B5EF4-FFF2-40B4-BE49-F238E27FC236}">
                  <a16:creationId xmlns:a16="http://schemas.microsoft.com/office/drawing/2014/main" id="{A85FBFA7-311D-B0B8-FEE1-31E99A230A83}"/>
                </a:ext>
              </a:extLst>
            </p:cNvPr>
            <p:cNvSpPr/>
            <p:nvPr/>
          </p:nvSpPr>
          <p:spPr>
            <a:xfrm>
              <a:off x="6826024" y="5801062"/>
              <a:ext cx="971089" cy="1056938"/>
            </a:xfrm>
            <a:custGeom>
              <a:avLst/>
              <a:gdLst>
                <a:gd name="connsiteX0" fmla="*/ 489204 w 971089"/>
                <a:gd name="connsiteY0" fmla="*/ 0 h 1056938"/>
                <a:gd name="connsiteX1" fmla="*/ 831749 w 971089"/>
                <a:gd name="connsiteY1" fmla="*/ 137890 h 1056938"/>
                <a:gd name="connsiteX2" fmla="*/ 971089 w 971089"/>
                <a:gd name="connsiteY2" fmla="*/ 476869 h 1056938"/>
                <a:gd name="connsiteX3" fmla="*/ 965284 w 971089"/>
                <a:gd name="connsiteY3" fmla="*/ 476869 h 1056938"/>
                <a:gd name="connsiteX4" fmla="*/ 965284 w 971089"/>
                <a:gd name="connsiteY4" fmla="*/ 936502 h 1056938"/>
                <a:gd name="connsiteX5" fmla="*/ 886905 w 971089"/>
                <a:gd name="connsiteY5" fmla="*/ 1052847 h 1056938"/>
                <a:gd name="connsiteX6" fmla="*/ 866823 w 971089"/>
                <a:gd name="connsiteY6" fmla="*/ 1056938 h 1056938"/>
                <a:gd name="connsiteX7" fmla="*/ 810686 w 971089"/>
                <a:gd name="connsiteY7" fmla="*/ 1056938 h 1056938"/>
                <a:gd name="connsiteX8" fmla="*/ 788206 w 971089"/>
                <a:gd name="connsiteY8" fmla="*/ 1051949 h 1056938"/>
                <a:gd name="connsiteX9" fmla="*/ 709826 w 971089"/>
                <a:gd name="connsiteY9" fmla="*/ 930757 h 1056938"/>
                <a:gd name="connsiteX10" fmla="*/ 709826 w 971089"/>
                <a:gd name="connsiteY10" fmla="*/ 471124 h 1056938"/>
                <a:gd name="connsiteX11" fmla="*/ 645962 w 971089"/>
                <a:gd name="connsiteY11" fmla="*/ 315998 h 1056938"/>
                <a:gd name="connsiteX12" fmla="*/ 489204 w 971089"/>
                <a:gd name="connsiteY12" fmla="*/ 252798 h 1056938"/>
                <a:gd name="connsiteX13" fmla="*/ 332446 w 971089"/>
                <a:gd name="connsiteY13" fmla="*/ 315998 h 1056938"/>
                <a:gd name="connsiteX14" fmla="*/ 268581 w 971089"/>
                <a:gd name="connsiteY14" fmla="*/ 471124 h 1056938"/>
                <a:gd name="connsiteX15" fmla="*/ 268581 w 971089"/>
                <a:gd name="connsiteY15" fmla="*/ 1034174 h 1056938"/>
                <a:gd name="connsiteX16" fmla="*/ 263869 w 971089"/>
                <a:gd name="connsiteY16" fmla="*/ 1056938 h 1056938"/>
                <a:gd name="connsiteX17" fmla="*/ 0 w 971089"/>
                <a:gd name="connsiteY17" fmla="*/ 1056938 h 1056938"/>
                <a:gd name="connsiteX18" fmla="*/ 7318 w 971089"/>
                <a:gd name="connsiteY18" fmla="*/ 1039920 h 1056938"/>
                <a:gd name="connsiteX19" fmla="*/ 7318 w 971089"/>
                <a:gd name="connsiteY19" fmla="*/ 476869 h 1056938"/>
                <a:gd name="connsiteX20" fmla="*/ 146659 w 971089"/>
                <a:gd name="connsiteY20" fmla="*/ 137890 h 1056938"/>
                <a:gd name="connsiteX21" fmla="*/ 489204 w 971089"/>
                <a:gd name="connsiteY21"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1089" h="1056938">
                  <a:moveTo>
                    <a:pt x="489204" y="0"/>
                  </a:moveTo>
                  <a:cubicBezTo>
                    <a:pt x="616933" y="0"/>
                    <a:pt x="738855" y="45963"/>
                    <a:pt x="831749" y="137890"/>
                  </a:cubicBezTo>
                  <a:cubicBezTo>
                    <a:pt x="918837" y="229816"/>
                    <a:pt x="971089" y="350470"/>
                    <a:pt x="971089" y="476869"/>
                  </a:cubicBezTo>
                  <a:lnTo>
                    <a:pt x="965284" y="476869"/>
                  </a:lnTo>
                  <a:lnTo>
                    <a:pt x="965284" y="936502"/>
                  </a:lnTo>
                  <a:cubicBezTo>
                    <a:pt x="965284" y="988211"/>
                    <a:pt x="932626" y="1033456"/>
                    <a:pt x="886905" y="1052847"/>
                  </a:cubicBezTo>
                  <a:lnTo>
                    <a:pt x="866823" y="1056938"/>
                  </a:lnTo>
                  <a:lnTo>
                    <a:pt x="810686" y="1056938"/>
                  </a:lnTo>
                  <a:lnTo>
                    <a:pt x="788206" y="1051949"/>
                  </a:lnTo>
                  <a:cubicBezTo>
                    <a:pt x="742485" y="1030943"/>
                    <a:pt x="709826" y="982466"/>
                    <a:pt x="709826" y="930757"/>
                  </a:cubicBezTo>
                  <a:lnTo>
                    <a:pt x="709826" y="471124"/>
                  </a:lnTo>
                  <a:cubicBezTo>
                    <a:pt x="709826" y="413670"/>
                    <a:pt x="686603" y="356215"/>
                    <a:pt x="645962" y="315998"/>
                  </a:cubicBezTo>
                  <a:cubicBezTo>
                    <a:pt x="605321" y="275780"/>
                    <a:pt x="547262" y="252798"/>
                    <a:pt x="489204" y="252798"/>
                  </a:cubicBezTo>
                  <a:cubicBezTo>
                    <a:pt x="431145" y="252798"/>
                    <a:pt x="373087" y="275780"/>
                    <a:pt x="332446" y="315998"/>
                  </a:cubicBezTo>
                  <a:cubicBezTo>
                    <a:pt x="291805" y="356215"/>
                    <a:pt x="268581" y="413670"/>
                    <a:pt x="268581" y="471124"/>
                  </a:cubicBezTo>
                  <a:lnTo>
                    <a:pt x="268581" y="1034174"/>
                  </a:lnTo>
                  <a:lnTo>
                    <a:pt x="263869" y="1056938"/>
                  </a:lnTo>
                  <a:lnTo>
                    <a:pt x="0" y="1056938"/>
                  </a:lnTo>
                  <a:lnTo>
                    <a:pt x="7318" y="1039920"/>
                  </a:lnTo>
                  <a:lnTo>
                    <a:pt x="7318" y="476869"/>
                  </a:lnTo>
                  <a:cubicBezTo>
                    <a:pt x="7318" y="350470"/>
                    <a:pt x="53765" y="229816"/>
                    <a:pt x="146659" y="137890"/>
                  </a:cubicBezTo>
                  <a:cubicBezTo>
                    <a:pt x="239552" y="51709"/>
                    <a:pt x="361475" y="0"/>
                    <a:pt x="489204" y="0"/>
                  </a:cubicBezTo>
                  <a:close/>
                </a:path>
              </a:pathLst>
            </a:custGeom>
            <a:solidFill>
              <a:srgbClr val="EE4F27"/>
            </a:solidFill>
            <a:ln w="58005"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BDD9D527-D35A-8246-53A8-CB4A8BDFC6CD}"/>
                </a:ext>
              </a:extLst>
            </p:cNvPr>
            <p:cNvSpPr/>
            <p:nvPr/>
          </p:nvSpPr>
          <p:spPr>
            <a:xfrm>
              <a:off x="7535850" y="5778082"/>
              <a:ext cx="603809" cy="1079919"/>
            </a:xfrm>
            <a:custGeom>
              <a:avLst/>
              <a:gdLst>
                <a:gd name="connsiteX0" fmla="*/ 127729 w 603809"/>
                <a:gd name="connsiteY0" fmla="*/ 338979 h 1079919"/>
                <a:gd name="connsiteX1" fmla="*/ 255457 w 603809"/>
                <a:gd name="connsiteY1" fmla="*/ 465378 h 1079919"/>
                <a:gd name="connsiteX2" fmla="*/ 255457 w 603809"/>
                <a:gd name="connsiteY2" fmla="*/ 1079919 h 1079919"/>
                <a:gd name="connsiteX3" fmla="*/ 0 w 603809"/>
                <a:gd name="connsiteY3" fmla="*/ 1079919 h 1079919"/>
                <a:gd name="connsiteX4" fmla="*/ 0 w 603809"/>
                <a:gd name="connsiteY4" fmla="*/ 465378 h 1079919"/>
                <a:gd name="connsiteX5" fmla="*/ 127729 w 603809"/>
                <a:gd name="connsiteY5" fmla="*/ 338979 h 1079919"/>
                <a:gd name="connsiteX6" fmla="*/ 476080 w 603809"/>
                <a:gd name="connsiteY6" fmla="*/ 0 h 1079919"/>
                <a:gd name="connsiteX7" fmla="*/ 603809 w 603809"/>
                <a:gd name="connsiteY7" fmla="*/ 126399 h 1079919"/>
                <a:gd name="connsiteX8" fmla="*/ 603809 w 603809"/>
                <a:gd name="connsiteY8" fmla="*/ 1079919 h 1079919"/>
                <a:gd name="connsiteX9" fmla="*/ 348351 w 603809"/>
                <a:gd name="connsiteY9" fmla="*/ 1079919 h 1079919"/>
                <a:gd name="connsiteX10" fmla="*/ 348351 w 603809"/>
                <a:gd name="connsiteY10" fmla="*/ 126399 h 1079919"/>
                <a:gd name="connsiteX11" fmla="*/ 476080 w 603809"/>
                <a:gd name="connsiteY11" fmla="*/ 0 h 1079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1079919">
                  <a:moveTo>
                    <a:pt x="127729" y="338979"/>
                  </a:moveTo>
                  <a:cubicBezTo>
                    <a:pt x="197399" y="338979"/>
                    <a:pt x="255457" y="396433"/>
                    <a:pt x="255457" y="465378"/>
                  </a:cubicBezTo>
                  <a:lnTo>
                    <a:pt x="255457" y="1079919"/>
                  </a:lnTo>
                  <a:lnTo>
                    <a:pt x="0" y="1079919"/>
                  </a:lnTo>
                  <a:lnTo>
                    <a:pt x="0" y="465378"/>
                  </a:lnTo>
                  <a:cubicBezTo>
                    <a:pt x="0" y="390688"/>
                    <a:pt x="58059" y="333234"/>
                    <a:pt x="127729" y="338979"/>
                  </a:cubicBezTo>
                  <a:close/>
                  <a:moveTo>
                    <a:pt x="476080" y="0"/>
                  </a:moveTo>
                  <a:cubicBezTo>
                    <a:pt x="545750" y="0"/>
                    <a:pt x="603809" y="57454"/>
                    <a:pt x="603809" y="126399"/>
                  </a:cubicBezTo>
                  <a:lnTo>
                    <a:pt x="603809" y="1079919"/>
                  </a:lnTo>
                  <a:lnTo>
                    <a:pt x="348351" y="1079919"/>
                  </a:lnTo>
                  <a:lnTo>
                    <a:pt x="348351" y="126399"/>
                  </a:lnTo>
                  <a:cubicBezTo>
                    <a:pt x="348351" y="57454"/>
                    <a:pt x="406410" y="0"/>
                    <a:pt x="476080" y="0"/>
                  </a:cubicBezTo>
                  <a:close/>
                </a:path>
              </a:pathLst>
            </a:custGeom>
            <a:solidFill>
              <a:srgbClr val="A555A1"/>
            </a:solidFill>
            <a:ln w="58005"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88F5D7E8-D830-679B-FEDB-D96EDF212564}"/>
                </a:ext>
              </a:extLst>
            </p:cNvPr>
            <p:cNvSpPr/>
            <p:nvPr/>
          </p:nvSpPr>
          <p:spPr>
            <a:xfrm>
              <a:off x="8592515" y="6059606"/>
              <a:ext cx="603809" cy="798394"/>
            </a:xfrm>
            <a:custGeom>
              <a:avLst/>
              <a:gdLst>
                <a:gd name="connsiteX0" fmla="*/ 476080 w 603809"/>
                <a:gd name="connsiteY0" fmla="*/ 338979 h 798394"/>
                <a:gd name="connsiteX1" fmla="*/ 603809 w 603809"/>
                <a:gd name="connsiteY1" fmla="*/ 465378 h 798394"/>
                <a:gd name="connsiteX2" fmla="*/ 603809 w 603809"/>
                <a:gd name="connsiteY2" fmla="*/ 798394 h 798394"/>
                <a:gd name="connsiteX3" fmla="*/ 348351 w 603809"/>
                <a:gd name="connsiteY3" fmla="*/ 798394 h 798394"/>
                <a:gd name="connsiteX4" fmla="*/ 348351 w 603809"/>
                <a:gd name="connsiteY4" fmla="*/ 465378 h 798394"/>
                <a:gd name="connsiteX5" fmla="*/ 476080 w 603809"/>
                <a:gd name="connsiteY5" fmla="*/ 338979 h 798394"/>
                <a:gd name="connsiteX6" fmla="*/ 127729 w 603809"/>
                <a:gd name="connsiteY6" fmla="*/ 0 h 798394"/>
                <a:gd name="connsiteX7" fmla="*/ 255457 w 603809"/>
                <a:gd name="connsiteY7" fmla="*/ 126399 h 798394"/>
                <a:gd name="connsiteX8" fmla="*/ 255457 w 603809"/>
                <a:gd name="connsiteY8" fmla="*/ 798394 h 798394"/>
                <a:gd name="connsiteX9" fmla="*/ 0 w 603809"/>
                <a:gd name="connsiteY9" fmla="*/ 798394 h 798394"/>
                <a:gd name="connsiteX10" fmla="*/ 0 w 603809"/>
                <a:gd name="connsiteY10" fmla="*/ 126399 h 798394"/>
                <a:gd name="connsiteX11" fmla="*/ 127729 w 603809"/>
                <a:gd name="connsiteY11" fmla="*/ 0 h 79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798394">
                  <a:moveTo>
                    <a:pt x="476080" y="338979"/>
                  </a:moveTo>
                  <a:cubicBezTo>
                    <a:pt x="545750" y="338979"/>
                    <a:pt x="603809" y="396433"/>
                    <a:pt x="603809" y="465378"/>
                  </a:cubicBezTo>
                  <a:lnTo>
                    <a:pt x="603809" y="798394"/>
                  </a:lnTo>
                  <a:lnTo>
                    <a:pt x="348351" y="798394"/>
                  </a:lnTo>
                  <a:lnTo>
                    <a:pt x="348351" y="465378"/>
                  </a:lnTo>
                  <a:cubicBezTo>
                    <a:pt x="348351" y="396433"/>
                    <a:pt x="406410" y="338979"/>
                    <a:pt x="476080" y="338979"/>
                  </a:cubicBezTo>
                  <a:close/>
                  <a:moveTo>
                    <a:pt x="127729" y="0"/>
                  </a:moveTo>
                  <a:cubicBezTo>
                    <a:pt x="197399" y="0"/>
                    <a:pt x="255457" y="57454"/>
                    <a:pt x="255457" y="126399"/>
                  </a:cubicBezTo>
                  <a:lnTo>
                    <a:pt x="255457" y="798394"/>
                  </a:lnTo>
                  <a:lnTo>
                    <a:pt x="0" y="798394"/>
                  </a:lnTo>
                  <a:lnTo>
                    <a:pt x="0" y="126399"/>
                  </a:lnTo>
                  <a:cubicBezTo>
                    <a:pt x="0" y="57454"/>
                    <a:pt x="58059" y="0"/>
                    <a:pt x="127729" y="0"/>
                  </a:cubicBezTo>
                  <a:close/>
                </a:path>
              </a:pathLst>
            </a:custGeom>
            <a:solidFill>
              <a:srgbClr val="2B9B9F"/>
            </a:solidFill>
            <a:ln w="58005" cap="flat">
              <a:noFill/>
              <a:prstDash val="solid"/>
              <a:miter/>
            </a:ln>
          </p:spPr>
          <p:txBody>
            <a:bodyPr rtlCol="0" anchor="ctr"/>
            <a:lstStyle/>
            <a:p>
              <a:endParaRPr lang="en-GB"/>
            </a:p>
          </p:txBody>
        </p:sp>
        <p:sp>
          <p:nvSpPr>
            <p:cNvPr id="18" name="Freeform 17">
              <a:extLst>
                <a:ext uri="{FF2B5EF4-FFF2-40B4-BE49-F238E27FC236}">
                  <a16:creationId xmlns:a16="http://schemas.microsoft.com/office/drawing/2014/main" id="{4E67DDAE-E050-6009-0D3F-6976A79B1770}"/>
                </a:ext>
              </a:extLst>
            </p:cNvPr>
            <p:cNvSpPr/>
            <p:nvPr/>
          </p:nvSpPr>
          <p:spPr>
            <a:xfrm>
              <a:off x="8946672" y="5801062"/>
              <a:ext cx="1426315" cy="1056938"/>
            </a:xfrm>
            <a:custGeom>
              <a:avLst/>
              <a:gdLst>
                <a:gd name="connsiteX0" fmla="*/ 476080 w 1426315"/>
                <a:gd name="connsiteY0" fmla="*/ 0 h 1056938"/>
                <a:gd name="connsiteX1" fmla="*/ 818625 w 1426315"/>
                <a:gd name="connsiteY1" fmla="*/ 137890 h 1056938"/>
                <a:gd name="connsiteX2" fmla="*/ 957965 w 1426315"/>
                <a:gd name="connsiteY2" fmla="*/ 476869 h 1056938"/>
                <a:gd name="connsiteX3" fmla="*/ 957965 w 1426315"/>
                <a:gd name="connsiteY3" fmla="*/ 936502 h 1056938"/>
                <a:gd name="connsiteX4" fmla="*/ 1004412 w 1426315"/>
                <a:gd name="connsiteY4" fmla="*/ 982465 h 1056938"/>
                <a:gd name="connsiteX5" fmla="*/ 1312122 w 1426315"/>
                <a:gd name="connsiteY5" fmla="*/ 982465 h 1056938"/>
                <a:gd name="connsiteX6" fmla="*/ 1406830 w 1426315"/>
                <a:gd name="connsiteY6" fmla="*/ 1022863 h 1056938"/>
                <a:gd name="connsiteX7" fmla="*/ 1426315 w 1426315"/>
                <a:gd name="connsiteY7" fmla="*/ 1056938 h 1056938"/>
                <a:gd name="connsiteX8" fmla="*/ 722522 w 1426315"/>
                <a:gd name="connsiteY8" fmla="*/ 1056938 h 1056938"/>
                <a:gd name="connsiteX9" fmla="*/ 721105 w 1426315"/>
                <a:gd name="connsiteY9" fmla="*/ 1054373 h 1056938"/>
                <a:gd name="connsiteX10" fmla="*/ 696702 w 1426315"/>
                <a:gd name="connsiteY10" fmla="*/ 936502 h 1056938"/>
                <a:gd name="connsiteX11" fmla="*/ 696702 w 1426315"/>
                <a:gd name="connsiteY11" fmla="*/ 476869 h 1056938"/>
                <a:gd name="connsiteX12" fmla="*/ 632838 w 1426315"/>
                <a:gd name="connsiteY12" fmla="*/ 321743 h 1056938"/>
                <a:gd name="connsiteX13" fmla="*/ 476080 w 1426315"/>
                <a:gd name="connsiteY13" fmla="*/ 258544 h 1056938"/>
                <a:gd name="connsiteX14" fmla="*/ 319322 w 1426315"/>
                <a:gd name="connsiteY14" fmla="*/ 321743 h 1056938"/>
                <a:gd name="connsiteX15" fmla="*/ 255457 w 1426315"/>
                <a:gd name="connsiteY15" fmla="*/ 476869 h 1056938"/>
                <a:gd name="connsiteX16" fmla="*/ 255457 w 1426315"/>
                <a:gd name="connsiteY16" fmla="*/ 936502 h 1056938"/>
                <a:gd name="connsiteX17" fmla="*/ 177079 w 1426315"/>
                <a:gd name="connsiteY17" fmla="*/ 1052847 h 1056938"/>
                <a:gd name="connsiteX18" fmla="*/ 156997 w 1426315"/>
                <a:gd name="connsiteY18" fmla="*/ 1056938 h 1056938"/>
                <a:gd name="connsiteX19" fmla="*/ 98461 w 1426315"/>
                <a:gd name="connsiteY19" fmla="*/ 1056938 h 1056938"/>
                <a:gd name="connsiteX20" fmla="*/ 78379 w 1426315"/>
                <a:gd name="connsiteY20" fmla="*/ 1052847 h 1056938"/>
                <a:gd name="connsiteX21" fmla="*/ 0 w 1426315"/>
                <a:gd name="connsiteY21" fmla="*/ 936502 h 1056938"/>
                <a:gd name="connsiteX22" fmla="*/ 0 w 1426315"/>
                <a:gd name="connsiteY22" fmla="*/ 476869 h 1056938"/>
                <a:gd name="connsiteX23" fmla="*/ 133535 w 1426315"/>
                <a:gd name="connsiteY23" fmla="*/ 137890 h 1056938"/>
                <a:gd name="connsiteX24" fmla="*/ 476080 w 1426315"/>
                <a:gd name="connsiteY24"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26315" h="1056938">
                  <a:moveTo>
                    <a:pt x="476080" y="0"/>
                  </a:moveTo>
                  <a:cubicBezTo>
                    <a:pt x="603809" y="0"/>
                    <a:pt x="725731" y="45963"/>
                    <a:pt x="818625" y="137890"/>
                  </a:cubicBezTo>
                  <a:cubicBezTo>
                    <a:pt x="905713" y="229816"/>
                    <a:pt x="957965" y="350470"/>
                    <a:pt x="957965" y="476869"/>
                  </a:cubicBezTo>
                  <a:lnTo>
                    <a:pt x="957965" y="936502"/>
                  </a:lnTo>
                  <a:cubicBezTo>
                    <a:pt x="957965" y="959484"/>
                    <a:pt x="975383" y="982465"/>
                    <a:pt x="1004412" y="982465"/>
                  </a:cubicBezTo>
                  <a:lnTo>
                    <a:pt x="1312122" y="982465"/>
                  </a:lnTo>
                  <a:cubicBezTo>
                    <a:pt x="1354214" y="982465"/>
                    <a:pt x="1385784" y="998624"/>
                    <a:pt x="1406830" y="1022863"/>
                  </a:cubicBezTo>
                  <a:lnTo>
                    <a:pt x="1426315" y="1056938"/>
                  </a:lnTo>
                  <a:lnTo>
                    <a:pt x="722522" y="1056938"/>
                  </a:lnTo>
                  <a:lnTo>
                    <a:pt x="721105" y="1054373"/>
                  </a:lnTo>
                  <a:cubicBezTo>
                    <a:pt x="705411" y="1018015"/>
                    <a:pt x="696702" y="978156"/>
                    <a:pt x="696702" y="936502"/>
                  </a:cubicBezTo>
                  <a:lnTo>
                    <a:pt x="696702" y="476869"/>
                  </a:lnTo>
                  <a:cubicBezTo>
                    <a:pt x="696702" y="419415"/>
                    <a:pt x="673479" y="361961"/>
                    <a:pt x="632838" y="321743"/>
                  </a:cubicBezTo>
                  <a:cubicBezTo>
                    <a:pt x="592197" y="281525"/>
                    <a:pt x="534138" y="258544"/>
                    <a:pt x="476080" y="258544"/>
                  </a:cubicBezTo>
                  <a:cubicBezTo>
                    <a:pt x="418021" y="258544"/>
                    <a:pt x="359963" y="281525"/>
                    <a:pt x="319322" y="321743"/>
                  </a:cubicBezTo>
                  <a:cubicBezTo>
                    <a:pt x="278681" y="361961"/>
                    <a:pt x="255457" y="419415"/>
                    <a:pt x="255457" y="476869"/>
                  </a:cubicBezTo>
                  <a:lnTo>
                    <a:pt x="255457" y="936502"/>
                  </a:lnTo>
                  <a:cubicBezTo>
                    <a:pt x="255457" y="988211"/>
                    <a:pt x="222799" y="1033456"/>
                    <a:pt x="177079" y="1052847"/>
                  </a:cubicBezTo>
                  <a:lnTo>
                    <a:pt x="156997" y="1056938"/>
                  </a:lnTo>
                  <a:lnTo>
                    <a:pt x="98461" y="1056938"/>
                  </a:lnTo>
                  <a:lnTo>
                    <a:pt x="78379" y="1052847"/>
                  </a:lnTo>
                  <a:cubicBezTo>
                    <a:pt x="32658" y="1033456"/>
                    <a:pt x="0" y="988211"/>
                    <a:pt x="0" y="936502"/>
                  </a:cubicBezTo>
                  <a:lnTo>
                    <a:pt x="0" y="476869"/>
                  </a:lnTo>
                  <a:cubicBezTo>
                    <a:pt x="0" y="350470"/>
                    <a:pt x="52253" y="229816"/>
                    <a:pt x="133535" y="137890"/>
                  </a:cubicBezTo>
                  <a:cubicBezTo>
                    <a:pt x="226428" y="51709"/>
                    <a:pt x="348351" y="0"/>
                    <a:pt x="476080" y="0"/>
                  </a:cubicBezTo>
                  <a:close/>
                </a:path>
              </a:pathLst>
            </a:custGeom>
            <a:solidFill>
              <a:srgbClr val="414DA1"/>
            </a:solidFill>
            <a:ln w="58005"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340A2849-4F63-C528-4A4F-BECC98D42C89}"/>
                </a:ext>
              </a:extLst>
            </p:cNvPr>
            <p:cNvSpPr/>
            <p:nvPr/>
          </p:nvSpPr>
          <p:spPr>
            <a:xfrm>
              <a:off x="7890007" y="4663471"/>
              <a:ext cx="963771" cy="1861909"/>
            </a:xfrm>
            <a:custGeom>
              <a:avLst/>
              <a:gdLst>
                <a:gd name="connsiteX0" fmla="*/ 963771 w 963771"/>
                <a:gd name="connsiteY0" fmla="*/ 1735114 h 1861909"/>
                <a:gd name="connsiteX1" fmla="*/ 963771 w 963771"/>
                <a:gd name="connsiteY1" fmla="*/ 1149082 h 1861909"/>
                <a:gd name="connsiteX2" fmla="*/ 824431 w 963771"/>
                <a:gd name="connsiteY2" fmla="*/ 810103 h 1861909"/>
                <a:gd name="connsiteX3" fmla="*/ 481886 w 963771"/>
                <a:gd name="connsiteY3" fmla="*/ 672213 h 1861909"/>
                <a:gd name="connsiteX4" fmla="*/ 139340 w 963771"/>
                <a:gd name="connsiteY4" fmla="*/ 810103 h 1861909"/>
                <a:gd name="connsiteX5" fmla="*/ 0 w 963771"/>
                <a:gd name="connsiteY5" fmla="*/ 1149082 h 1861909"/>
                <a:gd name="connsiteX6" fmla="*/ 0 w 963771"/>
                <a:gd name="connsiteY6" fmla="*/ 1735114 h 1861909"/>
                <a:gd name="connsiteX7" fmla="*/ 127729 w 963771"/>
                <a:gd name="connsiteY7" fmla="*/ 1861513 h 1861909"/>
                <a:gd name="connsiteX8" fmla="*/ 255457 w 963771"/>
                <a:gd name="connsiteY8" fmla="*/ 1735114 h 1861909"/>
                <a:gd name="connsiteX9" fmla="*/ 255457 w 963771"/>
                <a:gd name="connsiteY9" fmla="*/ 1149082 h 1861909"/>
                <a:gd name="connsiteX10" fmla="*/ 319322 w 963771"/>
                <a:gd name="connsiteY10" fmla="*/ 993956 h 1861909"/>
                <a:gd name="connsiteX11" fmla="*/ 476080 w 963771"/>
                <a:gd name="connsiteY11" fmla="*/ 930757 h 1861909"/>
                <a:gd name="connsiteX12" fmla="*/ 632838 w 963771"/>
                <a:gd name="connsiteY12" fmla="*/ 993956 h 1861909"/>
                <a:gd name="connsiteX13" fmla="*/ 696702 w 963771"/>
                <a:gd name="connsiteY13" fmla="*/ 1149082 h 1861909"/>
                <a:gd name="connsiteX14" fmla="*/ 696702 w 963771"/>
                <a:gd name="connsiteY14" fmla="*/ 1735114 h 1861909"/>
                <a:gd name="connsiteX15" fmla="*/ 824431 w 963771"/>
                <a:gd name="connsiteY15" fmla="*/ 1861513 h 1861909"/>
                <a:gd name="connsiteX16" fmla="*/ 963771 w 963771"/>
                <a:gd name="connsiteY16" fmla="*/ 1735114 h 1861909"/>
                <a:gd name="connsiteX17" fmla="*/ 481886 w 963771"/>
                <a:gd name="connsiteY17" fmla="*/ 0 h 1861909"/>
                <a:gd name="connsiteX18" fmla="*/ 226428 w 963771"/>
                <a:gd name="connsiteY18" fmla="*/ 252798 h 1861909"/>
                <a:gd name="connsiteX19" fmla="*/ 481886 w 963771"/>
                <a:gd name="connsiteY19" fmla="*/ 505596 h 1861909"/>
                <a:gd name="connsiteX20" fmla="*/ 737343 w 963771"/>
                <a:gd name="connsiteY20" fmla="*/ 252798 h 1861909"/>
                <a:gd name="connsiteX21" fmla="*/ 481886 w 963771"/>
                <a:gd name="connsiteY21" fmla="*/ 0 h 1861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63771" h="1861909">
                  <a:moveTo>
                    <a:pt x="963771" y="1735114"/>
                  </a:moveTo>
                  <a:lnTo>
                    <a:pt x="963771" y="1149082"/>
                  </a:lnTo>
                  <a:cubicBezTo>
                    <a:pt x="963771" y="1022683"/>
                    <a:pt x="911518" y="902030"/>
                    <a:pt x="824431" y="810103"/>
                  </a:cubicBezTo>
                  <a:cubicBezTo>
                    <a:pt x="731537" y="718176"/>
                    <a:pt x="609614" y="672213"/>
                    <a:pt x="481886" y="672213"/>
                  </a:cubicBezTo>
                  <a:cubicBezTo>
                    <a:pt x="354157" y="672213"/>
                    <a:pt x="232234" y="723922"/>
                    <a:pt x="139340" y="810103"/>
                  </a:cubicBezTo>
                  <a:cubicBezTo>
                    <a:pt x="46447" y="902030"/>
                    <a:pt x="0" y="1022683"/>
                    <a:pt x="0" y="1149082"/>
                  </a:cubicBezTo>
                  <a:lnTo>
                    <a:pt x="0" y="1735114"/>
                  </a:lnTo>
                  <a:cubicBezTo>
                    <a:pt x="0" y="1804059"/>
                    <a:pt x="58059" y="1861513"/>
                    <a:pt x="127729" y="1861513"/>
                  </a:cubicBezTo>
                  <a:cubicBezTo>
                    <a:pt x="197399" y="1861513"/>
                    <a:pt x="255457" y="1804059"/>
                    <a:pt x="255457" y="1735114"/>
                  </a:cubicBezTo>
                  <a:lnTo>
                    <a:pt x="255457" y="1149082"/>
                  </a:lnTo>
                  <a:cubicBezTo>
                    <a:pt x="255457" y="1091628"/>
                    <a:pt x="278681" y="1034174"/>
                    <a:pt x="319322" y="993956"/>
                  </a:cubicBezTo>
                  <a:cubicBezTo>
                    <a:pt x="359963" y="953738"/>
                    <a:pt x="418021" y="930757"/>
                    <a:pt x="476080" y="930757"/>
                  </a:cubicBezTo>
                  <a:cubicBezTo>
                    <a:pt x="534138" y="930757"/>
                    <a:pt x="592197" y="953738"/>
                    <a:pt x="632838" y="993956"/>
                  </a:cubicBezTo>
                  <a:cubicBezTo>
                    <a:pt x="673479" y="1034174"/>
                    <a:pt x="696702" y="1091628"/>
                    <a:pt x="696702" y="1149082"/>
                  </a:cubicBezTo>
                  <a:lnTo>
                    <a:pt x="696702" y="1735114"/>
                  </a:lnTo>
                  <a:cubicBezTo>
                    <a:pt x="696702" y="1804059"/>
                    <a:pt x="754761" y="1861513"/>
                    <a:pt x="824431" y="1861513"/>
                  </a:cubicBezTo>
                  <a:cubicBezTo>
                    <a:pt x="905713" y="1867259"/>
                    <a:pt x="963771" y="1809805"/>
                    <a:pt x="963771" y="1735114"/>
                  </a:cubicBezTo>
                  <a:moveTo>
                    <a:pt x="481886" y="0"/>
                  </a:moveTo>
                  <a:cubicBezTo>
                    <a:pt x="336739" y="0"/>
                    <a:pt x="226428" y="114908"/>
                    <a:pt x="226428" y="252798"/>
                  </a:cubicBezTo>
                  <a:cubicBezTo>
                    <a:pt x="226428" y="396433"/>
                    <a:pt x="342545" y="505596"/>
                    <a:pt x="481886" y="505596"/>
                  </a:cubicBezTo>
                  <a:cubicBezTo>
                    <a:pt x="627032" y="505596"/>
                    <a:pt x="737343" y="390688"/>
                    <a:pt x="737343" y="252798"/>
                  </a:cubicBezTo>
                  <a:cubicBezTo>
                    <a:pt x="737343" y="114908"/>
                    <a:pt x="621226" y="0"/>
                    <a:pt x="481886" y="0"/>
                  </a:cubicBezTo>
                  <a:close/>
                </a:path>
              </a:pathLst>
            </a:custGeom>
            <a:solidFill>
              <a:srgbClr val="4174BA"/>
            </a:solidFill>
            <a:ln w="58005"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A89BCEC6-D9C1-8BDC-02CB-309C7E8A34A8}"/>
                </a:ext>
              </a:extLst>
            </p:cNvPr>
            <p:cNvSpPr/>
            <p:nvPr/>
          </p:nvSpPr>
          <p:spPr>
            <a:xfrm>
              <a:off x="9173100"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414DA1"/>
            </a:solidFill>
            <a:ln w="58005"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3BDAE86E-32B1-C46A-B872-483F8EFC5994}"/>
                </a:ext>
              </a:extLst>
            </p:cNvPr>
            <p:cNvSpPr/>
            <p:nvPr/>
          </p:nvSpPr>
          <p:spPr>
            <a:xfrm>
              <a:off x="7053965"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EE4F27"/>
            </a:solidFill>
            <a:ln w="58005"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C142C0C8-56B8-AE90-241C-9AC9C518B6B2}"/>
                </a:ext>
              </a:extLst>
            </p:cNvPr>
            <p:cNvSpPr/>
            <p:nvPr/>
          </p:nvSpPr>
          <p:spPr>
            <a:xfrm>
              <a:off x="7535850" y="6611165"/>
              <a:ext cx="255857" cy="252797"/>
            </a:xfrm>
            <a:custGeom>
              <a:avLst/>
              <a:gdLst>
                <a:gd name="connsiteX0" fmla="*/ 127729 w 255857"/>
                <a:gd name="connsiteY0" fmla="*/ 0 h 252797"/>
                <a:gd name="connsiteX1" fmla="*/ 0 w 255857"/>
                <a:gd name="connsiteY1" fmla="*/ 126399 h 252797"/>
                <a:gd name="connsiteX2" fmla="*/ 0 w 255857"/>
                <a:gd name="connsiteY2" fmla="*/ 126399 h 252797"/>
                <a:gd name="connsiteX3" fmla="*/ 0 w 255857"/>
                <a:gd name="connsiteY3" fmla="*/ 126399 h 252797"/>
                <a:gd name="connsiteX4" fmla="*/ 0 w 255857"/>
                <a:gd name="connsiteY4" fmla="*/ 126399 h 252797"/>
                <a:gd name="connsiteX5" fmla="*/ 0 w 255857"/>
                <a:gd name="connsiteY5" fmla="*/ 126399 h 252797"/>
                <a:gd name="connsiteX6" fmla="*/ 127729 w 255857"/>
                <a:gd name="connsiteY6" fmla="*/ 252798 h 252797"/>
                <a:gd name="connsiteX7" fmla="*/ 255457 w 255857"/>
                <a:gd name="connsiteY7" fmla="*/ 126399 h 252797"/>
                <a:gd name="connsiteX8" fmla="*/ 127729 w 255857"/>
                <a:gd name="connsiteY8" fmla="*/ 0 h 25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857" h="252797">
                  <a:moveTo>
                    <a:pt x="127729" y="0"/>
                  </a:moveTo>
                  <a:cubicBezTo>
                    <a:pt x="58059" y="0"/>
                    <a:pt x="0" y="57454"/>
                    <a:pt x="0" y="126399"/>
                  </a:cubicBezTo>
                  <a:lnTo>
                    <a:pt x="0" y="126399"/>
                  </a:lnTo>
                  <a:cubicBezTo>
                    <a:pt x="0" y="126399"/>
                    <a:pt x="0" y="126399"/>
                    <a:pt x="0" y="126399"/>
                  </a:cubicBezTo>
                  <a:cubicBezTo>
                    <a:pt x="0" y="126399"/>
                    <a:pt x="0" y="126399"/>
                    <a:pt x="0" y="126399"/>
                  </a:cubicBezTo>
                  <a:cubicBezTo>
                    <a:pt x="0" y="126399"/>
                    <a:pt x="0" y="126399"/>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993F59"/>
            </a:solidFill>
            <a:ln w="58005"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266E4ACE-7F60-584E-E5FF-6FD5DBC0159D}"/>
                </a:ext>
              </a:extLst>
            </p:cNvPr>
            <p:cNvSpPr/>
            <p:nvPr/>
          </p:nvSpPr>
          <p:spPr>
            <a:xfrm>
              <a:off x="7890007"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414DA1"/>
            </a:solidFill>
            <a:ln w="58005"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D5320DCC-22A8-E166-FA57-E6379C6BC8DD}"/>
                </a:ext>
              </a:extLst>
            </p:cNvPr>
            <p:cNvSpPr/>
            <p:nvPr/>
          </p:nvSpPr>
          <p:spPr>
            <a:xfrm>
              <a:off x="8592515"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3FB5A1"/>
            </a:solidFill>
            <a:ln w="58005"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1F7C4BF1-D1D4-6130-80D5-0C5D7B3A379A}"/>
                </a:ext>
              </a:extLst>
            </p:cNvPr>
            <p:cNvSpPr/>
            <p:nvPr/>
          </p:nvSpPr>
          <p:spPr>
            <a:xfrm>
              <a:off x="8946672" y="6611165"/>
              <a:ext cx="255857" cy="252797"/>
            </a:xfrm>
            <a:custGeom>
              <a:avLst/>
              <a:gdLst>
                <a:gd name="connsiteX0" fmla="*/ 127729 w 255857"/>
                <a:gd name="connsiteY0" fmla="*/ 0 h 252797"/>
                <a:gd name="connsiteX1" fmla="*/ 0 w 255857"/>
                <a:gd name="connsiteY1" fmla="*/ 126399 h 252797"/>
                <a:gd name="connsiteX2" fmla="*/ 127729 w 255857"/>
                <a:gd name="connsiteY2" fmla="*/ 252798 h 252797"/>
                <a:gd name="connsiteX3" fmla="*/ 255457 w 255857"/>
                <a:gd name="connsiteY3" fmla="*/ 126399 h 252797"/>
                <a:gd name="connsiteX4" fmla="*/ 127729 w 255857"/>
                <a:gd name="connsiteY4" fmla="*/ 0 h 2527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857" h="252797">
                  <a:moveTo>
                    <a:pt x="127729" y="0"/>
                  </a:moveTo>
                  <a:cubicBezTo>
                    <a:pt x="58059" y="0"/>
                    <a:pt x="0" y="57454"/>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58B947"/>
            </a:solidFill>
            <a:ln w="58005" cap="flat">
              <a:noFill/>
              <a:prstDash val="solid"/>
              <a:miter/>
            </a:ln>
          </p:spPr>
          <p:txBody>
            <a:bodyPr rtlCol="0" anchor="ctr"/>
            <a:lstStyle/>
            <a:p>
              <a:endParaRPr lang="en-GB"/>
            </a:p>
          </p:txBody>
        </p:sp>
      </p:grpSp>
      <p:pic>
        <p:nvPicPr>
          <p:cNvPr id="6" name="Picture Placeholder 5">
            <a:extLst>
              <a:ext uri="{FF2B5EF4-FFF2-40B4-BE49-F238E27FC236}">
                <a16:creationId xmlns:a16="http://schemas.microsoft.com/office/drawing/2014/main" id="{04812B2C-9488-2BB4-EA25-41B57639A48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0844060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134B0E4-001F-1258-82C5-A914D2D7FF74}"/>
              </a:ext>
            </a:extLst>
          </p:cNvPr>
          <p:cNvSpPr/>
          <p:nvPr/>
        </p:nvSpPr>
        <p:spPr>
          <a:xfrm>
            <a:off x="1" y="257319"/>
            <a:ext cx="9184709" cy="935746"/>
          </a:xfrm>
          <a:custGeom>
            <a:avLst/>
            <a:gdLst>
              <a:gd name="connsiteX0" fmla="*/ 0 w 9184709"/>
              <a:gd name="connsiteY0" fmla="*/ 0 h 935746"/>
              <a:gd name="connsiteX1" fmla="*/ 8649853 w 9184709"/>
              <a:gd name="connsiteY1" fmla="*/ 17882 h 935746"/>
              <a:gd name="connsiteX2" fmla="*/ 9184709 w 9184709"/>
              <a:gd name="connsiteY2" fmla="*/ 506303 h 935746"/>
              <a:gd name="connsiteX3" fmla="*/ 9184709 w 9184709"/>
              <a:gd name="connsiteY3" fmla="*/ 935746 h 935746"/>
              <a:gd name="connsiteX4" fmla="*/ 3650 w 9184709"/>
              <a:gd name="connsiteY4" fmla="*/ 935746 h 935746"/>
              <a:gd name="connsiteX5" fmla="*/ 3650 w 9184709"/>
              <a:gd name="connsiteY5" fmla="*/ 186119 h 935746"/>
              <a:gd name="connsiteX6" fmla="*/ 0 w 9184709"/>
              <a:gd name="connsiteY6" fmla="*/ 144442 h 935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84709" h="935746">
                <a:moveTo>
                  <a:pt x="0" y="0"/>
                </a:moveTo>
                <a:lnTo>
                  <a:pt x="8649853" y="17882"/>
                </a:lnTo>
                <a:cubicBezTo>
                  <a:pt x="9133754" y="17882"/>
                  <a:pt x="9184709" y="227488"/>
                  <a:pt x="9184709" y="506303"/>
                </a:cubicBezTo>
                <a:lnTo>
                  <a:pt x="9184709" y="935746"/>
                </a:lnTo>
                <a:lnTo>
                  <a:pt x="3650" y="935746"/>
                </a:lnTo>
                <a:lnTo>
                  <a:pt x="3650" y="186119"/>
                </a:lnTo>
                <a:lnTo>
                  <a:pt x="0" y="144442"/>
                </a:lnTo>
                <a:close/>
              </a:path>
            </a:pathLst>
          </a:custGeom>
          <a:solidFill>
            <a:srgbClr val="3EB6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310F84B7-860D-C84C-28DC-7399B9D98DCA}"/>
              </a:ext>
            </a:extLst>
          </p:cNvPr>
          <p:cNvSpPr>
            <a:spLocks noGrp="1"/>
          </p:cNvSpPr>
          <p:nvPr>
            <p:ph type="body" sz="quarter" idx="27"/>
          </p:nvPr>
        </p:nvSpPr>
        <p:spPr>
          <a:xfrm>
            <a:off x="849242" y="383586"/>
            <a:ext cx="6850272" cy="720752"/>
          </a:xfrm>
        </p:spPr>
        <p:txBody>
          <a:bodyPr/>
          <a:lstStyle/>
          <a:p>
            <a:r>
              <a:rPr lang="en-IE" sz="3400" dirty="0"/>
              <a:t>Befähigen Sie Gemeinschaften, ihre eigenen Geschichten zu erzählen</a:t>
            </a:r>
          </a:p>
        </p:txBody>
      </p:sp>
      <p:pic>
        <p:nvPicPr>
          <p:cNvPr id="7" name="Graphic 6">
            <a:extLst>
              <a:ext uri="{FF2B5EF4-FFF2-40B4-BE49-F238E27FC236}">
                <a16:creationId xmlns:a16="http://schemas.microsoft.com/office/drawing/2014/main" id="{68C8DF3C-EA10-52A6-9333-D19A36144C5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8741310" y="0"/>
            <a:ext cx="3244501" cy="2181647"/>
          </a:xfrm>
          <a:prstGeom prst="rect">
            <a:avLst/>
          </a:prstGeom>
        </p:spPr>
      </p:pic>
      <p:grpSp>
        <p:nvGrpSpPr>
          <p:cNvPr id="15" name="Group 14">
            <a:extLst>
              <a:ext uri="{FF2B5EF4-FFF2-40B4-BE49-F238E27FC236}">
                <a16:creationId xmlns:a16="http://schemas.microsoft.com/office/drawing/2014/main" id="{4EE7620D-0CE3-46C7-EDCA-1803DC640682}"/>
              </a:ext>
            </a:extLst>
          </p:cNvPr>
          <p:cNvGrpSpPr/>
          <p:nvPr/>
        </p:nvGrpSpPr>
        <p:grpSpPr>
          <a:xfrm rot="10800000">
            <a:off x="268528" y="1892394"/>
            <a:ext cx="744123" cy="527392"/>
            <a:chOff x="1410990" y="64984"/>
            <a:chExt cx="7606227" cy="5390858"/>
          </a:xfrm>
        </p:grpSpPr>
        <p:sp>
          <p:nvSpPr>
            <p:cNvPr id="13" name="Freeform 12">
              <a:extLst>
                <a:ext uri="{FF2B5EF4-FFF2-40B4-BE49-F238E27FC236}">
                  <a16:creationId xmlns:a16="http://schemas.microsoft.com/office/drawing/2014/main" id="{38043AAD-000A-BABE-A21A-D07DF4550823}"/>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Freeform 13">
              <a:extLst>
                <a:ext uri="{FF2B5EF4-FFF2-40B4-BE49-F238E27FC236}">
                  <a16:creationId xmlns:a16="http://schemas.microsoft.com/office/drawing/2014/main" id="{DBBBF3D6-8221-2021-73A8-6C90DEAD3597}"/>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8" name="Text Placeholder 3">
            <a:extLst>
              <a:ext uri="{FF2B5EF4-FFF2-40B4-BE49-F238E27FC236}">
                <a16:creationId xmlns:a16="http://schemas.microsoft.com/office/drawing/2014/main" id="{DBB751C3-9F0C-A701-10F6-FD5A66A8B086}"/>
              </a:ext>
            </a:extLst>
          </p:cNvPr>
          <p:cNvSpPr txBox="1">
            <a:spLocks/>
          </p:cNvSpPr>
          <p:nvPr/>
        </p:nvSpPr>
        <p:spPr>
          <a:xfrm>
            <a:off x="1127125" y="1963833"/>
            <a:ext cx="10275981" cy="430515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2000" dirty="0">
                <a:solidFill>
                  <a:schemeClr val="bg1"/>
                </a:solidFill>
                <a:latin typeface="Calibri" panose="020F0502020204030204" pitchFamily="34" charset="0"/>
                <a:cs typeface="Calibri" panose="020F0502020204030204" pitchFamily="34" charset="0"/>
              </a:rPr>
              <a:t>Kulturelles Geschichtenerzählen ist wichtig, um Identität, Erinnerung und Tradition zu bewahren. Es muss respektvoll sein und aus den Gemeinschaften selbst kommen. Außenstehende haben lange über indigene und marginalisierte Kulturen erzählt. Dadurch entstanden Verzerrungen und Auslassungen. Wahre Bewahrung beginnt, wenn Gemeinschaften ihre eigenen Geschichten mit ihrer eigenen Stimme erzählen.</a:t>
            </a:r>
          </a:p>
          <a:p>
            <a:pPr marL="0" indent="0">
              <a:lnSpc>
                <a:spcPct val="100000"/>
              </a:lnSpc>
              <a:buNone/>
            </a:pPr>
            <a:r>
              <a:rPr lang="en-GB" sz="2000" dirty="0">
                <a:solidFill>
                  <a:schemeClr val="bg1"/>
                </a:solidFill>
                <a:latin typeface="Calibri" panose="020F0502020204030204" pitchFamily="34" charset="0"/>
                <a:cs typeface="Calibri" panose="020F0502020204030204" pitchFamily="34" charset="0"/>
              </a:rPr>
              <a:t>Gemeinschaftsorientiertes Erzählen sorgt für Authentizität, schützt vor Falschdarstellungen und zeigt die gelebte Realität. Berücksichtigen Sie Sprache, Einwilligung, Kontext und generationsübergreifendes Wissen. So stärken Sie Identität, fördern Stolz und schaffen kulturelles Verständnis.</a:t>
            </a:r>
          </a:p>
          <a:p>
            <a:pPr marL="0" indent="0">
              <a:lnSpc>
                <a:spcPct val="100000"/>
              </a:lnSpc>
              <a:buNone/>
            </a:pPr>
            <a:r>
              <a:rPr lang="en-GB" sz="2000" dirty="0">
                <a:solidFill>
                  <a:schemeClr val="bg1"/>
                </a:solidFill>
                <a:latin typeface="Calibri" panose="020F0502020204030204" pitchFamily="34" charset="0"/>
                <a:cs typeface="Calibri" panose="020F0502020204030204" pitchFamily="34" charset="0"/>
              </a:rPr>
              <a:t>Digitale Werkzeuge können diesen Prozess bereichern – doch stellt die Eigenverantwortung der Geschichtenerzählenden in den Mittelpunkt, achtet auf lokales Wissen und geistiges Eigentum und priorisiert die gemeinsame Gestaltung vor bloßer Darstellung.</a:t>
            </a:r>
            <a:endParaRPr lang="en-GB" sz="2000" dirty="0">
              <a:solidFill>
                <a:schemeClr val="bg1"/>
              </a:solidFill>
              <a:latin typeface="Calibri" panose="020F0502020204030204" pitchFamily="34" charset="0"/>
              <a:ea typeface="Calibri"/>
              <a:cs typeface="Calibri" panose="020F0502020204030204" pitchFamily="34" charset="0"/>
            </a:endParaRPr>
          </a:p>
          <a:p>
            <a:pPr marL="0" indent="0">
              <a:lnSpc>
                <a:spcPct val="100000"/>
              </a:lnSpc>
              <a:buNone/>
            </a:pPr>
            <a:endParaRPr lang="en-GB" sz="2000" dirty="0">
              <a:solidFill>
                <a:schemeClr val="bg1"/>
              </a:solidFill>
              <a:latin typeface="Calibri" panose="020F0502020204030204" pitchFamily="34" charset="0"/>
              <a:ea typeface="Calibri"/>
              <a:cs typeface="Calibri" panose="020F0502020204030204" pitchFamily="34" charset="0"/>
            </a:endParaRPr>
          </a:p>
          <a:p>
            <a:pPr marL="0" indent="0">
              <a:lnSpc>
                <a:spcPct val="100000"/>
              </a:lnSpc>
              <a:buNone/>
            </a:pPr>
            <a:endParaRPr lang="en-IE" sz="2000" b="0" i="0" u="none" strike="noStrike" dirty="0">
              <a:solidFill>
                <a:schemeClr val="bg1"/>
              </a:solidFill>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endParaRPr>
          </a:p>
          <a:p>
            <a:pPr marL="0" indent="0">
              <a:lnSpc>
                <a:spcPct val="100000"/>
              </a:lnSpc>
              <a:buNone/>
            </a:pPr>
            <a:endParaRPr lang="en-US" sz="2000" b="0" i="0" u="none" strike="noStrike"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endParaRPr>
          </a:p>
          <a:p>
            <a:pPr marL="0" indent="0">
              <a:lnSpc>
                <a:spcPct val="100000"/>
              </a:lnSpc>
              <a:buNone/>
            </a:pPr>
            <a:endParaRPr lang="en-US" sz="2000" b="0" i="0" u="none" strike="noStrike" dirty="0">
              <a:solidFill>
                <a:schemeClr val="bg1"/>
              </a:solidFill>
              <a:effectLst/>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endParaRPr>
          </a:p>
          <a:p>
            <a:pPr>
              <a:lnSpc>
                <a:spcPct val="100000"/>
              </a:lnSpc>
              <a:buFont typeface="System Font Regular"/>
              <a:buChar char="→"/>
            </a:pPr>
            <a:endParaRPr lang="en-US" sz="2000" i="0" dirty="0">
              <a:solidFill>
                <a:schemeClr val="bg1"/>
              </a:solidFill>
              <a:latin typeface="Calibri" panose="020F0502020204030204" pitchFamily="34" charset="0"/>
              <a:ea typeface="Calibri (MS) Bold"/>
              <a:cs typeface="Calibri" panose="020F0502020204030204" pitchFamily="34" charset="0"/>
              <a:sym typeface="Calibri (MS) Bold"/>
            </a:endParaRPr>
          </a:p>
        </p:txBody>
      </p:sp>
      <p:grpSp>
        <p:nvGrpSpPr>
          <p:cNvPr id="5" name="Graphic 3">
            <a:extLst>
              <a:ext uri="{FF2B5EF4-FFF2-40B4-BE49-F238E27FC236}">
                <a16:creationId xmlns:a16="http://schemas.microsoft.com/office/drawing/2014/main" id="{3C333B32-FEA2-B23A-8581-26352300C7CC}"/>
              </a:ext>
            </a:extLst>
          </p:cNvPr>
          <p:cNvGrpSpPr/>
          <p:nvPr/>
        </p:nvGrpSpPr>
        <p:grpSpPr>
          <a:xfrm>
            <a:off x="130470" y="321846"/>
            <a:ext cx="714337" cy="714348"/>
            <a:chOff x="3657638" y="990590"/>
            <a:chExt cx="4876800" cy="4876876"/>
          </a:xfrm>
          <a:solidFill>
            <a:schemeClr val="bg1"/>
          </a:solidFill>
        </p:grpSpPr>
        <p:sp>
          <p:nvSpPr>
            <p:cNvPr id="9" name="Freeform 8">
              <a:extLst>
                <a:ext uri="{FF2B5EF4-FFF2-40B4-BE49-F238E27FC236}">
                  <a16:creationId xmlns:a16="http://schemas.microsoft.com/office/drawing/2014/main" id="{63833A2C-5BEA-4ECE-FE3E-A314A235DCC8}"/>
                </a:ext>
              </a:extLst>
            </p:cNvPr>
            <p:cNvSpPr/>
            <p:nvPr/>
          </p:nvSpPr>
          <p:spPr>
            <a:xfrm>
              <a:off x="5381272" y="4286250"/>
              <a:ext cx="1428750" cy="1581216"/>
            </a:xfrm>
            <a:custGeom>
              <a:avLst/>
              <a:gdLst>
                <a:gd name="connsiteX0" fmla="*/ 1087850 w 1428750"/>
                <a:gd name="connsiteY0" fmla="*/ 820083 h 1581216"/>
                <a:gd name="connsiteX1" fmla="*/ 1209675 w 1428750"/>
                <a:gd name="connsiteY1" fmla="*/ 495300 h 1581216"/>
                <a:gd name="connsiteX2" fmla="*/ 714375 w 1428750"/>
                <a:gd name="connsiteY2" fmla="*/ 0 h 1581216"/>
                <a:gd name="connsiteX3" fmla="*/ 219075 w 1428750"/>
                <a:gd name="connsiteY3" fmla="*/ 495300 h 1581216"/>
                <a:gd name="connsiteX4" fmla="*/ 340900 w 1428750"/>
                <a:gd name="connsiteY4" fmla="*/ 820083 h 1581216"/>
                <a:gd name="connsiteX5" fmla="*/ 0 w 1428750"/>
                <a:gd name="connsiteY5" fmla="*/ 1428750 h 1581216"/>
                <a:gd name="connsiteX6" fmla="*/ 0 w 1428750"/>
                <a:gd name="connsiteY6" fmla="*/ 1438256 h 1581216"/>
                <a:gd name="connsiteX7" fmla="*/ 142875 w 1428750"/>
                <a:gd name="connsiteY7" fmla="*/ 1581131 h 1581216"/>
                <a:gd name="connsiteX8" fmla="*/ 285750 w 1428750"/>
                <a:gd name="connsiteY8" fmla="*/ 1438256 h 1581216"/>
                <a:gd name="connsiteX9" fmla="*/ 285750 w 1428750"/>
                <a:gd name="connsiteY9" fmla="*/ 1428750 h 1581216"/>
                <a:gd name="connsiteX10" fmla="*/ 714375 w 1428750"/>
                <a:gd name="connsiteY10" fmla="*/ 1000125 h 1581216"/>
                <a:gd name="connsiteX11" fmla="*/ 1143000 w 1428750"/>
                <a:gd name="connsiteY11" fmla="*/ 1428750 h 1581216"/>
                <a:gd name="connsiteX12" fmla="*/ 1143000 w 1428750"/>
                <a:gd name="connsiteY12" fmla="*/ 1438342 h 1581216"/>
                <a:gd name="connsiteX13" fmla="*/ 1285875 w 1428750"/>
                <a:gd name="connsiteY13" fmla="*/ 1581217 h 1581216"/>
                <a:gd name="connsiteX14" fmla="*/ 1428750 w 1428750"/>
                <a:gd name="connsiteY14" fmla="*/ 1438342 h 1581216"/>
                <a:gd name="connsiteX15" fmla="*/ 1428750 w 1428750"/>
                <a:gd name="connsiteY15" fmla="*/ 1428750 h 1581216"/>
                <a:gd name="connsiteX16" fmla="*/ 1087850 w 1428750"/>
                <a:gd name="connsiteY16" fmla="*/ 820083 h 1581216"/>
                <a:gd name="connsiteX17" fmla="*/ 714366 w 1428750"/>
                <a:gd name="connsiteY17" fmla="*/ 285750 h 1581216"/>
                <a:gd name="connsiteX18" fmla="*/ 923916 w 1428750"/>
                <a:gd name="connsiteY18" fmla="*/ 495300 h 1581216"/>
                <a:gd name="connsiteX19" fmla="*/ 714366 w 1428750"/>
                <a:gd name="connsiteY19" fmla="*/ 704850 h 1581216"/>
                <a:gd name="connsiteX20" fmla="*/ 504816 w 1428750"/>
                <a:gd name="connsiteY20" fmla="*/ 495300 h 1581216"/>
                <a:gd name="connsiteX21" fmla="*/ 714366 w 1428750"/>
                <a:gd name="connsiteY21" fmla="*/ 285750 h 158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28750" h="1581216">
                  <a:moveTo>
                    <a:pt x="1087850" y="820083"/>
                  </a:moveTo>
                  <a:cubicBezTo>
                    <a:pt x="1163631" y="733054"/>
                    <a:pt x="1209675" y="619487"/>
                    <a:pt x="1209675" y="495300"/>
                  </a:cubicBezTo>
                  <a:cubicBezTo>
                    <a:pt x="1209675" y="222190"/>
                    <a:pt x="987485" y="0"/>
                    <a:pt x="714375" y="0"/>
                  </a:cubicBezTo>
                  <a:cubicBezTo>
                    <a:pt x="441265" y="0"/>
                    <a:pt x="219075" y="222190"/>
                    <a:pt x="219075" y="495300"/>
                  </a:cubicBezTo>
                  <a:cubicBezTo>
                    <a:pt x="219075" y="619487"/>
                    <a:pt x="265119" y="733054"/>
                    <a:pt x="340900" y="820083"/>
                  </a:cubicBezTo>
                  <a:cubicBezTo>
                    <a:pt x="136560" y="945928"/>
                    <a:pt x="0" y="1171661"/>
                    <a:pt x="0" y="1428750"/>
                  </a:cubicBezTo>
                  <a:lnTo>
                    <a:pt x="0" y="1438256"/>
                  </a:lnTo>
                  <a:cubicBezTo>
                    <a:pt x="0" y="1517161"/>
                    <a:pt x="63970" y="1581131"/>
                    <a:pt x="142875" y="1581131"/>
                  </a:cubicBezTo>
                  <a:cubicBezTo>
                    <a:pt x="221780" y="1581131"/>
                    <a:pt x="285750" y="1517161"/>
                    <a:pt x="285750" y="1438256"/>
                  </a:cubicBezTo>
                  <a:lnTo>
                    <a:pt x="285750" y="1428750"/>
                  </a:lnTo>
                  <a:cubicBezTo>
                    <a:pt x="285750" y="1192406"/>
                    <a:pt x="478031" y="1000125"/>
                    <a:pt x="714375" y="1000125"/>
                  </a:cubicBezTo>
                  <a:cubicBezTo>
                    <a:pt x="950719" y="1000125"/>
                    <a:pt x="1143000" y="1192406"/>
                    <a:pt x="1143000" y="1428750"/>
                  </a:cubicBezTo>
                  <a:lnTo>
                    <a:pt x="1143000" y="1438342"/>
                  </a:lnTo>
                  <a:cubicBezTo>
                    <a:pt x="1143000" y="1517247"/>
                    <a:pt x="1206970" y="1581217"/>
                    <a:pt x="1285875" y="1581217"/>
                  </a:cubicBezTo>
                  <a:cubicBezTo>
                    <a:pt x="1364780" y="1581217"/>
                    <a:pt x="1428750" y="1517247"/>
                    <a:pt x="1428750" y="1438342"/>
                  </a:cubicBezTo>
                  <a:lnTo>
                    <a:pt x="1428750" y="1428750"/>
                  </a:lnTo>
                  <a:cubicBezTo>
                    <a:pt x="1428750" y="1171670"/>
                    <a:pt x="1292190" y="945928"/>
                    <a:pt x="1087850" y="820083"/>
                  </a:cubicBezTo>
                  <a:close/>
                  <a:moveTo>
                    <a:pt x="714366" y="285750"/>
                  </a:moveTo>
                  <a:cubicBezTo>
                    <a:pt x="829913" y="285750"/>
                    <a:pt x="923916" y="379752"/>
                    <a:pt x="923916" y="495300"/>
                  </a:cubicBezTo>
                  <a:cubicBezTo>
                    <a:pt x="923916" y="610848"/>
                    <a:pt x="829913" y="704850"/>
                    <a:pt x="714366" y="704850"/>
                  </a:cubicBezTo>
                  <a:cubicBezTo>
                    <a:pt x="598818" y="704850"/>
                    <a:pt x="504816" y="610838"/>
                    <a:pt x="504816" y="495300"/>
                  </a:cubicBezTo>
                  <a:cubicBezTo>
                    <a:pt x="504816" y="379762"/>
                    <a:pt x="598827" y="285750"/>
                    <a:pt x="714366" y="285750"/>
                  </a:cubicBezTo>
                  <a:close/>
                </a:path>
              </a:pathLst>
            </a:custGeom>
            <a:grpFill/>
            <a:ln w="9525"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E02DCB70-941D-9D93-4C02-38E96AD2B637}"/>
                </a:ext>
              </a:extLst>
            </p:cNvPr>
            <p:cNvSpPr/>
            <p:nvPr/>
          </p:nvSpPr>
          <p:spPr>
            <a:xfrm>
              <a:off x="3657638" y="990590"/>
              <a:ext cx="4876800" cy="4876828"/>
            </a:xfrm>
            <a:custGeom>
              <a:avLst/>
              <a:gdLst>
                <a:gd name="connsiteX0" fmla="*/ 4535900 w 4876800"/>
                <a:gd name="connsiteY0" fmla="*/ 4115743 h 4876828"/>
                <a:gd name="connsiteX1" fmla="*/ 4657725 w 4876800"/>
                <a:gd name="connsiteY1" fmla="*/ 3790960 h 4876828"/>
                <a:gd name="connsiteX2" fmla="*/ 4304510 w 4876800"/>
                <a:gd name="connsiteY2" fmla="*/ 3316529 h 4876828"/>
                <a:gd name="connsiteX3" fmla="*/ 4304510 w 4876800"/>
                <a:gd name="connsiteY3" fmla="*/ 3028960 h 4876828"/>
                <a:gd name="connsiteX4" fmla="*/ 4342610 w 4876800"/>
                <a:gd name="connsiteY4" fmla="*/ 3028960 h 4876828"/>
                <a:gd name="connsiteX5" fmla="*/ 4485485 w 4876800"/>
                <a:gd name="connsiteY5" fmla="*/ 2886085 h 4876828"/>
                <a:gd name="connsiteX6" fmla="*/ 4485485 w 4876800"/>
                <a:gd name="connsiteY6" fmla="*/ 2314585 h 4876828"/>
                <a:gd name="connsiteX7" fmla="*/ 4342610 w 4876800"/>
                <a:gd name="connsiteY7" fmla="*/ 2171710 h 4876828"/>
                <a:gd name="connsiteX8" fmla="*/ 4152900 w 4876800"/>
                <a:gd name="connsiteY8" fmla="*/ 2171710 h 4876828"/>
                <a:gd name="connsiteX9" fmla="*/ 4152900 w 4876800"/>
                <a:gd name="connsiteY9" fmla="*/ 1571635 h 4876828"/>
                <a:gd name="connsiteX10" fmla="*/ 4111047 w 4876800"/>
                <a:gd name="connsiteY10" fmla="*/ 1470612 h 4876828"/>
                <a:gd name="connsiteX11" fmla="*/ 3949122 w 4876800"/>
                <a:gd name="connsiteY11" fmla="*/ 1308687 h 4876828"/>
                <a:gd name="connsiteX12" fmla="*/ 3747068 w 4876800"/>
                <a:gd name="connsiteY12" fmla="*/ 1308687 h 4876828"/>
                <a:gd name="connsiteX13" fmla="*/ 3747068 w 4876800"/>
                <a:gd name="connsiteY13" fmla="*/ 1510741 h 4876828"/>
                <a:gd name="connsiteX14" fmla="*/ 3867141 w 4876800"/>
                <a:gd name="connsiteY14" fmla="*/ 1630823 h 4876828"/>
                <a:gd name="connsiteX15" fmla="*/ 3867141 w 4876800"/>
                <a:gd name="connsiteY15" fmla="*/ 2171710 h 4876828"/>
                <a:gd name="connsiteX16" fmla="*/ 3524241 w 4876800"/>
                <a:gd name="connsiteY16" fmla="*/ 2171710 h 4876828"/>
                <a:gd name="connsiteX17" fmla="*/ 3524241 w 4876800"/>
                <a:gd name="connsiteY17" fmla="*/ 1758286 h 4876828"/>
                <a:gd name="connsiteX18" fmla="*/ 3004023 w 4876800"/>
                <a:gd name="connsiteY18" fmla="*/ 1236336 h 4876828"/>
                <a:gd name="connsiteX19" fmla="*/ 2846403 w 4876800"/>
                <a:gd name="connsiteY19" fmla="*/ 1236336 h 4876828"/>
                <a:gd name="connsiteX20" fmla="*/ 3123791 w 4876800"/>
                <a:gd name="connsiteY20" fmla="*/ 685791 h 4876828"/>
                <a:gd name="connsiteX21" fmla="*/ 2438000 w 4876800"/>
                <a:gd name="connsiteY21" fmla="*/ 0 h 4876828"/>
                <a:gd name="connsiteX22" fmla="*/ 1752210 w 4876800"/>
                <a:gd name="connsiteY22" fmla="*/ 685791 h 4876828"/>
                <a:gd name="connsiteX23" fmla="*/ 2029597 w 4876800"/>
                <a:gd name="connsiteY23" fmla="*/ 1236336 h 4876828"/>
                <a:gd name="connsiteX24" fmla="*/ 1871977 w 4876800"/>
                <a:gd name="connsiteY24" fmla="*/ 1236336 h 4876828"/>
                <a:gd name="connsiteX25" fmla="*/ 1351760 w 4876800"/>
                <a:gd name="connsiteY25" fmla="*/ 1758286 h 4876828"/>
                <a:gd name="connsiteX26" fmla="*/ 1351760 w 4876800"/>
                <a:gd name="connsiteY26" fmla="*/ 2171710 h 4876828"/>
                <a:gd name="connsiteX27" fmla="*/ 1009650 w 4876800"/>
                <a:gd name="connsiteY27" fmla="*/ 2171710 h 4876828"/>
                <a:gd name="connsiteX28" fmla="*/ 1009650 w 4876800"/>
                <a:gd name="connsiteY28" fmla="*/ 1630813 h 4876828"/>
                <a:gd name="connsiteX29" fmla="*/ 1129722 w 4876800"/>
                <a:gd name="connsiteY29" fmla="*/ 1510732 h 4876828"/>
                <a:gd name="connsiteX30" fmla="*/ 1129722 w 4876800"/>
                <a:gd name="connsiteY30" fmla="*/ 1308678 h 4876828"/>
                <a:gd name="connsiteX31" fmla="*/ 927668 w 4876800"/>
                <a:gd name="connsiteY31" fmla="*/ 1308678 h 4876828"/>
                <a:gd name="connsiteX32" fmla="*/ 765743 w 4876800"/>
                <a:gd name="connsiteY32" fmla="*/ 1470603 h 4876828"/>
                <a:gd name="connsiteX33" fmla="*/ 723890 w 4876800"/>
                <a:gd name="connsiteY33" fmla="*/ 1571625 h 4876828"/>
                <a:gd name="connsiteX34" fmla="*/ 723890 w 4876800"/>
                <a:gd name="connsiteY34" fmla="*/ 2171700 h 4876828"/>
                <a:gd name="connsiteX35" fmla="*/ 533390 w 4876800"/>
                <a:gd name="connsiteY35" fmla="*/ 2171700 h 4876828"/>
                <a:gd name="connsiteX36" fmla="*/ 390515 w 4876800"/>
                <a:gd name="connsiteY36" fmla="*/ 2314575 h 4876828"/>
                <a:gd name="connsiteX37" fmla="*/ 390515 w 4876800"/>
                <a:gd name="connsiteY37" fmla="*/ 2886075 h 4876828"/>
                <a:gd name="connsiteX38" fmla="*/ 533390 w 4876800"/>
                <a:gd name="connsiteY38" fmla="*/ 3028950 h 4876828"/>
                <a:gd name="connsiteX39" fmla="*/ 571490 w 4876800"/>
                <a:gd name="connsiteY39" fmla="*/ 3028950 h 4876828"/>
                <a:gd name="connsiteX40" fmla="*/ 571490 w 4876800"/>
                <a:gd name="connsiteY40" fmla="*/ 3316748 h 4876828"/>
                <a:gd name="connsiteX41" fmla="*/ 219065 w 4876800"/>
                <a:gd name="connsiteY41" fmla="*/ 3790950 h 4876828"/>
                <a:gd name="connsiteX42" fmla="*/ 340890 w 4876800"/>
                <a:gd name="connsiteY42" fmla="*/ 4115733 h 4876828"/>
                <a:gd name="connsiteX43" fmla="*/ 0 w 4876800"/>
                <a:gd name="connsiteY43" fmla="*/ 4724410 h 4876828"/>
                <a:gd name="connsiteX44" fmla="*/ 0 w 4876800"/>
                <a:gd name="connsiteY44" fmla="*/ 4733954 h 4876828"/>
                <a:gd name="connsiteX45" fmla="*/ 142875 w 4876800"/>
                <a:gd name="connsiteY45" fmla="*/ 4876829 h 4876828"/>
                <a:gd name="connsiteX46" fmla="*/ 285750 w 4876800"/>
                <a:gd name="connsiteY46" fmla="*/ 4733954 h 4876828"/>
                <a:gd name="connsiteX47" fmla="*/ 285750 w 4876800"/>
                <a:gd name="connsiteY47" fmla="*/ 4724410 h 4876828"/>
                <a:gd name="connsiteX48" fmla="*/ 714375 w 4876800"/>
                <a:gd name="connsiteY48" fmla="*/ 4295785 h 4876828"/>
                <a:gd name="connsiteX49" fmla="*/ 1143000 w 4876800"/>
                <a:gd name="connsiteY49" fmla="*/ 4724410 h 4876828"/>
                <a:gd name="connsiteX50" fmla="*/ 1143000 w 4876800"/>
                <a:gd name="connsiteY50" fmla="*/ 4733916 h 4876828"/>
                <a:gd name="connsiteX51" fmla="*/ 1285875 w 4876800"/>
                <a:gd name="connsiteY51" fmla="*/ 4876791 h 4876828"/>
                <a:gd name="connsiteX52" fmla="*/ 1428750 w 4876800"/>
                <a:gd name="connsiteY52" fmla="*/ 4733916 h 4876828"/>
                <a:gd name="connsiteX53" fmla="*/ 1428750 w 4876800"/>
                <a:gd name="connsiteY53" fmla="*/ 4724410 h 4876828"/>
                <a:gd name="connsiteX54" fmla="*/ 1087850 w 4876800"/>
                <a:gd name="connsiteY54" fmla="*/ 4115743 h 4876828"/>
                <a:gd name="connsiteX55" fmla="*/ 1209675 w 4876800"/>
                <a:gd name="connsiteY55" fmla="*/ 3790960 h 4876828"/>
                <a:gd name="connsiteX56" fmla="*/ 857250 w 4876800"/>
                <a:gd name="connsiteY56" fmla="*/ 3316757 h 4876828"/>
                <a:gd name="connsiteX57" fmla="*/ 857250 w 4876800"/>
                <a:gd name="connsiteY57" fmla="*/ 3028960 h 4876828"/>
                <a:gd name="connsiteX58" fmla="*/ 4018759 w 4876800"/>
                <a:gd name="connsiteY58" fmla="*/ 3028960 h 4876828"/>
                <a:gd name="connsiteX59" fmla="*/ 4018759 w 4876800"/>
                <a:gd name="connsiteY59" fmla="*/ 3316977 h 4876828"/>
                <a:gd name="connsiteX60" fmla="*/ 3667125 w 4876800"/>
                <a:gd name="connsiteY60" fmla="*/ 3790960 h 4876828"/>
                <a:gd name="connsiteX61" fmla="*/ 3788950 w 4876800"/>
                <a:gd name="connsiteY61" fmla="*/ 4115743 h 4876828"/>
                <a:gd name="connsiteX62" fmla="*/ 3448050 w 4876800"/>
                <a:gd name="connsiteY62" fmla="*/ 4724419 h 4876828"/>
                <a:gd name="connsiteX63" fmla="*/ 3448050 w 4876800"/>
                <a:gd name="connsiteY63" fmla="*/ 4733916 h 4876828"/>
                <a:gd name="connsiteX64" fmla="*/ 3590925 w 4876800"/>
                <a:gd name="connsiteY64" fmla="*/ 4876791 h 4876828"/>
                <a:gd name="connsiteX65" fmla="*/ 3733800 w 4876800"/>
                <a:gd name="connsiteY65" fmla="*/ 4733916 h 4876828"/>
                <a:gd name="connsiteX66" fmla="*/ 3733800 w 4876800"/>
                <a:gd name="connsiteY66" fmla="*/ 4724410 h 4876828"/>
                <a:gd name="connsiteX67" fmla="*/ 4162425 w 4876800"/>
                <a:gd name="connsiteY67" fmla="*/ 4295785 h 4876828"/>
                <a:gd name="connsiteX68" fmla="*/ 4591050 w 4876800"/>
                <a:gd name="connsiteY68" fmla="*/ 4724410 h 4876828"/>
                <a:gd name="connsiteX69" fmla="*/ 4591050 w 4876800"/>
                <a:gd name="connsiteY69" fmla="*/ 4733906 h 4876828"/>
                <a:gd name="connsiteX70" fmla="*/ 4733925 w 4876800"/>
                <a:gd name="connsiteY70" fmla="*/ 4876781 h 4876828"/>
                <a:gd name="connsiteX71" fmla="*/ 4876801 w 4876800"/>
                <a:gd name="connsiteY71" fmla="*/ 4733906 h 4876828"/>
                <a:gd name="connsiteX72" fmla="*/ 4876801 w 4876800"/>
                <a:gd name="connsiteY72" fmla="*/ 4724410 h 4876828"/>
                <a:gd name="connsiteX73" fmla="*/ 4535900 w 4876800"/>
                <a:gd name="connsiteY73" fmla="*/ 4115743 h 4876828"/>
                <a:gd name="connsiteX74" fmla="*/ 2438000 w 4876800"/>
                <a:gd name="connsiteY74" fmla="*/ 285760 h 4876828"/>
                <a:gd name="connsiteX75" fmla="*/ 2838041 w 4876800"/>
                <a:gd name="connsiteY75" fmla="*/ 685800 h 4876828"/>
                <a:gd name="connsiteX76" fmla="*/ 2438000 w 4876800"/>
                <a:gd name="connsiteY76" fmla="*/ 1085841 h 4876828"/>
                <a:gd name="connsiteX77" fmla="*/ 2037960 w 4876800"/>
                <a:gd name="connsiteY77" fmla="*/ 685800 h 4876828"/>
                <a:gd name="connsiteX78" fmla="*/ 2438000 w 4876800"/>
                <a:gd name="connsiteY78" fmla="*/ 285760 h 4876828"/>
                <a:gd name="connsiteX79" fmla="*/ 923925 w 4876800"/>
                <a:gd name="connsiteY79" fmla="*/ 3790960 h 4876828"/>
                <a:gd name="connsiteX80" fmla="*/ 714375 w 4876800"/>
                <a:gd name="connsiteY80" fmla="*/ 4000510 h 4876828"/>
                <a:gd name="connsiteX81" fmla="*/ 504825 w 4876800"/>
                <a:gd name="connsiteY81" fmla="*/ 3790960 h 4876828"/>
                <a:gd name="connsiteX82" fmla="*/ 714318 w 4876800"/>
                <a:gd name="connsiteY82" fmla="*/ 3581410 h 4876828"/>
                <a:gd name="connsiteX83" fmla="*/ 714375 w 4876800"/>
                <a:gd name="connsiteY83" fmla="*/ 3581410 h 4876828"/>
                <a:gd name="connsiteX84" fmla="*/ 714432 w 4876800"/>
                <a:gd name="connsiteY84" fmla="*/ 3581410 h 4876828"/>
                <a:gd name="connsiteX85" fmla="*/ 923925 w 4876800"/>
                <a:gd name="connsiteY85" fmla="*/ 3790960 h 4876828"/>
                <a:gd name="connsiteX86" fmla="*/ 1637510 w 4876800"/>
                <a:gd name="connsiteY86" fmla="*/ 1758296 h 4876828"/>
                <a:gd name="connsiteX87" fmla="*/ 1871977 w 4876800"/>
                <a:gd name="connsiteY87" fmla="*/ 1522095 h 4876828"/>
                <a:gd name="connsiteX88" fmla="*/ 2295525 w 4876800"/>
                <a:gd name="connsiteY88" fmla="*/ 1522095 h 4876828"/>
                <a:gd name="connsiteX89" fmla="*/ 2295525 w 4876800"/>
                <a:gd name="connsiteY89" fmla="*/ 1843097 h 4876828"/>
                <a:gd name="connsiteX90" fmla="*/ 2438400 w 4876800"/>
                <a:gd name="connsiteY90" fmla="*/ 1985972 h 4876828"/>
                <a:gd name="connsiteX91" fmla="*/ 2581275 w 4876800"/>
                <a:gd name="connsiteY91" fmla="*/ 1843097 h 4876828"/>
                <a:gd name="connsiteX92" fmla="*/ 2581275 w 4876800"/>
                <a:gd name="connsiteY92" fmla="*/ 1522086 h 4876828"/>
                <a:gd name="connsiteX93" fmla="*/ 3004033 w 4876800"/>
                <a:gd name="connsiteY93" fmla="*/ 1522086 h 4876828"/>
                <a:gd name="connsiteX94" fmla="*/ 3238500 w 4876800"/>
                <a:gd name="connsiteY94" fmla="*/ 1758286 h 4876828"/>
                <a:gd name="connsiteX95" fmla="*/ 3238500 w 4876800"/>
                <a:gd name="connsiteY95" fmla="*/ 2171710 h 4876828"/>
                <a:gd name="connsiteX96" fmla="*/ 1637510 w 4876800"/>
                <a:gd name="connsiteY96" fmla="*/ 2171710 h 4876828"/>
                <a:gd name="connsiteX97" fmla="*/ 676275 w 4876800"/>
                <a:gd name="connsiteY97" fmla="*/ 2743210 h 4876828"/>
                <a:gd name="connsiteX98" fmla="*/ 676275 w 4876800"/>
                <a:gd name="connsiteY98" fmla="*/ 2457460 h 4876828"/>
                <a:gd name="connsiteX99" fmla="*/ 4199735 w 4876800"/>
                <a:gd name="connsiteY99" fmla="*/ 2457460 h 4876828"/>
                <a:gd name="connsiteX100" fmla="*/ 4199735 w 4876800"/>
                <a:gd name="connsiteY100" fmla="*/ 2743210 h 4876828"/>
                <a:gd name="connsiteX101" fmla="*/ 4162425 w 4876800"/>
                <a:gd name="connsiteY101" fmla="*/ 3581410 h 4876828"/>
                <a:gd name="connsiteX102" fmla="*/ 4371975 w 4876800"/>
                <a:gd name="connsiteY102" fmla="*/ 3790960 h 4876828"/>
                <a:gd name="connsiteX103" fmla="*/ 4162425 w 4876800"/>
                <a:gd name="connsiteY103" fmla="*/ 4000510 h 4876828"/>
                <a:gd name="connsiteX104" fmla="*/ 3952875 w 4876800"/>
                <a:gd name="connsiteY104" fmla="*/ 3790960 h 4876828"/>
                <a:gd name="connsiteX105" fmla="*/ 4162425 w 4876800"/>
                <a:gd name="connsiteY105" fmla="*/ 3581410 h 487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4876800" h="4876828">
                  <a:moveTo>
                    <a:pt x="4535900" y="4115743"/>
                  </a:moveTo>
                  <a:cubicBezTo>
                    <a:pt x="4611682" y="4028713"/>
                    <a:pt x="4657725" y="3915147"/>
                    <a:pt x="4657725" y="3790960"/>
                  </a:cubicBezTo>
                  <a:cubicBezTo>
                    <a:pt x="4657725" y="3567227"/>
                    <a:pt x="4508573" y="3377765"/>
                    <a:pt x="4304510" y="3316529"/>
                  </a:cubicBezTo>
                  <a:lnTo>
                    <a:pt x="4304510" y="3028960"/>
                  </a:lnTo>
                  <a:lnTo>
                    <a:pt x="4342610" y="3028960"/>
                  </a:lnTo>
                  <a:cubicBezTo>
                    <a:pt x="4421515" y="3028960"/>
                    <a:pt x="4485485" y="2964990"/>
                    <a:pt x="4485485" y="2886085"/>
                  </a:cubicBezTo>
                  <a:lnTo>
                    <a:pt x="4485485" y="2314585"/>
                  </a:lnTo>
                  <a:cubicBezTo>
                    <a:pt x="4485485" y="2235680"/>
                    <a:pt x="4421515" y="2171710"/>
                    <a:pt x="4342610" y="2171710"/>
                  </a:cubicBezTo>
                  <a:lnTo>
                    <a:pt x="4152900" y="2171710"/>
                  </a:lnTo>
                  <a:lnTo>
                    <a:pt x="4152900" y="1571635"/>
                  </a:lnTo>
                  <a:cubicBezTo>
                    <a:pt x="4152900" y="1533744"/>
                    <a:pt x="4137851" y="1497406"/>
                    <a:pt x="4111047" y="1470612"/>
                  </a:cubicBezTo>
                  <a:lnTo>
                    <a:pt x="3949122" y="1308687"/>
                  </a:lnTo>
                  <a:cubicBezTo>
                    <a:pt x="3893334" y="1252890"/>
                    <a:pt x="3802866" y="1252890"/>
                    <a:pt x="3747068" y="1308687"/>
                  </a:cubicBezTo>
                  <a:cubicBezTo>
                    <a:pt x="3691271" y="1364485"/>
                    <a:pt x="3691271" y="1454944"/>
                    <a:pt x="3747068" y="1510741"/>
                  </a:cubicBezTo>
                  <a:lnTo>
                    <a:pt x="3867141" y="1630823"/>
                  </a:lnTo>
                  <a:lnTo>
                    <a:pt x="3867141" y="2171710"/>
                  </a:lnTo>
                  <a:lnTo>
                    <a:pt x="3524241" y="2171710"/>
                  </a:lnTo>
                  <a:lnTo>
                    <a:pt x="3524241" y="1758286"/>
                  </a:lnTo>
                  <a:cubicBezTo>
                    <a:pt x="3524241" y="1470479"/>
                    <a:pt x="3290869" y="1236336"/>
                    <a:pt x="3004023" y="1236336"/>
                  </a:cubicBezTo>
                  <a:lnTo>
                    <a:pt x="2846403" y="1236336"/>
                  </a:lnTo>
                  <a:cubicBezTo>
                    <a:pt x="3014596" y="1111244"/>
                    <a:pt x="3123791" y="911038"/>
                    <a:pt x="3123791" y="685791"/>
                  </a:cubicBezTo>
                  <a:cubicBezTo>
                    <a:pt x="3123791" y="307648"/>
                    <a:pt x="2816142" y="0"/>
                    <a:pt x="2438000" y="0"/>
                  </a:cubicBezTo>
                  <a:cubicBezTo>
                    <a:pt x="2059857" y="0"/>
                    <a:pt x="1752210" y="307648"/>
                    <a:pt x="1752210" y="685791"/>
                  </a:cubicBezTo>
                  <a:cubicBezTo>
                    <a:pt x="1752210" y="911038"/>
                    <a:pt x="1861395" y="1111234"/>
                    <a:pt x="2029597" y="1236336"/>
                  </a:cubicBezTo>
                  <a:lnTo>
                    <a:pt x="1871977" y="1236336"/>
                  </a:lnTo>
                  <a:cubicBezTo>
                    <a:pt x="1585122" y="1236336"/>
                    <a:pt x="1351760" y="1470479"/>
                    <a:pt x="1351760" y="1758286"/>
                  </a:cubicBezTo>
                  <a:lnTo>
                    <a:pt x="1351760" y="2171710"/>
                  </a:lnTo>
                  <a:lnTo>
                    <a:pt x="1009650" y="2171710"/>
                  </a:lnTo>
                  <a:lnTo>
                    <a:pt x="1009650" y="1630813"/>
                  </a:lnTo>
                  <a:lnTo>
                    <a:pt x="1129722" y="1510732"/>
                  </a:lnTo>
                  <a:cubicBezTo>
                    <a:pt x="1185520" y="1454934"/>
                    <a:pt x="1185520" y="1364475"/>
                    <a:pt x="1129722" y="1308678"/>
                  </a:cubicBezTo>
                  <a:cubicBezTo>
                    <a:pt x="1073934" y="1252880"/>
                    <a:pt x="983466" y="1252880"/>
                    <a:pt x="927668" y="1308678"/>
                  </a:cubicBezTo>
                  <a:lnTo>
                    <a:pt x="765743" y="1470603"/>
                  </a:lnTo>
                  <a:cubicBezTo>
                    <a:pt x="738950" y="1497397"/>
                    <a:pt x="723890" y="1533735"/>
                    <a:pt x="723890" y="1571625"/>
                  </a:cubicBezTo>
                  <a:lnTo>
                    <a:pt x="723890" y="2171700"/>
                  </a:lnTo>
                  <a:lnTo>
                    <a:pt x="533390" y="2171700"/>
                  </a:lnTo>
                  <a:cubicBezTo>
                    <a:pt x="454485" y="2171700"/>
                    <a:pt x="390515" y="2235670"/>
                    <a:pt x="390515" y="2314575"/>
                  </a:cubicBezTo>
                  <a:lnTo>
                    <a:pt x="390515" y="2886075"/>
                  </a:lnTo>
                  <a:cubicBezTo>
                    <a:pt x="390515" y="2964980"/>
                    <a:pt x="454485" y="3028950"/>
                    <a:pt x="533390" y="3028950"/>
                  </a:cubicBezTo>
                  <a:lnTo>
                    <a:pt x="571490" y="3028950"/>
                  </a:lnTo>
                  <a:lnTo>
                    <a:pt x="571490" y="3316748"/>
                  </a:lnTo>
                  <a:cubicBezTo>
                    <a:pt x="367827" y="3378232"/>
                    <a:pt x="219065" y="3567503"/>
                    <a:pt x="219065" y="3790950"/>
                  </a:cubicBezTo>
                  <a:cubicBezTo>
                    <a:pt x="219065" y="3915137"/>
                    <a:pt x="265109" y="4028704"/>
                    <a:pt x="340890" y="4115733"/>
                  </a:cubicBezTo>
                  <a:cubicBezTo>
                    <a:pt x="136560" y="4241588"/>
                    <a:pt x="0" y="4467330"/>
                    <a:pt x="0" y="4724410"/>
                  </a:cubicBezTo>
                  <a:lnTo>
                    <a:pt x="0" y="4733954"/>
                  </a:lnTo>
                  <a:cubicBezTo>
                    <a:pt x="0" y="4812859"/>
                    <a:pt x="63970" y="4876829"/>
                    <a:pt x="142875" y="4876829"/>
                  </a:cubicBezTo>
                  <a:cubicBezTo>
                    <a:pt x="221780" y="4876829"/>
                    <a:pt x="285750" y="4812859"/>
                    <a:pt x="285750" y="4733954"/>
                  </a:cubicBezTo>
                  <a:lnTo>
                    <a:pt x="285750" y="4724410"/>
                  </a:lnTo>
                  <a:cubicBezTo>
                    <a:pt x="285750" y="4488066"/>
                    <a:pt x="478031" y="4295785"/>
                    <a:pt x="714375" y="4295785"/>
                  </a:cubicBezTo>
                  <a:cubicBezTo>
                    <a:pt x="950719" y="4295785"/>
                    <a:pt x="1143000" y="4488066"/>
                    <a:pt x="1143000" y="4724410"/>
                  </a:cubicBezTo>
                  <a:lnTo>
                    <a:pt x="1143000" y="4733916"/>
                  </a:lnTo>
                  <a:cubicBezTo>
                    <a:pt x="1143000" y="4812821"/>
                    <a:pt x="1206970" y="4876791"/>
                    <a:pt x="1285875" y="4876791"/>
                  </a:cubicBezTo>
                  <a:cubicBezTo>
                    <a:pt x="1364780" y="4876791"/>
                    <a:pt x="1428750" y="4812821"/>
                    <a:pt x="1428750" y="4733916"/>
                  </a:cubicBezTo>
                  <a:lnTo>
                    <a:pt x="1428750" y="4724410"/>
                  </a:lnTo>
                  <a:cubicBezTo>
                    <a:pt x="1428750" y="4467321"/>
                    <a:pt x="1292190" y="4241588"/>
                    <a:pt x="1087850" y="4115743"/>
                  </a:cubicBezTo>
                  <a:cubicBezTo>
                    <a:pt x="1163631" y="4028713"/>
                    <a:pt x="1209675" y="3915147"/>
                    <a:pt x="1209675" y="3790960"/>
                  </a:cubicBezTo>
                  <a:cubicBezTo>
                    <a:pt x="1209675" y="3567513"/>
                    <a:pt x="1060914" y="3378232"/>
                    <a:pt x="857250" y="3316757"/>
                  </a:cubicBezTo>
                  <a:lnTo>
                    <a:pt x="857250" y="3028960"/>
                  </a:lnTo>
                  <a:lnTo>
                    <a:pt x="4018759" y="3028960"/>
                  </a:lnTo>
                  <a:lnTo>
                    <a:pt x="4018759" y="3316977"/>
                  </a:lnTo>
                  <a:cubicBezTo>
                    <a:pt x="3815506" y="3378708"/>
                    <a:pt x="3667125" y="3567799"/>
                    <a:pt x="3667125" y="3790960"/>
                  </a:cubicBezTo>
                  <a:cubicBezTo>
                    <a:pt x="3667125" y="3915147"/>
                    <a:pt x="3713169" y="4028713"/>
                    <a:pt x="3788950" y="4115743"/>
                  </a:cubicBezTo>
                  <a:cubicBezTo>
                    <a:pt x="3584610" y="4241588"/>
                    <a:pt x="3448050" y="4467330"/>
                    <a:pt x="3448050" y="4724419"/>
                  </a:cubicBezTo>
                  <a:lnTo>
                    <a:pt x="3448050" y="4733916"/>
                  </a:lnTo>
                  <a:cubicBezTo>
                    <a:pt x="3448050" y="4812821"/>
                    <a:pt x="3512020" y="4876791"/>
                    <a:pt x="3590925" y="4876791"/>
                  </a:cubicBezTo>
                  <a:cubicBezTo>
                    <a:pt x="3669830" y="4876791"/>
                    <a:pt x="3733800" y="4812821"/>
                    <a:pt x="3733800" y="4733916"/>
                  </a:cubicBezTo>
                  <a:lnTo>
                    <a:pt x="3733800" y="4724410"/>
                  </a:lnTo>
                  <a:cubicBezTo>
                    <a:pt x="3733800" y="4488066"/>
                    <a:pt x="3926081" y="4295785"/>
                    <a:pt x="4162425" y="4295785"/>
                  </a:cubicBezTo>
                  <a:cubicBezTo>
                    <a:pt x="4398769" y="4295785"/>
                    <a:pt x="4591050" y="4488066"/>
                    <a:pt x="4591050" y="4724410"/>
                  </a:cubicBezTo>
                  <a:lnTo>
                    <a:pt x="4591050" y="4733906"/>
                  </a:lnTo>
                  <a:cubicBezTo>
                    <a:pt x="4591050" y="4812811"/>
                    <a:pt x="4655020" y="4876781"/>
                    <a:pt x="4733925" y="4876781"/>
                  </a:cubicBezTo>
                  <a:cubicBezTo>
                    <a:pt x="4812830" y="4876781"/>
                    <a:pt x="4876801" y="4812811"/>
                    <a:pt x="4876801" y="4733906"/>
                  </a:cubicBezTo>
                  <a:lnTo>
                    <a:pt x="4876801" y="4724410"/>
                  </a:lnTo>
                  <a:cubicBezTo>
                    <a:pt x="4876801" y="4467330"/>
                    <a:pt x="4740240" y="4241588"/>
                    <a:pt x="4535900" y="4115743"/>
                  </a:cubicBezTo>
                  <a:close/>
                  <a:moveTo>
                    <a:pt x="2438000" y="285760"/>
                  </a:moveTo>
                  <a:cubicBezTo>
                    <a:pt x="2658580" y="285760"/>
                    <a:pt x="2838041" y="465220"/>
                    <a:pt x="2838041" y="685800"/>
                  </a:cubicBezTo>
                  <a:cubicBezTo>
                    <a:pt x="2838041" y="906380"/>
                    <a:pt x="2658580" y="1085841"/>
                    <a:pt x="2438000" y="1085841"/>
                  </a:cubicBezTo>
                  <a:cubicBezTo>
                    <a:pt x="2217420" y="1085841"/>
                    <a:pt x="2037960" y="906389"/>
                    <a:pt x="2037960" y="685800"/>
                  </a:cubicBezTo>
                  <a:cubicBezTo>
                    <a:pt x="2037960" y="465211"/>
                    <a:pt x="2217420" y="285760"/>
                    <a:pt x="2438000" y="285760"/>
                  </a:cubicBezTo>
                  <a:close/>
                  <a:moveTo>
                    <a:pt x="923925" y="3790960"/>
                  </a:moveTo>
                  <a:cubicBezTo>
                    <a:pt x="923925" y="3906508"/>
                    <a:pt x="829913" y="4000510"/>
                    <a:pt x="714375" y="4000510"/>
                  </a:cubicBezTo>
                  <a:cubicBezTo>
                    <a:pt x="598837" y="4000510"/>
                    <a:pt x="504825" y="3906498"/>
                    <a:pt x="504825" y="3790960"/>
                  </a:cubicBezTo>
                  <a:cubicBezTo>
                    <a:pt x="504825" y="3675431"/>
                    <a:pt x="598799" y="3581448"/>
                    <a:pt x="714318" y="3581410"/>
                  </a:cubicBezTo>
                  <a:lnTo>
                    <a:pt x="714375" y="3581410"/>
                  </a:lnTo>
                  <a:cubicBezTo>
                    <a:pt x="714375" y="3581410"/>
                    <a:pt x="714413" y="3581410"/>
                    <a:pt x="714432" y="3581410"/>
                  </a:cubicBezTo>
                  <a:cubicBezTo>
                    <a:pt x="829951" y="3581448"/>
                    <a:pt x="923925" y="3675431"/>
                    <a:pt x="923925" y="3790960"/>
                  </a:cubicBezTo>
                  <a:close/>
                  <a:moveTo>
                    <a:pt x="1637510" y="1758296"/>
                  </a:moveTo>
                  <a:cubicBezTo>
                    <a:pt x="1637510" y="1628051"/>
                    <a:pt x="1742694" y="1522095"/>
                    <a:pt x="1871977" y="1522095"/>
                  </a:cubicBezTo>
                  <a:lnTo>
                    <a:pt x="2295525" y="1522095"/>
                  </a:lnTo>
                  <a:lnTo>
                    <a:pt x="2295525" y="1843097"/>
                  </a:lnTo>
                  <a:cubicBezTo>
                    <a:pt x="2295525" y="1922002"/>
                    <a:pt x="2359495" y="1985972"/>
                    <a:pt x="2438400" y="1985972"/>
                  </a:cubicBezTo>
                  <a:cubicBezTo>
                    <a:pt x="2517305" y="1985972"/>
                    <a:pt x="2581275" y="1922002"/>
                    <a:pt x="2581275" y="1843097"/>
                  </a:cubicBezTo>
                  <a:lnTo>
                    <a:pt x="2581275" y="1522086"/>
                  </a:lnTo>
                  <a:lnTo>
                    <a:pt x="3004033" y="1522086"/>
                  </a:lnTo>
                  <a:cubicBezTo>
                    <a:pt x="3133316" y="1522086"/>
                    <a:pt x="3238500" y="1628042"/>
                    <a:pt x="3238500" y="1758286"/>
                  </a:cubicBezTo>
                  <a:lnTo>
                    <a:pt x="3238500" y="2171710"/>
                  </a:lnTo>
                  <a:lnTo>
                    <a:pt x="1637510" y="2171710"/>
                  </a:lnTo>
                  <a:close/>
                  <a:moveTo>
                    <a:pt x="676275" y="2743210"/>
                  </a:moveTo>
                  <a:lnTo>
                    <a:pt x="676275" y="2457460"/>
                  </a:lnTo>
                  <a:lnTo>
                    <a:pt x="4199735" y="2457460"/>
                  </a:lnTo>
                  <a:lnTo>
                    <a:pt x="4199735" y="2743210"/>
                  </a:lnTo>
                  <a:close/>
                  <a:moveTo>
                    <a:pt x="4162425" y="3581410"/>
                  </a:moveTo>
                  <a:cubicBezTo>
                    <a:pt x="4277973" y="3581410"/>
                    <a:pt x="4371975" y="3675412"/>
                    <a:pt x="4371975" y="3790960"/>
                  </a:cubicBezTo>
                  <a:cubicBezTo>
                    <a:pt x="4371975" y="3906508"/>
                    <a:pt x="4277973" y="4000510"/>
                    <a:pt x="4162425" y="4000510"/>
                  </a:cubicBezTo>
                  <a:cubicBezTo>
                    <a:pt x="4046877" y="4000510"/>
                    <a:pt x="3952875" y="3906498"/>
                    <a:pt x="3952875" y="3790960"/>
                  </a:cubicBezTo>
                  <a:cubicBezTo>
                    <a:pt x="3952875" y="3675421"/>
                    <a:pt x="4046877" y="3581410"/>
                    <a:pt x="4162425" y="3581410"/>
                  </a:cubicBezTo>
                  <a:close/>
                </a:path>
              </a:pathLst>
            </a:custGeom>
            <a:grpFill/>
            <a:ln w="9525" cap="flat">
              <a:noFill/>
              <a:prstDash val="solid"/>
              <a:miter/>
            </a:ln>
          </p:spPr>
          <p:txBody>
            <a:bodyPr rtlCol="0" anchor="ctr"/>
            <a:lstStyle/>
            <a:p>
              <a:endParaRPr lang="en-GB"/>
            </a:p>
          </p:txBody>
        </p:sp>
      </p:grpSp>
      <p:grpSp>
        <p:nvGrpSpPr>
          <p:cNvPr id="18" name="Group 17">
            <a:extLst>
              <a:ext uri="{FF2B5EF4-FFF2-40B4-BE49-F238E27FC236}">
                <a16:creationId xmlns:a16="http://schemas.microsoft.com/office/drawing/2014/main" id="{981AA159-FE4F-AE67-9401-5BCF3A1005A4}"/>
              </a:ext>
            </a:extLst>
          </p:cNvPr>
          <p:cNvGrpSpPr/>
          <p:nvPr/>
        </p:nvGrpSpPr>
        <p:grpSpPr>
          <a:xfrm rot="10800000">
            <a:off x="268528" y="3864072"/>
            <a:ext cx="744123" cy="527392"/>
            <a:chOff x="1410990" y="64984"/>
            <a:chExt cx="7606227" cy="5390858"/>
          </a:xfrm>
        </p:grpSpPr>
        <p:sp>
          <p:nvSpPr>
            <p:cNvPr id="19" name="Freeform 18">
              <a:extLst>
                <a:ext uri="{FF2B5EF4-FFF2-40B4-BE49-F238E27FC236}">
                  <a16:creationId xmlns:a16="http://schemas.microsoft.com/office/drawing/2014/main" id="{30A9B259-0DC7-8834-53A7-BCF3ED1B3973}"/>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20" name="Freeform 19">
              <a:extLst>
                <a:ext uri="{FF2B5EF4-FFF2-40B4-BE49-F238E27FC236}">
                  <a16:creationId xmlns:a16="http://schemas.microsoft.com/office/drawing/2014/main" id="{E556AED1-CC77-6B51-452F-6CE448E078AA}"/>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21" name="Group 20">
            <a:extLst>
              <a:ext uri="{FF2B5EF4-FFF2-40B4-BE49-F238E27FC236}">
                <a16:creationId xmlns:a16="http://schemas.microsoft.com/office/drawing/2014/main" id="{DF70F92A-31D2-8D27-6A04-5548AF55EF36}"/>
              </a:ext>
            </a:extLst>
          </p:cNvPr>
          <p:cNvGrpSpPr/>
          <p:nvPr/>
        </p:nvGrpSpPr>
        <p:grpSpPr>
          <a:xfrm rot="10800000">
            <a:off x="268529" y="5464274"/>
            <a:ext cx="744123" cy="527392"/>
            <a:chOff x="1410990" y="64984"/>
            <a:chExt cx="7606227" cy="5390858"/>
          </a:xfrm>
        </p:grpSpPr>
        <p:sp>
          <p:nvSpPr>
            <p:cNvPr id="22" name="Freeform 21">
              <a:extLst>
                <a:ext uri="{FF2B5EF4-FFF2-40B4-BE49-F238E27FC236}">
                  <a16:creationId xmlns:a16="http://schemas.microsoft.com/office/drawing/2014/main" id="{62FB1BD5-34AE-1229-FF22-164CC7494B3C}"/>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23" name="Freeform 22">
              <a:extLst>
                <a:ext uri="{FF2B5EF4-FFF2-40B4-BE49-F238E27FC236}">
                  <a16:creationId xmlns:a16="http://schemas.microsoft.com/office/drawing/2014/main" id="{932832AB-9936-9C0E-0D96-9BEFBAF1EE65}"/>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grpSp>
    </p:spTree>
    <p:extLst>
      <p:ext uri="{BB962C8B-B14F-4D97-AF65-F5344CB8AC3E}">
        <p14:creationId xmlns:p14="http://schemas.microsoft.com/office/powerpoint/2010/main" val="8755967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7ACA0FE-F957-BCDE-792A-CC1832F6C7D9}"/>
              </a:ext>
            </a:extLst>
          </p:cNvPr>
          <p:cNvCxnSpPr>
            <a:cxnSpLocks/>
          </p:cNvCxnSpPr>
          <p:nvPr/>
        </p:nvCxnSpPr>
        <p:spPr>
          <a:xfrm>
            <a:off x="0" y="1299443"/>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pic>
        <p:nvPicPr>
          <p:cNvPr id="34" name="Picture Placeholder 33">
            <a:hlinkClick r:id="rId2"/>
            <a:extLst>
              <a:ext uri="{FF2B5EF4-FFF2-40B4-BE49-F238E27FC236}">
                <a16:creationId xmlns:a16="http://schemas.microsoft.com/office/drawing/2014/main" id="{816567AB-F79F-8BB9-1238-90E7F5BDDCA9}"/>
              </a:ext>
            </a:extLst>
          </p:cNvPr>
          <p:cNvPicPr>
            <a:picLocks noGrp="1" noChangeAspect="1"/>
          </p:cNvPicPr>
          <p:nvPr>
            <p:ph type="pic" sz="quarter" idx="19"/>
          </p:nvPr>
        </p:nvPicPr>
        <p:blipFill rotWithShape="1">
          <a:blip r:embed="rId3" cstate="screen">
            <a:extLst>
              <a:ext uri="{28A0092B-C50C-407E-A947-70E740481C1C}">
                <a14:useLocalDpi xmlns:a14="http://schemas.microsoft.com/office/drawing/2010/main"/>
              </a:ext>
            </a:extLst>
          </a:blip>
          <a:srcRect b="-607"/>
          <a:stretch/>
        </p:blipFill>
        <p:spPr>
          <a:xfrm>
            <a:off x="8750328" y="382844"/>
            <a:ext cx="2534272" cy="1620802"/>
          </a:xfrm>
        </p:spPr>
      </p:pic>
      <p:sp>
        <p:nvSpPr>
          <p:cNvPr id="3" name="Rectangle: Rounded Corners 13">
            <a:extLst>
              <a:ext uri="{FF2B5EF4-FFF2-40B4-BE49-F238E27FC236}">
                <a16:creationId xmlns:a16="http://schemas.microsoft.com/office/drawing/2014/main" id="{978632B9-F46F-570A-D5BF-3C87C17004AA}"/>
              </a:ext>
            </a:extLst>
          </p:cNvPr>
          <p:cNvSpPr/>
          <p:nvPr/>
        </p:nvSpPr>
        <p:spPr>
          <a:xfrm>
            <a:off x="8363020" y="5882708"/>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latin typeface="Abadi" panose="020B0604020104020204" pitchFamily="34" charset="0"/>
                <a:cs typeface="Aharoni" panose="02010803020104030203" pitchFamily="2" charset="-79"/>
                <a:hlinkClick r:id="rId4">
                  <a:extLst>
                    <a:ext uri="{A12FA001-AC4F-418D-AE19-62706E023703}">
                      <ahyp:hlinkClr xmlns:ahyp="http://schemas.microsoft.com/office/drawing/2018/hyperlinkcolor" val="tx"/>
                    </a:ext>
                  </a:extLst>
                </a:hlinkClick>
              </a:rPr>
              <a:t>Klicken Sie hier, um die Informationen anzuzeigen.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sp>
        <p:nvSpPr>
          <p:cNvPr id="27" name="Text Placeholder 1">
            <a:extLst>
              <a:ext uri="{FF2B5EF4-FFF2-40B4-BE49-F238E27FC236}">
                <a16:creationId xmlns:a16="http://schemas.microsoft.com/office/drawing/2014/main" id="{01D0FEE9-220B-783E-0420-F93D2F4DFA45}"/>
              </a:ext>
            </a:extLst>
          </p:cNvPr>
          <p:cNvSpPr>
            <a:spLocks noGrp="1"/>
          </p:cNvSpPr>
          <p:nvPr>
            <p:ph type="body" sz="quarter" idx="18"/>
          </p:nvPr>
        </p:nvSpPr>
        <p:spPr>
          <a:xfrm>
            <a:off x="798380" y="1506065"/>
            <a:ext cx="6675640" cy="4158331"/>
          </a:xfrm>
        </p:spPr>
        <p:txBody>
          <a:bodyPr/>
          <a:lstStyle/>
          <a:p>
            <a:pPr marL="0" indent="0">
              <a:lnSpc>
                <a:spcPct val="100000"/>
              </a:lnSpc>
            </a:pPr>
            <a:r>
              <a:rPr lang="en-GB" sz="2000" noProof="0" dirty="0"/>
              <a:t>Europäische Daten zeigen, dass Männer Entscheidungspositionen nach wie vor überwiegend besetzen und diese Gruppen homogen bleiben:</a:t>
            </a:r>
          </a:p>
          <a:p>
            <a:pPr marL="342900" indent="-342900">
              <a:lnSpc>
                <a:spcPct val="100000"/>
              </a:lnSpc>
              <a:buFont typeface="System Font Regular"/>
              <a:buChar char="→"/>
            </a:pPr>
            <a:r>
              <a:rPr lang="en-GB" sz="2000" noProof="0" dirty="0"/>
              <a:t>Das Europäische Institut für Gleichstellungsfragen zeigt: </a:t>
            </a:r>
            <a:r>
              <a:rPr lang="en-GB" sz="2000" b="1" noProof="0" dirty="0"/>
              <a:t>Menschen, die sich als Frauen identifizieren, </a:t>
            </a:r>
            <a:r>
              <a:rPr lang="en-GB" sz="2000" noProof="0" dirty="0"/>
              <a:t>besetzen nur</a:t>
            </a:r>
            <a:r>
              <a:rPr lang="en-GB" sz="2000" b="1" noProof="0" dirty="0"/>
              <a:t> 22 % </a:t>
            </a:r>
            <a:r>
              <a:rPr lang="en-GB" sz="2000" noProof="0" dirty="0"/>
              <a:t>der strategischen Führungspositionen in öffentlichen Medien und nur 12 % in privaten Medien. Sie stellen aber fast die Hälfte der Beschäftigten in der Medienbranche. </a:t>
            </a:r>
          </a:p>
          <a:p>
            <a:pPr marL="342900" indent="-342900">
              <a:lnSpc>
                <a:spcPct val="100000"/>
              </a:lnSpc>
              <a:buFont typeface="System Font Regular"/>
              <a:buChar char="→"/>
            </a:pPr>
            <a:r>
              <a:rPr lang="en-GB" sz="2000" noProof="0" dirty="0"/>
              <a:t>Eine </a:t>
            </a:r>
            <a:r>
              <a:rPr lang="en-GB" sz="2000" noProof="0" dirty="0">
                <a:solidFill>
                  <a:srgbClr val="3EB6A1"/>
                </a:solidFill>
                <a:hlinkClick r:id="rId4">
                  <a:extLst>
                    <a:ext uri="{A12FA001-AC4F-418D-AE19-62706E023703}">
                      <ahyp:hlinkClr xmlns:ahyp="http://schemas.microsoft.com/office/drawing/2018/hyperlinkcolor" val="tx"/>
                    </a:ext>
                  </a:extLst>
                </a:hlinkClick>
              </a:rPr>
              <a:t>aktuelle Studie </a:t>
            </a:r>
            <a:r>
              <a:rPr lang="en-GB" sz="2000" noProof="0" dirty="0"/>
              <a:t>des </a:t>
            </a:r>
            <a:r>
              <a:rPr lang="en-GB" sz="2000" b="0" i="0" noProof="0" dirty="0">
                <a:effectLst/>
              </a:rPr>
              <a:t>Reuters Institute for Journalism Research untersuchte die Zusammensetzung der Redaktionsvorstände der wichtigsten Online- und Printmedien. Sie zeigt, dass keines der großen Medienunternehmen in Deutschland und Großbritannien eine </a:t>
            </a:r>
            <a:r>
              <a:rPr lang="en-GB" sz="2000" b="1" i="0" noProof="0" dirty="0">
                <a:effectLst/>
              </a:rPr>
              <a:t>nicht-weiße</a:t>
            </a:r>
            <a:r>
              <a:rPr lang="en-GB" sz="2000" b="0" i="0" noProof="0" dirty="0">
                <a:effectLst/>
              </a:rPr>
              <a:t> Person als Chefredakteur:in beschäftigt. </a:t>
            </a:r>
            <a:endParaRPr lang="en-GB" sz="2000" b="0" i="0" noProof="0" dirty="0">
              <a:effectLst/>
              <a:ea typeface="Calibri"/>
              <a:cs typeface="Calibri"/>
            </a:endParaRPr>
          </a:p>
          <a:p>
            <a:pPr marL="0" indent="0">
              <a:lnSpc>
                <a:spcPct val="100000"/>
              </a:lnSpc>
            </a:pPr>
            <a:endParaRPr lang="en-GB" sz="2000" noProof="0" dirty="0">
              <a:ea typeface="Calibri"/>
              <a:cs typeface="Calibri"/>
            </a:endParaRPr>
          </a:p>
        </p:txBody>
      </p:sp>
      <p:sp>
        <p:nvSpPr>
          <p:cNvPr id="28" name="Text Placeholder 2">
            <a:extLst>
              <a:ext uri="{FF2B5EF4-FFF2-40B4-BE49-F238E27FC236}">
                <a16:creationId xmlns:a16="http://schemas.microsoft.com/office/drawing/2014/main" id="{51E8788E-5812-6EEC-4EC8-9C189DDC0614}"/>
              </a:ext>
            </a:extLst>
          </p:cNvPr>
          <p:cNvSpPr>
            <a:spLocks noGrp="1"/>
          </p:cNvSpPr>
          <p:nvPr>
            <p:ph type="body" sz="quarter" idx="16"/>
          </p:nvPr>
        </p:nvSpPr>
        <p:spPr>
          <a:xfrm>
            <a:off x="798381" y="1"/>
            <a:ext cx="7405819" cy="1299442"/>
          </a:xfrm>
        </p:spPr>
        <p:txBody>
          <a:bodyPr anchor="ctr"/>
          <a:lstStyle/>
          <a:p>
            <a:pPr>
              <a:buNone/>
            </a:pPr>
            <a:r>
              <a:rPr lang="en-US" sz="3400" dirty="0"/>
              <a:t>Unterrepräsentation in Führungspositionen der Medien</a:t>
            </a:r>
          </a:p>
        </p:txBody>
      </p:sp>
      <p:sp>
        <p:nvSpPr>
          <p:cNvPr id="30" name="Rectangle: Rounded Corners 13">
            <a:extLst>
              <a:ext uri="{FF2B5EF4-FFF2-40B4-BE49-F238E27FC236}">
                <a16:creationId xmlns:a16="http://schemas.microsoft.com/office/drawing/2014/main" id="{93A43FC5-5723-5C05-16F7-865A629354BF}"/>
              </a:ext>
            </a:extLst>
          </p:cNvPr>
          <p:cNvSpPr/>
          <p:nvPr/>
        </p:nvSpPr>
        <p:spPr>
          <a:xfrm>
            <a:off x="8363020" y="2644208"/>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latin typeface="Abadi" panose="020B0604020104020204" pitchFamily="34" charset="0"/>
                <a:cs typeface="Aharoni" panose="02010803020104030203" pitchFamily="2" charset="-79"/>
                <a:hlinkClick r:id="rId2">
                  <a:extLst>
                    <a:ext uri="{A12FA001-AC4F-418D-AE19-62706E023703}">
                      <ahyp:hlinkClr xmlns:ahyp="http://schemas.microsoft.com/office/drawing/2018/hyperlinkcolor" val="tx"/>
                    </a:ext>
                  </a:extLst>
                </a:hlinkClick>
              </a:rPr>
              <a:t>Klicken Sie hier, um die Informationen anzuzeigen.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pic>
        <p:nvPicPr>
          <p:cNvPr id="36" name="Picture Placeholder 35">
            <a:hlinkClick r:id="rId4"/>
            <a:extLst>
              <a:ext uri="{FF2B5EF4-FFF2-40B4-BE49-F238E27FC236}">
                <a16:creationId xmlns:a16="http://schemas.microsoft.com/office/drawing/2014/main" id="{BE9C1B49-5907-AC3F-04E4-832CBA5BABDC}"/>
              </a:ext>
            </a:extLst>
          </p:cNvPr>
          <p:cNvPicPr>
            <a:picLocks noGrp="1" noChangeAspect="1"/>
          </p:cNvPicPr>
          <p:nvPr>
            <p:ph type="pic" sz="quarter" idx="13"/>
          </p:nvPr>
        </p:nvPicPr>
        <p:blipFill>
          <a:blip r:embed="rId5"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9299737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C0647D0F-7780-2E10-4721-9FB685C0A99A}"/>
              </a:ext>
            </a:extLst>
          </p:cNvPr>
          <p:cNvSpPr>
            <a:spLocks noGrp="1"/>
          </p:cNvSpPr>
          <p:nvPr>
            <p:ph type="body" sz="quarter" idx="18"/>
          </p:nvPr>
        </p:nvSpPr>
        <p:spPr>
          <a:xfrm>
            <a:off x="391600" y="3392026"/>
            <a:ext cx="3423163" cy="1049221"/>
          </a:xfrm>
        </p:spPr>
        <p:txBody>
          <a:bodyPr/>
          <a:lstStyle/>
          <a:p>
            <a:pPr algn="ctr"/>
            <a:r>
              <a:rPr lang="en-US" dirty="0">
                <a:solidFill>
                  <a:srgbClr val="FFFFFF"/>
                </a:solidFill>
              </a:rPr>
              <a:t>Herausforderungen bei der digitalen Langzeitarchivierung</a:t>
            </a:r>
          </a:p>
          <a:p>
            <a:pPr algn="ctr"/>
            <a:endParaRPr lang="en-US" dirty="0">
              <a:solidFill>
                <a:srgbClr val="FFFFFF"/>
              </a:solidFill>
            </a:endParaRPr>
          </a:p>
        </p:txBody>
      </p:sp>
      <p:sp>
        <p:nvSpPr>
          <p:cNvPr id="10" name="Text Placeholder 2">
            <a:extLst>
              <a:ext uri="{FF2B5EF4-FFF2-40B4-BE49-F238E27FC236}">
                <a16:creationId xmlns:a16="http://schemas.microsoft.com/office/drawing/2014/main" id="{7FA58B7B-2F69-927D-A207-DF74AA4307B8}"/>
              </a:ext>
            </a:extLst>
          </p:cNvPr>
          <p:cNvSpPr>
            <a:spLocks noGrp="1"/>
          </p:cNvSpPr>
          <p:nvPr>
            <p:ph type="body" sz="quarter" idx="19"/>
          </p:nvPr>
        </p:nvSpPr>
        <p:spPr>
          <a:xfrm>
            <a:off x="391599" y="2457107"/>
            <a:ext cx="3423163" cy="385564"/>
          </a:xfrm>
        </p:spPr>
        <p:txBody>
          <a:bodyPr/>
          <a:lstStyle/>
          <a:p>
            <a:pPr algn="ctr"/>
            <a:r>
              <a:rPr lang="en-GB" sz="2400" dirty="0" err="1"/>
              <a:t>Schwerpunktbereich</a:t>
            </a:r>
            <a:r>
              <a:rPr lang="en-GB" sz="2400" dirty="0"/>
              <a:t> 3</a:t>
            </a:r>
          </a:p>
        </p:txBody>
      </p:sp>
      <p:sp>
        <p:nvSpPr>
          <p:cNvPr id="11" name="Text Placeholder 4">
            <a:extLst>
              <a:ext uri="{FF2B5EF4-FFF2-40B4-BE49-F238E27FC236}">
                <a16:creationId xmlns:a16="http://schemas.microsoft.com/office/drawing/2014/main" id="{C58787D8-F839-DF99-9FA2-DF0254309851}"/>
              </a:ext>
            </a:extLst>
          </p:cNvPr>
          <p:cNvSpPr>
            <a:spLocks noGrp="1"/>
          </p:cNvSpPr>
          <p:nvPr>
            <p:ph type="body" sz="quarter" idx="20"/>
          </p:nvPr>
        </p:nvSpPr>
        <p:spPr>
          <a:xfrm>
            <a:off x="4082901" y="1945748"/>
            <a:ext cx="7473043" cy="2730790"/>
          </a:xfrm>
        </p:spPr>
        <p:txBody>
          <a:bodyPr/>
          <a:lstStyle/>
          <a:p>
            <a:pPr marL="0" marR="0" lvl="0" indent="0" algn="l" defTabSz="777514" rtl="0" eaLnBrk="1" fontAlgn="auto" latinLnBrk="0" hangingPunct="1">
              <a:lnSpc>
                <a:spcPct val="100000"/>
              </a:lnSpc>
              <a:buClrTx/>
              <a:buSzTx/>
              <a:tabLst/>
              <a:defRPr/>
            </a:pPr>
            <a:r>
              <a:rPr lang="en-US" sz="2400" dirty="0">
                <a:solidFill>
                  <a:srgbClr val="0C4659"/>
                </a:solidFill>
              </a:rPr>
              <a:t>Digitale Bewahrung hat viele Vorteile, doch es gibt noch Probleme. Dazu gehören: Zugang für marginalisierte Gemeinschaften sichern, kulturelles geistiges Eigentum schützen und technische Hürden überwinden. </a:t>
            </a:r>
          </a:p>
        </p:txBody>
      </p:sp>
      <p:sp>
        <p:nvSpPr>
          <p:cNvPr id="7" name="Text Placeholder 5">
            <a:extLst>
              <a:ext uri="{FF2B5EF4-FFF2-40B4-BE49-F238E27FC236}">
                <a16:creationId xmlns:a16="http://schemas.microsoft.com/office/drawing/2014/main" id="{82C5D9E8-223F-80CB-30FC-89F4132D702D}"/>
              </a:ext>
            </a:extLst>
          </p:cNvPr>
          <p:cNvSpPr txBox="1">
            <a:spLocks/>
          </p:cNvSpPr>
          <p:nvPr/>
        </p:nvSpPr>
        <p:spPr>
          <a:xfrm>
            <a:off x="4082902" y="1"/>
            <a:ext cx="7947989" cy="1128694"/>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3400" b="1" dirty="0">
                <a:solidFill>
                  <a:srgbClr val="0C4659"/>
                </a:solidFill>
                <a:latin typeface="Calibri (MS) Bold"/>
                <a:ea typeface="Calibri (MS) Bold"/>
                <a:cs typeface="Calibri (MS) Bold"/>
                <a:sym typeface="Calibri (MS) Bold"/>
              </a:rPr>
              <a:t>Umgang mit Barrierefreiheit, Eigentumsrechten und der digitalen Kluft</a:t>
            </a:r>
          </a:p>
        </p:txBody>
      </p:sp>
      <p:cxnSp>
        <p:nvCxnSpPr>
          <p:cNvPr id="8" name="Straight Connector 7">
            <a:extLst>
              <a:ext uri="{FF2B5EF4-FFF2-40B4-BE49-F238E27FC236}">
                <a16:creationId xmlns:a16="http://schemas.microsoft.com/office/drawing/2014/main" id="{66442253-419D-1B20-6256-A530A2F790AB}"/>
              </a:ext>
            </a:extLst>
          </p:cNvPr>
          <p:cNvCxnSpPr>
            <a:cxnSpLocks/>
          </p:cNvCxnSpPr>
          <p:nvPr/>
        </p:nvCxnSpPr>
        <p:spPr>
          <a:xfrm flipV="1">
            <a:off x="4082903" y="1128695"/>
            <a:ext cx="8109097" cy="3"/>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9B1622BD-DC63-B5E2-BACA-0915CC7516BD}"/>
              </a:ext>
            </a:extLst>
          </p:cNvPr>
          <p:cNvGrpSpPr/>
          <p:nvPr/>
        </p:nvGrpSpPr>
        <p:grpSpPr>
          <a:xfrm>
            <a:off x="6826024" y="4663471"/>
            <a:ext cx="3546963" cy="2200491"/>
            <a:chOff x="6826024" y="4663471"/>
            <a:chExt cx="3546963" cy="2200491"/>
          </a:xfrm>
        </p:grpSpPr>
        <p:sp>
          <p:nvSpPr>
            <p:cNvPr id="15" name="Freeform 14">
              <a:extLst>
                <a:ext uri="{FF2B5EF4-FFF2-40B4-BE49-F238E27FC236}">
                  <a16:creationId xmlns:a16="http://schemas.microsoft.com/office/drawing/2014/main" id="{A85FBFA7-311D-B0B8-FEE1-31E99A230A83}"/>
                </a:ext>
              </a:extLst>
            </p:cNvPr>
            <p:cNvSpPr/>
            <p:nvPr/>
          </p:nvSpPr>
          <p:spPr>
            <a:xfrm>
              <a:off x="6826024" y="5801062"/>
              <a:ext cx="971089" cy="1056938"/>
            </a:xfrm>
            <a:custGeom>
              <a:avLst/>
              <a:gdLst>
                <a:gd name="connsiteX0" fmla="*/ 489204 w 971089"/>
                <a:gd name="connsiteY0" fmla="*/ 0 h 1056938"/>
                <a:gd name="connsiteX1" fmla="*/ 831749 w 971089"/>
                <a:gd name="connsiteY1" fmla="*/ 137890 h 1056938"/>
                <a:gd name="connsiteX2" fmla="*/ 971089 w 971089"/>
                <a:gd name="connsiteY2" fmla="*/ 476869 h 1056938"/>
                <a:gd name="connsiteX3" fmla="*/ 965284 w 971089"/>
                <a:gd name="connsiteY3" fmla="*/ 476869 h 1056938"/>
                <a:gd name="connsiteX4" fmla="*/ 965284 w 971089"/>
                <a:gd name="connsiteY4" fmla="*/ 936502 h 1056938"/>
                <a:gd name="connsiteX5" fmla="*/ 886905 w 971089"/>
                <a:gd name="connsiteY5" fmla="*/ 1052847 h 1056938"/>
                <a:gd name="connsiteX6" fmla="*/ 866823 w 971089"/>
                <a:gd name="connsiteY6" fmla="*/ 1056938 h 1056938"/>
                <a:gd name="connsiteX7" fmla="*/ 810686 w 971089"/>
                <a:gd name="connsiteY7" fmla="*/ 1056938 h 1056938"/>
                <a:gd name="connsiteX8" fmla="*/ 788206 w 971089"/>
                <a:gd name="connsiteY8" fmla="*/ 1051949 h 1056938"/>
                <a:gd name="connsiteX9" fmla="*/ 709826 w 971089"/>
                <a:gd name="connsiteY9" fmla="*/ 930757 h 1056938"/>
                <a:gd name="connsiteX10" fmla="*/ 709826 w 971089"/>
                <a:gd name="connsiteY10" fmla="*/ 471124 h 1056938"/>
                <a:gd name="connsiteX11" fmla="*/ 645962 w 971089"/>
                <a:gd name="connsiteY11" fmla="*/ 315998 h 1056938"/>
                <a:gd name="connsiteX12" fmla="*/ 489204 w 971089"/>
                <a:gd name="connsiteY12" fmla="*/ 252798 h 1056938"/>
                <a:gd name="connsiteX13" fmla="*/ 332446 w 971089"/>
                <a:gd name="connsiteY13" fmla="*/ 315998 h 1056938"/>
                <a:gd name="connsiteX14" fmla="*/ 268581 w 971089"/>
                <a:gd name="connsiteY14" fmla="*/ 471124 h 1056938"/>
                <a:gd name="connsiteX15" fmla="*/ 268581 w 971089"/>
                <a:gd name="connsiteY15" fmla="*/ 1034174 h 1056938"/>
                <a:gd name="connsiteX16" fmla="*/ 263869 w 971089"/>
                <a:gd name="connsiteY16" fmla="*/ 1056938 h 1056938"/>
                <a:gd name="connsiteX17" fmla="*/ 0 w 971089"/>
                <a:gd name="connsiteY17" fmla="*/ 1056938 h 1056938"/>
                <a:gd name="connsiteX18" fmla="*/ 7318 w 971089"/>
                <a:gd name="connsiteY18" fmla="*/ 1039920 h 1056938"/>
                <a:gd name="connsiteX19" fmla="*/ 7318 w 971089"/>
                <a:gd name="connsiteY19" fmla="*/ 476869 h 1056938"/>
                <a:gd name="connsiteX20" fmla="*/ 146659 w 971089"/>
                <a:gd name="connsiteY20" fmla="*/ 137890 h 1056938"/>
                <a:gd name="connsiteX21" fmla="*/ 489204 w 971089"/>
                <a:gd name="connsiteY21"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1089" h="1056938">
                  <a:moveTo>
                    <a:pt x="489204" y="0"/>
                  </a:moveTo>
                  <a:cubicBezTo>
                    <a:pt x="616933" y="0"/>
                    <a:pt x="738855" y="45963"/>
                    <a:pt x="831749" y="137890"/>
                  </a:cubicBezTo>
                  <a:cubicBezTo>
                    <a:pt x="918837" y="229816"/>
                    <a:pt x="971089" y="350470"/>
                    <a:pt x="971089" y="476869"/>
                  </a:cubicBezTo>
                  <a:lnTo>
                    <a:pt x="965284" y="476869"/>
                  </a:lnTo>
                  <a:lnTo>
                    <a:pt x="965284" y="936502"/>
                  </a:lnTo>
                  <a:cubicBezTo>
                    <a:pt x="965284" y="988211"/>
                    <a:pt x="932626" y="1033456"/>
                    <a:pt x="886905" y="1052847"/>
                  </a:cubicBezTo>
                  <a:lnTo>
                    <a:pt x="866823" y="1056938"/>
                  </a:lnTo>
                  <a:lnTo>
                    <a:pt x="810686" y="1056938"/>
                  </a:lnTo>
                  <a:lnTo>
                    <a:pt x="788206" y="1051949"/>
                  </a:lnTo>
                  <a:cubicBezTo>
                    <a:pt x="742485" y="1030943"/>
                    <a:pt x="709826" y="982466"/>
                    <a:pt x="709826" y="930757"/>
                  </a:cubicBezTo>
                  <a:lnTo>
                    <a:pt x="709826" y="471124"/>
                  </a:lnTo>
                  <a:cubicBezTo>
                    <a:pt x="709826" y="413670"/>
                    <a:pt x="686603" y="356215"/>
                    <a:pt x="645962" y="315998"/>
                  </a:cubicBezTo>
                  <a:cubicBezTo>
                    <a:pt x="605321" y="275780"/>
                    <a:pt x="547262" y="252798"/>
                    <a:pt x="489204" y="252798"/>
                  </a:cubicBezTo>
                  <a:cubicBezTo>
                    <a:pt x="431145" y="252798"/>
                    <a:pt x="373087" y="275780"/>
                    <a:pt x="332446" y="315998"/>
                  </a:cubicBezTo>
                  <a:cubicBezTo>
                    <a:pt x="291805" y="356215"/>
                    <a:pt x="268581" y="413670"/>
                    <a:pt x="268581" y="471124"/>
                  </a:cubicBezTo>
                  <a:lnTo>
                    <a:pt x="268581" y="1034174"/>
                  </a:lnTo>
                  <a:lnTo>
                    <a:pt x="263869" y="1056938"/>
                  </a:lnTo>
                  <a:lnTo>
                    <a:pt x="0" y="1056938"/>
                  </a:lnTo>
                  <a:lnTo>
                    <a:pt x="7318" y="1039920"/>
                  </a:lnTo>
                  <a:lnTo>
                    <a:pt x="7318" y="476869"/>
                  </a:lnTo>
                  <a:cubicBezTo>
                    <a:pt x="7318" y="350470"/>
                    <a:pt x="53765" y="229816"/>
                    <a:pt x="146659" y="137890"/>
                  </a:cubicBezTo>
                  <a:cubicBezTo>
                    <a:pt x="239552" y="51709"/>
                    <a:pt x="361475" y="0"/>
                    <a:pt x="489204" y="0"/>
                  </a:cubicBezTo>
                  <a:close/>
                </a:path>
              </a:pathLst>
            </a:custGeom>
            <a:solidFill>
              <a:srgbClr val="EE4F27"/>
            </a:solidFill>
            <a:ln w="58005"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BDD9D527-D35A-8246-53A8-CB4A8BDFC6CD}"/>
                </a:ext>
              </a:extLst>
            </p:cNvPr>
            <p:cNvSpPr/>
            <p:nvPr/>
          </p:nvSpPr>
          <p:spPr>
            <a:xfrm>
              <a:off x="7535850" y="5778082"/>
              <a:ext cx="603809" cy="1079919"/>
            </a:xfrm>
            <a:custGeom>
              <a:avLst/>
              <a:gdLst>
                <a:gd name="connsiteX0" fmla="*/ 127729 w 603809"/>
                <a:gd name="connsiteY0" fmla="*/ 338979 h 1079919"/>
                <a:gd name="connsiteX1" fmla="*/ 255457 w 603809"/>
                <a:gd name="connsiteY1" fmla="*/ 465378 h 1079919"/>
                <a:gd name="connsiteX2" fmla="*/ 255457 w 603809"/>
                <a:gd name="connsiteY2" fmla="*/ 1079919 h 1079919"/>
                <a:gd name="connsiteX3" fmla="*/ 0 w 603809"/>
                <a:gd name="connsiteY3" fmla="*/ 1079919 h 1079919"/>
                <a:gd name="connsiteX4" fmla="*/ 0 w 603809"/>
                <a:gd name="connsiteY4" fmla="*/ 465378 h 1079919"/>
                <a:gd name="connsiteX5" fmla="*/ 127729 w 603809"/>
                <a:gd name="connsiteY5" fmla="*/ 338979 h 1079919"/>
                <a:gd name="connsiteX6" fmla="*/ 476080 w 603809"/>
                <a:gd name="connsiteY6" fmla="*/ 0 h 1079919"/>
                <a:gd name="connsiteX7" fmla="*/ 603809 w 603809"/>
                <a:gd name="connsiteY7" fmla="*/ 126399 h 1079919"/>
                <a:gd name="connsiteX8" fmla="*/ 603809 w 603809"/>
                <a:gd name="connsiteY8" fmla="*/ 1079919 h 1079919"/>
                <a:gd name="connsiteX9" fmla="*/ 348351 w 603809"/>
                <a:gd name="connsiteY9" fmla="*/ 1079919 h 1079919"/>
                <a:gd name="connsiteX10" fmla="*/ 348351 w 603809"/>
                <a:gd name="connsiteY10" fmla="*/ 126399 h 1079919"/>
                <a:gd name="connsiteX11" fmla="*/ 476080 w 603809"/>
                <a:gd name="connsiteY11" fmla="*/ 0 h 1079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1079919">
                  <a:moveTo>
                    <a:pt x="127729" y="338979"/>
                  </a:moveTo>
                  <a:cubicBezTo>
                    <a:pt x="197399" y="338979"/>
                    <a:pt x="255457" y="396433"/>
                    <a:pt x="255457" y="465378"/>
                  </a:cubicBezTo>
                  <a:lnTo>
                    <a:pt x="255457" y="1079919"/>
                  </a:lnTo>
                  <a:lnTo>
                    <a:pt x="0" y="1079919"/>
                  </a:lnTo>
                  <a:lnTo>
                    <a:pt x="0" y="465378"/>
                  </a:lnTo>
                  <a:cubicBezTo>
                    <a:pt x="0" y="390688"/>
                    <a:pt x="58059" y="333234"/>
                    <a:pt x="127729" y="338979"/>
                  </a:cubicBezTo>
                  <a:close/>
                  <a:moveTo>
                    <a:pt x="476080" y="0"/>
                  </a:moveTo>
                  <a:cubicBezTo>
                    <a:pt x="545750" y="0"/>
                    <a:pt x="603809" y="57454"/>
                    <a:pt x="603809" y="126399"/>
                  </a:cubicBezTo>
                  <a:lnTo>
                    <a:pt x="603809" y="1079919"/>
                  </a:lnTo>
                  <a:lnTo>
                    <a:pt x="348351" y="1079919"/>
                  </a:lnTo>
                  <a:lnTo>
                    <a:pt x="348351" y="126399"/>
                  </a:lnTo>
                  <a:cubicBezTo>
                    <a:pt x="348351" y="57454"/>
                    <a:pt x="406410" y="0"/>
                    <a:pt x="476080" y="0"/>
                  </a:cubicBezTo>
                  <a:close/>
                </a:path>
              </a:pathLst>
            </a:custGeom>
            <a:solidFill>
              <a:srgbClr val="A555A1"/>
            </a:solidFill>
            <a:ln w="58005"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88F5D7E8-D830-679B-FEDB-D96EDF212564}"/>
                </a:ext>
              </a:extLst>
            </p:cNvPr>
            <p:cNvSpPr/>
            <p:nvPr/>
          </p:nvSpPr>
          <p:spPr>
            <a:xfrm>
              <a:off x="8592515" y="6059606"/>
              <a:ext cx="603809" cy="798394"/>
            </a:xfrm>
            <a:custGeom>
              <a:avLst/>
              <a:gdLst>
                <a:gd name="connsiteX0" fmla="*/ 476080 w 603809"/>
                <a:gd name="connsiteY0" fmla="*/ 338979 h 798394"/>
                <a:gd name="connsiteX1" fmla="*/ 603809 w 603809"/>
                <a:gd name="connsiteY1" fmla="*/ 465378 h 798394"/>
                <a:gd name="connsiteX2" fmla="*/ 603809 w 603809"/>
                <a:gd name="connsiteY2" fmla="*/ 798394 h 798394"/>
                <a:gd name="connsiteX3" fmla="*/ 348351 w 603809"/>
                <a:gd name="connsiteY3" fmla="*/ 798394 h 798394"/>
                <a:gd name="connsiteX4" fmla="*/ 348351 w 603809"/>
                <a:gd name="connsiteY4" fmla="*/ 465378 h 798394"/>
                <a:gd name="connsiteX5" fmla="*/ 476080 w 603809"/>
                <a:gd name="connsiteY5" fmla="*/ 338979 h 798394"/>
                <a:gd name="connsiteX6" fmla="*/ 127729 w 603809"/>
                <a:gd name="connsiteY6" fmla="*/ 0 h 798394"/>
                <a:gd name="connsiteX7" fmla="*/ 255457 w 603809"/>
                <a:gd name="connsiteY7" fmla="*/ 126399 h 798394"/>
                <a:gd name="connsiteX8" fmla="*/ 255457 w 603809"/>
                <a:gd name="connsiteY8" fmla="*/ 798394 h 798394"/>
                <a:gd name="connsiteX9" fmla="*/ 0 w 603809"/>
                <a:gd name="connsiteY9" fmla="*/ 798394 h 798394"/>
                <a:gd name="connsiteX10" fmla="*/ 0 w 603809"/>
                <a:gd name="connsiteY10" fmla="*/ 126399 h 798394"/>
                <a:gd name="connsiteX11" fmla="*/ 127729 w 603809"/>
                <a:gd name="connsiteY11" fmla="*/ 0 h 79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798394">
                  <a:moveTo>
                    <a:pt x="476080" y="338979"/>
                  </a:moveTo>
                  <a:cubicBezTo>
                    <a:pt x="545750" y="338979"/>
                    <a:pt x="603809" y="396433"/>
                    <a:pt x="603809" y="465378"/>
                  </a:cubicBezTo>
                  <a:lnTo>
                    <a:pt x="603809" y="798394"/>
                  </a:lnTo>
                  <a:lnTo>
                    <a:pt x="348351" y="798394"/>
                  </a:lnTo>
                  <a:lnTo>
                    <a:pt x="348351" y="465378"/>
                  </a:lnTo>
                  <a:cubicBezTo>
                    <a:pt x="348351" y="396433"/>
                    <a:pt x="406410" y="338979"/>
                    <a:pt x="476080" y="338979"/>
                  </a:cubicBezTo>
                  <a:close/>
                  <a:moveTo>
                    <a:pt x="127729" y="0"/>
                  </a:moveTo>
                  <a:cubicBezTo>
                    <a:pt x="197399" y="0"/>
                    <a:pt x="255457" y="57454"/>
                    <a:pt x="255457" y="126399"/>
                  </a:cubicBezTo>
                  <a:lnTo>
                    <a:pt x="255457" y="798394"/>
                  </a:lnTo>
                  <a:lnTo>
                    <a:pt x="0" y="798394"/>
                  </a:lnTo>
                  <a:lnTo>
                    <a:pt x="0" y="126399"/>
                  </a:lnTo>
                  <a:cubicBezTo>
                    <a:pt x="0" y="57454"/>
                    <a:pt x="58059" y="0"/>
                    <a:pt x="127729" y="0"/>
                  </a:cubicBezTo>
                  <a:close/>
                </a:path>
              </a:pathLst>
            </a:custGeom>
            <a:solidFill>
              <a:srgbClr val="2B9B9F"/>
            </a:solidFill>
            <a:ln w="58005" cap="flat">
              <a:noFill/>
              <a:prstDash val="solid"/>
              <a:miter/>
            </a:ln>
          </p:spPr>
          <p:txBody>
            <a:bodyPr rtlCol="0" anchor="ctr"/>
            <a:lstStyle/>
            <a:p>
              <a:endParaRPr lang="en-GB"/>
            </a:p>
          </p:txBody>
        </p:sp>
        <p:sp>
          <p:nvSpPr>
            <p:cNvPr id="18" name="Freeform 17">
              <a:extLst>
                <a:ext uri="{FF2B5EF4-FFF2-40B4-BE49-F238E27FC236}">
                  <a16:creationId xmlns:a16="http://schemas.microsoft.com/office/drawing/2014/main" id="{4E67DDAE-E050-6009-0D3F-6976A79B1770}"/>
                </a:ext>
              </a:extLst>
            </p:cNvPr>
            <p:cNvSpPr/>
            <p:nvPr/>
          </p:nvSpPr>
          <p:spPr>
            <a:xfrm>
              <a:off x="8946672" y="5801062"/>
              <a:ext cx="1426315" cy="1056938"/>
            </a:xfrm>
            <a:custGeom>
              <a:avLst/>
              <a:gdLst>
                <a:gd name="connsiteX0" fmla="*/ 476080 w 1426315"/>
                <a:gd name="connsiteY0" fmla="*/ 0 h 1056938"/>
                <a:gd name="connsiteX1" fmla="*/ 818625 w 1426315"/>
                <a:gd name="connsiteY1" fmla="*/ 137890 h 1056938"/>
                <a:gd name="connsiteX2" fmla="*/ 957965 w 1426315"/>
                <a:gd name="connsiteY2" fmla="*/ 476869 h 1056938"/>
                <a:gd name="connsiteX3" fmla="*/ 957965 w 1426315"/>
                <a:gd name="connsiteY3" fmla="*/ 936502 h 1056938"/>
                <a:gd name="connsiteX4" fmla="*/ 1004412 w 1426315"/>
                <a:gd name="connsiteY4" fmla="*/ 982465 h 1056938"/>
                <a:gd name="connsiteX5" fmla="*/ 1312122 w 1426315"/>
                <a:gd name="connsiteY5" fmla="*/ 982465 h 1056938"/>
                <a:gd name="connsiteX6" fmla="*/ 1406830 w 1426315"/>
                <a:gd name="connsiteY6" fmla="*/ 1022863 h 1056938"/>
                <a:gd name="connsiteX7" fmla="*/ 1426315 w 1426315"/>
                <a:gd name="connsiteY7" fmla="*/ 1056938 h 1056938"/>
                <a:gd name="connsiteX8" fmla="*/ 722522 w 1426315"/>
                <a:gd name="connsiteY8" fmla="*/ 1056938 h 1056938"/>
                <a:gd name="connsiteX9" fmla="*/ 721105 w 1426315"/>
                <a:gd name="connsiteY9" fmla="*/ 1054373 h 1056938"/>
                <a:gd name="connsiteX10" fmla="*/ 696702 w 1426315"/>
                <a:gd name="connsiteY10" fmla="*/ 936502 h 1056938"/>
                <a:gd name="connsiteX11" fmla="*/ 696702 w 1426315"/>
                <a:gd name="connsiteY11" fmla="*/ 476869 h 1056938"/>
                <a:gd name="connsiteX12" fmla="*/ 632838 w 1426315"/>
                <a:gd name="connsiteY12" fmla="*/ 321743 h 1056938"/>
                <a:gd name="connsiteX13" fmla="*/ 476080 w 1426315"/>
                <a:gd name="connsiteY13" fmla="*/ 258544 h 1056938"/>
                <a:gd name="connsiteX14" fmla="*/ 319322 w 1426315"/>
                <a:gd name="connsiteY14" fmla="*/ 321743 h 1056938"/>
                <a:gd name="connsiteX15" fmla="*/ 255457 w 1426315"/>
                <a:gd name="connsiteY15" fmla="*/ 476869 h 1056938"/>
                <a:gd name="connsiteX16" fmla="*/ 255457 w 1426315"/>
                <a:gd name="connsiteY16" fmla="*/ 936502 h 1056938"/>
                <a:gd name="connsiteX17" fmla="*/ 177079 w 1426315"/>
                <a:gd name="connsiteY17" fmla="*/ 1052847 h 1056938"/>
                <a:gd name="connsiteX18" fmla="*/ 156997 w 1426315"/>
                <a:gd name="connsiteY18" fmla="*/ 1056938 h 1056938"/>
                <a:gd name="connsiteX19" fmla="*/ 98461 w 1426315"/>
                <a:gd name="connsiteY19" fmla="*/ 1056938 h 1056938"/>
                <a:gd name="connsiteX20" fmla="*/ 78379 w 1426315"/>
                <a:gd name="connsiteY20" fmla="*/ 1052847 h 1056938"/>
                <a:gd name="connsiteX21" fmla="*/ 0 w 1426315"/>
                <a:gd name="connsiteY21" fmla="*/ 936502 h 1056938"/>
                <a:gd name="connsiteX22" fmla="*/ 0 w 1426315"/>
                <a:gd name="connsiteY22" fmla="*/ 476869 h 1056938"/>
                <a:gd name="connsiteX23" fmla="*/ 133535 w 1426315"/>
                <a:gd name="connsiteY23" fmla="*/ 137890 h 1056938"/>
                <a:gd name="connsiteX24" fmla="*/ 476080 w 1426315"/>
                <a:gd name="connsiteY24"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26315" h="1056938">
                  <a:moveTo>
                    <a:pt x="476080" y="0"/>
                  </a:moveTo>
                  <a:cubicBezTo>
                    <a:pt x="603809" y="0"/>
                    <a:pt x="725731" y="45963"/>
                    <a:pt x="818625" y="137890"/>
                  </a:cubicBezTo>
                  <a:cubicBezTo>
                    <a:pt x="905713" y="229816"/>
                    <a:pt x="957965" y="350470"/>
                    <a:pt x="957965" y="476869"/>
                  </a:cubicBezTo>
                  <a:lnTo>
                    <a:pt x="957965" y="936502"/>
                  </a:lnTo>
                  <a:cubicBezTo>
                    <a:pt x="957965" y="959484"/>
                    <a:pt x="975383" y="982465"/>
                    <a:pt x="1004412" y="982465"/>
                  </a:cubicBezTo>
                  <a:lnTo>
                    <a:pt x="1312122" y="982465"/>
                  </a:lnTo>
                  <a:cubicBezTo>
                    <a:pt x="1354214" y="982465"/>
                    <a:pt x="1385784" y="998624"/>
                    <a:pt x="1406830" y="1022863"/>
                  </a:cubicBezTo>
                  <a:lnTo>
                    <a:pt x="1426315" y="1056938"/>
                  </a:lnTo>
                  <a:lnTo>
                    <a:pt x="722522" y="1056938"/>
                  </a:lnTo>
                  <a:lnTo>
                    <a:pt x="721105" y="1054373"/>
                  </a:lnTo>
                  <a:cubicBezTo>
                    <a:pt x="705411" y="1018015"/>
                    <a:pt x="696702" y="978156"/>
                    <a:pt x="696702" y="936502"/>
                  </a:cubicBezTo>
                  <a:lnTo>
                    <a:pt x="696702" y="476869"/>
                  </a:lnTo>
                  <a:cubicBezTo>
                    <a:pt x="696702" y="419415"/>
                    <a:pt x="673479" y="361961"/>
                    <a:pt x="632838" y="321743"/>
                  </a:cubicBezTo>
                  <a:cubicBezTo>
                    <a:pt x="592197" y="281525"/>
                    <a:pt x="534138" y="258544"/>
                    <a:pt x="476080" y="258544"/>
                  </a:cubicBezTo>
                  <a:cubicBezTo>
                    <a:pt x="418021" y="258544"/>
                    <a:pt x="359963" y="281525"/>
                    <a:pt x="319322" y="321743"/>
                  </a:cubicBezTo>
                  <a:cubicBezTo>
                    <a:pt x="278681" y="361961"/>
                    <a:pt x="255457" y="419415"/>
                    <a:pt x="255457" y="476869"/>
                  </a:cubicBezTo>
                  <a:lnTo>
                    <a:pt x="255457" y="936502"/>
                  </a:lnTo>
                  <a:cubicBezTo>
                    <a:pt x="255457" y="988211"/>
                    <a:pt x="222799" y="1033456"/>
                    <a:pt x="177079" y="1052847"/>
                  </a:cubicBezTo>
                  <a:lnTo>
                    <a:pt x="156997" y="1056938"/>
                  </a:lnTo>
                  <a:lnTo>
                    <a:pt x="98461" y="1056938"/>
                  </a:lnTo>
                  <a:lnTo>
                    <a:pt x="78379" y="1052847"/>
                  </a:lnTo>
                  <a:cubicBezTo>
                    <a:pt x="32658" y="1033456"/>
                    <a:pt x="0" y="988211"/>
                    <a:pt x="0" y="936502"/>
                  </a:cubicBezTo>
                  <a:lnTo>
                    <a:pt x="0" y="476869"/>
                  </a:lnTo>
                  <a:cubicBezTo>
                    <a:pt x="0" y="350470"/>
                    <a:pt x="52253" y="229816"/>
                    <a:pt x="133535" y="137890"/>
                  </a:cubicBezTo>
                  <a:cubicBezTo>
                    <a:pt x="226428" y="51709"/>
                    <a:pt x="348351" y="0"/>
                    <a:pt x="476080" y="0"/>
                  </a:cubicBezTo>
                  <a:close/>
                </a:path>
              </a:pathLst>
            </a:custGeom>
            <a:solidFill>
              <a:srgbClr val="414DA1"/>
            </a:solidFill>
            <a:ln w="58005"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340A2849-4F63-C528-4A4F-BECC98D42C89}"/>
                </a:ext>
              </a:extLst>
            </p:cNvPr>
            <p:cNvSpPr/>
            <p:nvPr/>
          </p:nvSpPr>
          <p:spPr>
            <a:xfrm>
              <a:off x="7890007" y="4663471"/>
              <a:ext cx="963771" cy="1861909"/>
            </a:xfrm>
            <a:custGeom>
              <a:avLst/>
              <a:gdLst>
                <a:gd name="connsiteX0" fmla="*/ 963771 w 963771"/>
                <a:gd name="connsiteY0" fmla="*/ 1735114 h 1861909"/>
                <a:gd name="connsiteX1" fmla="*/ 963771 w 963771"/>
                <a:gd name="connsiteY1" fmla="*/ 1149082 h 1861909"/>
                <a:gd name="connsiteX2" fmla="*/ 824431 w 963771"/>
                <a:gd name="connsiteY2" fmla="*/ 810103 h 1861909"/>
                <a:gd name="connsiteX3" fmla="*/ 481886 w 963771"/>
                <a:gd name="connsiteY3" fmla="*/ 672213 h 1861909"/>
                <a:gd name="connsiteX4" fmla="*/ 139340 w 963771"/>
                <a:gd name="connsiteY4" fmla="*/ 810103 h 1861909"/>
                <a:gd name="connsiteX5" fmla="*/ 0 w 963771"/>
                <a:gd name="connsiteY5" fmla="*/ 1149082 h 1861909"/>
                <a:gd name="connsiteX6" fmla="*/ 0 w 963771"/>
                <a:gd name="connsiteY6" fmla="*/ 1735114 h 1861909"/>
                <a:gd name="connsiteX7" fmla="*/ 127729 w 963771"/>
                <a:gd name="connsiteY7" fmla="*/ 1861513 h 1861909"/>
                <a:gd name="connsiteX8" fmla="*/ 255457 w 963771"/>
                <a:gd name="connsiteY8" fmla="*/ 1735114 h 1861909"/>
                <a:gd name="connsiteX9" fmla="*/ 255457 w 963771"/>
                <a:gd name="connsiteY9" fmla="*/ 1149082 h 1861909"/>
                <a:gd name="connsiteX10" fmla="*/ 319322 w 963771"/>
                <a:gd name="connsiteY10" fmla="*/ 993956 h 1861909"/>
                <a:gd name="connsiteX11" fmla="*/ 476080 w 963771"/>
                <a:gd name="connsiteY11" fmla="*/ 930757 h 1861909"/>
                <a:gd name="connsiteX12" fmla="*/ 632838 w 963771"/>
                <a:gd name="connsiteY12" fmla="*/ 993956 h 1861909"/>
                <a:gd name="connsiteX13" fmla="*/ 696702 w 963771"/>
                <a:gd name="connsiteY13" fmla="*/ 1149082 h 1861909"/>
                <a:gd name="connsiteX14" fmla="*/ 696702 w 963771"/>
                <a:gd name="connsiteY14" fmla="*/ 1735114 h 1861909"/>
                <a:gd name="connsiteX15" fmla="*/ 824431 w 963771"/>
                <a:gd name="connsiteY15" fmla="*/ 1861513 h 1861909"/>
                <a:gd name="connsiteX16" fmla="*/ 963771 w 963771"/>
                <a:gd name="connsiteY16" fmla="*/ 1735114 h 1861909"/>
                <a:gd name="connsiteX17" fmla="*/ 481886 w 963771"/>
                <a:gd name="connsiteY17" fmla="*/ 0 h 1861909"/>
                <a:gd name="connsiteX18" fmla="*/ 226428 w 963771"/>
                <a:gd name="connsiteY18" fmla="*/ 252798 h 1861909"/>
                <a:gd name="connsiteX19" fmla="*/ 481886 w 963771"/>
                <a:gd name="connsiteY19" fmla="*/ 505596 h 1861909"/>
                <a:gd name="connsiteX20" fmla="*/ 737343 w 963771"/>
                <a:gd name="connsiteY20" fmla="*/ 252798 h 1861909"/>
                <a:gd name="connsiteX21" fmla="*/ 481886 w 963771"/>
                <a:gd name="connsiteY21" fmla="*/ 0 h 1861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63771" h="1861909">
                  <a:moveTo>
                    <a:pt x="963771" y="1735114"/>
                  </a:moveTo>
                  <a:lnTo>
                    <a:pt x="963771" y="1149082"/>
                  </a:lnTo>
                  <a:cubicBezTo>
                    <a:pt x="963771" y="1022683"/>
                    <a:pt x="911518" y="902030"/>
                    <a:pt x="824431" y="810103"/>
                  </a:cubicBezTo>
                  <a:cubicBezTo>
                    <a:pt x="731537" y="718176"/>
                    <a:pt x="609614" y="672213"/>
                    <a:pt x="481886" y="672213"/>
                  </a:cubicBezTo>
                  <a:cubicBezTo>
                    <a:pt x="354157" y="672213"/>
                    <a:pt x="232234" y="723922"/>
                    <a:pt x="139340" y="810103"/>
                  </a:cubicBezTo>
                  <a:cubicBezTo>
                    <a:pt x="46447" y="902030"/>
                    <a:pt x="0" y="1022683"/>
                    <a:pt x="0" y="1149082"/>
                  </a:cubicBezTo>
                  <a:lnTo>
                    <a:pt x="0" y="1735114"/>
                  </a:lnTo>
                  <a:cubicBezTo>
                    <a:pt x="0" y="1804059"/>
                    <a:pt x="58059" y="1861513"/>
                    <a:pt x="127729" y="1861513"/>
                  </a:cubicBezTo>
                  <a:cubicBezTo>
                    <a:pt x="197399" y="1861513"/>
                    <a:pt x="255457" y="1804059"/>
                    <a:pt x="255457" y="1735114"/>
                  </a:cubicBezTo>
                  <a:lnTo>
                    <a:pt x="255457" y="1149082"/>
                  </a:lnTo>
                  <a:cubicBezTo>
                    <a:pt x="255457" y="1091628"/>
                    <a:pt x="278681" y="1034174"/>
                    <a:pt x="319322" y="993956"/>
                  </a:cubicBezTo>
                  <a:cubicBezTo>
                    <a:pt x="359963" y="953738"/>
                    <a:pt x="418021" y="930757"/>
                    <a:pt x="476080" y="930757"/>
                  </a:cubicBezTo>
                  <a:cubicBezTo>
                    <a:pt x="534138" y="930757"/>
                    <a:pt x="592197" y="953738"/>
                    <a:pt x="632838" y="993956"/>
                  </a:cubicBezTo>
                  <a:cubicBezTo>
                    <a:pt x="673479" y="1034174"/>
                    <a:pt x="696702" y="1091628"/>
                    <a:pt x="696702" y="1149082"/>
                  </a:cubicBezTo>
                  <a:lnTo>
                    <a:pt x="696702" y="1735114"/>
                  </a:lnTo>
                  <a:cubicBezTo>
                    <a:pt x="696702" y="1804059"/>
                    <a:pt x="754761" y="1861513"/>
                    <a:pt x="824431" y="1861513"/>
                  </a:cubicBezTo>
                  <a:cubicBezTo>
                    <a:pt x="905713" y="1867259"/>
                    <a:pt x="963771" y="1809805"/>
                    <a:pt x="963771" y="1735114"/>
                  </a:cubicBezTo>
                  <a:moveTo>
                    <a:pt x="481886" y="0"/>
                  </a:moveTo>
                  <a:cubicBezTo>
                    <a:pt x="336739" y="0"/>
                    <a:pt x="226428" y="114908"/>
                    <a:pt x="226428" y="252798"/>
                  </a:cubicBezTo>
                  <a:cubicBezTo>
                    <a:pt x="226428" y="396433"/>
                    <a:pt x="342545" y="505596"/>
                    <a:pt x="481886" y="505596"/>
                  </a:cubicBezTo>
                  <a:cubicBezTo>
                    <a:pt x="627032" y="505596"/>
                    <a:pt x="737343" y="390688"/>
                    <a:pt x="737343" y="252798"/>
                  </a:cubicBezTo>
                  <a:cubicBezTo>
                    <a:pt x="737343" y="114908"/>
                    <a:pt x="621226" y="0"/>
                    <a:pt x="481886" y="0"/>
                  </a:cubicBezTo>
                  <a:close/>
                </a:path>
              </a:pathLst>
            </a:custGeom>
            <a:solidFill>
              <a:srgbClr val="4174BA"/>
            </a:solidFill>
            <a:ln w="58005"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A89BCEC6-D9C1-8BDC-02CB-309C7E8A34A8}"/>
                </a:ext>
              </a:extLst>
            </p:cNvPr>
            <p:cNvSpPr/>
            <p:nvPr/>
          </p:nvSpPr>
          <p:spPr>
            <a:xfrm>
              <a:off x="9173100"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414DA1"/>
            </a:solidFill>
            <a:ln w="58005"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3BDAE86E-32B1-C46A-B872-483F8EFC5994}"/>
                </a:ext>
              </a:extLst>
            </p:cNvPr>
            <p:cNvSpPr/>
            <p:nvPr/>
          </p:nvSpPr>
          <p:spPr>
            <a:xfrm>
              <a:off x="7053965"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EE4F27"/>
            </a:solidFill>
            <a:ln w="58005"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C142C0C8-56B8-AE90-241C-9AC9C518B6B2}"/>
                </a:ext>
              </a:extLst>
            </p:cNvPr>
            <p:cNvSpPr/>
            <p:nvPr/>
          </p:nvSpPr>
          <p:spPr>
            <a:xfrm>
              <a:off x="7535850" y="6611165"/>
              <a:ext cx="255857" cy="252797"/>
            </a:xfrm>
            <a:custGeom>
              <a:avLst/>
              <a:gdLst>
                <a:gd name="connsiteX0" fmla="*/ 127729 w 255857"/>
                <a:gd name="connsiteY0" fmla="*/ 0 h 252797"/>
                <a:gd name="connsiteX1" fmla="*/ 0 w 255857"/>
                <a:gd name="connsiteY1" fmla="*/ 126399 h 252797"/>
                <a:gd name="connsiteX2" fmla="*/ 0 w 255857"/>
                <a:gd name="connsiteY2" fmla="*/ 126399 h 252797"/>
                <a:gd name="connsiteX3" fmla="*/ 0 w 255857"/>
                <a:gd name="connsiteY3" fmla="*/ 126399 h 252797"/>
                <a:gd name="connsiteX4" fmla="*/ 0 w 255857"/>
                <a:gd name="connsiteY4" fmla="*/ 126399 h 252797"/>
                <a:gd name="connsiteX5" fmla="*/ 0 w 255857"/>
                <a:gd name="connsiteY5" fmla="*/ 126399 h 252797"/>
                <a:gd name="connsiteX6" fmla="*/ 127729 w 255857"/>
                <a:gd name="connsiteY6" fmla="*/ 252798 h 252797"/>
                <a:gd name="connsiteX7" fmla="*/ 255457 w 255857"/>
                <a:gd name="connsiteY7" fmla="*/ 126399 h 252797"/>
                <a:gd name="connsiteX8" fmla="*/ 127729 w 255857"/>
                <a:gd name="connsiteY8" fmla="*/ 0 h 25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857" h="252797">
                  <a:moveTo>
                    <a:pt x="127729" y="0"/>
                  </a:moveTo>
                  <a:cubicBezTo>
                    <a:pt x="58059" y="0"/>
                    <a:pt x="0" y="57454"/>
                    <a:pt x="0" y="126399"/>
                  </a:cubicBezTo>
                  <a:lnTo>
                    <a:pt x="0" y="126399"/>
                  </a:lnTo>
                  <a:cubicBezTo>
                    <a:pt x="0" y="126399"/>
                    <a:pt x="0" y="126399"/>
                    <a:pt x="0" y="126399"/>
                  </a:cubicBezTo>
                  <a:cubicBezTo>
                    <a:pt x="0" y="126399"/>
                    <a:pt x="0" y="126399"/>
                    <a:pt x="0" y="126399"/>
                  </a:cubicBezTo>
                  <a:cubicBezTo>
                    <a:pt x="0" y="126399"/>
                    <a:pt x="0" y="126399"/>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993F59"/>
            </a:solidFill>
            <a:ln w="58005"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266E4ACE-7F60-584E-E5FF-6FD5DBC0159D}"/>
                </a:ext>
              </a:extLst>
            </p:cNvPr>
            <p:cNvSpPr/>
            <p:nvPr/>
          </p:nvSpPr>
          <p:spPr>
            <a:xfrm>
              <a:off x="7890007"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414DA1"/>
            </a:solidFill>
            <a:ln w="58005"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D5320DCC-22A8-E166-FA57-E6379C6BC8DD}"/>
                </a:ext>
              </a:extLst>
            </p:cNvPr>
            <p:cNvSpPr/>
            <p:nvPr/>
          </p:nvSpPr>
          <p:spPr>
            <a:xfrm>
              <a:off x="8592515"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3FB5A1"/>
            </a:solidFill>
            <a:ln w="58005"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1F7C4BF1-D1D4-6130-80D5-0C5D7B3A379A}"/>
                </a:ext>
              </a:extLst>
            </p:cNvPr>
            <p:cNvSpPr/>
            <p:nvPr/>
          </p:nvSpPr>
          <p:spPr>
            <a:xfrm>
              <a:off x="8946672" y="6611165"/>
              <a:ext cx="255857" cy="252797"/>
            </a:xfrm>
            <a:custGeom>
              <a:avLst/>
              <a:gdLst>
                <a:gd name="connsiteX0" fmla="*/ 127729 w 255857"/>
                <a:gd name="connsiteY0" fmla="*/ 0 h 252797"/>
                <a:gd name="connsiteX1" fmla="*/ 0 w 255857"/>
                <a:gd name="connsiteY1" fmla="*/ 126399 h 252797"/>
                <a:gd name="connsiteX2" fmla="*/ 127729 w 255857"/>
                <a:gd name="connsiteY2" fmla="*/ 252798 h 252797"/>
                <a:gd name="connsiteX3" fmla="*/ 255457 w 255857"/>
                <a:gd name="connsiteY3" fmla="*/ 126399 h 252797"/>
                <a:gd name="connsiteX4" fmla="*/ 127729 w 255857"/>
                <a:gd name="connsiteY4" fmla="*/ 0 h 2527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857" h="252797">
                  <a:moveTo>
                    <a:pt x="127729" y="0"/>
                  </a:moveTo>
                  <a:cubicBezTo>
                    <a:pt x="58059" y="0"/>
                    <a:pt x="0" y="57454"/>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58B947"/>
            </a:solidFill>
            <a:ln w="58005" cap="flat">
              <a:noFill/>
              <a:prstDash val="solid"/>
              <a:miter/>
            </a:ln>
          </p:spPr>
          <p:txBody>
            <a:bodyPr rtlCol="0" anchor="ctr"/>
            <a:lstStyle/>
            <a:p>
              <a:endParaRPr lang="en-GB"/>
            </a:p>
          </p:txBody>
        </p:sp>
      </p:grpSp>
      <p:pic>
        <p:nvPicPr>
          <p:cNvPr id="6" name="Picture Placeholder 5">
            <a:extLst>
              <a:ext uri="{FF2B5EF4-FFF2-40B4-BE49-F238E27FC236}">
                <a16:creationId xmlns:a16="http://schemas.microsoft.com/office/drawing/2014/main" id="{04812B2C-9488-2BB4-EA25-41B57639A48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7126586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134B0E4-001F-1258-82C5-A914D2D7FF74}"/>
              </a:ext>
            </a:extLst>
          </p:cNvPr>
          <p:cNvSpPr/>
          <p:nvPr/>
        </p:nvSpPr>
        <p:spPr>
          <a:xfrm>
            <a:off x="1" y="257319"/>
            <a:ext cx="9184709" cy="935746"/>
          </a:xfrm>
          <a:custGeom>
            <a:avLst/>
            <a:gdLst>
              <a:gd name="connsiteX0" fmla="*/ 0 w 9184709"/>
              <a:gd name="connsiteY0" fmla="*/ 0 h 935746"/>
              <a:gd name="connsiteX1" fmla="*/ 8649853 w 9184709"/>
              <a:gd name="connsiteY1" fmla="*/ 17882 h 935746"/>
              <a:gd name="connsiteX2" fmla="*/ 9184709 w 9184709"/>
              <a:gd name="connsiteY2" fmla="*/ 506303 h 935746"/>
              <a:gd name="connsiteX3" fmla="*/ 9184709 w 9184709"/>
              <a:gd name="connsiteY3" fmla="*/ 935746 h 935746"/>
              <a:gd name="connsiteX4" fmla="*/ 3650 w 9184709"/>
              <a:gd name="connsiteY4" fmla="*/ 935746 h 935746"/>
              <a:gd name="connsiteX5" fmla="*/ 3650 w 9184709"/>
              <a:gd name="connsiteY5" fmla="*/ 186119 h 935746"/>
              <a:gd name="connsiteX6" fmla="*/ 0 w 9184709"/>
              <a:gd name="connsiteY6" fmla="*/ 144442 h 935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84709" h="935746">
                <a:moveTo>
                  <a:pt x="0" y="0"/>
                </a:moveTo>
                <a:lnTo>
                  <a:pt x="8649853" y="17882"/>
                </a:lnTo>
                <a:cubicBezTo>
                  <a:pt x="9133754" y="17882"/>
                  <a:pt x="9184709" y="227488"/>
                  <a:pt x="9184709" y="506303"/>
                </a:cubicBezTo>
                <a:lnTo>
                  <a:pt x="9184709" y="935746"/>
                </a:lnTo>
                <a:lnTo>
                  <a:pt x="3650" y="935746"/>
                </a:lnTo>
                <a:lnTo>
                  <a:pt x="3650" y="186119"/>
                </a:lnTo>
                <a:lnTo>
                  <a:pt x="0" y="144442"/>
                </a:lnTo>
                <a:close/>
              </a:path>
            </a:pathLst>
          </a:custGeom>
          <a:solidFill>
            <a:srgbClr val="3EB6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310F84B7-860D-C84C-28DC-7399B9D98DCA}"/>
              </a:ext>
            </a:extLst>
          </p:cNvPr>
          <p:cNvSpPr>
            <a:spLocks noGrp="1"/>
          </p:cNvSpPr>
          <p:nvPr>
            <p:ph type="body" sz="quarter" idx="27"/>
          </p:nvPr>
        </p:nvSpPr>
        <p:spPr>
          <a:xfrm>
            <a:off x="849242" y="383586"/>
            <a:ext cx="6850272" cy="720752"/>
          </a:xfrm>
        </p:spPr>
        <p:txBody>
          <a:bodyPr/>
          <a:lstStyle/>
          <a:p>
            <a:r>
              <a:rPr lang="en-IE" sz="3400" dirty="0"/>
              <a:t>Gerechtigkeit, Teilhabe und Nachhaltigkeit im digitalen Kulturerbe</a:t>
            </a:r>
          </a:p>
        </p:txBody>
      </p:sp>
      <p:pic>
        <p:nvPicPr>
          <p:cNvPr id="7" name="Graphic 6">
            <a:extLst>
              <a:ext uri="{FF2B5EF4-FFF2-40B4-BE49-F238E27FC236}">
                <a16:creationId xmlns:a16="http://schemas.microsoft.com/office/drawing/2014/main" id="{68C8DF3C-EA10-52A6-9333-D19A36144C5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8741310" y="0"/>
            <a:ext cx="3244501" cy="2181647"/>
          </a:xfrm>
          <a:prstGeom prst="rect">
            <a:avLst/>
          </a:prstGeom>
        </p:spPr>
      </p:pic>
      <p:grpSp>
        <p:nvGrpSpPr>
          <p:cNvPr id="15" name="Group 14">
            <a:extLst>
              <a:ext uri="{FF2B5EF4-FFF2-40B4-BE49-F238E27FC236}">
                <a16:creationId xmlns:a16="http://schemas.microsoft.com/office/drawing/2014/main" id="{4EE7620D-0CE3-46C7-EDCA-1803DC640682}"/>
              </a:ext>
            </a:extLst>
          </p:cNvPr>
          <p:cNvGrpSpPr/>
          <p:nvPr/>
        </p:nvGrpSpPr>
        <p:grpSpPr>
          <a:xfrm rot="10800000">
            <a:off x="268528" y="1892394"/>
            <a:ext cx="744123" cy="527392"/>
            <a:chOff x="1410990" y="64984"/>
            <a:chExt cx="7606227" cy="5390858"/>
          </a:xfrm>
        </p:grpSpPr>
        <p:sp>
          <p:nvSpPr>
            <p:cNvPr id="13" name="Freeform 12">
              <a:extLst>
                <a:ext uri="{FF2B5EF4-FFF2-40B4-BE49-F238E27FC236}">
                  <a16:creationId xmlns:a16="http://schemas.microsoft.com/office/drawing/2014/main" id="{38043AAD-000A-BABE-A21A-D07DF4550823}"/>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Freeform 13">
              <a:extLst>
                <a:ext uri="{FF2B5EF4-FFF2-40B4-BE49-F238E27FC236}">
                  <a16:creationId xmlns:a16="http://schemas.microsoft.com/office/drawing/2014/main" id="{DBBBF3D6-8221-2021-73A8-6C90DEAD3597}"/>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8" name="Text Placeholder 3">
            <a:extLst>
              <a:ext uri="{FF2B5EF4-FFF2-40B4-BE49-F238E27FC236}">
                <a16:creationId xmlns:a16="http://schemas.microsoft.com/office/drawing/2014/main" id="{DBB751C3-9F0C-A701-10F6-FD5A66A8B086}"/>
              </a:ext>
            </a:extLst>
          </p:cNvPr>
          <p:cNvSpPr txBox="1">
            <a:spLocks/>
          </p:cNvSpPr>
          <p:nvPr/>
        </p:nvSpPr>
        <p:spPr>
          <a:xfrm>
            <a:off x="1127125" y="1963833"/>
            <a:ext cx="10275981" cy="430515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2000" dirty="0">
                <a:solidFill>
                  <a:schemeClr val="bg1"/>
                </a:solidFill>
                <a:latin typeface="Calibri" panose="020F0502020204030204" pitchFamily="34" charset="0"/>
                <a:cs typeface="Calibri" panose="020F0502020204030204" pitchFamily="34" charset="0"/>
              </a:rPr>
              <a:t>Digitale Werkzeuge haben die Erhaltung des kulturellen Erbes verändert, stellen aber auch neue Anforderungen. Ein fairer Zugang ist sehr wichtig, vor allem für Randgruppen. Diese Gruppen treffen auf Hürden wie schlechte Technik, Sprache oder hohe Kosten. Die digitale Kluft kann den Kreis der Menschen begrenzen, die von den Bemühungen profitieren.</a:t>
            </a:r>
          </a:p>
          <a:p>
            <a:pPr marL="0" indent="0">
              <a:lnSpc>
                <a:spcPct val="100000"/>
              </a:lnSpc>
              <a:buNone/>
            </a:pPr>
            <a:r>
              <a:rPr lang="en-GB" sz="2000" dirty="0">
                <a:solidFill>
                  <a:schemeClr val="bg1"/>
                </a:solidFill>
                <a:latin typeface="Calibri" panose="020F0502020204030204" pitchFamily="34" charset="0"/>
                <a:cs typeface="Calibri" panose="020F0502020204030204" pitchFamily="34" charset="0"/>
              </a:rPr>
              <a:t>Kulturelle Eigenverantwortung ist ein weiteres Anliegen. Bei der Digitalisierung von Traditionen und Geschichte stellen sich Fragen danach, wer die Kontrolle über diese Inhalte hat und wie sie genutzt werden. Ohne entsprechende Schutzmaßnahmen birgt die Digitalisierung die Gefahr der Ausbeutung und des Verlusts der Kontrolle durch die Gemeinschaft. Der Schutz geistiger Eigentumsrechte ist unerlässlich.</a:t>
            </a:r>
          </a:p>
          <a:p>
            <a:pPr marL="0" indent="0">
              <a:lnSpc>
                <a:spcPct val="100000"/>
              </a:lnSpc>
              <a:buNone/>
            </a:pPr>
            <a:r>
              <a:rPr lang="en-GB" sz="2000" dirty="0">
                <a:solidFill>
                  <a:schemeClr val="bg1"/>
                </a:solidFill>
                <a:latin typeface="Calibri" panose="020F0502020204030204" pitchFamily="34" charset="0"/>
                <a:cs typeface="Calibri" panose="020F0502020204030204" pitchFamily="34" charset="0"/>
              </a:rPr>
              <a:t>Digitale Archive stehen außerdem vor Nachhaltigkeitsproblemen. Veraltete Formate, Serverausfälle und Datenverluste bedrohen die Bestände, wenn niemand sie ordentlich verwaltet. Investiere deshalb fortlaufend und arbeite zusammen, um sowohl die Materialien als auch ihre kulturelle Bedeutung zu schützen.</a:t>
            </a:r>
            <a:endParaRPr lang="en-GB" sz="2000" dirty="0">
              <a:solidFill>
                <a:schemeClr val="bg1"/>
              </a:solidFill>
              <a:latin typeface="Calibri" panose="020F0502020204030204" pitchFamily="34" charset="0"/>
              <a:ea typeface="Calibri"/>
              <a:cs typeface="Calibri" panose="020F0502020204030204" pitchFamily="34" charset="0"/>
            </a:endParaRPr>
          </a:p>
          <a:p>
            <a:pPr marL="0" indent="0">
              <a:lnSpc>
                <a:spcPct val="100000"/>
              </a:lnSpc>
              <a:buNone/>
            </a:pPr>
            <a:endParaRPr lang="en-IE" sz="2000" b="0" i="0" u="none" strike="noStrike" dirty="0">
              <a:solidFill>
                <a:schemeClr val="bg1"/>
              </a:solidFill>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endParaRPr>
          </a:p>
          <a:p>
            <a:pPr marL="0" indent="0">
              <a:lnSpc>
                <a:spcPct val="100000"/>
              </a:lnSpc>
              <a:buNone/>
            </a:pPr>
            <a:endParaRPr lang="en-US" sz="2000" b="0" i="0" u="none" strike="noStrike"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endParaRPr>
          </a:p>
          <a:p>
            <a:pPr marL="0" indent="0">
              <a:lnSpc>
                <a:spcPct val="100000"/>
              </a:lnSpc>
              <a:buNone/>
            </a:pPr>
            <a:endParaRPr lang="en-US" sz="2000" b="0" i="0" u="none" strike="noStrike" dirty="0">
              <a:solidFill>
                <a:schemeClr val="bg1"/>
              </a:solidFill>
              <a:effectLst/>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endParaRPr>
          </a:p>
          <a:p>
            <a:pPr>
              <a:lnSpc>
                <a:spcPct val="100000"/>
              </a:lnSpc>
              <a:buFont typeface="System Font Regular"/>
              <a:buChar char="→"/>
            </a:pPr>
            <a:endParaRPr lang="en-US" sz="2000" i="0" dirty="0">
              <a:solidFill>
                <a:schemeClr val="bg1"/>
              </a:solidFill>
              <a:latin typeface="Calibri" panose="020F0502020204030204" pitchFamily="34" charset="0"/>
              <a:ea typeface="Calibri (MS) Bold"/>
              <a:cs typeface="Calibri" panose="020F0502020204030204" pitchFamily="34" charset="0"/>
              <a:sym typeface="Calibri (MS) Bold"/>
            </a:endParaRPr>
          </a:p>
        </p:txBody>
      </p:sp>
      <p:grpSp>
        <p:nvGrpSpPr>
          <p:cNvPr id="18" name="Group 17">
            <a:extLst>
              <a:ext uri="{FF2B5EF4-FFF2-40B4-BE49-F238E27FC236}">
                <a16:creationId xmlns:a16="http://schemas.microsoft.com/office/drawing/2014/main" id="{981AA159-FE4F-AE67-9401-5BCF3A1005A4}"/>
              </a:ext>
            </a:extLst>
          </p:cNvPr>
          <p:cNvGrpSpPr/>
          <p:nvPr/>
        </p:nvGrpSpPr>
        <p:grpSpPr>
          <a:xfrm rot="10800000">
            <a:off x="268528" y="3864072"/>
            <a:ext cx="744123" cy="527392"/>
            <a:chOff x="1410990" y="64984"/>
            <a:chExt cx="7606227" cy="5390858"/>
          </a:xfrm>
        </p:grpSpPr>
        <p:sp>
          <p:nvSpPr>
            <p:cNvPr id="19" name="Freeform 18">
              <a:extLst>
                <a:ext uri="{FF2B5EF4-FFF2-40B4-BE49-F238E27FC236}">
                  <a16:creationId xmlns:a16="http://schemas.microsoft.com/office/drawing/2014/main" id="{30A9B259-0DC7-8834-53A7-BCF3ED1B3973}"/>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20" name="Freeform 19">
              <a:extLst>
                <a:ext uri="{FF2B5EF4-FFF2-40B4-BE49-F238E27FC236}">
                  <a16:creationId xmlns:a16="http://schemas.microsoft.com/office/drawing/2014/main" id="{E556AED1-CC77-6B51-452F-6CE448E078AA}"/>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21" name="Group 20">
            <a:extLst>
              <a:ext uri="{FF2B5EF4-FFF2-40B4-BE49-F238E27FC236}">
                <a16:creationId xmlns:a16="http://schemas.microsoft.com/office/drawing/2014/main" id="{DF70F92A-31D2-8D27-6A04-5548AF55EF36}"/>
              </a:ext>
            </a:extLst>
          </p:cNvPr>
          <p:cNvGrpSpPr/>
          <p:nvPr/>
        </p:nvGrpSpPr>
        <p:grpSpPr>
          <a:xfrm rot="10800000">
            <a:off x="268529" y="5464274"/>
            <a:ext cx="744123" cy="527392"/>
            <a:chOff x="1410990" y="64984"/>
            <a:chExt cx="7606227" cy="5390858"/>
          </a:xfrm>
        </p:grpSpPr>
        <p:sp>
          <p:nvSpPr>
            <p:cNvPr id="22" name="Freeform 21">
              <a:extLst>
                <a:ext uri="{FF2B5EF4-FFF2-40B4-BE49-F238E27FC236}">
                  <a16:creationId xmlns:a16="http://schemas.microsoft.com/office/drawing/2014/main" id="{62FB1BD5-34AE-1229-FF22-164CC7494B3C}"/>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23" name="Freeform 22">
              <a:extLst>
                <a:ext uri="{FF2B5EF4-FFF2-40B4-BE49-F238E27FC236}">
                  <a16:creationId xmlns:a16="http://schemas.microsoft.com/office/drawing/2014/main" id="{932832AB-9936-9C0E-0D96-9BEFBAF1EE65}"/>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11" name="Graphic 9">
            <a:extLst>
              <a:ext uri="{FF2B5EF4-FFF2-40B4-BE49-F238E27FC236}">
                <a16:creationId xmlns:a16="http://schemas.microsoft.com/office/drawing/2014/main" id="{27106744-8686-106C-831D-9F5DD6563AF9}"/>
              </a:ext>
            </a:extLst>
          </p:cNvPr>
          <p:cNvGrpSpPr/>
          <p:nvPr/>
        </p:nvGrpSpPr>
        <p:grpSpPr>
          <a:xfrm>
            <a:off x="110301" y="466476"/>
            <a:ext cx="628642" cy="554972"/>
            <a:chOff x="3657608" y="1276369"/>
            <a:chExt cx="4876832" cy="4305319"/>
          </a:xfrm>
          <a:solidFill>
            <a:schemeClr val="bg1"/>
          </a:solidFill>
        </p:grpSpPr>
        <p:sp>
          <p:nvSpPr>
            <p:cNvPr id="12" name="Freeform 11">
              <a:extLst>
                <a:ext uri="{FF2B5EF4-FFF2-40B4-BE49-F238E27FC236}">
                  <a16:creationId xmlns:a16="http://schemas.microsoft.com/office/drawing/2014/main" id="{0AB9684E-E5AD-7945-FFBC-76E77794970D}"/>
                </a:ext>
              </a:extLst>
            </p:cNvPr>
            <p:cNvSpPr/>
            <p:nvPr/>
          </p:nvSpPr>
          <p:spPr>
            <a:xfrm>
              <a:off x="4467244" y="1276369"/>
              <a:ext cx="3257550" cy="3257550"/>
            </a:xfrm>
            <a:custGeom>
              <a:avLst/>
              <a:gdLst>
                <a:gd name="connsiteX0" fmla="*/ 1628775 w 3257550"/>
                <a:gd name="connsiteY0" fmla="*/ 3257550 h 3257550"/>
                <a:gd name="connsiteX1" fmla="*/ 3257550 w 3257550"/>
                <a:gd name="connsiteY1" fmla="*/ 1628775 h 3257550"/>
                <a:gd name="connsiteX2" fmla="*/ 1628775 w 3257550"/>
                <a:gd name="connsiteY2" fmla="*/ 0 h 3257550"/>
                <a:gd name="connsiteX3" fmla="*/ 0 w 3257550"/>
                <a:gd name="connsiteY3" fmla="*/ 1628775 h 3257550"/>
                <a:gd name="connsiteX4" fmla="*/ 1628775 w 3257550"/>
                <a:gd name="connsiteY4" fmla="*/ 3257550 h 3257550"/>
                <a:gd name="connsiteX5" fmla="*/ 895121 w 3257550"/>
                <a:gd name="connsiteY5" fmla="*/ 2753135 h 3257550"/>
                <a:gd name="connsiteX6" fmla="*/ 895121 w 3257550"/>
                <a:gd name="connsiteY6" fmla="*/ 2315385 h 3257550"/>
                <a:gd name="connsiteX7" fmla="*/ 1102862 w 3257550"/>
                <a:gd name="connsiteY7" fmla="*/ 2106035 h 3257550"/>
                <a:gd name="connsiteX8" fmla="*/ 1485910 w 3257550"/>
                <a:gd name="connsiteY8" fmla="*/ 2106035 h 3257550"/>
                <a:gd name="connsiteX9" fmla="*/ 1485910 w 3257550"/>
                <a:gd name="connsiteY9" fmla="*/ 2428885 h 3257550"/>
                <a:gd name="connsiteX10" fmla="*/ 1628785 w 3257550"/>
                <a:gd name="connsiteY10" fmla="*/ 2571760 h 3257550"/>
                <a:gd name="connsiteX11" fmla="*/ 1771660 w 3257550"/>
                <a:gd name="connsiteY11" fmla="*/ 2428885 h 3257550"/>
                <a:gd name="connsiteX12" fmla="*/ 1771660 w 3257550"/>
                <a:gd name="connsiteY12" fmla="*/ 2106035 h 3257550"/>
                <a:gd name="connsiteX13" fmla="*/ 2154707 w 3257550"/>
                <a:gd name="connsiteY13" fmla="*/ 2106035 h 3257550"/>
                <a:gd name="connsiteX14" fmla="*/ 2362448 w 3257550"/>
                <a:gd name="connsiteY14" fmla="*/ 2315385 h 3257550"/>
                <a:gd name="connsiteX15" fmla="*/ 2362448 w 3257550"/>
                <a:gd name="connsiteY15" fmla="*/ 2753135 h 3257550"/>
                <a:gd name="connsiteX16" fmla="*/ 1628794 w 3257550"/>
                <a:gd name="connsiteY16" fmla="*/ 2971800 h 3257550"/>
                <a:gd name="connsiteX17" fmla="*/ 895121 w 3257550"/>
                <a:gd name="connsiteY17" fmla="*/ 2753135 h 3257550"/>
                <a:gd name="connsiteX18" fmla="*/ 1267197 w 3257550"/>
                <a:gd name="connsiteY18" fmla="*/ 1315088 h 3257550"/>
                <a:gd name="connsiteX19" fmla="*/ 1628775 w 3257550"/>
                <a:gd name="connsiteY19" fmla="*/ 953510 h 3257550"/>
                <a:gd name="connsiteX20" fmla="*/ 1990354 w 3257550"/>
                <a:gd name="connsiteY20" fmla="*/ 1315088 h 3257550"/>
                <a:gd name="connsiteX21" fmla="*/ 1628775 w 3257550"/>
                <a:gd name="connsiteY21" fmla="*/ 1676657 h 3257550"/>
                <a:gd name="connsiteX22" fmla="*/ 1267197 w 3257550"/>
                <a:gd name="connsiteY22" fmla="*/ 1315088 h 3257550"/>
                <a:gd name="connsiteX23" fmla="*/ 1628775 w 3257550"/>
                <a:gd name="connsiteY23" fmla="*/ 285750 h 3257550"/>
                <a:gd name="connsiteX24" fmla="*/ 2971800 w 3257550"/>
                <a:gd name="connsiteY24" fmla="*/ 1628775 h 3257550"/>
                <a:gd name="connsiteX25" fmla="*/ 2648179 w 3257550"/>
                <a:gd name="connsiteY25" fmla="*/ 2502141 h 3257550"/>
                <a:gd name="connsiteX26" fmla="*/ 2648179 w 3257550"/>
                <a:gd name="connsiteY26" fmla="*/ 2315385 h 3257550"/>
                <a:gd name="connsiteX27" fmla="*/ 2154689 w 3257550"/>
                <a:gd name="connsiteY27" fmla="*/ 1820285 h 3257550"/>
                <a:gd name="connsiteX28" fmla="*/ 2032816 w 3257550"/>
                <a:gd name="connsiteY28" fmla="*/ 1820285 h 3257550"/>
                <a:gd name="connsiteX29" fmla="*/ 2276094 w 3257550"/>
                <a:gd name="connsiteY29" fmla="*/ 1315088 h 3257550"/>
                <a:gd name="connsiteX30" fmla="*/ 1628766 w 3257550"/>
                <a:gd name="connsiteY30" fmla="*/ 667760 h 3257550"/>
                <a:gd name="connsiteX31" fmla="*/ 981437 w 3257550"/>
                <a:gd name="connsiteY31" fmla="*/ 1315088 h 3257550"/>
                <a:gd name="connsiteX32" fmla="*/ 1224715 w 3257550"/>
                <a:gd name="connsiteY32" fmla="*/ 1820285 h 3257550"/>
                <a:gd name="connsiteX33" fmla="*/ 1102843 w 3257550"/>
                <a:gd name="connsiteY33" fmla="*/ 1820285 h 3257550"/>
                <a:gd name="connsiteX34" fmla="*/ 609352 w 3257550"/>
                <a:gd name="connsiteY34" fmla="*/ 2315385 h 3257550"/>
                <a:gd name="connsiteX35" fmla="*/ 609352 w 3257550"/>
                <a:gd name="connsiteY35" fmla="*/ 2502141 h 3257550"/>
                <a:gd name="connsiteX36" fmla="*/ 285731 w 3257550"/>
                <a:gd name="connsiteY36" fmla="*/ 1628775 h 3257550"/>
                <a:gd name="connsiteX37" fmla="*/ 1628775 w 3257550"/>
                <a:gd name="connsiteY37" fmla="*/ 285750 h 3257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257550" h="3257550">
                  <a:moveTo>
                    <a:pt x="1628775" y="3257550"/>
                  </a:moveTo>
                  <a:cubicBezTo>
                    <a:pt x="2526887" y="3257550"/>
                    <a:pt x="3257550" y="2526887"/>
                    <a:pt x="3257550" y="1628775"/>
                  </a:cubicBezTo>
                  <a:cubicBezTo>
                    <a:pt x="3257550" y="730663"/>
                    <a:pt x="2526887" y="0"/>
                    <a:pt x="1628775" y="0"/>
                  </a:cubicBezTo>
                  <a:cubicBezTo>
                    <a:pt x="730663" y="0"/>
                    <a:pt x="0" y="730663"/>
                    <a:pt x="0" y="1628775"/>
                  </a:cubicBezTo>
                  <a:cubicBezTo>
                    <a:pt x="0" y="2526887"/>
                    <a:pt x="730663" y="3257550"/>
                    <a:pt x="1628775" y="3257550"/>
                  </a:cubicBezTo>
                  <a:close/>
                  <a:moveTo>
                    <a:pt x="895121" y="2753135"/>
                  </a:moveTo>
                  <a:lnTo>
                    <a:pt x="895121" y="2315385"/>
                  </a:lnTo>
                  <a:cubicBezTo>
                    <a:pt x="895121" y="2199951"/>
                    <a:pt x="988314" y="2106035"/>
                    <a:pt x="1102862" y="2106035"/>
                  </a:cubicBezTo>
                  <a:lnTo>
                    <a:pt x="1485910" y="2106035"/>
                  </a:lnTo>
                  <a:lnTo>
                    <a:pt x="1485910" y="2428885"/>
                  </a:lnTo>
                  <a:cubicBezTo>
                    <a:pt x="1485910" y="2507790"/>
                    <a:pt x="1549879" y="2571760"/>
                    <a:pt x="1628785" y="2571760"/>
                  </a:cubicBezTo>
                  <a:cubicBezTo>
                    <a:pt x="1707690" y="2571760"/>
                    <a:pt x="1771660" y="2507790"/>
                    <a:pt x="1771660" y="2428885"/>
                  </a:cubicBezTo>
                  <a:lnTo>
                    <a:pt x="1771660" y="2106035"/>
                  </a:lnTo>
                  <a:lnTo>
                    <a:pt x="2154707" y="2106035"/>
                  </a:lnTo>
                  <a:cubicBezTo>
                    <a:pt x="2269246" y="2106035"/>
                    <a:pt x="2362448" y="2199942"/>
                    <a:pt x="2362448" y="2315385"/>
                  </a:cubicBezTo>
                  <a:lnTo>
                    <a:pt x="2362448" y="2753135"/>
                  </a:lnTo>
                  <a:cubicBezTo>
                    <a:pt x="2151402" y="2891314"/>
                    <a:pt x="1899333" y="2971800"/>
                    <a:pt x="1628794" y="2971800"/>
                  </a:cubicBezTo>
                  <a:cubicBezTo>
                    <a:pt x="1358256" y="2971800"/>
                    <a:pt x="1106167" y="2891314"/>
                    <a:pt x="895121" y="2753135"/>
                  </a:cubicBezTo>
                  <a:close/>
                  <a:moveTo>
                    <a:pt x="1267197" y="1315088"/>
                  </a:moveTo>
                  <a:cubicBezTo>
                    <a:pt x="1267197" y="1115711"/>
                    <a:pt x="1429398" y="953510"/>
                    <a:pt x="1628775" y="953510"/>
                  </a:cubicBezTo>
                  <a:cubicBezTo>
                    <a:pt x="1828152" y="953510"/>
                    <a:pt x="1990354" y="1115711"/>
                    <a:pt x="1990354" y="1315088"/>
                  </a:cubicBezTo>
                  <a:cubicBezTo>
                    <a:pt x="1990354" y="1514466"/>
                    <a:pt x="1828152" y="1676657"/>
                    <a:pt x="1628775" y="1676657"/>
                  </a:cubicBezTo>
                  <a:cubicBezTo>
                    <a:pt x="1429398" y="1676657"/>
                    <a:pt x="1267197" y="1514466"/>
                    <a:pt x="1267197" y="1315088"/>
                  </a:cubicBezTo>
                  <a:close/>
                  <a:moveTo>
                    <a:pt x="1628775" y="285750"/>
                  </a:moveTo>
                  <a:cubicBezTo>
                    <a:pt x="2369325" y="285750"/>
                    <a:pt x="2971800" y="888225"/>
                    <a:pt x="2971800" y="1628775"/>
                  </a:cubicBezTo>
                  <a:cubicBezTo>
                    <a:pt x="2971800" y="1961960"/>
                    <a:pt x="2849794" y="2267150"/>
                    <a:pt x="2648179" y="2502141"/>
                  </a:cubicBezTo>
                  <a:lnTo>
                    <a:pt x="2648179" y="2315385"/>
                  </a:lnTo>
                  <a:cubicBezTo>
                    <a:pt x="2648179" y="2042389"/>
                    <a:pt x="2426799" y="1820285"/>
                    <a:pt x="2154689" y="1820285"/>
                  </a:cubicBezTo>
                  <a:lnTo>
                    <a:pt x="2032816" y="1820285"/>
                  </a:lnTo>
                  <a:cubicBezTo>
                    <a:pt x="2180968" y="1701556"/>
                    <a:pt x="2276094" y="1519276"/>
                    <a:pt x="2276094" y="1315088"/>
                  </a:cubicBezTo>
                  <a:cubicBezTo>
                    <a:pt x="2276094" y="958148"/>
                    <a:pt x="1985705" y="667760"/>
                    <a:pt x="1628766" y="667760"/>
                  </a:cubicBezTo>
                  <a:cubicBezTo>
                    <a:pt x="1271826" y="667760"/>
                    <a:pt x="981437" y="958148"/>
                    <a:pt x="981437" y="1315088"/>
                  </a:cubicBezTo>
                  <a:cubicBezTo>
                    <a:pt x="981437" y="1519276"/>
                    <a:pt x="1076563" y="1701556"/>
                    <a:pt x="1224715" y="1820285"/>
                  </a:cubicBezTo>
                  <a:lnTo>
                    <a:pt x="1102843" y="1820285"/>
                  </a:lnTo>
                  <a:cubicBezTo>
                    <a:pt x="830742" y="1820285"/>
                    <a:pt x="609352" y="2042379"/>
                    <a:pt x="609352" y="2315385"/>
                  </a:cubicBezTo>
                  <a:lnTo>
                    <a:pt x="609352" y="2502141"/>
                  </a:lnTo>
                  <a:cubicBezTo>
                    <a:pt x="407737" y="2267150"/>
                    <a:pt x="285731" y="1961960"/>
                    <a:pt x="285731" y="1628775"/>
                  </a:cubicBezTo>
                  <a:cubicBezTo>
                    <a:pt x="285750" y="888225"/>
                    <a:pt x="888225" y="285750"/>
                    <a:pt x="1628775" y="285750"/>
                  </a:cubicBezTo>
                  <a:close/>
                </a:path>
              </a:pathLst>
            </a:custGeom>
            <a:grpFill/>
            <a:ln w="9525"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641AFB62-8A64-33F0-EB55-6ECFC58A677D}"/>
                </a:ext>
              </a:extLst>
            </p:cNvPr>
            <p:cNvSpPr/>
            <p:nvPr/>
          </p:nvSpPr>
          <p:spPr>
            <a:xfrm>
              <a:off x="3657608" y="1626836"/>
              <a:ext cx="4876832" cy="3954851"/>
            </a:xfrm>
            <a:custGeom>
              <a:avLst/>
              <a:gdLst>
                <a:gd name="connsiteX0" fmla="*/ 4856923 w 4876832"/>
                <a:gd name="connsiteY0" fmla="*/ 1600881 h 3954851"/>
                <a:gd name="connsiteX1" fmla="*/ 4661223 w 4876832"/>
                <a:gd name="connsiteY1" fmla="*/ 1550608 h 3954851"/>
                <a:gd name="connsiteX2" fmla="*/ 4629161 w 4876832"/>
                <a:gd name="connsiteY2" fmla="*/ 1569563 h 3954851"/>
                <a:gd name="connsiteX3" fmla="*/ 4648211 w 4876832"/>
                <a:gd name="connsiteY3" fmla="*/ 1278307 h 3954851"/>
                <a:gd name="connsiteX4" fmla="*/ 4648097 w 4876832"/>
                <a:gd name="connsiteY4" fmla="*/ 1267992 h 3954851"/>
                <a:gd name="connsiteX5" fmla="*/ 4851427 w 4876832"/>
                <a:gd name="connsiteY5" fmla="*/ 973507 h 3954851"/>
                <a:gd name="connsiteX6" fmla="*/ 4815032 w 4876832"/>
                <a:gd name="connsiteY6" fmla="*/ 774758 h 3954851"/>
                <a:gd name="connsiteX7" fmla="*/ 4616283 w 4876832"/>
                <a:gd name="connsiteY7" fmla="*/ 811154 h 3954851"/>
                <a:gd name="connsiteX8" fmla="*/ 4602510 w 4876832"/>
                <a:gd name="connsiteY8" fmla="*/ 831099 h 3954851"/>
                <a:gd name="connsiteX9" fmla="*/ 4519338 w 4876832"/>
                <a:gd name="connsiteY9" fmla="*/ 535071 h 3954851"/>
                <a:gd name="connsiteX10" fmla="*/ 4614512 w 4876832"/>
                <a:gd name="connsiteY10" fmla="*/ 179884 h 3954851"/>
                <a:gd name="connsiteX11" fmla="*/ 4513490 w 4876832"/>
                <a:gd name="connsiteY11" fmla="*/ 4891 h 3954851"/>
                <a:gd name="connsiteX12" fmla="*/ 4338496 w 4876832"/>
                <a:gd name="connsiteY12" fmla="*/ 105913 h 3954851"/>
                <a:gd name="connsiteX13" fmla="*/ 4231626 w 4876832"/>
                <a:gd name="connsiteY13" fmla="*/ 504734 h 3954851"/>
                <a:gd name="connsiteX14" fmla="*/ 4227711 w 4876832"/>
                <a:gd name="connsiteY14" fmla="*/ 558208 h 3954851"/>
                <a:gd name="connsiteX15" fmla="*/ 4243237 w 4876832"/>
                <a:gd name="connsiteY15" fmla="*/ 611538 h 3954851"/>
                <a:gd name="connsiteX16" fmla="*/ 4362461 w 4876832"/>
                <a:gd name="connsiteY16" fmla="*/ 1278307 h 3954851"/>
                <a:gd name="connsiteX17" fmla="*/ 2438411 w 4876832"/>
                <a:gd name="connsiteY17" fmla="*/ 3202357 h 3954851"/>
                <a:gd name="connsiteX18" fmla="*/ 514361 w 4876832"/>
                <a:gd name="connsiteY18" fmla="*/ 1278307 h 3954851"/>
                <a:gd name="connsiteX19" fmla="*/ 629461 w 4876832"/>
                <a:gd name="connsiteY19" fmla="*/ 622797 h 3954851"/>
                <a:gd name="connsiteX20" fmla="*/ 645196 w 4876832"/>
                <a:gd name="connsiteY20" fmla="*/ 504734 h 3954851"/>
                <a:gd name="connsiteX21" fmla="*/ 538326 w 4876832"/>
                <a:gd name="connsiteY21" fmla="*/ 105913 h 3954851"/>
                <a:gd name="connsiteX22" fmla="*/ 363333 w 4876832"/>
                <a:gd name="connsiteY22" fmla="*/ 4891 h 3954851"/>
                <a:gd name="connsiteX23" fmla="*/ 262311 w 4876832"/>
                <a:gd name="connsiteY23" fmla="*/ 179884 h 3954851"/>
                <a:gd name="connsiteX24" fmla="*/ 357465 w 4876832"/>
                <a:gd name="connsiteY24" fmla="*/ 534986 h 3954851"/>
                <a:gd name="connsiteX25" fmla="*/ 274360 w 4876832"/>
                <a:gd name="connsiteY25" fmla="*/ 831156 h 3954851"/>
                <a:gd name="connsiteX26" fmla="*/ 260539 w 4876832"/>
                <a:gd name="connsiteY26" fmla="*/ 811144 h 3954851"/>
                <a:gd name="connsiteX27" fmla="*/ 61781 w 4876832"/>
                <a:gd name="connsiteY27" fmla="*/ 774758 h 3954851"/>
                <a:gd name="connsiteX28" fmla="*/ 25395 w 4876832"/>
                <a:gd name="connsiteY28" fmla="*/ 973507 h 3954851"/>
                <a:gd name="connsiteX29" fmla="*/ 228735 w 4876832"/>
                <a:gd name="connsiteY29" fmla="*/ 1267992 h 3954851"/>
                <a:gd name="connsiteX30" fmla="*/ 228621 w 4876832"/>
                <a:gd name="connsiteY30" fmla="*/ 1278307 h 3954851"/>
                <a:gd name="connsiteX31" fmla="*/ 247671 w 4876832"/>
                <a:gd name="connsiteY31" fmla="*/ 1569563 h 3954851"/>
                <a:gd name="connsiteX32" fmla="*/ 215609 w 4876832"/>
                <a:gd name="connsiteY32" fmla="*/ 1550608 h 3954851"/>
                <a:gd name="connsiteX33" fmla="*/ 19909 w 4876832"/>
                <a:gd name="connsiteY33" fmla="*/ 1600881 h 3954851"/>
                <a:gd name="connsiteX34" fmla="*/ 70191 w 4876832"/>
                <a:gd name="connsiteY34" fmla="*/ 1796581 h 3954851"/>
                <a:gd name="connsiteX35" fmla="*/ 332776 w 4876832"/>
                <a:gd name="connsiteY35" fmla="*/ 1951820 h 3954851"/>
                <a:gd name="connsiteX36" fmla="*/ 452630 w 4876832"/>
                <a:gd name="connsiteY36" fmla="*/ 2249990 h 3954851"/>
                <a:gd name="connsiteX37" fmla="*/ 352646 w 4876832"/>
                <a:gd name="connsiteY37" fmla="*/ 2228055 h 3954851"/>
                <a:gd name="connsiteX38" fmla="*/ 182481 w 4876832"/>
                <a:gd name="connsiteY38" fmla="*/ 2337001 h 3954851"/>
                <a:gd name="connsiteX39" fmla="*/ 291428 w 4876832"/>
                <a:gd name="connsiteY39" fmla="*/ 2507165 h 3954851"/>
                <a:gd name="connsiteX40" fmla="*/ 631652 w 4876832"/>
                <a:gd name="connsiteY40" fmla="*/ 2581803 h 3954851"/>
                <a:gd name="connsiteX41" fmla="*/ 655741 w 4876832"/>
                <a:gd name="connsiteY41" fmla="*/ 2584794 h 3954851"/>
                <a:gd name="connsiteX42" fmla="*/ 836258 w 4876832"/>
                <a:gd name="connsiteY42" fmla="*/ 2800240 h 3954851"/>
                <a:gd name="connsiteX43" fmla="*/ 718587 w 4876832"/>
                <a:gd name="connsiteY43" fmla="*/ 2800240 h 3954851"/>
                <a:gd name="connsiteX44" fmla="*/ 575712 w 4876832"/>
                <a:gd name="connsiteY44" fmla="*/ 2943115 h 3954851"/>
                <a:gd name="connsiteX45" fmla="*/ 718587 w 4876832"/>
                <a:gd name="connsiteY45" fmla="*/ 3085990 h 3954851"/>
                <a:gd name="connsiteX46" fmla="*/ 1166443 w 4876832"/>
                <a:gd name="connsiteY46" fmla="*/ 3085990 h 3954851"/>
                <a:gd name="connsiteX47" fmla="*/ 2077318 w 4876832"/>
                <a:gd name="connsiteY47" fmla="*/ 3458789 h 3954851"/>
                <a:gd name="connsiteX48" fmla="*/ 1767613 w 4876832"/>
                <a:gd name="connsiteY48" fmla="*/ 3699076 h 3954851"/>
                <a:gd name="connsiteX49" fmla="*/ 1742315 w 4876832"/>
                <a:gd name="connsiteY49" fmla="*/ 3899549 h 3954851"/>
                <a:gd name="connsiteX50" fmla="*/ 1855300 w 4876832"/>
                <a:gd name="connsiteY50" fmla="*/ 3954851 h 3954851"/>
                <a:gd name="connsiteX51" fmla="*/ 1942787 w 4876832"/>
                <a:gd name="connsiteY51" fmla="*/ 3924857 h 3954851"/>
                <a:gd name="connsiteX52" fmla="*/ 2426705 w 4876832"/>
                <a:gd name="connsiteY52" fmla="*/ 3549410 h 3954851"/>
                <a:gd name="connsiteX53" fmla="*/ 2910623 w 4876832"/>
                <a:gd name="connsiteY53" fmla="*/ 3924857 h 3954851"/>
                <a:gd name="connsiteX54" fmla="*/ 2998110 w 4876832"/>
                <a:gd name="connsiteY54" fmla="*/ 3954851 h 3954851"/>
                <a:gd name="connsiteX55" fmla="*/ 3111095 w 4876832"/>
                <a:gd name="connsiteY55" fmla="*/ 3899549 h 3954851"/>
                <a:gd name="connsiteX56" fmla="*/ 3085797 w 4876832"/>
                <a:gd name="connsiteY56" fmla="*/ 3699076 h 3954851"/>
                <a:gd name="connsiteX57" fmla="*/ 2780101 w 4876832"/>
                <a:gd name="connsiteY57" fmla="*/ 3461894 h 3954851"/>
                <a:gd name="connsiteX58" fmla="*/ 3710389 w 4876832"/>
                <a:gd name="connsiteY58" fmla="*/ 3085990 h 3954851"/>
                <a:gd name="connsiteX59" fmla="*/ 4158245 w 4876832"/>
                <a:gd name="connsiteY59" fmla="*/ 3085990 h 3954851"/>
                <a:gd name="connsiteX60" fmla="*/ 4301120 w 4876832"/>
                <a:gd name="connsiteY60" fmla="*/ 2943115 h 3954851"/>
                <a:gd name="connsiteX61" fmla="*/ 4158245 w 4876832"/>
                <a:gd name="connsiteY61" fmla="*/ 2800240 h 3954851"/>
                <a:gd name="connsiteX62" fmla="*/ 4040592 w 4876832"/>
                <a:gd name="connsiteY62" fmla="*/ 2800240 h 3954851"/>
                <a:gd name="connsiteX63" fmla="*/ 4221110 w 4876832"/>
                <a:gd name="connsiteY63" fmla="*/ 2584794 h 3954851"/>
                <a:gd name="connsiteX64" fmla="*/ 4245199 w 4876832"/>
                <a:gd name="connsiteY64" fmla="*/ 2581803 h 3954851"/>
                <a:gd name="connsiteX65" fmla="*/ 4585413 w 4876832"/>
                <a:gd name="connsiteY65" fmla="*/ 2507165 h 3954851"/>
                <a:gd name="connsiteX66" fmla="*/ 4694360 w 4876832"/>
                <a:gd name="connsiteY66" fmla="*/ 2337001 h 3954851"/>
                <a:gd name="connsiteX67" fmla="*/ 4524196 w 4876832"/>
                <a:gd name="connsiteY67" fmla="*/ 2228055 h 3954851"/>
                <a:gd name="connsiteX68" fmla="*/ 4424221 w 4876832"/>
                <a:gd name="connsiteY68" fmla="*/ 2249990 h 3954851"/>
                <a:gd name="connsiteX69" fmla="*/ 4544074 w 4876832"/>
                <a:gd name="connsiteY69" fmla="*/ 1951820 h 3954851"/>
                <a:gd name="connsiteX70" fmla="*/ 4806660 w 4876832"/>
                <a:gd name="connsiteY70" fmla="*/ 1796581 h 3954851"/>
                <a:gd name="connsiteX71" fmla="*/ 4856923 w 4876832"/>
                <a:gd name="connsiteY71" fmla="*/ 1600881 h 3954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876832" h="3954851">
                  <a:moveTo>
                    <a:pt x="4856923" y="1600881"/>
                  </a:moveTo>
                  <a:cubicBezTo>
                    <a:pt x="4816766" y="1532968"/>
                    <a:pt x="4729164" y="1510460"/>
                    <a:pt x="4661223" y="1550608"/>
                  </a:cubicBezTo>
                  <a:lnTo>
                    <a:pt x="4629161" y="1569563"/>
                  </a:lnTo>
                  <a:cubicBezTo>
                    <a:pt x="4641696" y="1473760"/>
                    <a:pt x="4648211" y="1376539"/>
                    <a:pt x="4648211" y="1278307"/>
                  </a:cubicBezTo>
                  <a:cubicBezTo>
                    <a:pt x="4648211" y="1274869"/>
                    <a:pt x="4648116" y="1271430"/>
                    <a:pt x="4648097" y="1267992"/>
                  </a:cubicBezTo>
                  <a:lnTo>
                    <a:pt x="4851427" y="973507"/>
                  </a:lnTo>
                  <a:cubicBezTo>
                    <a:pt x="4896261" y="908575"/>
                    <a:pt x="4879964" y="819593"/>
                    <a:pt x="4815032" y="774758"/>
                  </a:cubicBezTo>
                  <a:cubicBezTo>
                    <a:pt x="4750100" y="729924"/>
                    <a:pt x="4661127" y="746212"/>
                    <a:pt x="4616283" y="811154"/>
                  </a:cubicBezTo>
                  <a:lnTo>
                    <a:pt x="4602510" y="831099"/>
                  </a:lnTo>
                  <a:cubicBezTo>
                    <a:pt x="4581793" y="730924"/>
                    <a:pt x="4554019" y="632112"/>
                    <a:pt x="4519338" y="535071"/>
                  </a:cubicBezTo>
                  <a:lnTo>
                    <a:pt x="4614512" y="179884"/>
                  </a:lnTo>
                  <a:cubicBezTo>
                    <a:pt x="4634933" y="103665"/>
                    <a:pt x="4589709" y="25312"/>
                    <a:pt x="4513490" y="4891"/>
                  </a:cubicBezTo>
                  <a:cubicBezTo>
                    <a:pt x="4437318" y="-15474"/>
                    <a:pt x="4358928" y="29694"/>
                    <a:pt x="4338496" y="105913"/>
                  </a:cubicBezTo>
                  <a:lnTo>
                    <a:pt x="4231626" y="504734"/>
                  </a:lnTo>
                  <a:cubicBezTo>
                    <a:pt x="4226968" y="522117"/>
                    <a:pt x="4225616" y="540329"/>
                    <a:pt x="4227711" y="558208"/>
                  </a:cubicBezTo>
                  <a:cubicBezTo>
                    <a:pt x="4229835" y="576296"/>
                    <a:pt x="4236960" y="594526"/>
                    <a:pt x="4243237" y="611538"/>
                  </a:cubicBezTo>
                  <a:cubicBezTo>
                    <a:pt x="4322351" y="825660"/>
                    <a:pt x="4362461" y="1049993"/>
                    <a:pt x="4362461" y="1278307"/>
                  </a:cubicBezTo>
                  <a:cubicBezTo>
                    <a:pt x="4362461" y="2339230"/>
                    <a:pt x="3499334" y="3202357"/>
                    <a:pt x="2438411" y="3202357"/>
                  </a:cubicBezTo>
                  <a:cubicBezTo>
                    <a:pt x="1377488" y="3202357"/>
                    <a:pt x="514361" y="2339230"/>
                    <a:pt x="514361" y="1278307"/>
                  </a:cubicBezTo>
                  <a:cubicBezTo>
                    <a:pt x="514361" y="1054127"/>
                    <a:pt x="553080" y="833575"/>
                    <a:pt x="629461" y="622797"/>
                  </a:cubicBezTo>
                  <a:cubicBezTo>
                    <a:pt x="643625" y="583706"/>
                    <a:pt x="656531" y="547035"/>
                    <a:pt x="645196" y="504734"/>
                  </a:cubicBezTo>
                  <a:lnTo>
                    <a:pt x="538326" y="105913"/>
                  </a:lnTo>
                  <a:cubicBezTo>
                    <a:pt x="517895" y="29694"/>
                    <a:pt x="439571" y="-15493"/>
                    <a:pt x="363333" y="4891"/>
                  </a:cubicBezTo>
                  <a:cubicBezTo>
                    <a:pt x="287114" y="25322"/>
                    <a:pt x="241889" y="103665"/>
                    <a:pt x="262311" y="179884"/>
                  </a:cubicBezTo>
                  <a:lnTo>
                    <a:pt x="357465" y="534986"/>
                  </a:lnTo>
                  <a:cubicBezTo>
                    <a:pt x="322785" y="632074"/>
                    <a:pt x="295076" y="730953"/>
                    <a:pt x="274360" y="831156"/>
                  </a:cubicBezTo>
                  <a:lnTo>
                    <a:pt x="260539" y="811144"/>
                  </a:lnTo>
                  <a:cubicBezTo>
                    <a:pt x="215695" y="746231"/>
                    <a:pt x="126713" y="729915"/>
                    <a:pt x="61781" y="774758"/>
                  </a:cubicBezTo>
                  <a:cubicBezTo>
                    <a:pt x="-3142" y="819593"/>
                    <a:pt x="-19439" y="908585"/>
                    <a:pt x="25395" y="973507"/>
                  </a:cubicBezTo>
                  <a:lnTo>
                    <a:pt x="228735" y="1267992"/>
                  </a:lnTo>
                  <a:cubicBezTo>
                    <a:pt x="228716" y="1271430"/>
                    <a:pt x="228621" y="1274869"/>
                    <a:pt x="228621" y="1278307"/>
                  </a:cubicBezTo>
                  <a:cubicBezTo>
                    <a:pt x="228621" y="1376539"/>
                    <a:pt x="235126" y="1473760"/>
                    <a:pt x="247671" y="1569563"/>
                  </a:cubicBezTo>
                  <a:lnTo>
                    <a:pt x="215609" y="1550608"/>
                  </a:lnTo>
                  <a:cubicBezTo>
                    <a:pt x="147687" y="1510441"/>
                    <a:pt x="60066" y="1532948"/>
                    <a:pt x="19909" y="1600881"/>
                  </a:cubicBezTo>
                  <a:cubicBezTo>
                    <a:pt x="-20249" y="1668813"/>
                    <a:pt x="2259" y="1756424"/>
                    <a:pt x="70191" y="1796581"/>
                  </a:cubicBezTo>
                  <a:lnTo>
                    <a:pt x="332776" y="1951820"/>
                  </a:lnTo>
                  <a:cubicBezTo>
                    <a:pt x="365361" y="2054080"/>
                    <a:pt x="405395" y="2153683"/>
                    <a:pt x="452630" y="2249990"/>
                  </a:cubicBezTo>
                  <a:lnTo>
                    <a:pt x="352646" y="2228055"/>
                  </a:lnTo>
                  <a:cubicBezTo>
                    <a:pt x="275607" y="2211138"/>
                    <a:pt x="199379" y="2259916"/>
                    <a:pt x="182481" y="2337001"/>
                  </a:cubicBezTo>
                  <a:cubicBezTo>
                    <a:pt x="165575" y="2414078"/>
                    <a:pt x="214352" y="2490259"/>
                    <a:pt x="291428" y="2507165"/>
                  </a:cubicBezTo>
                  <a:lnTo>
                    <a:pt x="631652" y="2581803"/>
                  </a:lnTo>
                  <a:cubicBezTo>
                    <a:pt x="639720" y="2583575"/>
                    <a:pt x="647759" y="2584423"/>
                    <a:pt x="655741" y="2584794"/>
                  </a:cubicBezTo>
                  <a:cubicBezTo>
                    <a:pt x="710938" y="2659785"/>
                    <a:pt x="771126" y="2731765"/>
                    <a:pt x="836258" y="2800240"/>
                  </a:cubicBezTo>
                  <a:lnTo>
                    <a:pt x="718587" y="2800240"/>
                  </a:lnTo>
                  <a:cubicBezTo>
                    <a:pt x="639681" y="2800240"/>
                    <a:pt x="575712" y="2864210"/>
                    <a:pt x="575712" y="2943115"/>
                  </a:cubicBezTo>
                  <a:cubicBezTo>
                    <a:pt x="575712" y="3022020"/>
                    <a:pt x="639681" y="3085990"/>
                    <a:pt x="718587" y="3085990"/>
                  </a:cubicBezTo>
                  <a:lnTo>
                    <a:pt x="1166443" y="3085990"/>
                  </a:lnTo>
                  <a:cubicBezTo>
                    <a:pt x="1438343" y="3278176"/>
                    <a:pt x="1748477" y="3405049"/>
                    <a:pt x="2077318" y="3458789"/>
                  </a:cubicBezTo>
                  <a:lnTo>
                    <a:pt x="1767613" y="3699076"/>
                  </a:lnTo>
                  <a:cubicBezTo>
                    <a:pt x="1705272" y="3747444"/>
                    <a:pt x="1693947" y="3837199"/>
                    <a:pt x="1742315" y="3899549"/>
                  </a:cubicBezTo>
                  <a:cubicBezTo>
                    <a:pt x="1770480" y="3935849"/>
                    <a:pt x="1812666" y="3954851"/>
                    <a:pt x="1855300" y="3954851"/>
                  </a:cubicBezTo>
                  <a:cubicBezTo>
                    <a:pt x="1885894" y="3954851"/>
                    <a:pt x="1916727" y="3945060"/>
                    <a:pt x="1942787" y="3924857"/>
                  </a:cubicBezTo>
                  <a:lnTo>
                    <a:pt x="2426705" y="3549410"/>
                  </a:lnTo>
                  <a:lnTo>
                    <a:pt x="2910623" y="3924857"/>
                  </a:lnTo>
                  <a:cubicBezTo>
                    <a:pt x="2936673" y="3945069"/>
                    <a:pt x="2967506" y="3954851"/>
                    <a:pt x="2998110" y="3954851"/>
                  </a:cubicBezTo>
                  <a:cubicBezTo>
                    <a:pt x="3040753" y="3954851"/>
                    <a:pt x="3082930" y="3935839"/>
                    <a:pt x="3111095" y="3899549"/>
                  </a:cubicBezTo>
                  <a:cubicBezTo>
                    <a:pt x="3159463" y="3837199"/>
                    <a:pt x="3148138" y="3747444"/>
                    <a:pt x="3085797" y="3699076"/>
                  </a:cubicBezTo>
                  <a:lnTo>
                    <a:pt x="2780101" y="3461894"/>
                  </a:lnTo>
                  <a:cubicBezTo>
                    <a:pt x="3116143" y="3410040"/>
                    <a:pt x="3433145" y="3281958"/>
                    <a:pt x="3710389" y="3085990"/>
                  </a:cubicBezTo>
                  <a:lnTo>
                    <a:pt x="4158245" y="3085990"/>
                  </a:lnTo>
                  <a:cubicBezTo>
                    <a:pt x="4237150" y="3085990"/>
                    <a:pt x="4301120" y="3022020"/>
                    <a:pt x="4301120" y="2943115"/>
                  </a:cubicBezTo>
                  <a:cubicBezTo>
                    <a:pt x="4301120" y="2864210"/>
                    <a:pt x="4237150" y="2800240"/>
                    <a:pt x="4158245" y="2800240"/>
                  </a:cubicBezTo>
                  <a:lnTo>
                    <a:pt x="4040592" y="2800240"/>
                  </a:lnTo>
                  <a:cubicBezTo>
                    <a:pt x="4105724" y="2731765"/>
                    <a:pt x="4165913" y="2659785"/>
                    <a:pt x="4221110" y="2584794"/>
                  </a:cubicBezTo>
                  <a:cubicBezTo>
                    <a:pt x="4229092" y="2584423"/>
                    <a:pt x="4237131" y="2583575"/>
                    <a:pt x="4245199" y="2581803"/>
                  </a:cubicBezTo>
                  <a:lnTo>
                    <a:pt x="4585413" y="2507165"/>
                  </a:lnTo>
                  <a:cubicBezTo>
                    <a:pt x="4662489" y="2490259"/>
                    <a:pt x="4711267" y="2414078"/>
                    <a:pt x="4694360" y="2337001"/>
                  </a:cubicBezTo>
                  <a:cubicBezTo>
                    <a:pt x="4677453" y="2259925"/>
                    <a:pt x="4601224" y="2211148"/>
                    <a:pt x="4524196" y="2228055"/>
                  </a:cubicBezTo>
                  <a:lnTo>
                    <a:pt x="4424221" y="2249990"/>
                  </a:lnTo>
                  <a:cubicBezTo>
                    <a:pt x="4471446" y="2153683"/>
                    <a:pt x="4511490" y="2054080"/>
                    <a:pt x="4544074" y="1951820"/>
                  </a:cubicBezTo>
                  <a:lnTo>
                    <a:pt x="4806660" y="1796581"/>
                  </a:lnTo>
                  <a:cubicBezTo>
                    <a:pt x="4874573" y="1756424"/>
                    <a:pt x="4897081" y="1668813"/>
                    <a:pt x="4856923" y="1600881"/>
                  </a:cubicBezTo>
                  <a:close/>
                </a:path>
              </a:pathLst>
            </a:custGeom>
            <a:grp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249234684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C0647D0F-7780-2E10-4721-9FB685C0A99A}"/>
              </a:ext>
            </a:extLst>
          </p:cNvPr>
          <p:cNvSpPr>
            <a:spLocks noGrp="1"/>
          </p:cNvSpPr>
          <p:nvPr>
            <p:ph type="body" sz="quarter" idx="18"/>
          </p:nvPr>
        </p:nvSpPr>
        <p:spPr>
          <a:xfrm>
            <a:off x="391600" y="3392026"/>
            <a:ext cx="3423163" cy="1049221"/>
          </a:xfrm>
        </p:spPr>
        <p:txBody>
          <a:bodyPr/>
          <a:lstStyle/>
          <a:p>
            <a:pPr algn="ctr"/>
            <a:r>
              <a:rPr lang="en-US" dirty="0">
                <a:solidFill>
                  <a:srgbClr val="FFFFFF"/>
                </a:solidFill>
              </a:rPr>
              <a:t>Politische und institutionelle Unterstützung</a:t>
            </a:r>
          </a:p>
        </p:txBody>
      </p:sp>
      <p:sp>
        <p:nvSpPr>
          <p:cNvPr id="10" name="Text Placeholder 2">
            <a:extLst>
              <a:ext uri="{FF2B5EF4-FFF2-40B4-BE49-F238E27FC236}">
                <a16:creationId xmlns:a16="http://schemas.microsoft.com/office/drawing/2014/main" id="{7FA58B7B-2F69-927D-A207-DF74AA4307B8}"/>
              </a:ext>
            </a:extLst>
          </p:cNvPr>
          <p:cNvSpPr>
            <a:spLocks noGrp="1"/>
          </p:cNvSpPr>
          <p:nvPr>
            <p:ph type="body" sz="quarter" idx="19"/>
          </p:nvPr>
        </p:nvSpPr>
        <p:spPr>
          <a:xfrm>
            <a:off x="391599" y="2457107"/>
            <a:ext cx="3423163" cy="385564"/>
          </a:xfrm>
        </p:spPr>
        <p:txBody>
          <a:bodyPr/>
          <a:lstStyle/>
          <a:p>
            <a:pPr algn="ctr"/>
            <a:r>
              <a:rPr lang="en-GB" sz="2400" dirty="0" err="1"/>
              <a:t>Schwerpunktbereich</a:t>
            </a:r>
            <a:r>
              <a:rPr lang="en-GB" sz="2400" dirty="0"/>
              <a:t> 4</a:t>
            </a:r>
          </a:p>
        </p:txBody>
      </p:sp>
      <p:sp>
        <p:nvSpPr>
          <p:cNvPr id="11" name="Text Placeholder 4">
            <a:extLst>
              <a:ext uri="{FF2B5EF4-FFF2-40B4-BE49-F238E27FC236}">
                <a16:creationId xmlns:a16="http://schemas.microsoft.com/office/drawing/2014/main" id="{C58787D8-F839-DF99-9FA2-DF0254309851}"/>
              </a:ext>
            </a:extLst>
          </p:cNvPr>
          <p:cNvSpPr>
            <a:spLocks noGrp="1"/>
          </p:cNvSpPr>
          <p:nvPr>
            <p:ph type="body" sz="quarter" idx="20"/>
          </p:nvPr>
        </p:nvSpPr>
        <p:spPr>
          <a:xfrm>
            <a:off x="4082901" y="1945748"/>
            <a:ext cx="7473043" cy="2730790"/>
          </a:xfrm>
        </p:spPr>
        <p:txBody>
          <a:bodyPr/>
          <a:lstStyle/>
          <a:p>
            <a:pPr marL="0" marR="0" lvl="0" indent="0" algn="l" defTabSz="777514" rtl="0" eaLnBrk="1" fontAlgn="auto" latinLnBrk="0" hangingPunct="1">
              <a:lnSpc>
                <a:spcPct val="100000"/>
              </a:lnSpc>
              <a:buClrTx/>
              <a:buSzTx/>
              <a:tabLst/>
              <a:defRPr/>
            </a:pPr>
            <a:r>
              <a:rPr lang="en-US" sz="2400" dirty="0">
                <a:solidFill>
                  <a:srgbClr val="0C4659"/>
                </a:solidFill>
              </a:rPr>
              <a:t>Regierungen und Institutionen spielen eine Schlüsselrolle bei der Finanzierung und Unterstützung von Projekten zum digitalen Kulturerbe. So tragen sie dazu bei, dass die kulturelle Vielfalt in einer Zeit des raschen digitalen Wandels erhalten bleibt.</a:t>
            </a:r>
          </a:p>
        </p:txBody>
      </p:sp>
      <p:sp>
        <p:nvSpPr>
          <p:cNvPr id="7" name="Text Placeholder 5">
            <a:extLst>
              <a:ext uri="{FF2B5EF4-FFF2-40B4-BE49-F238E27FC236}">
                <a16:creationId xmlns:a16="http://schemas.microsoft.com/office/drawing/2014/main" id="{82C5D9E8-223F-80CB-30FC-89F4132D702D}"/>
              </a:ext>
            </a:extLst>
          </p:cNvPr>
          <p:cNvSpPr txBox="1">
            <a:spLocks/>
          </p:cNvSpPr>
          <p:nvPr/>
        </p:nvSpPr>
        <p:spPr>
          <a:xfrm>
            <a:off x="4082902" y="1"/>
            <a:ext cx="7947989" cy="1128694"/>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3400" b="1" dirty="0">
                <a:solidFill>
                  <a:srgbClr val="0C4659"/>
                </a:solidFill>
                <a:latin typeface="Calibri (MS) Bold"/>
                <a:ea typeface="Calibri (MS) Bold"/>
                <a:cs typeface="Calibri (MS) Bold"/>
                <a:sym typeface="Calibri (MS) Bold"/>
              </a:rPr>
              <a:t>Untersuchung europäischer Initiativen zum Schutz des Kulturerbes</a:t>
            </a:r>
          </a:p>
        </p:txBody>
      </p:sp>
      <p:cxnSp>
        <p:nvCxnSpPr>
          <p:cNvPr id="8" name="Straight Connector 7">
            <a:extLst>
              <a:ext uri="{FF2B5EF4-FFF2-40B4-BE49-F238E27FC236}">
                <a16:creationId xmlns:a16="http://schemas.microsoft.com/office/drawing/2014/main" id="{66442253-419D-1B20-6256-A530A2F790AB}"/>
              </a:ext>
            </a:extLst>
          </p:cNvPr>
          <p:cNvCxnSpPr>
            <a:cxnSpLocks/>
          </p:cNvCxnSpPr>
          <p:nvPr/>
        </p:nvCxnSpPr>
        <p:spPr>
          <a:xfrm flipV="1">
            <a:off x="4082903" y="1128695"/>
            <a:ext cx="8109097" cy="3"/>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9B1622BD-DC63-B5E2-BACA-0915CC7516BD}"/>
              </a:ext>
            </a:extLst>
          </p:cNvPr>
          <p:cNvGrpSpPr/>
          <p:nvPr/>
        </p:nvGrpSpPr>
        <p:grpSpPr>
          <a:xfrm>
            <a:off x="6826024" y="4663471"/>
            <a:ext cx="3546963" cy="2200491"/>
            <a:chOff x="6826024" y="4663471"/>
            <a:chExt cx="3546963" cy="2200491"/>
          </a:xfrm>
        </p:grpSpPr>
        <p:sp>
          <p:nvSpPr>
            <p:cNvPr id="15" name="Freeform 14">
              <a:extLst>
                <a:ext uri="{FF2B5EF4-FFF2-40B4-BE49-F238E27FC236}">
                  <a16:creationId xmlns:a16="http://schemas.microsoft.com/office/drawing/2014/main" id="{A85FBFA7-311D-B0B8-FEE1-31E99A230A83}"/>
                </a:ext>
              </a:extLst>
            </p:cNvPr>
            <p:cNvSpPr/>
            <p:nvPr/>
          </p:nvSpPr>
          <p:spPr>
            <a:xfrm>
              <a:off x="6826024" y="5801062"/>
              <a:ext cx="971089" cy="1056938"/>
            </a:xfrm>
            <a:custGeom>
              <a:avLst/>
              <a:gdLst>
                <a:gd name="connsiteX0" fmla="*/ 489204 w 971089"/>
                <a:gd name="connsiteY0" fmla="*/ 0 h 1056938"/>
                <a:gd name="connsiteX1" fmla="*/ 831749 w 971089"/>
                <a:gd name="connsiteY1" fmla="*/ 137890 h 1056938"/>
                <a:gd name="connsiteX2" fmla="*/ 971089 w 971089"/>
                <a:gd name="connsiteY2" fmla="*/ 476869 h 1056938"/>
                <a:gd name="connsiteX3" fmla="*/ 965284 w 971089"/>
                <a:gd name="connsiteY3" fmla="*/ 476869 h 1056938"/>
                <a:gd name="connsiteX4" fmla="*/ 965284 w 971089"/>
                <a:gd name="connsiteY4" fmla="*/ 936502 h 1056938"/>
                <a:gd name="connsiteX5" fmla="*/ 886905 w 971089"/>
                <a:gd name="connsiteY5" fmla="*/ 1052847 h 1056938"/>
                <a:gd name="connsiteX6" fmla="*/ 866823 w 971089"/>
                <a:gd name="connsiteY6" fmla="*/ 1056938 h 1056938"/>
                <a:gd name="connsiteX7" fmla="*/ 810686 w 971089"/>
                <a:gd name="connsiteY7" fmla="*/ 1056938 h 1056938"/>
                <a:gd name="connsiteX8" fmla="*/ 788206 w 971089"/>
                <a:gd name="connsiteY8" fmla="*/ 1051949 h 1056938"/>
                <a:gd name="connsiteX9" fmla="*/ 709826 w 971089"/>
                <a:gd name="connsiteY9" fmla="*/ 930757 h 1056938"/>
                <a:gd name="connsiteX10" fmla="*/ 709826 w 971089"/>
                <a:gd name="connsiteY10" fmla="*/ 471124 h 1056938"/>
                <a:gd name="connsiteX11" fmla="*/ 645962 w 971089"/>
                <a:gd name="connsiteY11" fmla="*/ 315998 h 1056938"/>
                <a:gd name="connsiteX12" fmla="*/ 489204 w 971089"/>
                <a:gd name="connsiteY12" fmla="*/ 252798 h 1056938"/>
                <a:gd name="connsiteX13" fmla="*/ 332446 w 971089"/>
                <a:gd name="connsiteY13" fmla="*/ 315998 h 1056938"/>
                <a:gd name="connsiteX14" fmla="*/ 268581 w 971089"/>
                <a:gd name="connsiteY14" fmla="*/ 471124 h 1056938"/>
                <a:gd name="connsiteX15" fmla="*/ 268581 w 971089"/>
                <a:gd name="connsiteY15" fmla="*/ 1034174 h 1056938"/>
                <a:gd name="connsiteX16" fmla="*/ 263869 w 971089"/>
                <a:gd name="connsiteY16" fmla="*/ 1056938 h 1056938"/>
                <a:gd name="connsiteX17" fmla="*/ 0 w 971089"/>
                <a:gd name="connsiteY17" fmla="*/ 1056938 h 1056938"/>
                <a:gd name="connsiteX18" fmla="*/ 7318 w 971089"/>
                <a:gd name="connsiteY18" fmla="*/ 1039920 h 1056938"/>
                <a:gd name="connsiteX19" fmla="*/ 7318 w 971089"/>
                <a:gd name="connsiteY19" fmla="*/ 476869 h 1056938"/>
                <a:gd name="connsiteX20" fmla="*/ 146659 w 971089"/>
                <a:gd name="connsiteY20" fmla="*/ 137890 h 1056938"/>
                <a:gd name="connsiteX21" fmla="*/ 489204 w 971089"/>
                <a:gd name="connsiteY21"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1089" h="1056938">
                  <a:moveTo>
                    <a:pt x="489204" y="0"/>
                  </a:moveTo>
                  <a:cubicBezTo>
                    <a:pt x="616933" y="0"/>
                    <a:pt x="738855" y="45963"/>
                    <a:pt x="831749" y="137890"/>
                  </a:cubicBezTo>
                  <a:cubicBezTo>
                    <a:pt x="918837" y="229816"/>
                    <a:pt x="971089" y="350470"/>
                    <a:pt x="971089" y="476869"/>
                  </a:cubicBezTo>
                  <a:lnTo>
                    <a:pt x="965284" y="476869"/>
                  </a:lnTo>
                  <a:lnTo>
                    <a:pt x="965284" y="936502"/>
                  </a:lnTo>
                  <a:cubicBezTo>
                    <a:pt x="965284" y="988211"/>
                    <a:pt x="932626" y="1033456"/>
                    <a:pt x="886905" y="1052847"/>
                  </a:cubicBezTo>
                  <a:lnTo>
                    <a:pt x="866823" y="1056938"/>
                  </a:lnTo>
                  <a:lnTo>
                    <a:pt x="810686" y="1056938"/>
                  </a:lnTo>
                  <a:lnTo>
                    <a:pt x="788206" y="1051949"/>
                  </a:lnTo>
                  <a:cubicBezTo>
                    <a:pt x="742485" y="1030943"/>
                    <a:pt x="709826" y="982466"/>
                    <a:pt x="709826" y="930757"/>
                  </a:cubicBezTo>
                  <a:lnTo>
                    <a:pt x="709826" y="471124"/>
                  </a:lnTo>
                  <a:cubicBezTo>
                    <a:pt x="709826" y="413670"/>
                    <a:pt x="686603" y="356215"/>
                    <a:pt x="645962" y="315998"/>
                  </a:cubicBezTo>
                  <a:cubicBezTo>
                    <a:pt x="605321" y="275780"/>
                    <a:pt x="547262" y="252798"/>
                    <a:pt x="489204" y="252798"/>
                  </a:cubicBezTo>
                  <a:cubicBezTo>
                    <a:pt x="431145" y="252798"/>
                    <a:pt x="373087" y="275780"/>
                    <a:pt x="332446" y="315998"/>
                  </a:cubicBezTo>
                  <a:cubicBezTo>
                    <a:pt x="291805" y="356215"/>
                    <a:pt x="268581" y="413670"/>
                    <a:pt x="268581" y="471124"/>
                  </a:cubicBezTo>
                  <a:lnTo>
                    <a:pt x="268581" y="1034174"/>
                  </a:lnTo>
                  <a:lnTo>
                    <a:pt x="263869" y="1056938"/>
                  </a:lnTo>
                  <a:lnTo>
                    <a:pt x="0" y="1056938"/>
                  </a:lnTo>
                  <a:lnTo>
                    <a:pt x="7318" y="1039920"/>
                  </a:lnTo>
                  <a:lnTo>
                    <a:pt x="7318" y="476869"/>
                  </a:lnTo>
                  <a:cubicBezTo>
                    <a:pt x="7318" y="350470"/>
                    <a:pt x="53765" y="229816"/>
                    <a:pt x="146659" y="137890"/>
                  </a:cubicBezTo>
                  <a:cubicBezTo>
                    <a:pt x="239552" y="51709"/>
                    <a:pt x="361475" y="0"/>
                    <a:pt x="489204" y="0"/>
                  </a:cubicBezTo>
                  <a:close/>
                </a:path>
              </a:pathLst>
            </a:custGeom>
            <a:solidFill>
              <a:srgbClr val="EE4F27"/>
            </a:solidFill>
            <a:ln w="58005"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BDD9D527-D35A-8246-53A8-CB4A8BDFC6CD}"/>
                </a:ext>
              </a:extLst>
            </p:cNvPr>
            <p:cNvSpPr/>
            <p:nvPr/>
          </p:nvSpPr>
          <p:spPr>
            <a:xfrm>
              <a:off x="7535850" y="5778082"/>
              <a:ext cx="603809" cy="1079919"/>
            </a:xfrm>
            <a:custGeom>
              <a:avLst/>
              <a:gdLst>
                <a:gd name="connsiteX0" fmla="*/ 127729 w 603809"/>
                <a:gd name="connsiteY0" fmla="*/ 338979 h 1079919"/>
                <a:gd name="connsiteX1" fmla="*/ 255457 w 603809"/>
                <a:gd name="connsiteY1" fmla="*/ 465378 h 1079919"/>
                <a:gd name="connsiteX2" fmla="*/ 255457 w 603809"/>
                <a:gd name="connsiteY2" fmla="*/ 1079919 h 1079919"/>
                <a:gd name="connsiteX3" fmla="*/ 0 w 603809"/>
                <a:gd name="connsiteY3" fmla="*/ 1079919 h 1079919"/>
                <a:gd name="connsiteX4" fmla="*/ 0 w 603809"/>
                <a:gd name="connsiteY4" fmla="*/ 465378 h 1079919"/>
                <a:gd name="connsiteX5" fmla="*/ 127729 w 603809"/>
                <a:gd name="connsiteY5" fmla="*/ 338979 h 1079919"/>
                <a:gd name="connsiteX6" fmla="*/ 476080 w 603809"/>
                <a:gd name="connsiteY6" fmla="*/ 0 h 1079919"/>
                <a:gd name="connsiteX7" fmla="*/ 603809 w 603809"/>
                <a:gd name="connsiteY7" fmla="*/ 126399 h 1079919"/>
                <a:gd name="connsiteX8" fmla="*/ 603809 w 603809"/>
                <a:gd name="connsiteY8" fmla="*/ 1079919 h 1079919"/>
                <a:gd name="connsiteX9" fmla="*/ 348351 w 603809"/>
                <a:gd name="connsiteY9" fmla="*/ 1079919 h 1079919"/>
                <a:gd name="connsiteX10" fmla="*/ 348351 w 603809"/>
                <a:gd name="connsiteY10" fmla="*/ 126399 h 1079919"/>
                <a:gd name="connsiteX11" fmla="*/ 476080 w 603809"/>
                <a:gd name="connsiteY11" fmla="*/ 0 h 1079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1079919">
                  <a:moveTo>
                    <a:pt x="127729" y="338979"/>
                  </a:moveTo>
                  <a:cubicBezTo>
                    <a:pt x="197399" y="338979"/>
                    <a:pt x="255457" y="396433"/>
                    <a:pt x="255457" y="465378"/>
                  </a:cubicBezTo>
                  <a:lnTo>
                    <a:pt x="255457" y="1079919"/>
                  </a:lnTo>
                  <a:lnTo>
                    <a:pt x="0" y="1079919"/>
                  </a:lnTo>
                  <a:lnTo>
                    <a:pt x="0" y="465378"/>
                  </a:lnTo>
                  <a:cubicBezTo>
                    <a:pt x="0" y="390688"/>
                    <a:pt x="58059" y="333234"/>
                    <a:pt x="127729" y="338979"/>
                  </a:cubicBezTo>
                  <a:close/>
                  <a:moveTo>
                    <a:pt x="476080" y="0"/>
                  </a:moveTo>
                  <a:cubicBezTo>
                    <a:pt x="545750" y="0"/>
                    <a:pt x="603809" y="57454"/>
                    <a:pt x="603809" y="126399"/>
                  </a:cubicBezTo>
                  <a:lnTo>
                    <a:pt x="603809" y="1079919"/>
                  </a:lnTo>
                  <a:lnTo>
                    <a:pt x="348351" y="1079919"/>
                  </a:lnTo>
                  <a:lnTo>
                    <a:pt x="348351" y="126399"/>
                  </a:lnTo>
                  <a:cubicBezTo>
                    <a:pt x="348351" y="57454"/>
                    <a:pt x="406410" y="0"/>
                    <a:pt x="476080" y="0"/>
                  </a:cubicBezTo>
                  <a:close/>
                </a:path>
              </a:pathLst>
            </a:custGeom>
            <a:solidFill>
              <a:srgbClr val="A555A1"/>
            </a:solidFill>
            <a:ln w="58005"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88F5D7E8-D830-679B-FEDB-D96EDF212564}"/>
                </a:ext>
              </a:extLst>
            </p:cNvPr>
            <p:cNvSpPr/>
            <p:nvPr/>
          </p:nvSpPr>
          <p:spPr>
            <a:xfrm>
              <a:off x="8592515" y="6059606"/>
              <a:ext cx="603809" cy="798394"/>
            </a:xfrm>
            <a:custGeom>
              <a:avLst/>
              <a:gdLst>
                <a:gd name="connsiteX0" fmla="*/ 476080 w 603809"/>
                <a:gd name="connsiteY0" fmla="*/ 338979 h 798394"/>
                <a:gd name="connsiteX1" fmla="*/ 603809 w 603809"/>
                <a:gd name="connsiteY1" fmla="*/ 465378 h 798394"/>
                <a:gd name="connsiteX2" fmla="*/ 603809 w 603809"/>
                <a:gd name="connsiteY2" fmla="*/ 798394 h 798394"/>
                <a:gd name="connsiteX3" fmla="*/ 348351 w 603809"/>
                <a:gd name="connsiteY3" fmla="*/ 798394 h 798394"/>
                <a:gd name="connsiteX4" fmla="*/ 348351 w 603809"/>
                <a:gd name="connsiteY4" fmla="*/ 465378 h 798394"/>
                <a:gd name="connsiteX5" fmla="*/ 476080 w 603809"/>
                <a:gd name="connsiteY5" fmla="*/ 338979 h 798394"/>
                <a:gd name="connsiteX6" fmla="*/ 127729 w 603809"/>
                <a:gd name="connsiteY6" fmla="*/ 0 h 798394"/>
                <a:gd name="connsiteX7" fmla="*/ 255457 w 603809"/>
                <a:gd name="connsiteY7" fmla="*/ 126399 h 798394"/>
                <a:gd name="connsiteX8" fmla="*/ 255457 w 603809"/>
                <a:gd name="connsiteY8" fmla="*/ 798394 h 798394"/>
                <a:gd name="connsiteX9" fmla="*/ 0 w 603809"/>
                <a:gd name="connsiteY9" fmla="*/ 798394 h 798394"/>
                <a:gd name="connsiteX10" fmla="*/ 0 w 603809"/>
                <a:gd name="connsiteY10" fmla="*/ 126399 h 798394"/>
                <a:gd name="connsiteX11" fmla="*/ 127729 w 603809"/>
                <a:gd name="connsiteY11" fmla="*/ 0 h 79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809" h="798394">
                  <a:moveTo>
                    <a:pt x="476080" y="338979"/>
                  </a:moveTo>
                  <a:cubicBezTo>
                    <a:pt x="545750" y="338979"/>
                    <a:pt x="603809" y="396433"/>
                    <a:pt x="603809" y="465378"/>
                  </a:cubicBezTo>
                  <a:lnTo>
                    <a:pt x="603809" y="798394"/>
                  </a:lnTo>
                  <a:lnTo>
                    <a:pt x="348351" y="798394"/>
                  </a:lnTo>
                  <a:lnTo>
                    <a:pt x="348351" y="465378"/>
                  </a:lnTo>
                  <a:cubicBezTo>
                    <a:pt x="348351" y="396433"/>
                    <a:pt x="406410" y="338979"/>
                    <a:pt x="476080" y="338979"/>
                  </a:cubicBezTo>
                  <a:close/>
                  <a:moveTo>
                    <a:pt x="127729" y="0"/>
                  </a:moveTo>
                  <a:cubicBezTo>
                    <a:pt x="197399" y="0"/>
                    <a:pt x="255457" y="57454"/>
                    <a:pt x="255457" y="126399"/>
                  </a:cubicBezTo>
                  <a:lnTo>
                    <a:pt x="255457" y="798394"/>
                  </a:lnTo>
                  <a:lnTo>
                    <a:pt x="0" y="798394"/>
                  </a:lnTo>
                  <a:lnTo>
                    <a:pt x="0" y="126399"/>
                  </a:lnTo>
                  <a:cubicBezTo>
                    <a:pt x="0" y="57454"/>
                    <a:pt x="58059" y="0"/>
                    <a:pt x="127729" y="0"/>
                  </a:cubicBezTo>
                  <a:close/>
                </a:path>
              </a:pathLst>
            </a:custGeom>
            <a:solidFill>
              <a:srgbClr val="2B9B9F"/>
            </a:solidFill>
            <a:ln w="58005" cap="flat">
              <a:noFill/>
              <a:prstDash val="solid"/>
              <a:miter/>
            </a:ln>
          </p:spPr>
          <p:txBody>
            <a:bodyPr rtlCol="0" anchor="ctr"/>
            <a:lstStyle/>
            <a:p>
              <a:endParaRPr lang="en-GB"/>
            </a:p>
          </p:txBody>
        </p:sp>
        <p:sp>
          <p:nvSpPr>
            <p:cNvPr id="18" name="Freeform 17">
              <a:extLst>
                <a:ext uri="{FF2B5EF4-FFF2-40B4-BE49-F238E27FC236}">
                  <a16:creationId xmlns:a16="http://schemas.microsoft.com/office/drawing/2014/main" id="{4E67DDAE-E050-6009-0D3F-6976A79B1770}"/>
                </a:ext>
              </a:extLst>
            </p:cNvPr>
            <p:cNvSpPr/>
            <p:nvPr/>
          </p:nvSpPr>
          <p:spPr>
            <a:xfrm>
              <a:off x="8946672" y="5801062"/>
              <a:ext cx="1426315" cy="1056938"/>
            </a:xfrm>
            <a:custGeom>
              <a:avLst/>
              <a:gdLst>
                <a:gd name="connsiteX0" fmla="*/ 476080 w 1426315"/>
                <a:gd name="connsiteY0" fmla="*/ 0 h 1056938"/>
                <a:gd name="connsiteX1" fmla="*/ 818625 w 1426315"/>
                <a:gd name="connsiteY1" fmla="*/ 137890 h 1056938"/>
                <a:gd name="connsiteX2" fmla="*/ 957965 w 1426315"/>
                <a:gd name="connsiteY2" fmla="*/ 476869 h 1056938"/>
                <a:gd name="connsiteX3" fmla="*/ 957965 w 1426315"/>
                <a:gd name="connsiteY3" fmla="*/ 936502 h 1056938"/>
                <a:gd name="connsiteX4" fmla="*/ 1004412 w 1426315"/>
                <a:gd name="connsiteY4" fmla="*/ 982465 h 1056938"/>
                <a:gd name="connsiteX5" fmla="*/ 1312122 w 1426315"/>
                <a:gd name="connsiteY5" fmla="*/ 982465 h 1056938"/>
                <a:gd name="connsiteX6" fmla="*/ 1406830 w 1426315"/>
                <a:gd name="connsiteY6" fmla="*/ 1022863 h 1056938"/>
                <a:gd name="connsiteX7" fmla="*/ 1426315 w 1426315"/>
                <a:gd name="connsiteY7" fmla="*/ 1056938 h 1056938"/>
                <a:gd name="connsiteX8" fmla="*/ 722522 w 1426315"/>
                <a:gd name="connsiteY8" fmla="*/ 1056938 h 1056938"/>
                <a:gd name="connsiteX9" fmla="*/ 721105 w 1426315"/>
                <a:gd name="connsiteY9" fmla="*/ 1054373 h 1056938"/>
                <a:gd name="connsiteX10" fmla="*/ 696702 w 1426315"/>
                <a:gd name="connsiteY10" fmla="*/ 936502 h 1056938"/>
                <a:gd name="connsiteX11" fmla="*/ 696702 w 1426315"/>
                <a:gd name="connsiteY11" fmla="*/ 476869 h 1056938"/>
                <a:gd name="connsiteX12" fmla="*/ 632838 w 1426315"/>
                <a:gd name="connsiteY12" fmla="*/ 321743 h 1056938"/>
                <a:gd name="connsiteX13" fmla="*/ 476080 w 1426315"/>
                <a:gd name="connsiteY13" fmla="*/ 258544 h 1056938"/>
                <a:gd name="connsiteX14" fmla="*/ 319322 w 1426315"/>
                <a:gd name="connsiteY14" fmla="*/ 321743 h 1056938"/>
                <a:gd name="connsiteX15" fmla="*/ 255457 w 1426315"/>
                <a:gd name="connsiteY15" fmla="*/ 476869 h 1056938"/>
                <a:gd name="connsiteX16" fmla="*/ 255457 w 1426315"/>
                <a:gd name="connsiteY16" fmla="*/ 936502 h 1056938"/>
                <a:gd name="connsiteX17" fmla="*/ 177079 w 1426315"/>
                <a:gd name="connsiteY17" fmla="*/ 1052847 h 1056938"/>
                <a:gd name="connsiteX18" fmla="*/ 156997 w 1426315"/>
                <a:gd name="connsiteY18" fmla="*/ 1056938 h 1056938"/>
                <a:gd name="connsiteX19" fmla="*/ 98461 w 1426315"/>
                <a:gd name="connsiteY19" fmla="*/ 1056938 h 1056938"/>
                <a:gd name="connsiteX20" fmla="*/ 78379 w 1426315"/>
                <a:gd name="connsiteY20" fmla="*/ 1052847 h 1056938"/>
                <a:gd name="connsiteX21" fmla="*/ 0 w 1426315"/>
                <a:gd name="connsiteY21" fmla="*/ 936502 h 1056938"/>
                <a:gd name="connsiteX22" fmla="*/ 0 w 1426315"/>
                <a:gd name="connsiteY22" fmla="*/ 476869 h 1056938"/>
                <a:gd name="connsiteX23" fmla="*/ 133535 w 1426315"/>
                <a:gd name="connsiteY23" fmla="*/ 137890 h 1056938"/>
                <a:gd name="connsiteX24" fmla="*/ 476080 w 1426315"/>
                <a:gd name="connsiteY24" fmla="*/ 0 h 10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26315" h="1056938">
                  <a:moveTo>
                    <a:pt x="476080" y="0"/>
                  </a:moveTo>
                  <a:cubicBezTo>
                    <a:pt x="603809" y="0"/>
                    <a:pt x="725731" y="45963"/>
                    <a:pt x="818625" y="137890"/>
                  </a:cubicBezTo>
                  <a:cubicBezTo>
                    <a:pt x="905713" y="229816"/>
                    <a:pt x="957965" y="350470"/>
                    <a:pt x="957965" y="476869"/>
                  </a:cubicBezTo>
                  <a:lnTo>
                    <a:pt x="957965" y="936502"/>
                  </a:lnTo>
                  <a:cubicBezTo>
                    <a:pt x="957965" y="959484"/>
                    <a:pt x="975383" y="982465"/>
                    <a:pt x="1004412" y="982465"/>
                  </a:cubicBezTo>
                  <a:lnTo>
                    <a:pt x="1312122" y="982465"/>
                  </a:lnTo>
                  <a:cubicBezTo>
                    <a:pt x="1354214" y="982465"/>
                    <a:pt x="1385784" y="998624"/>
                    <a:pt x="1406830" y="1022863"/>
                  </a:cubicBezTo>
                  <a:lnTo>
                    <a:pt x="1426315" y="1056938"/>
                  </a:lnTo>
                  <a:lnTo>
                    <a:pt x="722522" y="1056938"/>
                  </a:lnTo>
                  <a:lnTo>
                    <a:pt x="721105" y="1054373"/>
                  </a:lnTo>
                  <a:cubicBezTo>
                    <a:pt x="705411" y="1018015"/>
                    <a:pt x="696702" y="978156"/>
                    <a:pt x="696702" y="936502"/>
                  </a:cubicBezTo>
                  <a:lnTo>
                    <a:pt x="696702" y="476869"/>
                  </a:lnTo>
                  <a:cubicBezTo>
                    <a:pt x="696702" y="419415"/>
                    <a:pt x="673479" y="361961"/>
                    <a:pt x="632838" y="321743"/>
                  </a:cubicBezTo>
                  <a:cubicBezTo>
                    <a:pt x="592197" y="281525"/>
                    <a:pt x="534138" y="258544"/>
                    <a:pt x="476080" y="258544"/>
                  </a:cubicBezTo>
                  <a:cubicBezTo>
                    <a:pt x="418021" y="258544"/>
                    <a:pt x="359963" y="281525"/>
                    <a:pt x="319322" y="321743"/>
                  </a:cubicBezTo>
                  <a:cubicBezTo>
                    <a:pt x="278681" y="361961"/>
                    <a:pt x="255457" y="419415"/>
                    <a:pt x="255457" y="476869"/>
                  </a:cubicBezTo>
                  <a:lnTo>
                    <a:pt x="255457" y="936502"/>
                  </a:lnTo>
                  <a:cubicBezTo>
                    <a:pt x="255457" y="988211"/>
                    <a:pt x="222799" y="1033456"/>
                    <a:pt x="177079" y="1052847"/>
                  </a:cubicBezTo>
                  <a:lnTo>
                    <a:pt x="156997" y="1056938"/>
                  </a:lnTo>
                  <a:lnTo>
                    <a:pt x="98461" y="1056938"/>
                  </a:lnTo>
                  <a:lnTo>
                    <a:pt x="78379" y="1052847"/>
                  </a:lnTo>
                  <a:cubicBezTo>
                    <a:pt x="32658" y="1033456"/>
                    <a:pt x="0" y="988211"/>
                    <a:pt x="0" y="936502"/>
                  </a:cubicBezTo>
                  <a:lnTo>
                    <a:pt x="0" y="476869"/>
                  </a:lnTo>
                  <a:cubicBezTo>
                    <a:pt x="0" y="350470"/>
                    <a:pt x="52253" y="229816"/>
                    <a:pt x="133535" y="137890"/>
                  </a:cubicBezTo>
                  <a:cubicBezTo>
                    <a:pt x="226428" y="51709"/>
                    <a:pt x="348351" y="0"/>
                    <a:pt x="476080" y="0"/>
                  </a:cubicBezTo>
                  <a:close/>
                </a:path>
              </a:pathLst>
            </a:custGeom>
            <a:solidFill>
              <a:srgbClr val="414DA1"/>
            </a:solidFill>
            <a:ln w="58005"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340A2849-4F63-C528-4A4F-BECC98D42C89}"/>
                </a:ext>
              </a:extLst>
            </p:cNvPr>
            <p:cNvSpPr/>
            <p:nvPr/>
          </p:nvSpPr>
          <p:spPr>
            <a:xfrm>
              <a:off x="7890007" y="4663471"/>
              <a:ext cx="963771" cy="1861909"/>
            </a:xfrm>
            <a:custGeom>
              <a:avLst/>
              <a:gdLst>
                <a:gd name="connsiteX0" fmla="*/ 963771 w 963771"/>
                <a:gd name="connsiteY0" fmla="*/ 1735114 h 1861909"/>
                <a:gd name="connsiteX1" fmla="*/ 963771 w 963771"/>
                <a:gd name="connsiteY1" fmla="*/ 1149082 h 1861909"/>
                <a:gd name="connsiteX2" fmla="*/ 824431 w 963771"/>
                <a:gd name="connsiteY2" fmla="*/ 810103 h 1861909"/>
                <a:gd name="connsiteX3" fmla="*/ 481886 w 963771"/>
                <a:gd name="connsiteY3" fmla="*/ 672213 h 1861909"/>
                <a:gd name="connsiteX4" fmla="*/ 139340 w 963771"/>
                <a:gd name="connsiteY4" fmla="*/ 810103 h 1861909"/>
                <a:gd name="connsiteX5" fmla="*/ 0 w 963771"/>
                <a:gd name="connsiteY5" fmla="*/ 1149082 h 1861909"/>
                <a:gd name="connsiteX6" fmla="*/ 0 w 963771"/>
                <a:gd name="connsiteY6" fmla="*/ 1735114 h 1861909"/>
                <a:gd name="connsiteX7" fmla="*/ 127729 w 963771"/>
                <a:gd name="connsiteY7" fmla="*/ 1861513 h 1861909"/>
                <a:gd name="connsiteX8" fmla="*/ 255457 w 963771"/>
                <a:gd name="connsiteY8" fmla="*/ 1735114 h 1861909"/>
                <a:gd name="connsiteX9" fmla="*/ 255457 w 963771"/>
                <a:gd name="connsiteY9" fmla="*/ 1149082 h 1861909"/>
                <a:gd name="connsiteX10" fmla="*/ 319322 w 963771"/>
                <a:gd name="connsiteY10" fmla="*/ 993956 h 1861909"/>
                <a:gd name="connsiteX11" fmla="*/ 476080 w 963771"/>
                <a:gd name="connsiteY11" fmla="*/ 930757 h 1861909"/>
                <a:gd name="connsiteX12" fmla="*/ 632838 w 963771"/>
                <a:gd name="connsiteY12" fmla="*/ 993956 h 1861909"/>
                <a:gd name="connsiteX13" fmla="*/ 696702 w 963771"/>
                <a:gd name="connsiteY13" fmla="*/ 1149082 h 1861909"/>
                <a:gd name="connsiteX14" fmla="*/ 696702 w 963771"/>
                <a:gd name="connsiteY14" fmla="*/ 1735114 h 1861909"/>
                <a:gd name="connsiteX15" fmla="*/ 824431 w 963771"/>
                <a:gd name="connsiteY15" fmla="*/ 1861513 h 1861909"/>
                <a:gd name="connsiteX16" fmla="*/ 963771 w 963771"/>
                <a:gd name="connsiteY16" fmla="*/ 1735114 h 1861909"/>
                <a:gd name="connsiteX17" fmla="*/ 481886 w 963771"/>
                <a:gd name="connsiteY17" fmla="*/ 0 h 1861909"/>
                <a:gd name="connsiteX18" fmla="*/ 226428 w 963771"/>
                <a:gd name="connsiteY18" fmla="*/ 252798 h 1861909"/>
                <a:gd name="connsiteX19" fmla="*/ 481886 w 963771"/>
                <a:gd name="connsiteY19" fmla="*/ 505596 h 1861909"/>
                <a:gd name="connsiteX20" fmla="*/ 737343 w 963771"/>
                <a:gd name="connsiteY20" fmla="*/ 252798 h 1861909"/>
                <a:gd name="connsiteX21" fmla="*/ 481886 w 963771"/>
                <a:gd name="connsiteY21" fmla="*/ 0 h 1861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63771" h="1861909">
                  <a:moveTo>
                    <a:pt x="963771" y="1735114"/>
                  </a:moveTo>
                  <a:lnTo>
                    <a:pt x="963771" y="1149082"/>
                  </a:lnTo>
                  <a:cubicBezTo>
                    <a:pt x="963771" y="1022683"/>
                    <a:pt x="911518" y="902030"/>
                    <a:pt x="824431" y="810103"/>
                  </a:cubicBezTo>
                  <a:cubicBezTo>
                    <a:pt x="731537" y="718176"/>
                    <a:pt x="609614" y="672213"/>
                    <a:pt x="481886" y="672213"/>
                  </a:cubicBezTo>
                  <a:cubicBezTo>
                    <a:pt x="354157" y="672213"/>
                    <a:pt x="232234" y="723922"/>
                    <a:pt x="139340" y="810103"/>
                  </a:cubicBezTo>
                  <a:cubicBezTo>
                    <a:pt x="46447" y="902030"/>
                    <a:pt x="0" y="1022683"/>
                    <a:pt x="0" y="1149082"/>
                  </a:cubicBezTo>
                  <a:lnTo>
                    <a:pt x="0" y="1735114"/>
                  </a:lnTo>
                  <a:cubicBezTo>
                    <a:pt x="0" y="1804059"/>
                    <a:pt x="58059" y="1861513"/>
                    <a:pt x="127729" y="1861513"/>
                  </a:cubicBezTo>
                  <a:cubicBezTo>
                    <a:pt x="197399" y="1861513"/>
                    <a:pt x="255457" y="1804059"/>
                    <a:pt x="255457" y="1735114"/>
                  </a:cubicBezTo>
                  <a:lnTo>
                    <a:pt x="255457" y="1149082"/>
                  </a:lnTo>
                  <a:cubicBezTo>
                    <a:pt x="255457" y="1091628"/>
                    <a:pt x="278681" y="1034174"/>
                    <a:pt x="319322" y="993956"/>
                  </a:cubicBezTo>
                  <a:cubicBezTo>
                    <a:pt x="359963" y="953738"/>
                    <a:pt x="418021" y="930757"/>
                    <a:pt x="476080" y="930757"/>
                  </a:cubicBezTo>
                  <a:cubicBezTo>
                    <a:pt x="534138" y="930757"/>
                    <a:pt x="592197" y="953738"/>
                    <a:pt x="632838" y="993956"/>
                  </a:cubicBezTo>
                  <a:cubicBezTo>
                    <a:pt x="673479" y="1034174"/>
                    <a:pt x="696702" y="1091628"/>
                    <a:pt x="696702" y="1149082"/>
                  </a:cubicBezTo>
                  <a:lnTo>
                    <a:pt x="696702" y="1735114"/>
                  </a:lnTo>
                  <a:cubicBezTo>
                    <a:pt x="696702" y="1804059"/>
                    <a:pt x="754761" y="1861513"/>
                    <a:pt x="824431" y="1861513"/>
                  </a:cubicBezTo>
                  <a:cubicBezTo>
                    <a:pt x="905713" y="1867259"/>
                    <a:pt x="963771" y="1809805"/>
                    <a:pt x="963771" y="1735114"/>
                  </a:cubicBezTo>
                  <a:moveTo>
                    <a:pt x="481886" y="0"/>
                  </a:moveTo>
                  <a:cubicBezTo>
                    <a:pt x="336739" y="0"/>
                    <a:pt x="226428" y="114908"/>
                    <a:pt x="226428" y="252798"/>
                  </a:cubicBezTo>
                  <a:cubicBezTo>
                    <a:pt x="226428" y="396433"/>
                    <a:pt x="342545" y="505596"/>
                    <a:pt x="481886" y="505596"/>
                  </a:cubicBezTo>
                  <a:cubicBezTo>
                    <a:pt x="627032" y="505596"/>
                    <a:pt x="737343" y="390688"/>
                    <a:pt x="737343" y="252798"/>
                  </a:cubicBezTo>
                  <a:cubicBezTo>
                    <a:pt x="737343" y="114908"/>
                    <a:pt x="621226" y="0"/>
                    <a:pt x="481886" y="0"/>
                  </a:cubicBezTo>
                  <a:close/>
                </a:path>
              </a:pathLst>
            </a:custGeom>
            <a:solidFill>
              <a:srgbClr val="4174BA"/>
            </a:solidFill>
            <a:ln w="58005"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A89BCEC6-D9C1-8BDC-02CB-309C7E8A34A8}"/>
                </a:ext>
              </a:extLst>
            </p:cNvPr>
            <p:cNvSpPr/>
            <p:nvPr/>
          </p:nvSpPr>
          <p:spPr>
            <a:xfrm>
              <a:off x="9173100"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414DA1"/>
            </a:solidFill>
            <a:ln w="58005"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3BDAE86E-32B1-C46A-B872-483F8EFC5994}"/>
                </a:ext>
              </a:extLst>
            </p:cNvPr>
            <p:cNvSpPr/>
            <p:nvPr/>
          </p:nvSpPr>
          <p:spPr>
            <a:xfrm>
              <a:off x="7053965" y="5128849"/>
              <a:ext cx="511123" cy="505596"/>
            </a:xfrm>
            <a:custGeom>
              <a:avLst/>
              <a:gdLst>
                <a:gd name="connsiteX0" fmla="*/ 255457 w 511123"/>
                <a:gd name="connsiteY0" fmla="*/ 0 h 505596"/>
                <a:gd name="connsiteX1" fmla="*/ 0 w 511123"/>
                <a:gd name="connsiteY1" fmla="*/ 252798 h 505596"/>
                <a:gd name="connsiteX2" fmla="*/ 255457 w 511123"/>
                <a:gd name="connsiteY2" fmla="*/ 505596 h 505596"/>
                <a:gd name="connsiteX3" fmla="*/ 510915 w 511123"/>
                <a:gd name="connsiteY3" fmla="*/ 252798 h 505596"/>
                <a:gd name="connsiteX4" fmla="*/ 255457 w 511123"/>
                <a:gd name="connsiteY4" fmla="*/ 0 h 50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123" h="505596">
                  <a:moveTo>
                    <a:pt x="255457" y="0"/>
                  </a:moveTo>
                  <a:cubicBezTo>
                    <a:pt x="110311" y="0"/>
                    <a:pt x="0" y="114908"/>
                    <a:pt x="0" y="252798"/>
                  </a:cubicBezTo>
                  <a:cubicBezTo>
                    <a:pt x="0" y="396433"/>
                    <a:pt x="116117" y="505596"/>
                    <a:pt x="255457" y="505596"/>
                  </a:cubicBezTo>
                  <a:cubicBezTo>
                    <a:pt x="400604" y="505596"/>
                    <a:pt x="510915" y="390688"/>
                    <a:pt x="510915" y="252798"/>
                  </a:cubicBezTo>
                  <a:cubicBezTo>
                    <a:pt x="516721" y="114908"/>
                    <a:pt x="400604" y="0"/>
                    <a:pt x="255457" y="0"/>
                  </a:cubicBezTo>
                </a:path>
              </a:pathLst>
            </a:custGeom>
            <a:solidFill>
              <a:srgbClr val="EE4F27"/>
            </a:solidFill>
            <a:ln w="58005"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C142C0C8-56B8-AE90-241C-9AC9C518B6B2}"/>
                </a:ext>
              </a:extLst>
            </p:cNvPr>
            <p:cNvSpPr/>
            <p:nvPr/>
          </p:nvSpPr>
          <p:spPr>
            <a:xfrm>
              <a:off x="7535850" y="6611165"/>
              <a:ext cx="255857" cy="252797"/>
            </a:xfrm>
            <a:custGeom>
              <a:avLst/>
              <a:gdLst>
                <a:gd name="connsiteX0" fmla="*/ 127729 w 255857"/>
                <a:gd name="connsiteY0" fmla="*/ 0 h 252797"/>
                <a:gd name="connsiteX1" fmla="*/ 0 w 255857"/>
                <a:gd name="connsiteY1" fmla="*/ 126399 h 252797"/>
                <a:gd name="connsiteX2" fmla="*/ 0 w 255857"/>
                <a:gd name="connsiteY2" fmla="*/ 126399 h 252797"/>
                <a:gd name="connsiteX3" fmla="*/ 0 w 255857"/>
                <a:gd name="connsiteY3" fmla="*/ 126399 h 252797"/>
                <a:gd name="connsiteX4" fmla="*/ 0 w 255857"/>
                <a:gd name="connsiteY4" fmla="*/ 126399 h 252797"/>
                <a:gd name="connsiteX5" fmla="*/ 0 w 255857"/>
                <a:gd name="connsiteY5" fmla="*/ 126399 h 252797"/>
                <a:gd name="connsiteX6" fmla="*/ 127729 w 255857"/>
                <a:gd name="connsiteY6" fmla="*/ 252798 h 252797"/>
                <a:gd name="connsiteX7" fmla="*/ 255457 w 255857"/>
                <a:gd name="connsiteY7" fmla="*/ 126399 h 252797"/>
                <a:gd name="connsiteX8" fmla="*/ 127729 w 255857"/>
                <a:gd name="connsiteY8" fmla="*/ 0 h 25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857" h="252797">
                  <a:moveTo>
                    <a:pt x="127729" y="0"/>
                  </a:moveTo>
                  <a:cubicBezTo>
                    <a:pt x="58059" y="0"/>
                    <a:pt x="0" y="57454"/>
                    <a:pt x="0" y="126399"/>
                  </a:cubicBezTo>
                  <a:lnTo>
                    <a:pt x="0" y="126399"/>
                  </a:lnTo>
                  <a:cubicBezTo>
                    <a:pt x="0" y="126399"/>
                    <a:pt x="0" y="126399"/>
                    <a:pt x="0" y="126399"/>
                  </a:cubicBezTo>
                  <a:cubicBezTo>
                    <a:pt x="0" y="126399"/>
                    <a:pt x="0" y="126399"/>
                    <a:pt x="0" y="126399"/>
                  </a:cubicBezTo>
                  <a:cubicBezTo>
                    <a:pt x="0" y="126399"/>
                    <a:pt x="0" y="126399"/>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993F59"/>
            </a:solidFill>
            <a:ln w="58005"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266E4ACE-7F60-584E-E5FF-6FD5DBC0159D}"/>
                </a:ext>
              </a:extLst>
            </p:cNvPr>
            <p:cNvSpPr/>
            <p:nvPr/>
          </p:nvSpPr>
          <p:spPr>
            <a:xfrm>
              <a:off x="7890007"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414DA1"/>
            </a:solidFill>
            <a:ln w="58005"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D5320DCC-22A8-E166-FA57-E6379C6BC8DD}"/>
                </a:ext>
              </a:extLst>
            </p:cNvPr>
            <p:cNvSpPr/>
            <p:nvPr/>
          </p:nvSpPr>
          <p:spPr>
            <a:xfrm>
              <a:off x="8592515" y="6272186"/>
              <a:ext cx="255457" cy="252798"/>
            </a:xfrm>
            <a:custGeom>
              <a:avLst/>
              <a:gdLst>
                <a:gd name="connsiteX0" fmla="*/ 0 w 255457"/>
                <a:gd name="connsiteY0" fmla="*/ 126399 h 252798"/>
                <a:gd name="connsiteX1" fmla="*/ 127729 w 255457"/>
                <a:gd name="connsiteY1" fmla="*/ 252798 h 252798"/>
                <a:gd name="connsiteX2" fmla="*/ 255457 w 255457"/>
                <a:gd name="connsiteY2" fmla="*/ 126399 h 252798"/>
                <a:gd name="connsiteX3" fmla="*/ 127729 w 255457"/>
                <a:gd name="connsiteY3" fmla="*/ 0 h 252798"/>
                <a:gd name="connsiteX4" fmla="*/ 0 w 255457"/>
                <a:gd name="connsiteY4" fmla="*/ 126399 h 25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57" h="252798">
                  <a:moveTo>
                    <a:pt x="0" y="126399"/>
                  </a:moveTo>
                  <a:cubicBezTo>
                    <a:pt x="0" y="195344"/>
                    <a:pt x="58059" y="252798"/>
                    <a:pt x="127729" y="252798"/>
                  </a:cubicBezTo>
                  <a:cubicBezTo>
                    <a:pt x="197399" y="252798"/>
                    <a:pt x="255457" y="195344"/>
                    <a:pt x="255457" y="126399"/>
                  </a:cubicBezTo>
                  <a:cubicBezTo>
                    <a:pt x="255457" y="57454"/>
                    <a:pt x="197399" y="0"/>
                    <a:pt x="127729" y="0"/>
                  </a:cubicBezTo>
                  <a:cubicBezTo>
                    <a:pt x="58059" y="0"/>
                    <a:pt x="0" y="57454"/>
                    <a:pt x="0" y="126399"/>
                  </a:cubicBezTo>
                </a:path>
              </a:pathLst>
            </a:custGeom>
            <a:solidFill>
              <a:srgbClr val="3FB5A1"/>
            </a:solidFill>
            <a:ln w="58005"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1F7C4BF1-D1D4-6130-80D5-0C5D7B3A379A}"/>
                </a:ext>
              </a:extLst>
            </p:cNvPr>
            <p:cNvSpPr/>
            <p:nvPr/>
          </p:nvSpPr>
          <p:spPr>
            <a:xfrm>
              <a:off x="8946672" y="6611165"/>
              <a:ext cx="255857" cy="252797"/>
            </a:xfrm>
            <a:custGeom>
              <a:avLst/>
              <a:gdLst>
                <a:gd name="connsiteX0" fmla="*/ 127729 w 255857"/>
                <a:gd name="connsiteY0" fmla="*/ 0 h 252797"/>
                <a:gd name="connsiteX1" fmla="*/ 0 w 255857"/>
                <a:gd name="connsiteY1" fmla="*/ 126399 h 252797"/>
                <a:gd name="connsiteX2" fmla="*/ 127729 w 255857"/>
                <a:gd name="connsiteY2" fmla="*/ 252798 h 252797"/>
                <a:gd name="connsiteX3" fmla="*/ 255457 w 255857"/>
                <a:gd name="connsiteY3" fmla="*/ 126399 h 252797"/>
                <a:gd name="connsiteX4" fmla="*/ 127729 w 255857"/>
                <a:gd name="connsiteY4" fmla="*/ 0 h 2527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857" h="252797">
                  <a:moveTo>
                    <a:pt x="127729" y="0"/>
                  </a:moveTo>
                  <a:cubicBezTo>
                    <a:pt x="58059" y="0"/>
                    <a:pt x="0" y="57454"/>
                    <a:pt x="0" y="126399"/>
                  </a:cubicBezTo>
                  <a:cubicBezTo>
                    <a:pt x="0" y="195344"/>
                    <a:pt x="58059" y="252798"/>
                    <a:pt x="127729" y="252798"/>
                  </a:cubicBezTo>
                  <a:cubicBezTo>
                    <a:pt x="197399" y="252798"/>
                    <a:pt x="255457" y="195344"/>
                    <a:pt x="255457" y="126399"/>
                  </a:cubicBezTo>
                  <a:cubicBezTo>
                    <a:pt x="261263" y="57454"/>
                    <a:pt x="203205" y="0"/>
                    <a:pt x="127729" y="0"/>
                  </a:cubicBezTo>
                </a:path>
              </a:pathLst>
            </a:custGeom>
            <a:solidFill>
              <a:srgbClr val="58B947"/>
            </a:solidFill>
            <a:ln w="58005" cap="flat">
              <a:noFill/>
              <a:prstDash val="solid"/>
              <a:miter/>
            </a:ln>
          </p:spPr>
          <p:txBody>
            <a:bodyPr rtlCol="0" anchor="ctr"/>
            <a:lstStyle/>
            <a:p>
              <a:endParaRPr lang="en-GB"/>
            </a:p>
          </p:txBody>
        </p:sp>
      </p:grpSp>
      <p:pic>
        <p:nvPicPr>
          <p:cNvPr id="6" name="Picture Placeholder 5">
            <a:extLst>
              <a:ext uri="{FF2B5EF4-FFF2-40B4-BE49-F238E27FC236}">
                <a16:creationId xmlns:a16="http://schemas.microsoft.com/office/drawing/2014/main" id="{04812B2C-9488-2BB4-EA25-41B57639A48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28954340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134B0E4-001F-1258-82C5-A914D2D7FF74}"/>
              </a:ext>
            </a:extLst>
          </p:cNvPr>
          <p:cNvSpPr/>
          <p:nvPr/>
        </p:nvSpPr>
        <p:spPr>
          <a:xfrm>
            <a:off x="1" y="257319"/>
            <a:ext cx="9184709" cy="935746"/>
          </a:xfrm>
          <a:custGeom>
            <a:avLst/>
            <a:gdLst>
              <a:gd name="connsiteX0" fmla="*/ 0 w 9184709"/>
              <a:gd name="connsiteY0" fmla="*/ 0 h 935746"/>
              <a:gd name="connsiteX1" fmla="*/ 8649853 w 9184709"/>
              <a:gd name="connsiteY1" fmla="*/ 17882 h 935746"/>
              <a:gd name="connsiteX2" fmla="*/ 9184709 w 9184709"/>
              <a:gd name="connsiteY2" fmla="*/ 506303 h 935746"/>
              <a:gd name="connsiteX3" fmla="*/ 9184709 w 9184709"/>
              <a:gd name="connsiteY3" fmla="*/ 935746 h 935746"/>
              <a:gd name="connsiteX4" fmla="*/ 3650 w 9184709"/>
              <a:gd name="connsiteY4" fmla="*/ 935746 h 935746"/>
              <a:gd name="connsiteX5" fmla="*/ 3650 w 9184709"/>
              <a:gd name="connsiteY5" fmla="*/ 186119 h 935746"/>
              <a:gd name="connsiteX6" fmla="*/ 0 w 9184709"/>
              <a:gd name="connsiteY6" fmla="*/ 144442 h 935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84709" h="935746">
                <a:moveTo>
                  <a:pt x="0" y="0"/>
                </a:moveTo>
                <a:lnTo>
                  <a:pt x="8649853" y="17882"/>
                </a:lnTo>
                <a:cubicBezTo>
                  <a:pt x="9133754" y="17882"/>
                  <a:pt x="9184709" y="227488"/>
                  <a:pt x="9184709" y="506303"/>
                </a:cubicBezTo>
                <a:lnTo>
                  <a:pt x="9184709" y="935746"/>
                </a:lnTo>
                <a:lnTo>
                  <a:pt x="3650" y="935746"/>
                </a:lnTo>
                <a:lnTo>
                  <a:pt x="3650" y="186119"/>
                </a:lnTo>
                <a:lnTo>
                  <a:pt x="0" y="144442"/>
                </a:lnTo>
                <a:close/>
              </a:path>
            </a:pathLst>
          </a:custGeom>
          <a:solidFill>
            <a:srgbClr val="3EB6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310F84B7-860D-C84C-28DC-7399B9D98DCA}"/>
              </a:ext>
            </a:extLst>
          </p:cNvPr>
          <p:cNvSpPr>
            <a:spLocks noGrp="1"/>
          </p:cNvSpPr>
          <p:nvPr>
            <p:ph type="body" sz="quarter" idx="27"/>
          </p:nvPr>
        </p:nvSpPr>
        <p:spPr>
          <a:xfrm>
            <a:off x="849242" y="383586"/>
            <a:ext cx="6850272" cy="720752"/>
          </a:xfrm>
        </p:spPr>
        <p:txBody>
          <a:bodyPr/>
          <a:lstStyle/>
          <a:p>
            <a:r>
              <a:rPr lang="en-IE" sz="3400" dirty="0"/>
              <a:t>Politik und Partnerschaften im digitalen Zeitalter</a:t>
            </a:r>
          </a:p>
        </p:txBody>
      </p:sp>
      <p:pic>
        <p:nvPicPr>
          <p:cNvPr id="7" name="Graphic 6">
            <a:extLst>
              <a:ext uri="{FF2B5EF4-FFF2-40B4-BE49-F238E27FC236}">
                <a16:creationId xmlns:a16="http://schemas.microsoft.com/office/drawing/2014/main" id="{68C8DF3C-EA10-52A6-9333-D19A36144C5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8741310" y="0"/>
            <a:ext cx="3244501" cy="2181647"/>
          </a:xfrm>
          <a:prstGeom prst="rect">
            <a:avLst/>
          </a:prstGeom>
        </p:spPr>
      </p:pic>
      <p:grpSp>
        <p:nvGrpSpPr>
          <p:cNvPr id="15" name="Group 14">
            <a:extLst>
              <a:ext uri="{FF2B5EF4-FFF2-40B4-BE49-F238E27FC236}">
                <a16:creationId xmlns:a16="http://schemas.microsoft.com/office/drawing/2014/main" id="{4EE7620D-0CE3-46C7-EDCA-1803DC640682}"/>
              </a:ext>
            </a:extLst>
          </p:cNvPr>
          <p:cNvGrpSpPr/>
          <p:nvPr/>
        </p:nvGrpSpPr>
        <p:grpSpPr>
          <a:xfrm rot="10800000">
            <a:off x="268528" y="1892394"/>
            <a:ext cx="744123" cy="527392"/>
            <a:chOff x="1410990" y="64984"/>
            <a:chExt cx="7606227" cy="5390858"/>
          </a:xfrm>
        </p:grpSpPr>
        <p:sp>
          <p:nvSpPr>
            <p:cNvPr id="13" name="Freeform 12">
              <a:extLst>
                <a:ext uri="{FF2B5EF4-FFF2-40B4-BE49-F238E27FC236}">
                  <a16:creationId xmlns:a16="http://schemas.microsoft.com/office/drawing/2014/main" id="{38043AAD-000A-BABE-A21A-D07DF4550823}"/>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Freeform 13">
              <a:extLst>
                <a:ext uri="{FF2B5EF4-FFF2-40B4-BE49-F238E27FC236}">
                  <a16:creationId xmlns:a16="http://schemas.microsoft.com/office/drawing/2014/main" id="{DBBBF3D6-8221-2021-73A8-6C90DEAD3597}"/>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8" name="Text Placeholder 3">
            <a:extLst>
              <a:ext uri="{FF2B5EF4-FFF2-40B4-BE49-F238E27FC236}">
                <a16:creationId xmlns:a16="http://schemas.microsoft.com/office/drawing/2014/main" id="{DBB751C3-9F0C-A701-10F6-FD5A66A8B086}"/>
              </a:ext>
            </a:extLst>
          </p:cNvPr>
          <p:cNvSpPr txBox="1">
            <a:spLocks/>
          </p:cNvSpPr>
          <p:nvPr/>
        </p:nvSpPr>
        <p:spPr>
          <a:xfrm>
            <a:off x="1127125" y="1963833"/>
            <a:ext cx="10275981" cy="430515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2000" dirty="0">
                <a:solidFill>
                  <a:schemeClr val="bg1"/>
                </a:solidFill>
                <a:latin typeface="Calibri" panose="020F0502020204030204" pitchFamily="34" charset="0"/>
                <a:cs typeface="Calibri" panose="020F0502020204030204" pitchFamily="34" charset="0"/>
              </a:rPr>
              <a:t>Europäische Regierungen und Institutionen wissen, wie wichtig es ist, das kulturelle Erbe im digitalen Wandel zu schützen. Gute Regeln, Geld und Zusammenarbeit sichern die Traditionen benachteiligter Gruppen im digitalen Raum.</a:t>
            </a:r>
          </a:p>
          <a:p>
            <a:pPr marL="0" indent="0">
              <a:lnSpc>
                <a:spcPct val="100000"/>
              </a:lnSpc>
              <a:buNone/>
            </a:pPr>
            <a:r>
              <a:rPr lang="en-GB" sz="2000" dirty="0">
                <a:solidFill>
                  <a:schemeClr val="bg1"/>
                </a:solidFill>
                <a:latin typeface="Calibri" panose="020F0502020204030204" pitchFamily="34" charset="0"/>
                <a:cs typeface="Calibri" panose="020F0502020204030204" pitchFamily="34" charset="0"/>
              </a:rPr>
              <a:t>Durch die Unterstützung digitaler Initiativen tragen Institutionen dazu bei, die Zugänglichkeit, ethische Integrität und Inklusivität der Erhaltung des Kulturerbes zu gewährleisten. Die Politik legt Standards für das Sammeln, Speichern und Teilen kultureller Inhalte fest und fördert gleichzeitig Innovationen durch Partnerschaften mit der Kreativ- und Technologiebranche.</a:t>
            </a:r>
          </a:p>
          <a:p>
            <a:pPr marL="0" indent="0">
              <a:lnSpc>
                <a:spcPct val="100000"/>
              </a:lnSpc>
              <a:buNone/>
            </a:pPr>
            <a:r>
              <a:rPr lang="en-GB" sz="2000" dirty="0">
                <a:solidFill>
                  <a:schemeClr val="bg1"/>
                </a:solidFill>
                <a:latin typeface="Calibri" panose="020F0502020204030204" pitchFamily="34" charset="0"/>
                <a:cs typeface="Calibri" panose="020F0502020204030204" pitchFamily="34" charset="0"/>
              </a:rPr>
              <a:t>Diese Initiativen machen Europas kulturellen Reichtum für ein vielfältiges Publikum zugänglich. Sie achten lokale Kontexte und fördern die Beteiligung der Gemeinschaft. Sie stärken den interkulturellen Dialog, unterstützen die Kreativwirtschaft und fördern Bildung und Tourismus, indem sie das Kulturerbe interaktiver gestalten.</a:t>
            </a:r>
            <a:endParaRPr lang="en-IE" sz="2000" b="0" i="0" u="none" strike="noStrike" dirty="0">
              <a:solidFill>
                <a:schemeClr val="bg1"/>
              </a:solidFill>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endParaRPr>
          </a:p>
          <a:p>
            <a:pPr marL="0" indent="0">
              <a:lnSpc>
                <a:spcPct val="100000"/>
              </a:lnSpc>
              <a:buNone/>
            </a:pPr>
            <a:endParaRPr lang="en-US" sz="2000" b="0" i="0" u="none" strike="noStrike"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endParaRPr>
          </a:p>
          <a:p>
            <a:pPr marL="0" indent="0">
              <a:lnSpc>
                <a:spcPct val="100000"/>
              </a:lnSpc>
              <a:buNone/>
            </a:pPr>
            <a:endParaRPr lang="en-US" sz="2000" b="0" i="0" u="none" strike="noStrike" dirty="0">
              <a:solidFill>
                <a:schemeClr val="bg1"/>
              </a:solidFill>
              <a:effectLst/>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endParaRPr>
          </a:p>
          <a:p>
            <a:pPr>
              <a:lnSpc>
                <a:spcPct val="100000"/>
              </a:lnSpc>
              <a:buFont typeface="System Font Regular"/>
              <a:buChar char="→"/>
            </a:pPr>
            <a:endParaRPr lang="en-US" sz="2000" i="0" dirty="0">
              <a:solidFill>
                <a:schemeClr val="bg1"/>
              </a:solidFill>
              <a:latin typeface="Calibri" panose="020F0502020204030204" pitchFamily="34" charset="0"/>
              <a:ea typeface="Calibri (MS) Bold"/>
              <a:cs typeface="Calibri" panose="020F0502020204030204" pitchFamily="34" charset="0"/>
              <a:sym typeface="Calibri (MS) Bold"/>
            </a:endParaRPr>
          </a:p>
        </p:txBody>
      </p:sp>
      <p:grpSp>
        <p:nvGrpSpPr>
          <p:cNvPr id="18" name="Group 17">
            <a:extLst>
              <a:ext uri="{FF2B5EF4-FFF2-40B4-BE49-F238E27FC236}">
                <a16:creationId xmlns:a16="http://schemas.microsoft.com/office/drawing/2014/main" id="{981AA159-FE4F-AE67-9401-5BCF3A1005A4}"/>
              </a:ext>
            </a:extLst>
          </p:cNvPr>
          <p:cNvGrpSpPr/>
          <p:nvPr/>
        </p:nvGrpSpPr>
        <p:grpSpPr>
          <a:xfrm rot="10800000">
            <a:off x="268528" y="3864072"/>
            <a:ext cx="744123" cy="527392"/>
            <a:chOff x="1410990" y="64984"/>
            <a:chExt cx="7606227" cy="5390858"/>
          </a:xfrm>
        </p:grpSpPr>
        <p:sp>
          <p:nvSpPr>
            <p:cNvPr id="19" name="Freeform 18">
              <a:extLst>
                <a:ext uri="{FF2B5EF4-FFF2-40B4-BE49-F238E27FC236}">
                  <a16:creationId xmlns:a16="http://schemas.microsoft.com/office/drawing/2014/main" id="{30A9B259-0DC7-8834-53A7-BCF3ED1B3973}"/>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20" name="Freeform 19">
              <a:extLst>
                <a:ext uri="{FF2B5EF4-FFF2-40B4-BE49-F238E27FC236}">
                  <a16:creationId xmlns:a16="http://schemas.microsoft.com/office/drawing/2014/main" id="{E556AED1-CC77-6B51-452F-6CE448E078AA}"/>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21" name="Group 20">
            <a:extLst>
              <a:ext uri="{FF2B5EF4-FFF2-40B4-BE49-F238E27FC236}">
                <a16:creationId xmlns:a16="http://schemas.microsoft.com/office/drawing/2014/main" id="{DF70F92A-31D2-8D27-6A04-5548AF55EF36}"/>
              </a:ext>
            </a:extLst>
          </p:cNvPr>
          <p:cNvGrpSpPr/>
          <p:nvPr/>
        </p:nvGrpSpPr>
        <p:grpSpPr>
          <a:xfrm rot="10800000">
            <a:off x="268529" y="5464274"/>
            <a:ext cx="744123" cy="527392"/>
            <a:chOff x="1410990" y="64984"/>
            <a:chExt cx="7606227" cy="5390858"/>
          </a:xfrm>
        </p:grpSpPr>
        <p:sp>
          <p:nvSpPr>
            <p:cNvPr id="22" name="Freeform 21">
              <a:extLst>
                <a:ext uri="{FF2B5EF4-FFF2-40B4-BE49-F238E27FC236}">
                  <a16:creationId xmlns:a16="http://schemas.microsoft.com/office/drawing/2014/main" id="{62FB1BD5-34AE-1229-FF22-164CC7494B3C}"/>
                </a:ext>
              </a:extLst>
            </p:cNvPr>
            <p:cNvSpPr/>
            <p:nvPr/>
          </p:nvSpPr>
          <p:spPr>
            <a:xfrm>
              <a:off x="1410990" y="64984"/>
              <a:ext cx="7606226" cy="4748702"/>
            </a:xfrm>
            <a:custGeom>
              <a:avLst/>
              <a:gdLst>
                <a:gd name="connsiteX0" fmla="*/ 1566605 w 7606226"/>
                <a:gd name="connsiteY0" fmla="*/ 892116 h 4748702"/>
                <a:gd name="connsiteX1" fmla="*/ 5989334 w 7606226"/>
                <a:gd name="connsiteY1" fmla="*/ 892116 h 4748702"/>
                <a:gd name="connsiteX2" fmla="*/ 7606227 w 7606226"/>
                <a:gd name="connsiteY2" fmla="*/ 2509008 h 4748702"/>
                <a:gd name="connsiteX3" fmla="*/ 7606227 w 7606226"/>
                <a:gd name="connsiteY3" fmla="*/ 4748703 h 4748702"/>
                <a:gd name="connsiteX4" fmla="*/ 5989334 w 7606226"/>
                <a:gd name="connsiteY4" fmla="*/ 3131733 h 4748702"/>
                <a:gd name="connsiteX5" fmla="*/ 1566605 w 7606226"/>
                <a:gd name="connsiteY5" fmla="*/ 3131733 h 4748702"/>
                <a:gd name="connsiteX6" fmla="*/ 1566605 w 7606226"/>
                <a:gd name="connsiteY6" fmla="*/ 4023693 h 4748702"/>
                <a:gd name="connsiteX7" fmla="*/ 0 w 7606226"/>
                <a:gd name="connsiteY7" fmla="*/ 2012041 h 4748702"/>
                <a:gd name="connsiteX8" fmla="*/ 1566605 w 7606226"/>
                <a:gd name="connsiteY8" fmla="*/ 0 h 4748702"/>
                <a:gd name="connsiteX9" fmla="*/ 1566605 w 7606226"/>
                <a:gd name="connsiteY9" fmla="*/ 892116 h 474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6226" h="4748702">
                  <a:moveTo>
                    <a:pt x="1566605" y="892116"/>
                  </a:moveTo>
                  <a:lnTo>
                    <a:pt x="5989334" y="892116"/>
                  </a:lnTo>
                  <a:cubicBezTo>
                    <a:pt x="6882227" y="892116"/>
                    <a:pt x="7606227" y="1616037"/>
                    <a:pt x="7606227" y="2509008"/>
                  </a:cubicBezTo>
                  <a:lnTo>
                    <a:pt x="7606227" y="4748703"/>
                  </a:lnTo>
                  <a:cubicBezTo>
                    <a:pt x="7606227" y="3855888"/>
                    <a:pt x="6882227" y="3131733"/>
                    <a:pt x="5989334" y="3131733"/>
                  </a:cubicBezTo>
                  <a:lnTo>
                    <a:pt x="1566605" y="3131733"/>
                  </a:lnTo>
                  <a:lnTo>
                    <a:pt x="1566605" y="4023693"/>
                  </a:lnTo>
                  <a:cubicBezTo>
                    <a:pt x="1566605" y="4023693"/>
                    <a:pt x="0" y="2012041"/>
                    <a:pt x="0" y="2012041"/>
                  </a:cubicBezTo>
                  <a:lnTo>
                    <a:pt x="1566605" y="0"/>
                  </a:lnTo>
                  <a:lnTo>
                    <a:pt x="1566605" y="892116"/>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23" name="Freeform 22">
              <a:extLst>
                <a:ext uri="{FF2B5EF4-FFF2-40B4-BE49-F238E27FC236}">
                  <a16:creationId xmlns:a16="http://schemas.microsoft.com/office/drawing/2014/main" id="{932832AB-9936-9C0E-0D96-9BEFBAF1EE65}"/>
                </a:ext>
              </a:extLst>
            </p:cNvPr>
            <p:cNvSpPr/>
            <p:nvPr/>
          </p:nvSpPr>
          <p:spPr>
            <a:xfrm>
              <a:off x="6777522" y="3196717"/>
              <a:ext cx="2239695" cy="2259125"/>
            </a:xfrm>
            <a:custGeom>
              <a:avLst/>
              <a:gdLst>
                <a:gd name="connsiteX0" fmla="*/ 622802 w 2239695"/>
                <a:gd name="connsiteY0" fmla="*/ 0 h 2259125"/>
                <a:gd name="connsiteX1" fmla="*/ 2239695 w 2239695"/>
                <a:gd name="connsiteY1" fmla="*/ 1616970 h 2259125"/>
                <a:gd name="connsiteX2" fmla="*/ 2239695 w 2239695"/>
                <a:gd name="connsiteY2" fmla="*/ 2259126 h 2259125"/>
                <a:gd name="connsiteX3" fmla="*/ 0 w 2239695"/>
                <a:gd name="connsiteY3" fmla="*/ 2259126 h 2259125"/>
                <a:gd name="connsiteX4" fmla="*/ 0 w 2239695"/>
                <a:gd name="connsiteY4" fmla="*/ 0 h 2259125"/>
                <a:gd name="connsiteX5" fmla="*/ 622802 w 2239695"/>
                <a:gd name="connsiteY5" fmla="*/ 0 h 225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695" h="2259125">
                  <a:moveTo>
                    <a:pt x="622802" y="0"/>
                  </a:moveTo>
                  <a:cubicBezTo>
                    <a:pt x="1515696" y="0"/>
                    <a:pt x="2239695" y="724077"/>
                    <a:pt x="2239695" y="1616970"/>
                  </a:cubicBezTo>
                  <a:lnTo>
                    <a:pt x="2239695" y="2259126"/>
                  </a:lnTo>
                  <a:lnTo>
                    <a:pt x="0" y="2259126"/>
                  </a:lnTo>
                  <a:lnTo>
                    <a:pt x="0" y="0"/>
                  </a:lnTo>
                  <a:lnTo>
                    <a:pt x="622802" y="0"/>
                  </a:lnTo>
                  <a:close/>
                </a:path>
              </a:pathLst>
            </a:custGeom>
            <a:gradFill>
              <a:gsLst>
                <a:gs pos="0">
                  <a:srgbClr val="69FF00"/>
                </a:gs>
                <a:gs pos="0">
                  <a:srgbClr val="23FFE2"/>
                </a:gs>
                <a:gs pos="100000">
                  <a:srgbClr val="6DD064"/>
                </a:gs>
              </a:gsLst>
              <a:lin ang="5400000" scaled="1"/>
            </a:gradFill>
            <a:ln w="93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5" name="Graphic 3">
            <a:extLst>
              <a:ext uri="{FF2B5EF4-FFF2-40B4-BE49-F238E27FC236}">
                <a16:creationId xmlns:a16="http://schemas.microsoft.com/office/drawing/2014/main" id="{4824986A-52E1-7FB6-6679-9BF7EB9D2AB3}"/>
              </a:ext>
            </a:extLst>
          </p:cNvPr>
          <p:cNvGrpSpPr/>
          <p:nvPr/>
        </p:nvGrpSpPr>
        <p:grpSpPr>
          <a:xfrm>
            <a:off x="263796" y="397874"/>
            <a:ext cx="471959" cy="619596"/>
            <a:chOff x="4238625" y="990600"/>
            <a:chExt cx="3714750" cy="4876790"/>
          </a:xfrm>
          <a:solidFill>
            <a:schemeClr val="bg1"/>
          </a:solidFill>
        </p:grpSpPr>
        <p:sp>
          <p:nvSpPr>
            <p:cNvPr id="9" name="Freeform 8">
              <a:extLst>
                <a:ext uri="{FF2B5EF4-FFF2-40B4-BE49-F238E27FC236}">
                  <a16:creationId xmlns:a16="http://schemas.microsoft.com/office/drawing/2014/main" id="{C55EDB57-5DDF-DF2B-6682-D06EC2F9114B}"/>
                </a:ext>
              </a:extLst>
            </p:cNvPr>
            <p:cNvSpPr/>
            <p:nvPr/>
          </p:nvSpPr>
          <p:spPr>
            <a:xfrm>
              <a:off x="4238625" y="990600"/>
              <a:ext cx="3714750" cy="4876790"/>
            </a:xfrm>
            <a:custGeom>
              <a:avLst/>
              <a:gdLst>
                <a:gd name="connsiteX0" fmla="*/ 3571875 w 3714750"/>
                <a:gd name="connsiteY0" fmla="*/ 0 h 4876790"/>
                <a:gd name="connsiteX1" fmla="*/ 142875 w 3714750"/>
                <a:gd name="connsiteY1" fmla="*/ 0 h 4876790"/>
                <a:gd name="connsiteX2" fmla="*/ 0 w 3714750"/>
                <a:gd name="connsiteY2" fmla="*/ 142875 h 4876790"/>
                <a:gd name="connsiteX3" fmla="*/ 0 w 3714750"/>
                <a:gd name="connsiteY3" fmla="*/ 4733916 h 4876790"/>
                <a:gd name="connsiteX4" fmla="*/ 142875 w 3714750"/>
                <a:gd name="connsiteY4" fmla="*/ 4876791 h 4876790"/>
                <a:gd name="connsiteX5" fmla="*/ 3571875 w 3714750"/>
                <a:gd name="connsiteY5" fmla="*/ 4876791 h 4876790"/>
                <a:gd name="connsiteX6" fmla="*/ 3714750 w 3714750"/>
                <a:gd name="connsiteY6" fmla="*/ 4733916 h 4876790"/>
                <a:gd name="connsiteX7" fmla="*/ 3714750 w 3714750"/>
                <a:gd name="connsiteY7" fmla="*/ 142875 h 4876790"/>
                <a:gd name="connsiteX8" fmla="*/ 3571875 w 3714750"/>
                <a:gd name="connsiteY8" fmla="*/ 0 h 4876790"/>
                <a:gd name="connsiteX9" fmla="*/ 1285846 w 3714750"/>
                <a:gd name="connsiteY9" fmla="*/ 285750 h 4876790"/>
                <a:gd name="connsiteX10" fmla="*/ 2428894 w 3714750"/>
                <a:gd name="connsiteY10" fmla="*/ 285750 h 4876790"/>
                <a:gd name="connsiteX11" fmla="*/ 2428894 w 3714750"/>
                <a:gd name="connsiteY11" fmla="*/ 428625 h 4876790"/>
                <a:gd name="connsiteX12" fmla="*/ 2291896 w 3714750"/>
                <a:gd name="connsiteY12" fmla="*/ 571500 h 4876790"/>
                <a:gd name="connsiteX13" fmla="*/ 1422845 w 3714750"/>
                <a:gd name="connsiteY13" fmla="*/ 571500 h 4876790"/>
                <a:gd name="connsiteX14" fmla="*/ 1285837 w 3714750"/>
                <a:gd name="connsiteY14" fmla="*/ 428625 h 4876790"/>
                <a:gd name="connsiteX15" fmla="*/ 1285837 w 3714750"/>
                <a:gd name="connsiteY15" fmla="*/ 285750 h 4876790"/>
                <a:gd name="connsiteX16" fmla="*/ 3429000 w 3714750"/>
                <a:gd name="connsiteY16" fmla="*/ 4591041 h 4876790"/>
                <a:gd name="connsiteX17" fmla="*/ 285750 w 3714750"/>
                <a:gd name="connsiteY17" fmla="*/ 4591041 h 4876790"/>
                <a:gd name="connsiteX18" fmla="*/ 285750 w 3714750"/>
                <a:gd name="connsiteY18" fmla="*/ 285750 h 4876790"/>
                <a:gd name="connsiteX19" fmla="*/ 1000096 w 3714750"/>
                <a:gd name="connsiteY19" fmla="*/ 285750 h 4876790"/>
                <a:gd name="connsiteX20" fmla="*/ 1000096 w 3714750"/>
                <a:gd name="connsiteY20" fmla="*/ 428625 h 4876790"/>
                <a:gd name="connsiteX21" fmla="*/ 1422854 w 3714750"/>
                <a:gd name="connsiteY21" fmla="*/ 857250 h 4876790"/>
                <a:gd name="connsiteX22" fmla="*/ 2291896 w 3714750"/>
                <a:gd name="connsiteY22" fmla="*/ 857250 h 4876790"/>
                <a:gd name="connsiteX23" fmla="*/ 2714644 w 3714750"/>
                <a:gd name="connsiteY23" fmla="*/ 428625 h 4876790"/>
                <a:gd name="connsiteX24" fmla="*/ 2714644 w 3714750"/>
                <a:gd name="connsiteY24" fmla="*/ 285750 h 4876790"/>
                <a:gd name="connsiteX25" fmla="*/ 3429000 w 3714750"/>
                <a:gd name="connsiteY25" fmla="*/ 285750 h 487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714750" h="4876790">
                  <a:moveTo>
                    <a:pt x="3571875" y="0"/>
                  </a:moveTo>
                  <a:lnTo>
                    <a:pt x="142875" y="0"/>
                  </a:lnTo>
                  <a:cubicBezTo>
                    <a:pt x="63970" y="0"/>
                    <a:pt x="0" y="63970"/>
                    <a:pt x="0" y="142875"/>
                  </a:cubicBezTo>
                  <a:lnTo>
                    <a:pt x="0" y="4733916"/>
                  </a:lnTo>
                  <a:cubicBezTo>
                    <a:pt x="0" y="4812821"/>
                    <a:pt x="63970" y="4876791"/>
                    <a:pt x="142875" y="4876791"/>
                  </a:cubicBezTo>
                  <a:lnTo>
                    <a:pt x="3571875" y="4876791"/>
                  </a:lnTo>
                  <a:cubicBezTo>
                    <a:pt x="3650780" y="4876791"/>
                    <a:pt x="3714750" y="4812821"/>
                    <a:pt x="3714750" y="4733916"/>
                  </a:cubicBezTo>
                  <a:lnTo>
                    <a:pt x="3714750" y="142875"/>
                  </a:lnTo>
                  <a:cubicBezTo>
                    <a:pt x="3714750" y="63970"/>
                    <a:pt x="3650780" y="0"/>
                    <a:pt x="3571875" y="0"/>
                  </a:cubicBezTo>
                  <a:close/>
                  <a:moveTo>
                    <a:pt x="1285846" y="285750"/>
                  </a:moveTo>
                  <a:lnTo>
                    <a:pt x="2428894" y="285750"/>
                  </a:lnTo>
                  <a:lnTo>
                    <a:pt x="2428894" y="428625"/>
                  </a:lnTo>
                  <a:cubicBezTo>
                    <a:pt x="2428894" y="507406"/>
                    <a:pt x="2367439" y="571500"/>
                    <a:pt x="2291896" y="571500"/>
                  </a:cubicBezTo>
                  <a:lnTo>
                    <a:pt x="1422845" y="571500"/>
                  </a:lnTo>
                  <a:cubicBezTo>
                    <a:pt x="1347292" y="571500"/>
                    <a:pt x="1285837" y="507406"/>
                    <a:pt x="1285837" y="428625"/>
                  </a:cubicBezTo>
                  <a:lnTo>
                    <a:pt x="1285837" y="285750"/>
                  </a:lnTo>
                  <a:close/>
                  <a:moveTo>
                    <a:pt x="3429000" y="4591041"/>
                  </a:moveTo>
                  <a:lnTo>
                    <a:pt x="285750" y="4591041"/>
                  </a:lnTo>
                  <a:lnTo>
                    <a:pt x="285750" y="285750"/>
                  </a:lnTo>
                  <a:lnTo>
                    <a:pt x="1000096" y="285750"/>
                  </a:lnTo>
                  <a:lnTo>
                    <a:pt x="1000096" y="428625"/>
                  </a:lnTo>
                  <a:cubicBezTo>
                    <a:pt x="1000096" y="664969"/>
                    <a:pt x="1189739" y="857250"/>
                    <a:pt x="1422854" y="857250"/>
                  </a:cubicBezTo>
                  <a:lnTo>
                    <a:pt x="2291896" y="857250"/>
                  </a:lnTo>
                  <a:cubicBezTo>
                    <a:pt x="2525002" y="857250"/>
                    <a:pt x="2714644" y="664969"/>
                    <a:pt x="2714644" y="428625"/>
                  </a:cubicBezTo>
                  <a:lnTo>
                    <a:pt x="2714644" y="285750"/>
                  </a:lnTo>
                  <a:lnTo>
                    <a:pt x="3429000" y="285750"/>
                  </a:lnTo>
                  <a:close/>
                </a:path>
              </a:pathLst>
            </a:custGeom>
            <a:grpFill/>
            <a:ln w="9525" cap="flat">
              <a:noFill/>
              <a:prstDash val="solid"/>
              <a:miter/>
            </a:ln>
          </p:spPr>
          <p:txBody>
            <a:bodyPr rtlCol="0" anchor="ctr"/>
            <a:lstStyle/>
            <a:p>
              <a:endParaRPr lang="en-GB"/>
            </a:p>
          </p:txBody>
        </p:sp>
        <p:sp>
          <p:nvSpPr>
            <p:cNvPr id="10" name="Freeform 9">
              <a:extLst>
                <a:ext uri="{FF2B5EF4-FFF2-40B4-BE49-F238E27FC236}">
                  <a16:creationId xmlns:a16="http://schemas.microsoft.com/office/drawing/2014/main" id="{0F7DAE64-8148-EEA3-6F6D-1AFAD7C28457}"/>
                </a:ext>
              </a:extLst>
            </p:cNvPr>
            <p:cNvSpPr/>
            <p:nvPr/>
          </p:nvSpPr>
          <p:spPr>
            <a:xfrm>
              <a:off x="4810105" y="2133580"/>
              <a:ext cx="2571797" cy="1276369"/>
            </a:xfrm>
            <a:custGeom>
              <a:avLst/>
              <a:gdLst>
                <a:gd name="connsiteX0" fmla="*/ 2143144 w 2571797"/>
                <a:gd name="connsiteY0" fmla="*/ 323221 h 1276369"/>
                <a:gd name="connsiteX1" fmla="*/ 2000269 w 2571797"/>
                <a:gd name="connsiteY1" fmla="*/ 466096 h 1276369"/>
                <a:gd name="connsiteX2" fmla="*/ 2000269 w 2571797"/>
                <a:gd name="connsiteY2" fmla="*/ 990619 h 1276369"/>
                <a:gd name="connsiteX3" fmla="*/ 1714519 w 2571797"/>
                <a:gd name="connsiteY3" fmla="*/ 990619 h 1276369"/>
                <a:gd name="connsiteX4" fmla="*/ 1714519 w 2571797"/>
                <a:gd name="connsiteY4" fmla="*/ 687915 h 1276369"/>
                <a:gd name="connsiteX5" fmla="*/ 1571644 w 2571797"/>
                <a:gd name="connsiteY5" fmla="*/ 545040 h 1276369"/>
                <a:gd name="connsiteX6" fmla="*/ 1428769 w 2571797"/>
                <a:gd name="connsiteY6" fmla="*/ 687915 h 1276369"/>
                <a:gd name="connsiteX7" fmla="*/ 1428769 w 2571797"/>
                <a:gd name="connsiteY7" fmla="*/ 990619 h 1276369"/>
                <a:gd name="connsiteX8" fmla="*/ 1143010 w 2571797"/>
                <a:gd name="connsiteY8" fmla="*/ 990619 h 1276369"/>
                <a:gd name="connsiteX9" fmla="*/ 1143010 w 2571797"/>
                <a:gd name="connsiteY9" fmla="*/ 142875 h 1276369"/>
                <a:gd name="connsiteX10" fmla="*/ 1000134 w 2571797"/>
                <a:gd name="connsiteY10" fmla="*/ 0 h 1276369"/>
                <a:gd name="connsiteX11" fmla="*/ 857259 w 2571797"/>
                <a:gd name="connsiteY11" fmla="*/ 142875 h 1276369"/>
                <a:gd name="connsiteX12" fmla="*/ 857259 w 2571797"/>
                <a:gd name="connsiteY12" fmla="*/ 990619 h 1276369"/>
                <a:gd name="connsiteX13" fmla="*/ 571519 w 2571797"/>
                <a:gd name="connsiteY13" fmla="*/ 990619 h 1276369"/>
                <a:gd name="connsiteX14" fmla="*/ 571519 w 2571797"/>
                <a:gd name="connsiteY14" fmla="*/ 829742 h 1276369"/>
                <a:gd name="connsiteX15" fmla="*/ 428644 w 2571797"/>
                <a:gd name="connsiteY15" fmla="*/ 686867 h 1276369"/>
                <a:gd name="connsiteX16" fmla="*/ 285769 w 2571797"/>
                <a:gd name="connsiteY16" fmla="*/ 829742 h 1276369"/>
                <a:gd name="connsiteX17" fmla="*/ 285769 w 2571797"/>
                <a:gd name="connsiteY17" fmla="*/ 990619 h 1276369"/>
                <a:gd name="connsiteX18" fmla="*/ 142875 w 2571797"/>
                <a:gd name="connsiteY18" fmla="*/ 990619 h 1276369"/>
                <a:gd name="connsiteX19" fmla="*/ 0 w 2571797"/>
                <a:gd name="connsiteY19" fmla="*/ 1133494 h 1276369"/>
                <a:gd name="connsiteX20" fmla="*/ 142875 w 2571797"/>
                <a:gd name="connsiteY20" fmla="*/ 1276369 h 1276369"/>
                <a:gd name="connsiteX21" fmla="*/ 2428923 w 2571797"/>
                <a:gd name="connsiteY21" fmla="*/ 1276369 h 1276369"/>
                <a:gd name="connsiteX22" fmla="*/ 2571798 w 2571797"/>
                <a:gd name="connsiteY22" fmla="*/ 1133494 h 1276369"/>
                <a:gd name="connsiteX23" fmla="*/ 2428923 w 2571797"/>
                <a:gd name="connsiteY23" fmla="*/ 990619 h 1276369"/>
                <a:gd name="connsiteX24" fmla="*/ 2286019 w 2571797"/>
                <a:gd name="connsiteY24" fmla="*/ 990619 h 1276369"/>
                <a:gd name="connsiteX25" fmla="*/ 2286019 w 2571797"/>
                <a:gd name="connsiteY25" fmla="*/ 466096 h 1276369"/>
                <a:gd name="connsiteX26" fmla="*/ 2143144 w 2571797"/>
                <a:gd name="connsiteY26" fmla="*/ 323221 h 1276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571797" h="1276369">
                  <a:moveTo>
                    <a:pt x="2143144" y="323221"/>
                  </a:moveTo>
                  <a:cubicBezTo>
                    <a:pt x="2064239" y="323221"/>
                    <a:pt x="2000269" y="387191"/>
                    <a:pt x="2000269" y="466096"/>
                  </a:cubicBezTo>
                  <a:lnTo>
                    <a:pt x="2000269" y="990619"/>
                  </a:lnTo>
                  <a:lnTo>
                    <a:pt x="1714519" y="990619"/>
                  </a:lnTo>
                  <a:lnTo>
                    <a:pt x="1714519" y="687915"/>
                  </a:lnTo>
                  <a:cubicBezTo>
                    <a:pt x="1714519" y="609010"/>
                    <a:pt x="1650549" y="545040"/>
                    <a:pt x="1571644" y="545040"/>
                  </a:cubicBezTo>
                  <a:cubicBezTo>
                    <a:pt x="1492739" y="545040"/>
                    <a:pt x="1428769" y="609010"/>
                    <a:pt x="1428769" y="687915"/>
                  </a:cubicBezTo>
                  <a:lnTo>
                    <a:pt x="1428769" y="990619"/>
                  </a:lnTo>
                  <a:lnTo>
                    <a:pt x="1143010" y="990619"/>
                  </a:lnTo>
                  <a:lnTo>
                    <a:pt x="1143010" y="142875"/>
                  </a:lnTo>
                  <a:cubicBezTo>
                    <a:pt x="1143010" y="63970"/>
                    <a:pt x="1079040" y="0"/>
                    <a:pt x="1000134" y="0"/>
                  </a:cubicBezTo>
                  <a:cubicBezTo>
                    <a:pt x="921229" y="0"/>
                    <a:pt x="857259" y="63970"/>
                    <a:pt x="857259" y="142875"/>
                  </a:cubicBezTo>
                  <a:lnTo>
                    <a:pt x="857259" y="990619"/>
                  </a:lnTo>
                  <a:lnTo>
                    <a:pt x="571519" y="990619"/>
                  </a:lnTo>
                  <a:lnTo>
                    <a:pt x="571519" y="829742"/>
                  </a:lnTo>
                  <a:cubicBezTo>
                    <a:pt x="571519" y="750837"/>
                    <a:pt x="507549" y="686867"/>
                    <a:pt x="428644" y="686867"/>
                  </a:cubicBezTo>
                  <a:cubicBezTo>
                    <a:pt x="349739" y="686867"/>
                    <a:pt x="285769" y="750837"/>
                    <a:pt x="285769" y="829742"/>
                  </a:cubicBezTo>
                  <a:lnTo>
                    <a:pt x="285769" y="990619"/>
                  </a:lnTo>
                  <a:lnTo>
                    <a:pt x="142875" y="990619"/>
                  </a:lnTo>
                  <a:cubicBezTo>
                    <a:pt x="63970" y="990619"/>
                    <a:pt x="0" y="1054589"/>
                    <a:pt x="0" y="1133494"/>
                  </a:cubicBezTo>
                  <a:cubicBezTo>
                    <a:pt x="0" y="1212399"/>
                    <a:pt x="63970" y="1276369"/>
                    <a:pt x="142875" y="1276369"/>
                  </a:cubicBezTo>
                  <a:lnTo>
                    <a:pt x="2428923" y="1276369"/>
                  </a:lnTo>
                  <a:cubicBezTo>
                    <a:pt x="2507828" y="1276369"/>
                    <a:pt x="2571798" y="1212399"/>
                    <a:pt x="2571798" y="1133494"/>
                  </a:cubicBezTo>
                  <a:cubicBezTo>
                    <a:pt x="2571798" y="1054589"/>
                    <a:pt x="2507828" y="990619"/>
                    <a:pt x="2428923" y="990619"/>
                  </a:cubicBezTo>
                  <a:lnTo>
                    <a:pt x="2286019" y="990619"/>
                  </a:lnTo>
                  <a:lnTo>
                    <a:pt x="2286019" y="466096"/>
                  </a:lnTo>
                  <a:cubicBezTo>
                    <a:pt x="2286019" y="387191"/>
                    <a:pt x="2222049" y="323221"/>
                    <a:pt x="2143144" y="323221"/>
                  </a:cubicBezTo>
                  <a:close/>
                </a:path>
              </a:pathLst>
            </a:custGeom>
            <a:grpFill/>
            <a:ln w="9525"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FE23A2E3-CB59-7EB1-B77D-81100BCE7880}"/>
                </a:ext>
              </a:extLst>
            </p:cNvPr>
            <p:cNvSpPr/>
            <p:nvPr/>
          </p:nvSpPr>
          <p:spPr>
            <a:xfrm>
              <a:off x="4810115" y="3695700"/>
              <a:ext cx="2571731" cy="285750"/>
            </a:xfrm>
            <a:custGeom>
              <a:avLst/>
              <a:gdLst>
                <a:gd name="connsiteX0" fmla="*/ 2428856 w 2571731"/>
                <a:gd name="connsiteY0" fmla="*/ 0 h 285750"/>
                <a:gd name="connsiteX1" fmla="*/ 142875 w 2571731"/>
                <a:gd name="connsiteY1" fmla="*/ 0 h 285750"/>
                <a:gd name="connsiteX2" fmla="*/ 0 w 2571731"/>
                <a:gd name="connsiteY2" fmla="*/ 142875 h 285750"/>
                <a:gd name="connsiteX3" fmla="*/ 142875 w 2571731"/>
                <a:gd name="connsiteY3" fmla="*/ 285750 h 285750"/>
                <a:gd name="connsiteX4" fmla="*/ 2428856 w 2571731"/>
                <a:gd name="connsiteY4" fmla="*/ 285750 h 285750"/>
                <a:gd name="connsiteX5" fmla="*/ 2571731 w 2571731"/>
                <a:gd name="connsiteY5" fmla="*/ 142875 h 285750"/>
                <a:gd name="connsiteX6" fmla="*/ 2428856 w 2571731"/>
                <a:gd name="connsiteY6" fmla="*/ 0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71731" h="285750">
                  <a:moveTo>
                    <a:pt x="2428856" y="0"/>
                  </a:moveTo>
                  <a:lnTo>
                    <a:pt x="142875" y="0"/>
                  </a:lnTo>
                  <a:cubicBezTo>
                    <a:pt x="63970" y="0"/>
                    <a:pt x="0" y="63970"/>
                    <a:pt x="0" y="142875"/>
                  </a:cubicBezTo>
                  <a:cubicBezTo>
                    <a:pt x="0" y="221780"/>
                    <a:pt x="63970" y="285750"/>
                    <a:pt x="142875" y="285750"/>
                  </a:cubicBezTo>
                  <a:lnTo>
                    <a:pt x="2428856" y="285750"/>
                  </a:lnTo>
                  <a:cubicBezTo>
                    <a:pt x="2507761" y="285750"/>
                    <a:pt x="2571731" y="221780"/>
                    <a:pt x="2571731" y="142875"/>
                  </a:cubicBezTo>
                  <a:cubicBezTo>
                    <a:pt x="2571731" y="63970"/>
                    <a:pt x="2507761" y="0"/>
                    <a:pt x="2428856" y="0"/>
                  </a:cubicBezTo>
                  <a:close/>
                </a:path>
              </a:pathLst>
            </a:custGeom>
            <a:grpFill/>
            <a:ln w="9525"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B1FA910D-FB77-65A7-AB69-A97D1BCFB1A3}"/>
                </a:ext>
              </a:extLst>
            </p:cNvPr>
            <p:cNvSpPr/>
            <p:nvPr/>
          </p:nvSpPr>
          <p:spPr>
            <a:xfrm>
              <a:off x="4810115" y="4267200"/>
              <a:ext cx="2571731" cy="285750"/>
            </a:xfrm>
            <a:custGeom>
              <a:avLst/>
              <a:gdLst>
                <a:gd name="connsiteX0" fmla="*/ 2428856 w 2571731"/>
                <a:gd name="connsiteY0" fmla="*/ 0 h 285750"/>
                <a:gd name="connsiteX1" fmla="*/ 142875 w 2571731"/>
                <a:gd name="connsiteY1" fmla="*/ 0 h 285750"/>
                <a:gd name="connsiteX2" fmla="*/ 0 w 2571731"/>
                <a:gd name="connsiteY2" fmla="*/ 142875 h 285750"/>
                <a:gd name="connsiteX3" fmla="*/ 142875 w 2571731"/>
                <a:gd name="connsiteY3" fmla="*/ 285750 h 285750"/>
                <a:gd name="connsiteX4" fmla="*/ 2428856 w 2571731"/>
                <a:gd name="connsiteY4" fmla="*/ 285750 h 285750"/>
                <a:gd name="connsiteX5" fmla="*/ 2571731 w 2571731"/>
                <a:gd name="connsiteY5" fmla="*/ 142875 h 285750"/>
                <a:gd name="connsiteX6" fmla="*/ 2428856 w 2571731"/>
                <a:gd name="connsiteY6" fmla="*/ 0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71731" h="285750">
                  <a:moveTo>
                    <a:pt x="2428856" y="0"/>
                  </a:moveTo>
                  <a:lnTo>
                    <a:pt x="142875" y="0"/>
                  </a:lnTo>
                  <a:cubicBezTo>
                    <a:pt x="63970" y="0"/>
                    <a:pt x="0" y="63970"/>
                    <a:pt x="0" y="142875"/>
                  </a:cubicBezTo>
                  <a:cubicBezTo>
                    <a:pt x="0" y="221780"/>
                    <a:pt x="63970" y="285750"/>
                    <a:pt x="142875" y="285750"/>
                  </a:cubicBezTo>
                  <a:lnTo>
                    <a:pt x="2428856" y="285750"/>
                  </a:lnTo>
                  <a:cubicBezTo>
                    <a:pt x="2507761" y="285750"/>
                    <a:pt x="2571731" y="221780"/>
                    <a:pt x="2571731" y="142875"/>
                  </a:cubicBezTo>
                  <a:cubicBezTo>
                    <a:pt x="2571731" y="63970"/>
                    <a:pt x="2507761" y="0"/>
                    <a:pt x="2428856" y="0"/>
                  </a:cubicBezTo>
                  <a:close/>
                </a:path>
              </a:pathLst>
            </a:custGeom>
            <a:grpFill/>
            <a:ln w="9525"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9BA1B8D8-51B3-3292-922A-5E5B20CA12AC}"/>
                </a:ext>
              </a:extLst>
            </p:cNvPr>
            <p:cNvSpPr/>
            <p:nvPr/>
          </p:nvSpPr>
          <p:spPr>
            <a:xfrm>
              <a:off x="4810115" y="4838700"/>
              <a:ext cx="1285817" cy="285750"/>
            </a:xfrm>
            <a:custGeom>
              <a:avLst/>
              <a:gdLst>
                <a:gd name="connsiteX0" fmla="*/ 1142943 w 1285817"/>
                <a:gd name="connsiteY0" fmla="*/ 0 h 285750"/>
                <a:gd name="connsiteX1" fmla="*/ 142875 w 1285817"/>
                <a:gd name="connsiteY1" fmla="*/ 0 h 285750"/>
                <a:gd name="connsiteX2" fmla="*/ 0 w 1285817"/>
                <a:gd name="connsiteY2" fmla="*/ 142875 h 285750"/>
                <a:gd name="connsiteX3" fmla="*/ 142875 w 1285817"/>
                <a:gd name="connsiteY3" fmla="*/ 285750 h 285750"/>
                <a:gd name="connsiteX4" fmla="*/ 1142943 w 1285817"/>
                <a:gd name="connsiteY4" fmla="*/ 285750 h 285750"/>
                <a:gd name="connsiteX5" fmla="*/ 1285818 w 1285817"/>
                <a:gd name="connsiteY5" fmla="*/ 142875 h 285750"/>
                <a:gd name="connsiteX6" fmla="*/ 1142943 w 1285817"/>
                <a:gd name="connsiteY6" fmla="*/ 0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5817" h="285750">
                  <a:moveTo>
                    <a:pt x="1142943" y="0"/>
                  </a:moveTo>
                  <a:lnTo>
                    <a:pt x="142875" y="0"/>
                  </a:lnTo>
                  <a:cubicBezTo>
                    <a:pt x="63970" y="0"/>
                    <a:pt x="0" y="63970"/>
                    <a:pt x="0" y="142875"/>
                  </a:cubicBezTo>
                  <a:cubicBezTo>
                    <a:pt x="0" y="221780"/>
                    <a:pt x="63970" y="285750"/>
                    <a:pt x="142875" y="285750"/>
                  </a:cubicBezTo>
                  <a:lnTo>
                    <a:pt x="1142943" y="285750"/>
                  </a:lnTo>
                  <a:cubicBezTo>
                    <a:pt x="1221848" y="285750"/>
                    <a:pt x="1285818" y="221780"/>
                    <a:pt x="1285818" y="142875"/>
                  </a:cubicBezTo>
                  <a:cubicBezTo>
                    <a:pt x="1285818" y="63970"/>
                    <a:pt x="1221848" y="0"/>
                    <a:pt x="1142943" y="0"/>
                  </a:cubicBezTo>
                  <a:close/>
                </a:path>
              </a:pathLst>
            </a:custGeom>
            <a:grp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2988662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7ACA0FE-F957-BCDE-792A-CC1832F6C7D9}"/>
              </a:ext>
            </a:extLst>
          </p:cNvPr>
          <p:cNvCxnSpPr>
            <a:cxnSpLocks/>
          </p:cNvCxnSpPr>
          <p:nvPr/>
        </p:nvCxnSpPr>
        <p:spPr>
          <a:xfrm>
            <a:off x="0" y="1299443"/>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27" name="Text Placeholder 1">
            <a:extLst>
              <a:ext uri="{FF2B5EF4-FFF2-40B4-BE49-F238E27FC236}">
                <a16:creationId xmlns:a16="http://schemas.microsoft.com/office/drawing/2014/main" id="{01D0FEE9-220B-783E-0420-F93D2F4DFA45}"/>
              </a:ext>
            </a:extLst>
          </p:cNvPr>
          <p:cNvSpPr>
            <a:spLocks noGrp="1"/>
          </p:cNvSpPr>
          <p:nvPr>
            <p:ph type="body" sz="quarter" idx="18"/>
          </p:nvPr>
        </p:nvSpPr>
        <p:spPr>
          <a:xfrm>
            <a:off x="798380" y="2247906"/>
            <a:ext cx="6675640" cy="3416490"/>
          </a:xfrm>
        </p:spPr>
        <p:txBody>
          <a:bodyPr/>
          <a:lstStyle/>
          <a:p>
            <a:pPr marL="342900" indent="-342900">
              <a:lnSpc>
                <a:spcPct val="100000"/>
              </a:lnSpc>
              <a:buFont typeface="System Font Regular"/>
              <a:buChar char="→"/>
            </a:pPr>
            <a:r>
              <a:rPr lang="en-GB" sz="2400" noProof="0" dirty="0">
                <a:solidFill>
                  <a:srgbClr val="3EB6A1"/>
                </a:solidFill>
                <a:hlinkClick r:id="rId2">
                  <a:extLst>
                    <a:ext uri="{A12FA001-AC4F-418D-AE19-62706E023703}">
                      <ahyp:hlinkClr xmlns:ahyp="http://schemas.microsoft.com/office/drawing/2018/hyperlinkcolor" val="tx"/>
                    </a:ext>
                  </a:extLst>
                </a:hlinkClick>
              </a:rPr>
              <a:t>Aktuelle Zahlen </a:t>
            </a:r>
            <a:r>
              <a:rPr lang="en-GB" sz="2400" noProof="0" dirty="0"/>
              <a:t>zeigen, dass </a:t>
            </a:r>
            <a:r>
              <a:rPr lang="en-GB" sz="2400" b="1" noProof="0" dirty="0"/>
              <a:t>Menschen mit Behinderungen </a:t>
            </a:r>
            <a:r>
              <a:rPr lang="en-GB" sz="2400" noProof="0" dirty="0"/>
              <a:t>in den Belegschaften von Zeitungen, Radiosendern und Fernsehsendern unterrepräsentiert sind.</a:t>
            </a:r>
            <a:endParaRPr lang="en-GB" sz="2400" dirty="0">
              <a:ea typeface="Calibri"/>
              <a:cs typeface="Calibri"/>
            </a:endParaRPr>
          </a:p>
          <a:p>
            <a:pPr marL="342900" indent="-342900">
              <a:lnSpc>
                <a:spcPct val="100000"/>
              </a:lnSpc>
              <a:buFont typeface="System Font Regular"/>
              <a:buChar char="→"/>
            </a:pPr>
            <a:r>
              <a:rPr lang="en-GB" sz="2400" dirty="0">
                <a:ea typeface="+mn-lt"/>
                <a:cs typeface="+mn-lt"/>
              </a:rPr>
              <a:t>Ein Bericht von </a:t>
            </a:r>
            <a:r>
              <a:rPr lang="en-GB" sz="2400" u="sng" dirty="0">
                <a:solidFill>
                  <a:srgbClr val="3EB6A1"/>
                </a:solidFill>
                <a:ea typeface="+mn-lt"/>
                <a:cs typeface="+mn-lt"/>
                <a:hlinkClick r:id="rId3">
                  <a:extLst>
                    <a:ext uri="{A12FA001-AC4F-418D-AE19-62706E023703}">
                      <ahyp:hlinkClr xmlns:ahyp="http://schemas.microsoft.com/office/drawing/2018/hyperlinkcolor" val="tx"/>
                    </a:ext>
                  </a:extLst>
                </a:hlinkClick>
              </a:rPr>
              <a:t>Ascend Leadership </a:t>
            </a:r>
            <a:r>
              <a:rPr lang="en-GB" sz="2400" dirty="0">
                <a:ea typeface="+mn-lt"/>
                <a:cs typeface="+mn-lt"/>
              </a:rPr>
              <a:t>aus dem Jahr 2017 zeigt: </a:t>
            </a:r>
            <a:r>
              <a:rPr lang="en-GB" sz="2400" b="1" dirty="0">
                <a:ea typeface="+mn-lt"/>
                <a:cs typeface="+mn-lt"/>
              </a:rPr>
              <a:t>Asiatische Fachkräfte </a:t>
            </a:r>
            <a:r>
              <a:rPr lang="en-GB" sz="2400" dirty="0">
                <a:ea typeface="+mn-lt"/>
                <a:cs typeface="+mn-lt"/>
              </a:rPr>
              <a:t>sind in großen Unternehmen im Silicon Valley fast genauso stark vertreten wie weiße Fachkräfte. Weiße Mitarbeitende bekleiden jedoch mit einer um etwa 154 % höheren Wahrscheinlichkeit Führungspositionen.</a:t>
            </a:r>
          </a:p>
          <a:p>
            <a:pPr marL="342900" indent="-342900">
              <a:lnSpc>
                <a:spcPct val="100000"/>
              </a:lnSpc>
              <a:buFont typeface="System Font Regular"/>
              <a:buChar char="→"/>
            </a:pPr>
            <a:endParaRPr lang="en-GB" sz="2400" noProof="0" dirty="0">
              <a:ea typeface="Calibri"/>
              <a:cs typeface="Calibri"/>
            </a:endParaRPr>
          </a:p>
        </p:txBody>
      </p:sp>
      <p:sp>
        <p:nvSpPr>
          <p:cNvPr id="28" name="Text Placeholder 2">
            <a:extLst>
              <a:ext uri="{FF2B5EF4-FFF2-40B4-BE49-F238E27FC236}">
                <a16:creationId xmlns:a16="http://schemas.microsoft.com/office/drawing/2014/main" id="{51E8788E-5812-6EEC-4EC8-9C189DDC0614}"/>
              </a:ext>
            </a:extLst>
          </p:cNvPr>
          <p:cNvSpPr>
            <a:spLocks noGrp="1"/>
          </p:cNvSpPr>
          <p:nvPr>
            <p:ph type="body" sz="quarter" idx="16"/>
          </p:nvPr>
        </p:nvSpPr>
        <p:spPr>
          <a:xfrm>
            <a:off x="798381" y="1"/>
            <a:ext cx="7405819" cy="1299442"/>
          </a:xfrm>
        </p:spPr>
        <p:txBody>
          <a:bodyPr anchor="ctr"/>
          <a:lstStyle/>
          <a:p>
            <a:pPr>
              <a:buNone/>
            </a:pPr>
            <a:r>
              <a:rPr lang="en-US" sz="3400" dirty="0"/>
              <a:t>Unterrepräsentation in Führungspositionen der Medienbranche</a:t>
            </a:r>
          </a:p>
        </p:txBody>
      </p:sp>
      <p:sp>
        <p:nvSpPr>
          <p:cNvPr id="2" name="Rectangle: Rounded Corners 13">
            <a:extLst>
              <a:ext uri="{FF2B5EF4-FFF2-40B4-BE49-F238E27FC236}">
                <a16:creationId xmlns:a16="http://schemas.microsoft.com/office/drawing/2014/main" id="{F713CF20-84B6-B0E0-8C1C-2A8E1E89A649}"/>
              </a:ext>
            </a:extLst>
          </p:cNvPr>
          <p:cNvSpPr/>
          <p:nvPr/>
        </p:nvSpPr>
        <p:spPr>
          <a:xfrm>
            <a:off x="8363020" y="5882708"/>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latin typeface="Abadi" panose="020B0604020104020204" pitchFamily="34" charset="0"/>
                <a:cs typeface="Aharoni" panose="02010803020104030203" pitchFamily="2" charset="-79"/>
                <a:hlinkClick r:id="rId3">
                  <a:extLst>
                    <a:ext uri="{A12FA001-AC4F-418D-AE19-62706E023703}">
                      <ahyp:hlinkClr xmlns:ahyp="http://schemas.microsoft.com/office/drawing/2018/hyperlinkcolor" val="tx"/>
                    </a:ext>
                  </a:extLst>
                </a:hlinkClick>
              </a:rPr>
              <a:t>Klicken Sie hier, um zu lesen.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sp>
        <p:nvSpPr>
          <p:cNvPr id="4" name="Rectangle: Rounded Corners 13">
            <a:extLst>
              <a:ext uri="{FF2B5EF4-FFF2-40B4-BE49-F238E27FC236}">
                <a16:creationId xmlns:a16="http://schemas.microsoft.com/office/drawing/2014/main" id="{6DB6DC33-4D40-66E5-F710-94EE0C2B27AC}"/>
              </a:ext>
            </a:extLst>
          </p:cNvPr>
          <p:cNvSpPr/>
          <p:nvPr/>
        </p:nvSpPr>
        <p:spPr>
          <a:xfrm>
            <a:off x="8363020" y="2644208"/>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latin typeface="Abadi" panose="020B0604020104020204" pitchFamily="34" charset="0"/>
                <a:cs typeface="Aharoni" panose="02010803020104030203" pitchFamily="2" charset="-79"/>
                <a:hlinkClick r:id="rId2">
                  <a:extLst>
                    <a:ext uri="{A12FA001-AC4F-418D-AE19-62706E023703}">
                      <ahyp:hlinkClr xmlns:ahyp="http://schemas.microsoft.com/office/drawing/2018/hyperlinkcolor" val="tx"/>
                    </a:ext>
                  </a:extLst>
                </a:hlinkClick>
              </a:rPr>
              <a:t>Klicken Sie hier, um die Informationen anzuzeigen.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pic>
        <p:nvPicPr>
          <p:cNvPr id="11" name="Picture Placeholder 10">
            <a:hlinkClick r:id="rId2"/>
            <a:extLst>
              <a:ext uri="{FF2B5EF4-FFF2-40B4-BE49-F238E27FC236}">
                <a16:creationId xmlns:a16="http://schemas.microsoft.com/office/drawing/2014/main" id="{985F1822-6232-2CC8-3158-4C0B741AA0F9}"/>
              </a:ext>
            </a:extLst>
          </p:cNvPr>
          <p:cNvPicPr>
            <a:picLocks noGrp="1" noChangeAspect="1"/>
          </p:cNvPicPr>
          <p:nvPr>
            <p:ph type="pic" sz="quarter" idx="19"/>
          </p:nvPr>
        </p:nvPicPr>
        <p:blipFill>
          <a:blip r:embed="rId4" cstate="screen">
            <a:extLst>
              <a:ext uri="{28A0092B-C50C-407E-A947-70E740481C1C}">
                <a14:useLocalDpi xmlns:a14="http://schemas.microsoft.com/office/drawing/2010/main"/>
              </a:ext>
            </a:extLst>
          </a:blip>
          <a:srcRect/>
          <a:stretch>
            <a:fillRect/>
          </a:stretch>
        </p:blipFill>
        <p:spPr/>
      </p:pic>
      <p:pic>
        <p:nvPicPr>
          <p:cNvPr id="13" name="Picture Placeholder 12">
            <a:hlinkClick r:id="rId3"/>
            <a:extLst>
              <a:ext uri="{FF2B5EF4-FFF2-40B4-BE49-F238E27FC236}">
                <a16:creationId xmlns:a16="http://schemas.microsoft.com/office/drawing/2014/main" id="{DBD752A7-3D06-9D40-471D-251326DF16F3}"/>
              </a:ext>
            </a:extLst>
          </p:cNvPr>
          <p:cNvPicPr>
            <a:picLocks noGrp="1" noChangeAspect="1"/>
          </p:cNvPicPr>
          <p:nvPr>
            <p:ph type="pic" sz="quarter" idx="13"/>
          </p:nvPr>
        </p:nvPicPr>
        <p:blipFill>
          <a:blip r:embed="rId5"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9776317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7ACA0FE-F957-BCDE-792A-CC1832F6C7D9}"/>
              </a:ext>
            </a:extLst>
          </p:cNvPr>
          <p:cNvCxnSpPr>
            <a:cxnSpLocks/>
          </p:cNvCxnSpPr>
          <p:nvPr/>
        </p:nvCxnSpPr>
        <p:spPr>
          <a:xfrm>
            <a:off x="0" y="1299443"/>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3" name="Rectangle: Rounded Corners 13">
            <a:extLst>
              <a:ext uri="{FF2B5EF4-FFF2-40B4-BE49-F238E27FC236}">
                <a16:creationId xmlns:a16="http://schemas.microsoft.com/office/drawing/2014/main" id="{978632B9-F46F-570A-D5BF-3C87C17004AA}"/>
              </a:ext>
            </a:extLst>
          </p:cNvPr>
          <p:cNvSpPr/>
          <p:nvPr/>
        </p:nvSpPr>
        <p:spPr>
          <a:xfrm>
            <a:off x="8363020" y="5882708"/>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latin typeface="Abadi" panose="020B0604020104020204" pitchFamily="34" charset="0"/>
                <a:cs typeface="Aharoni" panose="02010803020104030203" pitchFamily="2" charset="-79"/>
                <a:hlinkClick r:id="rId2">
                  <a:extLst>
                    <a:ext uri="{A12FA001-AC4F-418D-AE19-62706E023703}">
                      <ahyp:hlinkClr xmlns:ahyp="http://schemas.microsoft.com/office/drawing/2018/hyperlinkcolor" val="tx"/>
                    </a:ext>
                  </a:extLst>
                </a:hlinkClick>
              </a:rPr>
              <a:t>Klicken Sie hier, um die Informationen anzuzeigen.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sp>
        <p:nvSpPr>
          <p:cNvPr id="27" name="Text Placeholder 1">
            <a:extLst>
              <a:ext uri="{FF2B5EF4-FFF2-40B4-BE49-F238E27FC236}">
                <a16:creationId xmlns:a16="http://schemas.microsoft.com/office/drawing/2014/main" id="{01D0FEE9-220B-783E-0420-F93D2F4DFA45}"/>
              </a:ext>
            </a:extLst>
          </p:cNvPr>
          <p:cNvSpPr>
            <a:spLocks noGrp="1"/>
          </p:cNvSpPr>
          <p:nvPr>
            <p:ph type="body" sz="quarter" idx="18"/>
          </p:nvPr>
        </p:nvSpPr>
        <p:spPr>
          <a:xfrm>
            <a:off x="798380" y="1506065"/>
            <a:ext cx="6675640" cy="4158331"/>
          </a:xfrm>
        </p:spPr>
        <p:txBody>
          <a:bodyPr/>
          <a:lstStyle/>
          <a:p>
            <a:pPr marL="0" indent="0">
              <a:lnSpc>
                <a:spcPct val="100000"/>
              </a:lnSpc>
            </a:pPr>
            <a:r>
              <a:rPr lang="en-GB" sz="2000" noProof="0" dirty="0"/>
              <a:t>Die Besetzung und Charakterisierung auf dem Bildschirm führt weiterhin zur Ausgrenzung oder Stereotypisierung marginalisierter Gruppen:</a:t>
            </a:r>
          </a:p>
          <a:p>
            <a:pPr marL="342900" indent="-342900">
              <a:lnSpc>
                <a:spcPct val="100000"/>
              </a:lnSpc>
              <a:buFont typeface="System Font Regular"/>
              <a:buChar char="→"/>
            </a:pPr>
            <a:r>
              <a:rPr lang="en-GB" sz="2000" noProof="0" dirty="0"/>
              <a:t>Ein </a:t>
            </a:r>
            <a:r>
              <a:rPr lang="en-GB" sz="2000" noProof="0" dirty="0">
                <a:solidFill>
                  <a:srgbClr val="3EB6A1"/>
                </a:solidFill>
                <a:hlinkClick r:id="rId3">
                  <a:extLst>
                    <a:ext uri="{A12FA001-AC4F-418D-AE19-62706E023703}">
                      <ahyp:hlinkClr xmlns:ahyp="http://schemas.microsoft.com/office/drawing/2018/hyperlinkcolor" val="tx"/>
                    </a:ext>
                  </a:extLst>
                </a:hlinkClick>
              </a:rPr>
              <a:t>Bericht </a:t>
            </a:r>
            <a:r>
              <a:rPr lang="en-GB" sz="2000" noProof="0" dirty="0"/>
              <a:t>der Europäischen Plattform der Regulierungsbehörden zeigt: </a:t>
            </a:r>
            <a:r>
              <a:rPr lang="en-GB" sz="2000" b="1" noProof="0" dirty="0"/>
              <a:t>Menschen, die sich als Frauen identifizieren, </a:t>
            </a:r>
            <a:r>
              <a:rPr lang="en-GB" sz="2000" noProof="0" dirty="0"/>
              <a:t>treten in allen Genres seltener auf. In Primetime-Sendungen sind sie weniger vertreten und erscheinen oft in Klischees oder herabwürdigenden Rollen. </a:t>
            </a:r>
            <a:endParaRPr lang="en-GB" sz="2000" noProof="0" dirty="0">
              <a:ea typeface="Calibri"/>
              <a:cs typeface="Calibri"/>
            </a:endParaRPr>
          </a:p>
          <a:p>
            <a:pPr marL="342900" indent="-342900">
              <a:lnSpc>
                <a:spcPct val="100000"/>
              </a:lnSpc>
              <a:buFont typeface="System Font Regular"/>
              <a:buChar char="→"/>
            </a:pPr>
            <a:r>
              <a:rPr lang="en-GB" sz="2000" dirty="0">
                <a:ea typeface="+mn-lt"/>
                <a:cs typeface="+mn-lt"/>
              </a:rPr>
              <a:t>Eine </a:t>
            </a:r>
            <a:r>
              <a:rPr lang="en-GB" sz="2000" u="sng" dirty="0">
                <a:solidFill>
                  <a:srgbClr val="3EB6A1"/>
                </a:solidFill>
                <a:ea typeface="+mn-lt"/>
                <a:cs typeface="+mn-lt"/>
                <a:hlinkClick r:id="rId2">
                  <a:extLst>
                    <a:ext uri="{A12FA001-AC4F-418D-AE19-62706E023703}">
                      <ahyp:hlinkClr xmlns:ahyp="http://schemas.microsoft.com/office/drawing/2018/hyperlinkcolor" val="tx"/>
                    </a:ext>
                  </a:extLst>
                </a:hlinkClick>
              </a:rPr>
              <a:t>Inhaltsanalyse </a:t>
            </a:r>
            <a:r>
              <a:rPr lang="en-GB" sz="2000" dirty="0">
                <a:ea typeface="+mn-lt"/>
                <a:cs typeface="+mn-lt"/>
              </a:rPr>
              <a:t>spanischer Fernsehproduktionen (INE, 2010) zeigt: </a:t>
            </a:r>
            <a:r>
              <a:rPr lang="en-GB" sz="2000" b="1" dirty="0">
                <a:ea typeface="+mn-lt"/>
                <a:cs typeface="+mn-lt"/>
              </a:rPr>
              <a:t>Figuren mit Migrationshintergrund </a:t>
            </a:r>
            <a:r>
              <a:rPr lang="en-GB" sz="2000" dirty="0">
                <a:ea typeface="+mn-lt"/>
                <a:cs typeface="+mn-lt"/>
              </a:rPr>
              <a:t>hatten nur 7,8 % der Rollen, obwohl Menschen mit Migrationshintergrund 12,2 % der Bevölkerung ausmachen. Diese Figuren sind nicht nur seltener vertreten, sondern erscheinen auch in einem schlechteren Licht als einheimische Figuren.</a:t>
            </a:r>
          </a:p>
          <a:p>
            <a:pPr marL="342900" indent="-342900">
              <a:lnSpc>
                <a:spcPct val="100000"/>
              </a:lnSpc>
              <a:buFont typeface="System Font Regular"/>
              <a:buChar char="→"/>
            </a:pPr>
            <a:endParaRPr lang="en-GB" sz="2000" noProof="0" dirty="0">
              <a:ea typeface="Calibri"/>
              <a:cs typeface="Calibri"/>
            </a:endParaRPr>
          </a:p>
        </p:txBody>
      </p:sp>
      <p:sp>
        <p:nvSpPr>
          <p:cNvPr id="28" name="Text Placeholder 2">
            <a:extLst>
              <a:ext uri="{FF2B5EF4-FFF2-40B4-BE49-F238E27FC236}">
                <a16:creationId xmlns:a16="http://schemas.microsoft.com/office/drawing/2014/main" id="{51E8788E-5812-6EEC-4EC8-9C189DDC0614}"/>
              </a:ext>
            </a:extLst>
          </p:cNvPr>
          <p:cNvSpPr>
            <a:spLocks noGrp="1"/>
          </p:cNvSpPr>
          <p:nvPr>
            <p:ph type="body" sz="quarter" idx="16"/>
          </p:nvPr>
        </p:nvSpPr>
        <p:spPr>
          <a:xfrm>
            <a:off x="798381" y="1"/>
            <a:ext cx="7405819" cy="1299442"/>
          </a:xfrm>
        </p:spPr>
        <p:txBody>
          <a:bodyPr anchor="ctr"/>
          <a:lstStyle/>
          <a:p>
            <a:pPr>
              <a:buNone/>
            </a:pPr>
            <a:r>
              <a:rPr lang="en-US" sz="3400" dirty="0"/>
              <a:t>Darstellung auf dem Bildschirm</a:t>
            </a:r>
          </a:p>
        </p:txBody>
      </p:sp>
      <p:sp>
        <p:nvSpPr>
          <p:cNvPr id="30" name="Rectangle: Rounded Corners 13">
            <a:extLst>
              <a:ext uri="{FF2B5EF4-FFF2-40B4-BE49-F238E27FC236}">
                <a16:creationId xmlns:a16="http://schemas.microsoft.com/office/drawing/2014/main" id="{93A43FC5-5723-5C05-16F7-865A629354BF}"/>
              </a:ext>
            </a:extLst>
          </p:cNvPr>
          <p:cNvSpPr/>
          <p:nvPr/>
        </p:nvSpPr>
        <p:spPr>
          <a:xfrm>
            <a:off x="8363020" y="2644208"/>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latin typeface="Abadi" panose="020B0604020104020204" pitchFamily="34" charset="0"/>
                <a:cs typeface="Aharoni" panose="02010803020104030203" pitchFamily="2" charset="-79"/>
                <a:hlinkClick r:id="rId3">
                  <a:extLst>
                    <a:ext uri="{A12FA001-AC4F-418D-AE19-62706E023703}">
                      <ahyp:hlinkClr xmlns:ahyp="http://schemas.microsoft.com/office/drawing/2018/hyperlinkcolor" val="tx"/>
                    </a:ext>
                  </a:extLst>
                </a:hlinkClick>
              </a:rPr>
              <a:t>Klicken Sie hier, um die Darstellung anzuzeigen.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pic>
        <p:nvPicPr>
          <p:cNvPr id="9" name="Picture Placeholder 8">
            <a:hlinkClick r:id="rId3"/>
            <a:extLst>
              <a:ext uri="{FF2B5EF4-FFF2-40B4-BE49-F238E27FC236}">
                <a16:creationId xmlns:a16="http://schemas.microsoft.com/office/drawing/2014/main" id="{C6FF0673-A10A-6B64-3E93-129E3981A10C}"/>
              </a:ext>
            </a:extLst>
          </p:cNvPr>
          <p:cNvPicPr>
            <a:picLocks noGrp="1" noChangeAspect="1"/>
          </p:cNvPicPr>
          <p:nvPr>
            <p:ph type="pic" sz="quarter" idx="19"/>
          </p:nvPr>
        </p:nvPicPr>
        <p:blipFill>
          <a:blip r:embed="rId4" cstate="screen">
            <a:extLst>
              <a:ext uri="{28A0092B-C50C-407E-A947-70E740481C1C}">
                <a14:useLocalDpi xmlns:a14="http://schemas.microsoft.com/office/drawing/2010/main"/>
              </a:ext>
            </a:extLst>
          </a:blip>
          <a:srcRect/>
          <a:stretch>
            <a:fillRect/>
          </a:stretch>
        </p:blipFill>
        <p:spPr/>
      </p:pic>
      <p:pic>
        <p:nvPicPr>
          <p:cNvPr id="11" name="Picture Placeholder 10">
            <a:hlinkClick r:id="rId2"/>
            <a:extLst>
              <a:ext uri="{FF2B5EF4-FFF2-40B4-BE49-F238E27FC236}">
                <a16:creationId xmlns:a16="http://schemas.microsoft.com/office/drawing/2014/main" id="{0A7F9506-1AD6-852C-B254-1EA48DD82BFA}"/>
              </a:ext>
            </a:extLst>
          </p:cNvPr>
          <p:cNvPicPr>
            <a:picLocks noGrp="1" noChangeAspect="1"/>
          </p:cNvPicPr>
          <p:nvPr>
            <p:ph type="pic" sz="quarter" idx="13"/>
          </p:nvPr>
        </p:nvPicPr>
        <p:blipFill>
          <a:blip r:embed="rId5"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916741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7ACA0FE-F957-BCDE-792A-CC1832F6C7D9}"/>
              </a:ext>
            </a:extLst>
          </p:cNvPr>
          <p:cNvCxnSpPr>
            <a:cxnSpLocks/>
          </p:cNvCxnSpPr>
          <p:nvPr/>
        </p:nvCxnSpPr>
        <p:spPr>
          <a:xfrm>
            <a:off x="0" y="1299443"/>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27" name="Text Placeholder 1">
            <a:extLst>
              <a:ext uri="{FF2B5EF4-FFF2-40B4-BE49-F238E27FC236}">
                <a16:creationId xmlns:a16="http://schemas.microsoft.com/office/drawing/2014/main" id="{01D0FEE9-220B-783E-0420-F93D2F4DFA45}"/>
              </a:ext>
            </a:extLst>
          </p:cNvPr>
          <p:cNvSpPr>
            <a:spLocks noGrp="1"/>
          </p:cNvSpPr>
          <p:nvPr>
            <p:ph type="body" sz="quarter" idx="18"/>
          </p:nvPr>
        </p:nvSpPr>
        <p:spPr>
          <a:xfrm>
            <a:off x="798380" y="2247906"/>
            <a:ext cx="6675640" cy="3416490"/>
          </a:xfrm>
        </p:spPr>
        <p:txBody>
          <a:bodyPr/>
          <a:lstStyle/>
          <a:p>
            <a:pPr marL="342900" indent="-342900">
              <a:lnSpc>
                <a:spcPct val="100000"/>
              </a:lnSpc>
              <a:buFont typeface="System Font Regular"/>
              <a:buChar char="→"/>
            </a:pPr>
            <a:r>
              <a:rPr lang="en-GB" sz="2400" b="0" i="0" noProof="0" dirty="0">
                <a:effectLst/>
              </a:rPr>
              <a:t>Im Vereinigten Königreich leben 20 % der Bevölkerung </a:t>
            </a:r>
            <a:r>
              <a:rPr lang="en-GB" sz="2400" b="1" i="0" noProof="0" dirty="0">
                <a:effectLst/>
              </a:rPr>
              <a:t>mit einer Behinderung</a:t>
            </a:r>
            <a:r>
              <a:rPr lang="en-GB" sz="2400" b="0" i="0" noProof="0" dirty="0">
                <a:effectLst/>
              </a:rPr>
              <a:t>, doch weniger als 1 % von ihnen erscheinen im britischen Fernsehen (</a:t>
            </a:r>
            <a:r>
              <a:rPr lang="en-GB" sz="2400" b="0" i="0" noProof="0" dirty="0">
                <a:solidFill>
                  <a:srgbClr val="3EB6A1"/>
                </a:solidFill>
                <a:effectLst/>
                <a:hlinkClick r:id="rId2">
                  <a:extLst>
                    <a:ext uri="{A12FA001-AC4F-418D-AE19-62706E023703}">
                      <ahyp:hlinkClr xmlns:ahyp="http://schemas.microsoft.com/office/drawing/2018/hyperlinkcolor" val="tx"/>
                    </a:ext>
                  </a:extLst>
                </a:hlinkClick>
              </a:rPr>
              <a:t>CDN-Fortschrittsbericht 2009–10</a:t>
            </a:r>
            <a:r>
              <a:rPr lang="en-GB" dirty="0"/>
              <a:t>).</a:t>
            </a:r>
            <a:endParaRPr lang="en-GB" sz="2400" b="0" i="0" noProof="0" dirty="0">
              <a:effectLst/>
              <a:ea typeface="Calibri"/>
              <a:cs typeface="Calibri"/>
            </a:endParaRPr>
          </a:p>
          <a:p>
            <a:pPr marL="342900" indent="-342900">
              <a:lnSpc>
                <a:spcPct val="100000"/>
              </a:lnSpc>
              <a:buFont typeface="System Font Regular"/>
              <a:buChar char="→"/>
            </a:pPr>
            <a:r>
              <a:rPr lang="en-GB" sz="2400" b="0" i="0" noProof="0" dirty="0">
                <a:solidFill>
                  <a:srgbClr val="3EB6A1"/>
                </a:solidFill>
                <a:effectLst/>
                <a:hlinkClick r:id="rId3">
                  <a:extLst>
                    <a:ext uri="{A12FA001-AC4F-418D-AE19-62706E023703}">
                      <ahyp:hlinkClr xmlns:ahyp="http://schemas.microsoft.com/office/drawing/2018/hyperlinkcolor" val="tx"/>
                    </a:ext>
                  </a:extLst>
                </a:hlinkClick>
              </a:rPr>
              <a:t>Jüngste Studien </a:t>
            </a:r>
            <a:r>
              <a:rPr lang="en-GB" sz="2400" b="0" i="0" noProof="0" dirty="0">
                <a:effectLst/>
              </a:rPr>
              <a:t>belegen: Die Berichterstattung über Themen, die </a:t>
            </a:r>
            <a:r>
              <a:rPr lang="en-GB" sz="2400" b="1" i="0" noProof="0" dirty="0">
                <a:effectLst/>
              </a:rPr>
              <a:t>ältere </a:t>
            </a:r>
            <a:r>
              <a:rPr lang="en-GB" sz="2400" b="0" i="0" noProof="0" dirty="0">
                <a:effectLst/>
              </a:rPr>
              <a:t>Menschen betreffen, brachte während der COVID-19-Pandemie erneut negative Alters-Stereotypen hervor.</a:t>
            </a:r>
            <a:endParaRPr lang="en-GB" sz="2400" noProof="0" dirty="0">
              <a:ea typeface="Calibri"/>
              <a:cs typeface="Calibri"/>
            </a:endParaRPr>
          </a:p>
          <a:p>
            <a:pPr marL="342900" indent="-342900">
              <a:lnSpc>
                <a:spcPct val="100000"/>
              </a:lnSpc>
              <a:buFont typeface="System Font Regular"/>
              <a:buChar char="→"/>
            </a:pPr>
            <a:endParaRPr lang="en-GB" sz="2400" noProof="0" dirty="0">
              <a:ea typeface="Calibri"/>
              <a:cs typeface="Calibri"/>
            </a:endParaRPr>
          </a:p>
        </p:txBody>
      </p:sp>
      <p:sp>
        <p:nvSpPr>
          <p:cNvPr id="28" name="Text Placeholder 2">
            <a:extLst>
              <a:ext uri="{FF2B5EF4-FFF2-40B4-BE49-F238E27FC236}">
                <a16:creationId xmlns:a16="http://schemas.microsoft.com/office/drawing/2014/main" id="{51E8788E-5812-6EEC-4EC8-9C189DDC0614}"/>
              </a:ext>
            </a:extLst>
          </p:cNvPr>
          <p:cNvSpPr>
            <a:spLocks noGrp="1"/>
          </p:cNvSpPr>
          <p:nvPr>
            <p:ph type="body" sz="quarter" idx="16"/>
          </p:nvPr>
        </p:nvSpPr>
        <p:spPr>
          <a:xfrm>
            <a:off x="798381" y="1"/>
            <a:ext cx="7405819" cy="1299442"/>
          </a:xfrm>
        </p:spPr>
        <p:txBody>
          <a:bodyPr anchor="ctr"/>
          <a:lstStyle/>
          <a:p>
            <a:pPr>
              <a:buNone/>
            </a:pPr>
            <a:r>
              <a:rPr lang="en-US" sz="3400" dirty="0"/>
              <a:t>Darstellung im Fernsehen</a:t>
            </a:r>
          </a:p>
        </p:txBody>
      </p:sp>
      <p:sp>
        <p:nvSpPr>
          <p:cNvPr id="2" name="Rectangle: Rounded Corners 13">
            <a:extLst>
              <a:ext uri="{FF2B5EF4-FFF2-40B4-BE49-F238E27FC236}">
                <a16:creationId xmlns:a16="http://schemas.microsoft.com/office/drawing/2014/main" id="{F713CF20-84B6-B0E0-8C1C-2A8E1E89A649}"/>
              </a:ext>
            </a:extLst>
          </p:cNvPr>
          <p:cNvSpPr/>
          <p:nvPr/>
        </p:nvSpPr>
        <p:spPr>
          <a:xfrm>
            <a:off x="8363020" y="5882708"/>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dirty="0">
                <a:solidFill>
                  <a:schemeClr val="bg1"/>
                </a:solidFill>
                <a:latin typeface="Abadi" panose="020B0604020104020204" pitchFamily="34" charset="0"/>
                <a:cs typeface="Aharoni" panose="02010803020104030203" pitchFamily="2" charset="-79"/>
                <a:hlinkClick r:id="rId3">
                  <a:extLst>
                    <a:ext uri="{A12FA001-AC4F-418D-AE19-62706E023703}">
                      <ahyp:hlinkClr xmlns:ahyp="http://schemas.microsoft.com/office/drawing/2018/hyperlinkcolor" val="tx"/>
                    </a:ext>
                  </a:extLst>
                </a:hlinkClick>
              </a:rPr>
              <a:t>Klicken Sie hier, um die Darstellung anzuzeigen.</a:t>
            </a:r>
            <a:endParaRPr kumimoji="0" lang="en-IE" sz="20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sp>
        <p:nvSpPr>
          <p:cNvPr id="4" name="Rectangle: Rounded Corners 13">
            <a:extLst>
              <a:ext uri="{FF2B5EF4-FFF2-40B4-BE49-F238E27FC236}">
                <a16:creationId xmlns:a16="http://schemas.microsoft.com/office/drawing/2014/main" id="{6DB6DC33-4D40-66E5-F710-94EE0C2B27AC}"/>
              </a:ext>
            </a:extLst>
          </p:cNvPr>
          <p:cNvSpPr/>
          <p:nvPr/>
        </p:nvSpPr>
        <p:spPr>
          <a:xfrm>
            <a:off x="8363020" y="2644208"/>
            <a:ext cx="3354573" cy="646331"/>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dirty="0">
                <a:solidFill>
                  <a:schemeClr val="bg1"/>
                </a:solidFill>
                <a:latin typeface="Abadi" panose="020B0604020104020204" pitchFamily="34" charset="0"/>
                <a:cs typeface="Aharoni" panose="02010803020104030203" pitchFamily="2" charset="-79"/>
                <a:hlinkClick r:id="rId2">
                  <a:extLst>
                    <a:ext uri="{A12FA001-AC4F-418D-AE19-62706E023703}">
                      <ahyp:hlinkClr xmlns:ahyp="http://schemas.microsoft.com/office/drawing/2018/hyperlinkcolor" val="tx"/>
                    </a:ext>
                  </a:extLst>
                </a:hlinkClick>
              </a:rPr>
              <a:t>Zum Lesen hier klicken</a:t>
            </a:r>
            <a:endParaRPr kumimoji="0" lang="en-IE" sz="2400" b="0" i="0" u="none" strike="noStrike" kern="1200" cap="none" spc="0" normalizeH="0" baseline="0" noProof="0" dirty="0">
              <a:ln>
                <a:noFill/>
              </a:ln>
              <a:solidFill>
                <a:schemeClr val="bg1"/>
              </a:solidFill>
              <a:effectLst/>
              <a:uLnTx/>
              <a:uFillTx/>
              <a:latin typeface="Abadi" panose="020B0604020104020204" pitchFamily="34" charset="0"/>
              <a:ea typeface="+mn-ea"/>
              <a:cs typeface="Aharoni" panose="02010803020104030203" pitchFamily="2" charset="-79"/>
            </a:endParaRPr>
          </a:p>
        </p:txBody>
      </p:sp>
      <p:pic>
        <p:nvPicPr>
          <p:cNvPr id="10" name="Picture Placeholder 9">
            <a:hlinkClick r:id="rId2"/>
            <a:extLst>
              <a:ext uri="{FF2B5EF4-FFF2-40B4-BE49-F238E27FC236}">
                <a16:creationId xmlns:a16="http://schemas.microsoft.com/office/drawing/2014/main" id="{2AEA4BCF-5B69-9C9F-2D9E-AC5B8282A18F}"/>
              </a:ext>
            </a:extLst>
          </p:cNvPr>
          <p:cNvPicPr>
            <a:picLocks noGrp="1" noChangeAspect="1"/>
          </p:cNvPicPr>
          <p:nvPr>
            <p:ph type="pic" sz="quarter" idx="19"/>
          </p:nvPr>
        </p:nvPicPr>
        <p:blipFill>
          <a:blip r:embed="rId4" cstate="screen">
            <a:extLst>
              <a:ext uri="{28A0092B-C50C-407E-A947-70E740481C1C}">
                <a14:useLocalDpi xmlns:a14="http://schemas.microsoft.com/office/drawing/2010/main"/>
              </a:ext>
            </a:extLst>
          </a:blip>
          <a:srcRect/>
          <a:stretch>
            <a:fillRect/>
          </a:stretch>
        </p:blipFill>
        <p:spPr/>
      </p:pic>
      <p:pic>
        <p:nvPicPr>
          <p:cNvPr id="14" name="Picture Placeholder 13">
            <a:hlinkClick r:id="rId3"/>
            <a:extLst>
              <a:ext uri="{FF2B5EF4-FFF2-40B4-BE49-F238E27FC236}">
                <a16:creationId xmlns:a16="http://schemas.microsoft.com/office/drawing/2014/main" id="{5E39BE49-6DE1-6BDE-4B07-316C955E5F06}"/>
              </a:ext>
            </a:extLst>
          </p:cNvPr>
          <p:cNvPicPr>
            <a:picLocks noGrp="1" noChangeAspect="1"/>
          </p:cNvPicPr>
          <p:nvPr>
            <p:ph type="pic" sz="quarter" idx="13"/>
          </p:nvPr>
        </p:nvPicPr>
        <p:blipFill>
          <a:blip r:embed="rId5"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85437048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aaedbaee-2e57-4075-9bc7-bbae780e6340" xsi:nil="true"/>
    <_ip_UnifiedCompliancePolicyProperties xmlns="http://schemas.microsoft.com/sharepoint/v3" xsi:nil="true"/>
    <lcf76f155ced4ddcb4097134ff3c332f xmlns="da7d0479-407a-45eb-ac7c-e651a3f7963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E4BA1B2CFB2AF4BB85E9392498C6327" ma:contentTypeVersion="15" ma:contentTypeDescription="Create a new document." ma:contentTypeScope="" ma:versionID="c7fb1fb7b994e44c97fcc379bb3798fa">
  <xsd:schema xmlns:xsd="http://www.w3.org/2001/XMLSchema" xmlns:xs="http://www.w3.org/2001/XMLSchema" xmlns:p="http://schemas.microsoft.com/office/2006/metadata/properties" xmlns:ns1="http://schemas.microsoft.com/sharepoint/v3" xmlns:ns2="da7d0479-407a-45eb-ac7c-e651a3f79639" xmlns:ns3="aaedbaee-2e57-4075-9bc7-bbae780e6340" targetNamespace="http://schemas.microsoft.com/office/2006/metadata/properties" ma:root="true" ma:fieldsID="7c2a7f994d795667b1b0d18105e4c84f" ns1:_="" ns2:_="" ns3:_="">
    <xsd:import namespace="http://schemas.microsoft.com/sharepoint/v3"/>
    <xsd:import namespace="da7d0479-407a-45eb-ac7c-e651a3f79639"/>
    <xsd:import namespace="aaedbaee-2e57-4075-9bc7-bbae780e6340"/>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1:_ip_UnifiedCompliancePolicyProperties" minOccurs="0"/>
                <xsd:element ref="ns1:_ip_UnifiedCompliancePolicyUIActio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a7d0479-407a-45eb-ac7c-e651a3f796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4c7f1cd-3441-4252-b5a9-d6dec0dca5c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aedbaee-2e57-4075-9bc7-bbae780e634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9e805b3-5862-4e21-af14-20cc8c74b6a3}" ma:internalName="TaxCatchAll" ma:showField="CatchAllData" ma:web="aaedbaee-2e57-4075-9bc7-bbae780e634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D75E9E9-D5F9-4CC9-849E-863693CBFF3A}">
  <ds:schemaRefs>
    <ds:schemaRef ds:uri="http://schemas.microsoft.com/sharepoint/v3/contenttype/forms"/>
  </ds:schemaRefs>
</ds:datastoreItem>
</file>

<file path=customXml/itemProps2.xml><?xml version="1.0" encoding="utf-8"?>
<ds:datastoreItem xmlns:ds="http://schemas.openxmlformats.org/officeDocument/2006/customXml" ds:itemID="{23FC77C0-3559-48C1-8BAB-4872D5798A95}">
  <ds:schemaRefs>
    <ds:schemaRef ds:uri="http://schemas.microsoft.com/office/2006/metadata/properties"/>
    <ds:schemaRef ds:uri="http://schemas.microsoft.com/office/infopath/2007/PartnerControls"/>
    <ds:schemaRef ds:uri="http://schemas.microsoft.com/sharepoint/v3"/>
    <ds:schemaRef ds:uri="aaedbaee-2e57-4075-9bc7-bbae780e6340"/>
    <ds:schemaRef ds:uri="da7d0479-407a-45eb-ac7c-e651a3f79639"/>
  </ds:schemaRefs>
</ds:datastoreItem>
</file>

<file path=customXml/itemProps3.xml><?xml version="1.0" encoding="utf-8"?>
<ds:datastoreItem xmlns:ds="http://schemas.openxmlformats.org/officeDocument/2006/customXml" ds:itemID="{E3C9ABB5-4CB8-47DE-A1ED-CDE2977CBB31}"/>
</file>

<file path=docProps/app.xml><?xml version="1.0" encoding="utf-8"?>
<Properties xmlns="http://schemas.openxmlformats.org/officeDocument/2006/extended-properties" xmlns:vt="http://schemas.openxmlformats.org/officeDocument/2006/docPropsVTypes">
  <TotalTime>0</TotalTime>
  <Words>6115</Words>
  <Application>Microsoft Office PowerPoint</Application>
  <PresentationFormat>Widescreen</PresentationFormat>
  <Paragraphs>440</Paragraphs>
  <Slides>63</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63</vt:i4>
      </vt:variant>
    </vt:vector>
  </HeadingPairs>
  <TitlesOfParts>
    <vt:vector size="72" baseType="lpstr">
      <vt:lpstr>Abadi</vt:lpstr>
      <vt:lpstr>Arial</vt:lpstr>
      <vt:lpstr>Calibri</vt:lpstr>
      <vt:lpstr>Calibri (MS) Bold</vt:lpstr>
      <vt:lpstr>Montserrat</vt:lpstr>
      <vt:lpstr>Montserrat Light</vt:lpstr>
      <vt:lpstr>System Font Regular</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docId:6A2DF1616145D7F487C911CF310A8ECF</cp:keywords>
  <cp:lastModifiedBy>Sanja Ivandic</cp:lastModifiedBy>
  <cp:revision>663</cp:revision>
  <dcterms:created xsi:type="dcterms:W3CDTF">2020-10-14T13:32:04Z</dcterms:created>
  <dcterms:modified xsi:type="dcterms:W3CDTF">2026-07-15T19:56:06Z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0x0101007E4BA1B2CFB2AF4BB85E9392498C6327</vt:lpwstr>
  </property>
</Properties>
</file>